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1" r:id="rId1"/>
  </p:sldMasterIdLst>
  <p:notesMasterIdLst>
    <p:notesMasterId r:id="rId30"/>
  </p:notesMasterIdLst>
  <p:sldIdLst>
    <p:sldId id="264" r:id="rId2"/>
    <p:sldId id="292" r:id="rId3"/>
    <p:sldId id="265" r:id="rId4"/>
    <p:sldId id="266" r:id="rId5"/>
    <p:sldId id="267" r:id="rId6"/>
    <p:sldId id="268" r:id="rId7"/>
    <p:sldId id="269" r:id="rId8"/>
    <p:sldId id="270" r:id="rId9"/>
    <p:sldId id="271" r:id="rId10"/>
    <p:sldId id="272" r:id="rId11"/>
    <p:sldId id="286" r:id="rId12"/>
    <p:sldId id="273" r:id="rId13"/>
    <p:sldId id="274" r:id="rId14"/>
    <p:sldId id="275" r:id="rId15"/>
    <p:sldId id="276" r:id="rId16"/>
    <p:sldId id="277" r:id="rId17"/>
    <p:sldId id="278" r:id="rId18"/>
    <p:sldId id="279" r:id="rId19"/>
    <p:sldId id="280" r:id="rId20"/>
    <p:sldId id="281" r:id="rId21"/>
    <p:sldId id="288" r:id="rId22"/>
    <p:sldId id="284" r:id="rId23"/>
    <p:sldId id="283" r:id="rId24"/>
    <p:sldId id="289" r:id="rId25"/>
    <p:sldId id="290" r:id="rId26"/>
    <p:sldId id="291" r:id="rId27"/>
    <p:sldId id="287" r:id="rId28"/>
    <p:sldId id="282" r:id="rId29"/>
  </p:sldIdLst>
  <p:sldSz cx="9144000" cy="6858000" type="screen4x3"/>
  <p:notesSz cx="6858000" cy="9144000"/>
  <p:defaultTextStyle>
    <a:defPPr>
      <a:defRPr lang="fr-F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FF99CC"/>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14145" autoAdjust="0"/>
    <p:restoredTop sz="94693" autoAdjust="0"/>
  </p:normalViewPr>
  <p:slideViewPr>
    <p:cSldViewPr snapToGrid="0">
      <p:cViewPr varScale="1">
        <p:scale>
          <a:sx n="45" d="100"/>
          <a:sy n="45" d="100"/>
        </p:scale>
        <p:origin x="778" y="3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txPr>
        <a:bodyPr/>
        <a:lstStyle/>
        <a:p>
          <a:pPr>
            <a:defRPr sz="1800" b="1" i="0" u="none" strike="noStrike" baseline="0">
              <a:solidFill>
                <a:srgbClr val="000000"/>
              </a:solidFill>
              <a:latin typeface="Calibri"/>
              <a:ea typeface="Calibri"/>
              <a:cs typeface="Calibri"/>
            </a:defRPr>
          </a:pPr>
          <a:endParaRPr lang="fr-FR"/>
        </a:p>
      </c:txPr>
    </c:title>
    <c:autoTitleDeleted val="0"/>
    <c:plotArea>
      <c:layout/>
      <c:pieChart>
        <c:varyColors val="1"/>
        <c:ser>
          <c:idx val="0"/>
          <c:order val="0"/>
          <c:tx>
            <c:strRef>
              <c:f>Feuil1!$F$6</c:f>
              <c:strCache>
                <c:ptCount val="1"/>
                <c:pt idx="0">
                  <c:v>Total conséquences / événements</c:v>
                </c:pt>
              </c:strCache>
            </c:strRef>
          </c:tx>
          <c:dPt>
            <c:idx val="0"/>
            <c:bubble3D val="0"/>
            <c:extLst>
              <c:ext xmlns:c16="http://schemas.microsoft.com/office/drawing/2014/chart" uri="{C3380CC4-5D6E-409C-BE32-E72D297353CC}">
                <c16:uniqueId val="{00000000-3658-4B96-AD96-8AAB7BEA331F}"/>
              </c:ext>
            </c:extLst>
          </c:dPt>
          <c:dPt>
            <c:idx val="1"/>
            <c:bubble3D val="0"/>
            <c:extLst>
              <c:ext xmlns:c16="http://schemas.microsoft.com/office/drawing/2014/chart" uri="{C3380CC4-5D6E-409C-BE32-E72D297353CC}">
                <c16:uniqueId val="{00000001-3658-4B96-AD96-8AAB7BEA331F}"/>
              </c:ext>
            </c:extLst>
          </c:dPt>
          <c:dPt>
            <c:idx val="2"/>
            <c:bubble3D val="0"/>
            <c:extLst>
              <c:ext xmlns:c16="http://schemas.microsoft.com/office/drawing/2014/chart" uri="{C3380CC4-5D6E-409C-BE32-E72D297353CC}">
                <c16:uniqueId val="{00000002-3658-4B96-AD96-8AAB7BEA331F}"/>
              </c:ext>
            </c:extLst>
          </c:dPt>
          <c:dPt>
            <c:idx val="3"/>
            <c:bubble3D val="0"/>
            <c:extLst>
              <c:ext xmlns:c16="http://schemas.microsoft.com/office/drawing/2014/chart" uri="{C3380CC4-5D6E-409C-BE32-E72D297353CC}">
                <c16:uniqueId val="{00000003-3658-4B96-AD96-8AAB7BEA331F}"/>
              </c:ext>
            </c:extLst>
          </c:dPt>
          <c:dLbls>
            <c:dLbl>
              <c:idx val="0"/>
              <c:layout>
                <c:manualLayout>
                  <c:x val="-5.3502478856809567E-2"/>
                  <c:y val="0.16714413936599889"/>
                </c:manualLayout>
              </c:layout>
              <c:tx>
                <c:rich>
                  <a:bodyPr/>
                  <a:lstStyle/>
                  <a:p>
                    <a:r>
                      <a:rPr lang="en-US" sz="2800" b="1" dirty="0">
                        <a:solidFill>
                          <a:schemeClr val="bg1"/>
                        </a:solidFill>
                      </a:rPr>
                      <a:t>20</a:t>
                    </a:r>
                    <a:endParaRPr lang="en-US" b="1" dirty="0">
                      <a:solidFill>
                        <a:schemeClr val="bg1"/>
                      </a:solidFill>
                    </a:endParaRP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3658-4B96-AD96-8AAB7BEA331F}"/>
                </c:ext>
              </c:extLst>
            </c:dLbl>
            <c:dLbl>
              <c:idx val="1"/>
              <c:tx>
                <c:rich>
                  <a:bodyPr/>
                  <a:lstStyle/>
                  <a:p>
                    <a:r>
                      <a:rPr lang="en-US"/>
                      <a:t>20</a:t>
                    </a:r>
                    <a:endParaRPr lang="en-US" dirty="0"/>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3658-4B96-AD96-8AAB7BEA331F}"/>
                </c:ext>
              </c:extLst>
            </c:dLbl>
            <c:dLbl>
              <c:idx val="2"/>
              <c:tx>
                <c:rich>
                  <a:bodyPr/>
                  <a:lstStyle/>
                  <a:p>
                    <a:r>
                      <a:rPr lang="en-US"/>
                      <a:t>35</a:t>
                    </a:r>
                    <a:endParaRPr lang="en-US" dirty="0"/>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3658-4B96-AD96-8AAB7BEA331F}"/>
                </c:ext>
              </c:extLst>
            </c:dLbl>
            <c:dLbl>
              <c:idx val="3"/>
              <c:tx>
                <c:rich>
                  <a:bodyPr/>
                  <a:lstStyle/>
                  <a:p>
                    <a:r>
                      <a:rPr lang="en-US"/>
                      <a:t>150</a:t>
                    </a:r>
                    <a:endParaRPr lang="en-US" dirty="0"/>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3658-4B96-AD96-8AAB7BEA331F}"/>
                </c:ext>
              </c:extLst>
            </c:dLbl>
            <c:spPr>
              <a:noFill/>
            </c:spPr>
            <c:txPr>
              <a:bodyPr/>
              <a:lstStyle/>
              <a:p>
                <a:pPr>
                  <a:defRPr sz="2800" b="1" i="0" u="none" strike="noStrike" baseline="0">
                    <a:solidFill>
                      <a:schemeClr val="bg1"/>
                    </a:solidFill>
                    <a:latin typeface="Calibri"/>
                    <a:ea typeface="Calibri"/>
                    <a:cs typeface="Calibri"/>
                  </a:defRPr>
                </a:pPr>
                <a:endParaRPr lang="fr-FR"/>
              </a:p>
            </c:txPr>
            <c:showLegendKey val="0"/>
            <c:showVal val="1"/>
            <c:showCatName val="0"/>
            <c:showSerName val="0"/>
            <c:showPercent val="0"/>
            <c:showBubbleSize val="0"/>
            <c:showLeaderLines val="1"/>
            <c:extLst>
              <c:ext xmlns:c15="http://schemas.microsoft.com/office/drawing/2012/chart" uri="{CE6537A1-D6FC-4f65-9D91-7224C49458BB}"/>
            </c:extLst>
          </c:dLbls>
          <c:cat>
            <c:strRef>
              <c:f>Feuil1!$G$3:$J$5</c:f>
              <c:strCache>
                <c:ptCount val="4"/>
                <c:pt idx="0">
                  <c:v>Décès</c:v>
                </c:pt>
                <c:pt idx="1">
                  <c:v>Blessés graves</c:v>
                </c:pt>
                <c:pt idx="2">
                  <c:v>Leger</c:v>
                </c:pt>
                <c:pt idx="3">
                  <c:v>matériel</c:v>
                </c:pt>
              </c:strCache>
            </c:strRef>
          </c:cat>
          <c:val>
            <c:numRef>
              <c:f>Feuil1!$G$6:$J$6</c:f>
              <c:numCache>
                <c:formatCode>General</c:formatCode>
                <c:ptCount val="4"/>
                <c:pt idx="0">
                  <c:v>20</c:v>
                </c:pt>
                <c:pt idx="1">
                  <c:v>17</c:v>
                </c:pt>
                <c:pt idx="2">
                  <c:v>33</c:v>
                </c:pt>
                <c:pt idx="3">
                  <c:v>138</c:v>
                </c:pt>
              </c:numCache>
            </c:numRef>
          </c:val>
          <c:extLst>
            <c:ext xmlns:c16="http://schemas.microsoft.com/office/drawing/2014/chart" uri="{C3380CC4-5D6E-409C-BE32-E72D297353CC}">
              <c16:uniqueId val="{00000004-3658-4B96-AD96-8AAB7BEA331F}"/>
            </c:ext>
          </c:extLst>
        </c:ser>
        <c:ser>
          <c:idx val="1"/>
          <c:order val="1"/>
          <c:tx>
            <c:strRef>
              <c:f>Feuil1!$F$7</c:f>
              <c:strCache>
                <c:ptCount val="1"/>
                <c:pt idx="0">
                  <c:v>en Nb de victimes</c:v>
                </c:pt>
              </c:strCache>
            </c:strRef>
          </c:tx>
          <c:dPt>
            <c:idx val="0"/>
            <c:bubble3D val="0"/>
            <c:extLst>
              <c:ext xmlns:c16="http://schemas.microsoft.com/office/drawing/2014/chart" uri="{C3380CC4-5D6E-409C-BE32-E72D297353CC}">
                <c16:uniqueId val="{00000005-3658-4B96-AD96-8AAB7BEA331F}"/>
              </c:ext>
            </c:extLst>
          </c:dPt>
          <c:dPt>
            <c:idx val="1"/>
            <c:bubble3D val="0"/>
            <c:extLst>
              <c:ext xmlns:c16="http://schemas.microsoft.com/office/drawing/2014/chart" uri="{C3380CC4-5D6E-409C-BE32-E72D297353CC}">
                <c16:uniqueId val="{00000006-3658-4B96-AD96-8AAB7BEA331F}"/>
              </c:ext>
            </c:extLst>
          </c:dPt>
          <c:dPt>
            <c:idx val="2"/>
            <c:bubble3D val="0"/>
            <c:extLst>
              <c:ext xmlns:c16="http://schemas.microsoft.com/office/drawing/2014/chart" uri="{C3380CC4-5D6E-409C-BE32-E72D297353CC}">
                <c16:uniqueId val="{00000007-3658-4B96-AD96-8AAB7BEA331F}"/>
              </c:ext>
            </c:extLst>
          </c:dPt>
          <c:dPt>
            <c:idx val="3"/>
            <c:bubble3D val="0"/>
            <c:extLst>
              <c:ext xmlns:c16="http://schemas.microsoft.com/office/drawing/2014/chart" uri="{C3380CC4-5D6E-409C-BE32-E72D297353CC}">
                <c16:uniqueId val="{00000008-3658-4B96-AD96-8AAB7BEA331F}"/>
              </c:ext>
            </c:extLst>
          </c:dPt>
          <c:cat>
            <c:strRef>
              <c:f>Feuil1!$G$3:$J$5</c:f>
              <c:strCache>
                <c:ptCount val="4"/>
                <c:pt idx="0">
                  <c:v>Décès</c:v>
                </c:pt>
                <c:pt idx="1">
                  <c:v>Blessés graves</c:v>
                </c:pt>
                <c:pt idx="2">
                  <c:v>Leger</c:v>
                </c:pt>
                <c:pt idx="3">
                  <c:v>matériel</c:v>
                </c:pt>
              </c:strCache>
            </c:strRef>
          </c:cat>
          <c:val>
            <c:numRef>
              <c:f>Feuil1!$G$7:$J$7</c:f>
              <c:numCache>
                <c:formatCode>General</c:formatCode>
                <c:ptCount val="4"/>
              </c:numCache>
            </c:numRef>
          </c:val>
          <c:extLst>
            <c:ext xmlns:c16="http://schemas.microsoft.com/office/drawing/2014/chart" uri="{C3380CC4-5D6E-409C-BE32-E72D297353CC}">
              <c16:uniqueId val="{00000009-3658-4B96-AD96-8AAB7BEA331F}"/>
            </c:ext>
          </c:extLst>
        </c:ser>
        <c:dLbls>
          <c:showLegendKey val="0"/>
          <c:showVal val="0"/>
          <c:showCatName val="0"/>
          <c:showSerName val="0"/>
          <c:showPercent val="0"/>
          <c:showBubbleSize val="0"/>
          <c:showLeaderLines val="1"/>
        </c:dLbls>
        <c:firstSliceAng val="0"/>
      </c:pieChart>
      <c:spPr>
        <a:noFill/>
        <a:ln w="25400">
          <a:noFill/>
        </a:ln>
      </c:spPr>
    </c:plotArea>
    <c:legend>
      <c:legendPos val="r"/>
      <c:overlay val="0"/>
      <c:txPr>
        <a:bodyPr/>
        <a:lstStyle/>
        <a:p>
          <a:pPr>
            <a:defRPr sz="920" b="0" i="0" u="none" strike="noStrike" baseline="0">
              <a:solidFill>
                <a:srgbClr val="000000"/>
              </a:solidFill>
              <a:latin typeface="Calibri"/>
              <a:ea typeface="Calibri"/>
              <a:cs typeface="Calibri"/>
            </a:defRPr>
          </a:pPr>
          <a:endParaRPr lang="fr-FR"/>
        </a:p>
      </c:txPr>
    </c:legend>
    <c:plotVisOnly val="1"/>
    <c:dispBlanksAs val="gap"/>
    <c:showDLblsOverMax val="0"/>
  </c:chart>
  <c:txPr>
    <a:bodyPr/>
    <a:lstStyle/>
    <a:p>
      <a:pPr>
        <a:defRPr sz="1000" b="0" i="0" u="none" strike="noStrike" baseline="0">
          <a:solidFill>
            <a:srgbClr val="000000"/>
          </a:solidFill>
          <a:latin typeface="Calibri"/>
          <a:ea typeface="Calibri"/>
          <a:cs typeface="Calibri"/>
        </a:defRPr>
      </a:pPr>
      <a:endParaRPr lang="fr-FR"/>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ADC8E40-0D54-B945-8482-09B6CB6A6CB6}" type="datetimeFigureOut">
              <a:rPr lang="fr-FR" smtClean="0"/>
              <a:t>11/03/2017</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80BBA25-650C-094C-BCCB-89B0F8899C53}" type="slidenum">
              <a:rPr lang="fr-FR" smtClean="0"/>
              <a:t>‹N°›</a:t>
            </a:fld>
            <a:endParaRPr lang="fr-FR"/>
          </a:p>
        </p:txBody>
      </p:sp>
    </p:spTree>
    <p:extLst>
      <p:ext uri="{BB962C8B-B14F-4D97-AF65-F5344CB8AC3E}">
        <p14:creationId xmlns:p14="http://schemas.microsoft.com/office/powerpoint/2010/main" val="3378006258"/>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C80BBA25-650C-094C-BCCB-89B0F8899C53}" type="slidenum">
              <a:rPr lang="fr-FR" smtClean="0"/>
              <a:t>10</a:t>
            </a:fld>
            <a:endParaRPr lang="fr-FR"/>
          </a:p>
        </p:txBody>
      </p:sp>
    </p:spTree>
    <p:extLst>
      <p:ext uri="{BB962C8B-B14F-4D97-AF65-F5344CB8AC3E}">
        <p14:creationId xmlns:p14="http://schemas.microsoft.com/office/powerpoint/2010/main" val="33341014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31B5C53E-1DCA-3B43-822D-D55422FA80BA}" type="slidenum">
              <a:rPr lang="fr-FR" smtClean="0"/>
              <a:t>11</a:t>
            </a:fld>
            <a:endParaRPr lang="fr-FR"/>
          </a:p>
        </p:txBody>
      </p:sp>
    </p:spTree>
    <p:extLst>
      <p:ext uri="{BB962C8B-B14F-4D97-AF65-F5344CB8AC3E}">
        <p14:creationId xmlns:p14="http://schemas.microsoft.com/office/powerpoint/2010/main" val="19909298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a:t>Apprendre</a:t>
            </a:r>
            <a:r>
              <a:rPr lang="fr-FR" baseline="0" dirty="0"/>
              <a:t> des accidents des autres, on azura pas le temps de toutes les faire : REX </a:t>
            </a:r>
            <a:r>
              <a:rPr lang="fr-FR" baseline="0" dirty="0" err="1"/>
              <a:t>etc</a:t>
            </a:r>
            <a:endParaRPr lang="fr-FR" baseline="0" dirty="0"/>
          </a:p>
          <a:p>
            <a:r>
              <a:rPr lang="fr-FR" baseline="0" dirty="0"/>
              <a:t>Il </a:t>
            </a:r>
            <a:r>
              <a:rPr lang="fr-FR" baseline="0" dirty="0" err="1"/>
              <a:t>ny</a:t>
            </a:r>
            <a:r>
              <a:rPr lang="fr-FR" baseline="0" dirty="0"/>
              <a:t> </a:t>
            </a:r>
            <a:r>
              <a:rPr lang="fr-FR" baseline="0" dirty="0" err="1"/>
              <a:t>aps</a:t>
            </a:r>
            <a:r>
              <a:rPr lang="fr-FR" baseline="0" dirty="0"/>
              <a:t> de bons pilotes, mais de vieux pilotes</a:t>
            </a:r>
            <a:endParaRPr lang="fr-FR" dirty="0"/>
          </a:p>
        </p:txBody>
      </p:sp>
      <p:sp>
        <p:nvSpPr>
          <p:cNvPr id="4" name="Espace réservé du numéro de diapositive 3"/>
          <p:cNvSpPr>
            <a:spLocks noGrp="1"/>
          </p:cNvSpPr>
          <p:nvPr>
            <p:ph type="sldNum" sz="quarter" idx="10"/>
          </p:nvPr>
        </p:nvSpPr>
        <p:spPr/>
        <p:txBody>
          <a:bodyPr/>
          <a:lstStyle/>
          <a:p>
            <a:fld id="{C80BBA25-650C-094C-BCCB-89B0F8899C53}" type="slidenum">
              <a:rPr lang="fr-FR" smtClean="0"/>
              <a:t>22</a:t>
            </a:fld>
            <a:endParaRPr lang="fr-FR"/>
          </a:p>
        </p:txBody>
      </p:sp>
    </p:spTree>
    <p:extLst>
      <p:ext uri="{BB962C8B-B14F-4D97-AF65-F5344CB8AC3E}">
        <p14:creationId xmlns:p14="http://schemas.microsoft.com/office/powerpoint/2010/main" val="36217090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a:t>Cliquez et modifiez le titre</a:t>
            </a: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Cliquez pour modifier le style des sous-titres du masque</a:t>
            </a:r>
          </a:p>
        </p:txBody>
      </p:sp>
      <p:sp>
        <p:nvSpPr>
          <p:cNvPr id="4" name="Espace réservé de la date 3"/>
          <p:cNvSpPr>
            <a:spLocks noGrp="1"/>
          </p:cNvSpPr>
          <p:nvPr>
            <p:ph type="dt" sz="half" idx="10"/>
          </p:nvPr>
        </p:nvSpPr>
        <p:spPr/>
        <p:txBody>
          <a:bodyPr/>
          <a:lstStyle/>
          <a:p>
            <a:endParaRPr lang="fr-FR" altLang="fr-FR"/>
          </a:p>
        </p:txBody>
      </p:sp>
      <p:sp>
        <p:nvSpPr>
          <p:cNvPr id="5" name="Espace réservé du pied de page 4"/>
          <p:cNvSpPr>
            <a:spLocks noGrp="1"/>
          </p:cNvSpPr>
          <p:nvPr>
            <p:ph type="ftr" sz="quarter" idx="11"/>
          </p:nvPr>
        </p:nvSpPr>
        <p:spPr/>
        <p:txBody>
          <a:bodyPr/>
          <a:lstStyle/>
          <a:p>
            <a:r>
              <a:rPr lang="fr-FR" altLang="fr-FR"/>
              <a:t>Copyright Vaucluse Ulm octobre2016</a:t>
            </a:r>
          </a:p>
        </p:txBody>
      </p:sp>
      <p:sp>
        <p:nvSpPr>
          <p:cNvPr id="6" name="Espace réservé du numéro de diapositive 5"/>
          <p:cNvSpPr>
            <a:spLocks noGrp="1"/>
          </p:cNvSpPr>
          <p:nvPr>
            <p:ph type="sldNum" sz="quarter" idx="12"/>
          </p:nvPr>
        </p:nvSpPr>
        <p:spPr/>
        <p:txBody>
          <a:bodyPr/>
          <a:lstStyle/>
          <a:p>
            <a:fld id="{25726C00-B8D1-4E6F-AB91-C010DAFE3AF1}" type="slidenum">
              <a:rPr lang="fr-FR" altLang="fr-FR" smtClean="0"/>
              <a:pPr/>
              <a:t>‹N°›</a:t>
            </a:fld>
            <a:endParaRPr lang="fr-FR" altLang="fr-FR"/>
          </a:p>
        </p:txBody>
      </p:sp>
    </p:spTree>
    <p:extLst>
      <p:ext uri="{BB962C8B-B14F-4D97-AF65-F5344CB8AC3E}">
        <p14:creationId xmlns:p14="http://schemas.microsoft.com/office/powerpoint/2010/main" val="14531925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et modifiez le titre</a:t>
            </a:r>
          </a:p>
        </p:txBody>
      </p:sp>
      <p:sp>
        <p:nvSpPr>
          <p:cNvPr id="3" name="Espace réservé du texte vertical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endParaRPr lang="fr-FR" altLang="fr-FR"/>
          </a:p>
        </p:txBody>
      </p:sp>
      <p:sp>
        <p:nvSpPr>
          <p:cNvPr id="5" name="Espace réservé du pied de page 4"/>
          <p:cNvSpPr>
            <a:spLocks noGrp="1"/>
          </p:cNvSpPr>
          <p:nvPr>
            <p:ph type="ftr" sz="quarter" idx="11"/>
          </p:nvPr>
        </p:nvSpPr>
        <p:spPr/>
        <p:txBody>
          <a:bodyPr/>
          <a:lstStyle/>
          <a:p>
            <a:r>
              <a:rPr lang="fr-FR" altLang="fr-FR"/>
              <a:t>Copyright Vaucluse Ulm octobre2016</a:t>
            </a:r>
          </a:p>
        </p:txBody>
      </p:sp>
      <p:sp>
        <p:nvSpPr>
          <p:cNvPr id="6" name="Espace réservé du numéro de diapositive 5"/>
          <p:cNvSpPr>
            <a:spLocks noGrp="1"/>
          </p:cNvSpPr>
          <p:nvPr>
            <p:ph type="sldNum" sz="quarter" idx="12"/>
          </p:nvPr>
        </p:nvSpPr>
        <p:spPr/>
        <p:txBody>
          <a:bodyPr/>
          <a:lstStyle/>
          <a:p>
            <a:fld id="{33D3E8A4-0AC9-45A4-8F7C-E8F086A53E14}" type="slidenum">
              <a:rPr lang="fr-FR" altLang="fr-FR" smtClean="0"/>
              <a:pPr/>
              <a:t>‹N°›</a:t>
            </a:fld>
            <a:endParaRPr lang="fr-FR" altLang="fr-FR"/>
          </a:p>
        </p:txBody>
      </p:sp>
    </p:spTree>
    <p:extLst>
      <p:ext uri="{BB962C8B-B14F-4D97-AF65-F5344CB8AC3E}">
        <p14:creationId xmlns:p14="http://schemas.microsoft.com/office/powerpoint/2010/main" val="14801886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a:t>Cliquez et modifiez le titre</a:t>
            </a: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endParaRPr lang="fr-FR" altLang="fr-FR"/>
          </a:p>
        </p:txBody>
      </p:sp>
      <p:sp>
        <p:nvSpPr>
          <p:cNvPr id="5" name="Espace réservé du pied de page 4"/>
          <p:cNvSpPr>
            <a:spLocks noGrp="1"/>
          </p:cNvSpPr>
          <p:nvPr>
            <p:ph type="ftr" sz="quarter" idx="11"/>
          </p:nvPr>
        </p:nvSpPr>
        <p:spPr/>
        <p:txBody>
          <a:bodyPr/>
          <a:lstStyle/>
          <a:p>
            <a:r>
              <a:rPr lang="fr-FR" altLang="fr-FR"/>
              <a:t>Copyright Vaucluse Ulm octobre2016</a:t>
            </a:r>
          </a:p>
        </p:txBody>
      </p:sp>
      <p:sp>
        <p:nvSpPr>
          <p:cNvPr id="6" name="Espace réservé du numéro de diapositive 5"/>
          <p:cNvSpPr>
            <a:spLocks noGrp="1"/>
          </p:cNvSpPr>
          <p:nvPr>
            <p:ph type="sldNum" sz="quarter" idx="12"/>
          </p:nvPr>
        </p:nvSpPr>
        <p:spPr/>
        <p:txBody>
          <a:bodyPr/>
          <a:lstStyle/>
          <a:p>
            <a:fld id="{88D8E040-3590-479F-91DE-A142CA5B2C8A}" type="slidenum">
              <a:rPr lang="fr-FR" altLang="fr-FR" smtClean="0"/>
              <a:pPr/>
              <a:t>‹N°›</a:t>
            </a:fld>
            <a:endParaRPr lang="fr-FR" altLang="fr-FR"/>
          </a:p>
        </p:txBody>
      </p:sp>
    </p:spTree>
    <p:extLst>
      <p:ext uri="{BB962C8B-B14F-4D97-AF65-F5344CB8AC3E}">
        <p14:creationId xmlns:p14="http://schemas.microsoft.com/office/powerpoint/2010/main" val="21874775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et modifiez le titre</a:t>
            </a:r>
          </a:p>
        </p:txBody>
      </p:sp>
      <p:sp>
        <p:nvSpPr>
          <p:cNvPr id="3" name="Espace réservé du contenu 2"/>
          <p:cNvSpPr>
            <a:spLocks noGrp="1"/>
          </p:cNvSpPr>
          <p:nvPr>
            <p:ph idx="1"/>
          </p:nvPr>
        </p:nvSpPr>
        <p:spPr/>
        <p:txBody>
          <a:bodyPr/>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4" name="Espace réservé de la date 3"/>
          <p:cNvSpPr>
            <a:spLocks noGrp="1"/>
          </p:cNvSpPr>
          <p:nvPr>
            <p:ph type="dt" sz="half" idx="10"/>
          </p:nvPr>
        </p:nvSpPr>
        <p:spPr/>
        <p:txBody>
          <a:bodyPr/>
          <a:lstStyle/>
          <a:p>
            <a:endParaRPr lang="fr-FR" altLang="fr-FR"/>
          </a:p>
        </p:txBody>
      </p:sp>
      <p:sp>
        <p:nvSpPr>
          <p:cNvPr id="5" name="Espace réservé du pied de page 4"/>
          <p:cNvSpPr>
            <a:spLocks noGrp="1"/>
          </p:cNvSpPr>
          <p:nvPr>
            <p:ph type="ftr" sz="quarter" idx="11"/>
          </p:nvPr>
        </p:nvSpPr>
        <p:spPr/>
        <p:txBody>
          <a:bodyPr/>
          <a:lstStyle/>
          <a:p>
            <a:r>
              <a:rPr lang="fr-FR" altLang="fr-FR"/>
              <a:t>Copyright Vaucluse Ulm octobre2016</a:t>
            </a:r>
          </a:p>
        </p:txBody>
      </p:sp>
      <p:sp>
        <p:nvSpPr>
          <p:cNvPr id="6" name="Espace réservé du numéro de diapositive 5"/>
          <p:cNvSpPr>
            <a:spLocks noGrp="1"/>
          </p:cNvSpPr>
          <p:nvPr>
            <p:ph type="sldNum" sz="quarter" idx="12"/>
          </p:nvPr>
        </p:nvSpPr>
        <p:spPr/>
        <p:txBody>
          <a:bodyPr/>
          <a:lstStyle/>
          <a:p>
            <a:endParaRPr lang="fr-FR" altLang="fr-FR" dirty="0"/>
          </a:p>
        </p:txBody>
      </p:sp>
    </p:spTree>
    <p:extLst>
      <p:ext uri="{BB962C8B-B14F-4D97-AF65-F5344CB8AC3E}">
        <p14:creationId xmlns:p14="http://schemas.microsoft.com/office/powerpoint/2010/main" val="21478453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têt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a:t>Cliquez et modifiez le titre</a:t>
            </a: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Espace réservé de la date 3"/>
          <p:cNvSpPr>
            <a:spLocks noGrp="1"/>
          </p:cNvSpPr>
          <p:nvPr>
            <p:ph type="dt" sz="half" idx="10"/>
          </p:nvPr>
        </p:nvSpPr>
        <p:spPr/>
        <p:txBody>
          <a:bodyPr/>
          <a:lstStyle/>
          <a:p>
            <a:endParaRPr lang="fr-FR" altLang="fr-FR"/>
          </a:p>
        </p:txBody>
      </p:sp>
      <p:sp>
        <p:nvSpPr>
          <p:cNvPr id="5" name="Espace réservé du pied de page 4"/>
          <p:cNvSpPr>
            <a:spLocks noGrp="1"/>
          </p:cNvSpPr>
          <p:nvPr>
            <p:ph type="ftr" sz="quarter" idx="11"/>
          </p:nvPr>
        </p:nvSpPr>
        <p:spPr/>
        <p:txBody>
          <a:bodyPr/>
          <a:lstStyle/>
          <a:p>
            <a:r>
              <a:rPr lang="fr-FR" altLang="fr-FR"/>
              <a:t>Copyright Vaucluse Ulm octobre2016</a:t>
            </a:r>
          </a:p>
        </p:txBody>
      </p:sp>
      <p:sp>
        <p:nvSpPr>
          <p:cNvPr id="6" name="Espace réservé du numéro de diapositive 5"/>
          <p:cNvSpPr>
            <a:spLocks noGrp="1"/>
          </p:cNvSpPr>
          <p:nvPr>
            <p:ph type="sldNum" sz="quarter" idx="12"/>
          </p:nvPr>
        </p:nvSpPr>
        <p:spPr/>
        <p:txBody>
          <a:bodyPr/>
          <a:lstStyle/>
          <a:p>
            <a:fld id="{69DC8631-5C60-4C0D-87C5-553F58588ED2}" type="slidenum">
              <a:rPr lang="fr-FR" altLang="fr-FR" smtClean="0"/>
              <a:pPr/>
              <a:t>‹N°›</a:t>
            </a:fld>
            <a:endParaRPr lang="fr-FR" altLang="fr-FR"/>
          </a:p>
        </p:txBody>
      </p:sp>
    </p:spTree>
    <p:extLst>
      <p:ext uri="{BB962C8B-B14F-4D97-AF65-F5344CB8AC3E}">
        <p14:creationId xmlns:p14="http://schemas.microsoft.com/office/powerpoint/2010/main" val="32912297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et modifiez le titre</a:t>
            </a: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p:txBody>
          <a:bodyPr/>
          <a:lstStyle/>
          <a:p>
            <a:endParaRPr lang="fr-FR" altLang="fr-FR"/>
          </a:p>
        </p:txBody>
      </p:sp>
      <p:sp>
        <p:nvSpPr>
          <p:cNvPr id="6" name="Espace réservé du pied de page 5"/>
          <p:cNvSpPr>
            <a:spLocks noGrp="1"/>
          </p:cNvSpPr>
          <p:nvPr>
            <p:ph type="ftr" sz="quarter" idx="11"/>
          </p:nvPr>
        </p:nvSpPr>
        <p:spPr/>
        <p:txBody>
          <a:bodyPr/>
          <a:lstStyle/>
          <a:p>
            <a:r>
              <a:rPr lang="fr-FR" altLang="fr-FR"/>
              <a:t>Copyright Vaucluse Ulm octobre2016</a:t>
            </a:r>
          </a:p>
        </p:txBody>
      </p:sp>
      <p:sp>
        <p:nvSpPr>
          <p:cNvPr id="7" name="Espace réservé du numéro de diapositive 6"/>
          <p:cNvSpPr>
            <a:spLocks noGrp="1"/>
          </p:cNvSpPr>
          <p:nvPr>
            <p:ph type="sldNum" sz="quarter" idx="12"/>
          </p:nvPr>
        </p:nvSpPr>
        <p:spPr/>
        <p:txBody>
          <a:bodyPr/>
          <a:lstStyle/>
          <a:p>
            <a:fld id="{D17AB368-4F7E-468F-A261-491F36006C96}" type="slidenum">
              <a:rPr lang="fr-FR" altLang="fr-FR" smtClean="0"/>
              <a:pPr/>
              <a:t>‹N°›</a:t>
            </a:fld>
            <a:endParaRPr lang="fr-FR" altLang="fr-FR"/>
          </a:p>
        </p:txBody>
      </p:sp>
    </p:spTree>
    <p:extLst>
      <p:ext uri="{BB962C8B-B14F-4D97-AF65-F5344CB8AC3E}">
        <p14:creationId xmlns:p14="http://schemas.microsoft.com/office/powerpoint/2010/main" val="8333427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a:t>Cliquez et modifiez le titre</a:t>
            </a: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p:txBody>
          <a:bodyPr/>
          <a:lstStyle/>
          <a:p>
            <a:endParaRPr lang="fr-FR" altLang="fr-FR"/>
          </a:p>
        </p:txBody>
      </p:sp>
      <p:sp>
        <p:nvSpPr>
          <p:cNvPr id="8" name="Espace réservé du pied de page 7"/>
          <p:cNvSpPr>
            <a:spLocks noGrp="1"/>
          </p:cNvSpPr>
          <p:nvPr>
            <p:ph type="ftr" sz="quarter" idx="11"/>
          </p:nvPr>
        </p:nvSpPr>
        <p:spPr/>
        <p:txBody>
          <a:bodyPr/>
          <a:lstStyle/>
          <a:p>
            <a:r>
              <a:rPr lang="fr-FR" altLang="fr-FR"/>
              <a:t>Copyright Vaucluse Ulm octobre2016</a:t>
            </a:r>
          </a:p>
        </p:txBody>
      </p:sp>
      <p:sp>
        <p:nvSpPr>
          <p:cNvPr id="9" name="Espace réservé du numéro de diapositive 8"/>
          <p:cNvSpPr>
            <a:spLocks noGrp="1"/>
          </p:cNvSpPr>
          <p:nvPr>
            <p:ph type="sldNum" sz="quarter" idx="12"/>
          </p:nvPr>
        </p:nvSpPr>
        <p:spPr/>
        <p:txBody>
          <a:bodyPr/>
          <a:lstStyle/>
          <a:p>
            <a:fld id="{9D283B52-3172-4357-AFAC-C659B695F1CC}" type="slidenum">
              <a:rPr lang="fr-FR" altLang="fr-FR" smtClean="0"/>
              <a:pPr/>
              <a:t>‹N°›</a:t>
            </a:fld>
            <a:endParaRPr lang="fr-FR" altLang="fr-FR"/>
          </a:p>
        </p:txBody>
      </p:sp>
    </p:spTree>
    <p:extLst>
      <p:ext uri="{BB962C8B-B14F-4D97-AF65-F5344CB8AC3E}">
        <p14:creationId xmlns:p14="http://schemas.microsoft.com/office/powerpoint/2010/main" val="2701830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et modifiez le titre</a:t>
            </a:r>
          </a:p>
        </p:txBody>
      </p:sp>
      <p:sp>
        <p:nvSpPr>
          <p:cNvPr id="3" name="Espace réservé de la date 2"/>
          <p:cNvSpPr>
            <a:spLocks noGrp="1"/>
          </p:cNvSpPr>
          <p:nvPr>
            <p:ph type="dt" sz="half" idx="10"/>
          </p:nvPr>
        </p:nvSpPr>
        <p:spPr/>
        <p:txBody>
          <a:bodyPr/>
          <a:lstStyle/>
          <a:p>
            <a:endParaRPr lang="fr-FR" altLang="fr-FR"/>
          </a:p>
        </p:txBody>
      </p:sp>
      <p:sp>
        <p:nvSpPr>
          <p:cNvPr id="4" name="Espace réservé du pied de page 3"/>
          <p:cNvSpPr>
            <a:spLocks noGrp="1"/>
          </p:cNvSpPr>
          <p:nvPr>
            <p:ph type="ftr" sz="quarter" idx="11"/>
          </p:nvPr>
        </p:nvSpPr>
        <p:spPr/>
        <p:txBody>
          <a:bodyPr/>
          <a:lstStyle/>
          <a:p>
            <a:r>
              <a:rPr lang="fr-FR" altLang="fr-FR"/>
              <a:t>Copyright Vaucluse Ulm octobre2016</a:t>
            </a:r>
          </a:p>
        </p:txBody>
      </p:sp>
      <p:sp>
        <p:nvSpPr>
          <p:cNvPr id="5" name="Espace réservé du numéro de diapositive 4"/>
          <p:cNvSpPr>
            <a:spLocks noGrp="1"/>
          </p:cNvSpPr>
          <p:nvPr>
            <p:ph type="sldNum" sz="quarter" idx="12"/>
          </p:nvPr>
        </p:nvSpPr>
        <p:spPr/>
        <p:txBody>
          <a:bodyPr/>
          <a:lstStyle/>
          <a:p>
            <a:fld id="{49D3BE4A-0E2F-4C57-91E7-E9FC3B469E34}" type="slidenum">
              <a:rPr lang="fr-FR" altLang="fr-FR" smtClean="0"/>
              <a:pPr/>
              <a:t>‹N°›</a:t>
            </a:fld>
            <a:endParaRPr lang="fr-FR" altLang="fr-FR"/>
          </a:p>
        </p:txBody>
      </p:sp>
    </p:spTree>
    <p:extLst>
      <p:ext uri="{BB962C8B-B14F-4D97-AF65-F5344CB8AC3E}">
        <p14:creationId xmlns:p14="http://schemas.microsoft.com/office/powerpoint/2010/main" val="30135735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endParaRPr lang="fr-FR" altLang="fr-FR"/>
          </a:p>
        </p:txBody>
      </p:sp>
      <p:sp>
        <p:nvSpPr>
          <p:cNvPr id="3" name="Espace réservé du pied de page 2"/>
          <p:cNvSpPr>
            <a:spLocks noGrp="1"/>
          </p:cNvSpPr>
          <p:nvPr>
            <p:ph type="ftr" sz="quarter" idx="11"/>
          </p:nvPr>
        </p:nvSpPr>
        <p:spPr/>
        <p:txBody>
          <a:bodyPr/>
          <a:lstStyle/>
          <a:p>
            <a:r>
              <a:rPr lang="fr-FR" altLang="fr-FR"/>
              <a:t>Copyright Vaucluse Ulm octobre2016</a:t>
            </a:r>
          </a:p>
        </p:txBody>
      </p:sp>
      <p:sp>
        <p:nvSpPr>
          <p:cNvPr id="4" name="Espace réservé du numéro de diapositive 3"/>
          <p:cNvSpPr>
            <a:spLocks noGrp="1"/>
          </p:cNvSpPr>
          <p:nvPr>
            <p:ph type="sldNum" sz="quarter" idx="12"/>
          </p:nvPr>
        </p:nvSpPr>
        <p:spPr/>
        <p:txBody>
          <a:bodyPr/>
          <a:lstStyle/>
          <a:p>
            <a:fld id="{1F3B44A3-BDA2-494B-A5F2-5CE0046BDF18}" type="slidenum">
              <a:rPr lang="fr-FR" altLang="fr-FR" smtClean="0"/>
              <a:pPr/>
              <a:t>‹N°›</a:t>
            </a:fld>
            <a:endParaRPr lang="fr-FR" altLang="fr-FR"/>
          </a:p>
        </p:txBody>
      </p:sp>
    </p:spTree>
    <p:extLst>
      <p:ext uri="{BB962C8B-B14F-4D97-AF65-F5344CB8AC3E}">
        <p14:creationId xmlns:p14="http://schemas.microsoft.com/office/powerpoint/2010/main" val="4195713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a:t>Cliquez et modifiez le titre</a:t>
            </a: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e la date 4"/>
          <p:cNvSpPr>
            <a:spLocks noGrp="1"/>
          </p:cNvSpPr>
          <p:nvPr>
            <p:ph type="dt" sz="half" idx="10"/>
          </p:nvPr>
        </p:nvSpPr>
        <p:spPr/>
        <p:txBody>
          <a:bodyPr/>
          <a:lstStyle/>
          <a:p>
            <a:endParaRPr lang="fr-FR" altLang="fr-FR"/>
          </a:p>
        </p:txBody>
      </p:sp>
      <p:sp>
        <p:nvSpPr>
          <p:cNvPr id="6" name="Espace réservé du pied de page 5"/>
          <p:cNvSpPr>
            <a:spLocks noGrp="1"/>
          </p:cNvSpPr>
          <p:nvPr>
            <p:ph type="ftr" sz="quarter" idx="11"/>
          </p:nvPr>
        </p:nvSpPr>
        <p:spPr/>
        <p:txBody>
          <a:bodyPr/>
          <a:lstStyle/>
          <a:p>
            <a:r>
              <a:rPr lang="fr-FR" altLang="fr-FR"/>
              <a:t>Copyright Vaucluse Ulm octobre2016</a:t>
            </a:r>
          </a:p>
        </p:txBody>
      </p:sp>
      <p:sp>
        <p:nvSpPr>
          <p:cNvPr id="7" name="Espace réservé du numéro de diapositive 6"/>
          <p:cNvSpPr>
            <a:spLocks noGrp="1"/>
          </p:cNvSpPr>
          <p:nvPr>
            <p:ph type="sldNum" sz="quarter" idx="12"/>
          </p:nvPr>
        </p:nvSpPr>
        <p:spPr/>
        <p:txBody>
          <a:bodyPr/>
          <a:lstStyle/>
          <a:p>
            <a:fld id="{B8F3D1C6-A207-4D3C-B194-738FEE1F899B}" type="slidenum">
              <a:rPr lang="fr-FR" altLang="fr-FR" smtClean="0"/>
              <a:pPr/>
              <a:t>‹N°›</a:t>
            </a:fld>
            <a:endParaRPr lang="fr-FR" altLang="fr-FR"/>
          </a:p>
        </p:txBody>
      </p:sp>
    </p:spTree>
    <p:extLst>
      <p:ext uri="{BB962C8B-B14F-4D97-AF65-F5344CB8AC3E}">
        <p14:creationId xmlns:p14="http://schemas.microsoft.com/office/powerpoint/2010/main" val="10194566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a:t>Cliquez et modifiez le titre</a:t>
            </a: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a:t>Faire glisser l'image vers l'espace réservé ou cliquer sur l'icône pour l'ajouter</a:t>
            </a: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e la date 4"/>
          <p:cNvSpPr>
            <a:spLocks noGrp="1"/>
          </p:cNvSpPr>
          <p:nvPr>
            <p:ph type="dt" sz="half" idx="10"/>
          </p:nvPr>
        </p:nvSpPr>
        <p:spPr/>
        <p:txBody>
          <a:bodyPr/>
          <a:lstStyle/>
          <a:p>
            <a:endParaRPr lang="fr-FR" altLang="fr-FR"/>
          </a:p>
        </p:txBody>
      </p:sp>
      <p:sp>
        <p:nvSpPr>
          <p:cNvPr id="6" name="Espace réservé du pied de page 5"/>
          <p:cNvSpPr>
            <a:spLocks noGrp="1"/>
          </p:cNvSpPr>
          <p:nvPr>
            <p:ph type="ftr" sz="quarter" idx="11"/>
          </p:nvPr>
        </p:nvSpPr>
        <p:spPr/>
        <p:txBody>
          <a:bodyPr/>
          <a:lstStyle/>
          <a:p>
            <a:r>
              <a:rPr lang="fr-FR" altLang="fr-FR"/>
              <a:t>Copyright Vaucluse Ulm octobre2016</a:t>
            </a:r>
          </a:p>
        </p:txBody>
      </p:sp>
      <p:sp>
        <p:nvSpPr>
          <p:cNvPr id="7" name="Espace réservé du numéro de diapositive 6"/>
          <p:cNvSpPr>
            <a:spLocks noGrp="1"/>
          </p:cNvSpPr>
          <p:nvPr>
            <p:ph type="sldNum" sz="quarter" idx="12"/>
          </p:nvPr>
        </p:nvSpPr>
        <p:spPr/>
        <p:txBody>
          <a:bodyPr/>
          <a:lstStyle/>
          <a:p>
            <a:fld id="{0B947D26-9540-4E78-A2EC-C1FAC4A55FEF}" type="slidenum">
              <a:rPr lang="fr-FR" altLang="fr-FR" smtClean="0"/>
              <a:pPr/>
              <a:t>‹N°›</a:t>
            </a:fld>
            <a:endParaRPr lang="fr-FR" altLang="fr-FR"/>
          </a:p>
        </p:txBody>
      </p:sp>
    </p:spTree>
    <p:extLst>
      <p:ext uri="{BB962C8B-B14F-4D97-AF65-F5344CB8AC3E}">
        <p14:creationId xmlns:p14="http://schemas.microsoft.com/office/powerpoint/2010/main" val="37346040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e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0" y="-4755"/>
            <a:ext cx="9144000" cy="682095"/>
          </a:xfrm>
          <a:prstGeom prst="rect">
            <a:avLst/>
          </a:prstGeom>
          <a:noFill/>
        </p:spPr>
        <p:txBody>
          <a:bodyPr vert="horz" lIns="91440" tIns="45720" rIns="91440" bIns="45720" rtlCol="0" anchor="ctr">
            <a:normAutofit/>
          </a:bodyPr>
          <a:lstStyle/>
          <a:p>
            <a:r>
              <a:rPr lang="fr-FR" dirty="0"/>
              <a:t>Cliquez et modifiez le titre</a:t>
            </a:r>
          </a:p>
        </p:txBody>
      </p:sp>
      <p:sp>
        <p:nvSpPr>
          <p:cNvPr id="3" name="Espace réservé du texte 2"/>
          <p:cNvSpPr>
            <a:spLocks noGrp="1"/>
          </p:cNvSpPr>
          <p:nvPr>
            <p:ph type="body" idx="1"/>
          </p:nvPr>
        </p:nvSpPr>
        <p:spPr>
          <a:xfrm>
            <a:off x="457200" y="1041400"/>
            <a:ext cx="8229600" cy="4902200"/>
          </a:xfrm>
          <a:prstGeom prst="rect">
            <a:avLst/>
          </a:prstGeom>
        </p:spPr>
        <p:txBody>
          <a:bodyPr vert="horz" lIns="91440" tIns="45720" rIns="91440" bIns="45720" rtlCol="0">
            <a:normAutofit/>
          </a:bodyPr>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fr-FR" alt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fr-FR" altLang="fr-FR"/>
              <a:t>Copyright Vaucluse Ulm octobre2016</a:t>
            </a: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9DC8631-5C60-4C0D-87C5-553F58588ED2}" type="slidenum">
              <a:rPr lang="fr-FR" altLang="fr-FR" smtClean="0"/>
              <a:pPr/>
              <a:t>‹N°›</a:t>
            </a:fld>
            <a:endParaRPr lang="fr-FR" altLang="fr-FR"/>
          </a:p>
        </p:txBody>
      </p:sp>
      <p:pic>
        <p:nvPicPr>
          <p:cNvPr id="7" name="Image 6" descr="MasqueTitre.pdf"/>
          <p:cNvPicPr>
            <a:picLocks noChangeAspect="1"/>
          </p:cNvPicPr>
          <p:nvPr userDrawn="1"/>
        </p:nvPicPr>
        <p:blipFill rotWithShape="1">
          <a:blip r:embed="rId13">
            <a:extLst>
              <a:ext uri="{28A0092B-C50C-407E-A947-70E740481C1C}">
                <a14:useLocalDpi xmlns:a14="http://schemas.microsoft.com/office/drawing/2010/main" val="0"/>
              </a:ext>
            </a:extLst>
          </a:blip>
          <a:srcRect l="12188" t="18393" r="4738" b="72648"/>
          <a:stretch/>
        </p:blipFill>
        <p:spPr>
          <a:xfrm>
            <a:off x="-2" y="-14400"/>
            <a:ext cx="9165600" cy="698400"/>
          </a:xfrm>
          <a:prstGeom prst="rect">
            <a:avLst/>
          </a:prstGeom>
        </p:spPr>
      </p:pic>
      <p:pic>
        <p:nvPicPr>
          <p:cNvPr id="8" name="Image 7" descr="Logo.png"/>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8116590" y="0"/>
            <a:ext cx="1027410" cy="721429"/>
          </a:xfrm>
          <a:prstGeom prst="rect">
            <a:avLst/>
          </a:prstGeom>
        </p:spPr>
      </p:pic>
    </p:spTree>
    <p:extLst>
      <p:ext uri="{BB962C8B-B14F-4D97-AF65-F5344CB8AC3E}">
        <p14:creationId xmlns:p14="http://schemas.microsoft.com/office/powerpoint/2010/main" val="3700608383"/>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hf hdr="0" dt="0"/>
  <p:txStyles>
    <p:titleStyle>
      <a:lvl1pPr algn="l" defTabSz="457200" rtl="0" eaLnBrk="1" latinLnBrk="0" hangingPunct="1">
        <a:spcBef>
          <a:spcPct val="0"/>
        </a:spcBef>
        <a:buNone/>
        <a:defRPr sz="3200" kern="1200">
          <a:solidFill>
            <a:schemeClr val="bg1"/>
          </a:solidFill>
          <a:latin typeface="Arial"/>
          <a:ea typeface="+mj-ea"/>
          <a:cs typeface="Arial"/>
        </a:defRPr>
      </a:lvl1pPr>
    </p:titleStyle>
    <p:bodyStyle>
      <a:lvl1pPr marL="454025" indent="-454025" algn="l" defTabSz="457200" rtl="0" eaLnBrk="1" latinLnBrk="0" hangingPunct="1">
        <a:spcBef>
          <a:spcPct val="20000"/>
        </a:spcBef>
        <a:buClr>
          <a:srgbClr val="E60000"/>
        </a:buClr>
        <a:buFont typeface="Wingdings" charset="2"/>
        <a:buChar char="q"/>
        <a:defRPr sz="2800" kern="1200">
          <a:solidFill>
            <a:srgbClr val="003366"/>
          </a:solidFill>
          <a:latin typeface="Arial"/>
          <a:ea typeface="+mn-ea"/>
          <a:cs typeface="Arial"/>
        </a:defRPr>
      </a:lvl1pPr>
      <a:lvl2pPr marL="801688" indent="-344488" algn="l" defTabSz="457200" rtl="0" eaLnBrk="1" latinLnBrk="0" hangingPunct="1">
        <a:spcBef>
          <a:spcPct val="20000"/>
        </a:spcBef>
        <a:buClr>
          <a:srgbClr val="E60000"/>
        </a:buClr>
        <a:buFont typeface="Wingdings" charset="2"/>
        <a:buChar char="u"/>
        <a:defRPr sz="2400" kern="1200">
          <a:solidFill>
            <a:srgbClr val="003366"/>
          </a:solidFill>
          <a:latin typeface="Arial"/>
          <a:ea typeface="+mn-ea"/>
          <a:cs typeface="Arial"/>
        </a:defRPr>
      </a:lvl2pPr>
      <a:lvl3pPr marL="1073150" indent="-158750" algn="l" defTabSz="457200" rtl="0" eaLnBrk="1" latinLnBrk="0" hangingPunct="1">
        <a:spcBef>
          <a:spcPct val="20000"/>
        </a:spcBef>
        <a:buClr>
          <a:srgbClr val="E60000"/>
        </a:buClr>
        <a:buFont typeface="Wingdings" charset="2"/>
        <a:buChar char="§"/>
        <a:defRPr sz="2000" kern="1200">
          <a:solidFill>
            <a:srgbClr val="003366"/>
          </a:solidFill>
          <a:latin typeface="Arial"/>
          <a:ea typeface="+mn-ea"/>
          <a:cs typeface="Arial"/>
        </a:defRPr>
      </a:lvl3pPr>
      <a:lvl4pPr marL="1600200" indent="-228600" algn="l" defTabSz="457200" rtl="0" eaLnBrk="1" latinLnBrk="0" hangingPunct="1">
        <a:spcBef>
          <a:spcPct val="20000"/>
        </a:spcBef>
        <a:buClr>
          <a:srgbClr val="E60000"/>
        </a:buClr>
        <a:buFont typeface="Courier New"/>
        <a:buChar char="o"/>
        <a:defRPr sz="1800" kern="1200">
          <a:solidFill>
            <a:srgbClr val="003366"/>
          </a:solidFill>
          <a:latin typeface="Arial"/>
          <a:ea typeface="+mn-ea"/>
          <a:cs typeface="Arial"/>
        </a:defRPr>
      </a:lvl4pPr>
      <a:lvl5pPr marL="2057400" indent="-228600" algn="l" defTabSz="457200" rtl="0" eaLnBrk="1" latinLnBrk="0" hangingPunct="1">
        <a:spcBef>
          <a:spcPct val="20000"/>
        </a:spcBef>
        <a:buClr>
          <a:srgbClr val="E60000"/>
        </a:buClr>
        <a:buFont typeface="Lucida Grande"/>
        <a:buChar char="-"/>
        <a:defRPr sz="1600" kern="1200">
          <a:solidFill>
            <a:srgbClr val="003366"/>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dirty="0"/>
          </a:p>
        </p:txBody>
      </p:sp>
      <p:sp>
        <p:nvSpPr>
          <p:cNvPr id="4" name="Espace réservé du contenu 3"/>
          <p:cNvSpPr>
            <a:spLocks noGrp="1"/>
          </p:cNvSpPr>
          <p:nvPr>
            <p:ph idx="1"/>
          </p:nvPr>
        </p:nvSpPr>
        <p:spPr/>
        <p:txBody>
          <a:bodyPr/>
          <a:lstStyle/>
          <a:p>
            <a:pPr marL="0" indent="0" algn="ctr">
              <a:buNone/>
            </a:pPr>
            <a:endParaRPr lang="fr-FR" b="1" dirty="0"/>
          </a:p>
          <a:p>
            <a:pPr marL="0" indent="0" algn="ctr">
              <a:buNone/>
            </a:pPr>
            <a:r>
              <a:rPr lang="fr-FR" sz="3600" b="1" dirty="0"/>
              <a:t>La Culture de la sécurité</a:t>
            </a:r>
          </a:p>
          <a:p>
            <a:pPr marL="0" indent="0" algn="ctr">
              <a:buNone/>
            </a:pPr>
            <a:endParaRPr lang="fr-FR" sz="3600" b="1" dirty="0"/>
          </a:p>
        </p:txBody>
      </p:sp>
      <p:pic>
        <p:nvPicPr>
          <p:cNvPr id="3" name="Imag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606284" y="4355423"/>
            <a:ext cx="2055938" cy="1986399"/>
          </a:xfrm>
          <a:prstGeom prst="rect">
            <a:avLst/>
          </a:prstGeom>
        </p:spPr>
      </p:pic>
      <p:sp>
        <p:nvSpPr>
          <p:cNvPr id="5" name="Espace réservé du pied de page 4"/>
          <p:cNvSpPr>
            <a:spLocks noGrp="1"/>
          </p:cNvSpPr>
          <p:nvPr>
            <p:ph type="ftr" sz="quarter" idx="11"/>
          </p:nvPr>
        </p:nvSpPr>
        <p:spPr/>
        <p:txBody>
          <a:bodyPr/>
          <a:lstStyle/>
          <a:p>
            <a:r>
              <a:rPr lang="fr-FR" altLang="fr-FR" dirty="0"/>
              <a:t>Copyright Vaucluse Ulm octobre 2016</a:t>
            </a:r>
          </a:p>
        </p:txBody>
      </p:sp>
      <p:sp>
        <p:nvSpPr>
          <p:cNvPr id="6" name="Espace réservé du numéro de diapositive 5"/>
          <p:cNvSpPr>
            <a:spLocks noGrp="1"/>
          </p:cNvSpPr>
          <p:nvPr>
            <p:ph type="sldNum" sz="quarter" idx="12"/>
          </p:nvPr>
        </p:nvSpPr>
        <p:spPr/>
        <p:txBody>
          <a:bodyPr/>
          <a:lstStyle/>
          <a:p>
            <a:fld id="{5B2B790F-6C35-4202-98E4-4F7AD4ADBDBB}" type="slidenum">
              <a:rPr lang="fr-FR" altLang="fr-FR" smtClean="0"/>
              <a:pPr/>
              <a:t>1</a:t>
            </a:fld>
            <a:endParaRPr lang="fr-FR" altLang="fr-FR"/>
          </a:p>
        </p:txBody>
      </p:sp>
    </p:spTree>
    <p:extLst>
      <p:ext uri="{BB962C8B-B14F-4D97-AF65-F5344CB8AC3E}">
        <p14:creationId xmlns:p14="http://schemas.microsoft.com/office/powerpoint/2010/main" val="375065887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2013 / 2014 / 2015</a:t>
            </a:r>
          </a:p>
        </p:txBody>
      </p:sp>
      <p:sp>
        <p:nvSpPr>
          <p:cNvPr id="3" name="Espace réservé du contenu 2"/>
          <p:cNvSpPr>
            <a:spLocks noGrp="1"/>
          </p:cNvSpPr>
          <p:nvPr>
            <p:ph idx="1"/>
          </p:nvPr>
        </p:nvSpPr>
        <p:spPr/>
        <p:txBody>
          <a:bodyPr/>
          <a:lstStyle/>
          <a:p>
            <a:r>
              <a:rPr lang="fr-FR" dirty="0"/>
              <a:t>Badaboum…</a:t>
            </a:r>
          </a:p>
          <a:p>
            <a:endParaRPr lang="fr-FR" dirty="0"/>
          </a:p>
          <a:p>
            <a:r>
              <a:rPr lang="fr-FR" dirty="0"/>
              <a:t>Les résultats encourageants de 2012 ne sont pas confirmés en 2013/2014…</a:t>
            </a:r>
          </a:p>
          <a:p>
            <a:endParaRPr lang="fr-FR" dirty="0"/>
          </a:p>
          <a:p>
            <a:r>
              <a:rPr lang="fr-FR" dirty="0"/>
              <a:t>Et 2015  l’année noire pour l'ULM : 46 morts</a:t>
            </a:r>
          </a:p>
          <a:p>
            <a:pPr lvl="1"/>
            <a:r>
              <a:rPr lang="fr-FR" dirty="0"/>
              <a:t> 27 instructeurs impliqués dont 19 dans des accidents mortels</a:t>
            </a:r>
          </a:p>
        </p:txBody>
      </p:sp>
      <p:sp>
        <p:nvSpPr>
          <p:cNvPr id="4" name="Espace réservé du pied de page 3"/>
          <p:cNvSpPr>
            <a:spLocks noGrp="1"/>
          </p:cNvSpPr>
          <p:nvPr>
            <p:ph type="ftr" sz="quarter" idx="11"/>
          </p:nvPr>
        </p:nvSpPr>
        <p:spPr/>
        <p:txBody>
          <a:bodyPr/>
          <a:lstStyle/>
          <a:p>
            <a:r>
              <a:rPr lang="fr-FR" altLang="fr-FR"/>
              <a:t>Copyright Vaucluse Ulm octobre2016</a:t>
            </a:r>
          </a:p>
        </p:txBody>
      </p:sp>
      <p:sp>
        <p:nvSpPr>
          <p:cNvPr id="5" name="Espace réservé du numéro de diapositive 4"/>
          <p:cNvSpPr>
            <a:spLocks noGrp="1"/>
          </p:cNvSpPr>
          <p:nvPr>
            <p:ph type="sldNum" sz="quarter" idx="12"/>
          </p:nvPr>
        </p:nvSpPr>
        <p:spPr/>
        <p:txBody>
          <a:bodyPr/>
          <a:lstStyle/>
          <a:p>
            <a:fld id="{5B2B790F-6C35-4202-98E4-4F7AD4ADBDBB}" type="slidenum">
              <a:rPr lang="fr-FR" altLang="fr-FR" smtClean="0"/>
              <a:pPr/>
              <a:t>10</a:t>
            </a:fld>
            <a:endParaRPr lang="fr-FR" altLang="fr-FR"/>
          </a:p>
        </p:txBody>
      </p:sp>
    </p:spTree>
    <p:extLst>
      <p:ext uri="{BB962C8B-B14F-4D97-AF65-F5344CB8AC3E}">
        <p14:creationId xmlns:p14="http://schemas.microsoft.com/office/powerpoint/2010/main" val="22358920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Sécurité ULM</a:t>
            </a:r>
          </a:p>
        </p:txBody>
      </p:sp>
      <p:sp>
        <p:nvSpPr>
          <p:cNvPr id="3" name="Espace réservé du contenu 2"/>
          <p:cNvSpPr>
            <a:spLocks noGrp="1"/>
          </p:cNvSpPr>
          <p:nvPr>
            <p:ph idx="1"/>
          </p:nvPr>
        </p:nvSpPr>
        <p:spPr>
          <a:xfrm>
            <a:off x="457200" y="1041399"/>
            <a:ext cx="8686800" cy="5680075"/>
          </a:xfrm>
        </p:spPr>
        <p:txBody>
          <a:bodyPr>
            <a:normAutofit/>
          </a:bodyPr>
          <a:lstStyle/>
          <a:p>
            <a:pPr>
              <a:spcBef>
                <a:spcPts val="0"/>
              </a:spcBef>
            </a:pPr>
            <a:r>
              <a:rPr lang="fr-FR" dirty="0"/>
              <a:t>Constat</a:t>
            </a:r>
          </a:p>
          <a:p>
            <a:pPr lvl="1">
              <a:spcBef>
                <a:spcPts val="0"/>
              </a:spcBef>
            </a:pPr>
            <a:r>
              <a:rPr lang="fr-FR" dirty="0"/>
              <a:t>2015</a:t>
            </a:r>
          </a:p>
          <a:p>
            <a:pPr lvl="2">
              <a:spcBef>
                <a:spcPts val="0"/>
              </a:spcBef>
            </a:pPr>
            <a:r>
              <a:rPr lang="fr-FR" dirty="0"/>
              <a:t>Des lacunes dans le milieu ULM</a:t>
            </a:r>
          </a:p>
          <a:p>
            <a:pPr lvl="3">
              <a:spcBef>
                <a:spcPts val="0"/>
              </a:spcBef>
            </a:pPr>
            <a:r>
              <a:rPr lang="fr-FR" dirty="0"/>
              <a:t>Comportement des pilotes</a:t>
            </a:r>
          </a:p>
          <a:p>
            <a:pPr lvl="3">
              <a:spcBef>
                <a:spcPts val="0"/>
              </a:spcBef>
            </a:pPr>
            <a:r>
              <a:rPr lang="fr-FR" dirty="0"/>
              <a:t>Niveau de pilotage</a:t>
            </a:r>
          </a:p>
          <a:p>
            <a:pPr marL="1371600" lvl="3" indent="0">
              <a:spcBef>
                <a:spcPts val="0"/>
              </a:spcBef>
              <a:buNone/>
            </a:pPr>
            <a:endParaRPr lang="fr-FR" dirty="0"/>
          </a:p>
          <a:p>
            <a:pPr lvl="2">
              <a:spcBef>
                <a:spcPts val="0"/>
              </a:spcBef>
            </a:pPr>
            <a:r>
              <a:rPr lang="fr-FR" dirty="0"/>
              <a:t>Attrition</a:t>
            </a:r>
            <a:r>
              <a:rPr lang="fr-FR" baseline="-25000" dirty="0"/>
              <a:t>2015</a:t>
            </a:r>
            <a:r>
              <a:rPr lang="fr-FR" dirty="0"/>
              <a:t> &gt; 2*Attrition</a:t>
            </a:r>
            <a:r>
              <a:rPr lang="fr-FR" baseline="-25000" dirty="0"/>
              <a:t>2007</a:t>
            </a:r>
          </a:p>
          <a:p>
            <a:pPr lvl="2">
              <a:spcBef>
                <a:spcPts val="0"/>
              </a:spcBef>
            </a:pPr>
            <a:endParaRPr lang="fr-FR" baseline="-25000" dirty="0"/>
          </a:p>
          <a:p>
            <a:pPr lvl="3">
              <a:spcBef>
                <a:spcPts val="0"/>
              </a:spcBef>
            </a:pPr>
            <a:r>
              <a:rPr lang="fr-FR" dirty="0"/>
              <a:t>2007 : 3 pour 100 000   soit 9   pour 300 000</a:t>
            </a:r>
          </a:p>
          <a:p>
            <a:pPr lvl="3">
              <a:spcBef>
                <a:spcPts val="0"/>
              </a:spcBef>
            </a:pPr>
            <a:r>
              <a:rPr lang="fr-FR" dirty="0"/>
              <a:t>2015 : 1 pour 15 000     soit 20 pour 300 000</a:t>
            </a:r>
          </a:p>
          <a:p>
            <a:pPr marL="0" indent="0">
              <a:spcBef>
                <a:spcPts val="0"/>
              </a:spcBef>
              <a:buNone/>
            </a:pPr>
            <a:endParaRPr lang="fr-FR" dirty="0"/>
          </a:p>
          <a:p>
            <a:pPr marL="0" indent="0">
              <a:spcBef>
                <a:spcPts val="0"/>
              </a:spcBef>
              <a:buNone/>
            </a:pPr>
            <a:endParaRPr lang="fr-FR" dirty="0"/>
          </a:p>
          <a:p>
            <a:pPr>
              <a:spcBef>
                <a:spcPts val="0"/>
              </a:spcBef>
            </a:pPr>
            <a:r>
              <a:rPr lang="fr-FR" dirty="0"/>
              <a:t>La DGAC demande à la FFPLUM de travailler en urgence sur la formation des instructeurs</a:t>
            </a:r>
          </a:p>
        </p:txBody>
      </p:sp>
      <p:sp>
        <p:nvSpPr>
          <p:cNvPr id="4" name="Espace réservé du pied de page 3"/>
          <p:cNvSpPr>
            <a:spLocks noGrp="1"/>
          </p:cNvSpPr>
          <p:nvPr>
            <p:ph type="ftr" sz="quarter" idx="11"/>
          </p:nvPr>
        </p:nvSpPr>
        <p:spPr/>
        <p:txBody>
          <a:bodyPr/>
          <a:lstStyle/>
          <a:p>
            <a:r>
              <a:rPr lang="fr-FR" altLang="fr-FR"/>
              <a:t>Copyright Vaucluse Ulm octobre2016</a:t>
            </a:r>
          </a:p>
        </p:txBody>
      </p:sp>
      <p:sp>
        <p:nvSpPr>
          <p:cNvPr id="5" name="Espace réservé du numéro de diapositive 4"/>
          <p:cNvSpPr>
            <a:spLocks noGrp="1"/>
          </p:cNvSpPr>
          <p:nvPr>
            <p:ph type="sldNum" sz="quarter" idx="12"/>
          </p:nvPr>
        </p:nvSpPr>
        <p:spPr/>
        <p:txBody>
          <a:bodyPr/>
          <a:lstStyle/>
          <a:p>
            <a:fld id="{5B2B790F-6C35-4202-98E4-4F7AD4ADBDBB}" type="slidenum">
              <a:rPr lang="fr-FR" altLang="fr-FR" smtClean="0"/>
              <a:pPr/>
              <a:t>11</a:t>
            </a:fld>
            <a:endParaRPr lang="fr-FR" altLang="fr-FR"/>
          </a:p>
        </p:txBody>
      </p:sp>
    </p:spTree>
    <p:extLst>
      <p:ext uri="{BB962C8B-B14F-4D97-AF65-F5344CB8AC3E}">
        <p14:creationId xmlns:p14="http://schemas.microsoft.com/office/powerpoint/2010/main" val="39237509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Culture sécurité à la française</a:t>
            </a:r>
          </a:p>
        </p:txBody>
      </p:sp>
      <p:sp>
        <p:nvSpPr>
          <p:cNvPr id="3" name="Espace réservé du contenu 2"/>
          <p:cNvSpPr>
            <a:spLocks noGrp="1"/>
          </p:cNvSpPr>
          <p:nvPr>
            <p:ph idx="1"/>
          </p:nvPr>
        </p:nvSpPr>
        <p:spPr/>
        <p:txBody>
          <a:bodyPr/>
          <a:lstStyle/>
          <a:p>
            <a:r>
              <a:rPr lang="fr-FR" dirty="0"/>
              <a:t>Cette situation d’absence de culture sécurité est elle propre à notre milieu aérien ?</a:t>
            </a:r>
          </a:p>
          <a:p>
            <a:pPr marL="0" indent="0">
              <a:buNone/>
            </a:pPr>
            <a:endParaRPr lang="fr-FR" dirty="0"/>
          </a:p>
          <a:p>
            <a:r>
              <a:rPr lang="fr-FR" dirty="0"/>
              <a:t>En France </a:t>
            </a:r>
          </a:p>
          <a:p>
            <a:pPr lvl="1"/>
            <a:r>
              <a:rPr lang="fr-FR" dirty="0"/>
              <a:t>1/6 de la population européenne : la France détient le ¼ des accidents domestiques européens</a:t>
            </a:r>
          </a:p>
          <a:p>
            <a:pPr lvl="1"/>
            <a:r>
              <a:rPr lang="fr-FR" dirty="0"/>
              <a:t>Sur la route, même si nous avons diminué par 2 le nombre de tués notre taux d’accidents est deux fois plus élevé que les pays performants : Uk, Suède</a:t>
            </a:r>
          </a:p>
          <a:p>
            <a:pPr lvl="1"/>
            <a:r>
              <a:rPr lang="fr-FR" dirty="0"/>
              <a:t>Au travail : en avant dernière position  (26/27) des pays européens</a:t>
            </a:r>
          </a:p>
          <a:p>
            <a:pPr marL="0" indent="0">
              <a:buNone/>
            </a:pPr>
            <a:endParaRPr lang="fr-FR" dirty="0"/>
          </a:p>
        </p:txBody>
      </p:sp>
      <p:sp>
        <p:nvSpPr>
          <p:cNvPr id="4" name="Espace réservé du pied de page 3"/>
          <p:cNvSpPr>
            <a:spLocks noGrp="1"/>
          </p:cNvSpPr>
          <p:nvPr>
            <p:ph type="ftr" sz="quarter" idx="11"/>
          </p:nvPr>
        </p:nvSpPr>
        <p:spPr/>
        <p:txBody>
          <a:bodyPr/>
          <a:lstStyle/>
          <a:p>
            <a:r>
              <a:rPr lang="fr-FR" altLang="fr-FR"/>
              <a:t>Copyright Vaucluse Ulm octobre2016</a:t>
            </a:r>
          </a:p>
        </p:txBody>
      </p:sp>
      <p:sp>
        <p:nvSpPr>
          <p:cNvPr id="5" name="Espace réservé du numéro de diapositive 4"/>
          <p:cNvSpPr>
            <a:spLocks noGrp="1"/>
          </p:cNvSpPr>
          <p:nvPr>
            <p:ph type="sldNum" sz="quarter" idx="12"/>
          </p:nvPr>
        </p:nvSpPr>
        <p:spPr/>
        <p:txBody>
          <a:bodyPr/>
          <a:lstStyle/>
          <a:p>
            <a:fld id="{5B2B790F-6C35-4202-98E4-4F7AD4ADBDBB}" type="slidenum">
              <a:rPr lang="fr-FR" altLang="fr-FR" smtClean="0"/>
              <a:pPr/>
              <a:t>12</a:t>
            </a:fld>
            <a:endParaRPr lang="fr-FR" altLang="fr-FR"/>
          </a:p>
        </p:txBody>
      </p:sp>
    </p:spTree>
    <p:extLst>
      <p:ext uri="{BB962C8B-B14F-4D97-AF65-F5344CB8AC3E}">
        <p14:creationId xmlns:p14="http://schemas.microsoft.com/office/powerpoint/2010/main" val="16595885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Enseignement à en tirer</a:t>
            </a:r>
          </a:p>
        </p:txBody>
      </p:sp>
      <p:sp>
        <p:nvSpPr>
          <p:cNvPr id="3" name="Espace réservé du contenu 2"/>
          <p:cNvSpPr>
            <a:spLocks noGrp="1"/>
          </p:cNvSpPr>
          <p:nvPr>
            <p:ph idx="1"/>
          </p:nvPr>
        </p:nvSpPr>
        <p:spPr/>
        <p:txBody>
          <a:bodyPr/>
          <a:lstStyle/>
          <a:p>
            <a:r>
              <a:rPr lang="fr-FR" dirty="0"/>
              <a:t>Ces chiffres interpellent !</a:t>
            </a:r>
          </a:p>
          <a:p>
            <a:pPr lvl="1"/>
            <a:r>
              <a:rPr lang="fr-FR" dirty="0"/>
              <a:t>Les environnements domestiques, professionnels, aériens sont peu ou prou les mêmes </a:t>
            </a:r>
          </a:p>
          <a:p>
            <a:pPr marL="457200" lvl="1" indent="0">
              <a:buNone/>
            </a:pPr>
            <a:endParaRPr lang="fr-FR" dirty="0"/>
          </a:p>
          <a:p>
            <a:pPr lvl="1"/>
            <a:r>
              <a:rPr lang="fr-FR" dirty="0"/>
              <a:t>Dans le domaine aérien les règles sont communes et notre environnement géographique n’est pas plus exigeant qu’en UK ou en Europe du Nord</a:t>
            </a:r>
          </a:p>
          <a:p>
            <a:pPr lvl="1"/>
            <a:endParaRPr lang="fr-FR" dirty="0"/>
          </a:p>
          <a:p>
            <a:pPr lvl="1"/>
            <a:r>
              <a:rPr lang="fr-FR" dirty="0"/>
              <a:t>Notre manière d’agir et de penser est tout simplement différente, notre culture aussi….</a:t>
            </a:r>
          </a:p>
        </p:txBody>
      </p:sp>
      <p:sp>
        <p:nvSpPr>
          <p:cNvPr id="4" name="Espace réservé du pied de page 3"/>
          <p:cNvSpPr>
            <a:spLocks noGrp="1"/>
          </p:cNvSpPr>
          <p:nvPr>
            <p:ph type="ftr" sz="quarter" idx="11"/>
          </p:nvPr>
        </p:nvSpPr>
        <p:spPr/>
        <p:txBody>
          <a:bodyPr/>
          <a:lstStyle/>
          <a:p>
            <a:r>
              <a:rPr lang="fr-FR" altLang="fr-FR"/>
              <a:t>Copyright Vaucluse Ulm octobre2016</a:t>
            </a:r>
          </a:p>
        </p:txBody>
      </p:sp>
      <p:sp>
        <p:nvSpPr>
          <p:cNvPr id="5" name="Espace réservé du numéro de diapositive 4"/>
          <p:cNvSpPr>
            <a:spLocks noGrp="1"/>
          </p:cNvSpPr>
          <p:nvPr>
            <p:ph type="sldNum" sz="quarter" idx="12"/>
          </p:nvPr>
        </p:nvSpPr>
        <p:spPr/>
        <p:txBody>
          <a:bodyPr/>
          <a:lstStyle/>
          <a:p>
            <a:fld id="{5B2B790F-6C35-4202-98E4-4F7AD4ADBDBB}" type="slidenum">
              <a:rPr lang="fr-FR" altLang="fr-FR" smtClean="0"/>
              <a:pPr/>
              <a:t>13</a:t>
            </a:fld>
            <a:endParaRPr lang="fr-FR" altLang="fr-FR"/>
          </a:p>
        </p:txBody>
      </p:sp>
    </p:spTree>
    <p:extLst>
      <p:ext uri="{BB962C8B-B14F-4D97-AF65-F5344CB8AC3E}">
        <p14:creationId xmlns:p14="http://schemas.microsoft.com/office/powerpoint/2010/main" val="27205241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Analyse du BEA</a:t>
            </a:r>
          </a:p>
        </p:txBody>
      </p:sp>
      <p:sp>
        <p:nvSpPr>
          <p:cNvPr id="3" name="Espace réservé du contenu 2"/>
          <p:cNvSpPr>
            <a:spLocks noGrp="1"/>
          </p:cNvSpPr>
          <p:nvPr>
            <p:ph idx="1"/>
          </p:nvPr>
        </p:nvSpPr>
        <p:spPr/>
        <p:txBody>
          <a:bodyPr/>
          <a:lstStyle/>
          <a:p>
            <a:r>
              <a:rPr lang="fr-FR" dirty="0"/>
              <a:t>Le BEA évoque à plusieurs reprises dans ses rapports d’accidents impliquant des Ulm : </a:t>
            </a:r>
          </a:p>
          <a:p>
            <a:pPr marL="0" indent="0">
              <a:buNone/>
            </a:pPr>
            <a:endParaRPr lang="fr-FR" dirty="0"/>
          </a:p>
          <a:p>
            <a:pPr lvl="1"/>
            <a:r>
              <a:rPr lang="fr-FR" dirty="0"/>
              <a:t>une « exploitation inadaptée de l’aéronef » </a:t>
            </a:r>
          </a:p>
          <a:p>
            <a:pPr lvl="1"/>
            <a:r>
              <a:rPr lang="fr-FR" dirty="0"/>
              <a:t>souvent l’excès de confiance en soi qui conduit à ne pas préparer le vol</a:t>
            </a:r>
          </a:p>
          <a:p>
            <a:pPr lvl="1"/>
            <a:r>
              <a:rPr lang="fr-FR" dirty="0"/>
              <a:t>L‘engagement du CDB dans des manœuvres dépassant ses compétences</a:t>
            </a:r>
          </a:p>
          <a:p>
            <a:pPr lvl="1"/>
            <a:endParaRPr lang="fr-FR" dirty="0"/>
          </a:p>
          <a:p>
            <a:pPr lvl="1"/>
            <a:r>
              <a:rPr lang="fr-FR" dirty="0"/>
              <a:t>Notre attitude serait alors un gisement d’améliorations de la sécurité</a:t>
            </a:r>
          </a:p>
        </p:txBody>
      </p:sp>
      <p:sp>
        <p:nvSpPr>
          <p:cNvPr id="4" name="Espace réservé du pied de page 3"/>
          <p:cNvSpPr>
            <a:spLocks noGrp="1"/>
          </p:cNvSpPr>
          <p:nvPr>
            <p:ph type="ftr" sz="quarter" idx="11"/>
          </p:nvPr>
        </p:nvSpPr>
        <p:spPr/>
        <p:txBody>
          <a:bodyPr/>
          <a:lstStyle/>
          <a:p>
            <a:r>
              <a:rPr lang="fr-FR" altLang="fr-FR"/>
              <a:t>Copyright Vaucluse Ulm octobre2016</a:t>
            </a:r>
          </a:p>
        </p:txBody>
      </p:sp>
      <p:sp>
        <p:nvSpPr>
          <p:cNvPr id="5" name="Espace réservé du numéro de diapositive 4"/>
          <p:cNvSpPr>
            <a:spLocks noGrp="1"/>
          </p:cNvSpPr>
          <p:nvPr>
            <p:ph type="sldNum" sz="quarter" idx="12"/>
          </p:nvPr>
        </p:nvSpPr>
        <p:spPr/>
        <p:txBody>
          <a:bodyPr/>
          <a:lstStyle/>
          <a:p>
            <a:fld id="{5B2B790F-6C35-4202-98E4-4F7AD4ADBDBB}" type="slidenum">
              <a:rPr lang="fr-FR" altLang="fr-FR" smtClean="0"/>
              <a:pPr/>
              <a:t>14</a:t>
            </a:fld>
            <a:endParaRPr lang="fr-FR" altLang="fr-FR"/>
          </a:p>
        </p:txBody>
      </p:sp>
    </p:spTree>
    <p:extLst>
      <p:ext uri="{BB962C8B-B14F-4D97-AF65-F5344CB8AC3E}">
        <p14:creationId xmlns:p14="http://schemas.microsoft.com/office/powerpoint/2010/main" val="36542239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L’attitude c‘est quoi ?</a:t>
            </a:r>
          </a:p>
        </p:txBody>
      </p:sp>
      <p:sp>
        <p:nvSpPr>
          <p:cNvPr id="3" name="Espace réservé du contenu 2"/>
          <p:cNvSpPr>
            <a:spLocks noGrp="1"/>
          </p:cNvSpPr>
          <p:nvPr>
            <p:ph idx="1"/>
          </p:nvPr>
        </p:nvSpPr>
        <p:spPr/>
        <p:txBody>
          <a:bodyPr/>
          <a:lstStyle/>
          <a:p>
            <a:r>
              <a:rPr lang="fr-FR" dirty="0"/>
              <a:t>Disposition à réagir de telle ou telle manière, conditionnée par différents facteurs :</a:t>
            </a:r>
          </a:p>
          <a:p>
            <a:pPr lvl="1"/>
            <a:endParaRPr lang="fr-FR" dirty="0"/>
          </a:p>
          <a:p>
            <a:pPr lvl="1"/>
            <a:r>
              <a:rPr lang="fr-FR" dirty="0"/>
              <a:t>Personnalité</a:t>
            </a:r>
          </a:p>
          <a:p>
            <a:pPr lvl="1"/>
            <a:r>
              <a:rPr lang="fr-FR" dirty="0"/>
              <a:t>Contexte</a:t>
            </a:r>
          </a:p>
          <a:p>
            <a:pPr lvl="1"/>
            <a:r>
              <a:rPr lang="fr-FR" dirty="0"/>
              <a:t>Savoir faire</a:t>
            </a:r>
          </a:p>
          <a:p>
            <a:pPr lvl="1"/>
            <a:r>
              <a:rPr lang="fr-FR" dirty="0"/>
              <a:t>Croyances et valeurs : notre culture </a:t>
            </a:r>
          </a:p>
        </p:txBody>
      </p:sp>
      <p:sp>
        <p:nvSpPr>
          <p:cNvPr id="4" name="Espace réservé du pied de page 3"/>
          <p:cNvSpPr>
            <a:spLocks noGrp="1"/>
          </p:cNvSpPr>
          <p:nvPr>
            <p:ph type="ftr" sz="quarter" idx="11"/>
          </p:nvPr>
        </p:nvSpPr>
        <p:spPr/>
        <p:txBody>
          <a:bodyPr/>
          <a:lstStyle/>
          <a:p>
            <a:r>
              <a:rPr lang="fr-FR" altLang="fr-FR"/>
              <a:t>Copyright Vaucluse Ulm octobre2016</a:t>
            </a:r>
          </a:p>
        </p:txBody>
      </p:sp>
      <p:sp>
        <p:nvSpPr>
          <p:cNvPr id="5" name="Espace réservé du numéro de diapositive 4"/>
          <p:cNvSpPr>
            <a:spLocks noGrp="1"/>
          </p:cNvSpPr>
          <p:nvPr>
            <p:ph type="sldNum" sz="quarter" idx="12"/>
          </p:nvPr>
        </p:nvSpPr>
        <p:spPr/>
        <p:txBody>
          <a:bodyPr/>
          <a:lstStyle/>
          <a:p>
            <a:fld id="{5B2B790F-6C35-4202-98E4-4F7AD4ADBDBB}" type="slidenum">
              <a:rPr lang="fr-FR" altLang="fr-FR" smtClean="0"/>
              <a:pPr/>
              <a:t>15</a:t>
            </a:fld>
            <a:endParaRPr lang="fr-FR" altLang="fr-FR"/>
          </a:p>
        </p:txBody>
      </p:sp>
    </p:spTree>
    <p:extLst>
      <p:ext uri="{BB962C8B-B14F-4D97-AF65-F5344CB8AC3E}">
        <p14:creationId xmlns:p14="http://schemas.microsoft.com/office/powerpoint/2010/main" val="27062045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Attitude et culture de la sécurité</a:t>
            </a:r>
          </a:p>
        </p:txBody>
      </p:sp>
      <p:sp>
        <p:nvSpPr>
          <p:cNvPr id="3" name="Espace réservé du contenu 2"/>
          <p:cNvSpPr>
            <a:spLocks noGrp="1"/>
          </p:cNvSpPr>
          <p:nvPr>
            <p:ph idx="1"/>
          </p:nvPr>
        </p:nvSpPr>
        <p:spPr/>
        <p:txBody>
          <a:bodyPr/>
          <a:lstStyle/>
          <a:p>
            <a:r>
              <a:rPr lang="fr-FR" dirty="0"/>
              <a:t>Concernant notre activité nous parlons de culture de la sécurité</a:t>
            </a:r>
          </a:p>
          <a:p>
            <a:pPr marL="0" indent="0">
              <a:buNone/>
            </a:pPr>
            <a:endParaRPr lang="fr-FR" dirty="0"/>
          </a:p>
          <a:p>
            <a:pPr lvl="1"/>
            <a:r>
              <a:rPr lang="fr-FR" dirty="0"/>
              <a:t>Une culture forte de la sécurité nous rend prudents et diminue la probabilité d’accident </a:t>
            </a:r>
          </a:p>
          <a:p>
            <a:pPr lvl="1"/>
            <a:r>
              <a:rPr lang="fr-FR" dirty="0"/>
              <a:t>Une culture négative va se traduire par un sentiment d’invulnérabilité</a:t>
            </a:r>
          </a:p>
          <a:p>
            <a:pPr lvl="1"/>
            <a:r>
              <a:rPr lang="fr-FR" dirty="0"/>
              <a:t>Un pilote possédant une bonne culture de la sécurité rencontrera quatre fois moins de situations indésirables</a:t>
            </a:r>
          </a:p>
          <a:p>
            <a:pPr marL="457200" lvl="1" indent="0">
              <a:buNone/>
            </a:pPr>
            <a:endParaRPr lang="fr-FR" dirty="0"/>
          </a:p>
        </p:txBody>
      </p:sp>
      <p:sp>
        <p:nvSpPr>
          <p:cNvPr id="4" name="Espace réservé du pied de page 3"/>
          <p:cNvSpPr>
            <a:spLocks noGrp="1"/>
          </p:cNvSpPr>
          <p:nvPr>
            <p:ph type="ftr" sz="quarter" idx="11"/>
          </p:nvPr>
        </p:nvSpPr>
        <p:spPr/>
        <p:txBody>
          <a:bodyPr/>
          <a:lstStyle/>
          <a:p>
            <a:r>
              <a:rPr lang="fr-FR" altLang="fr-FR"/>
              <a:t>Copyright Vaucluse Ulm octobre2016</a:t>
            </a:r>
          </a:p>
        </p:txBody>
      </p:sp>
      <p:sp>
        <p:nvSpPr>
          <p:cNvPr id="5" name="Espace réservé du numéro de diapositive 4"/>
          <p:cNvSpPr>
            <a:spLocks noGrp="1"/>
          </p:cNvSpPr>
          <p:nvPr>
            <p:ph type="sldNum" sz="quarter" idx="12"/>
          </p:nvPr>
        </p:nvSpPr>
        <p:spPr/>
        <p:txBody>
          <a:bodyPr/>
          <a:lstStyle/>
          <a:p>
            <a:fld id="{5B2B790F-6C35-4202-98E4-4F7AD4ADBDBB}" type="slidenum">
              <a:rPr lang="fr-FR" altLang="fr-FR" smtClean="0"/>
              <a:pPr/>
              <a:t>16</a:t>
            </a:fld>
            <a:endParaRPr lang="fr-FR" altLang="fr-FR"/>
          </a:p>
        </p:txBody>
      </p:sp>
    </p:spTree>
    <p:extLst>
      <p:ext uri="{BB962C8B-B14F-4D97-AF65-F5344CB8AC3E}">
        <p14:creationId xmlns:p14="http://schemas.microsoft.com/office/powerpoint/2010/main" val="1012181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Attitudes</a:t>
            </a:r>
          </a:p>
        </p:txBody>
      </p:sp>
      <p:sp>
        <p:nvSpPr>
          <p:cNvPr id="3" name="Espace réservé du contenu 2"/>
          <p:cNvSpPr>
            <a:spLocks noGrp="1"/>
          </p:cNvSpPr>
          <p:nvPr>
            <p:ph idx="1"/>
          </p:nvPr>
        </p:nvSpPr>
        <p:spPr/>
        <p:txBody>
          <a:bodyPr/>
          <a:lstStyle/>
          <a:p>
            <a:r>
              <a:rPr lang="fr-FR" dirty="0"/>
              <a:t>Le pilote n’a pas conscience des risques :</a:t>
            </a:r>
          </a:p>
          <a:p>
            <a:pPr lvl="1"/>
            <a:r>
              <a:rPr lang="fr-FR" dirty="0"/>
              <a:t>Il se retrouve dans une situation trop exigeante par rapport à son niveau technique.</a:t>
            </a:r>
          </a:p>
          <a:p>
            <a:pPr lvl="1"/>
            <a:r>
              <a:rPr lang="fr-FR" dirty="0"/>
              <a:t>Plus son niveau technique est faible, plus il prendra des risques</a:t>
            </a:r>
          </a:p>
          <a:p>
            <a:pPr lvl="1"/>
            <a:r>
              <a:rPr lang="fr-FR" dirty="0"/>
              <a:t>Sa zone de sécurité est déterminée par ses compétences (safety zone), elle grandit avec l’expérience et l’entrainement.</a:t>
            </a:r>
          </a:p>
          <a:p>
            <a:pPr lvl="1"/>
            <a:r>
              <a:rPr lang="fr-FR" dirty="0"/>
              <a:t>Une fois le brevet acquis, il va travailler pour son emport passager (?), ensuite quid des entrainements aux situations non conformes (exercices de pannes, prise de décision)</a:t>
            </a:r>
          </a:p>
          <a:p>
            <a:pPr marL="457200" lvl="1" indent="0">
              <a:buNone/>
            </a:pPr>
            <a:endParaRPr lang="fr-FR" dirty="0"/>
          </a:p>
          <a:p>
            <a:pPr lvl="1"/>
            <a:endParaRPr lang="fr-FR" dirty="0"/>
          </a:p>
          <a:p>
            <a:pPr lvl="1"/>
            <a:endParaRPr lang="fr-FR" dirty="0"/>
          </a:p>
          <a:p>
            <a:pPr lvl="1"/>
            <a:endParaRPr lang="fr-FR" dirty="0"/>
          </a:p>
        </p:txBody>
      </p:sp>
      <p:sp>
        <p:nvSpPr>
          <p:cNvPr id="4" name="Espace réservé du pied de page 3"/>
          <p:cNvSpPr>
            <a:spLocks noGrp="1"/>
          </p:cNvSpPr>
          <p:nvPr>
            <p:ph type="ftr" sz="quarter" idx="11"/>
          </p:nvPr>
        </p:nvSpPr>
        <p:spPr/>
        <p:txBody>
          <a:bodyPr/>
          <a:lstStyle/>
          <a:p>
            <a:r>
              <a:rPr lang="fr-FR" altLang="fr-FR"/>
              <a:t>Copyright Vaucluse Ulm octobre2016</a:t>
            </a:r>
          </a:p>
        </p:txBody>
      </p:sp>
      <p:sp>
        <p:nvSpPr>
          <p:cNvPr id="5" name="Espace réservé du numéro de diapositive 4"/>
          <p:cNvSpPr>
            <a:spLocks noGrp="1"/>
          </p:cNvSpPr>
          <p:nvPr>
            <p:ph type="sldNum" sz="quarter" idx="12"/>
          </p:nvPr>
        </p:nvSpPr>
        <p:spPr/>
        <p:txBody>
          <a:bodyPr/>
          <a:lstStyle/>
          <a:p>
            <a:fld id="{5B2B790F-6C35-4202-98E4-4F7AD4ADBDBB}" type="slidenum">
              <a:rPr lang="fr-FR" altLang="fr-FR" smtClean="0"/>
              <a:pPr/>
              <a:t>17</a:t>
            </a:fld>
            <a:endParaRPr lang="fr-FR" altLang="fr-FR"/>
          </a:p>
        </p:txBody>
      </p:sp>
    </p:spTree>
    <p:extLst>
      <p:ext uri="{BB962C8B-B14F-4D97-AF65-F5344CB8AC3E}">
        <p14:creationId xmlns:p14="http://schemas.microsoft.com/office/powerpoint/2010/main" val="28661756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Attitudes</a:t>
            </a:r>
          </a:p>
        </p:txBody>
      </p:sp>
      <p:sp>
        <p:nvSpPr>
          <p:cNvPr id="3" name="Espace réservé du contenu 2"/>
          <p:cNvSpPr>
            <a:spLocks noGrp="1"/>
          </p:cNvSpPr>
          <p:nvPr>
            <p:ph idx="1"/>
          </p:nvPr>
        </p:nvSpPr>
        <p:spPr/>
        <p:txBody>
          <a:bodyPr>
            <a:normAutofit lnSpcReduction="10000"/>
          </a:bodyPr>
          <a:lstStyle/>
          <a:p>
            <a:r>
              <a:rPr lang="fr-FR" dirty="0"/>
              <a:t>Notre milieu est en perpétuelle évolution</a:t>
            </a:r>
          </a:p>
          <a:p>
            <a:pPr lvl="1"/>
            <a:r>
              <a:rPr lang="fr-FR" dirty="0"/>
              <a:t>Machines sophistiquées, vitesse et finesse de + en + importantes </a:t>
            </a:r>
          </a:p>
          <a:p>
            <a:pPr lvl="1"/>
            <a:r>
              <a:rPr lang="fr-FR" dirty="0"/>
              <a:t>Tableau de bord d’Airbus, GPS</a:t>
            </a:r>
          </a:p>
          <a:p>
            <a:pPr lvl="1"/>
            <a:r>
              <a:rPr lang="fr-FR" dirty="0"/>
              <a:t>Train rentrant, pilote automatique, horizon artificiel…</a:t>
            </a:r>
          </a:p>
          <a:p>
            <a:pPr marL="457200" lvl="1" indent="0">
              <a:buNone/>
            </a:pPr>
            <a:endParaRPr lang="fr-FR" dirty="0"/>
          </a:p>
          <a:p>
            <a:pPr lvl="1"/>
            <a:r>
              <a:rPr lang="fr-FR" dirty="0"/>
              <a:t>L’effet d’une masse faible (critère principal de notre réglementation) ne semble plus jouer son rôle protecteur</a:t>
            </a:r>
          </a:p>
          <a:p>
            <a:pPr lvl="1"/>
            <a:r>
              <a:rPr lang="fr-FR" b="1" dirty="0"/>
              <a:t>C’est plus certainement l’encadrement des pilotes et leurs formations qui pourront seuls agir sur les accidents</a:t>
            </a:r>
          </a:p>
          <a:p>
            <a:pPr marL="457200" lvl="1" indent="0">
              <a:buNone/>
            </a:pPr>
            <a:endParaRPr lang="fr-FR" dirty="0"/>
          </a:p>
        </p:txBody>
      </p:sp>
      <p:sp>
        <p:nvSpPr>
          <p:cNvPr id="4" name="Espace réservé du pied de page 3"/>
          <p:cNvSpPr>
            <a:spLocks noGrp="1"/>
          </p:cNvSpPr>
          <p:nvPr>
            <p:ph type="ftr" sz="quarter" idx="11"/>
          </p:nvPr>
        </p:nvSpPr>
        <p:spPr/>
        <p:txBody>
          <a:bodyPr/>
          <a:lstStyle/>
          <a:p>
            <a:r>
              <a:rPr lang="fr-FR" altLang="fr-FR"/>
              <a:t>Copyright Vaucluse Ulm octobre2016</a:t>
            </a:r>
          </a:p>
        </p:txBody>
      </p:sp>
      <p:sp>
        <p:nvSpPr>
          <p:cNvPr id="5" name="Espace réservé du numéro de diapositive 4"/>
          <p:cNvSpPr>
            <a:spLocks noGrp="1"/>
          </p:cNvSpPr>
          <p:nvPr>
            <p:ph type="sldNum" sz="quarter" idx="12"/>
          </p:nvPr>
        </p:nvSpPr>
        <p:spPr/>
        <p:txBody>
          <a:bodyPr/>
          <a:lstStyle/>
          <a:p>
            <a:fld id="{5B2B790F-6C35-4202-98E4-4F7AD4ADBDBB}" type="slidenum">
              <a:rPr lang="fr-FR" altLang="fr-FR" smtClean="0"/>
              <a:pPr/>
              <a:t>18</a:t>
            </a:fld>
            <a:endParaRPr lang="fr-FR" altLang="fr-FR"/>
          </a:p>
        </p:txBody>
      </p:sp>
    </p:spTree>
    <p:extLst>
      <p:ext uri="{BB962C8B-B14F-4D97-AF65-F5344CB8AC3E}">
        <p14:creationId xmlns:p14="http://schemas.microsoft.com/office/powerpoint/2010/main" val="41056980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Formation</a:t>
            </a:r>
          </a:p>
        </p:txBody>
      </p:sp>
      <p:sp>
        <p:nvSpPr>
          <p:cNvPr id="3" name="Espace réservé du contenu 2"/>
          <p:cNvSpPr>
            <a:spLocks noGrp="1"/>
          </p:cNvSpPr>
          <p:nvPr>
            <p:ph idx="1"/>
          </p:nvPr>
        </p:nvSpPr>
        <p:spPr/>
        <p:txBody>
          <a:bodyPr>
            <a:normAutofit lnSpcReduction="10000"/>
          </a:bodyPr>
          <a:lstStyle/>
          <a:p>
            <a:r>
              <a:rPr lang="fr-FR" dirty="0"/>
              <a:t>Il existe une relation étroite entre le niveau de sécurité d’une activité et le niveau de compétences de ses formateurs. Ceci est valable pour toutes les activités quelles qu'elles soient</a:t>
            </a:r>
          </a:p>
          <a:p>
            <a:pPr marL="0" indent="0">
              <a:buNone/>
            </a:pPr>
            <a:endParaRPr lang="fr-FR" dirty="0"/>
          </a:p>
          <a:p>
            <a:r>
              <a:rPr lang="fr-FR" dirty="0"/>
              <a:t>Il existe peu d’activités où les imprécisions, les erreurs, les compétences limitées peuvent entrainer des risques aussi importants que dans l’aviation de loisir, nous devons en parler dès la première leçon !!!</a:t>
            </a:r>
          </a:p>
        </p:txBody>
      </p:sp>
      <p:sp>
        <p:nvSpPr>
          <p:cNvPr id="4" name="Espace réservé du pied de page 3"/>
          <p:cNvSpPr>
            <a:spLocks noGrp="1"/>
          </p:cNvSpPr>
          <p:nvPr>
            <p:ph type="ftr" sz="quarter" idx="11"/>
          </p:nvPr>
        </p:nvSpPr>
        <p:spPr/>
        <p:txBody>
          <a:bodyPr/>
          <a:lstStyle/>
          <a:p>
            <a:r>
              <a:rPr lang="fr-FR" altLang="fr-FR"/>
              <a:t>Copyright Vaucluse Ulm octobre2016</a:t>
            </a:r>
          </a:p>
        </p:txBody>
      </p:sp>
      <p:sp>
        <p:nvSpPr>
          <p:cNvPr id="5" name="Espace réservé du numéro de diapositive 4"/>
          <p:cNvSpPr>
            <a:spLocks noGrp="1"/>
          </p:cNvSpPr>
          <p:nvPr>
            <p:ph type="sldNum" sz="quarter" idx="12"/>
          </p:nvPr>
        </p:nvSpPr>
        <p:spPr/>
        <p:txBody>
          <a:bodyPr/>
          <a:lstStyle/>
          <a:p>
            <a:fld id="{5B2B790F-6C35-4202-98E4-4F7AD4ADBDBB}" type="slidenum">
              <a:rPr lang="fr-FR" altLang="fr-FR" smtClean="0"/>
              <a:pPr/>
              <a:t>19</a:t>
            </a:fld>
            <a:endParaRPr lang="fr-FR" altLang="fr-FR"/>
          </a:p>
        </p:txBody>
      </p:sp>
    </p:spTree>
    <p:extLst>
      <p:ext uri="{BB962C8B-B14F-4D97-AF65-F5344CB8AC3E}">
        <p14:creationId xmlns:p14="http://schemas.microsoft.com/office/powerpoint/2010/main" val="9055223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Situation des accidents 2016</a:t>
            </a:r>
          </a:p>
        </p:txBody>
      </p:sp>
      <p:sp>
        <p:nvSpPr>
          <p:cNvPr id="4" name="Espace réservé du pied de page 3"/>
          <p:cNvSpPr>
            <a:spLocks noGrp="1"/>
          </p:cNvSpPr>
          <p:nvPr>
            <p:ph type="ftr" sz="quarter" idx="11"/>
          </p:nvPr>
        </p:nvSpPr>
        <p:spPr/>
        <p:txBody>
          <a:bodyPr/>
          <a:lstStyle/>
          <a:p>
            <a:r>
              <a:rPr lang="fr-FR" altLang="fr-FR"/>
              <a:t>Copyright Vaucluse Ulm octobre2016</a:t>
            </a:r>
          </a:p>
        </p:txBody>
      </p:sp>
      <p:sp>
        <p:nvSpPr>
          <p:cNvPr id="5" name="Espace réservé du numéro de diapositive 4"/>
          <p:cNvSpPr>
            <a:spLocks noGrp="1"/>
          </p:cNvSpPr>
          <p:nvPr>
            <p:ph type="sldNum" sz="quarter" idx="12"/>
          </p:nvPr>
        </p:nvSpPr>
        <p:spPr/>
        <p:txBody>
          <a:bodyPr/>
          <a:lstStyle/>
          <a:p>
            <a:r>
              <a:rPr lang="fr-FR" altLang="fr-FR" dirty="0"/>
              <a:t>1</a:t>
            </a:r>
          </a:p>
        </p:txBody>
      </p:sp>
      <p:graphicFrame>
        <p:nvGraphicFramePr>
          <p:cNvPr id="7" name="Espace réservé du contenu 5"/>
          <p:cNvGraphicFramePr>
            <a:graphicFrameLocks noGrp="1"/>
          </p:cNvGraphicFramePr>
          <p:nvPr>
            <p:ph idx="1"/>
            <p:extLst>
              <p:ext uri="{D42A27DB-BD31-4B8C-83A1-F6EECF244321}">
                <p14:modId xmlns:p14="http://schemas.microsoft.com/office/powerpoint/2010/main" val="3476735485"/>
              </p:ext>
            </p:extLst>
          </p:nvPr>
        </p:nvGraphicFramePr>
        <p:xfrm>
          <a:off x="457200" y="1041400"/>
          <a:ext cx="8229600" cy="49022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51754208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L’instructeur</a:t>
            </a:r>
          </a:p>
        </p:txBody>
      </p:sp>
      <p:sp>
        <p:nvSpPr>
          <p:cNvPr id="3" name="Espace réservé du contenu 2"/>
          <p:cNvSpPr>
            <a:spLocks noGrp="1"/>
          </p:cNvSpPr>
          <p:nvPr>
            <p:ph idx="1"/>
          </p:nvPr>
        </p:nvSpPr>
        <p:spPr/>
        <p:txBody>
          <a:bodyPr>
            <a:normAutofit/>
          </a:bodyPr>
          <a:lstStyle/>
          <a:p>
            <a:r>
              <a:rPr lang="fr-FR" b="1" dirty="0"/>
              <a:t>L’instructeur est la pierre angulaire de la sécurité des pilotes</a:t>
            </a:r>
          </a:p>
          <a:p>
            <a:pPr lvl="1"/>
            <a:r>
              <a:rPr lang="fr-FR" b="1" dirty="0">
                <a:solidFill>
                  <a:srgbClr val="FF0000"/>
                </a:solidFill>
              </a:rPr>
              <a:t>Il doit être irréprochable dans ses attitudes :</a:t>
            </a:r>
          </a:p>
          <a:p>
            <a:pPr marL="457200" lvl="1" indent="0">
              <a:buNone/>
            </a:pPr>
            <a:endParaRPr lang="fr-FR" b="1" dirty="0">
              <a:solidFill>
                <a:srgbClr val="FF0000"/>
              </a:solidFill>
            </a:endParaRPr>
          </a:p>
          <a:p>
            <a:pPr lvl="2"/>
            <a:r>
              <a:rPr lang="fr-FR" sz="3200" b="1" dirty="0">
                <a:solidFill>
                  <a:srgbClr val="FF0000"/>
                </a:solidFill>
              </a:rPr>
              <a:t>Savoir</a:t>
            </a:r>
          </a:p>
          <a:p>
            <a:pPr lvl="2"/>
            <a:r>
              <a:rPr lang="fr-FR" sz="3200" b="1" dirty="0">
                <a:solidFill>
                  <a:srgbClr val="FF0000"/>
                </a:solidFill>
              </a:rPr>
              <a:t>Savoir être</a:t>
            </a:r>
          </a:p>
          <a:p>
            <a:pPr lvl="2"/>
            <a:r>
              <a:rPr lang="fr-FR" sz="3200" b="1" dirty="0">
                <a:solidFill>
                  <a:srgbClr val="FF0000"/>
                </a:solidFill>
              </a:rPr>
              <a:t>Savoir faire</a:t>
            </a:r>
          </a:p>
          <a:p>
            <a:pPr lvl="2"/>
            <a:r>
              <a:rPr lang="fr-FR" sz="3200" b="1" dirty="0">
                <a:solidFill>
                  <a:srgbClr val="FF0000"/>
                </a:solidFill>
              </a:rPr>
              <a:t>Savoir agir</a:t>
            </a:r>
          </a:p>
          <a:p>
            <a:pPr marL="457200" lvl="1" indent="0">
              <a:buNone/>
            </a:pPr>
            <a:endParaRPr lang="fr-FR" b="1" dirty="0">
              <a:solidFill>
                <a:srgbClr val="FF0000"/>
              </a:solidFill>
            </a:endParaRPr>
          </a:p>
        </p:txBody>
      </p:sp>
      <p:sp>
        <p:nvSpPr>
          <p:cNvPr id="4" name="Espace réservé du pied de page 3"/>
          <p:cNvSpPr>
            <a:spLocks noGrp="1"/>
          </p:cNvSpPr>
          <p:nvPr>
            <p:ph type="ftr" sz="quarter" idx="11"/>
          </p:nvPr>
        </p:nvSpPr>
        <p:spPr/>
        <p:txBody>
          <a:bodyPr/>
          <a:lstStyle/>
          <a:p>
            <a:r>
              <a:rPr lang="fr-FR" altLang="fr-FR"/>
              <a:t>Copyright Vaucluse Ulm octobre2016</a:t>
            </a:r>
          </a:p>
        </p:txBody>
      </p:sp>
      <p:sp>
        <p:nvSpPr>
          <p:cNvPr id="5" name="Espace réservé du numéro de diapositive 4"/>
          <p:cNvSpPr>
            <a:spLocks noGrp="1"/>
          </p:cNvSpPr>
          <p:nvPr>
            <p:ph type="sldNum" sz="quarter" idx="12"/>
          </p:nvPr>
        </p:nvSpPr>
        <p:spPr/>
        <p:txBody>
          <a:bodyPr/>
          <a:lstStyle/>
          <a:p>
            <a:fld id="{5B2B790F-6C35-4202-98E4-4F7AD4ADBDBB}" type="slidenum">
              <a:rPr lang="fr-FR" altLang="fr-FR" smtClean="0"/>
              <a:pPr/>
              <a:t>20</a:t>
            </a:fld>
            <a:endParaRPr lang="fr-FR" altLang="fr-FR"/>
          </a:p>
        </p:txBody>
      </p:sp>
    </p:spTree>
    <p:extLst>
      <p:ext uri="{BB962C8B-B14F-4D97-AF65-F5344CB8AC3E}">
        <p14:creationId xmlns:p14="http://schemas.microsoft.com/office/powerpoint/2010/main" val="768178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L’instructeur : son rôle </a:t>
            </a:r>
          </a:p>
        </p:txBody>
      </p:sp>
      <p:sp>
        <p:nvSpPr>
          <p:cNvPr id="3" name="Espace réservé du contenu 2"/>
          <p:cNvSpPr>
            <a:spLocks noGrp="1"/>
          </p:cNvSpPr>
          <p:nvPr>
            <p:ph idx="1"/>
          </p:nvPr>
        </p:nvSpPr>
        <p:spPr/>
        <p:txBody>
          <a:bodyPr>
            <a:normAutofit fontScale="92500"/>
          </a:bodyPr>
          <a:lstStyle/>
          <a:p>
            <a:pPr lvl="1"/>
            <a:r>
              <a:rPr lang="fr-FR" dirty="0"/>
              <a:t>Il  va agir sur trois facettes de la sécurité</a:t>
            </a:r>
          </a:p>
          <a:p>
            <a:pPr lvl="1"/>
            <a:endParaRPr lang="fr-FR" dirty="0"/>
          </a:p>
          <a:p>
            <a:pPr lvl="2"/>
            <a:r>
              <a:rPr lang="fr-FR" sz="2100" dirty="0"/>
              <a:t>Apprendre à maitriser la machine avec un niveau qui permettra aux élèves de progresser seuls à bord</a:t>
            </a:r>
          </a:p>
          <a:p>
            <a:pPr lvl="2"/>
            <a:endParaRPr lang="fr-FR" sz="2100" dirty="0"/>
          </a:p>
          <a:p>
            <a:pPr lvl="2"/>
            <a:r>
              <a:rPr lang="fr-FR" sz="2100" dirty="0"/>
              <a:t>Transmettre un message fort en matière de sécurité : méfiez vous, soyez prudent, apprenez à renoncer, à prendre une décision, et tout se passera bien ! Dès le premier vol</a:t>
            </a:r>
          </a:p>
          <a:p>
            <a:pPr marL="914400" lvl="2" indent="0">
              <a:buNone/>
            </a:pPr>
            <a:endParaRPr lang="fr-FR" sz="2100" dirty="0"/>
          </a:p>
          <a:p>
            <a:pPr lvl="3"/>
            <a:r>
              <a:rPr lang="fr-FR" sz="1900" b="1" dirty="0">
                <a:solidFill>
                  <a:srgbClr val="FF0000"/>
                </a:solidFill>
              </a:rPr>
              <a:t>le doute doit profiter à la sécurité</a:t>
            </a:r>
          </a:p>
          <a:p>
            <a:pPr lvl="2"/>
            <a:endParaRPr lang="fr-FR" sz="2100" dirty="0"/>
          </a:p>
          <a:p>
            <a:pPr lvl="2"/>
            <a:r>
              <a:rPr lang="fr-FR" sz="2100" dirty="0"/>
              <a:t>Opposer une bonne pratique à un risque : prévention des facteurs d’accidents courants ( 2</a:t>
            </a:r>
            <a:r>
              <a:rPr lang="fr-FR" sz="2100" baseline="30000" dirty="0"/>
              <a:t>nd</a:t>
            </a:r>
            <a:r>
              <a:rPr lang="fr-FR" sz="2100" dirty="0"/>
              <a:t> régime, décrochage, virage engagé, panne au décollage, décollage et poser vent travers)</a:t>
            </a:r>
          </a:p>
          <a:p>
            <a:pPr marL="914400" lvl="2" indent="0">
              <a:buNone/>
            </a:pPr>
            <a:endParaRPr lang="fr-FR" sz="2100" dirty="0"/>
          </a:p>
          <a:p>
            <a:endParaRPr lang="fr-FR" dirty="0"/>
          </a:p>
        </p:txBody>
      </p:sp>
      <p:sp>
        <p:nvSpPr>
          <p:cNvPr id="4" name="Espace réservé du pied de page 3"/>
          <p:cNvSpPr>
            <a:spLocks noGrp="1"/>
          </p:cNvSpPr>
          <p:nvPr>
            <p:ph type="ftr" sz="quarter" idx="11"/>
          </p:nvPr>
        </p:nvSpPr>
        <p:spPr/>
        <p:txBody>
          <a:bodyPr/>
          <a:lstStyle/>
          <a:p>
            <a:r>
              <a:rPr lang="fr-FR" altLang="fr-FR"/>
              <a:t>Copyright Vaucluse Ulm octobre2016</a:t>
            </a:r>
          </a:p>
        </p:txBody>
      </p:sp>
      <p:sp>
        <p:nvSpPr>
          <p:cNvPr id="5" name="Espace réservé du numéro de diapositive 4"/>
          <p:cNvSpPr>
            <a:spLocks noGrp="1"/>
          </p:cNvSpPr>
          <p:nvPr>
            <p:ph type="sldNum" sz="quarter" idx="12"/>
          </p:nvPr>
        </p:nvSpPr>
        <p:spPr/>
        <p:txBody>
          <a:bodyPr/>
          <a:lstStyle/>
          <a:p>
            <a:fld id="{5B2B790F-6C35-4202-98E4-4F7AD4ADBDBB}" type="slidenum">
              <a:rPr lang="fr-FR" altLang="fr-FR" smtClean="0"/>
              <a:pPr/>
              <a:t>21</a:t>
            </a:fld>
            <a:endParaRPr lang="fr-FR" altLang="fr-FR"/>
          </a:p>
        </p:txBody>
      </p:sp>
    </p:spTree>
    <p:extLst>
      <p:ext uri="{BB962C8B-B14F-4D97-AF65-F5344CB8AC3E}">
        <p14:creationId xmlns:p14="http://schemas.microsoft.com/office/powerpoint/2010/main" val="11450496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Réflexions</a:t>
            </a:r>
          </a:p>
        </p:txBody>
      </p:sp>
      <p:sp>
        <p:nvSpPr>
          <p:cNvPr id="3" name="Espace réservé du contenu 2"/>
          <p:cNvSpPr>
            <a:spLocks noGrp="1"/>
          </p:cNvSpPr>
          <p:nvPr>
            <p:ph idx="1"/>
          </p:nvPr>
        </p:nvSpPr>
        <p:spPr/>
        <p:txBody>
          <a:bodyPr>
            <a:normAutofit fontScale="62500" lnSpcReduction="20000"/>
          </a:bodyPr>
          <a:lstStyle/>
          <a:p>
            <a:pPr>
              <a:buFont typeface="Courier New" panose="02070309020205020404" pitchFamily="49" charset="0"/>
              <a:buChar char="o"/>
            </a:pPr>
            <a:r>
              <a:rPr lang="fr-FR" dirty="0"/>
              <a:t>Que se passe-t-il lorsque nous prenons le volant ? Nous sommes dans l’action, dans le réel, les craintes, la peur, l’angoisse ont disparu. </a:t>
            </a:r>
          </a:p>
          <a:p>
            <a:pPr lvl="1">
              <a:buFont typeface="Courier New" panose="02070309020205020404" pitchFamily="49" charset="0"/>
              <a:buChar char="o"/>
            </a:pPr>
            <a:r>
              <a:rPr lang="fr-FR" b="1" dirty="0">
                <a:solidFill>
                  <a:srgbClr val="FF0000"/>
                </a:solidFill>
              </a:rPr>
              <a:t>Les déviances reviennent de manière naturelle </a:t>
            </a:r>
            <a:r>
              <a:rPr lang="fr-FR" sz="2200" b="1" dirty="0">
                <a:solidFill>
                  <a:srgbClr val="FF0000"/>
                </a:solidFill>
              </a:rPr>
              <a:t>(feu orange, limitation de vitesse, pas de clignotant…)</a:t>
            </a:r>
          </a:p>
          <a:p>
            <a:pPr>
              <a:buFont typeface="Courier New" panose="02070309020205020404" pitchFamily="49" charset="0"/>
              <a:buChar char="o"/>
            </a:pPr>
            <a:endParaRPr lang="fr-FR" dirty="0"/>
          </a:p>
          <a:p>
            <a:pPr>
              <a:buFont typeface="Courier New" panose="02070309020205020404" pitchFamily="49" charset="0"/>
              <a:buChar char="o"/>
            </a:pPr>
            <a:r>
              <a:rPr lang="fr-FR" dirty="0"/>
              <a:t>Certains pilotes disent que l’évocation des accidents est anxiogène et nuit à la sérénité indispensable à la pratique du vol :</a:t>
            </a:r>
          </a:p>
          <a:p>
            <a:pPr lvl="1">
              <a:buFont typeface="Courier New" panose="02070309020205020404" pitchFamily="49" charset="0"/>
              <a:buChar char="o"/>
            </a:pPr>
            <a:r>
              <a:rPr lang="fr-FR" dirty="0"/>
              <a:t> </a:t>
            </a:r>
            <a:r>
              <a:rPr lang="fr-FR" b="1" dirty="0">
                <a:solidFill>
                  <a:srgbClr val="FF0000"/>
                </a:solidFill>
              </a:rPr>
              <a:t>Les autruches ne volent pas !</a:t>
            </a:r>
          </a:p>
          <a:p>
            <a:pPr>
              <a:buFont typeface="Courier New" panose="02070309020205020404" pitchFamily="49" charset="0"/>
              <a:buChar char="o"/>
            </a:pPr>
            <a:endParaRPr lang="fr-FR" dirty="0"/>
          </a:p>
          <a:p>
            <a:pPr>
              <a:buFont typeface="Courier New" panose="02070309020205020404" pitchFamily="49" charset="0"/>
              <a:buChar char="o"/>
            </a:pPr>
            <a:r>
              <a:rPr lang="fr-FR" dirty="0"/>
              <a:t>La première qualité d’un aviateur c’est d’appréhender la réalité, c’est de se regarder tel qu’il est vulnérable, d’être humble</a:t>
            </a:r>
          </a:p>
          <a:p>
            <a:pPr lvl="1">
              <a:buFont typeface="Courier New" panose="02070309020205020404" pitchFamily="49" charset="0"/>
              <a:buChar char="o"/>
            </a:pPr>
            <a:r>
              <a:rPr lang="fr-FR" b="1" dirty="0">
                <a:solidFill>
                  <a:srgbClr val="FF0000"/>
                </a:solidFill>
              </a:rPr>
              <a:t>toujours volontaire pour s’améliorer</a:t>
            </a:r>
            <a:r>
              <a:rPr lang="fr-FR" dirty="0"/>
              <a:t>.</a:t>
            </a:r>
          </a:p>
          <a:p>
            <a:pPr>
              <a:buFont typeface="Courier New" panose="02070309020205020404" pitchFamily="49" charset="0"/>
              <a:buChar char="o"/>
            </a:pPr>
            <a:endParaRPr lang="fr-FR" dirty="0"/>
          </a:p>
          <a:p>
            <a:pPr>
              <a:buFont typeface="Courier New" panose="02070309020205020404" pitchFamily="49" charset="0"/>
              <a:buChar char="o"/>
            </a:pPr>
            <a:r>
              <a:rPr lang="fr-FR" dirty="0"/>
              <a:t>Ai-je bien évalué les risques ?</a:t>
            </a:r>
          </a:p>
          <a:p>
            <a:pPr lvl="1">
              <a:buFont typeface="Courier New" panose="02070309020205020404" pitchFamily="49" charset="0"/>
              <a:buChar char="o"/>
            </a:pPr>
            <a:r>
              <a:rPr lang="fr-FR" b="1" dirty="0">
                <a:solidFill>
                  <a:srgbClr val="FF0000"/>
                </a:solidFill>
              </a:rPr>
              <a:t>Suis-je capable d’y faire face </a:t>
            </a:r>
            <a:r>
              <a:rPr lang="fr-FR" dirty="0"/>
              <a:t>?</a:t>
            </a:r>
          </a:p>
          <a:p>
            <a:pPr marL="0" indent="0">
              <a:buNone/>
            </a:pPr>
            <a:endParaRPr lang="fr-FR" dirty="0"/>
          </a:p>
          <a:p>
            <a:pPr>
              <a:buFont typeface="Courier New" panose="02070309020205020404" pitchFamily="49" charset="0"/>
              <a:buChar char="o"/>
            </a:pPr>
            <a:r>
              <a:rPr lang="fr-FR" dirty="0"/>
              <a:t>Posez vous ces deux questions, répondez-y sincèrement. </a:t>
            </a:r>
          </a:p>
          <a:p>
            <a:pPr lvl="1">
              <a:buFont typeface="Courier New" panose="02070309020205020404" pitchFamily="49" charset="0"/>
              <a:buChar char="o"/>
            </a:pPr>
            <a:r>
              <a:rPr lang="fr-FR" b="1" dirty="0">
                <a:solidFill>
                  <a:srgbClr val="FF0000"/>
                </a:solidFill>
              </a:rPr>
              <a:t>La maîtrise et le plaisir du vol vous appartiennent</a:t>
            </a:r>
          </a:p>
        </p:txBody>
      </p:sp>
      <p:sp>
        <p:nvSpPr>
          <p:cNvPr id="4" name="Espace réservé du pied de page 3"/>
          <p:cNvSpPr>
            <a:spLocks noGrp="1"/>
          </p:cNvSpPr>
          <p:nvPr>
            <p:ph type="ftr" sz="quarter" idx="11"/>
          </p:nvPr>
        </p:nvSpPr>
        <p:spPr/>
        <p:txBody>
          <a:bodyPr/>
          <a:lstStyle/>
          <a:p>
            <a:r>
              <a:rPr lang="fr-FR" altLang="fr-FR"/>
              <a:t>Copyright Vaucluse Ulm octobre2016</a:t>
            </a:r>
          </a:p>
        </p:txBody>
      </p:sp>
      <p:sp>
        <p:nvSpPr>
          <p:cNvPr id="5" name="Espace réservé du numéro de diapositive 4"/>
          <p:cNvSpPr>
            <a:spLocks noGrp="1"/>
          </p:cNvSpPr>
          <p:nvPr>
            <p:ph type="sldNum" sz="quarter" idx="12"/>
          </p:nvPr>
        </p:nvSpPr>
        <p:spPr/>
        <p:txBody>
          <a:bodyPr/>
          <a:lstStyle/>
          <a:p>
            <a:fld id="{5B2B790F-6C35-4202-98E4-4F7AD4ADBDBB}" type="slidenum">
              <a:rPr lang="fr-FR" altLang="fr-FR" smtClean="0"/>
              <a:pPr/>
              <a:t>22</a:t>
            </a:fld>
            <a:endParaRPr lang="fr-FR" altLang="fr-FR"/>
          </a:p>
        </p:txBody>
      </p:sp>
    </p:spTree>
    <p:extLst>
      <p:ext uri="{BB962C8B-B14F-4D97-AF65-F5344CB8AC3E}">
        <p14:creationId xmlns:p14="http://schemas.microsoft.com/office/powerpoint/2010/main" val="41267017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12" end="12"/>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Réflexions</a:t>
            </a:r>
          </a:p>
        </p:txBody>
      </p:sp>
      <p:sp>
        <p:nvSpPr>
          <p:cNvPr id="3" name="Espace réservé du contenu 2"/>
          <p:cNvSpPr>
            <a:spLocks noGrp="1"/>
          </p:cNvSpPr>
          <p:nvPr>
            <p:ph idx="1"/>
          </p:nvPr>
        </p:nvSpPr>
        <p:spPr/>
        <p:txBody>
          <a:bodyPr>
            <a:normAutofit/>
          </a:bodyPr>
          <a:lstStyle/>
          <a:p>
            <a:pPr>
              <a:buFont typeface="Courier New" panose="02070309020205020404" pitchFamily="49" charset="0"/>
              <a:buChar char="o"/>
            </a:pPr>
            <a:r>
              <a:rPr lang="fr-FR" sz="2400" dirty="0"/>
              <a:t>Nous ne ramènerons jamais ceux que nous avons perdus. Que nous diraient-ils si nous pouvions les interroger sur ce qui leur est arrivé ? </a:t>
            </a:r>
          </a:p>
          <a:p>
            <a:pPr marL="619125" lvl="2" indent="0">
              <a:buNone/>
            </a:pPr>
            <a:r>
              <a:rPr lang="fr-FR" dirty="0"/>
              <a:t>               </a:t>
            </a:r>
          </a:p>
          <a:p>
            <a:pPr marL="619125" lvl="2" indent="0" algn="ctr">
              <a:buNone/>
            </a:pPr>
            <a:r>
              <a:rPr lang="fr-FR" sz="2400" b="1" dirty="0">
                <a:solidFill>
                  <a:srgbClr val="FF0000"/>
                </a:solidFill>
              </a:rPr>
              <a:t>Si j’avais su ? Probablement</a:t>
            </a:r>
            <a:r>
              <a:rPr lang="fr-FR" dirty="0"/>
              <a:t>.</a:t>
            </a:r>
          </a:p>
          <a:p>
            <a:pPr marL="619125" lvl="2" indent="0">
              <a:buNone/>
            </a:pPr>
            <a:endParaRPr lang="fr-FR" dirty="0"/>
          </a:p>
          <a:p>
            <a:pPr>
              <a:buFont typeface="Courier New" panose="02070309020205020404" pitchFamily="49" charset="0"/>
              <a:buChar char="o"/>
            </a:pPr>
            <a:r>
              <a:rPr lang="fr-FR" sz="2400" dirty="0"/>
              <a:t>C’est une épreuve de se plonger dans l’accidentologie, mais l’acquisition de ces  connaissances et leur compréhension sont indispensables à une pratique plus sure de notre activité</a:t>
            </a:r>
          </a:p>
          <a:p>
            <a:pPr marL="0" indent="0">
              <a:buNone/>
            </a:pPr>
            <a:endParaRPr lang="fr-FR" sz="2400" dirty="0"/>
          </a:p>
          <a:p>
            <a:pPr>
              <a:buFont typeface="Courier New" panose="02070309020205020404" pitchFamily="49" charset="0"/>
              <a:buChar char="o"/>
            </a:pPr>
            <a:r>
              <a:rPr lang="fr-FR" dirty="0"/>
              <a:t>L’enjeu est là ! Faire savoir</a:t>
            </a:r>
          </a:p>
          <a:p>
            <a:pPr marL="0" indent="0">
              <a:buNone/>
            </a:pPr>
            <a:endParaRPr lang="fr-FR" dirty="0"/>
          </a:p>
        </p:txBody>
      </p:sp>
      <p:sp>
        <p:nvSpPr>
          <p:cNvPr id="4" name="Espace réservé du pied de page 3"/>
          <p:cNvSpPr>
            <a:spLocks noGrp="1"/>
          </p:cNvSpPr>
          <p:nvPr>
            <p:ph type="ftr" sz="quarter" idx="11"/>
          </p:nvPr>
        </p:nvSpPr>
        <p:spPr/>
        <p:txBody>
          <a:bodyPr/>
          <a:lstStyle/>
          <a:p>
            <a:r>
              <a:rPr lang="fr-FR" altLang="fr-FR"/>
              <a:t>Copyright Vaucluse Ulm octobre2016</a:t>
            </a:r>
          </a:p>
        </p:txBody>
      </p:sp>
      <p:sp>
        <p:nvSpPr>
          <p:cNvPr id="5" name="Espace réservé du numéro de diapositive 4"/>
          <p:cNvSpPr>
            <a:spLocks noGrp="1"/>
          </p:cNvSpPr>
          <p:nvPr>
            <p:ph type="sldNum" sz="quarter" idx="12"/>
          </p:nvPr>
        </p:nvSpPr>
        <p:spPr/>
        <p:txBody>
          <a:bodyPr/>
          <a:lstStyle/>
          <a:p>
            <a:fld id="{5B2B790F-6C35-4202-98E4-4F7AD4ADBDBB}" type="slidenum">
              <a:rPr lang="fr-FR" altLang="fr-FR" smtClean="0"/>
              <a:pPr/>
              <a:t>23</a:t>
            </a:fld>
            <a:endParaRPr lang="fr-FR" altLang="fr-FR"/>
          </a:p>
        </p:txBody>
      </p:sp>
    </p:spTree>
    <p:extLst>
      <p:ext uri="{BB962C8B-B14F-4D97-AF65-F5344CB8AC3E}">
        <p14:creationId xmlns:p14="http://schemas.microsoft.com/office/powerpoint/2010/main" val="24546412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Le challenge de communication</a:t>
            </a:r>
          </a:p>
        </p:txBody>
      </p:sp>
      <p:sp>
        <p:nvSpPr>
          <p:cNvPr id="3" name="Espace réservé du contenu 2"/>
          <p:cNvSpPr>
            <a:spLocks noGrp="1"/>
          </p:cNvSpPr>
          <p:nvPr>
            <p:ph idx="1"/>
          </p:nvPr>
        </p:nvSpPr>
        <p:spPr/>
        <p:txBody>
          <a:bodyPr>
            <a:normAutofit fontScale="92500"/>
          </a:bodyPr>
          <a:lstStyle/>
          <a:p>
            <a:endParaRPr lang="fr-FR" dirty="0"/>
          </a:p>
          <a:p>
            <a:r>
              <a:rPr lang="fr-FR" sz="2600" dirty="0"/>
              <a:t>Nous agissons en fonction des risques perçus. Avec l’expérience, notre perception des risques devient plus importante. Notre comportement évolue : nous devenons plus rigoureux, plus discipliné, plus vigilant.</a:t>
            </a:r>
          </a:p>
          <a:p>
            <a:r>
              <a:rPr lang="fr-FR" sz="2600" dirty="0"/>
              <a:t>Chez un pilote débutant, c’est le principe de précaution qui doit dominer : Je ne connais pas tous les risques &gt; Prudence.</a:t>
            </a:r>
          </a:p>
          <a:p>
            <a:r>
              <a:rPr lang="fr-FR" sz="2600" dirty="0"/>
              <a:t>Chez un pilote confirmé, le principe de précaution (toujours présent), avec l’expérience, cède du terrain au principe de prévention : Je connais les risques &gt; Gestion (préparation, etc.).</a:t>
            </a:r>
          </a:p>
        </p:txBody>
      </p:sp>
      <p:sp>
        <p:nvSpPr>
          <p:cNvPr id="4" name="Espace réservé du pied de page 3"/>
          <p:cNvSpPr>
            <a:spLocks noGrp="1"/>
          </p:cNvSpPr>
          <p:nvPr>
            <p:ph type="ftr" sz="quarter" idx="11"/>
          </p:nvPr>
        </p:nvSpPr>
        <p:spPr/>
        <p:txBody>
          <a:bodyPr/>
          <a:lstStyle/>
          <a:p>
            <a:r>
              <a:rPr lang="fr-FR" altLang="fr-FR"/>
              <a:t>Copyright Vaucluse Ulm octobre2016</a:t>
            </a:r>
          </a:p>
        </p:txBody>
      </p:sp>
      <p:sp>
        <p:nvSpPr>
          <p:cNvPr id="5" name="Espace réservé du numéro de diapositive 4"/>
          <p:cNvSpPr>
            <a:spLocks noGrp="1"/>
          </p:cNvSpPr>
          <p:nvPr>
            <p:ph type="sldNum" sz="quarter" idx="12"/>
          </p:nvPr>
        </p:nvSpPr>
        <p:spPr/>
        <p:txBody>
          <a:bodyPr/>
          <a:lstStyle/>
          <a:p>
            <a:r>
              <a:rPr lang="fr-FR" altLang="fr-FR" dirty="0"/>
              <a:t>23</a:t>
            </a:r>
          </a:p>
        </p:txBody>
      </p:sp>
    </p:spTree>
    <p:extLst>
      <p:ext uri="{BB962C8B-B14F-4D97-AF65-F5344CB8AC3E}">
        <p14:creationId xmlns:p14="http://schemas.microsoft.com/office/powerpoint/2010/main" val="12482288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dirty="0"/>
              <a:t>COMMUNICATION</a:t>
            </a:r>
          </a:p>
        </p:txBody>
      </p:sp>
      <p:sp>
        <p:nvSpPr>
          <p:cNvPr id="3" name="Espace réservé du contenu 2"/>
          <p:cNvSpPr>
            <a:spLocks noGrp="1"/>
          </p:cNvSpPr>
          <p:nvPr>
            <p:ph idx="1"/>
          </p:nvPr>
        </p:nvSpPr>
        <p:spPr/>
        <p:txBody>
          <a:bodyPr>
            <a:normAutofit/>
          </a:bodyPr>
          <a:lstStyle/>
          <a:p>
            <a:endParaRPr lang="fr-FR" dirty="0"/>
          </a:p>
          <a:p>
            <a:r>
              <a:rPr lang="fr-FR" sz="2400" dirty="0"/>
              <a:t>Mettre en place une communication efficace destinée à modifier le comportement des pilotes, en leur faisant comprendre que leur comportement de tous les jours (comportement de piéton) doit évoluer vers un comportement de pilote ... qui s’apprend, qui s’éduque.</a:t>
            </a:r>
          </a:p>
          <a:p>
            <a:pPr marL="0" indent="0">
              <a:buNone/>
            </a:pPr>
            <a:endParaRPr lang="fr-FR" sz="2400" dirty="0"/>
          </a:p>
          <a:p>
            <a:r>
              <a:rPr lang="fr-FR" sz="2400" dirty="0"/>
              <a:t>Pourquoi ? Parce que la vie ne tient qu’à une durite mal serrée, qu’à un vol mal préparé. Combien d’activités sont elles potentiellement autant accidentogènes ? Très peu ! Le pilote doit en être conscient. </a:t>
            </a:r>
          </a:p>
        </p:txBody>
      </p:sp>
      <p:sp>
        <p:nvSpPr>
          <p:cNvPr id="4" name="Espace réservé du pied de page 3"/>
          <p:cNvSpPr>
            <a:spLocks noGrp="1"/>
          </p:cNvSpPr>
          <p:nvPr>
            <p:ph type="ftr" sz="quarter" idx="11"/>
          </p:nvPr>
        </p:nvSpPr>
        <p:spPr/>
        <p:txBody>
          <a:bodyPr/>
          <a:lstStyle/>
          <a:p>
            <a:r>
              <a:rPr lang="fr-FR" altLang="fr-FR"/>
              <a:t>Copyright Vaucluse Ulm octobre2016</a:t>
            </a:r>
          </a:p>
        </p:txBody>
      </p:sp>
      <p:sp>
        <p:nvSpPr>
          <p:cNvPr id="5" name="Espace réservé du numéro de diapositive 4"/>
          <p:cNvSpPr>
            <a:spLocks noGrp="1"/>
          </p:cNvSpPr>
          <p:nvPr>
            <p:ph type="sldNum" sz="quarter" idx="12"/>
          </p:nvPr>
        </p:nvSpPr>
        <p:spPr/>
        <p:txBody>
          <a:bodyPr/>
          <a:lstStyle/>
          <a:p>
            <a:r>
              <a:rPr lang="fr-FR" altLang="fr-FR" dirty="0"/>
              <a:t>24</a:t>
            </a:r>
          </a:p>
        </p:txBody>
      </p:sp>
    </p:spTree>
    <p:extLst>
      <p:ext uri="{BB962C8B-B14F-4D97-AF65-F5344CB8AC3E}">
        <p14:creationId xmlns:p14="http://schemas.microsoft.com/office/powerpoint/2010/main" val="40048473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Communication</a:t>
            </a:r>
          </a:p>
        </p:txBody>
      </p:sp>
      <p:sp>
        <p:nvSpPr>
          <p:cNvPr id="3" name="Espace réservé du contenu 2"/>
          <p:cNvSpPr>
            <a:spLocks noGrp="1"/>
          </p:cNvSpPr>
          <p:nvPr>
            <p:ph idx="1"/>
          </p:nvPr>
        </p:nvSpPr>
        <p:spPr/>
        <p:txBody>
          <a:bodyPr/>
          <a:lstStyle/>
          <a:p>
            <a:endParaRPr lang="fr-FR" dirty="0"/>
          </a:p>
          <a:p>
            <a:r>
              <a:rPr lang="fr-FR" dirty="0"/>
              <a:t>Cette communication pourrait s’articuler autour de différents concepts, comme votre «zone de sécurité», qui ouvrirait la porte à : Quels sont vos minimas ? Les fragilités du pilote, etc. </a:t>
            </a:r>
          </a:p>
        </p:txBody>
      </p:sp>
      <p:sp>
        <p:nvSpPr>
          <p:cNvPr id="4" name="Espace réservé du pied de page 3"/>
          <p:cNvSpPr>
            <a:spLocks noGrp="1"/>
          </p:cNvSpPr>
          <p:nvPr>
            <p:ph type="ftr" sz="quarter" idx="11"/>
          </p:nvPr>
        </p:nvSpPr>
        <p:spPr/>
        <p:txBody>
          <a:bodyPr/>
          <a:lstStyle/>
          <a:p>
            <a:r>
              <a:rPr lang="fr-FR" altLang="fr-FR"/>
              <a:t>Copyright Vaucluse Ulm octobre2016</a:t>
            </a:r>
          </a:p>
        </p:txBody>
      </p:sp>
      <p:sp>
        <p:nvSpPr>
          <p:cNvPr id="5" name="Espace réservé du numéro de diapositive 4"/>
          <p:cNvSpPr>
            <a:spLocks noGrp="1"/>
          </p:cNvSpPr>
          <p:nvPr>
            <p:ph type="sldNum" sz="quarter" idx="12"/>
          </p:nvPr>
        </p:nvSpPr>
        <p:spPr/>
        <p:txBody>
          <a:bodyPr/>
          <a:lstStyle/>
          <a:p>
            <a:r>
              <a:rPr lang="fr-FR" altLang="fr-FR" dirty="0"/>
              <a:t>25</a:t>
            </a:r>
          </a:p>
        </p:txBody>
      </p:sp>
    </p:spTree>
    <p:extLst>
      <p:ext uri="{BB962C8B-B14F-4D97-AF65-F5344CB8AC3E}">
        <p14:creationId xmlns:p14="http://schemas.microsoft.com/office/powerpoint/2010/main" val="52857982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Actions vis-à-vis de nos adhérents solitaires</a:t>
            </a:r>
          </a:p>
        </p:txBody>
      </p:sp>
      <p:sp>
        <p:nvSpPr>
          <p:cNvPr id="3" name="Espace réservé du contenu 2"/>
          <p:cNvSpPr>
            <a:spLocks noGrp="1"/>
          </p:cNvSpPr>
          <p:nvPr>
            <p:ph idx="1"/>
          </p:nvPr>
        </p:nvSpPr>
        <p:spPr/>
        <p:txBody>
          <a:bodyPr/>
          <a:lstStyle/>
          <a:p>
            <a:r>
              <a:rPr lang="fr-FR" dirty="0"/>
              <a:t>Une partie non négligeable de nos adhérents volent seuls dans leur coin, en dehors de toute structure (Club ou école)</a:t>
            </a:r>
          </a:p>
          <a:p>
            <a:endParaRPr lang="fr-FR" dirty="0"/>
          </a:p>
          <a:p>
            <a:r>
              <a:rPr lang="fr-FR" dirty="0"/>
              <a:t>Comment les convaincre de maintenir leurs compétences ? Tout en gardant cette liberté propre à notre activité</a:t>
            </a:r>
          </a:p>
          <a:p>
            <a:endParaRPr lang="fr-FR" dirty="0"/>
          </a:p>
          <a:p>
            <a:r>
              <a:rPr lang="fr-FR" dirty="0"/>
              <a:t>Une action commune : FFPLUM / assureur / Pilote pourrait être envisagée… à discuter…</a:t>
            </a:r>
          </a:p>
        </p:txBody>
      </p:sp>
      <p:sp>
        <p:nvSpPr>
          <p:cNvPr id="4" name="Espace réservé du pied de page 3"/>
          <p:cNvSpPr>
            <a:spLocks noGrp="1"/>
          </p:cNvSpPr>
          <p:nvPr>
            <p:ph type="ftr" sz="quarter" idx="11"/>
          </p:nvPr>
        </p:nvSpPr>
        <p:spPr/>
        <p:txBody>
          <a:bodyPr/>
          <a:lstStyle/>
          <a:p>
            <a:r>
              <a:rPr lang="fr-FR" altLang="fr-FR"/>
              <a:t>Copyright Vaucluse Ulm octobre2016</a:t>
            </a:r>
          </a:p>
        </p:txBody>
      </p:sp>
      <p:sp>
        <p:nvSpPr>
          <p:cNvPr id="5" name="Espace réservé du numéro de diapositive 4"/>
          <p:cNvSpPr>
            <a:spLocks noGrp="1"/>
          </p:cNvSpPr>
          <p:nvPr>
            <p:ph type="sldNum" sz="quarter" idx="12"/>
          </p:nvPr>
        </p:nvSpPr>
        <p:spPr/>
        <p:txBody>
          <a:bodyPr/>
          <a:lstStyle/>
          <a:p>
            <a:fld id="{5B2B790F-6C35-4202-98E4-4F7AD4ADBDBB}" type="slidenum">
              <a:rPr lang="fr-FR" altLang="fr-FR" smtClean="0"/>
              <a:pPr/>
              <a:t>27</a:t>
            </a:fld>
            <a:endParaRPr lang="fr-FR" altLang="fr-FR"/>
          </a:p>
        </p:txBody>
      </p:sp>
    </p:spTree>
    <p:extLst>
      <p:ext uri="{BB962C8B-B14F-4D97-AF65-F5344CB8AC3E}">
        <p14:creationId xmlns:p14="http://schemas.microsoft.com/office/powerpoint/2010/main" val="3245934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Sources</a:t>
            </a:r>
          </a:p>
        </p:txBody>
      </p:sp>
      <p:sp>
        <p:nvSpPr>
          <p:cNvPr id="3" name="Espace réservé du contenu 2"/>
          <p:cNvSpPr>
            <a:spLocks noGrp="1"/>
          </p:cNvSpPr>
          <p:nvPr>
            <p:ph idx="1"/>
          </p:nvPr>
        </p:nvSpPr>
        <p:spPr/>
        <p:txBody>
          <a:bodyPr>
            <a:normAutofit fontScale="92500" lnSpcReduction="10000"/>
          </a:bodyPr>
          <a:lstStyle/>
          <a:p>
            <a:pPr marL="0" indent="0" algn="ctr">
              <a:buNone/>
            </a:pPr>
            <a:endParaRPr lang="fr-FR" sz="2000" dirty="0"/>
          </a:p>
          <a:p>
            <a:pPr marL="0" indent="0" algn="ctr">
              <a:buNone/>
            </a:pPr>
            <a:r>
              <a:rPr lang="fr-FR" sz="1600" b="1" dirty="0"/>
              <a:t>Avec mes remerciements</a:t>
            </a:r>
          </a:p>
          <a:p>
            <a:pPr marL="0" indent="0" algn="ctr">
              <a:buNone/>
            </a:pPr>
            <a:r>
              <a:rPr lang="fr-FR" sz="1600" dirty="0"/>
              <a:t>à</a:t>
            </a:r>
          </a:p>
          <a:p>
            <a:pPr marL="0" indent="0" algn="ctr">
              <a:buNone/>
            </a:pPr>
            <a:r>
              <a:rPr lang="fr-FR" sz="2000" dirty="0"/>
              <a:t>Jean Gabriel Charrier </a:t>
            </a:r>
          </a:p>
          <a:p>
            <a:pPr marL="0" indent="0" algn="ctr">
              <a:buNone/>
            </a:pPr>
            <a:r>
              <a:rPr lang="fr-FR" sz="2000" dirty="0"/>
              <a:t>Alain Jamet  - ISAL / DGAC</a:t>
            </a:r>
          </a:p>
          <a:p>
            <a:pPr marL="0" indent="0" algn="ctr">
              <a:buNone/>
            </a:pPr>
            <a:r>
              <a:rPr lang="fr-FR" sz="2000" dirty="0"/>
              <a:t>Christian Gaillard – SFI A380 - Pilote Autogire</a:t>
            </a:r>
          </a:p>
          <a:p>
            <a:pPr marL="0" indent="0" algn="ctr">
              <a:buNone/>
            </a:pPr>
            <a:r>
              <a:rPr lang="fr-FR" sz="2000" dirty="0"/>
              <a:t>Jean Paul Gon – OPL TRI A330-A340</a:t>
            </a:r>
          </a:p>
          <a:p>
            <a:pPr marL="0" indent="0" algn="ctr">
              <a:buNone/>
            </a:pPr>
            <a:endParaRPr lang="fr-FR" sz="2000" dirty="0"/>
          </a:p>
          <a:p>
            <a:pPr marL="0" indent="0" algn="ctr">
              <a:buNone/>
            </a:pPr>
            <a:r>
              <a:rPr lang="fr-FR" sz="2000" dirty="0"/>
              <a:t>Sources </a:t>
            </a:r>
          </a:p>
          <a:p>
            <a:pPr marL="0" indent="0" algn="ctr">
              <a:buNone/>
            </a:pPr>
            <a:r>
              <a:rPr lang="fr-FR" sz="1700" dirty="0"/>
              <a:t>ISAL DGAC</a:t>
            </a:r>
          </a:p>
          <a:p>
            <a:pPr marL="0" indent="0" algn="ctr">
              <a:buNone/>
            </a:pPr>
            <a:r>
              <a:rPr lang="fr-FR" sz="1600" dirty="0"/>
              <a:t>Magazine Piloter</a:t>
            </a:r>
          </a:p>
          <a:p>
            <a:pPr marL="0" indent="0" algn="ctr">
              <a:buNone/>
            </a:pPr>
            <a:r>
              <a:rPr lang="fr-FR" sz="1600" dirty="0"/>
              <a:t>Agence Nationale de l’Habitat</a:t>
            </a:r>
          </a:p>
          <a:p>
            <a:pPr marL="0" indent="0" algn="ctr">
              <a:buNone/>
            </a:pPr>
            <a:r>
              <a:rPr lang="fr-FR" sz="1600" dirty="0"/>
              <a:t>Commission de la sécurité des consommateurs</a:t>
            </a:r>
          </a:p>
          <a:p>
            <a:pPr marL="0" indent="0" algn="ctr">
              <a:buNone/>
            </a:pPr>
            <a:r>
              <a:rPr lang="fr-FR" sz="1600" dirty="0"/>
              <a:t>Européean commission Mobility and transport</a:t>
            </a:r>
          </a:p>
          <a:p>
            <a:pPr marL="0" indent="0" algn="ctr">
              <a:buNone/>
            </a:pPr>
            <a:r>
              <a:rPr lang="fr-FR" sz="1600" dirty="0"/>
              <a:t>Eurostat </a:t>
            </a:r>
          </a:p>
          <a:p>
            <a:pPr marL="0" indent="0" algn="ctr">
              <a:buNone/>
            </a:pPr>
            <a:r>
              <a:rPr lang="fr-FR" sz="1600" dirty="0"/>
              <a:t>TNS SOFRES</a:t>
            </a:r>
          </a:p>
        </p:txBody>
      </p:sp>
      <p:sp>
        <p:nvSpPr>
          <p:cNvPr id="4" name="Espace réservé du pied de page 3"/>
          <p:cNvSpPr>
            <a:spLocks noGrp="1"/>
          </p:cNvSpPr>
          <p:nvPr>
            <p:ph type="ftr" sz="quarter" idx="11"/>
          </p:nvPr>
        </p:nvSpPr>
        <p:spPr/>
        <p:txBody>
          <a:bodyPr/>
          <a:lstStyle/>
          <a:p>
            <a:r>
              <a:rPr lang="fr-FR" altLang="fr-FR"/>
              <a:t>Copyright Vaucluse Ulm octobre2016</a:t>
            </a:r>
          </a:p>
        </p:txBody>
      </p:sp>
      <p:sp>
        <p:nvSpPr>
          <p:cNvPr id="5" name="Espace réservé du numéro de diapositive 4"/>
          <p:cNvSpPr>
            <a:spLocks noGrp="1"/>
          </p:cNvSpPr>
          <p:nvPr>
            <p:ph type="sldNum" sz="quarter" idx="12"/>
          </p:nvPr>
        </p:nvSpPr>
        <p:spPr/>
        <p:txBody>
          <a:bodyPr/>
          <a:lstStyle/>
          <a:p>
            <a:fld id="{5B2B790F-6C35-4202-98E4-4F7AD4ADBDBB}" type="slidenum">
              <a:rPr lang="fr-FR" altLang="fr-FR" smtClean="0"/>
              <a:pPr/>
              <a:t>28</a:t>
            </a:fld>
            <a:endParaRPr lang="fr-FR" altLang="fr-FR"/>
          </a:p>
        </p:txBody>
      </p:sp>
    </p:spTree>
    <p:extLst>
      <p:ext uri="{BB962C8B-B14F-4D97-AF65-F5344CB8AC3E}">
        <p14:creationId xmlns:p14="http://schemas.microsoft.com/office/powerpoint/2010/main" val="15652189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Le constat des autorités</a:t>
            </a:r>
          </a:p>
        </p:txBody>
      </p:sp>
      <p:sp>
        <p:nvSpPr>
          <p:cNvPr id="3" name="Espace réservé du contenu 2"/>
          <p:cNvSpPr>
            <a:spLocks noGrp="1"/>
          </p:cNvSpPr>
          <p:nvPr>
            <p:ph idx="1"/>
          </p:nvPr>
        </p:nvSpPr>
        <p:spPr/>
        <p:txBody>
          <a:bodyPr/>
          <a:lstStyle/>
          <a:p>
            <a:r>
              <a:rPr lang="fr-FR" dirty="0"/>
              <a:t>LA DGAC dans son rapport annuel 2015 se dit être soucieuse du niveau de sécurité  en aviation de loisir :</a:t>
            </a:r>
          </a:p>
          <a:p>
            <a:pPr marL="0" indent="0">
              <a:buNone/>
            </a:pPr>
            <a:endParaRPr lang="fr-FR" dirty="0"/>
          </a:p>
          <a:p>
            <a:pPr marL="347663" lvl="1" indent="0">
              <a:buNone/>
            </a:pPr>
            <a:r>
              <a:rPr lang="fr-FR" i="1" dirty="0"/>
              <a:t>	« La situation du secteur de l’aviation générale de loisir reste quand à elle préoccupante »</a:t>
            </a:r>
          </a:p>
        </p:txBody>
      </p:sp>
      <p:sp>
        <p:nvSpPr>
          <p:cNvPr id="4" name="Espace réservé du pied de page 3"/>
          <p:cNvSpPr>
            <a:spLocks noGrp="1"/>
          </p:cNvSpPr>
          <p:nvPr>
            <p:ph type="ftr" sz="quarter" idx="11"/>
          </p:nvPr>
        </p:nvSpPr>
        <p:spPr/>
        <p:txBody>
          <a:bodyPr/>
          <a:lstStyle/>
          <a:p>
            <a:r>
              <a:rPr lang="fr-FR" altLang="fr-FR"/>
              <a:t>Copyright Vaucluse Ulm octobre2016</a:t>
            </a:r>
          </a:p>
        </p:txBody>
      </p:sp>
      <p:sp>
        <p:nvSpPr>
          <p:cNvPr id="5" name="Espace réservé du numéro de diapositive 4"/>
          <p:cNvSpPr>
            <a:spLocks noGrp="1"/>
          </p:cNvSpPr>
          <p:nvPr>
            <p:ph type="sldNum" sz="quarter" idx="12"/>
          </p:nvPr>
        </p:nvSpPr>
        <p:spPr/>
        <p:txBody>
          <a:bodyPr/>
          <a:lstStyle/>
          <a:p>
            <a:fld id="{5B2B790F-6C35-4202-98E4-4F7AD4ADBDBB}" type="slidenum">
              <a:rPr lang="fr-FR" altLang="fr-FR" smtClean="0"/>
              <a:pPr/>
              <a:t>3</a:t>
            </a:fld>
            <a:endParaRPr lang="fr-FR" altLang="fr-FR"/>
          </a:p>
        </p:txBody>
      </p:sp>
    </p:spTree>
    <p:extLst>
      <p:ext uri="{BB962C8B-B14F-4D97-AF65-F5344CB8AC3E}">
        <p14:creationId xmlns:p14="http://schemas.microsoft.com/office/powerpoint/2010/main" val="24161815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Le constat des autorités - historique</a:t>
            </a:r>
          </a:p>
        </p:txBody>
      </p:sp>
      <p:sp>
        <p:nvSpPr>
          <p:cNvPr id="3" name="Espace réservé du contenu 2"/>
          <p:cNvSpPr>
            <a:spLocks noGrp="1"/>
          </p:cNvSpPr>
          <p:nvPr>
            <p:ph idx="1"/>
          </p:nvPr>
        </p:nvSpPr>
        <p:spPr/>
        <p:txBody>
          <a:bodyPr>
            <a:normAutofit/>
          </a:bodyPr>
          <a:lstStyle/>
          <a:p>
            <a:r>
              <a:rPr lang="fr-FR" dirty="0"/>
              <a:t>2007 : étude sur la sécurité de l’aviation générale :</a:t>
            </a:r>
          </a:p>
          <a:p>
            <a:pPr lvl="1"/>
            <a:r>
              <a:rPr lang="fr-FR" dirty="0"/>
              <a:t>	On compte 4 morts en France pour 100 000 heures de vol en avion léger et 3 en Ulm , contre 2 en Grande Bretagne et aux Etats Unis.</a:t>
            </a:r>
          </a:p>
          <a:p>
            <a:pPr lvl="1"/>
            <a:r>
              <a:rPr lang="fr-FR" dirty="0"/>
              <a:t>L'ULM est cité en exemple en terme d’accidentologie</a:t>
            </a:r>
          </a:p>
          <a:p>
            <a:pPr marL="457200" lvl="1" indent="0">
              <a:buNone/>
            </a:pPr>
            <a:endParaRPr lang="fr-FR" dirty="0"/>
          </a:p>
          <a:p>
            <a:r>
              <a:rPr lang="fr-FR" dirty="0"/>
              <a:t> Mise en place d’un plan de sécurité de l’état spécifique à l’aviation avec pour objectif de réduire de façon significative le nombre d’accidents mortels</a:t>
            </a:r>
          </a:p>
        </p:txBody>
      </p:sp>
      <p:sp>
        <p:nvSpPr>
          <p:cNvPr id="4" name="Espace réservé du pied de page 3"/>
          <p:cNvSpPr>
            <a:spLocks noGrp="1"/>
          </p:cNvSpPr>
          <p:nvPr>
            <p:ph type="ftr" sz="quarter" idx="11"/>
          </p:nvPr>
        </p:nvSpPr>
        <p:spPr/>
        <p:txBody>
          <a:bodyPr/>
          <a:lstStyle/>
          <a:p>
            <a:r>
              <a:rPr lang="fr-FR" altLang="fr-FR"/>
              <a:t>Copyright Vaucluse Ulm octobre2016</a:t>
            </a:r>
          </a:p>
        </p:txBody>
      </p:sp>
      <p:sp>
        <p:nvSpPr>
          <p:cNvPr id="5" name="Espace réservé du numéro de diapositive 4"/>
          <p:cNvSpPr>
            <a:spLocks noGrp="1"/>
          </p:cNvSpPr>
          <p:nvPr>
            <p:ph type="sldNum" sz="quarter" idx="12"/>
          </p:nvPr>
        </p:nvSpPr>
        <p:spPr/>
        <p:txBody>
          <a:bodyPr/>
          <a:lstStyle/>
          <a:p>
            <a:fld id="{5B2B790F-6C35-4202-98E4-4F7AD4ADBDBB}" type="slidenum">
              <a:rPr lang="fr-FR" altLang="fr-FR" smtClean="0"/>
              <a:pPr/>
              <a:t>4</a:t>
            </a:fld>
            <a:endParaRPr lang="fr-FR" altLang="fr-FR"/>
          </a:p>
        </p:txBody>
      </p:sp>
    </p:spTree>
    <p:extLst>
      <p:ext uri="{BB962C8B-B14F-4D97-AF65-F5344CB8AC3E}">
        <p14:creationId xmlns:p14="http://schemas.microsoft.com/office/powerpoint/2010/main" val="23278364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2008</a:t>
            </a:r>
          </a:p>
        </p:txBody>
      </p:sp>
      <p:sp>
        <p:nvSpPr>
          <p:cNvPr id="3" name="Espace réservé du contenu 2"/>
          <p:cNvSpPr>
            <a:spLocks noGrp="1"/>
          </p:cNvSpPr>
          <p:nvPr>
            <p:ph idx="1"/>
          </p:nvPr>
        </p:nvSpPr>
        <p:spPr/>
        <p:txBody>
          <a:bodyPr/>
          <a:lstStyle/>
          <a:p>
            <a:r>
              <a:rPr lang="fr-FR" dirty="0"/>
              <a:t>En aviation générale le constat de ces dernières années reste le même : l’évolution à la baisse des accidents est avant tout liée à une contraction de l’activité.</a:t>
            </a:r>
          </a:p>
          <a:p>
            <a:pPr marL="0" indent="0" algn="just">
              <a:buNone/>
            </a:pPr>
            <a:endParaRPr lang="fr-FR" dirty="0"/>
          </a:p>
          <a:p>
            <a:r>
              <a:rPr lang="fr-FR" dirty="0"/>
              <a:t>La DGAC engage les fédérations aéronautiques françaises à responsabiliser leurs adhérents et à développer leurs propres démarches de promotion de la sécurité.</a:t>
            </a:r>
          </a:p>
          <a:p>
            <a:endParaRPr lang="fr-FR" dirty="0"/>
          </a:p>
        </p:txBody>
      </p:sp>
      <p:sp>
        <p:nvSpPr>
          <p:cNvPr id="4" name="Espace réservé du pied de page 3"/>
          <p:cNvSpPr>
            <a:spLocks noGrp="1"/>
          </p:cNvSpPr>
          <p:nvPr>
            <p:ph type="ftr" sz="quarter" idx="11"/>
          </p:nvPr>
        </p:nvSpPr>
        <p:spPr/>
        <p:txBody>
          <a:bodyPr/>
          <a:lstStyle/>
          <a:p>
            <a:r>
              <a:rPr lang="fr-FR" altLang="fr-FR"/>
              <a:t>Copyright Vaucluse Ulm octobre2016</a:t>
            </a:r>
          </a:p>
        </p:txBody>
      </p:sp>
      <p:sp>
        <p:nvSpPr>
          <p:cNvPr id="5" name="Espace réservé du numéro de diapositive 4"/>
          <p:cNvSpPr>
            <a:spLocks noGrp="1"/>
          </p:cNvSpPr>
          <p:nvPr>
            <p:ph type="sldNum" sz="quarter" idx="12"/>
          </p:nvPr>
        </p:nvSpPr>
        <p:spPr/>
        <p:txBody>
          <a:bodyPr/>
          <a:lstStyle/>
          <a:p>
            <a:fld id="{5B2B790F-6C35-4202-98E4-4F7AD4ADBDBB}" type="slidenum">
              <a:rPr lang="fr-FR" altLang="fr-FR" smtClean="0"/>
              <a:pPr/>
              <a:t>5</a:t>
            </a:fld>
            <a:endParaRPr lang="fr-FR" altLang="fr-FR"/>
          </a:p>
        </p:txBody>
      </p:sp>
    </p:spTree>
    <p:extLst>
      <p:ext uri="{BB962C8B-B14F-4D97-AF65-F5344CB8AC3E}">
        <p14:creationId xmlns:p14="http://schemas.microsoft.com/office/powerpoint/2010/main" val="2349089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2009</a:t>
            </a:r>
          </a:p>
        </p:txBody>
      </p:sp>
      <p:sp>
        <p:nvSpPr>
          <p:cNvPr id="3" name="Espace réservé du contenu 2"/>
          <p:cNvSpPr>
            <a:spLocks noGrp="1"/>
          </p:cNvSpPr>
          <p:nvPr>
            <p:ph idx="1"/>
          </p:nvPr>
        </p:nvSpPr>
        <p:spPr/>
        <p:txBody>
          <a:bodyPr/>
          <a:lstStyle/>
          <a:p>
            <a:r>
              <a:rPr lang="fr-FR" dirty="0"/>
              <a:t>La sécurité de l’aviation générale n’a pas évolué dans un sens favorable…</a:t>
            </a:r>
          </a:p>
          <a:p>
            <a:r>
              <a:rPr lang="fr-FR" dirty="0"/>
              <a:t>Un symposium  sur la sécurité est alors organisé…</a:t>
            </a:r>
          </a:p>
          <a:p>
            <a:pPr lvl="1"/>
            <a:r>
              <a:rPr lang="fr-FR" dirty="0"/>
              <a:t>La DGAC rappelle l’importance du PSE afin de « définir et réaliser les actions qui contribueront à infléchir les courbes des statistiques dans ce secteur »</a:t>
            </a:r>
          </a:p>
        </p:txBody>
      </p:sp>
      <p:sp>
        <p:nvSpPr>
          <p:cNvPr id="4" name="Espace réservé du pied de page 3"/>
          <p:cNvSpPr>
            <a:spLocks noGrp="1"/>
          </p:cNvSpPr>
          <p:nvPr>
            <p:ph type="ftr" sz="quarter" idx="11"/>
          </p:nvPr>
        </p:nvSpPr>
        <p:spPr/>
        <p:txBody>
          <a:bodyPr/>
          <a:lstStyle/>
          <a:p>
            <a:r>
              <a:rPr lang="fr-FR" altLang="fr-FR"/>
              <a:t>Copyright Vaucluse Ulm octobre2016</a:t>
            </a:r>
          </a:p>
        </p:txBody>
      </p:sp>
      <p:sp>
        <p:nvSpPr>
          <p:cNvPr id="5" name="Espace réservé du numéro de diapositive 4"/>
          <p:cNvSpPr>
            <a:spLocks noGrp="1"/>
          </p:cNvSpPr>
          <p:nvPr>
            <p:ph type="sldNum" sz="quarter" idx="12"/>
          </p:nvPr>
        </p:nvSpPr>
        <p:spPr/>
        <p:txBody>
          <a:bodyPr/>
          <a:lstStyle/>
          <a:p>
            <a:fld id="{5B2B790F-6C35-4202-98E4-4F7AD4ADBDBB}" type="slidenum">
              <a:rPr lang="fr-FR" altLang="fr-FR" smtClean="0"/>
              <a:pPr/>
              <a:t>6</a:t>
            </a:fld>
            <a:endParaRPr lang="fr-FR" altLang="fr-FR"/>
          </a:p>
        </p:txBody>
      </p:sp>
    </p:spTree>
    <p:extLst>
      <p:ext uri="{BB962C8B-B14F-4D97-AF65-F5344CB8AC3E}">
        <p14:creationId xmlns:p14="http://schemas.microsoft.com/office/powerpoint/2010/main" val="13318922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2010</a:t>
            </a:r>
          </a:p>
        </p:txBody>
      </p:sp>
      <p:sp>
        <p:nvSpPr>
          <p:cNvPr id="3" name="Espace réservé du contenu 2"/>
          <p:cNvSpPr>
            <a:spLocks noGrp="1"/>
          </p:cNvSpPr>
          <p:nvPr>
            <p:ph idx="1"/>
          </p:nvPr>
        </p:nvSpPr>
        <p:spPr/>
        <p:txBody>
          <a:bodyPr/>
          <a:lstStyle/>
          <a:p>
            <a:r>
              <a:rPr lang="fr-FR" dirty="0"/>
              <a:t>La DGAC constate que la situation demeure préoccupante, mais reconnait qu’une évolution positive se dessine en matière de prise en compte des questions de sécurité.</a:t>
            </a:r>
          </a:p>
          <a:p>
            <a:pPr marL="0" indent="0">
              <a:buNone/>
            </a:pPr>
            <a:endParaRPr lang="fr-FR" dirty="0"/>
          </a:p>
          <a:p>
            <a:r>
              <a:rPr lang="fr-FR" dirty="0"/>
              <a:t>Les fédérations étant prêtes à s’engager dans la mise en place de systèmes de gestion de la sécurité.</a:t>
            </a:r>
          </a:p>
          <a:p>
            <a:pPr marL="0" indent="0">
              <a:buNone/>
            </a:pPr>
            <a:endParaRPr lang="fr-FR" dirty="0"/>
          </a:p>
        </p:txBody>
      </p:sp>
      <p:sp>
        <p:nvSpPr>
          <p:cNvPr id="4" name="Espace réservé du pied de page 3"/>
          <p:cNvSpPr>
            <a:spLocks noGrp="1"/>
          </p:cNvSpPr>
          <p:nvPr>
            <p:ph type="ftr" sz="quarter" idx="11"/>
          </p:nvPr>
        </p:nvSpPr>
        <p:spPr/>
        <p:txBody>
          <a:bodyPr/>
          <a:lstStyle/>
          <a:p>
            <a:r>
              <a:rPr lang="fr-FR" altLang="fr-FR"/>
              <a:t>Copyright Vaucluse Ulm octobre2016</a:t>
            </a:r>
          </a:p>
        </p:txBody>
      </p:sp>
      <p:sp>
        <p:nvSpPr>
          <p:cNvPr id="5" name="Espace réservé du numéro de diapositive 4"/>
          <p:cNvSpPr>
            <a:spLocks noGrp="1"/>
          </p:cNvSpPr>
          <p:nvPr>
            <p:ph type="sldNum" sz="quarter" idx="12"/>
          </p:nvPr>
        </p:nvSpPr>
        <p:spPr/>
        <p:txBody>
          <a:bodyPr/>
          <a:lstStyle/>
          <a:p>
            <a:fld id="{5B2B790F-6C35-4202-98E4-4F7AD4ADBDBB}" type="slidenum">
              <a:rPr lang="fr-FR" altLang="fr-FR" smtClean="0"/>
              <a:pPr/>
              <a:t>7</a:t>
            </a:fld>
            <a:endParaRPr lang="fr-FR" altLang="fr-FR"/>
          </a:p>
        </p:txBody>
      </p:sp>
    </p:spTree>
    <p:extLst>
      <p:ext uri="{BB962C8B-B14F-4D97-AF65-F5344CB8AC3E}">
        <p14:creationId xmlns:p14="http://schemas.microsoft.com/office/powerpoint/2010/main" val="1821275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2011</a:t>
            </a:r>
          </a:p>
        </p:txBody>
      </p:sp>
      <p:sp>
        <p:nvSpPr>
          <p:cNvPr id="3" name="Espace réservé du contenu 2"/>
          <p:cNvSpPr>
            <a:spLocks noGrp="1"/>
          </p:cNvSpPr>
          <p:nvPr>
            <p:ph idx="1"/>
          </p:nvPr>
        </p:nvSpPr>
        <p:spPr/>
        <p:txBody>
          <a:bodyPr/>
          <a:lstStyle/>
          <a:p>
            <a:r>
              <a:rPr lang="fr-FR" dirty="0"/>
              <a:t>En 2011 la situation demeure toujours aussi préoccupante….</a:t>
            </a:r>
          </a:p>
          <a:p>
            <a:endParaRPr lang="fr-FR" dirty="0"/>
          </a:p>
          <a:p>
            <a:r>
              <a:rPr lang="fr-FR" dirty="0"/>
              <a:t>La DGAC commence à diffuser des bulletins sécurité, des REX sont mis en place.</a:t>
            </a:r>
          </a:p>
          <a:p>
            <a:pPr marL="0" indent="0">
              <a:buNone/>
            </a:pPr>
            <a:endParaRPr lang="fr-FR" dirty="0"/>
          </a:p>
          <a:p>
            <a:r>
              <a:rPr lang="fr-FR" dirty="0"/>
              <a:t>L’institut pour l’amélioration de la sécurité aérienne (IASA) produit des supports pédagogiques</a:t>
            </a:r>
          </a:p>
        </p:txBody>
      </p:sp>
      <p:sp>
        <p:nvSpPr>
          <p:cNvPr id="4" name="Espace réservé du pied de page 3"/>
          <p:cNvSpPr>
            <a:spLocks noGrp="1"/>
          </p:cNvSpPr>
          <p:nvPr>
            <p:ph type="ftr" sz="quarter" idx="11"/>
          </p:nvPr>
        </p:nvSpPr>
        <p:spPr/>
        <p:txBody>
          <a:bodyPr/>
          <a:lstStyle/>
          <a:p>
            <a:r>
              <a:rPr lang="fr-FR" altLang="fr-FR"/>
              <a:t>Copyright Vaucluse Ulm octobre2016</a:t>
            </a:r>
          </a:p>
        </p:txBody>
      </p:sp>
      <p:sp>
        <p:nvSpPr>
          <p:cNvPr id="5" name="Espace réservé du numéro de diapositive 4"/>
          <p:cNvSpPr>
            <a:spLocks noGrp="1"/>
          </p:cNvSpPr>
          <p:nvPr>
            <p:ph type="sldNum" sz="quarter" idx="12"/>
          </p:nvPr>
        </p:nvSpPr>
        <p:spPr/>
        <p:txBody>
          <a:bodyPr/>
          <a:lstStyle/>
          <a:p>
            <a:fld id="{5B2B790F-6C35-4202-98E4-4F7AD4ADBDBB}" type="slidenum">
              <a:rPr lang="fr-FR" altLang="fr-FR" smtClean="0"/>
              <a:pPr/>
              <a:t>8</a:t>
            </a:fld>
            <a:endParaRPr lang="fr-FR" altLang="fr-FR"/>
          </a:p>
        </p:txBody>
      </p:sp>
    </p:spTree>
    <p:extLst>
      <p:ext uri="{BB962C8B-B14F-4D97-AF65-F5344CB8AC3E}">
        <p14:creationId xmlns:p14="http://schemas.microsoft.com/office/powerpoint/2010/main" val="30188244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2012</a:t>
            </a:r>
          </a:p>
        </p:txBody>
      </p:sp>
      <p:sp>
        <p:nvSpPr>
          <p:cNvPr id="3" name="Espace réservé du contenu 2"/>
          <p:cNvSpPr>
            <a:spLocks noGrp="1"/>
          </p:cNvSpPr>
          <p:nvPr>
            <p:ph idx="1"/>
          </p:nvPr>
        </p:nvSpPr>
        <p:spPr/>
        <p:txBody>
          <a:bodyPr/>
          <a:lstStyle/>
          <a:p>
            <a:r>
              <a:rPr lang="fr-FR" dirty="0"/>
              <a:t>L’année 2012 peut être qualifiée d’encourageante pour le secteur de l’aviation générale….</a:t>
            </a:r>
          </a:p>
        </p:txBody>
      </p:sp>
      <p:sp>
        <p:nvSpPr>
          <p:cNvPr id="4" name="Espace réservé du pied de page 3"/>
          <p:cNvSpPr>
            <a:spLocks noGrp="1"/>
          </p:cNvSpPr>
          <p:nvPr>
            <p:ph type="ftr" sz="quarter" idx="11"/>
          </p:nvPr>
        </p:nvSpPr>
        <p:spPr/>
        <p:txBody>
          <a:bodyPr/>
          <a:lstStyle/>
          <a:p>
            <a:r>
              <a:rPr lang="fr-FR" altLang="fr-FR"/>
              <a:t>Copyright Vaucluse Ulm octobre2016</a:t>
            </a:r>
          </a:p>
        </p:txBody>
      </p:sp>
      <p:sp>
        <p:nvSpPr>
          <p:cNvPr id="5" name="Espace réservé du numéro de diapositive 4"/>
          <p:cNvSpPr>
            <a:spLocks noGrp="1"/>
          </p:cNvSpPr>
          <p:nvPr>
            <p:ph type="sldNum" sz="quarter" idx="12"/>
          </p:nvPr>
        </p:nvSpPr>
        <p:spPr/>
        <p:txBody>
          <a:bodyPr/>
          <a:lstStyle/>
          <a:p>
            <a:fld id="{5B2B790F-6C35-4202-98E4-4F7AD4ADBDBB}" type="slidenum">
              <a:rPr lang="fr-FR" altLang="fr-FR" smtClean="0"/>
              <a:pPr/>
              <a:t>9</a:t>
            </a:fld>
            <a:endParaRPr lang="fr-FR" altLang="fr-FR"/>
          </a:p>
        </p:txBody>
      </p:sp>
    </p:spTree>
    <p:extLst>
      <p:ext uri="{BB962C8B-B14F-4D97-AF65-F5344CB8AC3E}">
        <p14:creationId xmlns:p14="http://schemas.microsoft.com/office/powerpoint/2010/main" val="23354094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ULM">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1808</TotalTime>
  <Words>1632</Words>
  <Application>Microsoft Office PowerPoint</Application>
  <PresentationFormat>Affichage à l'écran (4:3)</PresentationFormat>
  <Paragraphs>252</Paragraphs>
  <Slides>28</Slides>
  <Notes>3</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28</vt:i4>
      </vt:variant>
    </vt:vector>
  </HeadingPairs>
  <TitlesOfParts>
    <vt:vector size="34" baseType="lpstr">
      <vt:lpstr>Arial</vt:lpstr>
      <vt:lpstr>Calibri</vt:lpstr>
      <vt:lpstr>Courier New</vt:lpstr>
      <vt:lpstr>Lucida Grande</vt:lpstr>
      <vt:lpstr>Wingdings</vt:lpstr>
      <vt:lpstr>ULM</vt:lpstr>
      <vt:lpstr>Présentation PowerPoint</vt:lpstr>
      <vt:lpstr>Situation des accidents 2016</vt:lpstr>
      <vt:lpstr>Le constat des autorités</vt:lpstr>
      <vt:lpstr>Le constat des autorités - historique</vt:lpstr>
      <vt:lpstr>2008</vt:lpstr>
      <vt:lpstr>2009</vt:lpstr>
      <vt:lpstr>2010</vt:lpstr>
      <vt:lpstr>2011</vt:lpstr>
      <vt:lpstr>2012</vt:lpstr>
      <vt:lpstr>2013 / 2014 / 2015</vt:lpstr>
      <vt:lpstr>Sécurité ULM</vt:lpstr>
      <vt:lpstr>Culture sécurité à la française</vt:lpstr>
      <vt:lpstr>Enseignement à en tirer</vt:lpstr>
      <vt:lpstr>Analyse du BEA</vt:lpstr>
      <vt:lpstr>L’attitude c‘est quoi ?</vt:lpstr>
      <vt:lpstr>Attitude et culture de la sécurité</vt:lpstr>
      <vt:lpstr>Attitudes</vt:lpstr>
      <vt:lpstr>Attitudes</vt:lpstr>
      <vt:lpstr>Formation</vt:lpstr>
      <vt:lpstr>L’instructeur</vt:lpstr>
      <vt:lpstr>L’instructeur : son rôle </vt:lpstr>
      <vt:lpstr>Réflexions</vt:lpstr>
      <vt:lpstr>Réflexions</vt:lpstr>
      <vt:lpstr>Le challenge de communication</vt:lpstr>
      <vt:lpstr>COMMUNICATION</vt:lpstr>
      <vt:lpstr>Communication</vt:lpstr>
      <vt:lpstr>Actions vis-à-vis de nos adhérents solitaires</vt:lpstr>
      <vt:lpstr>Sources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JC</dc:creator>
  <cp:lastModifiedBy>JC-ULM</cp:lastModifiedBy>
  <cp:revision>180</cp:revision>
  <dcterms:created xsi:type="dcterms:W3CDTF">2013-10-17T15:43:05Z</dcterms:created>
  <dcterms:modified xsi:type="dcterms:W3CDTF">2017-03-11T11:44:19Z</dcterms:modified>
</cp:coreProperties>
</file>