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  <p:sldMasterId id="2147483703" r:id="rId4"/>
    <p:sldMasterId id="2147483716" r:id="rId5"/>
    <p:sldMasterId id="2147483760" r:id="rId6"/>
  </p:sldMasterIdLst>
  <p:notesMasterIdLst>
    <p:notesMasterId r:id="rId69"/>
  </p:notesMasterIdLst>
  <p:sldIdLst>
    <p:sldId id="340" r:id="rId7"/>
    <p:sldId id="271" r:id="rId8"/>
    <p:sldId id="408" r:id="rId9"/>
    <p:sldId id="402" r:id="rId10"/>
    <p:sldId id="403" r:id="rId11"/>
    <p:sldId id="404" r:id="rId12"/>
    <p:sldId id="405" r:id="rId13"/>
    <p:sldId id="406" r:id="rId14"/>
    <p:sldId id="407" r:id="rId15"/>
    <p:sldId id="427" r:id="rId16"/>
    <p:sldId id="428" r:id="rId17"/>
    <p:sldId id="409" r:id="rId18"/>
    <p:sldId id="285" r:id="rId19"/>
    <p:sldId id="286" r:id="rId20"/>
    <p:sldId id="341" r:id="rId21"/>
    <p:sldId id="344" r:id="rId22"/>
    <p:sldId id="348" r:id="rId23"/>
    <p:sldId id="276" r:id="rId24"/>
    <p:sldId id="277" r:id="rId25"/>
    <p:sldId id="278" r:id="rId26"/>
    <p:sldId id="279" r:id="rId27"/>
    <p:sldId id="354" r:id="rId28"/>
    <p:sldId id="352" r:id="rId29"/>
    <p:sldId id="275" r:id="rId30"/>
    <p:sldId id="272" r:id="rId31"/>
    <p:sldId id="287" r:id="rId32"/>
    <p:sldId id="288" r:id="rId33"/>
    <p:sldId id="290" r:id="rId34"/>
    <p:sldId id="410" r:id="rId35"/>
    <p:sldId id="291" r:id="rId36"/>
    <p:sldId id="297" r:id="rId37"/>
    <p:sldId id="298" r:id="rId38"/>
    <p:sldId id="299" r:id="rId39"/>
    <p:sldId id="411" r:id="rId40"/>
    <p:sldId id="301" r:id="rId41"/>
    <p:sldId id="326" r:id="rId42"/>
    <p:sldId id="325" r:id="rId43"/>
    <p:sldId id="327" r:id="rId44"/>
    <p:sldId id="328" r:id="rId45"/>
    <p:sldId id="302" r:id="rId46"/>
    <p:sldId id="329" r:id="rId47"/>
    <p:sldId id="330" r:id="rId48"/>
    <p:sldId id="331" r:id="rId49"/>
    <p:sldId id="332" r:id="rId50"/>
    <p:sldId id="303" r:id="rId51"/>
    <p:sldId id="337" r:id="rId52"/>
    <p:sldId id="339" r:id="rId53"/>
    <p:sldId id="338" r:id="rId54"/>
    <p:sldId id="336" r:id="rId55"/>
    <p:sldId id="309" r:id="rId56"/>
    <p:sldId id="414" r:id="rId57"/>
    <p:sldId id="415" r:id="rId58"/>
    <p:sldId id="416" r:id="rId59"/>
    <p:sldId id="417" r:id="rId60"/>
    <p:sldId id="418" r:id="rId61"/>
    <p:sldId id="419" r:id="rId62"/>
    <p:sldId id="420" r:id="rId63"/>
    <p:sldId id="421" r:id="rId64"/>
    <p:sldId id="422" r:id="rId65"/>
    <p:sldId id="423" r:id="rId66"/>
    <p:sldId id="424" r:id="rId67"/>
    <p:sldId id="425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0">
          <p15:clr>
            <a:srgbClr val="A4A3A4"/>
          </p15:clr>
        </p15:guide>
        <p15:guide id="2" pos="27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6FC2"/>
    <a:srgbClr val="6D68BB"/>
    <a:srgbClr val="FFB03B"/>
    <a:srgbClr val="FFCC66"/>
    <a:srgbClr val="A3BDC9"/>
    <a:srgbClr val="A6B4E1"/>
    <a:srgbClr val="72B0D2"/>
    <a:srgbClr val="D76523"/>
    <a:srgbClr val="328FAD"/>
    <a:srgbClr val="516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9" autoAdjust="0"/>
    <p:restoredTop sz="93865" autoAdjust="0"/>
  </p:normalViewPr>
  <p:slideViewPr>
    <p:cSldViewPr snapToGrid="0">
      <p:cViewPr varScale="1">
        <p:scale>
          <a:sx n="105" d="100"/>
          <a:sy n="105" d="100"/>
        </p:scale>
        <p:origin x="1968" y="200"/>
      </p:cViewPr>
      <p:guideLst>
        <p:guide orient="horz" pos="2860"/>
        <p:guide pos="27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5" Type="http://schemas.openxmlformats.org/officeDocument/2006/relationships/slideMaster" Target="slideMasters/slideMaster4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EC775-880C-44CB-8AE2-3269D895F24F}" type="datetimeFigureOut">
              <a:rPr lang="en-US" smtClean="0"/>
              <a:pPr/>
              <a:t>11/16/20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310F0-22F4-44BC-9418-29B3E40774B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6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Organisation_des_Nations_unie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fr.wikipedia.org/wiki/Montr%C3%A9al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u="sng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dépend </a:t>
            </a:r>
            <a:r>
              <a:rPr lang="fr-FR" sz="1200" u="none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des</a:t>
            </a:r>
            <a:r>
              <a:rPr lang="fr-FR" sz="1200" u="none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  <a:hlinkClick r:id="rId3"/>
              </a:rPr>
              <a:t>Nations</a:t>
            </a:r>
            <a:r>
              <a:rPr lang="fr-FR" sz="1200" u="none" kern="1200" dirty="0">
                <a:solidFill>
                  <a:srgbClr val="000000"/>
                </a:solidFill>
                <a:latin typeface="+mn-lt"/>
                <a:ea typeface="+mn-ea"/>
                <a:cs typeface="+mn-cs"/>
                <a:hlinkClick r:id="rId3"/>
              </a:rPr>
              <a:t> unies. Son rôle est de participer à l’élaboration des normes qui permettent la standardisation du transport aéronautique international (les vols à l’intérieur d'un même pays ne sont pas concernés par l’OACI). Son siège social est situé à </a:t>
            </a:r>
            <a:r>
              <a:rPr lang="fr-FR" sz="1200" u="none" kern="1200" dirty="0">
                <a:solidFill>
                  <a:srgbClr val="000000"/>
                </a:solidFill>
                <a:latin typeface="+mn-lt"/>
                <a:ea typeface="+mn-ea"/>
                <a:cs typeface="+mn-cs"/>
                <a:hlinkClick r:id="rId4"/>
              </a:rPr>
              <a:t>Montréal.</a:t>
            </a:r>
            <a:endParaRPr lang="fr-FR" u="none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10F0-22F4-44BC-9418-29B3E40774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none">
                <a:solidFill>
                  <a:srgbClr val="000000"/>
                </a:solidFill>
              </a:rPr>
              <a:t>1</a:t>
            </a:r>
            <a:r>
              <a:rPr lang="fr-FR" u="none" baseline="0">
                <a:solidFill>
                  <a:srgbClr val="000000"/>
                </a:solidFill>
              </a:rPr>
              <a:t> KW = 1,36 CV – 1 CV = 0,73 KW</a:t>
            </a:r>
            <a:endParaRPr lang="fr-FR" u="none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10F0-22F4-44BC-9418-29B3E40774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none">
                <a:solidFill>
                  <a:srgbClr val="000000"/>
                </a:solidFill>
              </a:rPr>
              <a:t>1</a:t>
            </a:r>
            <a:r>
              <a:rPr lang="fr-FR" u="none" baseline="0">
                <a:solidFill>
                  <a:srgbClr val="000000"/>
                </a:solidFill>
              </a:rPr>
              <a:t> KW = 1,36 CV – 1 CV = 0,73 KW</a:t>
            </a:r>
            <a:endParaRPr lang="fr-FR" u="none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10F0-22F4-44BC-9418-29B3E40774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none">
                <a:solidFill>
                  <a:srgbClr val="000000"/>
                </a:solidFill>
              </a:rPr>
              <a:t>1</a:t>
            </a:r>
            <a:r>
              <a:rPr lang="fr-FR" u="none" baseline="0">
                <a:solidFill>
                  <a:srgbClr val="000000"/>
                </a:solidFill>
              </a:rPr>
              <a:t> KW = 1,36 CV – 1 CV = 0,73 KW</a:t>
            </a:r>
            <a:endParaRPr lang="fr-FR" u="none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10F0-22F4-44BC-9418-29B3E40774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none">
                <a:solidFill>
                  <a:srgbClr val="000000"/>
                </a:solidFill>
              </a:rPr>
              <a:t>1</a:t>
            </a:r>
            <a:r>
              <a:rPr lang="fr-FR" u="none" baseline="0">
                <a:solidFill>
                  <a:srgbClr val="000000"/>
                </a:solidFill>
              </a:rPr>
              <a:t> KW = 1,36 CV – 1 CV = 0,73 KW</a:t>
            </a:r>
            <a:endParaRPr lang="fr-FR" u="none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10F0-22F4-44BC-9418-29B3E40774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none">
                <a:solidFill>
                  <a:srgbClr val="000000"/>
                </a:solidFill>
              </a:rPr>
              <a:t>1</a:t>
            </a:r>
            <a:r>
              <a:rPr lang="fr-FR" u="none" baseline="0">
                <a:solidFill>
                  <a:srgbClr val="000000"/>
                </a:solidFill>
              </a:rPr>
              <a:t> KW = 1,36 CV – 1 CV = 0,73 KW</a:t>
            </a:r>
            <a:endParaRPr lang="fr-FR" u="none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10F0-22F4-44BC-9418-29B3E40774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u="none">
                <a:solidFill>
                  <a:srgbClr val="000000"/>
                </a:solidFill>
              </a:rPr>
              <a:t>1</a:t>
            </a:r>
            <a:r>
              <a:rPr lang="fr-FR" u="none" baseline="0">
                <a:solidFill>
                  <a:srgbClr val="000000"/>
                </a:solidFill>
              </a:rPr>
              <a:t> KW = 1,36 CV – 1 CV = 0,73 KW</a:t>
            </a:r>
            <a:endParaRPr lang="fr-FR" u="none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10F0-22F4-44BC-9418-29B3E40774B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>
                <a:latin typeface="Symbol" charset="2"/>
                <a:cs typeface="Symbol" charset="2"/>
              </a:rPr>
              <a:t>l =</a:t>
            </a:r>
            <a:r>
              <a:rPr lang="fr-FR" sz="1200" b="1" baseline="0" dirty="0">
                <a:latin typeface="Symbol" charset="2"/>
                <a:cs typeface="Symbol" charset="2"/>
              </a:rPr>
              <a:t> Lambda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10F0-22F4-44BC-9418-29B3E40774B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62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97056"/>
            <a:ext cx="9144000" cy="572088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844" y="2474976"/>
            <a:ext cx="7772400" cy="3400154"/>
          </a:xfrm>
        </p:spPr>
        <p:txBody>
          <a:bodyPr>
            <a:normAutofit/>
          </a:bodyPr>
          <a:lstStyle>
            <a:lvl1pPr marL="0" indent="0" algn="l">
              <a:spcBef>
                <a:spcPts val="1176"/>
              </a:spcBef>
              <a:buNone/>
              <a:defRPr sz="2400" b="0" i="0" baseline="0">
                <a:solidFill>
                  <a:schemeClr val="bg1"/>
                </a:solidFill>
                <a:latin typeface="Helvetica Neue UltraLight"/>
                <a:cs typeface="Helvetica Neue Ultra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Body Level One</a:t>
            </a:r>
          </a:p>
          <a:p>
            <a:r>
              <a:rPr lang="en-US" dirty="0"/>
              <a:t>Body Level Two</a:t>
            </a:r>
          </a:p>
          <a:p>
            <a:r>
              <a:rPr lang="en-US" dirty="0"/>
              <a:t>Body Level Three</a:t>
            </a:r>
          </a:p>
          <a:p>
            <a:r>
              <a:rPr lang="en-US" dirty="0"/>
              <a:t>Body Level Four</a:t>
            </a:r>
          </a:p>
          <a:p>
            <a:r>
              <a:rPr lang="en-US" dirty="0"/>
              <a:t>Body Level Five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7844" y="827754"/>
            <a:ext cx="7772400" cy="1470025"/>
          </a:xfrm>
        </p:spPr>
        <p:txBody>
          <a:bodyPr>
            <a:noAutofit/>
          </a:bodyPr>
          <a:lstStyle>
            <a:lvl1pPr algn="l">
              <a:defRPr sz="9200"/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66921" y="21708"/>
            <a:ext cx="662155" cy="685075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860661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B15F2-2FDF-774A-8208-B53597C79C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43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004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461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6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00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100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8B15F2-2FDF-774A-8208-B53597C79CD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861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189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248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02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EF0458-2687-364B-99E8-D05126BB5D95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1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0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376F54-98E6-E742-ACAC-1A407F80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40D909-1484-744C-B40D-F71C24B2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193897-9424-294F-AABA-C90C5561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B15F2-2FDF-774A-8208-B53597C79CD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0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8445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FF4232-E209-094D-92C0-A8F58127B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F58108-2035-0840-8E9B-F432E07BA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539237-3250-1F44-AB34-4279A28E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0458-2687-364B-99E8-D05126BB5D95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9CBFE8-355E-A24F-BCC5-28602A12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B9F3C9-3436-F945-A5D5-48D3E8C8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125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333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431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4265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FF4232-E209-094D-92C0-A8F58127B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F58108-2035-0840-8E9B-F432E07BA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539237-3250-1F44-AB34-4279A28E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0458-2687-364B-99E8-D05126BB5D95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9CBFE8-355E-A24F-BCC5-28602A12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B9F3C9-3436-F945-A5D5-48D3E8C8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F009-2B5D-2142-B224-75BB00827B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5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  <p:sldLayoutId id="2147483676" r:id="rId13"/>
  </p:sldLayoutIdLs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</p:sldLayoutIdLs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6627678"/>
            <a:ext cx="137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>
                <a:latin typeface="Candara"/>
                <a:cs typeface="Haettenschweiler"/>
              </a:rPr>
              <a:t>Didier HORN – V1.13 </a:t>
            </a:r>
            <a:r>
              <a:rPr lang="fr-FR" sz="1000" b="0" dirty="0">
                <a:latin typeface="Candara"/>
                <a:cs typeface="Haettenschweiler"/>
                <a:sym typeface="Symbol" charset="2"/>
              </a:rPr>
              <a:t></a:t>
            </a:r>
            <a:endParaRPr lang="fr-FR" sz="1000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5" y="6316443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82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7" r:id="rId2"/>
    <p:sldLayoutId id="2147483758" r:id="rId3"/>
    <p:sldLayoutId id="214748375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23100-93E5-8844-AA00-2D44DC6C7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8713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 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621D4D6A-5DD5-2146-BB7E-79A4164E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43"/>
            <a:ext cx="7886700" cy="47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4CB83D-1D49-B945-89BD-CBF5E37258F6}"/>
              </a:ext>
            </a:extLst>
          </p:cNvPr>
          <p:cNvSpPr>
            <a:spLocks noChangeAspect="1"/>
          </p:cNvSpPr>
          <p:nvPr/>
        </p:nvSpPr>
        <p:spPr>
          <a:xfrm>
            <a:off x="7965954" y="6406345"/>
            <a:ext cx="1188000" cy="45165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90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</p:sldLayoutIdLst>
  <p:txStyles>
    <p:titleStyle>
      <a:lvl1pPr marL="0" algn="ctr" defTabSz="914400" rtl="0" eaLnBrk="1" latinLnBrk="0" hangingPunct="1">
        <a:lnSpc>
          <a:spcPct val="90000"/>
        </a:lnSpc>
        <a:spcBef>
          <a:spcPct val="50000"/>
        </a:spcBef>
        <a:buNone/>
        <a:defRPr lang="fr-FR" sz="2400" b="0" kern="1200" dirty="0">
          <a:solidFill>
            <a:schemeClr val="accent1">
              <a:lumMod val="75000"/>
            </a:schemeClr>
          </a:solidFill>
          <a:latin typeface="+mj-lt"/>
          <a:ea typeface="+mn-ea"/>
          <a:cs typeface="+mn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.Hiragino Kaku Gothic Interface W3"/>
        <a:buChar char="◉"/>
        <a:defRPr lang="fr-FR" sz="2000" b="0" kern="1200" dirty="0">
          <a:solidFill>
            <a:srgbClr val="C00000"/>
          </a:solidFill>
          <a:latin typeface="+mj-lt"/>
          <a:ea typeface="+mj-ea"/>
          <a:cs typeface="+mj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SzPct val="80000"/>
        <a:buFont typeface="Wingdings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1879600" y="1498600"/>
            <a:ext cx="5245100" cy="375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marR="0" lvl="2" indent="-342900" defTabSz="914400" eaLnBrk="1" fontAlgn="base" latinLnBrk="0" hangingPunct="1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tabLst/>
              <a:defRPr/>
            </a:pPr>
            <a:r>
              <a:rPr lang="fr-FR" b="1" noProof="1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Classification des aéronefs</a:t>
            </a:r>
          </a:p>
          <a:p>
            <a:pPr marL="342900" marR="0" lvl="2" indent="-342900" defTabSz="914400" eaLnBrk="1" fontAlgn="base" latinLnBrk="0" hangingPunct="1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tabLst/>
              <a:defRPr/>
            </a:pPr>
            <a:r>
              <a:rPr lang="fr-FR" b="1" noProof="1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6 classes d’ULM</a:t>
            </a:r>
          </a:p>
          <a:p>
            <a:pPr marL="342900" marR="0" lvl="2" indent="-342900" defTabSz="914400" eaLnBrk="1" fontAlgn="base" latinLnBrk="0" hangingPunct="1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tabLst/>
              <a:defRPr/>
            </a:pPr>
            <a:r>
              <a:rPr lang="fr-FR" b="1" noProof="1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Structure d’un aéronef</a:t>
            </a:r>
          </a:p>
          <a:p>
            <a:pPr marL="342900" lvl="2" indent="-342900" fontAlgn="base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axes de rotation</a:t>
            </a:r>
          </a:p>
          <a:p>
            <a:pPr marL="342900" lvl="2" indent="-342900" fontAlgn="base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commandes et les gouvernes associées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1718731" y="1422401"/>
            <a:ext cx="3801533" cy="431999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1000" y="230188"/>
            <a:ext cx="8382000" cy="394980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en-US" noProof="1"/>
              <a:t>Connaissance des aéronefs </a:t>
            </a:r>
          </a:p>
        </p:txBody>
      </p:sp>
    </p:spTree>
    <p:extLst>
      <p:ext uri="{BB962C8B-B14F-4D97-AF65-F5344CB8AC3E}">
        <p14:creationId xmlns:p14="http://schemas.microsoft.com/office/powerpoint/2010/main" val="32074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6F856D-FBAE-4997-BA35-DB5770FB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1223"/>
          </a:xfrm>
          <a:noFill/>
        </p:spPr>
        <p:txBody>
          <a:bodyPr>
            <a:normAutofit fontScale="90000"/>
          </a:bodyPr>
          <a:lstStyle/>
          <a:p>
            <a:r>
              <a:rPr lang="fr-FR" sz="2800" b="1" dirty="0">
                <a:gradFill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 scaled="0"/>
                </a:gradFill>
              </a:rPr>
              <a:t>Modifications apportées par l’arrêté du 24 juin 2019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679EC2-98D1-4283-B046-A94F37C196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96688" y="1265683"/>
            <a:ext cx="5363854" cy="6539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FR" sz="1600" dirty="0"/>
              <a:t>Pas de changement par rapport à la réglementation de 98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600" dirty="0"/>
              <a:t> Sauf pour le forfait du parachute biplace.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A811ED5-AF36-4FF6-9647-4748219E4E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80104"/>
          <a:stretch/>
        </p:blipFill>
        <p:spPr>
          <a:xfrm>
            <a:off x="1686513" y="754333"/>
            <a:ext cx="1578354" cy="11405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3E64CF-3242-43FD-A94E-B8A42B33B9EB}"/>
              </a:ext>
            </a:extLst>
          </p:cNvPr>
          <p:cNvSpPr/>
          <p:nvPr/>
        </p:nvSpPr>
        <p:spPr>
          <a:xfrm>
            <a:off x="334665" y="1232972"/>
            <a:ext cx="223253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ahoma" charset="0"/>
              </a:rPr>
              <a:t>PARAMOTEUR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0C8284-1237-41CB-8CF6-295EE0CDE9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896" r="63592"/>
          <a:stretch/>
        </p:blipFill>
        <p:spPr>
          <a:xfrm>
            <a:off x="1792281" y="2459661"/>
            <a:ext cx="1309893" cy="11405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B5B9C8-93F8-4AB4-9019-9B07AF63EEBC}"/>
              </a:ext>
            </a:extLst>
          </p:cNvPr>
          <p:cNvSpPr/>
          <p:nvPr/>
        </p:nvSpPr>
        <p:spPr>
          <a:xfrm>
            <a:off x="367715" y="3059668"/>
            <a:ext cx="223253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ahoma" charset="0"/>
              </a:rPr>
              <a:t>PENDULAIRE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0A01A1F-9216-4C4B-B49E-7006372DA226}"/>
              </a:ext>
            </a:extLst>
          </p:cNvPr>
          <p:cNvSpPr txBox="1"/>
          <p:nvPr/>
        </p:nvSpPr>
        <p:spPr>
          <a:xfrm>
            <a:off x="3324776" y="2767280"/>
            <a:ext cx="56923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/>
              <a:t>Très peu de changement par rapport à la réglementation de 98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La masse à vide se calcule avec la masse forfaitaire</a:t>
            </a:r>
          </a:p>
          <a:p>
            <a:r>
              <a:rPr lang="fr-FR" sz="1600" dirty="0"/>
              <a:t> pilote/passager et une heure d’autonomie déclarative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Changement sur le forfait du parachute biplace et</a:t>
            </a:r>
          </a:p>
          <a:p>
            <a:r>
              <a:rPr lang="fr-FR" sz="1600" dirty="0"/>
              <a:t> cumul parachute + flotteurs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9A5FFF-48CE-4947-8AD0-63B0D126D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6243" r="42350"/>
          <a:stretch/>
        </p:blipFill>
        <p:spPr>
          <a:xfrm>
            <a:off x="1626605" y="4558534"/>
            <a:ext cx="1698171" cy="11405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46E9F2-304D-4774-A0E2-ACE91D437B0A}"/>
              </a:ext>
            </a:extLst>
          </p:cNvPr>
          <p:cNvSpPr/>
          <p:nvPr/>
        </p:nvSpPr>
        <p:spPr>
          <a:xfrm>
            <a:off x="334665" y="5057586"/>
            <a:ext cx="223253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ahoma" charset="0"/>
              </a:rPr>
              <a:t>MULTIAXE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EB48DB-56DE-4B57-9200-07DBFBFB6300}"/>
              </a:ext>
            </a:extLst>
          </p:cNvPr>
          <p:cNvSpPr txBox="1"/>
          <p:nvPr/>
        </p:nvSpPr>
        <p:spPr>
          <a:xfrm>
            <a:off x="3396688" y="4457422"/>
            <a:ext cx="568303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/>
              <a:t>Beaucoup d’évolutions par rapport à la règlementation de 98.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Changement sur la masse max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Changement sur une légère augmentation de la puissance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Changement en cohérence avec ce qui précède sur la VSO (VC)</a:t>
            </a:r>
          </a:p>
          <a:p>
            <a:r>
              <a:rPr lang="fr-FR" sz="1600" dirty="0"/>
              <a:t> lié à l’augmentation de la MTOM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Changement sur le calcul de la masse à vide qui se fait en </a:t>
            </a:r>
          </a:p>
          <a:p>
            <a:r>
              <a:rPr lang="fr-FR" sz="1600" dirty="0"/>
              <a:t>déduisant de la masse maximum (MTOM), la masse forfaitaire </a:t>
            </a:r>
          </a:p>
          <a:p>
            <a:r>
              <a:rPr lang="fr-FR" sz="1600" dirty="0"/>
              <a:t>pilote/passager et la masse forfaitaire de carburant</a:t>
            </a:r>
          </a:p>
        </p:txBody>
      </p:sp>
    </p:spTree>
    <p:extLst>
      <p:ext uri="{BB962C8B-B14F-4D97-AF65-F5344CB8AC3E}">
        <p14:creationId xmlns:p14="http://schemas.microsoft.com/office/powerpoint/2010/main" val="501237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77A86-6930-4FCD-B607-0E7CE59D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9801"/>
          </a:xfrm>
        </p:spPr>
        <p:txBody>
          <a:bodyPr>
            <a:normAutofit/>
          </a:bodyPr>
          <a:lstStyle/>
          <a:p>
            <a:r>
              <a:rPr lang="fr-FR" sz="2800" b="1" dirty="0">
                <a:gradFill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 scaled="0"/>
                </a:gradFill>
              </a:rPr>
              <a:t>Modifications apportées par l’arrêté du 24 juin 2019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856D7C-A044-4589-B4B2-3E2BF8BBD6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8045" y="1097478"/>
            <a:ext cx="5688807" cy="137898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1600" dirty="0"/>
              <a:t>Quelques évolutions par rapport à la règlementation de 98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600" dirty="0"/>
              <a:t>Changement sur la masse max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600" dirty="0"/>
              <a:t>Changement sur la puissance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600" dirty="0"/>
              <a:t>Changement sur le calcul de la masse à vide qui se fait en </a:t>
            </a:r>
          </a:p>
          <a:p>
            <a:pPr marL="0" indent="0">
              <a:buNone/>
            </a:pPr>
            <a:r>
              <a:rPr lang="fr-FR" sz="1600" dirty="0"/>
              <a:t>déduisant de la masse maximum (MTOM), la masse forfaitaire </a:t>
            </a:r>
          </a:p>
          <a:p>
            <a:pPr marL="0" indent="0">
              <a:buNone/>
            </a:pPr>
            <a:r>
              <a:rPr lang="fr-FR" sz="1600" dirty="0"/>
              <a:t>pilote/passager et la masse forfaitaire de carburant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CAE96E-97BE-4C82-A23C-8F9FC297B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7650" r="27694"/>
          <a:stretch/>
        </p:blipFill>
        <p:spPr>
          <a:xfrm>
            <a:off x="1802446" y="764439"/>
            <a:ext cx="1162594" cy="11405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95B2A6-7AA3-484A-A36F-6C64768E8BBA}"/>
              </a:ext>
            </a:extLst>
          </p:cNvPr>
          <p:cNvSpPr/>
          <p:nvPr/>
        </p:nvSpPr>
        <p:spPr>
          <a:xfrm>
            <a:off x="380999" y="1417638"/>
            <a:ext cx="223253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fr-F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AUTOGIRE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85CB32C-6761-424E-922E-80B6D03A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0824" r="11886"/>
          <a:stretch/>
        </p:blipFill>
        <p:spPr>
          <a:xfrm>
            <a:off x="1635376" y="2858719"/>
            <a:ext cx="1371601" cy="11405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D492E7-F9AD-4F43-9776-BFF00A2C57C4}"/>
              </a:ext>
            </a:extLst>
          </p:cNvPr>
          <p:cNvSpPr/>
          <p:nvPr/>
        </p:nvSpPr>
        <p:spPr>
          <a:xfrm>
            <a:off x="380999" y="3429000"/>
            <a:ext cx="223253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ahoma" charset="0"/>
              </a:rPr>
              <a:t>AEROSTAT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C542F0-2490-49B4-97BF-6AA343E2C151}"/>
              </a:ext>
            </a:extLst>
          </p:cNvPr>
          <p:cNvSpPr txBox="1"/>
          <p:nvPr/>
        </p:nvSpPr>
        <p:spPr>
          <a:xfrm>
            <a:off x="3288045" y="2969341"/>
            <a:ext cx="58573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/>
              <a:t>Il n’y a pas de changement par rapport à la règlementation de 98</a:t>
            </a:r>
          </a:p>
          <a:p>
            <a:r>
              <a:rPr lang="fr-FR" sz="1600" dirty="0"/>
              <a:t>sur les machines en construction amateur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S’agissant des machines de série </a:t>
            </a:r>
            <a:r>
              <a:rPr lang="fr-FR" sz="1200" dirty="0"/>
              <a:t>(qui n’étaient pas prises en compte</a:t>
            </a:r>
          </a:p>
          <a:p>
            <a:r>
              <a:rPr lang="fr-FR" sz="1200" dirty="0"/>
              <a:t> dans la règlementation de septembre 1998)</a:t>
            </a:r>
            <a:r>
              <a:rPr lang="fr-FR" sz="1600" dirty="0"/>
              <a:t>, un compromis européen étrange</a:t>
            </a:r>
          </a:p>
          <a:p>
            <a:r>
              <a:rPr lang="fr-FR" sz="1600" dirty="0"/>
              <a:t> et irréaliste a limité les volumes ;</a:t>
            </a:r>
          </a:p>
          <a:p>
            <a:r>
              <a:rPr lang="fr-FR" sz="1600" dirty="0"/>
              <a:t> cela rend possible à présent la classe 5 de série telle qu’elle existe </a:t>
            </a:r>
          </a:p>
          <a:p>
            <a:r>
              <a:rPr lang="fr-FR" sz="1600" dirty="0"/>
              <a:t>et à sa nouvelle dynamique issue du monde déclaratif !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7BC3004-69F6-4C18-B097-8A78D4F9E6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7784"/>
          <a:stretch/>
        </p:blipFill>
        <p:spPr>
          <a:xfrm>
            <a:off x="1463534" y="4785223"/>
            <a:ext cx="969075" cy="11405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3606D3-3D59-42CD-B855-A4724011B113}"/>
              </a:ext>
            </a:extLst>
          </p:cNvPr>
          <p:cNvSpPr/>
          <p:nvPr/>
        </p:nvSpPr>
        <p:spPr>
          <a:xfrm>
            <a:off x="380999" y="5355504"/>
            <a:ext cx="2232536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ahoma" charset="0"/>
              </a:rPr>
              <a:t>HELICO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7B88837-140C-4CE9-AD34-C41811498287}"/>
              </a:ext>
            </a:extLst>
          </p:cNvPr>
          <p:cNvSpPr txBox="1"/>
          <p:nvPr/>
        </p:nvSpPr>
        <p:spPr>
          <a:xfrm>
            <a:off x="3288045" y="5013702"/>
            <a:ext cx="54022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/>
              <a:t>Quelques évolutions par rapport à la règlementation de 98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Changement sur la masse max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Changement sur la puissance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Changement sur le calcul de la masse à vide qui se fait en </a:t>
            </a:r>
          </a:p>
          <a:p>
            <a:r>
              <a:rPr lang="fr-FR" sz="1600" dirty="0"/>
              <a:t>déduisant de la masse à vide maximum (MTOM), la masse</a:t>
            </a:r>
          </a:p>
          <a:p>
            <a:r>
              <a:rPr lang="fr-FR" sz="1600" dirty="0"/>
              <a:t> forfaitaire pilote/passager et la masse forfaitaire de carburant</a:t>
            </a:r>
          </a:p>
        </p:txBody>
      </p:sp>
    </p:spTree>
    <p:extLst>
      <p:ext uri="{BB962C8B-B14F-4D97-AF65-F5344CB8AC3E}">
        <p14:creationId xmlns:p14="http://schemas.microsoft.com/office/powerpoint/2010/main" val="4187971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 bwMode="auto">
          <a:xfrm>
            <a:off x="1718731" y="2552701"/>
            <a:ext cx="3801533" cy="431999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1000" y="230188"/>
            <a:ext cx="8382000" cy="394980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en-US" noProof="1"/>
              <a:t>Connaissance des aéronefs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950ECC-67AE-8B44-8E18-237EF9C4D227}"/>
              </a:ext>
            </a:extLst>
          </p:cNvPr>
          <p:cNvSpPr txBox="1">
            <a:spLocks/>
          </p:cNvSpPr>
          <p:nvPr/>
        </p:nvSpPr>
        <p:spPr>
          <a:xfrm>
            <a:off x="1879600" y="1498600"/>
            <a:ext cx="5245100" cy="375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marR="0" lvl="2" indent="-342900" defTabSz="914400" eaLnBrk="1" fontAlgn="base" latinLnBrk="0" hangingPunct="1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tabLst/>
              <a:defRPr/>
            </a:pPr>
            <a:r>
              <a:rPr lang="fr-FR" b="1" noProof="1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Classification des aéronefs</a:t>
            </a:r>
          </a:p>
          <a:p>
            <a:pPr marL="342900" marR="0" lvl="2" indent="-342900" defTabSz="914400" eaLnBrk="1" fontAlgn="base" latinLnBrk="0" hangingPunct="1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tabLst/>
              <a:defRPr/>
            </a:pPr>
            <a:r>
              <a:rPr lang="fr-FR" b="1" noProof="1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6 classes d’ULM</a:t>
            </a:r>
          </a:p>
          <a:p>
            <a:pPr marL="342900" marR="0" lvl="2" indent="-342900" defTabSz="914400" eaLnBrk="1" fontAlgn="base" latinLnBrk="0" hangingPunct="1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tabLst/>
              <a:defRPr/>
            </a:pPr>
            <a:r>
              <a:rPr lang="fr-FR" b="1" noProof="1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Structure d’un aéronef</a:t>
            </a:r>
          </a:p>
          <a:p>
            <a:pPr marL="342900" lvl="2" indent="-342900" fontAlgn="base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axes de rotation</a:t>
            </a:r>
          </a:p>
          <a:p>
            <a:pPr marL="342900" lvl="2" indent="-342900" fontAlgn="base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commandes et les gouvernes associées</a:t>
            </a:r>
          </a:p>
        </p:txBody>
      </p:sp>
    </p:spTree>
    <p:extLst>
      <p:ext uri="{BB962C8B-B14F-4D97-AF65-F5344CB8AC3E}">
        <p14:creationId xmlns:p14="http://schemas.microsoft.com/office/powerpoint/2010/main" val="204667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r 26"/>
          <p:cNvGrpSpPr/>
          <p:nvPr/>
        </p:nvGrpSpPr>
        <p:grpSpPr>
          <a:xfrm>
            <a:off x="610486" y="2120900"/>
            <a:ext cx="8165214" cy="3517900"/>
            <a:chOff x="610486" y="2120900"/>
            <a:chExt cx="8165214" cy="3517900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610486" y="2133600"/>
              <a:ext cx="8151628" cy="350520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 bwMode="auto">
            <a:xfrm>
              <a:off x="3784600" y="2120900"/>
              <a:ext cx="4991100" cy="78740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600700" y="2870200"/>
              <a:ext cx="2755900" cy="78740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sp>
        <p:nvSpPr>
          <p:cNvPr id="13" name="Forme libre 12"/>
          <p:cNvSpPr/>
          <p:nvPr/>
        </p:nvSpPr>
        <p:spPr bwMode="auto">
          <a:xfrm>
            <a:off x="2819400" y="2317750"/>
            <a:ext cx="546100" cy="2508250"/>
          </a:xfrm>
          <a:custGeom>
            <a:avLst/>
            <a:gdLst>
              <a:gd name="connsiteX0" fmla="*/ 723900 w 1466850"/>
              <a:gd name="connsiteY0" fmla="*/ 2959100 h 2959100"/>
              <a:gd name="connsiteX1" fmla="*/ 685800 w 1466850"/>
              <a:gd name="connsiteY1" fmla="*/ 2800350 h 2959100"/>
              <a:gd name="connsiteX2" fmla="*/ 0 w 1466850"/>
              <a:gd name="connsiteY2" fmla="*/ 2794000 h 2959100"/>
              <a:gd name="connsiteX3" fmla="*/ 12700 w 1466850"/>
              <a:gd name="connsiteY3" fmla="*/ 2616200 h 2959100"/>
              <a:gd name="connsiteX4" fmla="*/ 654050 w 1466850"/>
              <a:gd name="connsiteY4" fmla="*/ 2508250 h 2959100"/>
              <a:gd name="connsiteX5" fmla="*/ 533400 w 1466850"/>
              <a:gd name="connsiteY5" fmla="*/ 1422400 h 2959100"/>
              <a:gd name="connsiteX6" fmla="*/ 463550 w 1466850"/>
              <a:gd name="connsiteY6" fmla="*/ 1238250 h 2959100"/>
              <a:gd name="connsiteX7" fmla="*/ 501650 w 1466850"/>
              <a:gd name="connsiteY7" fmla="*/ 628650 h 2959100"/>
              <a:gd name="connsiteX8" fmla="*/ 546100 w 1466850"/>
              <a:gd name="connsiteY8" fmla="*/ 25400 h 2959100"/>
              <a:gd name="connsiteX9" fmla="*/ 742950 w 1466850"/>
              <a:gd name="connsiteY9" fmla="*/ 0 h 2959100"/>
              <a:gd name="connsiteX10" fmla="*/ 933450 w 1466850"/>
              <a:gd name="connsiteY10" fmla="*/ 44450 h 2959100"/>
              <a:gd name="connsiteX11" fmla="*/ 990600 w 1466850"/>
              <a:gd name="connsiteY11" fmla="*/ 596900 h 2959100"/>
              <a:gd name="connsiteX12" fmla="*/ 1009650 w 1466850"/>
              <a:gd name="connsiteY12" fmla="*/ 1282700 h 2959100"/>
              <a:gd name="connsiteX13" fmla="*/ 946150 w 1466850"/>
              <a:gd name="connsiteY13" fmla="*/ 1454150 h 2959100"/>
              <a:gd name="connsiteX14" fmla="*/ 812800 w 1466850"/>
              <a:gd name="connsiteY14" fmla="*/ 2501900 h 2959100"/>
              <a:gd name="connsiteX15" fmla="*/ 1447800 w 1466850"/>
              <a:gd name="connsiteY15" fmla="*/ 2622550 h 2959100"/>
              <a:gd name="connsiteX16" fmla="*/ 1466850 w 1466850"/>
              <a:gd name="connsiteY16" fmla="*/ 2806700 h 2959100"/>
              <a:gd name="connsiteX17" fmla="*/ 774700 w 1466850"/>
              <a:gd name="connsiteY17" fmla="*/ 2806700 h 2959100"/>
              <a:gd name="connsiteX18" fmla="*/ 723900 w 1466850"/>
              <a:gd name="connsiteY18" fmla="*/ 2959100 h 2959100"/>
              <a:gd name="connsiteX0" fmla="*/ 774700 w 1466850"/>
              <a:gd name="connsiteY0" fmla="*/ 2806700 h 2806700"/>
              <a:gd name="connsiteX1" fmla="*/ 685800 w 1466850"/>
              <a:gd name="connsiteY1" fmla="*/ 2800350 h 2806700"/>
              <a:gd name="connsiteX2" fmla="*/ 0 w 1466850"/>
              <a:gd name="connsiteY2" fmla="*/ 2794000 h 2806700"/>
              <a:gd name="connsiteX3" fmla="*/ 12700 w 1466850"/>
              <a:gd name="connsiteY3" fmla="*/ 2616200 h 2806700"/>
              <a:gd name="connsiteX4" fmla="*/ 654050 w 1466850"/>
              <a:gd name="connsiteY4" fmla="*/ 2508250 h 2806700"/>
              <a:gd name="connsiteX5" fmla="*/ 533400 w 1466850"/>
              <a:gd name="connsiteY5" fmla="*/ 1422400 h 2806700"/>
              <a:gd name="connsiteX6" fmla="*/ 463550 w 1466850"/>
              <a:gd name="connsiteY6" fmla="*/ 1238250 h 2806700"/>
              <a:gd name="connsiteX7" fmla="*/ 501650 w 1466850"/>
              <a:gd name="connsiteY7" fmla="*/ 628650 h 2806700"/>
              <a:gd name="connsiteX8" fmla="*/ 546100 w 1466850"/>
              <a:gd name="connsiteY8" fmla="*/ 25400 h 2806700"/>
              <a:gd name="connsiteX9" fmla="*/ 742950 w 1466850"/>
              <a:gd name="connsiteY9" fmla="*/ 0 h 2806700"/>
              <a:gd name="connsiteX10" fmla="*/ 933450 w 1466850"/>
              <a:gd name="connsiteY10" fmla="*/ 44450 h 2806700"/>
              <a:gd name="connsiteX11" fmla="*/ 990600 w 1466850"/>
              <a:gd name="connsiteY11" fmla="*/ 596900 h 2806700"/>
              <a:gd name="connsiteX12" fmla="*/ 1009650 w 1466850"/>
              <a:gd name="connsiteY12" fmla="*/ 1282700 h 2806700"/>
              <a:gd name="connsiteX13" fmla="*/ 946150 w 1466850"/>
              <a:gd name="connsiteY13" fmla="*/ 1454150 h 2806700"/>
              <a:gd name="connsiteX14" fmla="*/ 812800 w 1466850"/>
              <a:gd name="connsiteY14" fmla="*/ 2501900 h 2806700"/>
              <a:gd name="connsiteX15" fmla="*/ 1447800 w 1466850"/>
              <a:gd name="connsiteY15" fmla="*/ 2622550 h 2806700"/>
              <a:gd name="connsiteX16" fmla="*/ 1466850 w 1466850"/>
              <a:gd name="connsiteY16" fmla="*/ 2806700 h 2806700"/>
              <a:gd name="connsiteX17" fmla="*/ 774700 w 1466850"/>
              <a:gd name="connsiteY17" fmla="*/ 2806700 h 2806700"/>
              <a:gd name="connsiteX0" fmla="*/ 1466850 w 1466850"/>
              <a:gd name="connsiteY0" fmla="*/ 2806700 h 2806700"/>
              <a:gd name="connsiteX1" fmla="*/ 685800 w 1466850"/>
              <a:gd name="connsiteY1" fmla="*/ 2800350 h 2806700"/>
              <a:gd name="connsiteX2" fmla="*/ 0 w 1466850"/>
              <a:gd name="connsiteY2" fmla="*/ 2794000 h 2806700"/>
              <a:gd name="connsiteX3" fmla="*/ 12700 w 1466850"/>
              <a:gd name="connsiteY3" fmla="*/ 2616200 h 2806700"/>
              <a:gd name="connsiteX4" fmla="*/ 654050 w 1466850"/>
              <a:gd name="connsiteY4" fmla="*/ 2508250 h 2806700"/>
              <a:gd name="connsiteX5" fmla="*/ 533400 w 1466850"/>
              <a:gd name="connsiteY5" fmla="*/ 1422400 h 2806700"/>
              <a:gd name="connsiteX6" fmla="*/ 463550 w 1466850"/>
              <a:gd name="connsiteY6" fmla="*/ 1238250 h 2806700"/>
              <a:gd name="connsiteX7" fmla="*/ 501650 w 1466850"/>
              <a:gd name="connsiteY7" fmla="*/ 628650 h 2806700"/>
              <a:gd name="connsiteX8" fmla="*/ 546100 w 1466850"/>
              <a:gd name="connsiteY8" fmla="*/ 25400 h 2806700"/>
              <a:gd name="connsiteX9" fmla="*/ 742950 w 1466850"/>
              <a:gd name="connsiteY9" fmla="*/ 0 h 2806700"/>
              <a:gd name="connsiteX10" fmla="*/ 933450 w 1466850"/>
              <a:gd name="connsiteY10" fmla="*/ 44450 h 2806700"/>
              <a:gd name="connsiteX11" fmla="*/ 990600 w 1466850"/>
              <a:gd name="connsiteY11" fmla="*/ 596900 h 2806700"/>
              <a:gd name="connsiteX12" fmla="*/ 1009650 w 1466850"/>
              <a:gd name="connsiteY12" fmla="*/ 1282700 h 2806700"/>
              <a:gd name="connsiteX13" fmla="*/ 946150 w 1466850"/>
              <a:gd name="connsiteY13" fmla="*/ 1454150 h 2806700"/>
              <a:gd name="connsiteX14" fmla="*/ 812800 w 1466850"/>
              <a:gd name="connsiteY14" fmla="*/ 2501900 h 2806700"/>
              <a:gd name="connsiteX15" fmla="*/ 1447800 w 1466850"/>
              <a:gd name="connsiteY15" fmla="*/ 2622550 h 2806700"/>
              <a:gd name="connsiteX16" fmla="*/ 1466850 w 1466850"/>
              <a:gd name="connsiteY16" fmla="*/ 2806700 h 2806700"/>
              <a:gd name="connsiteX0" fmla="*/ 1447800 w 1447800"/>
              <a:gd name="connsiteY0" fmla="*/ 2622550 h 2800350"/>
              <a:gd name="connsiteX1" fmla="*/ 685800 w 1447800"/>
              <a:gd name="connsiteY1" fmla="*/ 2800350 h 2800350"/>
              <a:gd name="connsiteX2" fmla="*/ 0 w 1447800"/>
              <a:gd name="connsiteY2" fmla="*/ 2794000 h 2800350"/>
              <a:gd name="connsiteX3" fmla="*/ 12700 w 1447800"/>
              <a:gd name="connsiteY3" fmla="*/ 2616200 h 2800350"/>
              <a:gd name="connsiteX4" fmla="*/ 654050 w 1447800"/>
              <a:gd name="connsiteY4" fmla="*/ 2508250 h 2800350"/>
              <a:gd name="connsiteX5" fmla="*/ 533400 w 1447800"/>
              <a:gd name="connsiteY5" fmla="*/ 1422400 h 2800350"/>
              <a:gd name="connsiteX6" fmla="*/ 463550 w 1447800"/>
              <a:gd name="connsiteY6" fmla="*/ 1238250 h 2800350"/>
              <a:gd name="connsiteX7" fmla="*/ 501650 w 1447800"/>
              <a:gd name="connsiteY7" fmla="*/ 628650 h 2800350"/>
              <a:gd name="connsiteX8" fmla="*/ 546100 w 1447800"/>
              <a:gd name="connsiteY8" fmla="*/ 25400 h 2800350"/>
              <a:gd name="connsiteX9" fmla="*/ 742950 w 1447800"/>
              <a:gd name="connsiteY9" fmla="*/ 0 h 2800350"/>
              <a:gd name="connsiteX10" fmla="*/ 933450 w 1447800"/>
              <a:gd name="connsiteY10" fmla="*/ 44450 h 2800350"/>
              <a:gd name="connsiteX11" fmla="*/ 990600 w 1447800"/>
              <a:gd name="connsiteY11" fmla="*/ 596900 h 2800350"/>
              <a:gd name="connsiteX12" fmla="*/ 1009650 w 1447800"/>
              <a:gd name="connsiteY12" fmla="*/ 1282700 h 2800350"/>
              <a:gd name="connsiteX13" fmla="*/ 946150 w 1447800"/>
              <a:gd name="connsiteY13" fmla="*/ 1454150 h 2800350"/>
              <a:gd name="connsiteX14" fmla="*/ 812800 w 1447800"/>
              <a:gd name="connsiteY14" fmla="*/ 2501900 h 2800350"/>
              <a:gd name="connsiteX15" fmla="*/ 1447800 w 1447800"/>
              <a:gd name="connsiteY15" fmla="*/ 2622550 h 2800350"/>
              <a:gd name="connsiteX0" fmla="*/ 812800 w 1009650"/>
              <a:gd name="connsiteY0" fmla="*/ 2501900 h 2800350"/>
              <a:gd name="connsiteX1" fmla="*/ 685800 w 1009650"/>
              <a:gd name="connsiteY1" fmla="*/ 2800350 h 2800350"/>
              <a:gd name="connsiteX2" fmla="*/ 0 w 1009650"/>
              <a:gd name="connsiteY2" fmla="*/ 2794000 h 2800350"/>
              <a:gd name="connsiteX3" fmla="*/ 12700 w 1009650"/>
              <a:gd name="connsiteY3" fmla="*/ 2616200 h 2800350"/>
              <a:gd name="connsiteX4" fmla="*/ 654050 w 1009650"/>
              <a:gd name="connsiteY4" fmla="*/ 2508250 h 2800350"/>
              <a:gd name="connsiteX5" fmla="*/ 533400 w 1009650"/>
              <a:gd name="connsiteY5" fmla="*/ 1422400 h 2800350"/>
              <a:gd name="connsiteX6" fmla="*/ 463550 w 1009650"/>
              <a:gd name="connsiteY6" fmla="*/ 1238250 h 2800350"/>
              <a:gd name="connsiteX7" fmla="*/ 501650 w 1009650"/>
              <a:gd name="connsiteY7" fmla="*/ 628650 h 2800350"/>
              <a:gd name="connsiteX8" fmla="*/ 546100 w 1009650"/>
              <a:gd name="connsiteY8" fmla="*/ 25400 h 2800350"/>
              <a:gd name="connsiteX9" fmla="*/ 742950 w 1009650"/>
              <a:gd name="connsiteY9" fmla="*/ 0 h 2800350"/>
              <a:gd name="connsiteX10" fmla="*/ 933450 w 1009650"/>
              <a:gd name="connsiteY10" fmla="*/ 44450 h 2800350"/>
              <a:gd name="connsiteX11" fmla="*/ 990600 w 1009650"/>
              <a:gd name="connsiteY11" fmla="*/ 596900 h 2800350"/>
              <a:gd name="connsiteX12" fmla="*/ 1009650 w 1009650"/>
              <a:gd name="connsiteY12" fmla="*/ 1282700 h 2800350"/>
              <a:gd name="connsiteX13" fmla="*/ 946150 w 1009650"/>
              <a:gd name="connsiteY13" fmla="*/ 1454150 h 2800350"/>
              <a:gd name="connsiteX14" fmla="*/ 812800 w 1009650"/>
              <a:gd name="connsiteY14" fmla="*/ 2501900 h 2800350"/>
              <a:gd name="connsiteX0" fmla="*/ 812800 w 1009650"/>
              <a:gd name="connsiteY0" fmla="*/ 2501900 h 2794000"/>
              <a:gd name="connsiteX1" fmla="*/ 0 w 1009650"/>
              <a:gd name="connsiteY1" fmla="*/ 2794000 h 2794000"/>
              <a:gd name="connsiteX2" fmla="*/ 12700 w 1009650"/>
              <a:gd name="connsiteY2" fmla="*/ 2616200 h 2794000"/>
              <a:gd name="connsiteX3" fmla="*/ 654050 w 1009650"/>
              <a:gd name="connsiteY3" fmla="*/ 2508250 h 2794000"/>
              <a:gd name="connsiteX4" fmla="*/ 533400 w 1009650"/>
              <a:gd name="connsiteY4" fmla="*/ 1422400 h 2794000"/>
              <a:gd name="connsiteX5" fmla="*/ 463550 w 1009650"/>
              <a:gd name="connsiteY5" fmla="*/ 1238250 h 2794000"/>
              <a:gd name="connsiteX6" fmla="*/ 501650 w 1009650"/>
              <a:gd name="connsiteY6" fmla="*/ 628650 h 2794000"/>
              <a:gd name="connsiteX7" fmla="*/ 546100 w 1009650"/>
              <a:gd name="connsiteY7" fmla="*/ 25400 h 2794000"/>
              <a:gd name="connsiteX8" fmla="*/ 742950 w 1009650"/>
              <a:gd name="connsiteY8" fmla="*/ 0 h 2794000"/>
              <a:gd name="connsiteX9" fmla="*/ 933450 w 1009650"/>
              <a:gd name="connsiteY9" fmla="*/ 44450 h 2794000"/>
              <a:gd name="connsiteX10" fmla="*/ 990600 w 1009650"/>
              <a:gd name="connsiteY10" fmla="*/ 596900 h 2794000"/>
              <a:gd name="connsiteX11" fmla="*/ 1009650 w 1009650"/>
              <a:gd name="connsiteY11" fmla="*/ 1282700 h 2794000"/>
              <a:gd name="connsiteX12" fmla="*/ 946150 w 1009650"/>
              <a:gd name="connsiteY12" fmla="*/ 1454150 h 2794000"/>
              <a:gd name="connsiteX13" fmla="*/ 812800 w 1009650"/>
              <a:gd name="connsiteY13" fmla="*/ 2501900 h 2794000"/>
              <a:gd name="connsiteX0" fmla="*/ 800100 w 996950"/>
              <a:gd name="connsiteY0" fmla="*/ 2501900 h 2616200"/>
              <a:gd name="connsiteX1" fmla="*/ 0 w 996950"/>
              <a:gd name="connsiteY1" fmla="*/ 2616200 h 2616200"/>
              <a:gd name="connsiteX2" fmla="*/ 641350 w 996950"/>
              <a:gd name="connsiteY2" fmla="*/ 2508250 h 2616200"/>
              <a:gd name="connsiteX3" fmla="*/ 520700 w 996950"/>
              <a:gd name="connsiteY3" fmla="*/ 1422400 h 2616200"/>
              <a:gd name="connsiteX4" fmla="*/ 450850 w 996950"/>
              <a:gd name="connsiteY4" fmla="*/ 1238250 h 2616200"/>
              <a:gd name="connsiteX5" fmla="*/ 488950 w 996950"/>
              <a:gd name="connsiteY5" fmla="*/ 628650 h 2616200"/>
              <a:gd name="connsiteX6" fmla="*/ 533400 w 996950"/>
              <a:gd name="connsiteY6" fmla="*/ 25400 h 2616200"/>
              <a:gd name="connsiteX7" fmla="*/ 730250 w 996950"/>
              <a:gd name="connsiteY7" fmla="*/ 0 h 2616200"/>
              <a:gd name="connsiteX8" fmla="*/ 920750 w 996950"/>
              <a:gd name="connsiteY8" fmla="*/ 44450 h 2616200"/>
              <a:gd name="connsiteX9" fmla="*/ 977900 w 996950"/>
              <a:gd name="connsiteY9" fmla="*/ 596900 h 2616200"/>
              <a:gd name="connsiteX10" fmla="*/ 996950 w 996950"/>
              <a:gd name="connsiteY10" fmla="*/ 1282700 h 2616200"/>
              <a:gd name="connsiteX11" fmla="*/ 933450 w 996950"/>
              <a:gd name="connsiteY11" fmla="*/ 1454150 h 2616200"/>
              <a:gd name="connsiteX12" fmla="*/ 800100 w 996950"/>
              <a:gd name="connsiteY12" fmla="*/ 2501900 h 2616200"/>
              <a:gd name="connsiteX0" fmla="*/ 549910 w 905510"/>
              <a:gd name="connsiteY0" fmla="*/ 2508250 h 2707640"/>
              <a:gd name="connsiteX1" fmla="*/ 429260 w 905510"/>
              <a:gd name="connsiteY1" fmla="*/ 1422400 h 2707640"/>
              <a:gd name="connsiteX2" fmla="*/ 359410 w 905510"/>
              <a:gd name="connsiteY2" fmla="*/ 1238250 h 2707640"/>
              <a:gd name="connsiteX3" fmla="*/ 397510 w 905510"/>
              <a:gd name="connsiteY3" fmla="*/ 628650 h 2707640"/>
              <a:gd name="connsiteX4" fmla="*/ 441960 w 905510"/>
              <a:gd name="connsiteY4" fmla="*/ 25400 h 2707640"/>
              <a:gd name="connsiteX5" fmla="*/ 638810 w 905510"/>
              <a:gd name="connsiteY5" fmla="*/ 0 h 2707640"/>
              <a:gd name="connsiteX6" fmla="*/ 829310 w 905510"/>
              <a:gd name="connsiteY6" fmla="*/ 44450 h 2707640"/>
              <a:gd name="connsiteX7" fmla="*/ 886460 w 905510"/>
              <a:gd name="connsiteY7" fmla="*/ 596900 h 2707640"/>
              <a:gd name="connsiteX8" fmla="*/ 905510 w 905510"/>
              <a:gd name="connsiteY8" fmla="*/ 1282700 h 2707640"/>
              <a:gd name="connsiteX9" fmla="*/ 842010 w 905510"/>
              <a:gd name="connsiteY9" fmla="*/ 1454150 h 2707640"/>
              <a:gd name="connsiteX10" fmla="*/ 708660 w 905510"/>
              <a:gd name="connsiteY10" fmla="*/ 2501900 h 2707640"/>
              <a:gd name="connsiteX11" fmla="*/ 0 w 905510"/>
              <a:gd name="connsiteY11" fmla="*/ 2707640 h 2707640"/>
              <a:gd name="connsiteX0" fmla="*/ 190500 w 546100"/>
              <a:gd name="connsiteY0" fmla="*/ 2508250 h 2508250"/>
              <a:gd name="connsiteX1" fmla="*/ 69850 w 546100"/>
              <a:gd name="connsiteY1" fmla="*/ 1422400 h 2508250"/>
              <a:gd name="connsiteX2" fmla="*/ 0 w 546100"/>
              <a:gd name="connsiteY2" fmla="*/ 1238250 h 2508250"/>
              <a:gd name="connsiteX3" fmla="*/ 38100 w 546100"/>
              <a:gd name="connsiteY3" fmla="*/ 628650 h 2508250"/>
              <a:gd name="connsiteX4" fmla="*/ 82550 w 546100"/>
              <a:gd name="connsiteY4" fmla="*/ 25400 h 2508250"/>
              <a:gd name="connsiteX5" fmla="*/ 279400 w 546100"/>
              <a:gd name="connsiteY5" fmla="*/ 0 h 2508250"/>
              <a:gd name="connsiteX6" fmla="*/ 469900 w 546100"/>
              <a:gd name="connsiteY6" fmla="*/ 44450 h 2508250"/>
              <a:gd name="connsiteX7" fmla="*/ 527050 w 546100"/>
              <a:gd name="connsiteY7" fmla="*/ 596900 h 2508250"/>
              <a:gd name="connsiteX8" fmla="*/ 546100 w 546100"/>
              <a:gd name="connsiteY8" fmla="*/ 1282700 h 2508250"/>
              <a:gd name="connsiteX9" fmla="*/ 482600 w 546100"/>
              <a:gd name="connsiteY9" fmla="*/ 1454150 h 2508250"/>
              <a:gd name="connsiteX10" fmla="*/ 349250 w 546100"/>
              <a:gd name="connsiteY10" fmla="*/ 2501900 h 250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100" h="2508250">
                <a:moveTo>
                  <a:pt x="190500" y="2508250"/>
                </a:moveTo>
                <a:lnTo>
                  <a:pt x="69850" y="1422400"/>
                </a:lnTo>
                <a:lnTo>
                  <a:pt x="0" y="1238250"/>
                </a:lnTo>
                <a:lnTo>
                  <a:pt x="38100" y="628650"/>
                </a:lnTo>
                <a:lnTo>
                  <a:pt x="82550" y="25400"/>
                </a:lnTo>
                <a:lnTo>
                  <a:pt x="279400" y="0"/>
                </a:lnTo>
                <a:lnTo>
                  <a:pt x="469900" y="44450"/>
                </a:lnTo>
                <a:lnTo>
                  <a:pt x="527050" y="596900"/>
                </a:lnTo>
                <a:lnTo>
                  <a:pt x="546100" y="1282700"/>
                </a:lnTo>
                <a:lnTo>
                  <a:pt x="482600" y="1454150"/>
                </a:lnTo>
                <a:lnTo>
                  <a:pt x="349250" y="2501900"/>
                </a:lnTo>
              </a:path>
            </a:pathLst>
          </a:custGeom>
          <a:solidFill>
            <a:srgbClr val="5E9923">
              <a:alpha val="5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Structure d’un aéronef</a:t>
            </a:r>
          </a:p>
        </p:txBody>
      </p:sp>
      <p:sp>
        <p:nvSpPr>
          <p:cNvPr id="35" name="Forme libre 34"/>
          <p:cNvSpPr/>
          <p:nvPr/>
        </p:nvSpPr>
        <p:spPr bwMode="auto">
          <a:xfrm>
            <a:off x="4868333" y="4224869"/>
            <a:ext cx="3136900" cy="541866"/>
          </a:xfrm>
          <a:custGeom>
            <a:avLst/>
            <a:gdLst>
              <a:gd name="connsiteX0" fmla="*/ 1397000 w 3386667"/>
              <a:gd name="connsiteY0" fmla="*/ 448734 h 927100"/>
              <a:gd name="connsiteX1" fmla="*/ 1604434 w 3386667"/>
              <a:gd name="connsiteY1" fmla="*/ 571500 h 927100"/>
              <a:gd name="connsiteX2" fmla="*/ 2650067 w 3386667"/>
              <a:gd name="connsiteY2" fmla="*/ 533400 h 927100"/>
              <a:gd name="connsiteX3" fmla="*/ 3136900 w 3386667"/>
              <a:gd name="connsiteY3" fmla="*/ 0 h 927100"/>
              <a:gd name="connsiteX4" fmla="*/ 3200400 w 3386667"/>
              <a:gd name="connsiteY4" fmla="*/ 46567 h 927100"/>
              <a:gd name="connsiteX5" fmla="*/ 3386667 w 3386667"/>
              <a:gd name="connsiteY5" fmla="*/ 67734 h 927100"/>
              <a:gd name="connsiteX6" fmla="*/ 3124200 w 3386667"/>
              <a:gd name="connsiteY6" fmla="*/ 651934 h 927100"/>
              <a:gd name="connsiteX7" fmla="*/ 3136900 w 3386667"/>
              <a:gd name="connsiteY7" fmla="*/ 732367 h 927100"/>
              <a:gd name="connsiteX8" fmla="*/ 3022600 w 3386667"/>
              <a:gd name="connsiteY8" fmla="*/ 795867 h 927100"/>
              <a:gd name="connsiteX9" fmla="*/ 2933700 w 3386667"/>
              <a:gd name="connsiteY9" fmla="*/ 812800 h 927100"/>
              <a:gd name="connsiteX10" fmla="*/ 1138767 w 3386667"/>
              <a:gd name="connsiteY10" fmla="*/ 922867 h 927100"/>
              <a:gd name="connsiteX11" fmla="*/ 651934 w 3386667"/>
              <a:gd name="connsiteY11" fmla="*/ 927100 h 927100"/>
              <a:gd name="connsiteX12" fmla="*/ 414867 w 3386667"/>
              <a:gd name="connsiteY12" fmla="*/ 901700 h 927100"/>
              <a:gd name="connsiteX13" fmla="*/ 118534 w 3386667"/>
              <a:gd name="connsiteY13" fmla="*/ 846667 h 927100"/>
              <a:gd name="connsiteX14" fmla="*/ 33867 w 3386667"/>
              <a:gd name="connsiteY14" fmla="*/ 783167 h 927100"/>
              <a:gd name="connsiteX15" fmla="*/ 0 w 3386667"/>
              <a:gd name="connsiteY15" fmla="*/ 690034 h 927100"/>
              <a:gd name="connsiteX16" fmla="*/ 4234 w 3386667"/>
              <a:gd name="connsiteY16" fmla="*/ 558800 h 927100"/>
              <a:gd name="connsiteX17" fmla="*/ 50800 w 3386667"/>
              <a:gd name="connsiteY17" fmla="*/ 529167 h 927100"/>
              <a:gd name="connsiteX18" fmla="*/ 465667 w 3386667"/>
              <a:gd name="connsiteY18" fmla="*/ 516467 h 927100"/>
              <a:gd name="connsiteX19" fmla="*/ 643467 w 3386667"/>
              <a:gd name="connsiteY19" fmla="*/ 385234 h 927100"/>
              <a:gd name="connsiteX20" fmla="*/ 702734 w 3386667"/>
              <a:gd name="connsiteY20" fmla="*/ 410634 h 927100"/>
              <a:gd name="connsiteX21" fmla="*/ 838200 w 3386667"/>
              <a:gd name="connsiteY21" fmla="*/ 427567 h 927100"/>
              <a:gd name="connsiteX22" fmla="*/ 1397000 w 3386667"/>
              <a:gd name="connsiteY22" fmla="*/ 448734 h 927100"/>
              <a:gd name="connsiteX0" fmla="*/ 1397000 w 3386667"/>
              <a:gd name="connsiteY0" fmla="*/ 402167 h 880533"/>
              <a:gd name="connsiteX1" fmla="*/ 1604434 w 3386667"/>
              <a:gd name="connsiteY1" fmla="*/ 524933 h 880533"/>
              <a:gd name="connsiteX2" fmla="*/ 2650067 w 3386667"/>
              <a:gd name="connsiteY2" fmla="*/ 486833 h 880533"/>
              <a:gd name="connsiteX3" fmla="*/ 3200400 w 3386667"/>
              <a:gd name="connsiteY3" fmla="*/ 0 h 880533"/>
              <a:gd name="connsiteX4" fmla="*/ 3386667 w 3386667"/>
              <a:gd name="connsiteY4" fmla="*/ 21167 h 880533"/>
              <a:gd name="connsiteX5" fmla="*/ 3124200 w 3386667"/>
              <a:gd name="connsiteY5" fmla="*/ 605367 h 880533"/>
              <a:gd name="connsiteX6" fmla="*/ 3136900 w 3386667"/>
              <a:gd name="connsiteY6" fmla="*/ 685800 h 880533"/>
              <a:gd name="connsiteX7" fmla="*/ 3022600 w 3386667"/>
              <a:gd name="connsiteY7" fmla="*/ 749300 h 880533"/>
              <a:gd name="connsiteX8" fmla="*/ 2933700 w 3386667"/>
              <a:gd name="connsiteY8" fmla="*/ 766233 h 880533"/>
              <a:gd name="connsiteX9" fmla="*/ 1138767 w 3386667"/>
              <a:gd name="connsiteY9" fmla="*/ 876300 h 880533"/>
              <a:gd name="connsiteX10" fmla="*/ 651934 w 3386667"/>
              <a:gd name="connsiteY10" fmla="*/ 880533 h 880533"/>
              <a:gd name="connsiteX11" fmla="*/ 414867 w 3386667"/>
              <a:gd name="connsiteY11" fmla="*/ 855133 h 880533"/>
              <a:gd name="connsiteX12" fmla="*/ 118534 w 3386667"/>
              <a:gd name="connsiteY12" fmla="*/ 800100 h 880533"/>
              <a:gd name="connsiteX13" fmla="*/ 33867 w 3386667"/>
              <a:gd name="connsiteY13" fmla="*/ 736600 h 880533"/>
              <a:gd name="connsiteX14" fmla="*/ 0 w 3386667"/>
              <a:gd name="connsiteY14" fmla="*/ 643467 h 880533"/>
              <a:gd name="connsiteX15" fmla="*/ 4234 w 3386667"/>
              <a:gd name="connsiteY15" fmla="*/ 512233 h 880533"/>
              <a:gd name="connsiteX16" fmla="*/ 50800 w 3386667"/>
              <a:gd name="connsiteY16" fmla="*/ 482600 h 880533"/>
              <a:gd name="connsiteX17" fmla="*/ 465667 w 3386667"/>
              <a:gd name="connsiteY17" fmla="*/ 469900 h 880533"/>
              <a:gd name="connsiteX18" fmla="*/ 643467 w 3386667"/>
              <a:gd name="connsiteY18" fmla="*/ 338667 h 880533"/>
              <a:gd name="connsiteX19" fmla="*/ 702734 w 3386667"/>
              <a:gd name="connsiteY19" fmla="*/ 364067 h 880533"/>
              <a:gd name="connsiteX20" fmla="*/ 838200 w 3386667"/>
              <a:gd name="connsiteY20" fmla="*/ 381000 h 880533"/>
              <a:gd name="connsiteX21" fmla="*/ 1397000 w 3386667"/>
              <a:gd name="connsiteY21" fmla="*/ 402167 h 880533"/>
              <a:gd name="connsiteX0" fmla="*/ 3386667 w 3386667"/>
              <a:gd name="connsiteY0" fmla="*/ 0 h 859366"/>
              <a:gd name="connsiteX1" fmla="*/ 3124200 w 3386667"/>
              <a:gd name="connsiteY1" fmla="*/ 584200 h 859366"/>
              <a:gd name="connsiteX2" fmla="*/ 3136900 w 3386667"/>
              <a:gd name="connsiteY2" fmla="*/ 664633 h 859366"/>
              <a:gd name="connsiteX3" fmla="*/ 3022600 w 3386667"/>
              <a:gd name="connsiteY3" fmla="*/ 728133 h 859366"/>
              <a:gd name="connsiteX4" fmla="*/ 2933700 w 3386667"/>
              <a:gd name="connsiteY4" fmla="*/ 745066 h 859366"/>
              <a:gd name="connsiteX5" fmla="*/ 1138767 w 3386667"/>
              <a:gd name="connsiteY5" fmla="*/ 855133 h 859366"/>
              <a:gd name="connsiteX6" fmla="*/ 651934 w 3386667"/>
              <a:gd name="connsiteY6" fmla="*/ 859366 h 859366"/>
              <a:gd name="connsiteX7" fmla="*/ 414867 w 3386667"/>
              <a:gd name="connsiteY7" fmla="*/ 833966 h 859366"/>
              <a:gd name="connsiteX8" fmla="*/ 118534 w 3386667"/>
              <a:gd name="connsiteY8" fmla="*/ 778933 h 859366"/>
              <a:gd name="connsiteX9" fmla="*/ 33867 w 3386667"/>
              <a:gd name="connsiteY9" fmla="*/ 715433 h 859366"/>
              <a:gd name="connsiteX10" fmla="*/ 0 w 3386667"/>
              <a:gd name="connsiteY10" fmla="*/ 622300 h 859366"/>
              <a:gd name="connsiteX11" fmla="*/ 4234 w 3386667"/>
              <a:gd name="connsiteY11" fmla="*/ 491066 h 859366"/>
              <a:gd name="connsiteX12" fmla="*/ 50800 w 3386667"/>
              <a:gd name="connsiteY12" fmla="*/ 461433 h 859366"/>
              <a:gd name="connsiteX13" fmla="*/ 465667 w 3386667"/>
              <a:gd name="connsiteY13" fmla="*/ 448733 h 859366"/>
              <a:gd name="connsiteX14" fmla="*/ 643467 w 3386667"/>
              <a:gd name="connsiteY14" fmla="*/ 317500 h 859366"/>
              <a:gd name="connsiteX15" fmla="*/ 702734 w 3386667"/>
              <a:gd name="connsiteY15" fmla="*/ 342900 h 859366"/>
              <a:gd name="connsiteX16" fmla="*/ 838200 w 3386667"/>
              <a:gd name="connsiteY16" fmla="*/ 359833 h 859366"/>
              <a:gd name="connsiteX17" fmla="*/ 1397000 w 3386667"/>
              <a:gd name="connsiteY17" fmla="*/ 381000 h 859366"/>
              <a:gd name="connsiteX18" fmla="*/ 1604434 w 3386667"/>
              <a:gd name="connsiteY18" fmla="*/ 503766 h 859366"/>
              <a:gd name="connsiteX19" fmla="*/ 2650067 w 3386667"/>
              <a:gd name="connsiteY19" fmla="*/ 465666 h 859366"/>
              <a:gd name="connsiteX20" fmla="*/ 3291840 w 3386667"/>
              <a:gd name="connsiteY20" fmla="*/ 70273 h 859366"/>
              <a:gd name="connsiteX0" fmla="*/ 3124200 w 3291840"/>
              <a:gd name="connsiteY0" fmla="*/ 513927 h 789093"/>
              <a:gd name="connsiteX1" fmla="*/ 3136900 w 3291840"/>
              <a:gd name="connsiteY1" fmla="*/ 594360 h 789093"/>
              <a:gd name="connsiteX2" fmla="*/ 3022600 w 3291840"/>
              <a:gd name="connsiteY2" fmla="*/ 657860 h 789093"/>
              <a:gd name="connsiteX3" fmla="*/ 2933700 w 3291840"/>
              <a:gd name="connsiteY3" fmla="*/ 674793 h 789093"/>
              <a:gd name="connsiteX4" fmla="*/ 1138767 w 3291840"/>
              <a:gd name="connsiteY4" fmla="*/ 784860 h 789093"/>
              <a:gd name="connsiteX5" fmla="*/ 651934 w 3291840"/>
              <a:gd name="connsiteY5" fmla="*/ 789093 h 789093"/>
              <a:gd name="connsiteX6" fmla="*/ 414867 w 3291840"/>
              <a:gd name="connsiteY6" fmla="*/ 763693 h 789093"/>
              <a:gd name="connsiteX7" fmla="*/ 118534 w 3291840"/>
              <a:gd name="connsiteY7" fmla="*/ 708660 h 789093"/>
              <a:gd name="connsiteX8" fmla="*/ 33867 w 3291840"/>
              <a:gd name="connsiteY8" fmla="*/ 645160 h 789093"/>
              <a:gd name="connsiteX9" fmla="*/ 0 w 3291840"/>
              <a:gd name="connsiteY9" fmla="*/ 552027 h 789093"/>
              <a:gd name="connsiteX10" fmla="*/ 4234 w 3291840"/>
              <a:gd name="connsiteY10" fmla="*/ 420793 h 789093"/>
              <a:gd name="connsiteX11" fmla="*/ 50800 w 3291840"/>
              <a:gd name="connsiteY11" fmla="*/ 391160 h 789093"/>
              <a:gd name="connsiteX12" fmla="*/ 465667 w 3291840"/>
              <a:gd name="connsiteY12" fmla="*/ 378460 h 789093"/>
              <a:gd name="connsiteX13" fmla="*/ 643467 w 3291840"/>
              <a:gd name="connsiteY13" fmla="*/ 247227 h 789093"/>
              <a:gd name="connsiteX14" fmla="*/ 702734 w 3291840"/>
              <a:gd name="connsiteY14" fmla="*/ 272627 h 789093"/>
              <a:gd name="connsiteX15" fmla="*/ 838200 w 3291840"/>
              <a:gd name="connsiteY15" fmla="*/ 289560 h 789093"/>
              <a:gd name="connsiteX16" fmla="*/ 1397000 w 3291840"/>
              <a:gd name="connsiteY16" fmla="*/ 310727 h 789093"/>
              <a:gd name="connsiteX17" fmla="*/ 1604434 w 3291840"/>
              <a:gd name="connsiteY17" fmla="*/ 433493 h 789093"/>
              <a:gd name="connsiteX18" fmla="*/ 2650067 w 3291840"/>
              <a:gd name="connsiteY18" fmla="*/ 395393 h 789093"/>
              <a:gd name="connsiteX19" fmla="*/ 3291840 w 3291840"/>
              <a:gd name="connsiteY19" fmla="*/ 0 h 789093"/>
              <a:gd name="connsiteX0" fmla="*/ 3136900 w 3291840"/>
              <a:gd name="connsiteY0" fmla="*/ 594360 h 789093"/>
              <a:gd name="connsiteX1" fmla="*/ 3022600 w 3291840"/>
              <a:gd name="connsiteY1" fmla="*/ 657860 h 789093"/>
              <a:gd name="connsiteX2" fmla="*/ 2933700 w 3291840"/>
              <a:gd name="connsiteY2" fmla="*/ 674793 h 789093"/>
              <a:gd name="connsiteX3" fmla="*/ 1138767 w 3291840"/>
              <a:gd name="connsiteY3" fmla="*/ 784860 h 789093"/>
              <a:gd name="connsiteX4" fmla="*/ 651934 w 3291840"/>
              <a:gd name="connsiteY4" fmla="*/ 789093 h 789093"/>
              <a:gd name="connsiteX5" fmla="*/ 414867 w 3291840"/>
              <a:gd name="connsiteY5" fmla="*/ 763693 h 789093"/>
              <a:gd name="connsiteX6" fmla="*/ 118534 w 3291840"/>
              <a:gd name="connsiteY6" fmla="*/ 708660 h 789093"/>
              <a:gd name="connsiteX7" fmla="*/ 33867 w 3291840"/>
              <a:gd name="connsiteY7" fmla="*/ 645160 h 789093"/>
              <a:gd name="connsiteX8" fmla="*/ 0 w 3291840"/>
              <a:gd name="connsiteY8" fmla="*/ 552027 h 789093"/>
              <a:gd name="connsiteX9" fmla="*/ 4234 w 3291840"/>
              <a:gd name="connsiteY9" fmla="*/ 420793 h 789093"/>
              <a:gd name="connsiteX10" fmla="*/ 50800 w 3291840"/>
              <a:gd name="connsiteY10" fmla="*/ 391160 h 789093"/>
              <a:gd name="connsiteX11" fmla="*/ 465667 w 3291840"/>
              <a:gd name="connsiteY11" fmla="*/ 378460 h 789093"/>
              <a:gd name="connsiteX12" fmla="*/ 643467 w 3291840"/>
              <a:gd name="connsiteY12" fmla="*/ 247227 h 789093"/>
              <a:gd name="connsiteX13" fmla="*/ 702734 w 3291840"/>
              <a:gd name="connsiteY13" fmla="*/ 272627 h 789093"/>
              <a:gd name="connsiteX14" fmla="*/ 838200 w 3291840"/>
              <a:gd name="connsiteY14" fmla="*/ 289560 h 789093"/>
              <a:gd name="connsiteX15" fmla="*/ 1397000 w 3291840"/>
              <a:gd name="connsiteY15" fmla="*/ 310727 h 789093"/>
              <a:gd name="connsiteX16" fmla="*/ 1604434 w 3291840"/>
              <a:gd name="connsiteY16" fmla="*/ 433493 h 789093"/>
              <a:gd name="connsiteX17" fmla="*/ 2650067 w 3291840"/>
              <a:gd name="connsiteY17" fmla="*/ 395393 h 789093"/>
              <a:gd name="connsiteX18" fmla="*/ 3291840 w 3291840"/>
              <a:gd name="connsiteY18" fmla="*/ 0 h 789093"/>
              <a:gd name="connsiteX0" fmla="*/ 3136900 w 3136900"/>
              <a:gd name="connsiteY0" fmla="*/ 361245 h 555978"/>
              <a:gd name="connsiteX1" fmla="*/ 3022600 w 3136900"/>
              <a:gd name="connsiteY1" fmla="*/ 424745 h 555978"/>
              <a:gd name="connsiteX2" fmla="*/ 2933700 w 3136900"/>
              <a:gd name="connsiteY2" fmla="*/ 441678 h 555978"/>
              <a:gd name="connsiteX3" fmla="*/ 1138767 w 3136900"/>
              <a:gd name="connsiteY3" fmla="*/ 551745 h 555978"/>
              <a:gd name="connsiteX4" fmla="*/ 651934 w 3136900"/>
              <a:gd name="connsiteY4" fmla="*/ 555978 h 555978"/>
              <a:gd name="connsiteX5" fmla="*/ 414867 w 3136900"/>
              <a:gd name="connsiteY5" fmla="*/ 530578 h 555978"/>
              <a:gd name="connsiteX6" fmla="*/ 118534 w 3136900"/>
              <a:gd name="connsiteY6" fmla="*/ 475545 h 555978"/>
              <a:gd name="connsiteX7" fmla="*/ 33867 w 3136900"/>
              <a:gd name="connsiteY7" fmla="*/ 412045 h 555978"/>
              <a:gd name="connsiteX8" fmla="*/ 0 w 3136900"/>
              <a:gd name="connsiteY8" fmla="*/ 318912 h 555978"/>
              <a:gd name="connsiteX9" fmla="*/ 4234 w 3136900"/>
              <a:gd name="connsiteY9" fmla="*/ 187678 h 555978"/>
              <a:gd name="connsiteX10" fmla="*/ 50800 w 3136900"/>
              <a:gd name="connsiteY10" fmla="*/ 158045 h 555978"/>
              <a:gd name="connsiteX11" fmla="*/ 465667 w 3136900"/>
              <a:gd name="connsiteY11" fmla="*/ 145345 h 555978"/>
              <a:gd name="connsiteX12" fmla="*/ 643467 w 3136900"/>
              <a:gd name="connsiteY12" fmla="*/ 14112 h 555978"/>
              <a:gd name="connsiteX13" fmla="*/ 702734 w 3136900"/>
              <a:gd name="connsiteY13" fmla="*/ 39512 h 555978"/>
              <a:gd name="connsiteX14" fmla="*/ 838200 w 3136900"/>
              <a:gd name="connsiteY14" fmla="*/ 56445 h 555978"/>
              <a:gd name="connsiteX15" fmla="*/ 1397000 w 3136900"/>
              <a:gd name="connsiteY15" fmla="*/ 77612 h 555978"/>
              <a:gd name="connsiteX16" fmla="*/ 1604434 w 3136900"/>
              <a:gd name="connsiteY16" fmla="*/ 200378 h 555978"/>
              <a:gd name="connsiteX17" fmla="*/ 2650067 w 3136900"/>
              <a:gd name="connsiteY17" fmla="*/ 162278 h 555978"/>
              <a:gd name="connsiteX18" fmla="*/ 2675890 w 3136900"/>
              <a:gd name="connsiteY18" fmla="*/ 274885 h 555978"/>
              <a:gd name="connsiteX0" fmla="*/ 3136900 w 3136900"/>
              <a:gd name="connsiteY0" fmla="*/ 361245 h 555978"/>
              <a:gd name="connsiteX1" fmla="*/ 3022600 w 3136900"/>
              <a:gd name="connsiteY1" fmla="*/ 424745 h 555978"/>
              <a:gd name="connsiteX2" fmla="*/ 2933700 w 3136900"/>
              <a:gd name="connsiteY2" fmla="*/ 441678 h 555978"/>
              <a:gd name="connsiteX3" fmla="*/ 1138767 w 3136900"/>
              <a:gd name="connsiteY3" fmla="*/ 551745 h 555978"/>
              <a:gd name="connsiteX4" fmla="*/ 651934 w 3136900"/>
              <a:gd name="connsiteY4" fmla="*/ 555978 h 555978"/>
              <a:gd name="connsiteX5" fmla="*/ 414867 w 3136900"/>
              <a:gd name="connsiteY5" fmla="*/ 530578 h 555978"/>
              <a:gd name="connsiteX6" fmla="*/ 118534 w 3136900"/>
              <a:gd name="connsiteY6" fmla="*/ 475545 h 555978"/>
              <a:gd name="connsiteX7" fmla="*/ 33867 w 3136900"/>
              <a:gd name="connsiteY7" fmla="*/ 412045 h 555978"/>
              <a:gd name="connsiteX8" fmla="*/ 0 w 3136900"/>
              <a:gd name="connsiteY8" fmla="*/ 318912 h 555978"/>
              <a:gd name="connsiteX9" fmla="*/ 4234 w 3136900"/>
              <a:gd name="connsiteY9" fmla="*/ 187678 h 555978"/>
              <a:gd name="connsiteX10" fmla="*/ 50800 w 3136900"/>
              <a:gd name="connsiteY10" fmla="*/ 158045 h 555978"/>
              <a:gd name="connsiteX11" fmla="*/ 465667 w 3136900"/>
              <a:gd name="connsiteY11" fmla="*/ 145345 h 555978"/>
              <a:gd name="connsiteX12" fmla="*/ 643467 w 3136900"/>
              <a:gd name="connsiteY12" fmla="*/ 14112 h 555978"/>
              <a:gd name="connsiteX13" fmla="*/ 702734 w 3136900"/>
              <a:gd name="connsiteY13" fmla="*/ 39512 h 555978"/>
              <a:gd name="connsiteX14" fmla="*/ 838200 w 3136900"/>
              <a:gd name="connsiteY14" fmla="*/ 56445 h 555978"/>
              <a:gd name="connsiteX15" fmla="*/ 1397000 w 3136900"/>
              <a:gd name="connsiteY15" fmla="*/ 77612 h 555978"/>
              <a:gd name="connsiteX16" fmla="*/ 1604434 w 3136900"/>
              <a:gd name="connsiteY16" fmla="*/ 200378 h 555978"/>
              <a:gd name="connsiteX17" fmla="*/ 2650067 w 3136900"/>
              <a:gd name="connsiteY17" fmla="*/ 162278 h 555978"/>
              <a:gd name="connsiteX18" fmla="*/ 2675890 w 3136900"/>
              <a:gd name="connsiteY18" fmla="*/ 274885 h 555978"/>
              <a:gd name="connsiteX19" fmla="*/ 3136900 w 3136900"/>
              <a:gd name="connsiteY19" fmla="*/ 361245 h 555978"/>
              <a:gd name="connsiteX0" fmla="*/ 3136900 w 3136900"/>
              <a:gd name="connsiteY0" fmla="*/ 347133 h 541866"/>
              <a:gd name="connsiteX1" fmla="*/ 3022600 w 3136900"/>
              <a:gd name="connsiteY1" fmla="*/ 410633 h 541866"/>
              <a:gd name="connsiteX2" fmla="*/ 2933700 w 3136900"/>
              <a:gd name="connsiteY2" fmla="*/ 427566 h 541866"/>
              <a:gd name="connsiteX3" fmla="*/ 1138767 w 3136900"/>
              <a:gd name="connsiteY3" fmla="*/ 537633 h 541866"/>
              <a:gd name="connsiteX4" fmla="*/ 651934 w 3136900"/>
              <a:gd name="connsiteY4" fmla="*/ 541866 h 541866"/>
              <a:gd name="connsiteX5" fmla="*/ 414867 w 3136900"/>
              <a:gd name="connsiteY5" fmla="*/ 516466 h 541866"/>
              <a:gd name="connsiteX6" fmla="*/ 118534 w 3136900"/>
              <a:gd name="connsiteY6" fmla="*/ 461433 h 541866"/>
              <a:gd name="connsiteX7" fmla="*/ 33867 w 3136900"/>
              <a:gd name="connsiteY7" fmla="*/ 397933 h 541866"/>
              <a:gd name="connsiteX8" fmla="*/ 0 w 3136900"/>
              <a:gd name="connsiteY8" fmla="*/ 304800 h 541866"/>
              <a:gd name="connsiteX9" fmla="*/ 4234 w 3136900"/>
              <a:gd name="connsiteY9" fmla="*/ 173566 h 541866"/>
              <a:gd name="connsiteX10" fmla="*/ 50800 w 3136900"/>
              <a:gd name="connsiteY10" fmla="*/ 143933 h 541866"/>
              <a:gd name="connsiteX11" fmla="*/ 465667 w 3136900"/>
              <a:gd name="connsiteY11" fmla="*/ 131233 h 541866"/>
              <a:gd name="connsiteX12" fmla="*/ 643467 w 3136900"/>
              <a:gd name="connsiteY12" fmla="*/ 0 h 541866"/>
              <a:gd name="connsiteX13" fmla="*/ 702734 w 3136900"/>
              <a:gd name="connsiteY13" fmla="*/ 25400 h 541866"/>
              <a:gd name="connsiteX14" fmla="*/ 838200 w 3136900"/>
              <a:gd name="connsiteY14" fmla="*/ 42333 h 541866"/>
              <a:gd name="connsiteX15" fmla="*/ 1397000 w 3136900"/>
              <a:gd name="connsiteY15" fmla="*/ 63500 h 541866"/>
              <a:gd name="connsiteX16" fmla="*/ 1604434 w 3136900"/>
              <a:gd name="connsiteY16" fmla="*/ 186266 h 541866"/>
              <a:gd name="connsiteX17" fmla="*/ 2650067 w 3136900"/>
              <a:gd name="connsiteY17" fmla="*/ 148166 h 541866"/>
              <a:gd name="connsiteX18" fmla="*/ 2675890 w 3136900"/>
              <a:gd name="connsiteY18" fmla="*/ 260773 h 541866"/>
              <a:gd name="connsiteX19" fmla="*/ 3136900 w 3136900"/>
              <a:gd name="connsiteY19" fmla="*/ 347133 h 541866"/>
              <a:gd name="connsiteX0" fmla="*/ 3136900 w 3136900"/>
              <a:gd name="connsiteY0" fmla="*/ 347133 h 541866"/>
              <a:gd name="connsiteX1" fmla="*/ 3022600 w 3136900"/>
              <a:gd name="connsiteY1" fmla="*/ 410633 h 541866"/>
              <a:gd name="connsiteX2" fmla="*/ 2933700 w 3136900"/>
              <a:gd name="connsiteY2" fmla="*/ 427566 h 541866"/>
              <a:gd name="connsiteX3" fmla="*/ 1138767 w 3136900"/>
              <a:gd name="connsiteY3" fmla="*/ 537633 h 541866"/>
              <a:gd name="connsiteX4" fmla="*/ 651934 w 3136900"/>
              <a:gd name="connsiteY4" fmla="*/ 541866 h 541866"/>
              <a:gd name="connsiteX5" fmla="*/ 414867 w 3136900"/>
              <a:gd name="connsiteY5" fmla="*/ 516466 h 541866"/>
              <a:gd name="connsiteX6" fmla="*/ 118534 w 3136900"/>
              <a:gd name="connsiteY6" fmla="*/ 461433 h 541866"/>
              <a:gd name="connsiteX7" fmla="*/ 33867 w 3136900"/>
              <a:gd name="connsiteY7" fmla="*/ 397933 h 541866"/>
              <a:gd name="connsiteX8" fmla="*/ 0 w 3136900"/>
              <a:gd name="connsiteY8" fmla="*/ 304800 h 541866"/>
              <a:gd name="connsiteX9" fmla="*/ 4234 w 3136900"/>
              <a:gd name="connsiteY9" fmla="*/ 173566 h 541866"/>
              <a:gd name="connsiteX10" fmla="*/ 50800 w 3136900"/>
              <a:gd name="connsiteY10" fmla="*/ 143933 h 541866"/>
              <a:gd name="connsiteX11" fmla="*/ 465667 w 3136900"/>
              <a:gd name="connsiteY11" fmla="*/ 131233 h 541866"/>
              <a:gd name="connsiteX12" fmla="*/ 643467 w 3136900"/>
              <a:gd name="connsiteY12" fmla="*/ 0 h 541866"/>
              <a:gd name="connsiteX13" fmla="*/ 702734 w 3136900"/>
              <a:gd name="connsiteY13" fmla="*/ 25400 h 541866"/>
              <a:gd name="connsiteX14" fmla="*/ 838200 w 3136900"/>
              <a:gd name="connsiteY14" fmla="*/ 42333 h 541866"/>
              <a:gd name="connsiteX15" fmla="*/ 1397000 w 3136900"/>
              <a:gd name="connsiteY15" fmla="*/ 63500 h 541866"/>
              <a:gd name="connsiteX16" fmla="*/ 1604434 w 3136900"/>
              <a:gd name="connsiteY16" fmla="*/ 186266 h 541866"/>
              <a:gd name="connsiteX17" fmla="*/ 2650067 w 3136900"/>
              <a:gd name="connsiteY17" fmla="*/ 148166 h 541866"/>
              <a:gd name="connsiteX18" fmla="*/ 2675890 w 3136900"/>
              <a:gd name="connsiteY18" fmla="*/ 260773 h 541866"/>
              <a:gd name="connsiteX19" fmla="*/ 3136900 w 3136900"/>
              <a:gd name="connsiteY19" fmla="*/ 347133 h 54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36900" h="541866">
                <a:moveTo>
                  <a:pt x="3136900" y="347133"/>
                </a:moveTo>
                <a:lnTo>
                  <a:pt x="3022600" y="410633"/>
                </a:lnTo>
                <a:lnTo>
                  <a:pt x="2933700" y="427566"/>
                </a:lnTo>
                <a:lnTo>
                  <a:pt x="1138767" y="537633"/>
                </a:lnTo>
                <a:lnTo>
                  <a:pt x="651934" y="541866"/>
                </a:lnTo>
                <a:lnTo>
                  <a:pt x="414867" y="516466"/>
                </a:lnTo>
                <a:lnTo>
                  <a:pt x="118534" y="461433"/>
                </a:lnTo>
                <a:lnTo>
                  <a:pt x="33867" y="397933"/>
                </a:lnTo>
                <a:lnTo>
                  <a:pt x="0" y="304800"/>
                </a:lnTo>
                <a:lnTo>
                  <a:pt x="4234" y="173566"/>
                </a:lnTo>
                <a:lnTo>
                  <a:pt x="50800" y="143933"/>
                </a:lnTo>
                <a:lnTo>
                  <a:pt x="465667" y="131233"/>
                </a:lnTo>
                <a:lnTo>
                  <a:pt x="643467" y="0"/>
                </a:lnTo>
                <a:lnTo>
                  <a:pt x="702734" y="25400"/>
                </a:lnTo>
                <a:lnTo>
                  <a:pt x="838200" y="42333"/>
                </a:lnTo>
                <a:lnTo>
                  <a:pt x="1397000" y="63500"/>
                </a:lnTo>
                <a:lnTo>
                  <a:pt x="1604434" y="186266"/>
                </a:lnTo>
                <a:lnTo>
                  <a:pt x="2650067" y="148166"/>
                </a:lnTo>
                <a:lnTo>
                  <a:pt x="2675890" y="260773"/>
                </a:lnTo>
                <a:lnTo>
                  <a:pt x="3136900" y="347133"/>
                </a:lnTo>
                <a:close/>
              </a:path>
            </a:pathLst>
          </a:custGeom>
          <a:solidFill>
            <a:srgbClr val="5E9923">
              <a:alpha val="5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Titre 24"/>
          <p:cNvSpPr txBox="1">
            <a:spLocks/>
          </p:cNvSpPr>
          <p:nvPr/>
        </p:nvSpPr>
        <p:spPr>
          <a:xfrm>
            <a:off x="381000" y="812800"/>
            <a:ext cx="83820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spc="-125" dirty="0">
                <a:ln w="3175">
                  <a:noFill/>
                </a:ln>
                <a:latin typeface="+mj-lt"/>
                <a:cs typeface="Arial" charset="0"/>
              </a:rPr>
              <a:t>Eléments constitutifs</a:t>
            </a:r>
            <a:r>
              <a:rPr lang="fr-FR" sz="2400" spc="-125" noProof="0" dirty="0">
                <a:ln w="3175">
                  <a:noFill/>
                </a:ln>
                <a:latin typeface="+mj-lt"/>
                <a:cs typeface="Arial" charset="0"/>
              </a:rPr>
              <a:t> d’une cellule d’avion</a:t>
            </a:r>
            <a:endParaRPr kumimoji="0" lang="fr-FR" sz="2400" b="0" i="0" u="none" strike="noStrike" kern="1200" cap="none" spc="-125" normalizeH="0" baseline="0" noProof="0" dirty="0">
              <a:ln w="3175">
                <a:noFill/>
              </a:ln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7518400" y="3848100"/>
            <a:ext cx="749300" cy="660400"/>
          </a:xfrm>
          <a:custGeom>
            <a:avLst/>
            <a:gdLst>
              <a:gd name="connsiteX0" fmla="*/ 0 w 749300"/>
              <a:gd name="connsiteY0" fmla="*/ 609600 h 660400"/>
              <a:gd name="connsiteX1" fmla="*/ 6350 w 749300"/>
              <a:gd name="connsiteY1" fmla="*/ 508000 h 660400"/>
              <a:gd name="connsiteX2" fmla="*/ 488950 w 749300"/>
              <a:gd name="connsiteY2" fmla="*/ 0 h 660400"/>
              <a:gd name="connsiteX3" fmla="*/ 749300 w 749300"/>
              <a:gd name="connsiteY3" fmla="*/ 69850 h 660400"/>
              <a:gd name="connsiteX4" fmla="*/ 469900 w 749300"/>
              <a:gd name="connsiteY4" fmla="*/ 660400 h 660400"/>
              <a:gd name="connsiteX0" fmla="*/ 0 w 749300"/>
              <a:gd name="connsiteY0" fmla="*/ 609600 h 660400"/>
              <a:gd name="connsiteX1" fmla="*/ 6350 w 749300"/>
              <a:gd name="connsiteY1" fmla="*/ 508000 h 660400"/>
              <a:gd name="connsiteX2" fmla="*/ 488950 w 749300"/>
              <a:gd name="connsiteY2" fmla="*/ 0 h 660400"/>
              <a:gd name="connsiteX3" fmla="*/ 749300 w 749300"/>
              <a:gd name="connsiteY3" fmla="*/ 69850 h 660400"/>
              <a:gd name="connsiteX4" fmla="*/ 469900 w 749300"/>
              <a:gd name="connsiteY4" fmla="*/ 660400 h 660400"/>
              <a:gd name="connsiteX5" fmla="*/ 0 w 749300"/>
              <a:gd name="connsiteY5" fmla="*/ 6096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300" h="660400">
                <a:moveTo>
                  <a:pt x="0" y="609600"/>
                </a:moveTo>
                <a:lnTo>
                  <a:pt x="6350" y="508000"/>
                </a:lnTo>
                <a:lnTo>
                  <a:pt x="488950" y="0"/>
                </a:lnTo>
                <a:lnTo>
                  <a:pt x="749300" y="69850"/>
                </a:lnTo>
                <a:lnTo>
                  <a:pt x="469900" y="660400"/>
                </a:lnTo>
                <a:lnTo>
                  <a:pt x="0" y="609600"/>
                </a:lnTo>
                <a:close/>
              </a:path>
            </a:pathLst>
          </a:custGeom>
          <a:solidFill>
            <a:schemeClr val="accent5">
              <a:lumMod val="75000"/>
              <a:alpha val="32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fr-FR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Forme libre 11"/>
          <p:cNvSpPr/>
          <p:nvPr/>
        </p:nvSpPr>
        <p:spPr bwMode="auto">
          <a:xfrm>
            <a:off x="2349500" y="4800600"/>
            <a:ext cx="1479550" cy="552450"/>
          </a:xfrm>
          <a:custGeom>
            <a:avLst/>
            <a:gdLst>
              <a:gd name="connsiteX0" fmla="*/ 31750 w 1479550"/>
              <a:gd name="connsiteY0" fmla="*/ 450850 h 552450"/>
              <a:gd name="connsiteX1" fmla="*/ 0 w 1479550"/>
              <a:gd name="connsiteY1" fmla="*/ 247650 h 552450"/>
              <a:gd name="connsiteX2" fmla="*/ 31750 w 1479550"/>
              <a:gd name="connsiteY2" fmla="*/ 120650 h 552450"/>
              <a:gd name="connsiteX3" fmla="*/ 736600 w 1479550"/>
              <a:gd name="connsiteY3" fmla="*/ 0 h 552450"/>
              <a:gd name="connsiteX4" fmla="*/ 1454150 w 1479550"/>
              <a:gd name="connsiteY4" fmla="*/ 152400 h 552450"/>
              <a:gd name="connsiteX5" fmla="*/ 1479550 w 1479550"/>
              <a:gd name="connsiteY5" fmla="*/ 298450 h 552450"/>
              <a:gd name="connsiteX6" fmla="*/ 1428750 w 1479550"/>
              <a:gd name="connsiteY6" fmla="*/ 463550 h 552450"/>
              <a:gd name="connsiteX7" fmla="*/ 882650 w 1479550"/>
              <a:gd name="connsiteY7" fmla="*/ 552450 h 552450"/>
              <a:gd name="connsiteX8" fmla="*/ 736600 w 1479550"/>
              <a:gd name="connsiteY8" fmla="*/ 330200 h 552450"/>
              <a:gd name="connsiteX9" fmla="*/ 596900 w 1479550"/>
              <a:gd name="connsiteY9" fmla="*/ 539750 h 552450"/>
              <a:gd name="connsiteX10" fmla="*/ 31750 w 1479550"/>
              <a:gd name="connsiteY10" fmla="*/ 4508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9550" h="552450">
                <a:moveTo>
                  <a:pt x="31750" y="450850"/>
                </a:moveTo>
                <a:lnTo>
                  <a:pt x="0" y="247650"/>
                </a:lnTo>
                <a:lnTo>
                  <a:pt x="31750" y="120650"/>
                </a:lnTo>
                <a:lnTo>
                  <a:pt x="736600" y="0"/>
                </a:lnTo>
                <a:lnTo>
                  <a:pt x="1454150" y="152400"/>
                </a:lnTo>
                <a:lnTo>
                  <a:pt x="1479550" y="298450"/>
                </a:lnTo>
                <a:lnTo>
                  <a:pt x="1428750" y="463550"/>
                </a:lnTo>
                <a:lnTo>
                  <a:pt x="882650" y="552450"/>
                </a:lnTo>
                <a:lnTo>
                  <a:pt x="736600" y="330200"/>
                </a:lnTo>
                <a:lnTo>
                  <a:pt x="596900" y="539750"/>
                </a:lnTo>
                <a:lnTo>
                  <a:pt x="31750" y="450850"/>
                </a:lnTo>
                <a:close/>
              </a:path>
            </a:pathLst>
          </a:custGeom>
          <a:solidFill>
            <a:schemeClr val="accent5">
              <a:lumMod val="75000"/>
              <a:alpha val="32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4838700" y="4724400"/>
            <a:ext cx="1485900" cy="431800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7" name="Bulle rectangulaire à coins arrondis 16"/>
          <p:cNvSpPr/>
          <p:nvPr/>
        </p:nvSpPr>
        <p:spPr bwMode="auto">
          <a:xfrm>
            <a:off x="1700851" y="4129706"/>
            <a:ext cx="1142498" cy="327994"/>
          </a:xfrm>
          <a:prstGeom prst="wedgeRoundRectCallout">
            <a:avLst>
              <a:gd name="adj1" fmla="val 56469"/>
              <a:gd name="adj2" fmla="val -110260"/>
              <a:gd name="adj3" fmla="val 16667"/>
            </a:avLst>
          </a:prstGeom>
          <a:solidFill>
            <a:srgbClr val="FFFFFF"/>
          </a:solidFill>
          <a:ln w="19050" cmpd="sng">
            <a:solidFill>
              <a:srgbClr val="008000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>
                <a:solidFill>
                  <a:srgbClr val="008000"/>
                </a:solidFill>
                <a:latin typeface="Segoe" pitchFamily="34" charset="0"/>
              </a:rPr>
              <a:t>Fuselage</a:t>
            </a:r>
          </a:p>
        </p:txBody>
      </p:sp>
      <p:sp>
        <p:nvSpPr>
          <p:cNvPr id="19" name="Bulle rectangulaire à coins arrondis 18"/>
          <p:cNvSpPr/>
          <p:nvPr/>
        </p:nvSpPr>
        <p:spPr bwMode="auto">
          <a:xfrm>
            <a:off x="609600" y="5511801"/>
            <a:ext cx="2286000" cy="279399"/>
          </a:xfrm>
          <a:prstGeom prst="wedgeRoundRectCallout">
            <a:avLst>
              <a:gd name="adj1" fmla="val 43712"/>
              <a:gd name="adj2" fmla="val -148569"/>
              <a:gd name="adj3" fmla="val 16667"/>
            </a:avLst>
          </a:prstGeom>
          <a:solidFill>
            <a:srgbClr val="FFFFFF">
              <a:alpha val="97000"/>
            </a:srgbClr>
          </a:solidFill>
          <a:ln w="19050" cmpd="sng">
            <a:solidFill>
              <a:schemeClr val="tx2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tx2"/>
                </a:solidFill>
                <a:latin typeface="Segoe" pitchFamily="34" charset="0"/>
              </a:rPr>
              <a:t>Empennage horizontal</a:t>
            </a:r>
            <a:endParaRPr kumimoji="0" lang="fr-FR" sz="1400" i="0" u="none" strike="noStrike" cap="none" normalizeH="0" baseline="0" dirty="0">
              <a:solidFill>
                <a:schemeClr val="tx2"/>
              </a:solidFill>
              <a:latin typeface="Segoe" pitchFamily="34" charset="0"/>
            </a:endParaRPr>
          </a:p>
        </p:txBody>
      </p:sp>
      <p:sp>
        <p:nvSpPr>
          <p:cNvPr id="20" name="Bulle rectangulaire à coins arrondis 19"/>
          <p:cNvSpPr/>
          <p:nvPr/>
        </p:nvSpPr>
        <p:spPr bwMode="auto">
          <a:xfrm>
            <a:off x="5632450" y="3261785"/>
            <a:ext cx="2171700" cy="327998"/>
          </a:xfrm>
          <a:prstGeom prst="wedgeRoundRectCallout">
            <a:avLst>
              <a:gd name="adj1" fmla="val 57978"/>
              <a:gd name="adj2" fmla="val 197290"/>
              <a:gd name="adj3" fmla="val 16667"/>
            </a:avLst>
          </a:prstGeom>
          <a:solidFill>
            <a:srgbClr val="FFFFFF"/>
          </a:solidFill>
          <a:ln w="19050" cmpd="sng">
            <a:solidFill>
              <a:srgbClr val="1F497D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rgbClr val="1F497D"/>
                </a:solidFill>
                <a:latin typeface="Segoe" pitchFamily="34" charset="0"/>
              </a:rPr>
              <a:t>Empennage vertical</a:t>
            </a:r>
            <a:endParaRPr kumimoji="0" lang="fr-FR" sz="1400" i="0" u="none" strike="noStrike" cap="none" normalizeH="0" baseline="0" dirty="0">
              <a:solidFill>
                <a:srgbClr val="1F497D"/>
              </a:solidFill>
              <a:latin typeface="Segoe" pitchFamily="34" charset="0"/>
            </a:endParaRPr>
          </a:p>
        </p:txBody>
      </p:sp>
      <p:sp>
        <p:nvSpPr>
          <p:cNvPr id="21" name="Bulle rectangulaire à coins arrondis 20"/>
          <p:cNvSpPr/>
          <p:nvPr/>
        </p:nvSpPr>
        <p:spPr bwMode="auto">
          <a:xfrm>
            <a:off x="5308600" y="5435601"/>
            <a:ext cx="2209800" cy="327998"/>
          </a:xfrm>
          <a:prstGeom prst="wedgeRoundRectCallout">
            <a:avLst>
              <a:gd name="adj1" fmla="val -50464"/>
              <a:gd name="adj2" fmla="val -179451"/>
              <a:gd name="adj3" fmla="val 16667"/>
            </a:avLst>
          </a:prstGeom>
          <a:solidFill>
            <a:schemeClr val="bg1"/>
          </a:solidFill>
          <a:ln w="19050" cmpd="sng"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tx1"/>
                </a:solidFill>
                <a:latin typeface="Segoe" pitchFamily="34" charset="0"/>
              </a:rPr>
              <a:t>Train d’atterrissage</a:t>
            </a:r>
            <a:endParaRPr kumimoji="0" lang="fr-FR" sz="1400" i="0" u="none" strike="noStrike" cap="none" normalizeH="0" baseline="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0" name="Forme libre 9"/>
          <p:cNvSpPr/>
          <p:nvPr/>
        </p:nvSpPr>
        <p:spPr bwMode="auto">
          <a:xfrm>
            <a:off x="654050" y="2965450"/>
            <a:ext cx="4864100" cy="774700"/>
          </a:xfrm>
          <a:custGeom>
            <a:avLst/>
            <a:gdLst>
              <a:gd name="connsiteX0" fmla="*/ 0 w 4864100"/>
              <a:gd name="connsiteY0" fmla="*/ 552450 h 774700"/>
              <a:gd name="connsiteX1" fmla="*/ 12700 w 4864100"/>
              <a:gd name="connsiteY1" fmla="*/ 127000 h 774700"/>
              <a:gd name="connsiteX2" fmla="*/ 50800 w 4864100"/>
              <a:gd name="connsiteY2" fmla="*/ 50800 h 774700"/>
              <a:gd name="connsiteX3" fmla="*/ 1397000 w 4864100"/>
              <a:gd name="connsiteY3" fmla="*/ 12700 h 774700"/>
              <a:gd name="connsiteX4" fmla="*/ 3460750 w 4864100"/>
              <a:gd name="connsiteY4" fmla="*/ 0 h 774700"/>
              <a:gd name="connsiteX5" fmla="*/ 4775200 w 4864100"/>
              <a:gd name="connsiteY5" fmla="*/ 69850 h 774700"/>
              <a:gd name="connsiteX6" fmla="*/ 4851400 w 4864100"/>
              <a:gd name="connsiteY6" fmla="*/ 114300 h 774700"/>
              <a:gd name="connsiteX7" fmla="*/ 4864100 w 4864100"/>
              <a:gd name="connsiteY7" fmla="*/ 590550 h 774700"/>
              <a:gd name="connsiteX8" fmla="*/ 3486150 w 4864100"/>
              <a:gd name="connsiteY8" fmla="*/ 774700 h 774700"/>
              <a:gd name="connsiteX9" fmla="*/ 1397000 w 4864100"/>
              <a:gd name="connsiteY9" fmla="*/ 755650 h 774700"/>
              <a:gd name="connsiteX10" fmla="*/ 0 w 4864100"/>
              <a:gd name="connsiteY10" fmla="*/ 55245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64100" h="774700">
                <a:moveTo>
                  <a:pt x="0" y="552450"/>
                </a:moveTo>
                <a:lnTo>
                  <a:pt x="12700" y="127000"/>
                </a:lnTo>
                <a:lnTo>
                  <a:pt x="50800" y="50800"/>
                </a:lnTo>
                <a:lnTo>
                  <a:pt x="1397000" y="12700"/>
                </a:lnTo>
                <a:lnTo>
                  <a:pt x="3460750" y="0"/>
                </a:lnTo>
                <a:lnTo>
                  <a:pt x="4775200" y="69850"/>
                </a:lnTo>
                <a:lnTo>
                  <a:pt x="4851400" y="114300"/>
                </a:lnTo>
                <a:lnTo>
                  <a:pt x="4864100" y="590550"/>
                </a:lnTo>
                <a:lnTo>
                  <a:pt x="3486150" y="774700"/>
                </a:lnTo>
                <a:lnTo>
                  <a:pt x="1397000" y="755650"/>
                </a:lnTo>
                <a:lnTo>
                  <a:pt x="0" y="55245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shade val="15000"/>
                  <a:satMod val="180000"/>
                  <a:alpha val="43000"/>
                </a:schemeClr>
              </a:gs>
              <a:gs pos="50000">
                <a:schemeClr val="accent2">
                  <a:shade val="45000"/>
                  <a:satMod val="170000"/>
                  <a:alpha val="43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alpha val="43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alpha val="43000"/>
                </a:schemeClr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6" name="Bulle rectangulaire à coins arrondis 15"/>
          <p:cNvSpPr/>
          <p:nvPr/>
        </p:nvSpPr>
        <p:spPr bwMode="auto">
          <a:xfrm>
            <a:off x="914400" y="2514601"/>
            <a:ext cx="854500" cy="327998"/>
          </a:xfrm>
          <a:prstGeom prst="wedgeRoundRectCallout">
            <a:avLst>
              <a:gd name="adj1" fmla="val 46463"/>
              <a:gd name="adj2" fmla="val 182500"/>
              <a:gd name="adj3" fmla="val 16667"/>
            </a:avLst>
          </a:prstGeom>
          <a:ln w="19050" cmpd="sng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accent2"/>
                </a:solidFill>
                <a:latin typeface="Segoe" pitchFamily="34" charset="0"/>
              </a:rPr>
              <a:t>Aile</a:t>
            </a:r>
            <a:endParaRPr kumimoji="0" lang="fr-FR" sz="1400" i="0" u="none" strike="noStrike" cap="none" normalizeH="0" baseline="0" dirty="0">
              <a:solidFill>
                <a:schemeClr val="accent2"/>
              </a:solidFill>
              <a:latin typeface="Segoe" pitchFamily="34" charset="0"/>
            </a:endParaRPr>
          </a:p>
        </p:txBody>
      </p:sp>
      <p:sp>
        <p:nvSpPr>
          <p:cNvPr id="2" name="Forme libre 1"/>
          <p:cNvSpPr/>
          <p:nvPr/>
        </p:nvSpPr>
        <p:spPr>
          <a:xfrm>
            <a:off x="5518150" y="4133850"/>
            <a:ext cx="806450" cy="158750"/>
          </a:xfrm>
          <a:custGeom>
            <a:avLst/>
            <a:gdLst>
              <a:gd name="connsiteX0" fmla="*/ 0 w 806450"/>
              <a:gd name="connsiteY0" fmla="*/ 50800 h 158750"/>
              <a:gd name="connsiteX1" fmla="*/ 114300 w 806450"/>
              <a:gd name="connsiteY1" fmla="*/ 0 h 158750"/>
              <a:gd name="connsiteX2" fmla="*/ 527050 w 806450"/>
              <a:gd name="connsiteY2" fmla="*/ 19050 h 158750"/>
              <a:gd name="connsiteX3" fmla="*/ 806450 w 806450"/>
              <a:gd name="connsiteY3" fmla="*/ 114300 h 158750"/>
              <a:gd name="connsiteX4" fmla="*/ 520700 w 806450"/>
              <a:gd name="connsiteY4" fmla="*/ 158750 h 158750"/>
              <a:gd name="connsiteX5" fmla="*/ 165100 w 806450"/>
              <a:gd name="connsiteY5" fmla="*/ 120650 h 158750"/>
              <a:gd name="connsiteX6" fmla="*/ 38100 w 806450"/>
              <a:gd name="connsiteY6" fmla="*/ 101600 h 158750"/>
              <a:gd name="connsiteX7" fmla="*/ 0 w 806450"/>
              <a:gd name="connsiteY7" fmla="*/ 5080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6450" h="158750">
                <a:moveTo>
                  <a:pt x="0" y="50800"/>
                </a:moveTo>
                <a:lnTo>
                  <a:pt x="114300" y="0"/>
                </a:lnTo>
                <a:lnTo>
                  <a:pt x="527050" y="19050"/>
                </a:lnTo>
                <a:lnTo>
                  <a:pt x="806450" y="114300"/>
                </a:lnTo>
                <a:lnTo>
                  <a:pt x="520700" y="158750"/>
                </a:lnTo>
                <a:lnTo>
                  <a:pt x="165100" y="120650"/>
                </a:lnTo>
                <a:lnTo>
                  <a:pt x="38100" y="101600"/>
                </a:lnTo>
                <a:lnTo>
                  <a:pt x="0" y="508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shade val="15000"/>
                  <a:satMod val="180000"/>
                  <a:alpha val="43000"/>
                </a:schemeClr>
              </a:gs>
              <a:gs pos="50000">
                <a:schemeClr val="accent2">
                  <a:shade val="45000"/>
                  <a:satMod val="170000"/>
                  <a:alpha val="43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alpha val="43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alpha val="43000"/>
                </a:schemeClr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fr-FR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5" grpId="0" animBg="1"/>
      <p:bldP spid="9" grpId="0"/>
      <p:bldP spid="11" grpId="0" animBg="1"/>
      <p:bldP spid="12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10" grpId="0" animBg="1"/>
      <p:bldP spid="1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9"/>
          <p:cNvGrpSpPr/>
          <p:nvPr/>
        </p:nvGrpSpPr>
        <p:grpSpPr>
          <a:xfrm>
            <a:off x="2096386" y="2044700"/>
            <a:ext cx="5536314" cy="3505200"/>
            <a:chOff x="2121786" y="2095500"/>
            <a:chExt cx="5536314" cy="3505200"/>
          </a:xfrm>
        </p:grpSpPr>
        <p:grpSp>
          <p:nvGrpSpPr>
            <p:cNvPr id="3" name="Grouper 17"/>
            <p:cNvGrpSpPr/>
            <p:nvPr/>
          </p:nvGrpSpPr>
          <p:grpSpPr>
            <a:xfrm>
              <a:off x="2121786" y="2095500"/>
              <a:ext cx="5536314" cy="3505200"/>
              <a:chOff x="2045586" y="2044700"/>
              <a:chExt cx="5536314" cy="3505200"/>
            </a:xfrm>
          </p:grpSpPr>
          <p:grpSp>
            <p:nvGrpSpPr>
              <p:cNvPr id="4" name="Grouper 15"/>
              <p:cNvGrpSpPr/>
              <p:nvPr/>
            </p:nvGrpSpPr>
            <p:grpSpPr>
              <a:xfrm>
                <a:off x="2045586" y="2044700"/>
                <a:ext cx="5282314" cy="3505200"/>
                <a:chOff x="2045586" y="2044700"/>
                <a:chExt cx="5282314" cy="3505200"/>
              </a:xfrm>
              <a:solidFill>
                <a:srgbClr val="FFFFFF"/>
              </a:solidFill>
            </p:grpSpPr>
            <p:pic>
              <p:nvPicPr>
                <p:cNvPr id="26" name="Image 25"/>
                <p:cNvPicPr>
                  <a:picLocks noChangeAspect="1"/>
                </p:cNvPicPr>
                <p:nvPr/>
              </p:nvPicPr>
              <p:blipFill>
                <a:blip r:embed="rId2"/>
                <a:srcRect r="38014"/>
                <a:stretch>
                  <a:fillRect/>
                </a:stretch>
              </p:blipFill>
              <p:spPr>
                <a:xfrm>
                  <a:off x="2045586" y="2044700"/>
                  <a:ext cx="5052828" cy="3505200"/>
                </a:xfrm>
                <a:prstGeom prst="snip1Rect">
                  <a:avLst/>
                </a:prstGeom>
                <a:ln w="19050" cmpd="sng">
                  <a:headEnd type="none" w="med" len="med"/>
                  <a:tailEnd type="none" w="med" len="med"/>
                </a:ln>
              </p:spPr>
            </p:pic>
            <p:sp>
              <p:nvSpPr>
                <p:cNvPr id="15" name="Rectangle 14"/>
                <p:cNvSpPr/>
                <p:nvPr/>
              </p:nvSpPr>
              <p:spPr bwMode="auto">
                <a:xfrm>
                  <a:off x="6121400" y="3797300"/>
                  <a:ext cx="1206500" cy="12065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109728" tIns="54864" rIns="109728" bIns="54864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969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</p:grpSp>
          <p:sp>
            <p:nvSpPr>
              <p:cNvPr id="17" name="Rectangle 16"/>
              <p:cNvSpPr/>
              <p:nvPr/>
            </p:nvSpPr>
            <p:spPr bwMode="auto">
              <a:xfrm>
                <a:off x="5308600" y="2311400"/>
                <a:ext cx="2273300" cy="533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 bwMode="auto">
            <a:xfrm>
              <a:off x="7086600" y="2819400"/>
              <a:ext cx="165100" cy="177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Structure d’un aéronef</a:t>
            </a:r>
          </a:p>
        </p:txBody>
      </p:sp>
      <p:sp>
        <p:nvSpPr>
          <p:cNvPr id="30" name="Forme libre 29"/>
          <p:cNvSpPr/>
          <p:nvPr/>
        </p:nvSpPr>
        <p:spPr bwMode="auto">
          <a:xfrm>
            <a:off x="2152650" y="2863850"/>
            <a:ext cx="4864100" cy="774700"/>
          </a:xfrm>
          <a:custGeom>
            <a:avLst/>
            <a:gdLst>
              <a:gd name="connsiteX0" fmla="*/ 0 w 4864100"/>
              <a:gd name="connsiteY0" fmla="*/ 552450 h 774700"/>
              <a:gd name="connsiteX1" fmla="*/ 12700 w 4864100"/>
              <a:gd name="connsiteY1" fmla="*/ 127000 h 774700"/>
              <a:gd name="connsiteX2" fmla="*/ 50800 w 4864100"/>
              <a:gd name="connsiteY2" fmla="*/ 50800 h 774700"/>
              <a:gd name="connsiteX3" fmla="*/ 1397000 w 4864100"/>
              <a:gd name="connsiteY3" fmla="*/ 12700 h 774700"/>
              <a:gd name="connsiteX4" fmla="*/ 3460750 w 4864100"/>
              <a:gd name="connsiteY4" fmla="*/ 0 h 774700"/>
              <a:gd name="connsiteX5" fmla="*/ 4775200 w 4864100"/>
              <a:gd name="connsiteY5" fmla="*/ 69850 h 774700"/>
              <a:gd name="connsiteX6" fmla="*/ 4851400 w 4864100"/>
              <a:gd name="connsiteY6" fmla="*/ 114300 h 774700"/>
              <a:gd name="connsiteX7" fmla="*/ 4864100 w 4864100"/>
              <a:gd name="connsiteY7" fmla="*/ 590550 h 774700"/>
              <a:gd name="connsiteX8" fmla="*/ 3486150 w 4864100"/>
              <a:gd name="connsiteY8" fmla="*/ 774700 h 774700"/>
              <a:gd name="connsiteX9" fmla="*/ 1397000 w 4864100"/>
              <a:gd name="connsiteY9" fmla="*/ 755650 h 774700"/>
              <a:gd name="connsiteX10" fmla="*/ 0 w 4864100"/>
              <a:gd name="connsiteY10" fmla="*/ 55245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64100" h="774700">
                <a:moveTo>
                  <a:pt x="0" y="552450"/>
                </a:moveTo>
                <a:lnTo>
                  <a:pt x="12700" y="127000"/>
                </a:lnTo>
                <a:lnTo>
                  <a:pt x="50800" y="50800"/>
                </a:lnTo>
                <a:lnTo>
                  <a:pt x="1397000" y="12700"/>
                </a:lnTo>
                <a:lnTo>
                  <a:pt x="3460750" y="0"/>
                </a:lnTo>
                <a:lnTo>
                  <a:pt x="4775200" y="69850"/>
                </a:lnTo>
                <a:lnTo>
                  <a:pt x="4851400" y="114300"/>
                </a:lnTo>
                <a:lnTo>
                  <a:pt x="4864100" y="590550"/>
                </a:lnTo>
                <a:lnTo>
                  <a:pt x="3486150" y="774700"/>
                </a:lnTo>
                <a:lnTo>
                  <a:pt x="1397000" y="755650"/>
                </a:lnTo>
                <a:lnTo>
                  <a:pt x="0" y="55245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shade val="15000"/>
                  <a:satMod val="180000"/>
                  <a:alpha val="43000"/>
                </a:schemeClr>
              </a:gs>
              <a:gs pos="50000">
                <a:schemeClr val="accent2">
                  <a:shade val="45000"/>
                  <a:satMod val="170000"/>
                  <a:alpha val="43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alpha val="43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alpha val="43000"/>
                </a:schemeClr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3" name="Bulle rectangulaire à coins arrondis 12"/>
          <p:cNvSpPr/>
          <p:nvPr/>
        </p:nvSpPr>
        <p:spPr bwMode="auto">
          <a:xfrm>
            <a:off x="4993250" y="1866901"/>
            <a:ext cx="1449450" cy="327998"/>
          </a:xfrm>
          <a:prstGeom prst="wedgeRoundRectCallout">
            <a:avLst>
              <a:gd name="adj1" fmla="val -59674"/>
              <a:gd name="adj2" fmla="val 246000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Emplanture</a:t>
            </a:r>
          </a:p>
        </p:txBody>
      </p:sp>
      <p:sp>
        <p:nvSpPr>
          <p:cNvPr id="14" name="Bulle rectangulaire à coins arrondis 13"/>
          <p:cNvSpPr/>
          <p:nvPr/>
        </p:nvSpPr>
        <p:spPr bwMode="auto">
          <a:xfrm>
            <a:off x="7001999" y="2317750"/>
            <a:ext cx="1898497" cy="476249"/>
          </a:xfrm>
          <a:prstGeom prst="wedgeRoundRectCallout">
            <a:avLst>
              <a:gd name="adj1" fmla="val -50735"/>
              <a:gd name="adj2" fmla="val 119321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Saumon ou </a:t>
            </a:r>
            <a:r>
              <a:rPr lang="fr-FR" sz="1400" dirty="0" err="1">
                <a:solidFill>
                  <a:srgbClr val="000000"/>
                </a:solidFill>
                <a:latin typeface="Segoe" pitchFamily="34" charset="0"/>
              </a:rPr>
              <a:t>Winglet</a:t>
            </a:r>
            <a:endParaRPr lang="fr-FR" sz="1400" dirty="0">
              <a:solidFill>
                <a:srgbClr val="000000"/>
              </a:solidFill>
              <a:latin typeface="Segoe" pitchFamily="34" charset="0"/>
            </a:endParaRPr>
          </a:p>
        </p:txBody>
      </p:sp>
      <p:sp>
        <p:nvSpPr>
          <p:cNvPr id="11" name="Bulle rectangulaire à coins arrondis 10"/>
          <p:cNvSpPr/>
          <p:nvPr/>
        </p:nvSpPr>
        <p:spPr bwMode="auto">
          <a:xfrm>
            <a:off x="1752600" y="2070101"/>
            <a:ext cx="1741700" cy="327998"/>
          </a:xfrm>
          <a:prstGeom prst="wedgeRoundRectCallout">
            <a:avLst>
              <a:gd name="adj1" fmla="val 46463"/>
              <a:gd name="adj2" fmla="val 182500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Bord d’attaque</a:t>
            </a:r>
          </a:p>
        </p:txBody>
      </p:sp>
      <p:sp>
        <p:nvSpPr>
          <p:cNvPr id="41" name="Titre 24"/>
          <p:cNvSpPr txBox="1">
            <a:spLocks/>
          </p:cNvSpPr>
          <p:nvPr/>
        </p:nvSpPr>
        <p:spPr>
          <a:xfrm>
            <a:off x="381000" y="800100"/>
            <a:ext cx="83820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Description de l’aile</a:t>
            </a:r>
          </a:p>
        </p:txBody>
      </p:sp>
      <p:grpSp>
        <p:nvGrpSpPr>
          <p:cNvPr id="33" name="Grouper 32"/>
          <p:cNvGrpSpPr/>
          <p:nvPr/>
        </p:nvGrpSpPr>
        <p:grpSpPr>
          <a:xfrm>
            <a:off x="4826000" y="4406900"/>
            <a:ext cx="4318000" cy="2146300"/>
            <a:chOff x="4000500" y="3429000"/>
            <a:chExt cx="5143500" cy="3008948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3"/>
            <a:srcRect b="22001"/>
            <a:stretch>
              <a:fillRect/>
            </a:stretch>
          </p:blipFill>
          <p:spPr>
            <a:xfrm>
              <a:off x="4000500" y="3429000"/>
              <a:ext cx="5143500" cy="300894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Ellipse 34"/>
            <p:cNvSpPr/>
            <p:nvPr/>
          </p:nvSpPr>
          <p:spPr bwMode="auto">
            <a:xfrm rot="20240210">
              <a:off x="7659709" y="3559952"/>
              <a:ext cx="474098" cy="55030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6" name="Ellipse 35"/>
            <p:cNvSpPr/>
            <p:nvPr/>
          </p:nvSpPr>
          <p:spPr bwMode="auto">
            <a:xfrm rot="20240210">
              <a:off x="4102128" y="5178397"/>
              <a:ext cx="438098" cy="58630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sp>
        <p:nvSpPr>
          <p:cNvPr id="40" name="Forme libre 39"/>
          <p:cNvSpPr/>
          <p:nvPr/>
        </p:nvSpPr>
        <p:spPr bwMode="auto">
          <a:xfrm>
            <a:off x="2235200" y="3306232"/>
            <a:ext cx="1316567" cy="309033"/>
          </a:xfrm>
          <a:custGeom>
            <a:avLst/>
            <a:gdLst>
              <a:gd name="connsiteX0" fmla="*/ 8467 w 1316567"/>
              <a:gd name="connsiteY0" fmla="*/ 0 h 309033"/>
              <a:gd name="connsiteX1" fmla="*/ 1316567 w 1316567"/>
              <a:gd name="connsiteY1" fmla="*/ 190500 h 309033"/>
              <a:gd name="connsiteX2" fmla="*/ 1316567 w 1316567"/>
              <a:gd name="connsiteY2" fmla="*/ 309033 h 309033"/>
              <a:gd name="connsiteX3" fmla="*/ 0 w 1316567"/>
              <a:gd name="connsiteY3" fmla="*/ 127000 h 309033"/>
              <a:gd name="connsiteX4" fmla="*/ 8467 w 1316567"/>
              <a:gd name="connsiteY4" fmla="*/ 0 h 30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567" h="309033">
                <a:moveTo>
                  <a:pt x="8467" y="0"/>
                </a:moveTo>
                <a:lnTo>
                  <a:pt x="1316567" y="190500"/>
                </a:lnTo>
                <a:lnTo>
                  <a:pt x="1316567" y="309033"/>
                </a:lnTo>
                <a:lnTo>
                  <a:pt x="0" y="127000"/>
                </a:lnTo>
                <a:lnTo>
                  <a:pt x="8467" y="0"/>
                </a:lnTo>
                <a:close/>
              </a:path>
            </a:pathLst>
          </a:custGeom>
          <a:solidFill>
            <a:srgbClr val="FF0000">
              <a:alpha val="66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2" name="Forme libre 41"/>
          <p:cNvSpPr/>
          <p:nvPr/>
        </p:nvSpPr>
        <p:spPr bwMode="auto">
          <a:xfrm flipH="1">
            <a:off x="5613398" y="3327400"/>
            <a:ext cx="1316567" cy="309033"/>
          </a:xfrm>
          <a:custGeom>
            <a:avLst/>
            <a:gdLst>
              <a:gd name="connsiteX0" fmla="*/ 8467 w 1316567"/>
              <a:gd name="connsiteY0" fmla="*/ 0 h 309033"/>
              <a:gd name="connsiteX1" fmla="*/ 1316567 w 1316567"/>
              <a:gd name="connsiteY1" fmla="*/ 190500 h 309033"/>
              <a:gd name="connsiteX2" fmla="*/ 1316567 w 1316567"/>
              <a:gd name="connsiteY2" fmla="*/ 309033 h 309033"/>
              <a:gd name="connsiteX3" fmla="*/ 0 w 1316567"/>
              <a:gd name="connsiteY3" fmla="*/ 127000 h 309033"/>
              <a:gd name="connsiteX4" fmla="*/ 8467 w 1316567"/>
              <a:gd name="connsiteY4" fmla="*/ 0 h 30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567" h="309033">
                <a:moveTo>
                  <a:pt x="8467" y="0"/>
                </a:moveTo>
                <a:lnTo>
                  <a:pt x="1316567" y="190500"/>
                </a:lnTo>
                <a:lnTo>
                  <a:pt x="1316567" y="309033"/>
                </a:lnTo>
                <a:lnTo>
                  <a:pt x="0" y="127000"/>
                </a:lnTo>
                <a:lnTo>
                  <a:pt x="8467" y="0"/>
                </a:lnTo>
                <a:close/>
              </a:path>
            </a:pathLst>
          </a:custGeom>
          <a:solidFill>
            <a:srgbClr val="FF0000">
              <a:alpha val="66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3" name="Forme libre 42"/>
          <p:cNvSpPr/>
          <p:nvPr/>
        </p:nvSpPr>
        <p:spPr bwMode="auto">
          <a:xfrm>
            <a:off x="3543300" y="3496732"/>
            <a:ext cx="855133" cy="127000"/>
          </a:xfrm>
          <a:custGeom>
            <a:avLst/>
            <a:gdLst>
              <a:gd name="connsiteX0" fmla="*/ 12700 w 855133"/>
              <a:gd name="connsiteY0" fmla="*/ 0 h 127000"/>
              <a:gd name="connsiteX1" fmla="*/ 855133 w 855133"/>
              <a:gd name="connsiteY1" fmla="*/ 12700 h 127000"/>
              <a:gd name="connsiteX2" fmla="*/ 817033 w 855133"/>
              <a:gd name="connsiteY2" fmla="*/ 127000 h 127000"/>
              <a:gd name="connsiteX3" fmla="*/ 0 w 855133"/>
              <a:gd name="connsiteY3" fmla="*/ 122766 h 127000"/>
              <a:gd name="connsiteX4" fmla="*/ 12700 w 855133"/>
              <a:gd name="connsiteY4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133" h="127000">
                <a:moveTo>
                  <a:pt x="12700" y="0"/>
                </a:moveTo>
                <a:lnTo>
                  <a:pt x="855133" y="12700"/>
                </a:lnTo>
                <a:lnTo>
                  <a:pt x="817033" y="127000"/>
                </a:lnTo>
                <a:lnTo>
                  <a:pt x="0" y="122766"/>
                </a:lnTo>
                <a:lnTo>
                  <a:pt x="12700" y="0"/>
                </a:lnTo>
                <a:close/>
              </a:path>
            </a:pathLst>
          </a:custGeom>
          <a:solidFill>
            <a:srgbClr val="CDABDF">
              <a:alpha val="54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4" name="Forme libre 43"/>
          <p:cNvSpPr/>
          <p:nvPr/>
        </p:nvSpPr>
        <p:spPr bwMode="auto">
          <a:xfrm flipH="1">
            <a:off x="4758263" y="3505199"/>
            <a:ext cx="855133" cy="127000"/>
          </a:xfrm>
          <a:custGeom>
            <a:avLst/>
            <a:gdLst>
              <a:gd name="connsiteX0" fmla="*/ 12700 w 855133"/>
              <a:gd name="connsiteY0" fmla="*/ 0 h 127000"/>
              <a:gd name="connsiteX1" fmla="*/ 855133 w 855133"/>
              <a:gd name="connsiteY1" fmla="*/ 12700 h 127000"/>
              <a:gd name="connsiteX2" fmla="*/ 817033 w 855133"/>
              <a:gd name="connsiteY2" fmla="*/ 127000 h 127000"/>
              <a:gd name="connsiteX3" fmla="*/ 0 w 855133"/>
              <a:gd name="connsiteY3" fmla="*/ 122766 h 127000"/>
              <a:gd name="connsiteX4" fmla="*/ 12700 w 855133"/>
              <a:gd name="connsiteY4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133" h="127000">
                <a:moveTo>
                  <a:pt x="12700" y="0"/>
                </a:moveTo>
                <a:lnTo>
                  <a:pt x="855133" y="12700"/>
                </a:lnTo>
                <a:lnTo>
                  <a:pt x="817033" y="127000"/>
                </a:lnTo>
                <a:lnTo>
                  <a:pt x="0" y="122766"/>
                </a:lnTo>
                <a:lnTo>
                  <a:pt x="12700" y="0"/>
                </a:lnTo>
                <a:close/>
              </a:path>
            </a:pathLst>
          </a:custGeom>
          <a:solidFill>
            <a:srgbClr val="CDABDF">
              <a:alpha val="62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5" name="Bulle rectangulaire à coins arrondis 44"/>
          <p:cNvSpPr/>
          <p:nvPr/>
        </p:nvSpPr>
        <p:spPr bwMode="auto">
          <a:xfrm>
            <a:off x="6705600" y="3746501"/>
            <a:ext cx="1286500" cy="399999"/>
          </a:xfrm>
          <a:prstGeom prst="wedgeRoundRectCallout">
            <a:avLst>
              <a:gd name="adj1" fmla="val -65352"/>
              <a:gd name="adj2" fmla="val -122301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Ailerons</a:t>
            </a:r>
          </a:p>
        </p:txBody>
      </p:sp>
      <p:sp>
        <p:nvSpPr>
          <p:cNvPr id="46" name="Bulle rectangulaire à coins arrondis 45"/>
          <p:cNvSpPr/>
          <p:nvPr/>
        </p:nvSpPr>
        <p:spPr bwMode="auto">
          <a:xfrm>
            <a:off x="5156200" y="3860801"/>
            <a:ext cx="1286500" cy="399999"/>
          </a:xfrm>
          <a:prstGeom prst="wedgeRoundRectCallout">
            <a:avLst>
              <a:gd name="adj1" fmla="val -65352"/>
              <a:gd name="adj2" fmla="val -122301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Volets</a:t>
            </a:r>
          </a:p>
        </p:txBody>
      </p:sp>
      <p:sp>
        <p:nvSpPr>
          <p:cNvPr id="12" name="Bulle rectangulaire à coins arrondis 11"/>
          <p:cNvSpPr/>
          <p:nvPr/>
        </p:nvSpPr>
        <p:spPr bwMode="auto">
          <a:xfrm>
            <a:off x="1841500" y="3708401"/>
            <a:ext cx="1502500" cy="327998"/>
          </a:xfrm>
          <a:prstGeom prst="wedgeRoundRectCallout">
            <a:avLst>
              <a:gd name="adj1" fmla="val 51352"/>
              <a:gd name="adj2" fmla="val -119126"/>
              <a:gd name="adj3" fmla="val 16667"/>
            </a:avLst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Bord de fuite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  <p:bldP spid="14" grpId="0" animBg="1"/>
      <p:bldP spid="11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Structure d’un aéronef</a:t>
            </a:r>
          </a:p>
        </p:txBody>
      </p:sp>
      <p:sp>
        <p:nvSpPr>
          <p:cNvPr id="27" name="Freeform 2"/>
          <p:cNvSpPr>
            <a:spLocks noChangeAspect="1"/>
          </p:cNvSpPr>
          <p:nvPr/>
        </p:nvSpPr>
        <p:spPr bwMode="auto">
          <a:xfrm rot="21360000">
            <a:off x="3192464" y="3473450"/>
            <a:ext cx="4618037" cy="1593850"/>
          </a:xfrm>
          <a:custGeom>
            <a:avLst/>
            <a:gdLst>
              <a:gd name="T0" fmla="*/ 2147483647 w 2909"/>
              <a:gd name="T1" fmla="*/ 2147483647 h 1004"/>
              <a:gd name="T2" fmla="*/ 2147483647 w 2909"/>
              <a:gd name="T3" fmla="*/ 2147483647 h 1004"/>
              <a:gd name="T4" fmla="*/ 2147483647 w 2909"/>
              <a:gd name="T5" fmla="*/ 2147483647 h 1004"/>
              <a:gd name="T6" fmla="*/ 2147483647 w 2909"/>
              <a:gd name="T7" fmla="*/ 2147483647 h 1004"/>
              <a:gd name="T8" fmla="*/ 2147483647 w 2909"/>
              <a:gd name="T9" fmla="*/ 2147483647 h 1004"/>
              <a:gd name="T10" fmla="*/ 2147483647 w 2909"/>
              <a:gd name="T11" fmla="*/ 2147483647 h 1004"/>
              <a:gd name="T12" fmla="*/ 2147483647 w 2909"/>
              <a:gd name="T13" fmla="*/ 2147483647 h 1004"/>
              <a:gd name="T14" fmla="*/ 2147483647 w 2909"/>
              <a:gd name="T15" fmla="*/ 2147483647 h 1004"/>
              <a:gd name="T16" fmla="*/ 2147483647 w 2909"/>
              <a:gd name="T17" fmla="*/ 2147483647 h 1004"/>
              <a:gd name="T18" fmla="*/ 2147483647 w 2909"/>
              <a:gd name="T19" fmla="*/ 2147483647 h 1004"/>
              <a:gd name="T20" fmla="*/ 2147483647 w 2909"/>
              <a:gd name="T21" fmla="*/ 2147483647 h 10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09"/>
              <a:gd name="T34" fmla="*/ 0 h 1004"/>
              <a:gd name="T35" fmla="*/ 2909 w 2909"/>
              <a:gd name="T36" fmla="*/ 1004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60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0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12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602 h 1021"/>
              <a:gd name="connsiteX1" fmla="*/ 188 w 2909"/>
              <a:gd name="connsiteY1" fmla="*/ 429 h 1021"/>
              <a:gd name="connsiteX2" fmla="*/ 6 w 2909"/>
              <a:gd name="connsiteY2" fmla="*/ 211 h 1021"/>
              <a:gd name="connsiteX3" fmla="*/ 152 w 2909"/>
              <a:gd name="connsiteY3" fmla="*/ 44 h 1021"/>
              <a:gd name="connsiteX4" fmla="*/ 488 w 2909"/>
              <a:gd name="connsiteY4" fmla="*/ 48 h 1021"/>
              <a:gd name="connsiteX5" fmla="*/ 833 w 2909"/>
              <a:gd name="connsiteY5" fmla="*/ 77 h 1021"/>
              <a:gd name="connsiteX6" fmla="*/ 1160 w 2909"/>
              <a:gd name="connsiteY6" fmla="*/ 220 h 1021"/>
              <a:gd name="connsiteX7" fmla="*/ 1715 w 2909"/>
              <a:gd name="connsiteY7" fmla="*/ 448 h 1021"/>
              <a:gd name="connsiteX8" fmla="*/ 2251 w 2909"/>
              <a:gd name="connsiteY8" fmla="*/ 711 h 1021"/>
              <a:gd name="connsiteX9" fmla="*/ 2662 w 2909"/>
              <a:gd name="connsiteY9" fmla="*/ 1003 h 1021"/>
              <a:gd name="connsiteX10" fmla="*/ 770 w 2909"/>
              <a:gd name="connsiteY10" fmla="*/ 602 h 1021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60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60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60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60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08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08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  <a:gd name="connsiteX0" fmla="*/ 770 w 2909"/>
              <a:gd name="connsiteY0" fmla="*/ 585 h 1004"/>
              <a:gd name="connsiteX1" fmla="*/ 188 w 2909"/>
              <a:gd name="connsiteY1" fmla="*/ 412 h 1004"/>
              <a:gd name="connsiteX2" fmla="*/ 6 w 2909"/>
              <a:gd name="connsiteY2" fmla="*/ 194 h 1004"/>
              <a:gd name="connsiteX3" fmla="*/ 152 w 2909"/>
              <a:gd name="connsiteY3" fmla="*/ 27 h 1004"/>
              <a:gd name="connsiteX4" fmla="*/ 488 w 2909"/>
              <a:gd name="connsiteY4" fmla="*/ 31 h 1004"/>
              <a:gd name="connsiteX5" fmla="*/ 833 w 2909"/>
              <a:gd name="connsiteY5" fmla="*/ 108 h 1004"/>
              <a:gd name="connsiteX6" fmla="*/ 1160 w 2909"/>
              <a:gd name="connsiteY6" fmla="*/ 203 h 1004"/>
              <a:gd name="connsiteX7" fmla="*/ 1715 w 2909"/>
              <a:gd name="connsiteY7" fmla="*/ 431 h 1004"/>
              <a:gd name="connsiteX8" fmla="*/ 2251 w 2909"/>
              <a:gd name="connsiteY8" fmla="*/ 694 h 1004"/>
              <a:gd name="connsiteX9" fmla="*/ 2662 w 2909"/>
              <a:gd name="connsiteY9" fmla="*/ 986 h 1004"/>
              <a:gd name="connsiteX10" fmla="*/ 770 w 2909"/>
              <a:gd name="connsiteY10" fmla="*/ 585 h 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9" h="1004">
                <a:moveTo>
                  <a:pt x="770" y="585"/>
                </a:moveTo>
                <a:cubicBezTo>
                  <a:pt x="358" y="489"/>
                  <a:pt x="315" y="477"/>
                  <a:pt x="188" y="412"/>
                </a:cubicBezTo>
                <a:cubicBezTo>
                  <a:pt x="61" y="347"/>
                  <a:pt x="12" y="258"/>
                  <a:pt x="6" y="194"/>
                </a:cubicBezTo>
                <a:cubicBezTo>
                  <a:pt x="0" y="130"/>
                  <a:pt x="72" y="54"/>
                  <a:pt x="152" y="27"/>
                </a:cubicBezTo>
                <a:cubicBezTo>
                  <a:pt x="232" y="0"/>
                  <a:pt x="375" y="18"/>
                  <a:pt x="488" y="31"/>
                </a:cubicBezTo>
                <a:cubicBezTo>
                  <a:pt x="602" y="45"/>
                  <a:pt x="829" y="107"/>
                  <a:pt x="833" y="108"/>
                </a:cubicBezTo>
                <a:cubicBezTo>
                  <a:pt x="837" y="105"/>
                  <a:pt x="1013" y="149"/>
                  <a:pt x="1160" y="203"/>
                </a:cubicBezTo>
                <a:cubicBezTo>
                  <a:pt x="1307" y="257"/>
                  <a:pt x="1533" y="349"/>
                  <a:pt x="1715" y="431"/>
                </a:cubicBezTo>
                <a:cubicBezTo>
                  <a:pt x="1897" y="513"/>
                  <a:pt x="2093" y="601"/>
                  <a:pt x="2251" y="694"/>
                </a:cubicBezTo>
                <a:cubicBezTo>
                  <a:pt x="2409" y="787"/>
                  <a:pt x="2909" y="1004"/>
                  <a:pt x="2662" y="986"/>
                </a:cubicBezTo>
                <a:cubicBezTo>
                  <a:pt x="2415" y="968"/>
                  <a:pt x="1178" y="679"/>
                  <a:pt x="770" y="585"/>
                </a:cubicBezTo>
                <a:close/>
              </a:path>
            </a:pathLst>
          </a:custGeom>
          <a:gradFill rotWithShape="0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0" scaled="1"/>
          </a:gradFill>
          <a:ln w="3175" cmpd="sng">
            <a:solidFill>
              <a:schemeClr val="bg1"/>
            </a:solidFill>
            <a:miter lim="800000"/>
            <a:headEnd/>
            <a:tailEnd/>
          </a:ln>
          <a:scene3d>
            <a:camera prst="legacyPerspectiveTopRight" fov="4200000">
              <a:rot lat="21580959" lon="19489480" rev="1028619"/>
            </a:camera>
            <a:lightRig rig="legacyHarsh4" dir="b"/>
          </a:scene3d>
          <a:sp3d extrusionH="12673000" contourW="12700" prstMaterial="legacyMatte">
            <a:bevelT w="13500" h="13500" prst="angle"/>
            <a:bevelB w="13500" h="13500" prst="angle"/>
            <a:extrusionClr>
              <a:schemeClr val="tx2">
                <a:lumMod val="10000"/>
                <a:lumOff val="90000"/>
              </a:schemeClr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fr-FR"/>
          </a:p>
        </p:txBody>
      </p:sp>
      <p:sp>
        <p:nvSpPr>
          <p:cNvPr id="11" name="Bulle rectangulaire à coins arrondis 10"/>
          <p:cNvSpPr/>
          <p:nvPr/>
        </p:nvSpPr>
        <p:spPr bwMode="auto">
          <a:xfrm>
            <a:off x="855222" y="4275752"/>
            <a:ext cx="1750078" cy="327998"/>
          </a:xfrm>
          <a:prstGeom prst="wedgeRoundRectCallout">
            <a:avLst>
              <a:gd name="adj1" fmla="val 75355"/>
              <a:gd name="adj2" fmla="val -69179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Bord d’attaque</a:t>
            </a:r>
          </a:p>
        </p:txBody>
      </p:sp>
      <p:sp>
        <p:nvSpPr>
          <p:cNvPr id="28" name="Bulle rectangulaire à coins arrondis 27"/>
          <p:cNvSpPr/>
          <p:nvPr/>
        </p:nvSpPr>
        <p:spPr bwMode="auto">
          <a:xfrm>
            <a:off x="7543800" y="4064001"/>
            <a:ext cx="1511300" cy="327998"/>
          </a:xfrm>
          <a:prstGeom prst="wedgeRoundRectCallout">
            <a:avLst>
              <a:gd name="adj1" fmla="val -81189"/>
              <a:gd name="adj2" fmla="val 70601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Bord de fuite</a:t>
            </a:r>
          </a:p>
        </p:txBody>
      </p:sp>
      <p:sp>
        <p:nvSpPr>
          <p:cNvPr id="29" name="Bulle rectangulaire à coins arrondis 28"/>
          <p:cNvSpPr/>
          <p:nvPr/>
        </p:nvSpPr>
        <p:spPr bwMode="auto">
          <a:xfrm>
            <a:off x="4085200" y="3279714"/>
            <a:ext cx="1214500" cy="327998"/>
          </a:xfrm>
          <a:prstGeom prst="wedgeRoundRectCallout">
            <a:avLst>
              <a:gd name="adj1" fmla="val -17601"/>
              <a:gd name="adj2" fmla="val 124809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Extrados</a:t>
            </a:r>
          </a:p>
        </p:txBody>
      </p:sp>
      <p:sp>
        <p:nvSpPr>
          <p:cNvPr id="31" name="Bulle rectangulaire à coins arrondis 30"/>
          <p:cNvSpPr/>
          <p:nvPr/>
        </p:nvSpPr>
        <p:spPr bwMode="auto">
          <a:xfrm>
            <a:off x="4013200" y="4902201"/>
            <a:ext cx="1286500" cy="327998"/>
          </a:xfrm>
          <a:prstGeom prst="wedgeRoundRectCallout">
            <a:avLst>
              <a:gd name="adj1" fmla="val -21698"/>
              <a:gd name="adj2" fmla="val -130742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Intrados</a:t>
            </a:r>
          </a:p>
        </p:txBody>
      </p:sp>
      <p:cxnSp>
        <p:nvCxnSpPr>
          <p:cNvPr id="38" name="Connecteur droit 37"/>
          <p:cNvCxnSpPr/>
          <p:nvPr/>
        </p:nvCxnSpPr>
        <p:spPr>
          <a:xfrm>
            <a:off x="3022600" y="4229100"/>
            <a:ext cx="4076700" cy="24130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Bulle rectangulaire à coins arrondis 46"/>
          <p:cNvSpPr/>
          <p:nvPr/>
        </p:nvSpPr>
        <p:spPr bwMode="auto">
          <a:xfrm>
            <a:off x="581729" y="5016501"/>
            <a:ext cx="2364568" cy="327998"/>
          </a:xfrm>
          <a:prstGeom prst="wedgeRoundRectCallout">
            <a:avLst>
              <a:gd name="adj1" fmla="val 77759"/>
              <a:gd name="adj2" fmla="val -279116"/>
              <a:gd name="adj3" fmla="val 16667"/>
            </a:avLst>
          </a:prstGeom>
          <a:ln w="1905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FF0000"/>
                </a:solidFill>
                <a:latin typeface="Segoe" pitchFamily="34" charset="0"/>
              </a:rPr>
              <a:t>Corde de référence</a:t>
            </a:r>
          </a:p>
        </p:txBody>
      </p:sp>
      <p:sp>
        <p:nvSpPr>
          <p:cNvPr id="48" name="Titre 24"/>
          <p:cNvSpPr txBox="1">
            <a:spLocks/>
          </p:cNvSpPr>
          <p:nvPr/>
        </p:nvSpPr>
        <p:spPr>
          <a:xfrm>
            <a:off x="381000" y="787400"/>
            <a:ext cx="83820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G</a:t>
            </a:r>
            <a:r>
              <a:rPr lang="fr-FR" dirty="0" err="1"/>
              <a:t>éométrie</a:t>
            </a:r>
            <a:r>
              <a:rPr lang="fr-FR" dirty="0"/>
              <a:t> de l’aile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016250" y="1612900"/>
            <a:ext cx="3136900" cy="2539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 Profil d’une aile</a:t>
            </a:r>
          </a:p>
        </p:txBody>
      </p:sp>
      <p:cxnSp>
        <p:nvCxnSpPr>
          <p:cNvPr id="51" name="Connecteur droit 50"/>
          <p:cNvCxnSpPr/>
          <p:nvPr/>
        </p:nvCxnSpPr>
        <p:spPr>
          <a:xfrm flipH="1">
            <a:off x="3975100" y="3854194"/>
            <a:ext cx="4322" cy="755906"/>
          </a:xfrm>
          <a:prstGeom prst="line">
            <a:avLst/>
          </a:prstGeom>
          <a:ln w="1905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Bulle rectangulaire à coins arrondis 52"/>
          <p:cNvSpPr/>
          <p:nvPr/>
        </p:nvSpPr>
        <p:spPr bwMode="auto">
          <a:xfrm>
            <a:off x="1304231" y="2573460"/>
            <a:ext cx="2078013" cy="523138"/>
          </a:xfrm>
          <a:prstGeom prst="wedgeRoundRectCallout">
            <a:avLst>
              <a:gd name="adj1" fmla="val 78092"/>
              <a:gd name="adj2" fmla="val 241142"/>
              <a:gd name="adj3" fmla="val 16667"/>
            </a:avLst>
          </a:prstGeom>
          <a:ln w="19050" cmpd="sng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tx2"/>
                </a:solidFill>
                <a:latin typeface="Segoe" pitchFamily="34" charset="0"/>
              </a:rPr>
              <a:t>Epaisseur ou </a:t>
            </a:r>
            <a:r>
              <a:rPr lang="fr-FR" sz="1400" dirty="0" err="1">
                <a:solidFill>
                  <a:schemeClr val="tx2"/>
                </a:solidFill>
                <a:latin typeface="Segoe" pitchFamily="34" charset="0"/>
              </a:rPr>
              <a:t>maître-couple</a:t>
            </a:r>
            <a:endParaRPr lang="fr-FR" sz="1400" dirty="0">
              <a:solidFill>
                <a:schemeClr val="tx2"/>
              </a:solidFill>
              <a:latin typeface="Sego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" grpId="0" animBg="1"/>
      <p:bldP spid="28" grpId="0" animBg="1"/>
      <p:bldP spid="29" grpId="0" animBg="1"/>
      <p:bldP spid="31" grpId="0" animBg="1"/>
      <p:bldP spid="47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Structure d’un aéronef</a:t>
            </a:r>
          </a:p>
        </p:txBody>
      </p:sp>
      <p:sp>
        <p:nvSpPr>
          <p:cNvPr id="48" name="Titre 24"/>
          <p:cNvSpPr txBox="1">
            <a:spLocks/>
          </p:cNvSpPr>
          <p:nvPr/>
        </p:nvSpPr>
        <p:spPr>
          <a:xfrm>
            <a:off x="381000" y="787400"/>
            <a:ext cx="83820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G</a:t>
            </a:r>
            <a:r>
              <a:rPr lang="fr-FR" dirty="0" err="1"/>
              <a:t>éométrie</a:t>
            </a:r>
            <a:r>
              <a:rPr lang="fr-FR" dirty="0"/>
              <a:t> de l’aile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2447925" y="1435100"/>
            <a:ext cx="4248150" cy="2539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 Les dispositifs hypersustentateurs de bord d’attaque</a:t>
            </a:r>
          </a:p>
        </p:txBody>
      </p:sp>
      <p:grpSp>
        <p:nvGrpSpPr>
          <p:cNvPr id="4" name="Grouper 3"/>
          <p:cNvGrpSpPr/>
          <p:nvPr/>
        </p:nvGrpSpPr>
        <p:grpSpPr>
          <a:xfrm rot="605776">
            <a:off x="2908300" y="2501900"/>
            <a:ext cx="3586543" cy="1498600"/>
            <a:chOff x="2832099" y="2692400"/>
            <a:chExt cx="3586543" cy="14986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2099" y="2692400"/>
              <a:ext cx="3586543" cy="1476000"/>
            </a:xfrm>
            <a:prstGeom prst="rect">
              <a:avLst/>
            </a:prstGeom>
          </p:spPr>
        </p:pic>
        <p:sp>
          <p:nvSpPr>
            <p:cNvPr id="3" name="Rogner un rectangle à un seul coin 2"/>
            <p:cNvSpPr/>
            <p:nvPr/>
          </p:nvSpPr>
          <p:spPr>
            <a:xfrm>
              <a:off x="5143500" y="3962400"/>
              <a:ext cx="1003300" cy="228600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Bulle rectangulaire à coins arrondis 9"/>
          <p:cNvSpPr/>
          <p:nvPr/>
        </p:nvSpPr>
        <p:spPr bwMode="auto">
          <a:xfrm>
            <a:off x="1641681" y="2084838"/>
            <a:ext cx="806244" cy="228599"/>
          </a:xfrm>
          <a:prstGeom prst="wedgeRoundRectCallout">
            <a:avLst>
              <a:gd name="adj1" fmla="val 103166"/>
              <a:gd name="adj2" fmla="val 176018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Becs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>
            <a:grpSpLocks noChangeAspect="1"/>
          </p:cNvGrpSpPr>
          <p:nvPr/>
        </p:nvGrpSpPr>
        <p:grpSpPr>
          <a:xfrm>
            <a:off x="610841" y="2540009"/>
            <a:ext cx="3565055" cy="1438751"/>
            <a:chOff x="2477736" y="2197100"/>
            <a:chExt cx="4177064" cy="168574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7736" y="2197100"/>
              <a:ext cx="4177064" cy="1685744"/>
            </a:xfrm>
            <a:prstGeom prst="rect">
              <a:avLst/>
            </a:prstGeom>
          </p:spPr>
        </p:pic>
        <p:sp>
          <p:nvSpPr>
            <p:cNvPr id="8" name="Rogner un rectangle à un seul coin 7"/>
            <p:cNvSpPr/>
            <p:nvPr/>
          </p:nvSpPr>
          <p:spPr>
            <a:xfrm>
              <a:off x="4673600" y="3568700"/>
              <a:ext cx="1003300" cy="228600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r 3"/>
          <p:cNvGrpSpPr>
            <a:grpSpLocks noChangeAspect="1"/>
          </p:cNvGrpSpPr>
          <p:nvPr/>
        </p:nvGrpSpPr>
        <p:grpSpPr>
          <a:xfrm>
            <a:off x="5270502" y="2743200"/>
            <a:ext cx="3308555" cy="1188000"/>
            <a:chOff x="2908300" y="3683000"/>
            <a:chExt cx="3556000" cy="127685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8300" y="3683000"/>
              <a:ext cx="3556000" cy="1270000"/>
            </a:xfrm>
            <a:prstGeom prst="rect">
              <a:avLst/>
            </a:prstGeom>
          </p:spPr>
        </p:pic>
        <p:sp>
          <p:nvSpPr>
            <p:cNvPr id="12" name="Rogner un rectangle à un seul coin 11"/>
            <p:cNvSpPr/>
            <p:nvPr/>
          </p:nvSpPr>
          <p:spPr>
            <a:xfrm>
              <a:off x="5228175" y="4764744"/>
              <a:ext cx="856300" cy="195106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Structure d’un aéronef</a:t>
            </a:r>
          </a:p>
        </p:txBody>
      </p:sp>
      <p:sp>
        <p:nvSpPr>
          <p:cNvPr id="48" name="Titre 24"/>
          <p:cNvSpPr txBox="1">
            <a:spLocks/>
          </p:cNvSpPr>
          <p:nvPr/>
        </p:nvSpPr>
        <p:spPr>
          <a:xfrm>
            <a:off x="381000" y="787400"/>
            <a:ext cx="83820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G</a:t>
            </a:r>
            <a:r>
              <a:rPr lang="fr-FR" dirty="0" err="1"/>
              <a:t>éométrie</a:t>
            </a:r>
            <a:r>
              <a:rPr lang="fr-FR" dirty="0"/>
              <a:t> de l’aile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8775" y="3441700"/>
            <a:ext cx="2727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Segoe Print" charset="0"/>
                <a:ea typeface="Segoe Print" charset="0"/>
                <a:cs typeface="Segoe Print" charset="0"/>
              </a:rPr>
              <a:t>Volets d'intrados </a:t>
            </a:r>
            <a:endParaRPr lang="fr-FR" sz="1600" dirty="0">
              <a:solidFill>
                <a:srgbClr val="000000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47925" y="1435100"/>
            <a:ext cx="4248150" cy="2539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 Les dispositifs hypersustentateurs de bord de fuite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071327" y="3501881"/>
            <a:ext cx="289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Segoe Print" charset="0"/>
                <a:ea typeface="Segoe Print" charset="0"/>
                <a:cs typeface="Segoe Print" charset="0"/>
              </a:rPr>
              <a:t>Volets</a:t>
            </a:r>
            <a:r>
              <a:rPr lang="fr-FR" sz="1600" b="1" dirty="0"/>
              <a:t> </a:t>
            </a:r>
            <a:r>
              <a:rPr lang="fr-FR" sz="1600" b="1" dirty="0">
                <a:latin typeface="Segoe Print" charset="0"/>
                <a:ea typeface="Segoe Print" charset="0"/>
                <a:cs typeface="Segoe Print" charset="0"/>
              </a:rPr>
              <a:t>de</a:t>
            </a:r>
            <a:r>
              <a:rPr lang="fr-FR" sz="1600" b="1" dirty="0"/>
              <a:t> </a:t>
            </a:r>
            <a:r>
              <a:rPr lang="fr-FR" sz="1600" b="1" dirty="0">
                <a:latin typeface="Segoe Print" charset="0"/>
                <a:ea typeface="Segoe Print" charset="0"/>
                <a:cs typeface="Segoe Print" charset="0"/>
              </a:rPr>
              <a:t>courbures</a:t>
            </a:r>
          </a:p>
        </p:txBody>
      </p:sp>
      <p:grpSp>
        <p:nvGrpSpPr>
          <p:cNvPr id="14" name="Grouper 13"/>
          <p:cNvGrpSpPr/>
          <p:nvPr/>
        </p:nvGrpSpPr>
        <p:grpSpPr>
          <a:xfrm>
            <a:off x="609600" y="4648200"/>
            <a:ext cx="3556000" cy="1296583"/>
            <a:chOff x="2882900" y="2260600"/>
            <a:chExt cx="3556000" cy="1296583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2900" y="2260600"/>
              <a:ext cx="3556000" cy="1282700"/>
            </a:xfrm>
            <a:prstGeom prst="rect">
              <a:avLst/>
            </a:prstGeom>
          </p:spPr>
        </p:pic>
        <p:sp>
          <p:nvSpPr>
            <p:cNvPr id="17" name="Rogner un rectangle à un seul coin 16"/>
            <p:cNvSpPr/>
            <p:nvPr/>
          </p:nvSpPr>
          <p:spPr>
            <a:xfrm>
              <a:off x="5096727" y="3328583"/>
              <a:ext cx="1003300" cy="228600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5168900" y="4521199"/>
            <a:ext cx="3556000" cy="1476000"/>
            <a:chOff x="2425700" y="4038600"/>
            <a:chExt cx="3556000" cy="1360083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5700" y="4038600"/>
              <a:ext cx="3556000" cy="1346200"/>
            </a:xfrm>
            <a:prstGeom prst="rect">
              <a:avLst/>
            </a:prstGeom>
          </p:spPr>
        </p:pic>
        <p:sp>
          <p:nvSpPr>
            <p:cNvPr id="20" name="Rogner un rectangle à un seul coin 19"/>
            <p:cNvSpPr/>
            <p:nvPr/>
          </p:nvSpPr>
          <p:spPr>
            <a:xfrm>
              <a:off x="4626827" y="5170083"/>
              <a:ext cx="1003300" cy="228600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434975" y="5626100"/>
            <a:ext cx="280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Segoe Print" charset="0"/>
                <a:ea typeface="Segoe Print" charset="0"/>
                <a:cs typeface="Segoe Print" charset="0"/>
              </a:rPr>
              <a:t>Volets Fowler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580673" y="5626100"/>
            <a:ext cx="3556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Segoe Print" charset="0"/>
                <a:ea typeface="Segoe Print" charset="0"/>
                <a:cs typeface="Segoe Print" charset="0"/>
              </a:rPr>
              <a:t>Volet Fowler à fentes multiples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9"/>
          <p:cNvGrpSpPr/>
          <p:nvPr/>
        </p:nvGrpSpPr>
        <p:grpSpPr>
          <a:xfrm>
            <a:off x="2096386" y="2501900"/>
            <a:ext cx="5536314" cy="3505200"/>
            <a:chOff x="2121786" y="2095500"/>
            <a:chExt cx="5536314" cy="3505200"/>
          </a:xfrm>
        </p:grpSpPr>
        <p:grpSp>
          <p:nvGrpSpPr>
            <p:cNvPr id="3" name="Grouper 17"/>
            <p:cNvGrpSpPr/>
            <p:nvPr/>
          </p:nvGrpSpPr>
          <p:grpSpPr>
            <a:xfrm>
              <a:off x="2121786" y="2095500"/>
              <a:ext cx="5536314" cy="3505200"/>
              <a:chOff x="2045586" y="2044700"/>
              <a:chExt cx="5536314" cy="3505200"/>
            </a:xfrm>
          </p:grpSpPr>
          <p:grpSp>
            <p:nvGrpSpPr>
              <p:cNvPr id="4" name="Grouper 15"/>
              <p:cNvGrpSpPr/>
              <p:nvPr/>
            </p:nvGrpSpPr>
            <p:grpSpPr>
              <a:xfrm>
                <a:off x="2045586" y="2044700"/>
                <a:ext cx="5282314" cy="3505200"/>
                <a:chOff x="2045586" y="2044700"/>
                <a:chExt cx="5282314" cy="3505200"/>
              </a:xfrm>
              <a:solidFill>
                <a:srgbClr val="FFFFFF"/>
              </a:solidFill>
            </p:grpSpPr>
            <p:pic>
              <p:nvPicPr>
                <p:cNvPr id="26" name="Image 25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rcRect r="38014"/>
                <a:stretch>
                  <a:fillRect/>
                </a:stretch>
              </p:blipFill>
              <p:spPr>
                <a:xfrm>
                  <a:off x="2045586" y="2044700"/>
                  <a:ext cx="5052828" cy="3505200"/>
                </a:xfrm>
                <a:prstGeom prst="snip1Rect">
                  <a:avLst/>
                </a:prstGeom>
                <a:grpFill/>
              </p:spPr>
            </p:pic>
            <p:sp>
              <p:nvSpPr>
                <p:cNvPr id="15" name="Rectangle 14"/>
                <p:cNvSpPr/>
                <p:nvPr/>
              </p:nvSpPr>
              <p:spPr bwMode="auto">
                <a:xfrm>
                  <a:off x="6121400" y="3797300"/>
                  <a:ext cx="1206500" cy="12065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109728" tIns="54864" rIns="109728" bIns="54864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969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</p:grpSp>
          <p:sp>
            <p:nvSpPr>
              <p:cNvPr id="17" name="Rectangle 16"/>
              <p:cNvSpPr/>
              <p:nvPr/>
            </p:nvSpPr>
            <p:spPr bwMode="auto">
              <a:xfrm>
                <a:off x="5308600" y="2311400"/>
                <a:ext cx="2273300" cy="533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 bwMode="auto">
            <a:xfrm>
              <a:off x="7086600" y="2819400"/>
              <a:ext cx="165100" cy="177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Structure d’un aéronef</a:t>
            </a:r>
          </a:p>
        </p:txBody>
      </p:sp>
      <p:sp>
        <p:nvSpPr>
          <p:cNvPr id="30" name="Forme libre 29"/>
          <p:cNvSpPr/>
          <p:nvPr/>
        </p:nvSpPr>
        <p:spPr bwMode="auto">
          <a:xfrm>
            <a:off x="2152650" y="3321050"/>
            <a:ext cx="4864100" cy="774700"/>
          </a:xfrm>
          <a:custGeom>
            <a:avLst/>
            <a:gdLst>
              <a:gd name="connsiteX0" fmla="*/ 0 w 4864100"/>
              <a:gd name="connsiteY0" fmla="*/ 552450 h 774700"/>
              <a:gd name="connsiteX1" fmla="*/ 12700 w 4864100"/>
              <a:gd name="connsiteY1" fmla="*/ 127000 h 774700"/>
              <a:gd name="connsiteX2" fmla="*/ 50800 w 4864100"/>
              <a:gd name="connsiteY2" fmla="*/ 50800 h 774700"/>
              <a:gd name="connsiteX3" fmla="*/ 1397000 w 4864100"/>
              <a:gd name="connsiteY3" fmla="*/ 12700 h 774700"/>
              <a:gd name="connsiteX4" fmla="*/ 3460750 w 4864100"/>
              <a:gd name="connsiteY4" fmla="*/ 0 h 774700"/>
              <a:gd name="connsiteX5" fmla="*/ 4775200 w 4864100"/>
              <a:gd name="connsiteY5" fmla="*/ 69850 h 774700"/>
              <a:gd name="connsiteX6" fmla="*/ 4851400 w 4864100"/>
              <a:gd name="connsiteY6" fmla="*/ 114300 h 774700"/>
              <a:gd name="connsiteX7" fmla="*/ 4864100 w 4864100"/>
              <a:gd name="connsiteY7" fmla="*/ 590550 h 774700"/>
              <a:gd name="connsiteX8" fmla="*/ 3486150 w 4864100"/>
              <a:gd name="connsiteY8" fmla="*/ 774700 h 774700"/>
              <a:gd name="connsiteX9" fmla="*/ 1397000 w 4864100"/>
              <a:gd name="connsiteY9" fmla="*/ 755650 h 774700"/>
              <a:gd name="connsiteX10" fmla="*/ 0 w 4864100"/>
              <a:gd name="connsiteY10" fmla="*/ 55245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64100" h="774700">
                <a:moveTo>
                  <a:pt x="0" y="552450"/>
                </a:moveTo>
                <a:lnTo>
                  <a:pt x="12700" y="127000"/>
                </a:lnTo>
                <a:lnTo>
                  <a:pt x="50800" y="50800"/>
                </a:lnTo>
                <a:lnTo>
                  <a:pt x="1397000" y="12700"/>
                </a:lnTo>
                <a:lnTo>
                  <a:pt x="3460750" y="0"/>
                </a:lnTo>
                <a:lnTo>
                  <a:pt x="4775200" y="69850"/>
                </a:lnTo>
                <a:lnTo>
                  <a:pt x="4851400" y="114300"/>
                </a:lnTo>
                <a:lnTo>
                  <a:pt x="4864100" y="590550"/>
                </a:lnTo>
                <a:lnTo>
                  <a:pt x="3486150" y="774700"/>
                </a:lnTo>
                <a:lnTo>
                  <a:pt x="1397000" y="755650"/>
                </a:lnTo>
                <a:lnTo>
                  <a:pt x="0" y="55245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shade val="15000"/>
                  <a:satMod val="180000"/>
                  <a:alpha val="43000"/>
                </a:schemeClr>
              </a:gs>
              <a:gs pos="50000">
                <a:schemeClr val="accent2">
                  <a:shade val="45000"/>
                  <a:satMod val="170000"/>
                  <a:alpha val="43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alpha val="43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alpha val="43000"/>
                </a:schemeClr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Bulle rectangulaire à coins arrondis 13"/>
          <p:cNvSpPr/>
          <p:nvPr/>
        </p:nvSpPr>
        <p:spPr bwMode="auto">
          <a:xfrm>
            <a:off x="6316198" y="2781303"/>
            <a:ext cx="1875302" cy="327994"/>
          </a:xfrm>
          <a:prstGeom prst="wedgeRoundRectCallout">
            <a:avLst>
              <a:gd name="adj1" fmla="val -52073"/>
              <a:gd name="adj2" fmla="val 164654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Surface alaire (S)</a:t>
            </a:r>
          </a:p>
        </p:txBody>
      </p:sp>
      <p:sp>
        <p:nvSpPr>
          <p:cNvPr id="41" name="Titre 24"/>
          <p:cNvSpPr txBox="1">
            <a:spLocks/>
          </p:cNvSpPr>
          <p:nvPr/>
        </p:nvSpPr>
        <p:spPr>
          <a:xfrm>
            <a:off x="381000" y="787400"/>
            <a:ext cx="83820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G</a:t>
            </a:r>
            <a:r>
              <a:rPr lang="fr-FR" dirty="0" err="1"/>
              <a:t>éométrie</a:t>
            </a:r>
            <a:r>
              <a:rPr lang="fr-FR" dirty="0"/>
              <a:t> de l’aile</a:t>
            </a: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2125100" y="3632200"/>
            <a:ext cx="4906600" cy="12700"/>
          </a:xfrm>
          <a:prstGeom prst="line">
            <a:avLst/>
          </a:prstGeom>
          <a:ln w="28575" cap="flat" cmpd="sng" algn="ctr">
            <a:solidFill>
              <a:srgbClr val="B8144D"/>
            </a:solidFill>
            <a:prstDash val="solid"/>
            <a:round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 flipH="1" flipV="1">
            <a:off x="3224005" y="3702355"/>
            <a:ext cx="754940" cy="6350"/>
          </a:xfrm>
          <a:prstGeom prst="line">
            <a:avLst/>
          </a:prstGeom>
          <a:ln w="28575" cap="flat" cmpd="sng" algn="ctr">
            <a:solidFill>
              <a:srgbClr val="B8144D"/>
            </a:solidFill>
            <a:prstDash val="solid"/>
            <a:round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Bulle rectangulaire à coins arrondis 35"/>
          <p:cNvSpPr/>
          <p:nvPr/>
        </p:nvSpPr>
        <p:spPr bwMode="auto">
          <a:xfrm>
            <a:off x="5820898" y="4318003"/>
            <a:ext cx="1811801" cy="327994"/>
          </a:xfrm>
          <a:prstGeom prst="wedgeRoundRectCallout">
            <a:avLst>
              <a:gd name="adj1" fmla="val -63655"/>
              <a:gd name="adj2" fmla="val -257396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Envergure (E)</a:t>
            </a:r>
          </a:p>
        </p:txBody>
      </p:sp>
      <p:sp>
        <p:nvSpPr>
          <p:cNvPr id="40" name="Bulle rectangulaire à coins arrondis 39"/>
          <p:cNvSpPr/>
          <p:nvPr/>
        </p:nvSpPr>
        <p:spPr bwMode="auto">
          <a:xfrm>
            <a:off x="1833099" y="4343403"/>
            <a:ext cx="1286498" cy="327994"/>
          </a:xfrm>
          <a:prstGeom prst="wedgeRoundRectCallout">
            <a:avLst>
              <a:gd name="adj1" fmla="val 86182"/>
              <a:gd name="adj2" fmla="val -207060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Corde (C) 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54000" y="1600200"/>
            <a:ext cx="8674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Allongement (</a:t>
            </a:r>
            <a:r>
              <a:rPr lang="fr-FR" sz="1600" b="1" dirty="0">
                <a:latin typeface="Symbol" charset="2"/>
                <a:cs typeface="Symbol" charset="2"/>
              </a:rPr>
              <a:t>l</a:t>
            </a:r>
            <a:r>
              <a:rPr lang="fr-FR" sz="1600" b="1" dirty="0"/>
              <a:t>) </a:t>
            </a:r>
            <a:r>
              <a:rPr lang="fr-FR" sz="1600" dirty="0"/>
              <a:t>: rapport entre l’envergure (E) et la corde (</a:t>
            </a:r>
            <a:r>
              <a:rPr lang="fr-FR" sz="1600" dirty="0">
                <a:latin typeface="+mj-lt"/>
              </a:rPr>
              <a:t>C</a:t>
            </a:r>
            <a:r>
              <a:rPr lang="fr-FR" sz="1600" dirty="0"/>
              <a:t>) : </a:t>
            </a:r>
            <a:r>
              <a:rPr lang="fr-FR" sz="1600" b="1" dirty="0">
                <a:latin typeface="Symbol" charset="2"/>
                <a:cs typeface="Symbol" charset="2"/>
              </a:rPr>
              <a:t>l = </a:t>
            </a:r>
            <a:r>
              <a:rPr lang="fr-FR" sz="1600" b="1" dirty="0">
                <a:latin typeface="+mj-lt"/>
                <a:cs typeface="Symbol" charset="2"/>
              </a:rPr>
              <a:t>E</a:t>
            </a:r>
            <a:r>
              <a:rPr lang="fr-FR" sz="1600" b="1" dirty="0">
                <a:latin typeface="Symbol" charset="2"/>
                <a:cs typeface="Symbol" charset="2"/>
              </a:rPr>
              <a:t>/</a:t>
            </a:r>
            <a:r>
              <a:rPr lang="fr-FR" sz="1600" b="1" dirty="0">
                <a:latin typeface="+mj-lt"/>
                <a:cs typeface="Symbol" charset="2"/>
              </a:rPr>
              <a:t>C</a:t>
            </a:r>
            <a:r>
              <a:rPr lang="fr-FR" sz="1600" b="1" dirty="0"/>
              <a:t> 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60350" y="1981200"/>
            <a:ext cx="8674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ou rapport entre le carré de l’envergure (E) et la surface de l’aile (</a:t>
            </a:r>
            <a:r>
              <a:rPr lang="fr-FR" sz="1600" dirty="0">
                <a:latin typeface="+mj-lt"/>
              </a:rPr>
              <a:t>S</a:t>
            </a:r>
            <a:r>
              <a:rPr lang="fr-FR" sz="1600" dirty="0"/>
              <a:t>) </a:t>
            </a:r>
            <a:r>
              <a:rPr lang="fr-FR" sz="1600" b="1" dirty="0"/>
              <a:t>: </a:t>
            </a:r>
            <a:r>
              <a:rPr lang="fr-FR" sz="1600" b="1" dirty="0">
                <a:latin typeface="Symbol" charset="2"/>
                <a:cs typeface="Symbol" charset="2"/>
              </a:rPr>
              <a:t>l = </a:t>
            </a:r>
            <a:r>
              <a:rPr lang="fr-FR" sz="1600" b="1" dirty="0">
                <a:latin typeface="+mj-lt"/>
                <a:cs typeface="Symbol" charset="2"/>
              </a:rPr>
              <a:t>E</a:t>
            </a:r>
            <a:r>
              <a:rPr lang="fr-FR" sz="1600" b="1" baseline="30000" dirty="0">
                <a:latin typeface="+mj-lt"/>
                <a:cs typeface="Symbol" charset="2"/>
              </a:rPr>
              <a:t>2</a:t>
            </a:r>
            <a:r>
              <a:rPr lang="fr-FR" sz="1600" b="1" dirty="0">
                <a:latin typeface="Symbol" charset="2"/>
                <a:cs typeface="Symbol" charset="2"/>
              </a:rPr>
              <a:t>/</a:t>
            </a:r>
            <a:r>
              <a:rPr lang="fr-FR" sz="1600" b="1" dirty="0">
                <a:latin typeface="+mj-lt"/>
                <a:cs typeface="Symbol" charset="2"/>
              </a:rPr>
              <a:t>S</a:t>
            </a:r>
            <a:r>
              <a:rPr lang="fr-FR" sz="1600" b="1" dirty="0"/>
              <a:t> 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016250" y="1257300"/>
            <a:ext cx="3136900" cy="2539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 L’allongement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66700" y="6070600"/>
            <a:ext cx="8674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L’allongement (</a:t>
            </a:r>
            <a:r>
              <a:rPr lang="fr-FR" sz="1600" b="1" dirty="0">
                <a:latin typeface="Symbol" charset="2"/>
                <a:cs typeface="Symbol" charset="2"/>
              </a:rPr>
              <a:t>l</a:t>
            </a:r>
            <a:r>
              <a:rPr lang="fr-FR" sz="1600" b="1" dirty="0"/>
              <a:t>) </a:t>
            </a:r>
            <a:r>
              <a:rPr lang="fr-FR" sz="1600" dirty="0"/>
              <a:t>influence la valeur de la traînée induite (inversement proportionnelle.) </a:t>
            </a:r>
            <a:endParaRPr lang="fr-FR" sz="1600" b="1" dirty="0"/>
          </a:p>
        </p:txBody>
      </p:sp>
      <p:sp>
        <p:nvSpPr>
          <p:cNvPr id="5" name="Bouton d'action : Informations 4">
            <a:hlinkClick r:id="rId4" action="ppaction://hlinksldjump" highlightClick="1"/>
          </p:cNvPr>
          <p:cNvSpPr/>
          <p:nvPr/>
        </p:nvSpPr>
        <p:spPr>
          <a:xfrm>
            <a:off x="4356100" y="6489700"/>
            <a:ext cx="495300" cy="203200"/>
          </a:xfrm>
          <a:prstGeom prst="actionButtonInform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4" grpId="0" animBg="1"/>
      <p:bldP spid="36" grpId="0" animBg="1"/>
      <p:bldP spid="40" grpId="0" animBg="1"/>
      <p:bldP spid="42" grpId="0"/>
      <p:bldP spid="43" grpId="0"/>
      <p:bldP spid="44" grpId="0"/>
      <p:bldP spid="20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9"/>
          <p:cNvGrpSpPr/>
          <p:nvPr/>
        </p:nvGrpSpPr>
        <p:grpSpPr>
          <a:xfrm>
            <a:off x="2096386" y="2044700"/>
            <a:ext cx="5536314" cy="3505200"/>
            <a:chOff x="2121786" y="2095500"/>
            <a:chExt cx="5536314" cy="3505200"/>
          </a:xfrm>
        </p:grpSpPr>
        <p:grpSp>
          <p:nvGrpSpPr>
            <p:cNvPr id="3" name="Grouper 17"/>
            <p:cNvGrpSpPr/>
            <p:nvPr/>
          </p:nvGrpSpPr>
          <p:grpSpPr>
            <a:xfrm>
              <a:off x="2121786" y="2095500"/>
              <a:ext cx="5536314" cy="3505200"/>
              <a:chOff x="2045586" y="2044700"/>
              <a:chExt cx="5536314" cy="3505200"/>
            </a:xfrm>
          </p:grpSpPr>
          <p:grpSp>
            <p:nvGrpSpPr>
              <p:cNvPr id="4" name="Grouper 15"/>
              <p:cNvGrpSpPr/>
              <p:nvPr/>
            </p:nvGrpSpPr>
            <p:grpSpPr>
              <a:xfrm>
                <a:off x="2045586" y="2044700"/>
                <a:ext cx="5282314" cy="3505200"/>
                <a:chOff x="2045586" y="2044700"/>
                <a:chExt cx="5282314" cy="3505200"/>
              </a:xfrm>
              <a:solidFill>
                <a:srgbClr val="FFFFFF"/>
              </a:solidFill>
            </p:grpSpPr>
            <p:pic>
              <p:nvPicPr>
                <p:cNvPr id="26" name="Image 25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</a:blip>
                <a:srcRect r="38014"/>
                <a:stretch>
                  <a:fillRect/>
                </a:stretch>
              </p:blipFill>
              <p:spPr>
                <a:xfrm>
                  <a:off x="2045586" y="2044700"/>
                  <a:ext cx="5052828" cy="3505200"/>
                </a:xfrm>
                <a:prstGeom prst="snip1Rect">
                  <a:avLst/>
                </a:prstGeom>
                <a:grpFill/>
              </p:spPr>
            </p:pic>
            <p:sp>
              <p:nvSpPr>
                <p:cNvPr id="15" name="Rectangle 14"/>
                <p:cNvSpPr/>
                <p:nvPr/>
              </p:nvSpPr>
              <p:spPr bwMode="auto">
                <a:xfrm>
                  <a:off x="6121400" y="3797300"/>
                  <a:ext cx="1206500" cy="12065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109728" tIns="54864" rIns="109728" bIns="54864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10969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800" b="0" i="0" u="none" strike="noStrike" cap="none" normalizeH="0" baseline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</p:grpSp>
          <p:sp>
            <p:nvSpPr>
              <p:cNvPr id="17" name="Rectangle 16"/>
              <p:cNvSpPr/>
              <p:nvPr/>
            </p:nvSpPr>
            <p:spPr bwMode="auto">
              <a:xfrm>
                <a:off x="5308600" y="2311400"/>
                <a:ext cx="2273300" cy="533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 bwMode="auto">
            <a:xfrm>
              <a:off x="7086600" y="2819400"/>
              <a:ext cx="165100" cy="177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Structure d’un aéronef</a:t>
            </a: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2125100" y="3175000"/>
            <a:ext cx="4906600" cy="12700"/>
          </a:xfrm>
          <a:prstGeom prst="line">
            <a:avLst/>
          </a:prstGeom>
          <a:ln w="28575" cap="flat" cmpd="sng" algn="ctr">
            <a:solidFill>
              <a:srgbClr val="B8144D"/>
            </a:solidFill>
            <a:prstDash val="solid"/>
            <a:round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 flipH="1" flipV="1">
            <a:off x="3224005" y="3245155"/>
            <a:ext cx="754940" cy="6350"/>
          </a:xfrm>
          <a:prstGeom prst="line">
            <a:avLst/>
          </a:prstGeom>
          <a:ln w="28575" cap="flat" cmpd="sng" algn="ctr">
            <a:solidFill>
              <a:srgbClr val="B8144D"/>
            </a:solidFill>
            <a:prstDash val="solid"/>
            <a:round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234950" y="5740400"/>
            <a:ext cx="867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Allongement (</a:t>
            </a:r>
            <a:r>
              <a:rPr lang="fr-FR" b="1" dirty="0">
                <a:latin typeface="Symbol" charset="2"/>
                <a:cs typeface="Symbol" charset="2"/>
              </a:rPr>
              <a:t>l</a:t>
            </a:r>
            <a:r>
              <a:rPr lang="fr-FR" b="1" dirty="0"/>
              <a:t>)</a:t>
            </a:r>
            <a:r>
              <a:rPr lang="fr-FR" dirty="0">
                <a:latin typeface="Symbol" charset="2"/>
                <a:cs typeface="Symbol" charset="2"/>
              </a:rPr>
              <a:t> = </a:t>
            </a:r>
            <a:r>
              <a:rPr lang="fr-FR" dirty="0">
                <a:latin typeface="+mj-lt"/>
                <a:cs typeface="Symbol" charset="2"/>
              </a:rPr>
              <a:t>E</a:t>
            </a:r>
            <a:r>
              <a:rPr lang="fr-FR" dirty="0">
                <a:latin typeface="Symbol" charset="2"/>
                <a:cs typeface="Symbol" charset="2"/>
              </a:rPr>
              <a:t>/</a:t>
            </a:r>
            <a:r>
              <a:rPr lang="fr-FR" dirty="0">
                <a:latin typeface="+mj-lt"/>
                <a:cs typeface="Symbol" charset="2"/>
              </a:rPr>
              <a:t>C = 9,00 / 1,5 = 6</a:t>
            </a:r>
            <a:r>
              <a:rPr lang="fr-FR" dirty="0"/>
              <a:t> </a:t>
            </a:r>
          </a:p>
        </p:txBody>
      </p:sp>
      <p:sp>
        <p:nvSpPr>
          <p:cNvPr id="20" name="Bulle rectangulaire à coins arrondis 19"/>
          <p:cNvSpPr/>
          <p:nvPr/>
        </p:nvSpPr>
        <p:spPr bwMode="auto">
          <a:xfrm>
            <a:off x="5820899" y="3860803"/>
            <a:ext cx="1394498" cy="327994"/>
          </a:xfrm>
          <a:prstGeom prst="wedgeRoundRectCallout">
            <a:avLst>
              <a:gd name="adj1" fmla="val -63655"/>
              <a:gd name="adj2" fmla="val -257396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E = 9,00 m.</a:t>
            </a:r>
          </a:p>
        </p:txBody>
      </p:sp>
      <p:sp>
        <p:nvSpPr>
          <p:cNvPr id="21" name="Bulle rectangulaire à coins arrondis 20"/>
          <p:cNvSpPr/>
          <p:nvPr/>
        </p:nvSpPr>
        <p:spPr bwMode="auto">
          <a:xfrm>
            <a:off x="1680699" y="3860803"/>
            <a:ext cx="1394498" cy="327994"/>
          </a:xfrm>
          <a:prstGeom prst="wedgeRoundRectCallout">
            <a:avLst>
              <a:gd name="adj1" fmla="val 86182"/>
              <a:gd name="adj2" fmla="val -207060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C = 1,50 m.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003550" y="1600200"/>
            <a:ext cx="3136900" cy="2539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 allongement moyen</a:t>
            </a:r>
          </a:p>
        </p:txBody>
      </p:sp>
      <p:sp>
        <p:nvSpPr>
          <p:cNvPr id="18" name="Titre 24"/>
          <p:cNvSpPr txBox="1">
            <a:spLocks/>
          </p:cNvSpPr>
          <p:nvPr/>
        </p:nvSpPr>
        <p:spPr>
          <a:xfrm>
            <a:off x="381000" y="825500"/>
            <a:ext cx="83820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G</a:t>
            </a:r>
            <a:r>
              <a:rPr lang="fr-FR" dirty="0" err="1"/>
              <a:t>éométrie</a:t>
            </a:r>
            <a:r>
              <a:rPr lang="fr-FR" dirty="0"/>
              <a:t> de l’aile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29463" y="3901129"/>
            <a:ext cx="2312811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fr-FR" sz="2000" dirty="0"/>
              <a:t>  Avions</a:t>
            </a:r>
          </a:p>
          <a:p>
            <a:pPr>
              <a:buFont typeface="Arial"/>
              <a:buChar char="•"/>
            </a:pPr>
            <a:r>
              <a:rPr lang="fr-FR" sz="2000" dirty="0"/>
              <a:t>  Giravions</a:t>
            </a:r>
          </a:p>
          <a:p>
            <a:pPr>
              <a:buFont typeface="Arial"/>
              <a:buChar char="•"/>
            </a:pPr>
            <a:r>
              <a:rPr lang="fr-FR" sz="2000" dirty="0"/>
              <a:t>  Planeurs</a:t>
            </a:r>
          </a:p>
          <a:p>
            <a:pPr>
              <a:buFont typeface="Arial"/>
              <a:buChar char="•"/>
            </a:pPr>
            <a:r>
              <a:rPr lang="fr-FR" sz="2000" dirty="0"/>
              <a:t>  ULM</a:t>
            </a:r>
          </a:p>
          <a:p>
            <a:pPr>
              <a:buFont typeface="Arial"/>
              <a:buChar char="•"/>
            </a:pPr>
            <a:r>
              <a:rPr lang="fr-FR" sz="2000" dirty="0"/>
              <a:t>  </a:t>
            </a:r>
            <a:r>
              <a:rPr lang="fr-FR" sz="2000" dirty="0" err="1"/>
              <a:t>Aéromodèles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819326" y="1080058"/>
            <a:ext cx="7510474" cy="1354217"/>
          </a:xfrm>
          <a:prstGeom prst="rect">
            <a:avLst/>
          </a:prstGeom>
          <a:effectLst>
            <a:reflection stA="0" endPos="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b="1" dirty="0"/>
              <a:t>Aéronef :</a:t>
            </a:r>
          </a:p>
          <a:p>
            <a:pPr algn="ctr">
              <a:spcAft>
                <a:spcPts val="600"/>
              </a:spcAft>
            </a:pPr>
            <a:r>
              <a:rPr lang="fr-FR" sz="1600" b="1" dirty="0"/>
              <a:t>Définition OACI (Organisation de l’Aviation Civile Internationale) :</a:t>
            </a:r>
          </a:p>
          <a:p>
            <a:pPr algn="ctr">
              <a:spcAft>
                <a:spcPts val="600"/>
              </a:spcAft>
            </a:pPr>
            <a:r>
              <a:rPr lang="fr-FR" sz="1600" dirty="0"/>
              <a:t>« Appareil capable de s’élever dans l'atmosphère, de s’y maintenir et de s’y déplacer, quel que soit son mode de sustentation et son mode de propulsion. »</a:t>
            </a:r>
          </a:p>
        </p:txBody>
      </p:sp>
      <p:sp>
        <p:nvSpPr>
          <p:cNvPr id="9" name="Rectangle 8"/>
          <p:cNvSpPr/>
          <p:nvPr/>
        </p:nvSpPr>
        <p:spPr>
          <a:xfrm>
            <a:off x="816763" y="2897721"/>
            <a:ext cx="231281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Aérodynes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5594" y="2897721"/>
            <a:ext cx="231281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FFFF"/>
                </a:solidFill>
              </a:rPr>
              <a:t>Aérostats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16989" y="2897721"/>
            <a:ext cx="231281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0000"/>
                </a:solidFill>
              </a:rPr>
              <a:t>Aérospatiaux</a:t>
            </a:r>
          </a:p>
        </p:txBody>
      </p:sp>
      <p:sp>
        <p:nvSpPr>
          <p:cNvPr id="12" name="Flèche vers le bas 11"/>
          <p:cNvSpPr/>
          <p:nvPr/>
        </p:nvSpPr>
        <p:spPr>
          <a:xfrm>
            <a:off x="1884450" y="2475923"/>
            <a:ext cx="177520" cy="432000"/>
          </a:xfrm>
          <a:prstGeom prst="downArrow">
            <a:avLst/>
          </a:prstGeom>
          <a:effectLst>
            <a:outerShdw blurRad="50800" dist="38100" dir="13500000" algn="tl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4490065" y="2473233"/>
            <a:ext cx="177520" cy="432000"/>
          </a:xfrm>
          <a:prstGeom prst="downArrow">
            <a:avLst/>
          </a:prstGeom>
          <a:effectLst>
            <a:outerShdw blurRad="50800" dist="38100" dir="135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7067766" y="2485933"/>
            <a:ext cx="177520" cy="432000"/>
          </a:xfrm>
          <a:prstGeom prst="downArrow">
            <a:avLst/>
          </a:prstGeom>
          <a:solidFill>
            <a:srgbClr val="F79646"/>
          </a:solidFill>
          <a:ln>
            <a:noFill/>
          </a:ln>
          <a:effectLst>
            <a:outerShdw blurRad="50800" dist="38100" dir="13500000" algn="tl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1899340" y="3433216"/>
            <a:ext cx="177520" cy="432000"/>
          </a:xfrm>
          <a:prstGeom prst="downArrow">
            <a:avLst/>
          </a:prstGeom>
          <a:effectLst>
            <a:outerShdw blurRad="50800" dist="38100" dir="13500000" algn="tl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418819" y="3875729"/>
            <a:ext cx="231281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fr-FR" sz="2000" dirty="0"/>
              <a:t>  Ballons</a:t>
            </a:r>
          </a:p>
          <a:p>
            <a:pPr>
              <a:buFont typeface="Arial"/>
              <a:buChar char="•"/>
            </a:pPr>
            <a:r>
              <a:rPr lang="fr-FR" sz="2000" dirty="0"/>
              <a:t>  Dirigeables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04289" y="3872573"/>
            <a:ext cx="2340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fr-FR" sz="2000" dirty="0"/>
              <a:t>  Lanceurs spatiaux</a:t>
            </a:r>
          </a:p>
          <a:p>
            <a:pPr>
              <a:buFont typeface="Arial"/>
              <a:buChar char="•"/>
            </a:pPr>
            <a:r>
              <a:rPr lang="fr-FR" sz="2000" dirty="0"/>
              <a:t>  Missiles</a:t>
            </a:r>
          </a:p>
        </p:txBody>
      </p:sp>
      <p:sp>
        <p:nvSpPr>
          <p:cNvPr id="19" name="Flèche vers le bas 18"/>
          <p:cNvSpPr/>
          <p:nvPr/>
        </p:nvSpPr>
        <p:spPr>
          <a:xfrm>
            <a:off x="4490030" y="3433216"/>
            <a:ext cx="177520" cy="396000"/>
          </a:xfrm>
          <a:prstGeom prst="downArrow">
            <a:avLst/>
          </a:prstGeom>
          <a:effectLst>
            <a:outerShdw blurRad="50800" dist="38100" dir="135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e bas 19"/>
          <p:cNvSpPr/>
          <p:nvPr/>
        </p:nvSpPr>
        <p:spPr>
          <a:xfrm>
            <a:off x="7067766" y="3420516"/>
            <a:ext cx="177520" cy="396000"/>
          </a:xfrm>
          <a:prstGeom prst="downArrow">
            <a:avLst/>
          </a:prstGeom>
          <a:solidFill>
            <a:srgbClr val="F79646"/>
          </a:solidFill>
          <a:effectLst>
            <a:outerShdw blurRad="50800" dist="38100" dir="13500000" algn="tl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r 24"/>
          <p:cNvGrpSpPr/>
          <p:nvPr/>
        </p:nvGrpSpPr>
        <p:grpSpPr>
          <a:xfrm>
            <a:off x="177800" y="3276024"/>
            <a:ext cx="8157630" cy="2949284"/>
            <a:chOff x="156907" y="2690092"/>
            <a:chExt cx="8157630" cy="2949284"/>
          </a:xfrm>
        </p:grpSpPr>
        <p:sp>
          <p:nvSpPr>
            <p:cNvPr id="21" name="Rectangle 20"/>
            <p:cNvSpPr/>
            <p:nvPr/>
          </p:nvSpPr>
          <p:spPr>
            <a:xfrm>
              <a:off x="804063" y="5054600"/>
              <a:ext cx="7510474" cy="5847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600" dirty="0">
                  <a:solidFill>
                    <a:srgbClr val="FFFFFF"/>
                  </a:solidFill>
                </a:rPr>
                <a:t>Communément appelés " </a:t>
              </a:r>
              <a:r>
                <a:rPr lang="fr-FR" sz="1600" b="1" dirty="0">
                  <a:solidFill>
                    <a:srgbClr val="FFFFFF"/>
                  </a:solidFill>
                </a:rPr>
                <a:t>plus lourds que l'air</a:t>
              </a:r>
              <a:r>
                <a:rPr lang="fr-FR" sz="1600" dirty="0">
                  <a:solidFill>
                    <a:srgbClr val="FFFFFF"/>
                  </a:solidFill>
                </a:rPr>
                <a:t> ", leur sustentation est assurée par une </a:t>
              </a:r>
              <a:r>
                <a:rPr lang="fr-FR" sz="1600" b="1" dirty="0">
                  <a:solidFill>
                    <a:srgbClr val="FFFFFF"/>
                  </a:solidFill>
                </a:rPr>
                <a:t>force aérodynamique </a:t>
              </a:r>
              <a:r>
                <a:rPr lang="fr-FR" sz="1600" dirty="0">
                  <a:solidFill>
                    <a:srgbClr val="FFFFFF"/>
                  </a:solidFill>
                </a:rPr>
                <a:t>générée par une voilure que l’on a soumise à un vent relatif.</a:t>
              </a:r>
              <a:endParaRPr lang="fr-FR" sz="1100" dirty="0">
                <a:solidFill>
                  <a:srgbClr val="FFFFFF"/>
                </a:solidFill>
              </a:endParaRPr>
            </a:p>
          </p:txBody>
        </p:sp>
        <p:sp>
          <p:nvSpPr>
            <p:cNvPr id="22" name="Flèche courbée vers la droite 21"/>
            <p:cNvSpPr/>
            <p:nvPr/>
          </p:nvSpPr>
          <p:spPr>
            <a:xfrm>
              <a:off x="156907" y="2690092"/>
              <a:ext cx="836004" cy="2747818"/>
            </a:xfrm>
            <a:prstGeom prst="curvedRightArrow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er 25"/>
          <p:cNvGrpSpPr/>
          <p:nvPr/>
        </p:nvGrpSpPr>
        <p:grpSpPr>
          <a:xfrm>
            <a:off x="829463" y="3187771"/>
            <a:ext cx="7510474" cy="3124129"/>
            <a:chOff x="816763" y="2667647"/>
            <a:chExt cx="7510474" cy="3124129"/>
          </a:xfrm>
        </p:grpSpPr>
        <p:sp>
          <p:nvSpPr>
            <p:cNvPr id="27" name="Rectangle 26"/>
            <p:cNvSpPr/>
            <p:nvPr/>
          </p:nvSpPr>
          <p:spPr>
            <a:xfrm>
              <a:off x="816763" y="5207000"/>
              <a:ext cx="7510474" cy="5847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600" dirty="0"/>
                <a:t>Communément appelé " </a:t>
              </a:r>
              <a:r>
                <a:rPr lang="fr-FR" sz="1600" b="1" dirty="0"/>
                <a:t>plus léger que l'air</a:t>
              </a:r>
              <a:r>
                <a:rPr lang="fr-FR" sz="1600" dirty="0"/>
                <a:t> ", leur sustentation est assurée par leur </a:t>
              </a:r>
              <a:r>
                <a:rPr lang="fr-FR" sz="1600" b="1" dirty="0"/>
                <a:t>flottabilité</a:t>
              </a:r>
              <a:r>
                <a:rPr lang="fr-FR" sz="1600" dirty="0"/>
                <a:t>  obtenue grâce à la poussée d’Archimède.</a:t>
              </a:r>
              <a:endParaRPr lang="fr-FR" sz="1100" dirty="0">
                <a:solidFill>
                  <a:srgbClr val="000000"/>
                </a:solidFill>
              </a:endParaRPr>
            </a:p>
          </p:txBody>
        </p:sp>
        <p:sp>
          <p:nvSpPr>
            <p:cNvPr id="28" name="Flèche courbée vers la droite 27"/>
            <p:cNvSpPr/>
            <p:nvPr/>
          </p:nvSpPr>
          <p:spPr>
            <a:xfrm>
              <a:off x="2997592" y="2667647"/>
              <a:ext cx="836004" cy="2747818"/>
            </a:xfrm>
            <a:prstGeom prst="curvedRightArrow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er 29"/>
          <p:cNvGrpSpPr/>
          <p:nvPr/>
        </p:nvGrpSpPr>
        <p:grpSpPr>
          <a:xfrm>
            <a:off x="842163" y="3273716"/>
            <a:ext cx="8211787" cy="2855462"/>
            <a:chOff x="816763" y="2690092"/>
            <a:chExt cx="8211787" cy="2855462"/>
          </a:xfrm>
        </p:grpSpPr>
        <p:sp>
          <p:nvSpPr>
            <p:cNvPr id="31" name="Rectangle 30"/>
            <p:cNvSpPr/>
            <p:nvPr/>
          </p:nvSpPr>
          <p:spPr>
            <a:xfrm>
              <a:off x="816763" y="5207000"/>
              <a:ext cx="7510474" cy="33855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600" dirty="0">
                  <a:solidFill>
                    <a:srgbClr val="000000"/>
                  </a:solidFill>
                </a:rPr>
                <a:t>Appliquent à la fois, les lois de l’aérodynamique et de la balistique.</a:t>
              </a:r>
              <a:endParaRPr lang="fr-FR" sz="1100" dirty="0">
                <a:solidFill>
                  <a:srgbClr val="000000"/>
                </a:solidFill>
              </a:endParaRPr>
            </a:p>
          </p:txBody>
        </p:sp>
        <p:sp>
          <p:nvSpPr>
            <p:cNvPr id="32" name="Flèche courbée vers la droite 31"/>
            <p:cNvSpPr/>
            <p:nvPr/>
          </p:nvSpPr>
          <p:spPr>
            <a:xfrm flipH="1">
              <a:off x="8192546" y="2690092"/>
              <a:ext cx="836004" cy="2747818"/>
            </a:xfrm>
            <a:prstGeom prst="curvedRightArrow">
              <a:avLst/>
            </a:prstGeom>
            <a:gradFill flip="none" rotWithShape="1">
              <a:gsLst>
                <a:gs pos="0">
                  <a:schemeClr val="accent6">
                    <a:shade val="15000"/>
                    <a:satMod val="180000"/>
                    <a:alpha val="69000"/>
                  </a:schemeClr>
                </a:gs>
                <a:gs pos="50000">
                  <a:schemeClr val="accent6">
                    <a:shade val="45000"/>
                    <a:satMod val="170000"/>
                    <a:alpha val="69000"/>
                  </a:schemeClr>
                </a:gs>
                <a:gs pos="70000">
                  <a:schemeClr val="accent6">
                    <a:tint val="99000"/>
                    <a:shade val="65000"/>
                    <a:satMod val="155000"/>
                    <a:alpha val="69000"/>
                  </a:schemeClr>
                </a:gs>
                <a:gs pos="100000">
                  <a:schemeClr val="accent6">
                    <a:tint val="95500"/>
                    <a:shade val="100000"/>
                    <a:satMod val="155000"/>
                    <a:alpha val="69000"/>
                  </a:schemeClr>
                </a:gs>
              </a:gsLst>
              <a:lin ang="16200000" scaled="0"/>
              <a:tileRect/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77825" y="16510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Classification des aéronefs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8"/>
          <p:cNvGrpSpPr>
            <a:grpSpLocks noChangeAspect="1"/>
          </p:cNvGrpSpPr>
          <p:nvPr/>
        </p:nvGrpSpPr>
        <p:grpSpPr bwMode="auto">
          <a:xfrm flipV="1">
            <a:off x="1019185" y="2426800"/>
            <a:ext cx="7105629" cy="2450000"/>
            <a:chOff x="249" y="2069"/>
            <a:chExt cx="4335" cy="1876"/>
          </a:xfrm>
        </p:grpSpPr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2340" y="2256"/>
              <a:ext cx="169" cy="1689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33" y="836"/>
                </a:cxn>
                <a:cxn ang="0">
                  <a:pos x="9" y="873"/>
                </a:cxn>
                <a:cxn ang="0">
                  <a:pos x="19" y="1095"/>
                </a:cxn>
                <a:cxn ang="0">
                  <a:pos x="31" y="1521"/>
                </a:cxn>
                <a:cxn ang="0">
                  <a:pos x="91" y="1689"/>
                </a:cxn>
                <a:cxn ang="0">
                  <a:pos x="148" y="1518"/>
                </a:cxn>
                <a:cxn ang="0">
                  <a:pos x="162" y="1100"/>
                </a:cxn>
                <a:cxn ang="0">
                  <a:pos x="169" y="873"/>
                </a:cxn>
                <a:cxn ang="0">
                  <a:pos x="142" y="837"/>
                </a:cxn>
                <a:cxn ang="0">
                  <a:pos x="97" y="0"/>
                </a:cxn>
                <a:cxn ang="0">
                  <a:pos x="67" y="0"/>
                </a:cxn>
              </a:cxnLst>
              <a:rect l="0" t="0" r="r" b="b"/>
              <a:pathLst>
                <a:path w="169" h="1689">
                  <a:moveTo>
                    <a:pt x="67" y="0"/>
                  </a:moveTo>
                  <a:cubicBezTo>
                    <a:pt x="67" y="0"/>
                    <a:pt x="43" y="691"/>
                    <a:pt x="33" y="836"/>
                  </a:cubicBezTo>
                  <a:cubicBezTo>
                    <a:pt x="28" y="864"/>
                    <a:pt x="25" y="858"/>
                    <a:pt x="9" y="873"/>
                  </a:cubicBezTo>
                  <a:cubicBezTo>
                    <a:pt x="34" y="984"/>
                    <a:pt x="19" y="1095"/>
                    <a:pt x="19" y="1095"/>
                  </a:cubicBezTo>
                  <a:cubicBezTo>
                    <a:pt x="0" y="1307"/>
                    <a:pt x="31" y="1521"/>
                    <a:pt x="31" y="1521"/>
                  </a:cubicBezTo>
                  <a:cubicBezTo>
                    <a:pt x="45" y="1634"/>
                    <a:pt x="72" y="1689"/>
                    <a:pt x="91" y="1689"/>
                  </a:cubicBezTo>
                  <a:cubicBezTo>
                    <a:pt x="110" y="1689"/>
                    <a:pt x="132" y="1616"/>
                    <a:pt x="148" y="1518"/>
                  </a:cubicBezTo>
                  <a:cubicBezTo>
                    <a:pt x="160" y="1420"/>
                    <a:pt x="165" y="1310"/>
                    <a:pt x="162" y="1100"/>
                  </a:cubicBezTo>
                  <a:cubicBezTo>
                    <a:pt x="136" y="989"/>
                    <a:pt x="166" y="921"/>
                    <a:pt x="169" y="873"/>
                  </a:cubicBezTo>
                  <a:cubicBezTo>
                    <a:pt x="138" y="857"/>
                    <a:pt x="148" y="864"/>
                    <a:pt x="142" y="837"/>
                  </a:cubicBezTo>
                  <a:cubicBezTo>
                    <a:pt x="119" y="418"/>
                    <a:pt x="97" y="0"/>
                    <a:pt x="97" y="0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2484" y="3129"/>
              <a:ext cx="2100" cy="276"/>
            </a:xfrm>
            <a:custGeom>
              <a:avLst/>
              <a:gdLst/>
              <a:ahLst/>
              <a:cxnLst>
                <a:cxn ang="0">
                  <a:pos x="2098" y="141"/>
                </a:cxn>
                <a:cxn ang="0">
                  <a:pos x="1678" y="132"/>
                </a:cxn>
                <a:cxn ang="0">
                  <a:pos x="22" y="0"/>
                </a:cxn>
                <a:cxn ang="0">
                  <a:pos x="18" y="227"/>
                </a:cxn>
                <a:cxn ang="0">
                  <a:pos x="907" y="276"/>
                </a:cxn>
                <a:cxn ang="0">
                  <a:pos x="1681" y="273"/>
                </a:cxn>
                <a:cxn ang="0">
                  <a:pos x="2079" y="197"/>
                </a:cxn>
                <a:cxn ang="0">
                  <a:pos x="2098" y="141"/>
                </a:cxn>
              </a:cxnLst>
              <a:rect l="0" t="0" r="r" b="b"/>
              <a:pathLst>
                <a:path w="2100" h="276">
                  <a:moveTo>
                    <a:pt x="2098" y="141"/>
                  </a:moveTo>
                  <a:cubicBezTo>
                    <a:pt x="1885" y="147"/>
                    <a:pt x="1684" y="135"/>
                    <a:pt x="1678" y="132"/>
                  </a:cubicBezTo>
                  <a:cubicBezTo>
                    <a:pt x="838" y="57"/>
                    <a:pt x="410" y="30"/>
                    <a:pt x="22" y="0"/>
                  </a:cubicBezTo>
                  <a:cubicBezTo>
                    <a:pt x="7" y="122"/>
                    <a:pt x="0" y="120"/>
                    <a:pt x="18" y="227"/>
                  </a:cubicBezTo>
                  <a:cubicBezTo>
                    <a:pt x="465" y="254"/>
                    <a:pt x="907" y="276"/>
                    <a:pt x="907" y="276"/>
                  </a:cubicBezTo>
                  <a:cubicBezTo>
                    <a:pt x="1201" y="273"/>
                    <a:pt x="1276" y="273"/>
                    <a:pt x="1681" y="273"/>
                  </a:cubicBezTo>
                  <a:cubicBezTo>
                    <a:pt x="1867" y="249"/>
                    <a:pt x="1968" y="228"/>
                    <a:pt x="2079" y="197"/>
                  </a:cubicBezTo>
                  <a:cubicBezTo>
                    <a:pt x="2100" y="180"/>
                    <a:pt x="2097" y="173"/>
                    <a:pt x="2098" y="141"/>
                  </a:cubicBezTo>
                  <a:close/>
                </a:path>
              </a:pathLst>
            </a:custGeom>
            <a:solidFill>
              <a:srgbClr val="FFFFFF"/>
            </a:solidFill>
            <a:ln w="6350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249" y="3129"/>
              <a:ext cx="2125" cy="285"/>
            </a:xfrm>
            <a:custGeom>
              <a:avLst/>
              <a:gdLst/>
              <a:ahLst/>
              <a:cxnLst>
                <a:cxn ang="0">
                  <a:pos x="7" y="156"/>
                </a:cxn>
                <a:cxn ang="0">
                  <a:pos x="421" y="147"/>
                </a:cxn>
                <a:cxn ang="0">
                  <a:pos x="2098" y="0"/>
                </a:cxn>
                <a:cxn ang="0">
                  <a:pos x="2110" y="228"/>
                </a:cxn>
                <a:cxn ang="0">
                  <a:pos x="1216" y="282"/>
                </a:cxn>
                <a:cxn ang="0">
                  <a:pos x="421" y="285"/>
                </a:cxn>
                <a:cxn ang="0">
                  <a:pos x="28" y="219"/>
                </a:cxn>
                <a:cxn ang="0">
                  <a:pos x="7" y="156"/>
                </a:cxn>
              </a:cxnLst>
              <a:rect l="0" t="0" r="r" b="b"/>
              <a:pathLst>
                <a:path w="2125" h="285">
                  <a:moveTo>
                    <a:pt x="7" y="156"/>
                  </a:moveTo>
                  <a:cubicBezTo>
                    <a:pt x="220" y="162"/>
                    <a:pt x="421" y="147"/>
                    <a:pt x="421" y="147"/>
                  </a:cubicBezTo>
                  <a:cubicBezTo>
                    <a:pt x="1261" y="60"/>
                    <a:pt x="2098" y="0"/>
                    <a:pt x="2098" y="0"/>
                  </a:cubicBezTo>
                  <a:cubicBezTo>
                    <a:pt x="2098" y="0"/>
                    <a:pt x="2125" y="84"/>
                    <a:pt x="2110" y="228"/>
                  </a:cubicBezTo>
                  <a:cubicBezTo>
                    <a:pt x="1663" y="255"/>
                    <a:pt x="1216" y="282"/>
                    <a:pt x="1216" y="282"/>
                  </a:cubicBezTo>
                  <a:cubicBezTo>
                    <a:pt x="922" y="279"/>
                    <a:pt x="826" y="285"/>
                    <a:pt x="421" y="285"/>
                  </a:cubicBezTo>
                  <a:cubicBezTo>
                    <a:pt x="220" y="270"/>
                    <a:pt x="139" y="255"/>
                    <a:pt x="28" y="219"/>
                  </a:cubicBezTo>
                  <a:cubicBezTo>
                    <a:pt x="28" y="219"/>
                    <a:pt x="0" y="194"/>
                    <a:pt x="7" y="156"/>
                  </a:cubicBezTo>
                  <a:close/>
                </a:path>
              </a:pathLst>
            </a:custGeom>
            <a:solidFill>
              <a:srgbClr val="FFFFFF"/>
            </a:solidFill>
            <a:ln w="6350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24" name="AutoShape 12"/>
            <p:cNvCxnSpPr>
              <a:cxnSpLocks noChangeShapeType="1"/>
              <a:stCxn id="23" idx="1"/>
              <a:endCxn id="23" idx="5"/>
            </p:cNvCxnSpPr>
            <p:nvPr/>
          </p:nvCxnSpPr>
          <p:spPr bwMode="auto">
            <a:xfrm>
              <a:off x="670" y="3276"/>
              <a:ext cx="0" cy="138"/>
            </a:xfrm>
            <a:prstGeom prst="straightConnector1">
              <a:avLst/>
            </a:prstGeom>
            <a:noFill/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</p:cxn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445" y="3198"/>
              <a:ext cx="1008" cy="10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6" y="108"/>
                </a:cxn>
                <a:cxn ang="0">
                  <a:pos x="222" y="105"/>
                </a:cxn>
                <a:cxn ang="0">
                  <a:pos x="1008" y="42"/>
                </a:cxn>
                <a:cxn ang="0">
                  <a:pos x="1005" y="0"/>
                </a:cxn>
              </a:cxnLst>
              <a:rect l="0" t="0" r="r" b="b"/>
              <a:pathLst>
                <a:path w="1008" h="108">
                  <a:moveTo>
                    <a:pt x="0" y="87"/>
                  </a:moveTo>
                  <a:lnTo>
                    <a:pt x="6" y="108"/>
                  </a:lnTo>
                  <a:lnTo>
                    <a:pt x="222" y="105"/>
                  </a:lnTo>
                  <a:lnTo>
                    <a:pt x="1008" y="42"/>
                  </a:lnTo>
                  <a:lnTo>
                    <a:pt x="1005" y="0"/>
                  </a:lnTo>
                </a:path>
              </a:pathLst>
            </a:custGeom>
            <a:noFill/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1497" y="3245"/>
              <a:ext cx="304" cy="3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31"/>
                </a:cxn>
                <a:cxn ang="0">
                  <a:pos x="301" y="13"/>
                </a:cxn>
                <a:cxn ang="0">
                  <a:pos x="304" y="0"/>
                </a:cxn>
                <a:cxn ang="0">
                  <a:pos x="0" y="18"/>
                </a:cxn>
              </a:cxnLst>
              <a:rect l="0" t="0" r="r" b="b"/>
              <a:pathLst>
                <a:path w="304" h="31">
                  <a:moveTo>
                    <a:pt x="0" y="18"/>
                  </a:moveTo>
                  <a:lnTo>
                    <a:pt x="0" y="31"/>
                  </a:lnTo>
                  <a:lnTo>
                    <a:pt x="301" y="13"/>
                  </a:lnTo>
                  <a:lnTo>
                    <a:pt x="304" y="0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29" name="AutoShape 15"/>
            <p:cNvCxnSpPr>
              <a:cxnSpLocks noChangeShapeType="1"/>
              <a:stCxn id="22" idx="1"/>
              <a:endCxn id="22" idx="5"/>
            </p:cNvCxnSpPr>
            <p:nvPr/>
          </p:nvCxnSpPr>
          <p:spPr bwMode="auto">
            <a:xfrm>
              <a:off x="4162" y="3261"/>
              <a:ext cx="3" cy="141"/>
            </a:xfrm>
            <a:prstGeom prst="straightConnector1">
              <a:avLst/>
            </a:prstGeom>
            <a:noFill/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</p:cxn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3388" y="3195"/>
              <a:ext cx="996" cy="96"/>
            </a:xfrm>
            <a:custGeom>
              <a:avLst/>
              <a:gdLst/>
              <a:ahLst/>
              <a:cxnLst>
                <a:cxn ang="0">
                  <a:pos x="996" y="78"/>
                </a:cxn>
                <a:cxn ang="0">
                  <a:pos x="996" y="96"/>
                </a:cxn>
                <a:cxn ang="0">
                  <a:pos x="777" y="90"/>
                </a:cxn>
                <a:cxn ang="0">
                  <a:pos x="0" y="39"/>
                </a:cxn>
                <a:cxn ang="0">
                  <a:pos x="3" y="0"/>
                </a:cxn>
              </a:cxnLst>
              <a:rect l="0" t="0" r="r" b="b"/>
              <a:pathLst>
                <a:path w="996" h="96">
                  <a:moveTo>
                    <a:pt x="996" y="78"/>
                  </a:moveTo>
                  <a:lnTo>
                    <a:pt x="996" y="96"/>
                  </a:lnTo>
                  <a:lnTo>
                    <a:pt x="777" y="90"/>
                  </a:lnTo>
                  <a:lnTo>
                    <a:pt x="0" y="39"/>
                  </a:lnTo>
                  <a:lnTo>
                    <a:pt x="3" y="0"/>
                  </a:lnTo>
                </a:path>
              </a:pathLst>
            </a:custGeom>
            <a:noFill/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3049" y="3243"/>
              <a:ext cx="294" cy="30"/>
            </a:xfrm>
            <a:custGeom>
              <a:avLst/>
              <a:gdLst/>
              <a:ahLst/>
              <a:cxnLst>
                <a:cxn ang="0">
                  <a:pos x="294" y="18"/>
                </a:cxn>
                <a:cxn ang="0">
                  <a:pos x="294" y="30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294" y="18"/>
                </a:cxn>
              </a:cxnLst>
              <a:rect l="0" t="0" r="r" b="b"/>
              <a:pathLst>
                <a:path w="294" h="30">
                  <a:moveTo>
                    <a:pt x="294" y="18"/>
                  </a:moveTo>
                  <a:lnTo>
                    <a:pt x="294" y="30"/>
                  </a:lnTo>
                  <a:lnTo>
                    <a:pt x="0" y="12"/>
                  </a:lnTo>
                  <a:lnTo>
                    <a:pt x="0" y="0"/>
                  </a:lnTo>
                  <a:lnTo>
                    <a:pt x="294" y="18"/>
                  </a:lnTo>
                  <a:close/>
                </a:path>
              </a:pathLst>
            </a:custGeom>
            <a:noFill/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2" name="Group 18"/>
            <p:cNvGrpSpPr>
              <a:grpSpLocks/>
            </p:cNvGrpSpPr>
            <p:nvPr/>
          </p:nvGrpSpPr>
          <p:grpSpPr bwMode="auto">
            <a:xfrm>
              <a:off x="2071" y="2069"/>
              <a:ext cx="693" cy="298"/>
              <a:chOff x="2496" y="1598"/>
              <a:chExt cx="693" cy="298"/>
            </a:xfrm>
          </p:grpSpPr>
          <p:sp>
            <p:nvSpPr>
              <p:cNvPr id="36" name="Freeform 19"/>
              <p:cNvSpPr>
                <a:spLocks/>
              </p:cNvSpPr>
              <p:nvPr/>
            </p:nvSpPr>
            <p:spPr bwMode="auto">
              <a:xfrm>
                <a:off x="2496" y="1657"/>
                <a:ext cx="693" cy="128"/>
              </a:xfrm>
              <a:custGeom>
                <a:avLst/>
                <a:gdLst/>
                <a:ahLst/>
                <a:cxnLst>
                  <a:cxn ang="0">
                    <a:pos x="24" y="23"/>
                  </a:cxn>
                  <a:cxn ang="0">
                    <a:pos x="60" y="92"/>
                  </a:cxn>
                  <a:cxn ang="0">
                    <a:pos x="339" y="128"/>
                  </a:cxn>
                  <a:cxn ang="0">
                    <a:pos x="378" y="128"/>
                  </a:cxn>
                  <a:cxn ang="0">
                    <a:pos x="660" y="86"/>
                  </a:cxn>
                  <a:cxn ang="0">
                    <a:pos x="687" y="26"/>
                  </a:cxn>
                  <a:cxn ang="0">
                    <a:pos x="375" y="2"/>
                  </a:cxn>
                  <a:cxn ang="0">
                    <a:pos x="369" y="38"/>
                  </a:cxn>
                  <a:cxn ang="0">
                    <a:pos x="333" y="38"/>
                  </a:cxn>
                  <a:cxn ang="0">
                    <a:pos x="336" y="2"/>
                  </a:cxn>
                  <a:cxn ang="0">
                    <a:pos x="24" y="23"/>
                  </a:cxn>
                </a:cxnLst>
                <a:rect l="0" t="0" r="r" b="b"/>
                <a:pathLst>
                  <a:path w="693" h="128">
                    <a:moveTo>
                      <a:pt x="24" y="23"/>
                    </a:moveTo>
                    <a:cubicBezTo>
                      <a:pt x="24" y="23"/>
                      <a:pt x="0" y="86"/>
                      <a:pt x="60" y="92"/>
                    </a:cubicBezTo>
                    <a:cubicBezTo>
                      <a:pt x="199" y="110"/>
                      <a:pt x="339" y="128"/>
                      <a:pt x="339" y="128"/>
                    </a:cubicBezTo>
                    <a:lnTo>
                      <a:pt x="378" y="128"/>
                    </a:lnTo>
                    <a:cubicBezTo>
                      <a:pt x="378" y="128"/>
                      <a:pt x="608" y="103"/>
                      <a:pt x="660" y="86"/>
                    </a:cubicBezTo>
                    <a:cubicBezTo>
                      <a:pt x="693" y="62"/>
                      <a:pt x="684" y="59"/>
                      <a:pt x="687" y="26"/>
                    </a:cubicBezTo>
                    <a:cubicBezTo>
                      <a:pt x="640" y="12"/>
                      <a:pt x="428" y="0"/>
                      <a:pt x="375" y="2"/>
                    </a:cubicBezTo>
                    <a:lnTo>
                      <a:pt x="369" y="38"/>
                    </a:lnTo>
                    <a:lnTo>
                      <a:pt x="333" y="38"/>
                    </a:lnTo>
                    <a:lnTo>
                      <a:pt x="336" y="2"/>
                    </a:lnTo>
                    <a:lnTo>
                      <a:pt x="24" y="23"/>
                    </a:lnTo>
                    <a:close/>
                  </a:path>
                </a:pathLst>
              </a:custGeom>
              <a:solidFill>
                <a:srgbClr val="FFFFFF"/>
              </a:solidFill>
              <a:ln w="6350" cmpd="sng">
                <a:solidFill>
                  <a:srgbClr val="4D4D4D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>
                <a:off x="2837" y="1598"/>
                <a:ext cx="25" cy="87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12" y="0"/>
                  </a:cxn>
                  <a:cxn ang="0">
                    <a:pos x="25" y="87"/>
                  </a:cxn>
                  <a:cxn ang="0">
                    <a:pos x="0" y="87"/>
                  </a:cxn>
                </a:cxnLst>
                <a:rect l="0" t="0" r="r" b="b"/>
                <a:pathLst>
                  <a:path w="25" h="87">
                    <a:moveTo>
                      <a:pt x="0" y="87"/>
                    </a:moveTo>
                    <a:lnTo>
                      <a:pt x="12" y="0"/>
                    </a:lnTo>
                    <a:lnTo>
                      <a:pt x="25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mpd="sng">
                <a:solidFill>
                  <a:srgbClr val="4D4D4D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21"/>
              <p:cNvSpPr>
                <a:spLocks/>
              </p:cNvSpPr>
              <p:nvPr/>
            </p:nvSpPr>
            <p:spPr bwMode="auto">
              <a:xfrm>
                <a:off x="2829" y="1785"/>
                <a:ext cx="36" cy="111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8" y="111"/>
                  </a:cxn>
                  <a:cxn ang="0">
                    <a:pos x="0" y="0"/>
                  </a:cxn>
                </a:cxnLst>
                <a:rect l="0" t="0" r="r" b="b"/>
                <a:pathLst>
                  <a:path w="36" h="111">
                    <a:moveTo>
                      <a:pt x="36" y="0"/>
                    </a:moveTo>
                    <a:cubicBezTo>
                      <a:pt x="33" y="18"/>
                      <a:pt x="24" y="111"/>
                      <a:pt x="18" y="111"/>
                    </a:cubicBezTo>
                    <a:cubicBezTo>
                      <a:pt x="12" y="111"/>
                      <a:pt x="4" y="2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6350" cmpd="sng">
                <a:solidFill>
                  <a:srgbClr val="4D4D4D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22"/>
              <p:cNvSpPr>
                <a:spLocks/>
              </p:cNvSpPr>
              <p:nvPr/>
            </p:nvSpPr>
            <p:spPr bwMode="auto">
              <a:xfrm>
                <a:off x="2516" y="1698"/>
                <a:ext cx="66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4" y="0"/>
                  </a:cxn>
                </a:cxnLst>
                <a:rect l="0" t="0" r="r" b="b"/>
                <a:pathLst>
                  <a:path w="664" h="1">
                    <a:moveTo>
                      <a:pt x="0" y="0"/>
                    </a:moveTo>
                    <a:lnTo>
                      <a:pt x="664" y="0"/>
                    </a:lnTo>
                  </a:path>
                </a:pathLst>
              </a:custGeom>
              <a:solidFill>
                <a:srgbClr val="FFFFFF"/>
              </a:solidFill>
              <a:ln w="3175" cmpd="sng">
                <a:solidFill>
                  <a:srgbClr val="4D4D4D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2350" y="3338"/>
              <a:ext cx="158" cy="474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75" y="3"/>
                </a:cxn>
                <a:cxn ang="0">
                  <a:pos x="152" y="27"/>
                </a:cxn>
                <a:cxn ang="0">
                  <a:pos x="137" y="433"/>
                </a:cxn>
                <a:cxn ang="0">
                  <a:pos x="24" y="438"/>
                </a:cxn>
                <a:cxn ang="0">
                  <a:pos x="6" y="30"/>
                </a:cxn>
              </a:cxnLst>
              <a:rect l="0" t="0" r="r" b="b"/>
              <a:pathLst>
                <a:path w="158" h="474">
                  <a:moveTo>
                    <a:pt x="6" y="30"/>
                  </a:moveTo>
                  <a:cubicBezTo>
                    <a:pt x="6" y="30"/>
                    <a:pt x="33" y="0"/>
                    <a:pt x="75" y="3"/>
                  </a:cubicBezTo>
                  <a:cubicBezTo>
                    <a:pt x="113" y="1"/>
                    <a:pt x="152" y="27"/>
                    <a:pt x="152" y="27"/>
                  </a:cubicBezTo>
                  <a:cubicBezTo>
                    <a:pt x="158" y="228"/>
                    <a:pt x="158" y="258"/>
                    <a:pt x="137" y="433"/>
                  </a:cubicBezTo>
                  <a:cubicBezTo>
                    <a:pt x="87" y="474"/>
                    <a:pt x="47" y="450"/>
                    <a:pt x="24" y="438"/>
                  </a:cubicBezTo>
                  <a:cubicBezTo>
                    <a:pt x="0" y="315"/>
                    <a:pt x="0" y="138"/>
                    <a:pt x="6" y="30"/>
                  </a:cubicBez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50000">
                  <a:schemeClr val="accent1"/>
                </a:gs>
                <a:gs pos="100000">
                  <a:srgbClr val="DDDDDD"/>
                </a:gs>
              </a:gsLst>
              <a:lin ang="18900000" scaled="1"/>
            </a:gradFill>
            <a:ln w="6350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Structure d’un aéronef</a:t>
            </a: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1032900" y="3238500"/>
            <a:ext cx="7102599" cy="12700"/>
          </a:xfrm>
          <a:prstGeom prst="line">
            <a:avLst/>
          </a:prstGeom>
          <a:ln w="28575" cap="flat" cmpd="sng" algn="ctr">
            <a:solidFill>
              <a:srgbClr val="B8144D"/>
            </a:solidFill>
            <a:prstDash val="solid"/>
            <a:round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 flipH="1" flipV="1">
            <a:off x="3440007" y="3308555"/>
            <a:ext cx="322937" cy="6350"/>
          </a:xfrm>
          <a:prstGeom prst="line">
            <a:avLst/>
          </a:prstGeom>
          <a:ln w="28575" cap="flat" cmpd="sng" algn="ctr">
            <a:solidFill>
              <a:srgbClr val="B8144D"/>
            </a:solidFill>
            <a:prstDash val="solid"/>
            <a:round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234950" y="5740400"/>
            <a:ext cx="867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Allongement (</a:t>
            </a:r>
            <a:r>
              <a:rPr lang="fr-FR" b="1" dirty="0">
                <a:latin typeface="Symbol" charset="2"/>
                <a:cs typeface="Symbol" charset="2"/>
              </a:rPr>
              <a:t>l</a:t>
            </a:r>
            <a:r>
              <a:rPr lang="fr-FR" b="1" dirty="0"/>
              <a:t>)</a:t>
            </a:r>
            <a:r>
              <a:rPr lang="fr-FR" dirty="0">
                <a:latin typeface="Symbol" charset="2"/>
                <a:cs typeface="Symbol" charset="2"/>
              </a:rPr>
              <a:t> = </a:t>
            </a:r>
            <a:r>
              <a:rPr lang="fr-FR" dirty="0">
                <a:latin typeface="+mj-lt"/>
                <a:cs typeface="Symbol" charset="2"/>
              </a:rPr>
              <a:t>E</a:t>
            </a:r>
            <a:r>
              <a:rPr lang="fr-FR" dirty="0">
                <a:latin typeface="Symbol" charset="2"/>
                <a:cs typeface="Symbol" charset="2"/>
              </a:rPr>
              <a:t>/</a:t>
            </a:r>
            <a:r>
              <a:rPr lang="fr-FR" dirty="0">
                <a:latin typeface="+mj-lt"/>
                <a:cs typeface="Symbol" charset="2"/>
              </a:rPr>
              <a:t>C = 24,00 / 0,7 = 34</a:t>
            </a:r>
            <a:endParaRPr lang="fr-FR" dirty="0"/>
          </a:p>
        </p:txBody>
      </p:sp>
      <p:sp>
        <p:nvSpPr>
          <p:cNvPr id="20" name="Bulle rectangulaire à coins arrondis 19"/>
          <p:cNvSpPr/>
          <p:nvPr/>
        </p:nvSpPr>
        <p:spPr bwMode="auto">
          <a:xfrm>
            <a:off x="5820899" y="3911603"/>
            <a:ext cx="1640066" cy="327994"/>
          </a:xfrm>
          <a:prstGeom prst="wedgeRoundRectCallout">
            <a:avLst>
              <a:gd name="adj1" fmla="val -63655"/>
              <a:gd name="adj2" fmla="val -245780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E = 24,00 m.</a:t>
            </a:r>
          </a:p>
        </p:txBody>
      </p:sp>
      <p:sp>
        <p:nvSpPr>
          <p:cNvPr id="21" name="Bulle rectangulaire à coins arrondis 20"/>
          <p:cNvSpPr/>
          <p:nvPr/>
        </p:nvSpPr>
        <p:spPr bwMode="auto">
          <a:xfrm>
            <a:off x="1549400" y="3860803"/>
            <a:ext cx="1572297" cy="327994"/>
          </a:xfrm>
          <a:prstGeom prst="wedgeRoundRectCallout">
            <a:avLst>
              <a:gd name="adj1" fmla="val 78912"/>
              <a:gd name="adj2" fmla="val -203188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C = 0,70 m.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3003550" y="1600200"/>
            <a:ext cx="3136900" cy="2539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Fort allongement</a:t>
            </a:r>
          </a:p>
        </p:txBody>
      </p:sp>
      <p:sp>
        <p:nvSpPr>
          <p:cNvPr id="26" name="Titre 24"/>
          <p:cNvSpPr txBox="1">
            <a:spLocks/>
          </p:cNvSpPr>
          <p:nvPr/>
        </p:nvSpPr>
        <p:spPr>
          <a:xfrm>
            <a:off x="381000" y="825500"/>
            <a:ext cx="83820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G</a:t>
            </a:r>
            <a:r>
              <a:rPr lang="fr-FR" dirty="0" err="1"/>
              <a:t>éométrie</a:t>
            </a:r>
            <a:r>
              <a:rPr lang="fr-FR" dirty="0"/>
              <a:t> de l’aile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0" grpId="0" animBg="1"/>
      <p:bldP spid="21" grpId="0" animBg="1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5"/>
          <p:cNvPicPr>
            <a:picLocks noChangeAspect="1"/>
          </p:cNvPicPr>
          <p:nvPr/>
        </p:nvPicPr>
        <p:blipFill>
          <a:blip r:embed="rId2"/>
          <a:srcRect t="4627" r="58600"/>
          <a:stretch>
            <a:fillRect/>
          </a:stretch>
        </p:blipFill>
        <p:spPr>
          <a:xfrm>
            <a:off x="3136900" y="2120900"/>
            <a:ext cx="2628900" cy="4057650"/>
          </a:xfrm>
          <a:prstGeom prst="rect">
            <a:avLst/>
          </a:prstGeom>
        </p:spPr>
      </p:pic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Structure d’un aéronef</a:t>
            </a:r>
          </a:p>
        </p:txBody>
      </p:sp>
      <p:sp>
        <p:nvSpPr>
          <p:cNvPr id="47" name="Forme libre 46"/>
          <p:cNvSpPr/>
          <p:nvPr/>
        </p:nvSpPr>
        <p:spPr bwMode="auto">
          <a:xfrm>
            <a:off x="3530600" y="3746500"/>
            <a:ext cx="2171700" cy="838200"/>
          </a:xfrm>
          <a:custGeom>
            <a:avLst/>
            <a:gdLst>
              <a:gd name="connsiteX0" fmla="*/ 0 w 2171700"/>
              <a:gd name="connsiteY0" fmla="*/ 495300 h 800100"/>
              <a:gd name="connsiteX1" fmla="*/ 762000 w 2171700"/>
              <a:gd name="connsiteY1" fmla="*/ 0 h 800100"/>
              <a:gd name="connsiteX2" fmla="*/ 1447800 w 2171700"/>
              <a:gd name="connsiteY2" fmla="*/ 0 h 800100"/>
              <a:gd name="connsiteX3" fmla="*/ 2159000 w 2171700"/>
              <a:gd name="connsiteY3" fmla="*/ 558800 h 800100"/>
              <a:gd name="connsiteX4" fmla="*/ 2171700 w 2171700"/>
              <a:gd name="connsiteY4" fmla="*/ 800100 h 800100"/>
              <a:gd name="connsiteX5" fmla="*/ 1092200 w 2171700"/>
              <a:gd name="connsiteY5" fmla="*/ 647700 h 800100"/>
              <a:gd name="connsiteX6" fmla="*/ 0 w 2171700"/>
              <a:gd name="connsiteY6" fmla="*/ 800100 h 800100"/>
              <a:gd name="connsiteX7" fmla="*/ 0 w 2171700"/>
              <a:gd name="connsiteY7" fmla="*/ 495300 h 800100"/>
              <a:gd name="connsiteX0" fmla="*/ 0 w 2171700"/>
              <a:gd name="connsiteY0" fmla="*/ 495300 h 800100"/>
              <a:gd name="connsiteX1" fmla="*/ 762000 w 2171700"/>
              <a:gd name="connsiteY1" fmla="*/ 0 h 800100"/>
              <a:gd name="connsiteX2" fmla="*/ 1447800 w 2171700"/>
              <a:gd name="connsiteY2" fmla="*/ 0 h 800100"/>
              <a:gd name="connsiteX3" fmla="*/ 2159000 w 2171700"/>
              <a:gd name="connsiteY3" fmla="*/ 558800 h 800100"/>
              <a:gd name="connsiteX4" fmla="*/ 2171700 w 2171700"/>
              <a:gd name="connsiteY4" fmla="*/ 800100 h 800100"/>
              <a:gd name="connsiteX5" fmla="*/ 1092200 w 2171700"/>
              <a:gd name="connsiteY5" fmla="*/ 647700 h 800100"/>
              <a:gd name="connsiteX6" fmla="*/ 1092200 w 2171700"/>
              <a:gd name="connsiteY6" fmla="*/ 660400 h 800100"/>
              <a:gd name="connsiteX7" fmla="*/ 0 w 2171700"/>
              <a:gd name="connsiteY7" fmla="*/ 800100 h 800100"/>
              <a:gd name="connsiteX8" fmla="*/ 0 w 2171700"/>
              <a:gd name="connsiteY8" fmla="*/ 495300 h 800100"/>
              <a:gd name="connsiteX0" fmla="*/ 0 w 2171700"/>
              <a:gd name="connsiteY0" fmla="*/ 495300 h 800100"/>
              <a:gd name="connsiteX1" fmla="*/ 762000 w 2171700"/>
              <a:gd name="connsiteY1" fmla="*/ 0 h 800100"/>
              <a:gd name="connsiteX2" fmla="*/ 1447800 w 2171700"/>
              <a:gd name="connsiteY2" fmla="*/ 0 h 800100"/>
              <a:gd name="connsiteX3" fmla="*/ 2159000 w 2171700"/>
              <a:gd name="connsiteY3" fmla="*/ 558800 h 800100"/>
              <a:gd name="connsiteX4" fmla="*/ 2171700 w 2171700"/>
              <a:gd name="connsiteY4" fmla="*/ 800100 h 800100"/>
              <a:gd name="connsiteX5" fmla="*/ 1092200 w 2171700"/>
              <a:gd name="connsiteY5" fmla="*/ 647700 h 800100"/>
              <a:gd name="connsiteX6" fmla="*/ 1092200 w 2171700"/>
              <a:gd name="connsiteY6" fmla="*/ 660400 h 800100"/>
              <a:gd name="connsiteX7" fmla="*/ 0 w 2171700"/>
              <a:gd name="connsiteY7" fmla="*/ 800100 h 800100"/>
              <a:gd name="connsiteX8" fmla="*/ 0 w 2171700"/>
              <a:gd name="connsiteY8" fmla="*/ 495300 h 800100"/>
              <a:gd name="connsiteX0" fmla="*/ 0 w 2171700"/>
              <a:gd name="connsiteY0" fmla="*/ 495300 h 960967"/>
              <a:gd name="connsiteX1" fmla="*/ 762000 w 2171700"/>
              <a:gd name="connsiteY1" fmla="*/ 0 h 960967"/>
              <a:gd name="connsiteX2" fmla="*/ 1447800 w 2171700"/>
              <a:gd name="connsiteY2" fmla="*/ 0 h 960967"/>
              <a:gd name="connsiteX3" fmla="*/ 2159000 w 2171700"/>
              <a:gd name="connsiteY3" fmla="*/ 558800 h 960967"/>
              <a:gd name="connsiteX4" fmla="*/ 2171700 w 2171700"/>
              <a:gd name="connsiteY4" fmla="*/ 800100 h 960967"/>
              <a:gd name="connsiteX5" fmla="*/ 1092200 w 2171700"/>
              <a:gd name="connsiteY5" fmla="*/ 647700 h 960967"/>
              <a:gd name="connsiteX6" fmla="*/ 1092200 w 2171700"/>
              <a:gd name="connsiteY6" fmla="*/ 838200 h 960967"/>
              <a:gd name="connsiteX7" fmla="*/ 0 w 2171700"/>
              <a:gd name="connsiteY7" fmla="*/ 800100 h 960967"/>
              <a:gd name="connsiteX8" fmla="*/ 0 w 2171700"/>
              <a:gd name="connsiteY8" fmla="*/ 495300 h 960967"/>
              <a:gd name="connsiteX0" fmla="*/ 1092200 w 2171700"/>
              <a:gd name="connsiteY0" fmla="*/ 838200 h 838200"/>
              <a:gd name="connsiteX1" fmla="*/ 0 w 2171700"/>
              <a:gd name="connsiteY1" fmla="*/ 800100 h 838200"/>
              <a:gd name="connsiteX2" fmla="*/ 0 w 2171700"/>
              <a:gd name="connsiteY2" fmla="*/ 495300 h 838200"/>
              <a:gd name="connsiteX3" fmla="*/ 762000 w 2171700"/>
              <a:gd name="connsiteY3" fmla="*/ 0 h 838200"/>
              <a:gd name="connsiteX4" fmla="*/ 1447800 w 2171700"/>
              <a:gd name="connsiteY4" fmla="*/ 0 h 838200"/>
              <a:gd name="connsiteX5" fmla="*/ 2159000 w 2171700"/>
              <a:gd name="connsiteY5" fmla="*/ 558800 h 838200"/>
              <a:gd name="connsiteX6" fmla="*/ 2171700 w 2171700"/>
              <a:gd name="connsiteY6" fmla="*/ 800100 h 838200"/>
              <a:gd name="connsiteX7" fmla="*/ 1183640 w 2171700"/>
              <a:gd name="connsiteY7" fmla="*/ 739140 h 838200"/>
              <a:gd name="connsiteX0" fmla="*/ 1092200 w 2171700"/>
              <a:gd name="connsiteY0" fmla="*/ 838200 h 838200"/>
              <a:gd name="connsiteX1" fmla="*/ 0 w 2171700"/>
              <a:gd name="connsiteY1" fmla="*/ 800100 h 838200"/>
              <a:gd name="connsiteX2" fmla="*/ 0 w 2171700"/>
              <a:gd name="connsiteY2" fmla="*/ 495300 h 838200"/>
              <a:gd name="connsiteX3" fmla="*/ 762000 w 2171700"/>
              <a:gd name="connsiteY3" fmla="*/ 0 h 838200"/>
              <a:gd name="connsiteX4" fmla="*/ 1447800 w 2171700"/>
              <a:gd name="connsiteY4" fmla="*/ 0 h 838200"/>
              <a:gd name="connsiteX5" fmla="*/ 2159000 w 2171700"/>
              <a:gd name="connsiteY5" fmla="*/ 558800 h 838200"/>
              <a:gd name="connsiteX6" fmla="*/ 2171700 w 2171700"/>
              <a:gd name="connsiteY6" fmla="*/ 8001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700" h="838200">
                <a:moveTo>
                  <a:pt x="1092200" y="838200"/>
                </a:moveTo>
                <a:lnTo>
                  <a:pt x="0" y="800100"/>
                </a:lnTo>
                <a:lnTo>
                  <a:pt x="0" y="495300"/>
                </a:lnTo>
                <a:lnTo>
                  <a:pt x="762000" y="0"/>
                </a:lnTo>
                <a:lnTo>
                  <a:pt x="1447800" y="0"/>
                </a:lnTo>
                <a:lnTo>
                  <a:pt x="2159000" y="558800"/>
                </a:lnTo>
                <a:lnTo>
                  <a:pt x="2171700" y="800100"/>
                </a:lnTo>
              </a:path>
            </a:pathLst>
          </a:custGeom>
          <a:solidFill>
            <a:schemeClr val="accent2">
              <a:alpha val="6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3511550" y="4368800"/>
            <a:ext cx="2188500" cy="25400"/>
          </a:xfrm>
          <a:prstGeom prst="line">
            <a:avLst/>
          </a:prstGeom>
          <a:ln w="28575" cap="flat" cmpd="sng" algn="ctr">
            <a:solidFill>
              <a:srgbClr val="B8144D"/>
            </a:solidFill>
            <a:prstDash val="solid"/>
            <a:round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234950" y="5880100"/>
            <a:ext cx="867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Allongement (</a:t>
            </a:r>
            <a:r>
              <a:rPr lang="fr-FR" b="1" dirty="0">
                <a:latin typeface="Symbol" charset="2"/>
                <a:cs typeface="Symbol" charset="2"/>
              </a:rPr>
              <a:t>l</a:t>
            </a:r>
            <a:r>
              <a:rPr lang="fr-FR" b="1" dirty="0"/>
              <a:t>)</a:t>
            </a:r>
            <a:r>
              <a:rPr lang="fr-FR" dirty="0">
                <a:latin typeface="Symbol" charset="2"/>
                <a:cs typeface="Symbol" charset="2"/>
              </a:rPr>
              <a:t> = </a:t>
            </a:r>
            <a:r>
              <a:rPr lang="fr-FR" dirty="0">
                <a:latin typeface="+mj-lt"/>
                <a:cs typeface="Symbol" charset="2"/>
              </a:rPr>
              <a:t>E</a:t>
            </a:r>
            <a:r>
              <a:rPr lang="fr-FR" baseline="30000" dirty="0">
                <a:latin typeface="+mj-lt"/>
                <a:cs typeface="Symbol" charset="2"/>
              </a:rPr>
              <a:t>2</a:t>
            </a:r>
            <a:r>
              <a:rPr lang="fr-FR" dirty="0">
                <a:latin typeface="Symbol" charset="2"/>
                <a:cs typeface="Symbol" charset="2"/>
              </a:rPr>
              <a:t>/</a:t>
            </a:r>
            <a:r>
              <a:rPr lang="fr-FR" dirty="0">
                <a:latin typeface="+mj-lt"/>
                <a:cs typeface="Symbol" charset="2"/>
              </a:rPr>
              <a:t>S = 9,80</a:t>
            </a:r>
            <a:r>
              <a:rPr lang="fr-FR" baseline="30000" dirty="0">
                <a:latin typeface="+mj-lt"/>
                <a:cs typeface="Symbol" charset="2"/>
              </a:rPr>
              <a:t>2</a:t>
            </a:r>
            <a:r>
              <a:rPr lang="fr-FR" dirty="0">
                <a:latin typeface="+mj-lt"/>
                <a:cs typeface="Symbol" charset="2"/>
              </a:rPr>
              <a:t> / 29,90 = 3,2</a:t>
            </a:r>
            <a:endParaRPr lang="fr-FR" dirty="0"/>
          </a:p>
        </p:txBody>
      </p:sp>
      <p:sp>
        <p:nvSpPr>
          <p:cNvPr id="20" name="Bulle rectangulaire à coins arrondis 19"/>
          <p:cNvSpPr/>
          <p:nvPr/>
        </p:nvSpPr>
        <p:spPr bwMode="auto">
          <a:xfrm>
            <a:off x="5744698" y="3619503"/>
            <a:ext cx="1468901" cy="327994"/>
          </a:xfrm>
          <a:prstGeom prst="wedgeRoundRectCallout">
            <a:avLst>
              <a:gd name="adj1" fmla="val -90297"/>
              <a:gd name="adj2" fmla="val 176271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E = 9,80 m.</a:t>
            </a:r>
          </a:p>
        </p:txBody>
      </p:sp>
      <p:sp>
        <p:nvSpPr>
          <p:cNvPr id="21" name="Bulle rectangulaire à coins arrondis 20"/>
          <p:cNvSpPr/>
          <p:nvPr/>
        </p:nvSpPr>
        <p:spPr bwMode="auto">
          <a:xfrm>
            <a:off x="2277599" y="3101006"/>
            <a:ext cx="1538498" cy="327994"/>
          </a:xfrm>
          <a:prstGeom prst="wedgeRoundRectCallout">
            <a:avLst>
              <a:gd name="adj1" fmla="val 86182"/>
              <a:gd name="adj2" fmla="val 214991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S = 29,90 m</a:t>
            </a:r>
            <a:r>
              <a:rPr lang="fr-FR" baseline="30000" dirty="0">
                <a:solidFill>
                  <a:schemeClr val="tx1"/>
                </a:solidFill>
                <a:latin typeface="+mj-lt"/>
                <a:cs typeface="Symbol" charset="2"/>
              </a:rPr>
              <a:t>2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3003550" y="1600200"/>
            <a:ext cx="3136900" cy="2539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Faible allongement</a:t>
            </a:r>
          </a:p>
        </p:txBody>
      </p:sp>
      <p:sp>
        <p:nvSpPr>
          <p:cNvPr id="11" name="Titre 24"/>
          <p:cNvSpPr txBox="1">
            <a:spLocks/>
          </p:cNvSpPr>
          <p:nvPr/>
        </p:nvSpPr>
        <p:spPr>
          <a:xfrm>
            <a:off x="381000" y="812800"/>
            <a:ext cx="83820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G</a:t>
            </a:r>
            <a:r>
              <a:rPr lang="fr-FR" dirty="0" err="1"/>
              <a:t>éométrie</a:t>
            </a:r>
            <a:r>
              <a:rPr lang="fr-FR" dirty="0"/>
              <a:t> de l’aile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2" grpId="0"/>
      <p:bldP spid="20" grpId="0" animBg="1"/>
      <p:bldP spid="21" grpId="0" animBg="1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Structure d’un aéronef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2774950" y="1600200"/>
            <a:ext cx="3613150" cy="2539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Visualisation de la traînée induite</a:t>
            </a:r>
          </a:p>
        </p:txBody>
      </p:sp>
      <p:sp>
        <p:nvSpPr>
          <p:cNvPr id="11" name="Titre 24"/>
          <p:cNvSpPr txBox="1">
            <a:spLocks/>
          </p:cNvSpPr>
          <p:nvPr/>
        </p:nvSpPr>
        <p:spPr>
          <a:xfrm>
            <a:off x="381000" y="812800"/>
            <a:ext cx="83820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G</a:t>
            </a:r>
            <a:r>
              <a:rPr lang="fr-FR" dirty="0" err="1"/>
              <a:t>éométrie</a:t>
            </a:r>
            <a:r>
              <a:rPr lang="fr-FR" dirty="0"/>
              <a:t> de l’aile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21194" t="10509" r="30572" b="35624"/>
          <a:stretch>
            <a:fillRect/>
          </a:stretch>
        </p:blipFill>
        <p:spPr>
          <a:xfrm>
            <a:off x="1630600" y="2083923"/>
            <a:ext cx="5882800" cy="4507635"/>
          </a:xfrm>
          <a:prstGeom prst="rect">
            <a:avLst/>
          </a:prstGeom>
          <a:solidFill>
            <a:schemeClr val="accent1"/>
          </a:solidFill>
          <a:ln w="9525">
            <a:solidFill>
              <a:srgbClr val="328FAD"/>
            </a:solidFill>
            <a:miter lim="800000"/>
            <a:headEnd/>
            <a:tailEnd/>
          </a:ln>
          <a:effectLst/>
        </p:spPr>
      </p:pic>
      <p:grpSp>
        <p:nvGrpSpPr>
          <p:cNvPr id="8" name="Group 131"/>
          <p:cNvGrpSpPr>
            <a:grpSpLocks/>
          </p:cNvGrpSpPr>
          <p:nvPr/>
        </p:nvGrpSpPr>
        <p:grpSpPr bwMode="auto">
          <a:xfrm flipV="1">
            <a:off x="3448057" y="3294387"/>
            <a:ext cx="2247645" cy="36194"/>
            <a:chOff x="960" y="1258"/>
            <a:chExt cx="3824" cy="38"/>
          </a:xfrm>
        </p:grpSpPr>
        <p:grpSp>
          <p:nvGrpSpPr>
            <p:cNvPr id="9" name="Group 119"/>
            <p:cNvGrpSpPr>
              <a:grpSpLocks/>
            </p:cNvGrpSpPr>
            <p:nvPr/>
          </p:nvGrpSpPr>
          <p:grpSpPr bwMode="auto">
            <a:xfrm>
              <a:off x="960" y="1258"/>
              <a:ext cx="1361" cy="38"/>
              <a:chOff x="960" y="1258"/>
              <a:chExt cx="1361" cy="38"/>
            </a:xfrm>
          </p:grpSpPr>
          <p:sp>
            <p:nvSpPr>
              <p:cNvPr id="15" name="Rectangle 113"/>
              <p:cNvSpPr>
                <a:spLocks noChangeArrowheads="1"/>
              </p:cNvSpPr>
              <p:nvPr/>
            </p:nvSpPr>
            <p:spPr bwMode="auto">
              <a:xfrm>
                <a:off x="960" y="1258"/>
                <a:ext cx="367" cy="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Rectangle 114"/>
              <p:cNvSpPr>
                <a:spLocks noChangeArrowheads="1"/>
              </p:cNvSpPr>
              <p:nvPr/>
            </p:nvSpPr>
            <p:spPr bwMode="auto">
              <a:xfrm>
                <a:off x="1457" y="1258"/>
                <a:ext cx="367" cy="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Rectangle 115"/>
              <p:cNvSpPr>
                <a:spLocks noChangeArrowheads="1"/>
              </p:cNvSpPr>
              <p:nvPr/>
            </p:nvSpPr>
            <p:spPr bwMode="auto">
              <a:xfrm>
                <a:off x="1954" y="1258"/>
                <a:ext cx="367" cy="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" name="Group 120"/>
            <p:cNvGrpSpPr>
              <a:grpSpLocks/>
            </p:cNvGrpSpPr>
            <p:nvPr/>
          </p:nvGrpSpPr>
          <p:grpSpPr bwMode="auto">
            <a:xfrm>
              <a:off x="3434" y="1258"/>
              <a:ext cx="1350" cy="38"/>
              <a:chOff x="3434" y="1258"/>
              <a:chExt cx="1350" cy="38"/>
            </a:xfrm>
          </p:grpSpPr>
          <p:sp>
            <p:nvSpPr>
              <p:cNvPr id="12" name="Rectangle 116"/>
              <p:cNvSpPr>
                <a:spLocks noChangeArrowheads="1"/>
              </p:cNvSpPr>
              <p:nvPr/>
            </p:nvSpPr>
            <p:spPr bwMode="auto">
              <a:xfrm>
                <a:off x="4417" y="1258"/>
                <a:ext cx="367" cy="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Rectangle 117"/>
              <p:cNvSpPr>
                <a:spLocks noChangeArrowheads="1"/>
              </p:cNvSpPr>
              <p:nvPr/>
            </p:nvSpPr>
            <p:spPr bwMode="auto">
              <a:xfrm>
                <a:off x="3920" y="1258"/>
                <a:ext cx="367" cy="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Rectangle 118"/>
              <p:cNvSpPr>
                <a:spLocks noChangeArrowheads="1"/>
              </p:cNvSpPr>
              <p:nvPr/>
            </p:nvSpPr>
            <p:spPr bwMode="auto">
              <a:xfrm>
                <a:off x="3434" y="1258"/>
                <a:ext cx="367" cy="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8" name="Group 132"/>
          <p:cNvGrpSpPr>
            <a:grpSpLocks/>
          </p:cNvGrpSpPr>
          <p:nvPr/>
        </p:nvGrpSpPr>
        <p:grpSpPr bwMode="auto">
          <a:xfrm>
            <a:off x="3429007" y="3594102"/>
            <a:ext cx="2286000" cy="213882"/>
            <a:chOff x="960" y="1536"/>
            <a:chExt cx="3922" cy="362"/>
          </a:xfrm>
        </p:grpSpPr>
        <p:grpSp>
          <p:nvGrpSpPr>
            <p:cNvPr id="19" name="Group 124"/>
            <p:cNvGrpSpPr>
              <a:grpSpLocks/>
            </p:cNvGrpSpPr>
            <p:nvPr/>
          </p:nvGrpSpPr>
          <p:grpSpPr bwMode="auto">
            <a:xfrm>
              <a:off x="960" y="1536"/>
              <a:ext cx="1400" cy="362"/>
              <a:chOff x="1968" y="3024"/>
              <a:chExt cx="1400" cy="362"/>
            </a:xfrm>
          </p:grpSpPr>
          <p:sp>
            <p:nvSpPr>
              <p:cNvPr id="24" name="AutoShape 121"/>
              <p:cNvSpPr>
                <a:spLocks noChangeAspect="1" noChangeArrowheads="1"/>
              </p:cNvSpPr>
              <p:nvPr/>
            </p:nvSpPr>
            <p:spPr bwMode="auto">
              <a:xfrm>
                <a:off x="1968" y="3024"/>
                <a:ext cx="362" cy="362"/>
              </a:xfrm>
              <a:prstGeom prst="plus">
                <a:avLst>
                  <a:gd name="adj" fmla="val 41667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b="1">
                  <a:ln w="10541" cmpd="sng">
                    <a:solidFill>
                      <a:srgbClr val="4F81BD"/>
                    </a:solidFill>
                    <a:prstDash val="solid"/>
                  </a:ln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AutoShape 122"/>
              <p:cNvSpPr>
                <a:spLocks noChangeAspect="1" noChangeArrowheads="1"/>
              </p:cNvSpPr>
              <p:nvPr/>
            </p:nvSpPr>
            <p:spPr bwMode="auto">
              <a:xfrm>
                <a:off x="2509" y="3024"/>
                <a:ext cx="362" cy="362"/>
              </a:xfrm>
              <a:prstGeom prst="plus">
                <a:avLst>
                  <a:gd name="adj" fmla="val 41667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b="1">
                  <a:ln w="10541" cmpd="sng">
                    <a:solidFill>
                      <a:srgbClr val="4F81BD"/>
                    </a:solidFill>
                    <a:prstDash val="solid"/>
                  </a:ln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AutoShape 123"/>
              <p:cNvSpPr>
                <a:spLocks noChangeAspect="1" noChangeArrowheads="1"/>
              </p:cNvSpPr>
              <p:nvPr/>
            </p:nvSpPr>
            <p:spPr bwMode="auto">
              <a:xfrm>
                <a:off x="3006" y="3024"/>
                <a:ext cx="362" cy="362"/>
              </a:xfrm>
              <a:prstGeom prst="plus">
                <a:avLst>
                  <a:gd name="adj" fmla="val 41667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b="1">
                  <a:ln w="10541" cmpd="sng">
                    <a:solidFill>
                      <a:srgbClr val="4F81BD"/>
                    </a:solidFill>
                    <a:prstDash val="solid"/>
                  </a:ln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" name="Group 125"/>
            <p:cNvGrpSpPr>
              <a:grpSpLocks/>
            </p:cNvGrpSpPr>
            <p:nvPr/>
          </p:nvGrpSpPr>
          <p:grpSpPr bwMode="auto">
            <a:xfrm>
              <a:off x="3471" y="1536"/>
              <a:ext cx="1411" cy="362"/>
              <a:chOff x="1407" y="3024"/>
              <a:chExt cx="1411" cy="362"/>
            </a:xfrm>
          </p:grpSpPr>
          <p:sp>
            <p:nvSpPr>
              <p:cNvPr id="21" name="AutoShape 126"/>
              <p:cNvSpPr>
                <a:spLocks noChangeAspect="1" noChangeArrowheads="1"/>
              </p:cNvSpPr>
              <p:nvPr/>
            </p:nvSpPr>
            <p:spPr bwMode="auto">
              <a:xfrm>
                <a:off x="1407" y="3024"/>
                <a:ext cx="362" cy="362"/>
              </a:xfrm>
              <a:prstGeom prst="plus">
                <a:avLst>
                  <a:gd name="adj" fmla="val 41667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b="1">
                  <a:ln w="10541" cmpd="sng">
                    <a:solidFill>
                      <a:srgbClr val="4F81BD"/>
                    </a:solidFill>
                    <a:prstDash val="solid"/>
                  </a:ln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AutoShape 127"/>
              <p:cNvSpPr>
                <a:spLocks noChangeAspect="1" noChangeArrowheads="1"/>
              </p:cNvSpPr>
              <p:nvPr/>
            </p:nvSpPr>
            <p:spPr bwMode="auto">
              <a:xfrm>
                <a:off x="1937" y="3024"/>
                <a:ext cx="362" cy="362"/>
              </a:xfrm>
              <a:prstGeom prst="plus">
                <a:avLst>
                  <a:gd name="adj" fmla="val 41667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b="1">
                  <a:ln w="10541" cmpd="sng">
                    <a:solidFill>
                      <a:srgbClr val="4F81BD"/>
                    </a:solidFill>
                    <a:prstDash val="solid"/>
                  </a:ln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AutoShape 128"/>
              <p:cNvSpPr>
                <a:spLocks noChangeAspect="1" noChangeArrowheads="1"/>
              </p:cNvSpPr>
              <p:nvPr/>
            </p:nvSpPr>
            <p:spPr bwMode="auto">
              <a:xfrm>
                <a:off x="2456" y="3024"/>
                <a:ext cx="362" cy="362"/>
              </a:xfrm>
              <a:prstGeom prst="plus">
                <a:avLst>
                  <a:gd name="adj" fmla="val 41667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b="1">
                  <a:ln w="10541" cmpd="sng">
                    <a:solidFill>
                      <a:srgbClr val="4F81BD"/>
                    </a:solidFill>
                    <a:prstDash val="solid"/>
                  </a:ln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1" name="Bouton d'action : Informations 30">
            <a:hlinkClick r:id="" action="ppaction://hlinkshowjump?jump=nextslide" highlightClick="1"/>
          </p:cNvPr>
          <p:cNvSpPr/>
          <p:nvPr/>
        </p:nvSpPr>
        <p:spPr>
          <a:xfrm>
            <a:off x="4356100" y="6299200"/>
            <a:ext cx="495300" cy="203200"/>
          </a:xfrm>
          <a:prstGeom prst="actionButtonInform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259913" flipH="1">
            <a:off x="2831369" y="3217662"/>
            <a:ext cx="992140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2684644">
            <a:off x="5289035" y="3223033"/>
            <a:ext cx="992140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Bulle rectangulaire à coins arrondis 33"/>
          <p:cNvSpPr/>
          <p:nvPr/>
        </p:nvSpPr>
        <p:spPr>
          <a:xfrm>
            <a:off x="2971800" y="2603501"/>
            <a:ext cx="1136100" cy="342798"/>
          </a:xfrm>
          <a:prstGeom prst="wedgeRoundRectCallout">
            <a:avLst>
              <a:gd name="adj1" fmla="val 49778"/>
              <a:gd name="adj2" fmla="val 146225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0" dirty="0">
                <a:solidFill>
                  <a:schemeClr val="accent2"/>
                </a:solidFill>
                <a:latin typeface="Trebuchet MS"/>
                <a:cs typeface="Trebuchet MS"/>
              </a:rPr>
              <a:t>Dépression</a:t>
            </a:r>
          </a:p>
        </p:txBody>
      </p:sp>
      <p:sp>
        <p:nvSpPr>
          <p:cNvPr id="35" name="Bulle rectangulaire à coins arrondis 34"/>
          <p:cNvSpPr/>
          <p:nvPr/>
        </p:nvSpPr>
        <p:spPr>
          <a:xfrm>
            <a:off x="2908300" y="4038601"/>
            <a:ext cx="1208100" cy="342798"/>
          </a:xfrm>
          <a:prstGeom prst="wedgeRoundRectCallout">
            <a:avLst>
              <a:gd name="adj1" fmla="val 48477"/>
              <a:gd name="adj2" fmla="val -133227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0" dirty="0">
                <a:solidFill>
                  <a:srgbClr val="1B587C"/>
                </a:solidFill>
                <a:latin typeface="Trebuchet MS"/>
                <a:cs typeface="Trebuchet MS"/>
              </a:rPr>
              <a:t>Surpression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Structure d’un aéronef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2774950" y="1600200"/>
            <a:ext cx="3613150" cy="2539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Visualisation de la traînée induite</a:t>
            </a:r>
          </a:p>
        </p:txBody>
      </p:sp>
      <p:sp>
        <p:nvSpPr>
          <p:cNvPr id="11" name="Titre 24"/>
          <p:cNvSpPr txBox="1">
            <a:spLocks/>
          </p:cNvSpPr>
          <p:nvPr/>
        </p:nvSpPr>
        <p:spPr>
          <a:xfrm>
            <a:off x="381000" y="812800"/>
            <a:ext cx="83820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G</a:t>
            </a:r>
            <a:r>
              <a:rPr lang="fr-FR" dirty="0" err="1"/>
              <a:t>éométrie</a:t>
            </a:r>
            <a:r>
              <a:rPr lang="fr-FR" dirty="0"/>
              <a:t> de l’aile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rcRect t="6691" b="19830"/>
          <a:stretch>
            <a:fillRect/>
          </a:stretch>
        </p:blipFill>
        <p:spPr>
          <a:xfrm>
            <a:off x="1533254" y="2612786"/>
            <a:ext cx="6077491" cy="3064114"/>
          </a:xfrm>
          <a:prstGeom prst="rect">
            <a:avLst/>
          </a:prstGeom>
        </p:spPr>
      </p:pic>
      <p:sp>
        <p:nvSpPr>
          <p:cNvPr id="6" name="Bouton d'action : Informations 5">
            <a:hlinkClick r:id="rId3" action="ppaction://hlinksldjump" highlightClick="1"/>
          </p:cNvPr>
          <p:cNvSpPr/>
          <p:nvPr/>
        </p:nvSpPr>
        <p:spPr>
          <a:xfrm>
            <a:off x="4356100" y="5905500"/>
            <a:ext cx="495300" cy="203200"/>
          </a:xfrm>
          <a:prstGeom prst="actionButtonInform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Structure d’un aéronef</a:t>
            </a:r>
          </a:p>
        </p:txBody>
      </p:sp>
      <p:grpSp>
        <p:nvGrpSpPr>
          <p:cNvPr id="53" name="Grouper 52"/>
          <p:cNvGrpSpPr/>
          <p:nvPr/>
        </p:nvGrpSpPr>
        <p:grpSpPr>
          <a:xfrm>
            <a:off x="2349500" y="2133600"/>
            <a:ext cx="4445000" cy="1600200"/>
            <a:chOff x="2349500" y="1828800"/>
            <a:chExt cx="4445000" cy="1600200"/>
          </a:xfrm>
        </p:grpSpPr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9500" y="1828800"/>
              <a:ext cx="4445000" cy="1600200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 bwMode="auto">
            <a:xfrm>
              <a:off x="5334000" y="3238500"/>
              <a:ext cx="914400" cy="190500"/>
            </a:xfrm>
            <a:prstGeom prst="rect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grpSp>
        <p:nvGrpSpPr>
          <p:cNvPr id="54" name="Grouper 53"/>
          <p:cNvGrpSpPr/>
          <p:nvPr/>
        </p:nvGrpSpPr>
        <p:grpSpPr>
          <a:xfrm>
            <a:off x="2692400" y="4362450"/>
            <a:ext cx="3759200" cy="1879600"/>
            <a:chOff x="2692400" y="4057650"/>
            <a:chExt cx="3759200" cy="1879600"/>
          </a:xfrm>
        </p:grpSpPr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2400" y="4057650"/>
              <a:ext cx="3759200" cy="1879600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 bwMode="auto">
            <a:xfrm>
              <a:off x="5321299" y="5626100"/>
              <a:ext cx="1022398" cy="190500"/>
            </a:xfrm>
            <a:prstGeom prst="rect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sp>
        <p:nvSpPr>
          <p:cNvPr id="55" name="ZoneTexte 54"/>
          <p:cNvSpPr txBox="1"/>
          <p:nvPr/>
        </p:nvSpPr>
        <p:spPr>
          <a:xfrm>
            <a:off x="3003550" y="1905000"/>
            <a:ext cx="3136900" cy="2539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Dièdre positif = Stabilité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2990850" y="4089400"/>
            <a:ext cx="3136900" cy="2539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Dièdre négatif = Maniabilité</a:t>
            </a:r>
          </a:p>
        </p:txBody>
      </p:sp>
      <p:sp>
        <p:nvSpPr>
          <p:cNvPr id="12" name="Titre 24"/>
          <p:cNvSpPr txBox="1">
            <a:spLocks/>
          </p:cNvSpPr>
          <p:nvPr/>
        </p:nvSpPr>
        <p:spPr>
          <a:xfrm>
            <a:off x="381000" y="825500"/>
            <a:ext cx="83820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G</a:t>
            </a:r>
            <a:r>
              <a:rPr lang="fr-FR" dirty="0" err="1"/>
              <a:t>éométrie</a:t>
            </a:r>
            <a:r>
              <a:rPr lang="fr-FR" dirty="0"/>
              <a:t> de l’aile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11372" y="2133600"/>
            <a:ext cx="8151628" cy="3505200"/>
          </a:xfrm>
          <a:prstGeom prst="rect">
            <a:avLst/>
          </a:prstGeom>
        </p:spPr>
      </p:pic>
      <p:sp>
        <p:nvSpPr>
          <p:cNvPr id="13" name="Forme libre 12"/>
          <p:cNvSpPr/>
          <p:nvPr/>
        </p:nvSpPr>
        <p:spPr bwMode="auto">
          <a:xfrm>
            <a:off x="2819400" y="2317750"/>
            <a:ext cx="546100" cy="2508250"/>
          </a:xfrm>
          <a:custGeom>
            <a:avLst/>
            <a:gdLst>
              <a:gd name="connsiteX0" fmla="*/ 723900 w 1466850"/>
              <a:gd name="connsiteY0" fmla="*/ 2959100 h 2959100"/>
              <a:gd name="connsiteX1" fmla="*/ 685800 w 1466850"/>
              <a:gd name="connsiteY1" fmla="*/ 2800350 h 2959100"/>
              <a:gd name="connsiteX2" fmla="*/ 0 w 1466850"/>
              <a:gd name="connsiteY2" fmla="*/ 2794000 h 2959100"/>
              <a:gd name="connsiteX3" fmla="*/ 12700 w 1466850"/>
              <a:gd name="connsiteY3" fmla="*/ 2616200 h 2959100"/>
              <a:gd name="connsiteX4" fmla="*/ 654050 w 1466850"/>
              <a:gd name="connsiteY4" fmla="*/ 2508250 h 2959100"/>
              <a:gd name="connsiteX5" fmla="*/ 533400 w 1466850"/>
              <a:gd name="connsiteY5" fmla="*/ 1422400 h 2959100"/>
              <a:gd name="connsiteX6" fmla="*/ 463550 w 1466850"/>
              <a:gd name="connsiteY6" fmla="*/ 1238250 h 2959100"/>
              <a:gd name="connsiteX7" fmla="*/ 501650 w 1466850"/>
              <a:gd name="connsiteY7" fmla="*/ 628650 h 2959100"/>
              <a:gd name="connsiteX8" fmla="*/ 546100 w 1466850"/>
              <a:gd name="connsiteY8" fmla="*/ 25400 h 2959100"/>
              <a:gd name="connsiteX9" fmla="*/ 742950 w 1466850"/>
              <a:gd name="connsiteY9" fmla="*/ 0 h 2959100"/>
              <a:gd name="connsiteX10" fmla="*/ 933450 w 1466850"/>
              <a:gd name="connsiteY10" fmla="*/ 44450 h 2959100"/>
              <a:gd name="connsiteX11" fmla="*/ 990600 w 1466850"/>
              <a:gd name="connsiteY11" fmla="*/ 596900 h 2959100"/>
              <a:gd name="connsiteX12" fmla="*/ 1009650 w 1466850"/>
              <a:gd name="connsiteY12" fmla="*/ 1282700 h 2959100"/>
              <a:gd name="connsiteX13" fmla="*/ 946150 w 1466850"/>
              <a:gd name="connsiteY13" fmla="*/ 1454150 h 2959100"/>
              <a:gd name="connsiteX14" fmla="*/ 812800 w 1466850"/>
              <a:gd name="connsiteY14" fmla="*/ 2501900 h 2959100"/>
              <a:gd name="connsiteX15" fmla="*/ 1447800 w 1466850"/>
              <a:gd name="connsiteY15" fmla="*/ 2622550 h 2959100"/>
              <a:gd name="connsiteX16" fmla="*/ 1466850 w 1466850"/>
              <a:gd name="connsiteY16" fmla="*/ 2806700 h 2959100"/>
              <a:gd name="connsiteX17" fmla="*/ 774700 w 1466850"/>
              <a:gd name="connsiteY17" fmla="*/ 2806700 h 2959100"/>
              <a:gd name="connsiteX18" fmla="*/ 723900 w 1466850"/>
              <a:gd name="connsiteY18" fmla="*/ 2959100 h 2959100"/>
              <a:gd name="connsiteX0" fmla="*/ 774700 w 1466850"/>
              <a:gd name="connsiteY0" fmla="*/ 2806700 h 2806700"/>
              <a:gd name="connsiteX1" fmla="*/ 685800 w 1466850"/>
              <a:gd name="connsiteY1" fmla="*/ 2800350 h 2806700"/>
              <a:gd name="connsiteX2" fmla="*/ 0 w 1466850"/>
              <a:gd name="connsiteY2" fmla="*/ 2794000 h 2806700"/>
              <a:gd name="connsiteX3" fmla="*/ 12700 w 1466850"/>
              <a:gd name="connsiteY3" fmla="*/ 2616200 h 2806700"/>
              <a:gd name="connsiteX4" fmla="*/ 654050 w 1466850"/>
              <a:gd name="connsiteY4" fmla="*/ 2508250 h 2806700"/>
              <a:gd name="connsiteX5" fmla="*/ 533400 w 1466850"/>
              <a:gd name="connsiteY5" fmla="*/ 1422400 h 2806700"/>
              <a:gd name="connsiteX6" fmla="*/ 463550 w 1466850"/>
              <a:gd name="connsiteY6" fmla="*/ 1238250 h 2806700"/>
              <a:gd name="connsiteX7" fmla="*/ 501650 w 1466850"/>
              <a:gd name="connsiteY7" fmla="*/ 628650 h 2806700"/>
              <a:gd name="connsiteX8" fmla="*/ 546100 w 1466850"/>
              <a:gd name="connsiteY8" fmla="*/ 25400 h 2806700"/>
              <a:gd name="connsiteX9" fmla="*/ 742950 w 1466850"/>
              <a:gd name="connsiteY9" fmla="*/ 0 h 2806700"/>
              <a:gd name="connsiteX10" fmla="*/ 933450 w 1466850"/>
              <a:gd name="connsiteY10" fmla="*/ 44450 h 2806700"/>
              <a:gd name="connsiteX11" fmla="*/ 990600 w 1466850"/>
              <a:gd name="connsiteY11" fmla="*/ 596900 h 2806700"/>
              <a:gd name="connsiteX12" fmla="*/ 1009650 w 1466850"/>
              <a:gd name="connsiteY12" fmla="*/ 1282700 h 2806700"/>
              <a:gd name="connsiteX13" fmla="*/ 946150 w 1466850"/>
              <a:gd name="connsiteY13" fmla="*/ 1454150 h 2806700"/>
              <a:gd name="connsiteX14" fmla="*/ 812800 w 1466850"/>
              <a:gd name="connsiteY14" fmla="*/ 2501900 h 2806700"/>
              <a:gd name="connsiteX15" fmla="*/ 1447800 w 1466850"/>
              <a:gd name="connsiteY15" fmla="*/ 2622550 h 2806700"/>
              <a:gd name="connsiteX16" fmla="*/ 1466850 w 1466850"/>
              <a:gd name="connsiteY16" fmla="*/ 2806700 h 2806700"/>
              <a:gd name="connsiteX17" fmla="*/ 774700 w 1466850"/>
              <a:gd name="connsiteY17" fmla="*/ 2806700 h 2806700"/>
              <a:gd name="connsiteX0" fmla="*/ 1466850 w 1466850"/>
              <a:gd name="connsiteY0" fmla="*/ 2806700 h 2806700"/>
              <a:gd name="connsiteX1" fmla="*/ 685800 w 1466850"/>
              <a:gd name="connsiteY1" fmla="*/ 2800350 h 2806700"/>
              <a:gd name="connsiteX2" fmla="*/ 0 w 1466850"/>
              <a:gd name="connsiteY2" fmla="*/ 2794000 h 2806700"/>
              <a:gd name="connsiteX3" fmla="*/ 12700 w 1466850"/>
              <a:gd name="connsiteY3" fmla="*/ 2616200 h 2806700"/>
              <a:gd name="connsiteX4" fmla="*/ 654050 w 1466850"/>
              <a:gd name="connsiteY4" fmla="*/ 2508250 h 2806700"/>
              <a:gd name="connsiteX5" fmla="*/ 533400 w 1466850"/>
              <a:gd name="connsiteY5" fmla="*/ 1422400 h 2806700"/>
              <a:gd name="connsiteX6" fmla="*/ 463550 w 1466850"/>
              <a:gd name="connsiteY6" fmla="*/ 1238250 h 2806700"/>
              <a:gd name="connsiteX7" fmla="*/ 501650 w 1466850"/>
              <a:gd name="connsiteY7" fmla="*/ 628650 h 2806700"/>
              <a:gd name="connsiteX8" fmla="*/ 546100 w 1466850"/>
              <a:gd name="connsiteY8" fmla="*/ 25400 h 2806700"/>
              <a:gd name="connsiteX9" fmla="*/ 742950 w 1466850"/>
              <a:gd name="connsiteY9" fmla="*/ 0 h 2806700"/>
              <a:gd name="connsiteX10" fmla="*/ 933450 w 1466850"/>
              <a:gd name="connsiteY10" fmla="*/ 44450 h 2806700"/>
              <a:gd name="connsiteX11" fmla="*/ 990600 w 1466850"/>
              <a:gd name="connsiteY11" fmla="*/ 596900 h 2806700"/>
              <a:gd name="connsiteX12" fmla="*/ 1009650 w 1466850"/>
              <a:gd name="connsiteY12" fmla="*/ 1282700 h 2806700"/>
              <a:gd name="connsiteX13" fmla="*/ 946150 w 1466850"/>
              <a:gd name="connsiteY13" fmla="*/ 1454150 h 2806700"/>
              <a:gd name="connsiteX14" fmla="*/ 812800 w 1466850"/>
              <a:gd name="connsiteY14" fmla="*/ 2501900 h 2806700"/>
              <a:gd name="connsiteX15" fmla="*/ 1447800 w 1466850"/>
              <a:gd name="connsiteY15" fmla="*/ 2622550 h 2806700"/>
              <a:gd name="connsiteX16" fmla="*/ 1466850 w 1466850"/>
              <a:gd name="connsiteY16" fmla="*/ 2806700 h 2806700"/>
              <a:gd name="connsiteX0" fmla="*/ 1447800 w 1447800"/>
              <a:gd name="connsiteY0" fmla="*/ 2622550 h 2800350"/>
              <a:gd name="connsiteX1" fmla="*/ 685800 w 1447800"/>
              <a:gd name="connsiteY1" fmla="*/ 2800350 h 2800350"/>
              <a:gd name="connsiteX2" fmla="*/ 0 w 1447800"/>
              <a:gd name="connsiteY2" fmla="*/ 2794000 h 2800350"/>
              <a:gd name="connsiteX3" fmla="*/ 12700 w 1447800"/>
              <a:gd name="connsiteY3" fmla="*/ 2616200 h 2800350"/>
              <a:gd name="connsiteX4" fmla="*/ 654050 w 1447800"/>
              <a:gd name="connsiteY4" fmla="*/ 2508250 h 2800350"/>
              <a:gd name="connsiteX5" fmla="*/ 533400 w 1447800"/>
              <a:gd name="connsiteY5" fmla="*/ 1422400 h 2800350"/>
              <a:gd name="connsiteX6" fmla="*/ 463550 w 1447800"/>
              <a:gd name="connsiteY6" fmla="*/ 1238250 h 2800350"/>
              <a:gd name="connsiteX7" fmla="*/ 501650 w 1447800"/>
              <a:gd name="connsiteY7" fmla="*/ 628650 h 2800350"/>
              <a:gd name="connsiteX8" fmla="*/ 546100 w 1447800"/>
              <a:gd name="connsiteY8" fmla="*/ 25400 h 2800350"/>
              <a:gd name="connsiteX9" fmla="*/ 742950 w 1447800"/>
              <a:gd name="connsiteY9" fmla="*/ 0 h 2800350"/>
              <a:gd name="connsiteX10" fmla="*/ 933450 w 1447800"/>
              <a:gd name="connsiteY10" fmla="*/ 44450 h 2800350"/>
              <a:gd name="connsiteX11" fmla="*/ 990600 w 1447800"/>
              <a:gd name="connsiteY11" fmla="*/ 596900 h 2800350"/>
              <a:gd name="connsiteX12" fmla="*/ 1009650 w 1447800"/>
              <a:gd name="connsiteY12" fmla="*/ 1282700 h 2800350"/>
              <a:gd name="connsiteX13" fmla="*/ 946150 w 1447800"/>
              <a:gd name="connsiteY13" fmla="*/ 1454150 h 2800350"/>
              <a:gd name="connsiteX14" fmla="*/ 812800 w 1447800"/>
              <a:gd name="connsiteY14" fmla="*/ 2501900 h 2800350"/>
              <a:gd name="connsiteX15" fmla="*/ 1447800 w 1447800"/>
              <a:gd name="connsiteY15" fmla="*/ 2622550 h 2800350"/>
              <a:gd name="connsiteX0" fmla="*/ 812800 w 1009650"/>
              <a:gd name="connsiteY0" fmla="*/ 2501900 h 2800350"/>
              <a:gd name="connsiteX1" fmla="*/ 685800 w 1009650"/>
              <a:gd name="connsiteY1" fmla="*/ 2800350 h 2800350"/>
              <a:gd name="connsiteX2" fmla="*/ 0 w 1009650"/>
              <a:gd name="connsiteY2" fmla="*/ 2794000 h 2800350"/>
              <a:gd name="connsiteX3" fmla="*/ 12700 w 1009650"/>
              <a:gd name="connsiteY3" fmla="*/ 2616200 h 2800350"/>
              <a:gd name="connsiteX4" fmla="*/ 654050 w 1009650"/>
              <a:gd name="connsiteY4" fmla="*/ 2508250 h 2800350"/>
              <a:gd name="connsiteX5" fmla="*/ 533400 w 1009650"/>
              <a:gd name="connsiteY5" fmla="*/ 1422400 h 2800350"/>
              <a:gd name="connsiteX6" fmla="*/ 463550 w 1009650"/>
              <a:gd name="connsiteY6" fmla="*/ 1238250 h 2800350"/>
              <a:gd name="connsiteX7" fmla="*/ 501650 w 1009650"/>
              <a:gd name="connsiteY7" fmla="*/ 628650 h 2800350"/>
              <a:gd name="connsiteX8" fmla="*/ 546100 w 1009650"/>
              <a:gd name="connsiteY8" fmla="*/ 25400 h 2800350"/>
              <a:gd name="connsiteX9" fmla="*/ 742950 w 1009650"/>
              <a:gd name="connsiteY9" fmla="*/ 0 h 2800350"/>
              <a:gd name="connsiteX10" fmla="*/ 933450 w 1009650"/>
              <a:gd name="connsiteY10" fmla="*/ 44450 h 2800350"/>
              <a:gd name="connsiteX11" fmla="*/ 990600 w 1009650"/>
              <a:gd name="connsiteY11" fmla="*/ 596900 h 2800350"/>
              <a:gd name="connsiteX12" fmla="*/ 1009650 w 1009650"/>
              <a:gd name="connsiteY12" fmla="*/ 1282700 h 2800350"/>
              <a:gd name="connsiteX13" fmla="*/ 946150 w 1009650"/>
              <a:gd name="connsiteY13" fmla="*/ 1454150 h 2800350"/>
              <a:gd name="connsiteX14" fmla="*/ 812800 w 1009650"/>
              <a:gd name="connsiteY14" fmla="*/ 2501900 h 2800350"/>
              <a:gd name="connsiteX0" fmla="*/ 812800 w 1009650"/>
              <a:gd name="connsiteY0" fmla="*/ 2501900 h 2794000"/>
              <a:gd name="connsiteX1" fmla="*/ 0 w 1009650"/>
              <a:gd name="connsiteY1" fmla="*/ 2794000 h 2794000"/>
              <a:gd name="connsiteX2" fmla="*/ 12700 w 1009650"/>
              <a:gd name="connsiteY2" fmla="*/ 2616200 h 2794000"/>
              <a:gd name="connsiteX3" fmla="*/ 654050 w 1009650"/>
              <a:gd name="connsiteY3" fmla="*/ 2508250 h 2794000"/>
              <a:gd name="connsiteX4" fmla="*/ 533400 w 1009650"/>
              <a:gd name="connsiteY4" fmla="*/ 1422400 h 2794000"/>
              <a:gd name="connsiteX5" fmla="*/ 463550 w 1009650"/>
              <a:gd name="connsiteY5" fmla="*/ 1238250 h 2794000"/>
              <a:gd name="connsiteX6" fmla="*/ 501650 w 1009650"/>
              <a:gd name="connsiteY6" fmla="*/ 628650 h 2794000"/>
              <a:gd name="connsiteX7" fmla="*/ 546100 w 1009650"/>
              <a:gd name="connsiteY7" fmla="*/ 25400 h 2794000"/>
              <a:gd name="connsiteX8" fmla="*/ 742950 w 1009650"/>
              <a:gd name="connsiteY8" fmla="*/ 0 h 2794000"/>
              <a:gd name="connsiteX9" fmla="*/ 933450 w 1009650"/>
              <a:gd name="connsiteY9" fmla="*/ 44450 h 2794000"/>
              <a:gd name="connsiteX10" fmla="*/ 990600 w 1009650"/>
              <a:gd name="connsiteY10" fmla="*/ 596900 h 2794000"/>
              <a:gd name="connsiteX11" fmla="*/ 1009650 w 1009650"/>
              <a:gd name="connsiteY11" fmla="*/ 1282700 h 2794000"/>
              <a:gd name="connsiteX12" fmla="*/ 946150 w 1009650"/>
              <a:gd name="connsiteY12" fmla="*/ 1454150 h 2794000"/>
              <a:gd name="connsiteX13" fmla="*/ 812800 w 1009650"/>
              <a:gd name="connsiteY13" fmla="*/ 2501900 h 2794000"/>
              <a:gd name="connsiteX0" fmla="*/ 800100 w 996950"/>
              <a:gd name="connsiteY0" fmla="*/ 2501900 h 2616200"/>
              <a:gd name="connsiteX1" fmla="*/ 0 w 996950"/>
              <a:gd name="connsiteY1" fmla="*/ 2616200 h 2616200"/>
              <a:gd name="connsiteX2" fmla="*/ 641350 w 996950"/>
              <a:gd name="connsiteY2" fmla="*/ 2508250 h 2616200"/>
              <a:gd name="connsiteX3" fmla="*/ 520700 w 996950"/>
              <a:gd name="connsiteY3" fmla="*/ 1422400 h 2616200"/>
              <a:gd name="connsiteX4" fmla="*/ 450850 w 996950"/>
              <a:gd name="connsiteY4" fmla="*/ 1238250 h 2616200"/>
              <a:gd name="connsiteX5" fmla="*/ 488950 w 996950"/>
              <a:gd name="connsiteY5" fmla="*/ 628650 h 2616200"/>
              <a:gd name="connsiteX6" fmla="*/ 533400 w 996950"/>
              <a:gd name="connsiteY6" fmla="*/ 25400 h 2616200"/>
              <a:gd name="connsiteX7" fmla="*/ 730250 w 996950"/>
              <a:gd name="connsiteY7" fmla="*/ 0 h 2616200"/>
              <a:gd name="connsiteX8" fmla="*/ 920750 w 996950"/>
              <a:gd name="connsiteY8" fmla="*/ 44450 h 2616200"/>
              <a:gd name="connsiteX9" fmla="*/ 977900 w 996950"/>
              <a:gd name="connsiteY9" fmla="*/ 596900 h 2616200"/>
              <a:gd name="connsiteX10" fmla="*/ 996950 w 996950"/>
              <a:gd name="connsiteY10" fmla="*/ 1282700 h 2616200"/>
              <a:gd name="connsiteX11" fmla="*/ 933450 w 996950"/>
              <a:gd name="connsiteY11" fmla="*/ 1454150 h 2616200"/>
              <a:gd name="connsiteX12" fmla="*/ 800100 w 996950"/>
              <a:gd name="connsiteY12" fmla="*/ 2501900 h 2616200"/>
              <a:gd name="connsiteX0" fmla="*/ 549910 w 905510"/>
              <a:gd name="connsiteY0" fmla="*/ 2508250 h 2707640"/>
              <a:gd name="connsiteX1" fmla="*/ 429260 w 905510"/>
              <a:gd name="connsiteY1" fmla="*/ 1422400 h 2707640"/>
              <a:gd name="connsiteX2" fmla="*/ 359410 w 905510"/>
              <a:gd name="connsiteY2" fmla="*/ 1238250 h 2707640"/>
              <a:gd name="connsiteX3" fmla="*/ 397510 w 905510"/>
              <a:gd name="connsiteY3" fmla="*/ 628650 h 2707640"/>
              <a:gd name="connsiteX4" fmla="*/ 441960 w 905510"/>
              <a:gd name="connsiteY4" fmla="*/ 25400 h 2707640"/>
              <a:gd name="connsiteX5" fmla="*/ 638810 w 905510"/>
              <a:gd name="connsiteY5" fmla="*/ 0 h 2707640"/>
              <a:gd name="connsiteX6" fmla="*/ 829310 w 905510"/>
              <a:gd name="connsiteY6" fmla="*/ 44450 h 2707640"/>
              <a:gd name="connsiteX7" fmla="*/ 886460 w 905510"/>
              <a:gd name="connsiteY7" fmla="*/ 596900 h 2707640"/>
              <a:gd name="connsiteX8" fmla="*/ 905510 w 905510"/>
              <a:gd name="connsiteY8" fmla="*/ 1282700 h 2707640"/>
              <a:gd name="connsiteX9" fmla="*/ 842010 w 905510"/>
              <a:gd name="connsiteY9" fmla="*/ 1454150 h 2707640"/>
              <a:gd name="connsiteX10" fmla="*/ 708660 w 905510"/>
              <a:gd name="connsiteY10" fmla="*/ 2501900 h 2707640"/>
              <a:gd name="connsiteX11" fmla="*/ 0 w 905510"/>
              <a:gd name="connsiteY11" fmla="*/ 2707640 h 2707640"/>
              <a:gd name="connsiteX0" fmla="*/ 190500 w 546100"/>
              <a:gd name="connsiteY0" fmla="*/ 2508250 h 2508250"/>
              <a:gd name="connsiteX1" fmla="*/ 69850 w 546100"/>
              <a:gd name="connsiteY1" fmla="*/ 1422400 h 2508250"/>
              <a:gd name="connsiteX2" fmla="*/ 0 w 546100"/>
              <a:gd name="connsiteY2" fmla="*/ 1238250 h 2508250"/>
              <a:gd name="connsiteX3" fmla="*/ 38100 w 546100"/>
              <a:gd name="connsiteY3" fmla="*/ 628650 h 2508250"/>
              <a:gd name="connsiteX4" fmla="*/ 82550 w 546100"/>
              <a:gd name="connsiteY4" fmla="*/ 25400 h 2508250"/>
              <a:gd name="connsiteX5" fmla="*/ 279400 w 546100"/>
              <a:gd name="connsiteY5" fmla="*/ 0 h 2508250"/>
              <a:gd name="connsiteX6" fmla="*/ 469900 w 546100"/>
              <a:gd name="connsiteY6" fmla="*/ 44450 h 2508250"/>
              <a:gd name="connsiteX7" fmla="*/ 527050 w 546100"/>
              <a:gd name="connsiteY7" fmla="*/ 596900 h 2508250"/>
              <a:gd name="connsiteX8" fmla="*/ 546100 w 546100"/>
              <a:gd name="connsiteY8" fmla="*/ 1282700 h 2508250"/>
              <a:gd name="connsiteX9" fmla="*/ 482600 w 546100"/>
              <a:gd name="connsiteY9" fmla="*/ 1454150 h 2508250"/>
              <a:gd name="connsiteX10" fmla="*/ 349250 w 546100"/>
              <a:gd name="connsiteY10" fmla="*/ 2501900 h 250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100" h="2508250">
                <a:moveTo>
                  <a:pt x="190500" y="2508250"/>
                </a:moveTo>
                <a:lnTo>
                  <a:pt x="69850" y="1422400"/>
                </a:lnTo>
                <a:lnTo>
                  <a:pt x="0" y="1238250"/>
                </a:lnTo>
                <a:lnTo>
                  <a:pt x="38100" y="628650"/>
                </a:lnTo>
                <a:lnTo>
                  <a:pt x="82550" y="25400"/>
                </a:lnTo>
                <a:lnTo>
                  <a:pt x="279400" y="0"/>
                </a:lnTo>
                <a:lnTo>
                  <a:pt x="469900" y="44450"/>
                </a:lnTo>
                <a:lnTo>
                  <a:pt x="527050" y="596900"/>
                </a:lnTo>
                <a:lnTo>
                  <a:pt x="546100" y="1282700"/>
                </a:lnTo>
                <a:lnTo>
                  <a:pt x="482600" y="1454150"/>
                </a:lnTo>
                <a:lnTo>
                  <a:pt x="349250" y="2501900"/>
                </a:lnTo>
              </a:path>
            </a:pathLst>
          </a:custGeom>
          <a:solidFill>
            <a:srgbClr val="5E9923">
              <a:alpha val="5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Structure d’un aéronef</a:t>
            </a:r>
          </a:p>
        </p:txBody>
      </p:sp>
      <p:sp>
        <p:nvSpPr>
          <p:cNvPr id="9" name="Titre 24"/>
          <p:cNvSpPr txBox="1">
            <a:spLocks/>
          </p:cNvSpPr>
          <p:nvPr/>
        </p:nvSpPr>
        <p:spPr>
          <a:xfrm>
            <a:off x="381000" y="762000"/>
            <a:ext cx="83820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Description du fuselage</a:t>
            </a:r>
          </a:p>
        </p:txBody>
      </p:sp>
      <p:grpSp>
        <p:nvGrpSpPr>
          <p:cNvPr id="23" name="Grouper 22"/>
          <p:cNvGrpSpPr/>
          <p:nvPr/>
        </p:nvGrpSpPr>
        <p:grpSpPr>
          <a:xfrm>
            <a:off x="5353050" y="2736850"/>
            <a:ext cx="1892300" cy="476250"/>
            <a:chOff x="5353050" y="2736850"/>
            <a:chExt cx="1892300" cy="476250"/>
          </a:xfrm>
        </p:grpSpPr>
        <p:cxnSp>
          <p:nvCxnSpPr>
            <p:cNvPr id="14" name="Connecteur droit 13"/>
            <p:cNvCxnSpPr>
              <a:cxnSpLocks noChangeAspect="1"/>
            </p:cNvCxnSpPr>
            <p:nvPr/>
          </p:nvCxnSpPr>
          <p:spPr>
            <a:xfrm>
              <a:off x="5353050" y="2736850"/>
              <a:ext cx="755650" cy="457200"/>
            </a:xfrm>
            <a:prstGeom prst="line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>
              <a:cxnSpLocks noChangeAspect="1"/>
            </p:cNvCxnSpPr>
            <p:nvPr/>
          </p:nvCxnSpPr>
          <p:spPr>
            <a:xfrm flipH="1">
              <a:off x="6489700" y="2755900"/>
              <a:ext cx="755650" cy="457200"/>
            </a:xfrm>
            <a:prstGeom prst="line">
              <a:avLst/>
            </a:prstGeom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6" name="Bulle rectangulaire à coins arrondis 15"/>
          <p:cNvSpPr/>
          <p:nvPr/>
        </p:nvSpPr>
        <p:spPr bwMode="auto">
          <a:xfrm>
            <a:off x="611372" y="1969603"/>
            <a:ext cx="1678197" cy="327994"/>
          </a:xfrm>
          <a:prstGeom prst="wedgeRoundRectCallout">
            <a:avLst>
              <a:gd name="adj1" fmla="val 99211"/>
              <a:gd name="adj2" fmla="val 180142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Capot moteur</a:t>
            </a:r>
          </a:p>
        </p:txBody>
      </p:sp>
      <p:sp>
        <p:nvSpPr>
          <p:cNvPr id="17" name="Bulle rectangulaire à coins arrondis 16"/>
          <p:cNvSpPr/>
          <p:nvPr/>
        </p:nvSpPr>
        <p:spPr bwMode="auto">
          <a:xfrm>
            <a:off x="1345251" y="3621706"/>
            <a:ext cx="926498" cy="327994"/>
          </a:xfrm>
          <a:prstGeom prst="wedgeRoundRectCallout">
            <a:avLst>
              <a:gd name="adj1" fmla="val 135252"/>
              <a:gd name="adj2" fmla="val -152852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Cabine</a:t>
            </a:r>
          </a:p>
        </p:txBody>
      </p:sp>
      <p:sp>
        <p:nvSpPr>
          <p:cNvPr id="18" name="Bulle rectangulaire à coins arrondis 17"/>
          <p:cNvSpPr/>
          <p:nvPr/>
        </p:nvSpPr>
        <p:spPr bwMode="auto">
          <a:xfrm>
            <a:off x="888050" y="4218606"/>
            <a:ext cx="1804150" cy="327994"/>
          </a:xfrm>
          <a:prstGeom prst="wedgeRoundRectCallout">
            <a:avLst>
              <a:gd name="adj1" fmla="val 73175"/>
              <a:gd name="adj2" fmla="val -187700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Soute à bagages</a:t>
            </a:r>
          </a:p>
        </p:txBody>
      </p:sp>
      <p:sp>
        <p:nvSpPr>
          <p:cNvPr id="21" name="Bulle rectangulaire à coins arrondis 20"/>
          <p:cNvSpPr/>
          <p:nvPr/>
        </p:nvSpPr>
        <p:spPr bwMode="auto">
          <a:xfrm>
            <a:off x="5473700" y="1856406"/>
            <a:ext cx="1214498" cy="327994"/>
          </a:xfrm>
          <a:prstGeom prst="wedgeRoundRectCallout">
            <a:avLst>
              <a:gd name="adj1" fmla="val 85458"/>
              <a:gd name="adj2" fmla="val 245966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Haubans</a:t>
            </a:r>
          </a:p>
        </p:txBody>
      </p:sp>
      <p:sp>
        <p:nvSpPr>
          <p:cNvPr id="19" name="Forme libre 18"/>
          <p:cNvSpPr/>
          <p:nvPr/>
        </p:nvSpPr>
        <p:spPr bwMode="auto">
          <a:xfrm>
            <a:off x="4868333" y="4224869"/>
            <a:ext cx="3136900" cy="541866"/>
          </a:xfrm>
          <a:custGeom>
            <a:avLst/>
            <a:gdLst>
              <a:gd name="connsiteX0" fmla="*/ 1397000 w 3386667"/>
              <a:gd name="connsiteY0" fmla="*/ 448734 h 927100"/>
              <a:gd name="connsiteX1" fmla="*/ 1604434 w 3386667"/>
              <a:gd name="connsiteY1" fmla="*/ 571500 h 927100"/>
              <a:gd name="connsiteX2" fmla="*/ 2650067 w 3386667"/>
              <a:gd name="connsiteY2" fmla="*/ 533400 h 927100"/>
              <a:gd name="connsiteX3" fmla="*/ 3136900 w 3386667"/>
              <a:gd name="connsiteY3" fmla="*/ 0 h 927100"/>
              <a:gd name="connsiteX4" fmla="*/ 3200400 w 3386667"/>
              <a:gd name="connsiteY4" fmla="*/ 46567 h 927100"/>
              <a:gd name="connsiteX5" fmla="*/ 3386667 w 3386667"/>
              <a:gd name="connsiteY5" fmla="*/ 67734 h 927100"/>
              <a:gd name="connsiteX6" fmla="*/ 3124200 w 3386667"/>
              <a:gd name="connsiteY6" fmla="*/ 651934 h 927100"/>
              <a:gd name="connsiteX7" fmla="*/ 3136900 w 3386667"/>
              <a:gd name="connsiteY7" fmla="*/ 732367 h 927100"/>
              <a:gd name="connsiteX8" fmla="*/ 3022600 w 3386667"/>
              <a:gd name="connsiteY8" fmla="*/ 795867 h 927100"/>
              <a:gd name="connsiteX9" fmla="*/ 2933700 w 3386667"/>
              <a:gd name="connsiteY9" fmla="*/ 812800 h 927100"/>
              <a:gd name="connsiteX10" fmla="*/ 1138767 w 3386667"/>
              <a:gd name="connsiteY10" fmla="*/ 922867 h 927100"/>
              <a:gd name="connsiteX11" fmla="*/ 651934 w 3386667"/>
              <a:gd name="connsiteY11" fmla="*/ 927100 h 927100"/>
              <a:gd name="connsiteX12" fmla="*/ 414867 w 3386667"/>
              <a:gd name="connsiteY12" fmla="*/ 901700 h 927100"/>
              <a:gd name="connsiteX13" fmla="*/ 118534 w 3386667"/>
              <a:gd name="connsiteY13" fmla="*/ 846667 h 927100"/>
              <a:gd name="connsiteX14" fmla="*/ 33867 w 3386667"/>
              <a:gd name="connsiteY14" fmla="*/ 783167 h 927100"/>
              <a:gd name="connsiteX15" fmla="*/ 0 w 3386667"/>
              <a:gd name="connsiteY15" fmla="*/ 690034 h 927100"/>
              <a:gd name="connsiteX16" fmla="*/ 4234 w 3386667"/>
              <a:gd name="connsiteY16" fmla="*/ 558800 h 927100"/>
              <a:gd name="connsiteX17" fmla="*/ 50800 w 3386667"/>
              <a:gd name="connsiteY17" fmla="*/ 529167 h 927100"/>
              <a:gd name="connsiteX18" fmla="*/ 465667 w 3386667"/>
              <a:gd name="connsiteY18" fmla="*/ 516467 h 927100"/>
              <a:gd name="connsiteX19" fmla="*/ 643467 w 3386667"/>
              <a:gd name="connsiteY19" fmla="*/ 385234 h 927100"/>
              <a:gd name="connsiteX20" fmla="*/ 702734 w 3386667"/>
              <a:gd name="connsiteY20" fmla="*/ 410634 h 927100"/>
              <a:gd name="connsiteX21" fmla="*/ 838200 w 3386667"/>
              <a:gd name="connsiteY21" fmla="*/ 427567 h 927100"/>
              <a:gd name="connsiteX22" fmla="*/ 1397000 w 3386667"/>
              <a:gd name="connsiteY22" fmla="*/ 448734 h 927100"/>
              <a:gd name="connsiteX0" fmla="*/ 1397000 w 3386667"/>
              <a:gd name="connsiteY0" fmla="*/ 402167 h 880533"/>
              <a:gd name="connsiteX1" fmla="*/ 1604434 w 3386667"/>
              <a:gd name="connsiteY1" fmla="*/ 524933 h 880533"/>
              <a:gd name="connsiteX2" fmla="*/ 2650067 w 3386667"/>
              <a:gd name="connsiteY2" fmla="*/ 486833 h 880533"/>
              <a:gd name="connsiteX3" fmla="*/ 3200400 w 3386667"/>
              <a:gd name="connsiteY3" fmla="*/ 0 h 880533"/>
              <a:gd name="connsiteX4" fmla="*/ 3386667 w 3386667"/>
              <a:gd name="connsiteY4" fmla="*/ 21167 h 880533"/>
              <a:gd name="connsiteX5" fmla="*/ 3124200 w 3386667"/>
              <a:gd name="connsiteY5" fmla="*/ 605367 h 880533"/>
              <a:gd name="connsiteX6" fmla="*/ 3136900 w 3386667"/>
              <a:gd name="connsiteY6" fmla="*/ 685800 h 880533"/>
              <a:gd name="connsiteX7" fmla="*/ 3022600 w 3386667"/>
              <a:gd name="connsiteY7" fmla="*/ 749300 h 880533"/>
              <a:gd name="connsiteX8" fmla="*/ 2933700 w 3386667"/>
              <a:gd name="connsiteY8" fmla="*/ 766233 h 880533"/>
              <a:gd name="connsiteX9" fmla="*/ 1138767 w 3386667"/>
              <a:gd name="connsiteY9" fmla="*/ 876300 h 880533"/>
              <a:gd name="connsiteX10" fmla="*/ 651934 w 3386667"/>
              <a:gd name="connsiteY10" fmla="*/ 880533 h 880533"/>
              <a:gd name="connsiteX11" fmla="*/ 414867 w 3386667"/>
              <a:gd name="connsiteY11" fmla="*/ 855133 h 880533"/>
              <a:gd name="connsiteX12" fmla="*/ 118534 w 3386667"/>
              <a:gd name="connsiteY12" fmla="*/ 800100 h 880533"/>
              <a:gd name="connsiteX13" fmla="*/ 33867 w 3386667"/>
              <a:gd name="connsiteY13" fmla="*/ 736600 h 880533"/>
              <a:gd name="connsiteX14" fmla="*/ 0 w 3386667"/>
              <a:gd name="connsiteY14" fmla="*/ 643467 h 880533"/>
              <a:gd name="connsiteX15" fmla="*/ 4234 w 3386667"/>
              <a:gd name="connsiteY15" fmla="*/ 512233 h 880533"/>
              <a:gd name="connsiteX16" fmla="*/ 50800 w 3386667"/>
              <a:gd name="connsiteY16" fmla="*/ 482600 h 880533"/>
              <a:gd name="connsiteX17" fmla="*/ 465667 w 3386667"/>
              <a:gd name="connsiteY17" fmla="*/ 469900 h 880533"/>
              <a:gd name="connsiteX18" fmla="*/ 643467 w 3386667"/>
              <a:gd name="connsiteY18" fmla="*/ 338667 h 880533"/>
              <a:gd name="connsiteX19" fmla="*/ 702734 w 3386667"/>
              <a:gd name="connsiteY19" fmla="*/ 364067 h 880533"/>
              <a:gd name="connsiteX20" fmla="*/ 838200 w 3386667"/>
              <a:gd name="connsiteY20" fmla="*/ 381000 h 880533"/>
              <a:gd name="connsiteX21" fmla="*/ 1397000 w 3386667"/>
              <a:gd name="connsiteY21" fmla="*/ 402167 h 880533"/>
              <a:gd name="connsiteX0" fmla="*/ 3386667 w 3386667"/>
              <a:gd name="connsiteY0" fmla="*/ 0 h 859366"/>
              <a:gd name="connsiteX1" fmla="*/ 3124200 w 3386667"/>
              <a:gd name="connsiteY1" fmla="*/ 584200 h 859366"/>
              <a:gd name="connsiteX2" fmla="*/ 3136900 w 3386667"/>
              <a:gd name="connsiteY2" fmla="*/ 664633 h 859366"/>
              <a:gd name="connsiteX3" fmla="*/ 3022600 w 3386667"/>
              <a:gd name="connsiteY3" fmla="*/ 728133 h 859366"/>
              <a:gd name="connsiteX4" fmla="*/ 2933700 w 3386667"/>
              <a:gd name="connsiteY4" fmla="*/ 745066 h 859366"/>
              <a:gd name="connsiteX5" fmla="*/ 1138767 w 3386667"/>
              <a:gd name="connsiteY5" fmla="*/ 855133 h 859366"/>
              <a:gd name="connsiteX6" fmla="*/ 651934 w 3386667"/>
              <a:gd name="connsiteY6" fmla="*/ 859366 h 859366"/>
              <a:gd name="connsiteX7" fmla="*/ 414867 w 3386667"/>
              <a:gd name="connsiteY7" fmla="*/ 833966 h 859366"/>
              <a:gd name="connsiteX8" fmla="*/ 118534 w 3386667"/>
              <a:gd name="connsiteY8" fmla="*/ 778933 h 859366"/>
              <a:gd name="connsiteX9" fmla="*/ 33867 w 3386667"/>
              <a:gd name="connsiteY9" fmla="*/ 715433 h 859366"/>
              <a:gd name="connsiteX10" fmla="*/ 0 w 3386667"/>
              <a:gd name="connsiteY10" fmla="*/ 622300 h 859366"/>
              <a:gd name="connsiteX11" fmla="*/ 4234 w 3386667"/>
              <a:gd name="connsiteY11" fmla="*/ 491066 h 859366"/>
              <a:gd name="connsiteX12" fmla="*/ 50800 w 3386667"/>
              <a:gd name="connsiteY12" fmla="*/ 461433 h 859366"/>
              <a:gd name="connsiteX13" fmla="*/ 465667 w 3386667"/>
              <a:gd name="connsiteY13" fmla="*/ 448733 h 859366"/>
              <a:gd name="connsiteX14" fmla="*/ 643467 w 3386667"/>
              <a:gd name="connsiteY14" fmla="*/ 317500 h 859366"/>
              <a:gd name="connsiteX15" fmla="*/ 702734 w 3386667"/>
              <a:gd name="connsiteY15" fmla="*/ 342900 h 859366"/>
              <a:gd name="connsiteX16" fmla="*/ 838200 w 3386667"/>
              <a:gd name="connsiteY16" fmla="*/ 359833 h 859366"/>
              <a:gd name="connsiteX17" fmla="*/ 1397000 w 3386667"/>
              <a:gd name="connsiteY17" fmla="*/ 381000 h 859366"/>
              <a:gd name="connsiteX18" fmla="*/ 1604434 w 3386667"/>
              <a:gd name="connsiteY18" fmla="*/ 503766 h 859366"/>
              <a:gd name="connsiteX19" fmla="*/ 2650067 w 3386667"/>
              <a:gd name="connsiteY19" fmla="*/ 465666 h 859366"/>
              <a:gd name="connsiteX20" fmla="*/ 3291840 w 3386667"/>
              <a:gd name="connsiteY20" fmla="*/ 70273 h 859366"/>
              <a:gd name="connsiteX0" fmla="*/ 3124200 w 3291840"/>
              <a:gd name="connsiteY0" fmla="*/ 513927 h 789093"/>
              <a:gd name="connsiteX1" fmla="*/ 3136900 w 3291840"/>
              <a:gd name="connsiteY1" fmla="*/ 594360 h 789093"/>
              <a:gd name="connsiteX2" fmla="*/ 3022600 w 3291840"/>
              <a:gd name="connsiteY2" fmla="*/ 657860 h 789093"/>
              <a:gd name="connsiteX3" fmla="*/ 2933700 w 3291840"/>
              <a:gd name="connsiteY3" fmla="*/ 674793 h 789093"/>
              <a:gd name="connsiteX4" fmla="*/ 1138767 w 3291840"/>
              <a:gd name="connsiteY4" fmla="*/ 784860 h 789093"/>
              <a:gd name="connsiteX5" fmla="*/ 651934 w 3291840"/>
              <a:gd name="connsiteY5" fmla="*/ 789093 h 789093"/>
              <a:gd name="connsiteX6" fmla="*/ 414867 w 3291840"/>
              <a:gd name="connsiteY6" fmla="*/ 763693 h 789093"/>
              <a:gd name="connsiteX7" fmla="*/ 118534 w 3291840"/>
              <a:gd name="connsiteY7" fmla="*/ 708660 h 789093"/>
              <a:gd name="connsiteX8" fmla="*/ 33867 w 3291840"/>
              <a:gd name="connsiteY8" fmla="*/ 645160 h 789093"/>
              <a:gd name="connsiteX9" fmla="*/ 0 w 3291840"/>
              <a:gd name="connsiteY9" fmla="*/ 552027 h 789093"/>
              <a:gd name="connsiteX10" fmla="*/ 4234 w 3291840"/>
              <a:gd name="connsiteY10" fmla="*/ 420793 h 789093"/>
              <a:gd name="connsiteX11" fmla="*/ 50800 w 3291840"/>
              <a:gd name="connsiteY11" fmla="*/ 391160 h 789093"/>
              <a:gd name="connsiteX12" fmla="*/ 465667 w 3291840"/>
              <a:gd name="connsiteY12" fmla="*/ 378460 h 789093"/>
              <a:gd name="connsiteX13" fmla="*/ 643467 w 3291840"/>
              <a:gd name="connsiteY13" fmla="*/ 247227 h 789093"/>
              <a:gd name="connsiteX14" fmla="*/ 702734 w 3291840"/>
              <a:gd name="connsiteY14" fmla="*/ 272627 h 789093"/>
              <a:gd name="connsiteX15" fmla="*/ 838200 w 3291840"/>
              <a:gd name="connsiteY15" fmla="*/ 289560 h 789093"/>
              <a:gd name="connsiteX16" fmla="*/ 1397000 w 3291840"/>
              <a:gd name="connsiteY16" fmla="*/ 310727 h 789093"/>
              <a:gd name="connsiteX17" fmla="*/ 1604434 w 3291840"/>
              <a:gd name="connsiteY17" fmla="*/ 433493 h 789093"/>
              <a:gd name="connsiteX18" fmla="*/ 2650067 w 3291840"/>
              <a:gd name="connsiteY18" fmla="*/ 395393 h 789093"/>
              <a:gd name="connsiteX19" fmla="*/ 3291840 w 3291840"/>
              <a:gd name="connsiteY19" fmla="*/ 0 h 789093"/>
              <a:gd name="connsiteX0" fmla="*/ 3136900 w 3291840"/>
              <a:gd name="connsiteY0" fmla="*/ 594360 h 789093"/>
              <a:gd name="connsiteX1" fmla="*/ 3022600 w 3291840"/>
              <a:gd name="connsiteY1" fmla="*/ 657860 h 789093"/>
              <a:gd name="connsiteX2" fmla="*/ 2933700 w 3291840"/>
              <a:gd name="connsiteY2" fmla="*/ 674793 h 789093"/>
              <a:gd name="connsiteX3" fmla="*/ 1138767 w 3291840"/>
              <a:gd name="connsiteY3" fmla="*/ 784860 h 789093"/>
              <a:gd name="connsiteX4" fmla="*/ 651934 w 3291840"/>
              <a:gd name="connsiteY4" fmla="*/ 789093 h 789093"/>
              <a:gd name="connsiteX5" fmla="*/ 414867 w 3291840"/>
              <a:gd name="connsiteY5" fmla="*/ 763693 h 789093"/>
              <a:gd name="connsiteX6" fmla="*/ 118534 w 3291840"/>
              <a:gd name="connsiteY6" fmla="*/ 708660 h 789093"/>
              <a:gd name="connsiteX7" fmla="*/ 33867 w 3291840"/>
              <a:gd name="connsiteY7" fmla="*/ 645160 h 789093"/>
              <a:gd name="connsiteX8" fmla="*/ 0 w 3291840"/>
              <a:gd name="connsiteY8" fmla="*/ 552027 h 789093"/>
              <a:gd name="connsiteX9" fmla="*/ 4234 w 3291840"/>
              <a:gd name="connsiteY9" fmla="*/ 420793 h 789093"/>
              <a:gd name="connsiteX10" fmla="*/ 50800 w 3291840"/>
              <a:gd name="connsiteY10" fmla="*/ 391160 h 789093"/>
              <a:gd name="connsiteX11" fmla="*/ 465667 w 3291840"/>
              <a:gd name="connsiteY11" fmla="*/ 378460 h 789093"/>
              <a:gd name="connsiteX12" fmla="*/ 643467 w 3291840"/>
              <a:gd name="connsiteY12" fmla="*/ 247227 h 789093"/>
              <a:gd name="connsiteX13" fmla="*/ 702734 w 3291840"/>
              <a:gd name="connsiteY13" fmla="*/ 272627 h 789093"/>
              <a:gd name="connsiteX14" fmla="*/ 838200 w 3291840"/>
              <a:gd name="connsiteY14" fmla="*/ 289560 h 789093"/>
              <a:gd name="connsiteX15" fmla="*/ 1397000 w 3291840"/>
              <a:gd name="connsiteY15" fmla="*/ 310727 h 789093"/>
              <a:gd name="connsiteX16" fmla="*/ 1604434 w 3291840"/>
              <a:gd name="connsiteY16" fmla="*/ 433493 h 789093"/>
              <a:gd name="connsiteX17" fmla="*/ 2650067 w 3291840"/>
              <a:gd name="connsiteY17" fmla="*/ 395393 h 789093"/>
              <a:gd name="connsiteX18" fmla="*/ 3291840 w 3291840"/>
              <a:gd name="connsiteY18" fmla="*/ 0 h 789093"/>
              <a:gd name="connsiteX0" fmla="*/ 3136900 w 3136900"/>
              <a:gd name="connsiteY0" fmla="*/ 361245 h 555978"/>
              <a:gd name="connsiteX1" fmla="*/ 3022600 w 3136900"/>
              <a:gd name="connsiteY1" fmla="*/ 424745 h 555978"/>
              <a:gd name="connsiteX2" fmla="*/ 2933700 w 3136900"/>
              <a:gd name="connsiteY2" fmla="*/ 441678 h 555978"/>
              <a:gd name="connsiteX3" fmla="*/ 1138767 w 3136900"/>
              <a:gd name="connsiteY3" fmla="*/ 551745 h 555978"/>
              <a:gd name="connsiteX4" fmla="*/ 651934 w 3136900"/>
              <a:gd name="connsiteY4" fmla="*/ 555978 h 555978"/>
              <a:gd name="connsiteX5" fmla="*/ 414867 w 3136900"/>
              <a:gd name="connsiteY5" fmla="*/ 530578 h 555978"/>
              <a:gd name="connsiteX6" fmla="*/ 118534 w 3136900"/>
              <a:gd name="connsiteY6" fmla="*/ 475545 h 555978"/>
              <a:gd name="connsiteX7" fmla="*/ 33867 w 3136900"/>
              <a:gd name="connsiteY7" fmla="*/ 412045 h 555978"/>
              <a:gd name="connsiteX8" fmla="*/ 0 w 3136900"/>
              <a:gd name="connsiteY8" fmla="*/ 318912 h 555978"/>
              <a:gd name="connsiteX9" fmla="*/ 4234 w 3136900"/>
              <a:gd name="connsiteY9" fmla="*/ 187678 h 555978"/>
              <a:gd name="connsiteX10" fmla="*/ 50800 w 3136900"/>
              <a:gd name="connsiteY10" fmla="*/ 158045 h 555978"/>
              <a:gd name="connsiteX11" fmla="*/ 465667 w 3136900"/>
              <a:gd name="connsiteY11" fmla="*/ 145345 h 555978"/>
              <a:gd name="connsiteX12" fmla="*/ 643467 w 3136900"/>
              <a:gd name="connsiteY12" fmla="*/ 14112 h 555978"/>
              <a:gd name="connsiteX13" fmla="*/ 702734 w 3136900"/>
              <a:gd name="connsiteY13" fmla="*/ 39512 h 555978"/>
              <a:gd name="connsiteX14" fmla="*/ 838200 w 3136900"/>
              <a:gd name="connsiteY14" fmla="*/ 56445 h 555978"/>
              <a:gd name="connsiteX15" fmla="*/ 1397000 w 3136900"/>
              <a:gd name="connsiteY15" fmla="*/ 77612 h 555978"/>
              <a:gd name="connsiteX16" fmla="*/ 1604434 w 3136900"/>
              <a:gd name="connsiteY16" fmla="*/ 200378 h 555978"/>
              <a:gd name="connsiteX17" fmla="*/ 2650067 w 3136900"/>
              <a:gd name="connsiteY17" fmla="*/ 162278 h 555978"/>
              <a:gd name="connsiteX18" fmla="*/ 2675890 w 3136900"/>
              <a:gd name="connsiteY18" fmla="*/ 274885 h 555978"/>
              <a:gd name="connsiteX0" fmla="*/ 3136900 w 3136900"/>
              <a:gd name="connsiteY0" fmla="*/ 361245 h 555978"/>
              <a:gd name="connsiteX1" fmla="*/ 3022600 w 3136900"/>
              <a:gd name="connsiteY1" fmla="*/ 424745 h 555978"/>
              <a:gd name="connsiteX2" fmla="*/ 2933700 w 3136900"/>
              <a:gd name="connsiteY2" fmla="*/ 441678 h 555978"/>
              <a:gd name="connsiteX3" fmla="*/ 1138767 w 3136900"/>
              <a:gd name="connsiteY3" fmla="*/ 551745 h 555978"/>
              <a:gd name="connsiteX4" fmla="*/ 651934 w 3136900"/>
              <a:gd name="connsiteY4" fmla="*/ 555978 h 555978"/>
              <a:gd name="connsiteX5" fmla="*/ 414867 w 3136900"/>
              <a:gd name="connsiteY5" fmla="*/ 530578 h 555978"/>
              <a:gd name="connsiteX6" fmla="*/ 118534 w 3136900"/>
              <a:gd name="connsiteY6" fmla="*/ 475545 h 555978"/>
              <a:gd name="connsiteX7" fmla="*/ 33867 w 3136900"/>
              <a:gd name="connsiteY7" fmla="*/ 412045 h 555978"/>
              <a:gd name="connsiteX8" fmla="*/ 0 w 3136900"/>
              <a:gd name="connsiteY8" fmla="*/ 318912 h 555978"/>
              <a:gd name="connsiteX9" fmla="*/ 4234 w 3136900"/>
              <a:gd name="connsiteY9" fmla="*/ 187678 h 555978"/>
              <a:gd name="connsiteX10" fmla="*/ 50800 w 3136900"/>
              <a:gd name="connsiteY10" fmla="*/ 158045 h 555978"/>
              <a:gd name="connsiteX11" fmla="*/ 465667 w 3136900"/>
              <a:gd name="connsiteY11" fmla="*/ 145345 h 555978"/>
              <a:gd name="connsiteX12" fmla="*/ 643467 w 3136900"/>
              <a:gd name="connsiteY12" fmla="*/ 14112 h 555978"/>
              <a:gd name="connsiteX13" fmla="*/ 702734 w 3136900"/>
              <a:gd name="connsiteY13" fmla="*/ 39512 h 555978"/>
              <a:gd name="connsiteX14" fmla="*/ 838200 w 3136900"/>
              <a:gd name="connsiteY14" fmla="*/ 56445 h 555978"/>
              <a:gd name="connsiteX15" fmla="*/ 1397000 w 3136900"/>
              <a:gd name="connsiteY15" fmla="*/ 77612 h 555978"/>
              <a:gd name="connsiteX16" fmla="*/ 1604434 w 3136900"/>
              <a:gd name="connsiteY16" fmla="*/ 200378 h 555978"/>
              <a:gd name="connsiteX17" fmla="*/ 2650067 w 3136900"/>
              <a:gd name="connsiteY17" fmla="*/ 162278 h 555978"/>
              <a:gd name="connsiteX18" fmla="*/ 2675890 w 3136900"/>
              <a:gd name="connsiteY18" fmla="*/ 274885 h 555978"/>
              <a:gd name="connsiteX19" fmla="*/ 3136900 w 3136900"/>
              <a:gd name="connsiteY19" fmla="*/ 361245 h 555978"/>
              <a:gd name="connsiteX0" fmla="*/ 3136900 w 3136900"/>
              <a:gd name="connsiteY0" fmla="*/ 347133 h 541866"/>
              <a:gd name="connsiteX1" fmla="*/ 3022600 w 3136900"/>
              <a:gd name="connsiteY1" fmla="*/ 410633 h 541866"/>
              <a:gd name="connsiteX2" fmla="*/ 2933700 w 3136900"/>
              <a:gd name="connsiteY2" fmla="*/ 427566 h 541866"/>
              <a:gd name="connsiteX3" fmla="*/ 1138767 w 3136900"/>
              <a:gd name="connsiteY3" fmla="*/ 537633 h 541866"/>
              <a:gd name="connsiteX4" fmla="*/ 651934 w 3136900"/>
              <a:gd name="connsiteY4" fmla="*/ 541866 h 541866"/>
              <a:gd name="connsiteX5" fmla="*/ 414867 w 3136900"/>
              <a:gd name="connsiteY5" fmla="*/ 516466 h 541866"/>
              <a:gd name="connsiteX6" fmla="*/ 118534 w 3136900"/>
              <a:gd name="connsiteY6" fmla="*/ 461433 h 541866"/>
              <a:gd name="connsiteX7" fmla="*/ 33867 w 3136900"/>
              <a:gd name="connsiteY7" fmla="*/ 397933 h 541866"/>
              <a:gd name="connsiteX8" fmla="*/ 0 w 3136900"/>
              <a:gd name="connsiteY8" fmla="*/ 304800 h 541866"/>
              <a:gd name="connsiteX9" fmla="*/ 4234 w 3136900"/>
              <a:gd name="connsiteY9" fmla="*/ 173566 h 541866"/>
              <a:gd name="connsiteX10" fmla="*/ 50800 w 3136900"/>
              <a:gd name="connsiteY10" fmla="*/ 143933 h 541866"/>
              <a:gd name="connsiteX11" fmla="*/ 465667 w 3136900"/>
              <a:gd name="connsiteY11" fmla="*/ 131233 h 541866"/>
              <a:gd name="connsiteX12" fmla="*/ 643467 w 3136900"/>
              <a:gd name="connsiteY12" fmla="*/ 0 h 541866"/>
              <a:gd name="connsiteX13" fmla="*/ 702734 w 3136900"/>
              <a:gd name="connsiteY13" fmla="*/ 25400 h 541866"/>
              <a:gd name="connsiteX14" fmla="*/ 838200 w 3136900"/>
              <a:gd name="connsiteY14" fmla="*/ 42333 h 541866"/>
              <a:gd name="connsiteX15" fmla="*/ 1397000 w 3136900"/>
              <a:gd name="connsiteY15" fmla="*/ 63500 h 541866"/>
              <a:gd name="connsiteX16" fmla="*/ 1604434 w 3136900"/>
              <a:gd name="connsiteY16" fmla="*/ 186266 h 541866"/>
              <a:gd name="connsiteX17" fmla="*/ 2650067 w 3136900"/>
              <a:gd name="connsiteY17" fmla="*/ 148166 h 541866"/>
              <a:gd name="connsiteX18" fmla="*/ 2675890 w 3136900"/>
              <a:gd name="connsiteY18" fmla="*/ 260773 h 541866"/>
              <a:gd name="connsiteX19" fmla="*/ 3136900 w 3136900"/>
              <a:gd name="connsiteY19" fmla="*/ 347133 h 541866"/>
              <a:gd name="connsiteX0" fmla="*/ 3136900 w 3136900"/>
              <a:gd name="connsiteY0" fmla="*/ 347133 h 541866"/>
              <a:gd name="connsiteX1" fmla="*/ 3022600 w 3136900"/>
              <a:gd name="connsiteY1" fmla="*/ 410633 h 541866"/>
              <a:gd name="connsiteX2" fmla="*/ 2933700 w 3136900"/>
              <a:gd name="connsiteY2" fmla="*/ 427566 h 541866"/>
              <a:gd name="connsiteX3" fmla="*/ 1138767 w 3136900"/>
              <a:gd name="connsiteY3" fmla="*/ 537633 h 541866"/>
              <a:gd name="connsiteX4" fmla="*/ 651934 w 3136900"/>
              <a:gd name="connsiteY4" fmla="*/ 541866 h 541866"/>
              <a:gd name="connsiteX5" fmla="*/ 414867 w 3136900"/>
              <a:gd name="connsiteY5" fmla="*/ 516466 h 541866"/>
              <a:gd name="connsiteX6" fmla="*/ 118534 w 3136900"/>
              <a:gd name="connsiteY6" fmla="*/ 461433 h 541866"/>
              <a:gd name="connsiteX7" fmla="*/ 33867 w 3136900"/>
              <a:gd name="connsiteY7" fmla="*/ 397933 h 541866"/>
              <a:gd name="connsiteX8" fmla="*/ 0 w 3136900"/>
              <a:gd name="connsiteY8" fmla="*/ 304800 h 541866"/>
              <a:gd name="connsiteX9" fmla="*/ 4234 w 3136900"/>
              <a:gd name="connsiteY9" fmla="*/ 173566 h 541866"/>
              <a:gd name="connsiteX10" fmla="*/ 50800 w 3136900"/>
              <a:gd name="connsiteY10" fmla="*/ 143933 h 541866"/>
              <a:gd name="connsiteX11" fmla="*/ 465667 w 3136900"/>
              <a:gd name="connsiteY11" fmla="*/ 131233 h 541866"/>
              <a:gd name="connsiteX12" fmla="*/ 643467 w 3136900"/>
              <a:gd name="connsiteY12" fmla="*/ 0 h 541866"/>
              <a:gd name="connsiteX13" fmla="*/ 702734 w 3136900"/>
              <a:gd name="connsiteY13" fmla="*/ 25400 h 541866"/>
              <a:gd name="connsiteX14" fmla="*/ 838200 w 3136900"/>
              <a:gd name="connsiteY14" fmla="*/ 42333 h 541866"/>
              <a:gd name="connsiteX15" fmla="*/ 1397000 w 3136900"/>
              <a:gd name="connsiteY15" fmla="*/ 63500 h 541866"/>
              <a:gd name="connsiteX16" fmla="*/ 1604434 w 3136900"/>
              <a:gd name="connsiteY16" fmla="*/ 186266 h 541866"/>
              <a:gd name="connsiteX17" fmla="*/ 2650067 w 3136900"/>
              <a:gd name="connsiteY17" fmla="*/ 148166 h 541866"/>
              <a:gd name="connsiteX18" fmla="*/ 2675890 w 3136900"/>
              <a:gd name="connsiteY18" fmla="*/ 260773 h 541866"/>
              <a:gd name="connsiteX19" fmla="*/ 3136900 w 3136900"/>
              <a:gd name="connsiteY19" fmla="*/ 347133 h 54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36900" h="541866">
                <a:moveTo>
                  <a:pt x="3136900" y="347133"/>
                </a:moveTo>
                <a:lnTo>
                  <a:pt x="3022600" y="410633"/>
                </a:lnTo>
                <a:lnTo>
                  <a:pt x="2933700" y="427566"/>
                </a:lnTo>
                <a:lnTo>
                  <a:pt x="1138767" y="537633"/>
                </a:lnTo>
                <a:lnTo>
                  <a:pt x="651934" y="541866"/>
                </a:lnTo>
                <a:lnTo>
                  <a:pt x="414867" y="516466"/>
                </a:lnTo>
                <a:lnTo>
                  <a:pt x="118534" y="461433"/>
                </a:lnTo>
                <a:lnTo>
                  <a:pt x="33867" y="397933"/>
                </a:lnTo>
                <a:lnTo>
                  <a:pt x="0" y="304800"/>
                </a:lnTo>
                <a:lnTo>
                  <a:pt x="4234" y="173566"/>
                </a:lnTo>
                <a:lnTo>
                  <a:pt x="50800" y="143933"/>
                </a:lnTo>
                <a:lnTo>
                  <a:pt x="465667" y="131233"/>
                </a:lnTo>
                <a:lnTo>
                  <a:pt x="643467" y="0"/>
                </a:lnTo>
                <a:lnTo>
                  <a:pt x="702734" y="25400"/>
                </a:lnTo>
                <a:lnTo>
                  <a:pt x="838200" y="42333"/>
                </a:lnTo>
                <a:lnTo>
                  <a:pt x="1397000" y="63500"/>
                </a:lnTo>
                <a:lnTo>
                  <a:pt x="1604434" y="186266"/>
                </a:lnTo>
                <a:lnTo>
                  <a:pt x="2650067" y="148166"/>
                </a:lnTo>
                <a:lnTo>
                  <a:pt x="2675890" y="260773"/>
                </a:lnTo>
                <a:lnTo>
                  <a:pt x="3136900" y="347133"/>
                </a:lnTo>
                <a:close/>
              </a:path>
            </a:pathLst>
          </a:custGeom>
          <a:solidFill>
            <a:srgbClr val="5E9923">
              <a:alpha val="5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0" name="Bulle rectangulaire à coins arrondis 19"/>
          <p:cNvSpPr/>
          <p:nvPr/>
        </p:nvSpPr>
        <p:spPr bwMode="auto">
          <a:xfrm>
            <a:off x="6376566" y="5166875"/>
            <a:ext cx="1737567" cy="685800"/>
          </a:xfrm>
          <a:prstGeom prst="wedgeRoundRectCallout">
            <a:avLst>
              <a:gd name="adj1" fmla="val 40281"/>
              <a:gd name="adj2" fmla="val -129788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Etambot et patin de queue</a:t>
            </a:r>
          </a:p>
        </p:txBody>
      </p:sp>
      <p:sp>
        <p:nvSpPr>
          <p:cNvPr id="22" name="Bulle rectangulaire à coins arrondis 21"/>
          <p:cNvSpPr/>
          <p:nvPr/>
        </p:nvSpPr>
        <p:spPr bwMode="auto">
          <a:xfrm>
            <a:off x="4045425" y="5310806"/>
            <a:ext cx="2035524" cy="327994"/>
          </a:xfrm>
          <a:prstGeom prst="wedgeRoundRectCallout">
            <a:avLst>
              <a:gd name="adj1" fmla="val 10143"/>
              <a:gd name="adj2" fmla="val -265140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Cloison pare-feu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6" grpId="0" animBg="1"/>
      <p:bldP spid="17" grpId="0" animBg="1"/>
      <p:bldP spid="18" grpId="0" animBg="1"/>
      <p:bldP spid="21" grpId="0" animBg="1"/>
      <p:bldP spid="19" grpId="0" animBg="1"/>
      <p:bldP spid="20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r 32"/>
          <p:cNvGrpSpPr/>
          <p:nvPr/>
        </p:nvGrpSpPr>
        <p:grpSpPr>
          <a:xfrm>
            <a:off x="610486" y="2120900"/>
            <a:ext cx="8165214" cy="3517900"/>
            <a:chOff x="610486" y="2120900"/>
            <a:chExt cx="8165214" cy="351790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610486" y="2133600"/>
              <a:ext cx="8151628" cy="350520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auto">
            <a:xfrm>
              <a:off x="3784600" y="2120900"/>
              <a:ext cx="4991100" cy="78740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600700" y="2870200"/>
              <a:ext cx="2755900" cy="78740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Structure d’un aéronef</a:t>
            </a:r>
          </a:p>
        </p:txBody>
      </p:sp>
      <p:sp>
        <p:nvSpPr>
          <p:cNvPr id="9" name="Titre 24"/>
          <p:cNvSpPr txBox="1">
            <a:spLocks/>
          </p:cNvSpPr>
          <p:nvPr/>
        </p:nvSpPr>
        <p:spPr>
          <a:xfrm>
            <a:off x="381000" y="850900"/>
            <a:ext cx="83820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Description de l’empennage</a:t>
            </a:r>
          </a:p>
        </p:txBody>
      </p:sp>
      <p:sp>
        <p:nvSpPr>
          <p:cNvPr id="14" name="Forme libre 13"/>
          <p:cNvSpPr/>
          <p:nvPr/>
        </p:nvSpPr>
        <p:spPr>
          <a:xfrm>
            <a:off x="7518400" y="3848100"/>
            <a:ext cx="590550" cy="660400"/>
          </a:xfrm>
          <a:custGeom>
            <a:avLst/>
            <a:gdLst>
              <a:gd name="connsiteX0" fmla="*/ 0 w 749300"/>
              <a:gd name="connsiteY0" fmla="*/ 609600 h 660400"/>
              <a:gd name="connsiteX1" fmla="*/ 6350 w 749300"/>
              <a:gd name="connsiteY1" fmla="*/ 508000 h 660400"/>
              <a:gd name="connsiteX2" fmla="*/ 488950 w 749300"/>
              <a:gd name="connsiteY2" fmla="*/ 0 h 660400"/>
              <a:gd name="connsiteX3" fmla="*/ 749300 w 749300"/>
              <a:gd name="connsiteY3" fmla="*/ 69850 h 660400"/>
              <a:gd name="connsiteX4" fmla="*/ 469900 w 749300"/>
              <a:gd name="connsiteY4" fmla="*/ 660400 h 660400"/>
              <a:gd name="connsiteX0" fmla="*/ 0 w 749300"/>
              <a:gd name="connsiteY0" fmla="*/ 609600 h 660400"/>
              <a:gd name="connsiteX1" fmla="*/ 6350 w 749300"/>
              <a:gd name="connsiteY1" fmla="*/ 508000 h 660400"/>
              <a:gd name="connsiteX2" fmla="*/ 488950 w 749300"/>
              <a:gd name="connsiteY2" fmla="*/ 0 h 660400"/>
              <a:gd name="connsiteX3" fmla="*/ 749300 w 749300"/>
              <a:gd name="connsiteY3" fmla="*/ 69850 h 660400"/>
              <a:gd name="connsiteX4" fmla="*/ 469900 w 749300"/>
              <a:gd name="connsiteY4" fmla="*/ 660400 h 660400"/>
              <a:gd name="connsiteX5" fmla="*/ 0 w 749300"/>
              <a:gd name="connsiteY5" fmla="*/ 609600 h 660400"/>
              <a:gd name="connsiteX0" fmla="*/ 0 w 749300"/>
              <a:gd name="connsiteY0" fmla="*/ 609600 h 660400"/>
              <a:gd name="connsiteX1" fmla="*/ 6350 w 749300"/>
              <a:gd name="connsiteY1" fmla="*/ 508000 h 660400"/>
              <a:gd name="connsiteX2" fmla="*/ 488950 w 749300"/>
              <a:gd name="connsiteY2" fmla="*/ 0 h 660400"/>
              <a:gd name="connsiteX3" fmla="*/ 749300 w 749300"/>
              <a:gd name="connsiteY3" fmla="*/ 69850 h 660400"/>
              <a:gd name="connsiteX4" fmla="*/ 266700 w 749300"/>
              <a:gd name="connsiteY4" fmla="*/ 660400 h 660400"/>
              <a:gd name="connsiteX5" fmla="*/ 0 w 749300"/>
              <a:gd name="connsiteY5" fmla="*/ 609600 h 660400"/>
              <a:gd name="connsiteX0" fmla="*/ 0 w 590550"/>
              <a:gd name="connsiteY0" fmla="*/ 609600 h 660400"/>
              <a:gd name="connsiteX1" fmla="*/ 6350 w 590550"/>
              <a:gd name="connsiteY1" fmla="*/ 508000 h 660400"/>
              <a:gd name="connsiteX2" fmla="*/ 488950 w 590550"/>
              <a:gd name="connsiteY2" fmla="*/ 0 h 660400"/>
              <a:gd name="connsiteX3" fmla="*/ 590550 w 590550"/>
              <a:gd name="connsiteY3" fmla="*/ 69850 h 660400"/>
              <a:gd name="connsiteX4" fmla="*/ 266700 w 590550"/>
              <a:gd name="connsiteY4" fmla="*/ 660400 h 660400"/>
              <a:gd name="connsiteX5" fmla="*/ 0 w 590550"/>
              <a:gd name="connsiteY5" fmla="*/ 6096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550" h="660400">
                <a:moveTo>
                  <a:pt x="0" y="609600"/>
                </a:moveTo>
                <a:lnTo>
                  <a:pt x="6350" y="508000"/>
                </a:lnTo>
                <a:lnTo>
                  <a:pt x="488950" y="0"/>
                </a:lnTo>
                <a:lnTo>
                  <a:pt x="590550" y="69850"/>
                </a:lnTo>
                <a:lnTo>
                  <a:pt x="266700" y="660400"/>
                </a:lnTo>
                <a:lnTo>
                  <a:pt x="0" y="609600"/>
                </a:lnTo>
                <a:close/>
              </a:path>
            </a:pathLst>
          </a:custGeom>
          <a:solidFill>
            <a:srgbClr val="FF0000">
              <a:alpha val="34000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 bwMode="auto">
          <a:xfrm>
            <a:off x="2349500" y="4800600"/>
            <a:ext cx="1479550" cy="374650"/>
          </a:xfrm>
          <a:custGeom>
            <a:avLst/>
            <a:gdLst>
              <a:gd name="connsiteX0" fmla="*/ 31750 w 1479550"/>
              <a:gd name="connsiteY0" fmla="*/ 450850 h 552450"/>
              <a:gd name="connsiteX1" fmla="*/ 0 w 1479550"/>
              <a:gd name="connsiteY1" fmla="*/ 247650 h 552450"/>
              <a:gd name="connsiteX2" fmla="*/ 31750 w 1479550"/>
              <a:gd name="connsiteY2" fmla="*/ 120650 h 552450"/>
              <a:gd name="connsiteX3" fmla="*/ 736600 w 1479550"/>
              <a:gd name="connsiteY3" fmla="*/ 0 h 552450"/>
              <a:gd name="connsiteX4" fmla="*/ 1454150 w 1479550"/>
              <a:gd name="connsiteY4" fmla="*/ 152400 h 552450"/>
              <a:gd name="connsiteX5" fmla="*/ 1479550 w 1479550"/>
              <a:gd name="connsiteY5" fmla="*/ 298450 h 552450"/>
              <a:gd name="connsiteX6" fmla="*/ 1428750 w 1479550"/>
              <a:gd name="connsiteY6" fmla="*/ 463550 h 552450"/>
              <a:gd name="connsiteX7" fmla="*/ 882650 w 1479550"/>
              <a:gd name="connsiteY7" fmla="*/ 552450 h 552450"/>
              <a:gd name="connsiteX8" fmla="*/ 736600 w 1479550"/>
              <a:gd name="connsiteY8" fmla="*/ 330200 h 552450"/>
              <a:gd name="connsiteX9" fmla="*/ 596900 w 1479550"/>
              <a:gd name="connsiteY9" fmla="*/ 539750 h 552450"/>
              <a:gd name="connsiteX10" fmla="*/ 31750 w 1479550"/>
              <a:gd name="connsiteY10" fmla="*/ 450850 h 552450"/>
              <a:gd name="connsiteX0" fmla="*/ 31750 w 1479550"/>
              <a:gd name="connsiteY0" fmla="*/ 450850 h 539750"/>
              <a:gd name="connsiteX1" fmla="*/ 0 w 1479550"/>
              <a:gd name="connsiteY1" fmla="*/ 247650 h 539750"/>
              <a:gd name="connsiteX2" fmla="*/ 31750 w 1479550"/>
              <a:gd name="connsiteY2" fmla="*/ 120650 h 539750"/>
              <a:gd name="connsiteX3" fmla="*/ 736600 w 1479550"/>
              <a:gd name="connsiteY3" fmla="*/ 0 h 539750"/>
              <a:gd name="connsiteX4" fmla="*/ 1454150 w 1479550"/>
              <a:gd name="connsiteY4" fmla="*/ 152400 h 539750"/>
              <a:gd name="connsiteX5" fmla="*/ 1479550 w 1479550"/>
              <a:gd name="connsiteY5" fmla="*/ 298450 h 539750"/>
              <a:gd name="connsiteX6" fmla="*/ 1428750 w 1479550"/>
              <a:gd name="connsiteY6" fmla="*/ 463550 h 539750"/>
              <a:gd name="connsiteX7" fmla="*/ 736600 w 1479550"/>
              <a:gd name="connsiteY7" fmla="*/ 330200 h 539750"/>
              <a:gd name="connsiteX8" fmla="*/ 596900 w 1479550"/>
              <a:gd name="connsiteY8" fmla="*/ 539750 h 539750"/>
              <a:gd name="connsiteX9" fmla="*/ 31750 w 1479550"/>
              <a:gd name="connsiteY9" fmla="*/ 450850 h 539750"/>
              <a:gd name="connsiteX0" fmla="*/ 31750 w 1479550"/>
              <a:gd name="connsiteY0" fmla="*/ 450850 h 539750"/>
              <a:gd name="connsiteX1" fmla="*/ 0 w 1479550"/>
              <a:gd name="connsiteY1" fmla="*/ 247650 h 539750"/>
              <a:gd name="connsiteX2" fmla="*/ 31750 w 1479550"/>
              <a:gd name="connsiteY2" fmla="*/ 120650 h 539750"/>
              <a:gd name="connsiteX3" fmla="*/ 736600 w 1479550"/>
              <a:gd name="connsiteY3" fmla="*/ 0 h 539750"/>
              <a:gd name="connsiteX4" fmla="*/ 1454150 w 1479550"/>
              <a:gd name="connsiteY4" fmla="*/ 152400 h 539750"/>
              <a:gd name="connsiteX5" fmla="*/ 1479550 w 1479550"/>
              <a:gd name="connsiteY5" fmla="*/ 298450 h 539750"/>
              <a:gd name="connsiteX6" fmla="*/ 736600 w 1479550"/>
              <a:gd name="connsiteY6" fmla="*/ 330200 h 539750"/>
              <a:gd name="connsiteX7" fmla="*/ 596900 w 1479550"/>
              <a:gd name="connsiteY7" fmla="*/ 539750 h 539750"/>
              <a:gd name="connsiteX8" fmla="*/ 31750 w 1479550"/>
              <a:gd name="connsiteY8" fmla="*/ 450850 h 539750"/>
              <a:gd name="connsiteX0" fmla="*/ 31750 w 1479550"/>
              <a:gd name="connsiteY0" fmla="*/ 450850 h 539750"/>
              <a:gd name="connsiteX1" fmla="*/ 0 w 1479550"/>
              <a:gd name="connsiteY1" fmla="*/ 247650 h 539750"/>
              <a:gd name="connsiteX2" fmla="*/ 31750 w 1479550"/>
              <a:gd name="connsiteY2" fmla="*/ 120650 h 539750"/>
              <a:gd name="connsiteX3" fmla="*/ 736600 w 1479550"/>
              <a:gd name="connsiteY3" fmla="*/ 0 h 539750"/>
              <a:gd name="connsiteX4" fmla="*/ 1454150 w 1479550"/>
              <a:gd name="connsiteY4" fmla="*/ 152400 h 539750"/>
              <a:gd name="connsiteX5" fmla="*/ 1479550 w 1479550"/>
              <a:gd name="connsiteY5" fmla="*/ 298450 h 539750"/>
              <a:gd name="connsiteX6" fmla="*/ 736600 w 1479550"/>
              <a:gd name="connsiteY6" fmla="*/ 330200 h 539750"/>
              <a:gd name="connsiteX7" fmla="*/ 596900 w 1479550"/>
              <a:gd name="connsiteY7" fmla="*/ 539750 h 539750"/>
              <a:gd name="connsiteX8" fmla="*/ 31750 w 1479550"/>
              <a:gd name="connsiteY8" fmla="*/ 450850 h 539750"/>
              <a:gd name="connsiteX0" fmla="*/ 31750 w 1479550"/>
              <a:gd name="connsiteY0" fmla="*/ 450850 h 631190"/>
              <a:gd name="connsiteX1" fmla="*/ 0 w 1479550"/>
              <a:gd name="connsiteY1" fmla="*/ 247650 h 631190"/>
              <a:gd name="connsiteX2" fmla="*/ 31750 w 1479550"/>
              <a:gd name="connsiteY2" fmla="*/ 120650 h 631190"/>
              <a:gd name="connsiteX3" fmla="*/ 736600 w 1479550"/>
              <a:gd name="connsiteY3" fmla="*/ 0 h 631190"/>
              <a:gd name="connsiteX4" fmla="*/ 1454150 w 1479550"/>
              <a:gd name="connsiteY4" fmla="*/ 152400 h 631190"/>
              <a:gd name="connsiteX5" fmla="*/ 1479550 w 1479550"/>
              <a:gd name="connsiteY5" fmla="*/ 298450 h 631190"/>
              <a:gd name="connsiteX6" fmla="*/ 736600 w 1479550"/>
              <a:gd name="connsiteY6" fmla="*/ 330200 h 631190"/>
              <a:gd name="connsiteX7" fmla="*/ 688340 w 1479550"/>
              <a:gd name="connsiteY7" fmla="*/ 631190 h 631190"/>
              <a:gd name="connsiteX0" fmla="*/ 31750 w 1479550"/>
              <a:gd name="connsiteY0" fmla="*/ 450850 h 450850"/>
              <a:gd name="connsiteX1" fmla="*/ 0 w 1479550"/>
              <a:gd name="connsiteY1" fmla="*/ 247650 h 450850"/>
              <a:gd name="connsiteX2" fmla="*/ 31750 w 1479550"/>
              <a:gd name="connsiteY2" fmla="*/ 120650 h 450850"/>
              <a:gd name="connsiteX3" fmla="*/ 736600 w 1479550"/>
              <a:gd name="connsiteY3" fmla="*/ 0 h 450850"/>
              <a:gd name="connsiteX4" fmla="*/ 1454150 w 1479550"/>
              <a:gd name="connsiteY4" fmla="*/ 152400 h 450850"/>
              <a:gd name="connsiteX5" fmla="*/ 1479550 w 1479550"/>
              <a:gd name="connsiteY5" fmla="*/ 298450 h 450850"/>
              <a:gd name="connsiteX6" fmla="*/ 736600 w 1479550"/>
              <a:gd name="connsiteY6" fmla="*/ 330200 h 450850"/>
              <a:gd name="connsiteX0" fmla="*/ 0 w 1479550"/>
              <a:gd name="connsiteY0" fmla="*/ 247650 h 330200"/>
              <a:gd name="connsiteX1" fmla="*/ 31750 w 1479550"/>
              <a:gd name="connsiteY1" fmla="*/ 120650 h 330200"/>
              <a:gd name="connsiteX2" fmla="*/ 736600 w 1479550"/>
              <a:gd name="connsiteY2" fmla="*/ 0 h 330200"/>
              <a:gd name="connsiteX3" fmla="*/ 1454150 w 1479550"/>
              <a:gd name="connsiteY3" fmla="*/ 152400 h 330200"/>
              <a:gd name="connsiteX4" fmla="*/ 1479550 w 1479550"/>
              <a:gd name="connsiteY4" fmla="*/ 298450 h 330200"/>
              <a:gd name="connsiteX5" fmla="*/ 736600 w 1479550"/>
              <a:gd name="connsiteY5" fmla="*/ 330200 h 330200"/>
              <a:gd name="connsiteX0" fmla="*/ 0 w 1479550"/>
              <a:gd name="connsiteY0" fmla="*/ 330200 h 330200"/>
              <a:gd name="connsiteX1" fmla="*/ 31750 w 1479550"/>
              <a:gd name="connsiteY1" fmla="*/ 120650 h 330200"/>
              <a:gd name="connsiteX2" fmla="*/ 736600 w 1479550"/>
              <a:gd name="connsiteY2" fmla="*/ 0 h 330200"/>
              <a:gd name="connsiteX3" fmla="*/ 1454150 w 1479550"/>
              <a:gd name="connsiteY3" fmla="*/ 152400 h 330200"/>
              <a:gd name="connsiteX4" fmla="*/ 1479550 w 1479550"/>
              <a:gd name="connsiteY4" fmla="*/ 298450 h 330200"/>
              <a:gd name="connsiteX5" fmla="*/ 736600 w 1479550"/>
              <a:gd name="connsiteY5" fmla="*/ 330200 h 330200"/>
              <a:gd name="connsiteX0" fmla="*/ 0 w 1479550"/>
              <a:gd name="connsiteY0" fmla="*/ 330200 h 374650"/>
              <a:gd name="connsiteX1" fmla="*/ 31750 w 1479550"/>
              <a:gd name="connsiteY1" fmla="*/ 120650 h 374650"/>
              <a:gd name="connsiteX2" fmla="*/ 736600 w 1479550"/>
              <a:gd name="connsiteY2" fmla="*/ 0 h 374650"/>
              <a:gd name="connsiteX3" fmla="*/ 1454150 w 1479550"/>
              <a:gd name="connsiteY3" fmla="*/ 152400 h 374650"/>
              <a:gd name="connsiteX4" fmla="*/ 1479550 w 1479550"/>
              <a:gd name="connsiteY4" fmla="*/ 374650 h 374650"/>
              <a:gd name="connsiteX5" fmla="*/ 736600 w 1479550"/>
              <a:gd name="connsiteY5" fmla="*/ 330200 h 374650"/>
              <a:gd name="connsiteX0" fmla="*/ 0 w 1479550"/>
              <a:gd name="connsiteY0" fmla="*/ 330200 h 374650"/>
              <a:gd name="connsiteX1" fmla="*/ 31750 w 1479550"/>
              <a:gd name="connsiteY1" fmla="*/ 120650 h 374650"/>
              <a:gd name="connsiteX2" fmla="*/ 736600 w 1479550"/>
              <a:gd name="connsiteY2" fmla="*/ 0 h 374650"/>
              <a:gd name="connsiteX3" fmla="*/ 1454150 w 1479550"/>
              <a:gd name="connsiteY3" fmla="*/ 152400 h 374650"/>
              <a:gd name="connsiteX4" fmla="*/ 1479550 w 1479550"/>
              <a:gd name="connsiteY4" fmla="*/ 374650 h 374650"/>
              <a:gd name="connsiteX5" fmla="*/ 736600 w 1479550"/>
              <a:gd name="connsiteY5" fmla="*/ 33020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9550" h="374650">
                <a:moveTo>
                  <a:pt x="0" y="330200"/>
                </a:moveTo>
                <a:lnTo>
                  <a:pt x="31750" y="120650"/>
                </a:lnTo>
                <a:lnTo>
                  <a:pt x="736600" y="0"/>
                </a:lnTo>
                <a:lnTo>
                  <a:pt x="1454150" y="152400"/>
                </a:lnTo>
                <a:cubicBezTo>
                  <a:pt x="1462617" y="226483"/>
                  <a:pt x="1458383" y="237067"/>
                  <a:pt x="1479550" y="374650"/>
                </a:cubicBezTo>
                <a:lnTo>
                  <a:pt x="736600" y="330200"/>
                </a:lnTo>
              </a:path>
            </a:pathLst>
          </a:custGeom>
          <a:solidFill>
            <a:srgbClr val="FF0000">
              <a:alpha val="32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7" name="Bulle rectangulaire à coins arrondis 26"/>
          <p:cNvSpPr/>
          <p:nvPr/>
        </p:nvSpPr>
        <p:spPr bwMode="auto">
          <a:xfrm>
            <a:off x="381000" y="4356101"/>
            <a:ext cx="2298300" cy="327998"/>
          </a:xfrm>
          <a:prstGeom prst="wedgeRoundRectCallout">
            <a:avLst>
              <a:gd name="adj1" fmla="val 46520"/>
              <a:gd name="adj2" fmla="val 141225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Plan fixe horizontal</a:t>
            </a:r>
          </a:p>
        </p:txBody>
      </p:sp>
      <p:sp>
        <p:nvSpPr>
          <p:cNvPr id="28" name="Bulle rectangulaire à coins arrondis 27"/>
          <p:cNvSpPr/>
          <p:nvPr/>
        </p:nvSpPr>
        <p:spPr bwMode="auto">
          <a:xfrm>
            <a:off x="5396614" y="5176351"/>
            <a:ext cx="1866900" cy="327998"/>
          </a:xfrm>
          <a:prstGeom prst="wedgeRoundRectCallout">
            <a:avLst>
              <a:gd name="adj1" fmla="val 74405"/>
              <a:gd name="adj2" fmla="val -281052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Plan fixe vertical</a:t>
            </a:r>
          </a:p>
        </p:txBody>
      </p:sp>
      <p:sp>
        <p:nvSpPr>
          <p:cNvPr id="34" name="Forme libre 33"/>
          <p:cNvSpPr/>
          <p:nvPr/>
        </p:nvSpPr>
        <p:spPr bwMode="auto">
          <a:xfrm>
            <a:off x="7778750" y="3892550"/>
            <a:ext cx="476250" cy="622300"/>
          </a:xfrm>
          <a:custGeom>
            <a:avLst/>
            <a:gdLst>
              <a:gd name="connsiteX0" fmla="*/ 323850 w 476250"/>
              <a:gd name="connsiteY0" fmla="*/ 0 h 755650"/>
              <a:gd name="connsiteX1" fmla="*/ 476250 w 476250"/>
              <a:gd name="connsiteY1" fmla="*/ 25400 h 755650"/>
              <a:gd name="connsiteX2" fmla="*/ 215900 w 476250"/>
              <a:gd name="connsiteY2" fmla="*/ 609600 h 755650"/>
              <a:gd name="connsiteX3" fmla="*/ 215900 w 476250"/>
              <a:gd name="connsiteY3" fmla="*/ 685800 h 755650"/>
              <a:gd name="connsiteX4" fmla="*/ 0 w 476250"/>
              <a:gd name="connsiteY4" fmla="*/ 755650 h 755650"/>
              <a:gd name="connsiteX5" fmla="*/ 0 w 476250"/>
              <a:gd name="connsiteY5" fmla="*/ 622300 h 755650"/>
              <a:gd name="connsiteX6" fmla="*/ 323850 w 476250"/>
              <a:gd name="connsiteY6" fmla="*/ 0 h 755650"/>
              <a:gd name="connsiteX0" fmla="*/ 323850 w 476250"/>
              <a:gd name="connsiteY0" fmla="*/ 0 h 685800"/>
              <a:gd name="connsiteX1" fmla="*/ 476250 w 476250"/>
              <a:gd name="connsiteY1" fmla="*/ 25400 h 685800"/>
              <a:gd name="connsiteX2" fmla="*/ 215900 w 476250"/>
              <a:gd name="connsiteY2" fmla="*/ 609600 h 685800"/>
              <a:gd name="connsiteX3" fmla="*/ 215900 w 476250"/>
              <a:gd name="connsiteY3" fmla="*/ 685800 h 685800"/>
              <a:gd name="connsiteX4" fmla="*/ 0 w 476250"/>
              <a:gd name="connsiteY4" fmla="*/ 622300 h 685800"/>
              <a:gd name="connsiteX5" fmla="*/ 323850 w 476250"/>
              <a:gd name="connsiteY5" fmla="*/ 0 h 685800"/>
              <a:gd name="connsiteX0" fmla="*/ 323850 w 476250"/>
              <a:gd name="connsiteY0" fmla="*/ 0 h 622300"/>
              <a:gd name="connsiteX1" fmla="*/ 476250 w 476250"/>
              <a:gd name="connsiteY1" fmla="*/ 25400 h 622300"/>
              <a:gd name="connsiteX2" fmla="*/ 215900 w 476250"/>
              <a:gd name="connsiteY2" fmla="*/ 609600 h 622300"/>
              <a:gd name="connsiteX3" fmla="*/ 0 w 476250"/>
              <a:gd name="connsiteY3" fmla="*/ 622300 h 622300"/>
              <a:gd name="connsiteX4" fmla="*/ 323850 w 476250"/>
              <a:gd name="connsiteY4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50" h="622300">
                <a:moveTo>
                  <a:pt x="323850" y="0"/>
                </a:moveTo>
                <a:lnTo>
                  <a:pt x="476250" y="25400"/>
                </a:lnTo>
                <a:lnTo>
                  <a:pt x="215900" y="609600"/>
                </a:lnTo>
                <a:lnTo>
                  <a:pt x="0" y="622300"/>
                </a:lnTo>
                <a:lnTo>
                  <a:pt x="323850" y="0"/>
                </a:lnTo>
                <a:close/>
              </a:path>
            </a:pathLst>
          </a:custGeom>
          <a:solidFill>
            <a:srgbClr val="953735">
              <a:alpha val="84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39" name="Grouper 38"/>
          <p:cNvGrpSpPr/>
          <p:nvPr/>
        </p:nvGrpSpPr>
        <p:grpSpPr>
          <a:xfrm>
            <a:off x="2349500" y="5111750"/>
            <a:ext cx="1477449" cy="241300"/>
            <a:chOff x="2349500" y="5111750"/>
            <a:chExt cx="1477449" cy="241300"/>
          </a:xfrm>
          <a:solidFill>
            <a:schemeClr val="accent2">
              <a:lumMod val="75000"/>
            </a:schemeClr>
          </a:solidFill>
        </p:grpSpPr>
        <p:sp>
          <p:nvSpPr>
            <p:cNvPr id="35" name="Forme libre 34"/>
            <p:cNvSpPr/>
            <p:nvPr/>
          </p:nvSpPr>
          <p:spPr bwMode="auto">
            <a:xfrm>
              <a:off x="3098800" y="5124450"/>
              <a:ext cx="728149" cy="228600"/>
            </a:xfrm>
            <a:custGeom>
              <a:avLst/>
              <a:gdLst>
                <a:gd name="connsiteX0" fmla="*/ 0 w 692150"/>
                <a:gd name="connsiteY0" fmla="*/ 0 h 228600"/>
                <a:gd name="connsiteX1" fmla="*/ 692150 w 692150"/>
                <a:gd name="connsiteY1" fmla="*/ 31750 h 228600"/>
                <a:gd name="connsiteX2" fmla="*/ 654050 w 692150"/>
                <a:gd name="connsiteY2" fmla="*/ 146050 h 228600"/>
                <a:gd name="connsiteX3" fmla="*/ 101600 w 692150"/>
                <a:gd name="connsiteY3" fmla="*/ 228600 h 228600"/>
                <a:gd name="connsiteX4" fmla="*/ 0 w 692150"/>
                <a:gd name="connsiteY4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150" h="228600">
                  <a:moveTo>
                    <a:pt x="0" y="0"/>
                  </a:moveTo>
                  <a:lnTo>
                    <a:pt x="692150" y="31750"/>
                  </a:lnTo>
                  <a:lnTo>
                    <a:pt x="654050" y="146050"/>
                  </a:lnTo>
                  <a:lnTo>
                    <a:pt x="101600" y="228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6" name="Forme libre 35"/>
            <p:cNvSpPr/>
            <p:nvPr/>
          </p:nvSpPr>
          <p:spPr bwMode="auto">
            <a:xfrm flipH="1">
              <a:off x="2349500" y="5111750"/>
              <a:ext cx="728149" cy="228600"/>
            </a:xfrm>
            <a:custGeom>
              <a:avLst/>
              <a:gdLst>
                <a:gd name="connsiteX0" fmla="*/ 0 w 692150"/>
                <a:gd name="connsiteY0" fmla="*/ 0 h 228600"/>
                <a:gd name="connsiteX1" fmla="*/ 692150 w 692150"/>
                <a:gd name="connsiteY1" fmla="*/ 31750 h 228600"/>
                <a:gd name="connsiteX2" fmla="*/ 654050 w 692150"/>
                <a:gd name="connsiteY2" fmla="*/ 146050 h 228600"/>
                <a:gd name="connsiteX3" fmla="*/ 101600 w 692150"/>
                <a:gd name="connsiteY3" fmla="*/ 228600 h 228600"/>
                <a:gd name="connsiteX4" fmla="*/ 0 w 692150"/>
                <a:gd name="connsiteY4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150" h="228600">
                  <a:moveTo>
                    <a:pt x="0" y="0"/>
                  </a:moveTo>
                  <a:lnTo>
                    <a:pt x="692150" y="31750"/>
                  </a:lnTo>
                  <a:lnTo>
                    <a:pt x="654050" y="146050"/>
                  </a:lnTo>
                  <a:lnTo>
                    <a:pt x="101600" y="228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sp>
        <p:nvSpPr>
          <p:cNvPr id="37" name="Bulle rectangulaire à coins arrondis 36"/>
          <p:cNvSpPr/>
          <p:nvPr/>
        </p:nvSpPr>
        <p:spPr bwMode="auto">
          <a:xfrm>
            <a:off x="5854700" y="3149600"/>
            <a:ext cx="2076299" cy="471998"/>
          </a:xfrm>
          <a:prstGeom prst="wedgeRoundRectCallout">
            <a:avLst>
              <a:gd name="adj1" fmla="val 56416"/>
              <a:gd name="adj2" fmla="val 147574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Gouverne de direction ou dérive</a:t>
            </a:r>
          </a:p>
        </p:txBody>
      </p:sp>
      <p:sp>
        <p:nvSpPr>
          <p:cNvPr id="38" name="Bulle rectangulaire à coins arrondis 37"/>
          <p:cNvSpPr/>
          <p:nvPr/>
        </p:nvSpPr>
        <p:spPr bwMode="auto">
          <a:xfrm>
            <a:off x="228600" y="5519302"/>
            <a:ext cx="2679700" cy="471998"/>
          </a:xfrm>
          <a:prstGeom prst="wedgeRoundRectCallout">
            <a:avLst>
              <a:gd name="adj1" fmla="val 49280"/>
              <a:gd name="adj2" fmla="val -102229"/>
              <a:gd name="adj3" fmla="val 16667"/>
            </a:avLst>
          </a:prstGeom>
          <a:ln w="19050" cmpd="sng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Segoe" pitchFamily="34" charset="0"/>
              </a:rPr>
              <a:t>Gouverne de profondeur ou élévateur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 animBg="1"/>
      <p:bldP spid="27" grpId="0" animBg="1"/>
      <p:bldP spid="28" grpId="0" animBg="1"/>
      <p:bldP spid="34" grpId="0" animBg="1"/>
      <p:bldP spid="37" grpId="0" animBg="1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Structure d’un aéronef</a:t>
            </a:r>
          </a:p>
        </p:txBody>
      </p:sp>
      <p:sp>
        <p:nvSpPr>
          <p:cNvPr id="9" name="Titre 24"/>
          <p:cNvSpPr txBox="1">
            <a:spLocks/>
          </p:cNvSpPr>
          <p:nvPr/>
        </p:nvSpPr>
        <p:spPr>
          <a:xfrm>
            <a:off x="381000" y="850900"/>
            <a:ext cx="83820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Le train d’atterrissage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003550" y="1586468"/>
            <a:ext cx="3136900" cy="2539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Train Tricycle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rcRect t="19492" b="15859"/>
          <a:stretch>
            <a:fillRect/>
          </a:stretch>
        </p:blipFill>
        <p:spPr>
          <a:xfrm>
            <a:off x="1454149" y="1964910"/>
            <a:ext cx="6280151" cy="2793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Ellipse 12"/>
          <p:cNvSpPr/>
          <p:nvPr/>
        </p:nvSpPr>
        <p:spPr bwMode="auto">
          <a:xfrm>
            <a:off x="6261100" y="4191001"/>
            <a:ext cx="742900" cy="399999"/>
          </a:xfrm>
          <a:prstGeom prst="ellipse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4825998" y="3987801"/>
            <a:ext cx="1030895" cy="806400"/>
          </a:xfrm>
          <a:prstGeom prst="ellipse">
            <a:avLst/>
          </a:prstGeom>
          <a:noFill/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5" name="Bulle rectangulaire à coins arrondis 14"/>
          <p:cNvSpPr/>
          <p:nvPr/>
        </p:nvSpPr>
        <p:spPr bwMode="auto">
          <a:xfrm>
            <a:off x="2447200" y="4826001"/>
            <a:ext cx="1680300" cy="327998"/>
          </a:xfrm>
          <a:prstGeom prst="wedgeRoundRectCallout">
            <a:avLst>
              <a:gd name="adj1" fmla="val 97909"/>
              <a:gd name="adj2" fmla="val -1223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tx1"/>
                </a:solidFill>
                <a:latin typeface="Segoe" pitchFamily="34" charset="0"/>
              </a:rPr>
              <a:t>Train principal</a:t>
            </a:r>
            <a:endParaRPr kumimoji="0" lang="fr-FR" sz="1400" i="0" u="none" strike="noStrike" cap="none" normalizeH="0" baseline="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6" name="Bulle rectangulaire à coins arrondis 15"/>
          <p:cNvSpPr/>
          <p:nvPr/>
        </p:nvSpPr>
        <p:spPr bwMode="auto">
          <a:xfrm>
            <a:off x="6940550" y="4826001"/>
            <a:ext cx="1752300" cy="327998"/>
          </a:xfrm>
          <a:prstGeom prst="wedgeRoundRectCallout">
            <a:avLst>
              <a:gd name="adj1" fmla="val -58704"/>
              <a:gd name="adj2" fmla="val -134691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tx1"/>
                </a:solidFill>
                <a:latin typeface="Segoe" pitchFamily="34" charset="0"/>
              </a:rPr>
              <a:t>Roulette de nez</a:t>
            </a:r>
            <a:endParaRPr kumimoji="0" lang="fr-FR" sz="1400" i="0" u="none" strike="noStrike" cap="none" normalizeH="0" baseline="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7" name="Bulle rectangulaire à coins arrondis 16"/>
          <p:cNvSpPr/>
          <p:nvPr/>
        </p:nvSpPr>
        <p:spPr bwMode="auto">
          <a:xfrm>
            <a:off x="2747700" y="3721101"/>
            <a:ext cx="1824300" cy="327998"/>
          </a:xfrm>
          <a:prstGeom prst="wedgeRoundRectCallout">
            <a:avLst>
              <a:gd name="adj1" fmla="val 78608"/>
              <a:gd name="adj2" fmla="val 15121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tx1"/>
                </a:solidFill>
                <a:latin typeface="Segoe" pitchFamily="34" charset="0"/>
              </a:rPr>
              <a:t>Carénage de roue</a:t>
            </a:r>
            <a:endParaRPr kumimoji="0" lang="fr-FR" sz="1400" i="0" u="none" strike="noStrike" cap="none" normalizeH="0" baseline="0" dirty="0">
              <a:solidFill>
                <a:schemeClr val="tx1"/>
              </a:solidFill>
              <a:latin typeface="Segoe" pitchFamily="34" charset="0"/>
            </a:endParaRPr>
          </a:p>
        </p:txBody>
      </p:sp>
      <p:grpSp>
        <p:nvGrpSpPr>
          <p:cNvPr id="49" name="Grouper 48"/>
          <p:cNvGrpSpPr/>
          <p:nvPr/>
        </p:nvGrpSpPr>
        <p:grpSpPr>
          <a:xfrm>
            <a:off x="5159604" y="3357036"/>
            <a:ext cx="851729" cy="1333929"/>
            <a:chOff x="5159604" y="3522136"/>
            <a:chExt cx="851729" cy="1333929"/>
          </a:xfrm>
        </p:grpSpPr>
        <p:sp>
          <p:nvSpPr>
            <p:cNvPr id="18" name="Triangle rectangle 17"/>
            <p:cNvSpPr/>
            <p:nvPr/>
          </p:nvSpPr>
          <p:spPr bwMode="auto">
            <a:xfrm flipH="1">
              <a:off x="5350935" y="3670300"/>
              <a:ext cx="539600" cy="92700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tint val="62000"/>
                    <a:satMod val="180000"/>
                    <a:alpha val="74000"/>
                  </a:schemeClr>
                </a:gs>
                <a:gs pos="65000">
                  <a:schemeClr val="accent1">
                    <a:tint val="32000"/>
                    <a:satMod val="250000"/>
                    <a:alpha val="74000"/>
                  </a:schemeClr>
                </a:gs>
                <a:gs pos="100000">
                  <a:schemeClr val="accent1">
                    <a:tint val="23000"/>
                    <a:satMod val="300000"/>
                    <a:alpha val="74000"/>
                  </a:schemeClr>
                </a:gs>
              </a:gsLst>
              <a:lin ang="16200000" scaled="0"/>
              <a:tileRect/>
            </a:gra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46" name="Connecteur droit 45"/>
            <p:cNvCxnSpPr/>
            <p:nvPr/>
          </p:nvCxnSpPr>
          <p:spPr>
            <a:xfrm rot="16320000" flipH="1">
              <a:off x="5333849" y="4252414"/>
              <a:ext cx="1134695" cy="3810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rot="5340000">
              <a:off x="4918504" y="3763236"/>
              <a:ext cx="1333929" cy="851729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65"/>
          <p:cNvGrpSpPr>
            <a:grpSpLocks/>
          </p:cNvGrpSpPr>
          <p:nvPr/>
        </p:nvGrpSpPr>
        <p:grpSpPr bwMode="auto">
          <a:xfrm>
            <a:off x="5772150" y="3417888"/>
            <a:ext cx="228600" cy="209550"/>
            <a:chOff x="5301" y="10184"/>
            <a:chExt cx="199" cy="187"/>
          </a:xfrm>
        </p:grpSpPr>
        <p:grpSp>
          <p:nvGrpSpPr>
            <p:cNvPr id="20" name="Group 66"/>
            <p:cNvGrpSpPr>
              <a:grpSpLocks/>
            </p:cNvGrpSpPr>
            <p:nvPr/>
          </p:nvGrpSpPr>
          <p:grpSpPr bwMode="auto">
            <a:xfrm>
              <a:off x="5301" y="10184"/>
              <a:ext cx="100" cy="94"/>
              <a:chOff x="5301" y="10184"/>
              <a:chExt cx="100" cy="94"/>
            </a:xfrm>
          </p:grpSpPr>
          <p:sp>
            <p:nvSpPr>
              <p:cNvPr id="43" name="Arc 67"/>
              <p:cNvSpPr>
                <a:spLocks noChangeAspect="1"/>
              </p:cNvSpPr>
              <p:nvPr/>
            </p:nvSpPr>
            <p:spPr bwMode="auto">
              <a:xfrm flipH="1">
                <a:off x="5301" y="10184"/>
                <a:ext cx="100" cy="9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68"/>
              <p:cNvSpPr>
                <a:spLocks noChangeAspect="1" noChangeShapeType="1"/>
              </p:cNvSpPr>
              <p:nvPr/>
            </p:nvSpPr>
            <p:spPr bwMode="auto">
              <a:xfrm>
                <a:off x="5401" y="10184"/>
                <a:ext cx="0" cy="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1" name="Group 69"/>
            <p:cNvGrpSpPr>
              <a:grpSpLocks/>
            </p:cNvGrpSpPr>
            <p:nvPr/>
          </p:nvGrpSpPr>
          <p:grpSpPr bwMode="auto">
            <a:xfrm>
              <a:off x="5401" y="10184"/>
              <a:ext cx="99" cy="94"/>
              <a:chOff x="5401" y="10184"/>
              <a:chExt cx="99" cy="94"/>
            </a:xfrm>
          </p:grpSpPr>
          <p:sp>
            <p:nvSpPr>
              <p:cNvPr id="41" name="Arc 70"/>
              <p:cNvSpPr>
                <a:spLocks noChangeAspect="1"/>
              </p:cNvSpPr>
              <p:nvPr/>
            </p:nvSpPr>
            <p:spPr bwMode="auto">
              <a:xfrm>
                <a:off x="5401" y="10184"/>
                <a:ext cx="99" cy="9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71"/>
              <p:cNvSpPr>
                <a:spLocks noChangeAspect="1" noChangeShapeType="1"/>
              </p:cNvSpPr>
              <p:nvPr/>
            </p:nvSpPr>
            <p:spPr bwMode="auto">
              <a:xfrm flipH="1">
                <a:off x="5401" y="10184"/>
                <a:ext cx="0" cy="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6" name="Group 72"/>
            <p:cNvGrpSpPr>
              <a:grpSpLocks/>
            </p:cNvGrpSpPr>
            <p:nvPr/>
          </p:nvGrpSpPr>
          <p:grpSpPr bwMode="auto">
            <a:xfrm>
              <a:off x="5401" y="10278"/>
              <a:ext cx="99" cy="93"/>
              <a:chOff x="5401" y="10278"/>
              <a:chExt cx="99" cy="93"/>
            </a:xfrm>
          </p:grpSpPr>
          <p:grpSp>
            <p:nvGrpSpPr>
              <p:cNvPr id="37" name="Group 73"/>
              <p:cNvGrpSpPr>
                <a:grpSpLocks noChangeAspect="1"/>
              </p:cNvGrpSpPr>
              <p:nvPr/>
            </p:nvGrpSpPr>
            <p:grpSpPr bwMode="auto">
              <a:xfrm>
                <a:off x="5401" y="10278"/>
                <a:ext cx="99" cy="93"/>
                <a:chOff x="3363" y="15276"/>
                <a:chExt cx="684" cy="684"/>
              </a:xfrm>
            </p:grpSpPr>
            <p:sp>
              <p:nvSpPr>
                <p:cNvPr id="39" name="Arc 74"/>
                <p:cNvSpPr>
                  <a:spLocks noChangeAspect="1"/>
                </p:cNvSpPr>
                <p:nvPr/>
              </p:nvSpPr>
              <p:spPr bwMode="auto">
                <a:xfrm flipV="1">
                  <a:off x="3363" y="15276"/>
                  <a:ext cx="684" cy="6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0" name="Line 75"/>
                <p:cNvSpPr>
                  <a:spLocks noChangeAspect="1" noChangeShapeType="1"/>
                </p:cNvSpPr>
                <p:nvPr/>
              </p:nvSpPr>
              <p:spPr bwMode="auto">
                <a:xfrm>
                  <a:off x="3363" y="15276"/>
                  <a:ext cx="6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38" name="Line 76"/>
              <p:cNvSpPr>
                <a:spLocks noChangeAspect="1" noChangeShapeType="1"/>
              </p:cNvSpPr>
              <p:nvPr/>
            </p:nvSpPr>
            <p:spPr bwMode="auto">
              <a:xfrm>
                <a:off x="5401" y="10278"/>
                <a:ext cx="0" cy="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2" name="Group 77"/>
            <p:cNvGrpSpPr>
              <a:grpSpLocks/>
            </p:cNvGrpSpPr>
            <p:nvPr/>
          </p:nvGrpSpPr>
          <p:grpSpPr bwMode="auto">
            <a:xfrm>
              <a:off x="5301" y="10278"/>
              <a:ext cx="100" cy="93"/>
              <a:chOff x="5301" y="10278"/>
              <a:chExt cx="100" cy="93"/>
            </a:xfrm>
          </p:grpSpPr>
          <p:grpSp>
            <p:nvGrpSpPr>
              <p:cNvPr id="33" name="Group 78"/>
              <p:cNvGrpSpPr>
                <a:grpSpLocks noChangeAspect="1"/>
              </p:cNvGrpSpPr>
              <p:nvPr/>
            </p:nvGrpSpPr>
            <p:grpSpPr bwMode="auto">
              <a:xfrm flipH="1">
                <a:off x="5301" y="10278"/>
                <a:ext cx="100" cy="93"/>
                <a:chOff x="3363" y="15276"/>
                <a:chExt cx="684" cy="684"/>
              </a:xfrm>
            </p:grpSpPr>
            <p:sp>
              <p:nvSpPr>
                <p:cNvPr id="35" name="Arc 79"/>
                <p:cNvSpPr>
                  <a:spLocks noChangeAspect="1"/>
                </p:cNvSpPr>
                <p:nvPr/>
              </p:nvSpPr>
              <p:spPr bwMode="auto">
                <a:xfrm flipV="1">
                  <a:off x="3363" y="15276"/>
                  <a:ext cx="684" cy="6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6" name="Line 80"/>
                <p:cNvSpPr>
                  <a:spLocks noChangeAspect="1" noChangeShapeType="1"/>
                </p:cNvSpPr>
                <p:nvPr/>
              </p:nvSpPr>
              <p:spPr bwMode="auto">
                <a:xfrm>
                  <a:off x="3363" y="15276"/>
                  <a:ext cx="6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34" name="Line 81"/>
              <p:cNvSpPr>
                <a:spLocks noChangeAspect="1" noChangeShapeType="1"/>
              </p:cNvSpPr>
              <p:nvPr/>
            </p:nvSpPr>
            <p:spPr bwMode="auto">
              <a:xfrm flipH="1">
                <a:off x="5401" y="10278"/>
                <a:ext cx="0" cy="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50" name="Bulle rectangulaire à coins arrondis 49"/>
          <p:cNvSpPr/>
          <p:nvPr/>
        </p:nvSpPr>
        <p:spPr bwMode="auto">
          <a:xfrm>
            <a:off x="4287403" y="4824854"/>
            <a:ext cx="2410700" cy="327998"/>
          </a:xfrm>
          <a:prstGeom prst="wedgeRoundRectCallout">
            <a:avLst>
              <a:gd name="adj1" fmla="val 3060"/>
              <a:gd name="adj2" fmla="val -19393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tx1"/>
                </a:solidFill>
                <a:latin typeface="Segoe" pitchFamily="34" charset="0"/>
              </a:rPr>
              <a:t>Angle de garde ± 15°</a:t>
            </a:r>
            <a:endParaRPr kumimoji="0" lang="fr-FR" sz="1400" i="0" u="none" strike="noStrike" cap="none" normalizeH="0" baseline="0" dirty="0">
              <a:solidFill>
                <a:schemeClr val="tx1"/>
              </a:solidFill>
              <a:latin typeface="Segoe" pitchFamily="34" charset="0"/>
            </a:endParaRPr>
          </a:p>
        </p:txBody>
      </p:sp>
      <p:grpSp>
        <p:nvGrpSpPr>
          <p:cNvPr id="54" name="Grouper 53"/>
          <p:cNvGrpSpPr/>
          <p:nvPr/>
        </p:nvGrpSpPr>
        <p:grpSpPr>
          <a:xfrm>
            <a:off x="4965700" y="5127596"/>
            <a:ext cx="2641600" cy="892204"/>
            <a:chOff x="5592233" y="1461546"/>
            <a:chExt cx="2641600" cy="892204"/>
          </a:xfrm>
        </p:grpSpPr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 l="40341" b="54697"/>
            <a:stretch>
              <a:fillRect/>
            </a:stretch>
          </p:blipFill>
          <p:spPr>
            <a:xfrm>
              <a:off x="5592233" y="1461546"/>
              <a:ext cx="2641600" cy="862554"/>
            </a:xfrm>
            <a:prstGeom prst="rect">
              <a:avLst/>
            </a:prstGeom>
          </p:spPr>
        </p:pic>
        <p:sp>
          <p:nvSpPr>
            <p:cNvPr id="53" name="Rogner un rectangle à un seul coin 52"/>
            <p:cNvSpPr/>
            <p:nvPr/>
          </p:nvSpPr>
          <p:spPr bwMode="auto">
            <a:xfrm>
              <a:off x="5594350" y="1854200"/>
              <a:ext cx="901699" cy="499550"/>
            </a:xfrm>
            <a:prstGeom prst="snip1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pic>
        <p:nvPicPr>
          <p:cNvPr id="55" name="Image 5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40341" t="47971" b="13341"/>
          <a:stretch>
            <a:fillRect/>
          </a:stretch>
        </p:blipFill>
        <p:spPr>
          <a:xfrm flipH="1">
            <a:off x="1477433" y="5219700"/>
            <a:ext cx="2641600" cy="736600"/>
          </a:xfrm>
          <a:prstGeom prst="rect">
            <a:avLst/>
          </a:prstGeom>
        </p:spPr>
      </p:pic>
      <p:cxnSp>
        <p:nvCxnSpPr>
          <p:cNvPr id="56" name="Connecteur droit avec flèche 55"/>
          <p:cNvCxnSpPr/>
          <p:nvPr/>
        </p:nvCxnSpPr>
        <p:spPr>
          <a:xfrm flipV="1">
            <a:off x="2978150" y="5829300"/>
            <a:ext cx="469900" cy="12700"/>
          </a:xfrm>
          <a:prstGeom prst="straightConnector1">
            <a:avLst/>
          </a:prstGeom>
          <a:ln w="19050" cap="flat" cmpd="sng" algn="ctr">
            <a:solidFill>
              <a:srgbClr val="B8144D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V="1">
            <a:off x="5988047" y="5848350"/>
            <a:ext cx="613891" cy="12700"/>
          </a:xfrm>
          <a:prstGeom prst="straightConnector1">
            <a:avLst/>
          </a:prstGeom>
          <a:ln w="19050" cap="flat" cmpd="sng" algn="ctr">
            <a:solidFill>
              <a:srgbClr val="B8144D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5492753" y="5866368"/>
            <a:ext cx="1624895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sz="1400" b="1" dirty="0">
                <a:ln w="50800"/>
                <a:solidFill>
                  <a:srgbClr val="B8144D"/>
                </a:solidFill>
              </a:rPr>
              <a:t>Voie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2432053" y="5853668"/>
            <a:ext cx="1624895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sz="1400" b="1" dirty="0">
                <a:ln w="50800"/>
                <a:solidFill>
                  <a:srgbClr val="B8144D"/>
                </a:solidFill>
              </a:rPr>
              <a:t>Empattement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  <p:bldP spid="13" grpId="0" animBg="1"/>
      <p:bldP spid="14" grpId="0" animBg="1"/>
      <p:bldP spid="15" grpId="0" animBg="1"/>
      <p:bldP spid="16" grpId="0" animBg="1"/>
      <p:bldP spid="17" grpId="0" animBg="1"/>
      <p:bldP spid="50" grpId="0" animBg="1"/>
      <p:bldP spid="58" grpId="0"/>
      <p:bldP spid="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rcRect t="15885" b="7959"/>
          <a:stretch>
            <a:fillRect/>
          </a:stretch>
        </p:blipFill>
        <p:spPr>
          <a:xfrm flipH="1">
            <a:off x="1609725" y="1885950"/>
            <a:ext cx="5924550" cy="280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Structure d’un aéronef</a:t>
            </a:r>
          </a:p>
        </p:txBody>
      </p:sp>
      <p:sp>
        <p:nvSpPr>
          <p:cNvPr id="9" name="Titre 24"/>
          <p:cNvSpPr txBox="1">
            <a:spLocks/>
          </p:cNvSpPr>
          <p:nvPr/>
        </p:nvSpPr>
        <p:spPr>
          <a:xfrm>
            <a:off x="381000" y="850900"/>
            <a:ext cx="83820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Le train d’atterrissage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003550" y="1497568"/>
            <a:ext cx="3136900" cy="2539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Train classique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1739900" y="3911601"/>
            <a:ext cx="742900" cy="399999"/>
          </a:xfrm>
          <a:prstGeom prst="ellipse">
            <a:avLst/>
          </a:prstGeom>
          <a:noFill/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 rot="14383647" flipV="1">
            <a:off x="5645157" y="3807471"/>
            <a:ext cx="1030893" cy="770399"/>
          </a:xfrm>
          <a:prstGeom prst="ellips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5" name="Bulle rectangulaire à coins arrondis 14"/>
          <p:cNvSpPr/>
          <p:nvPr/>
        </p:nvSpPr>
        <p:spPr bwMode="auto">
          <a:xfrm>
            <a:off x="5657850" y="4851401"/>
            <a:ext cx="1974850" cy="327998"/>
          </a:xfrm>
          <a:prstGeom prst="wedgeRoundRectCallout">
            <a:avLst>
              <a:gd name="adj1" fmla="val -13696"/>
              <a:gd name="adj2" fmla="val -1724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tx1"/>
                </a:solidFill>
                <a:latin typeface="Segoe" pitchFamily="34" charset="0"/>
              </a:rPr>
              <a:t>Train principal</a:t>
            </a:r>
            <a:endParaRPr kumimoji="0" lang="fr-FR" sz="1400" i="0" u="none" strike="noStrike" cap="none" normalizeH="0" baseline="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6" name="Bulle rectangulaire à coins arrondis 15"/>
          <p:cNvSpPr/>
          <p:nvPr/>
        </p:nvSpPr>
        <p:spPr bwMode="auto">
          <a:xfrm>
            <a:off x="2171700" y="4864101"/>
            <a:ext cx="2082800" cy="327998"/>
          </a:xfrm>
          <a:prstGeom prst="wedgeRoundRectCallout">
            <a:avLst>
              <a:gd name="adj1" fmla="val -52581"/>
              <a:gd name="adj2" fmla="val -268351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tx1"/>
                </a:solidFill>
                <a:latin typeface="Segoe" pitchFamily="34" charset="0"/>
              </a:rPr>
              <a:t>Roulette de queue</a:t>
            </a:r>
            <a:endParaRPr kumimoji="0" lang="fr-FR" sz="1400" i="0" u="none" strike="noStrike" cap="none" normalizeH="0" baseline="0" dirty="0">
              <a:solidFill>
                <a:schemeClr val="tx1"/>
              </a:solidFill>
              <a:latin typeface="Segoe" pitchFamily="34" charset="0"/>
            </a:endParaRPr>
          </a:p>
        </p:txBody>
      </p:sp>
      <p:grpSp>
        <p:nvGrpSpPr>
          <p:cNvPr id="19" name="Grouper 18"/>
          <p:cNvGrpSpPr/>
          <p:nvPr/>
        </p:nvGrpSpPr>
        <p:grpSpPr>
          <a:xfrm flipH="1">
            <a:off x="5515202" y="3382436"/>
            <a:ext cx="1175725" cy="1333929"/>
            <a:chOff x="5159604" y="3522136"/>
            <a:chExt cx="851729" cy="1333929"/>
          </a:xfrm>
        </p:grpSpPr>
        <p:sp>
          <p:nvSpPr>
            <p:cNvPr id="20" name="Triangle rectangle 19"/>
            <p:cNvSpPr/>
            <p:nvPr/>
          </p:nvSpPr>
          <p:spPr bwMode="auto">
            <a:xfrm flipH="1">
              <a:off x="5350935" y="3670300"/>
              <a:ext cx="539600" cy="92700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tint val="62000"/>
                    <a:satMod val="180000"/>
                    <a:alpha val="74000"/>
                  </a:schemeClr>
                </a:gs>
                <a:gs pos="65000">
                  <a:schemeClr val="accent1">
                    <a:tint val="32000"/>
                    <a:satMod val="250000"/>
                    <a:alpha val="74000"/>
                  </a:schemeClr>
                </a:gs>
                <a:gs pos="100000">
                  <a:schemeClr val="accent1">
                    <a:tint val="23000"/>
                    <a:satMod val="300000"/>
                    <a:alpha val="74000"/>
                  </a:schemeClr>
                </a:gs>
              </a:gsLst>
              <a:lin ang="16200000" scaled="0"/>
              <a:tileRect/>
            </a:gra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cxnSp>
          <p:nvCxnSpPr>
            <p:cNvPr id="21" name="Connecteur droit 20"/>
            <p:cNvCxnSpPr/>
            <p:nvPr/>
          </p:nvCxnSpPr>
          <p:spPr>
            <a:xfrm rot="16320000" flipH="1">
              <a:off x="5333849" y="4252414"/>
              <a:ext cx="1134695" cy="3810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rot="5340000">
              <a:off x="4918504" y="3763236"/>
              <a:ext cx="1333929" cy="851729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65"/>
          <p:cNvGrpSpPr>
            <a:grpSpLocks/>
          </p:cNvGrpSpPr>
          <p:nvPr/>
        </p:nvGrpSpPr>
        <p:grpSpPr bwMode="auto">
          <a:xfrm>
            <a:off x="5556250" y="3443288"/>
            <a:ext cx="228600" cy="209550"/>
            <a:chOff x="5301" y="10184"/>
            <a:chExt cx="199" cy="187"/>
          </a:xfrm>
        </p:grpSpPr>
        <p:grpSp>
          <p:nvGrpSpPr>
            <p:cNvPr id="24" name="Group 66"/>
            <p:cNvGrpSpPr>
              <a:grpSpLocks/>
            </p:cNvGrpSpPr>
            <p:nvPr/>
          </p:nvGrpSpPr>
          <p:grpSpPr bwMode="auto">
            <a:xfrm>
              <a:off x="5301" y="10184"/>
              <a:ext cx="100" cy="94"/>
              <a:chOff x="5301" y="10184"/>
              <a:chExt cx="100" cy="94"/>
            </a:xfrm>
          </p:grpSpPr>
          <p:sp>
            <p:nvSpPr>
              <p:cNvPr id="40" name="Arc 67"/>
              <p:cNvSpPr>
                <a:spLocks noChangeAspect="1"/>
              </p:cNvSpPr>
              <p:nvPr/>
            </p:nvSpPr>
            <p:spPr bwMode="auto">
              <a:xfrm flipH="1">
                <a:off x="5301" y="10184"/>
                <a:ext cx="100" cy="9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68"/>
              <p:cNvSpPr>
                <a:spLocks noChangeAspect="1" noChangeShapeType="1"/>
              </p:cNvSpPr>
              <p:nvPr/>
            </p:nvSpPr>
            <p:spPr bwMode="auto">
              <a:xfrm>
                <a:off x="5401" y="10184"/>
                <a:ext cx="0" cy="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6" name="Group 69"/>
            <p:cNvGrpSpPr>
              <a:grpSpLocks/>
            </p:cNvGrpSpPr>
            <p:nvPr/>
          </p:nvGrpSpPr>
          <p:grpSpPr bwMode="auto">
            <a:xfrm>
              <a:off x="5401" y="10184"/>
              <a:ext cx="99" cy="94"/>
              <a:chOff x="5401" y="10184"/>
              <a:chExt cx="99" cy="94"/>
            </a:xfrm>
          </p:grpSpPr>
          <p:sp>
            <p:nvSpPr>
              <p:cNvPr id="38" name="Arc 70"/>
              <p:cNvSpPr>
                <a:spLocks noChangeAspect="1"/>
              </p:cNvSpPr>
              <p:nvPr/>
            </p:nvSpPr>
            <p:spPr bwMode="auto">
              <a:xfrm>
                <a:off x="5401" y="10184"/>
                <a:ext cx="99" cy="9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71"/>
              <p:cNvSpPr>
                <a:spLocks noChangeAspect="1" noChangeShapeType="1"/>
              </p:cNvSpPr>
              <p:nvPr/>
            </p:nvSpPr>
            <p:spPr bwMode="auto">
              <a:xfrm flipH="1">
                <a:off x="5401" y="10184"/>
                <a:ext cx="0" cy="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7" name="Group 72"/>
            <p:cNvGrpSpPr>
              <a:grpSpLocks/>
            </p:cNvGrpSpPr>
            <p:nvPr/>
          </p:nvGrpSpPr>
          <p:grpSpPr bwMode="auto">
            <a:xfrm>
              <a:off x="5401" y="10278"/>
              <a:ext cx="99" cy="93"/>
              <a:chOff x="5401" y="10278"/>
              <a:chExt cx="99" cy="93"/>
            </a:xfrm>
          </p:grpSpPr>
          <p:grpSp>
            <p:nvGrpSpPr>
              <p:cNvPr id="34" name="Group 73"/>
              <p:cNvGrpSpPr>
                <a:grpSpLocks noChangeAspect="1"/>
              </p:cNvGrpSpPr>
              <p:nvPr/>
            </p:nvGrpSpPr>
            <p:grpSpPr bwMode="auto">
              <a:xfrm>
                <a:off x="5401" y="10278"/>
                <a:ext cx="99" cy="93"/>
                <a:chOff x="3363" y="15276"/>
                <a:chExt cx="684" cy="684"/>
              </a:xfrm>
            </p:grpSpPr>
            <p:sp>
              <p:nvSpPr>
                <p:cNvPr id="36" name="Arc 74"/>
                <p:cNvSpPr>
                  <a:spLocks noChangeAspect="1"/>
                </p:cNvSpPr>
                <p:nvPr/>
              </p:nvSpPr>
              <p:spPr bwMode="auto">
                <a:xfrm flipV="1">
                  <a:off x="3363" y="15276"/>
                  <a:ext cx="684" cy="6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7" name="Line 75"/>
                <p:cNvSpPr>
                  <a:spLocks noChangeAspect="1" noChangeShapeType="1"/>
                </p:cNvSpPr>
                <p:nvPr/>
              </p:nvSpPr>
              <p:spPr bwMode="auto">
                <a:xfrm>
                  <a:off x="3363" y="15276"/>
                  <a:ext cx="6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35" name="Line 76"/>
              <p:cNvSpPr>
                <a:spLocks noChangeAspect="1" noChangeShapeType="1"/>
              </p:cNvSpPr>
              <p:nvPr/>
            </p:nvSpPr>
            <p:spPr bwMode="auto">
              <a:xfrm>
                <a:off x="5401" y="10278"/>
                <a:ext cx="0" cy="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" name="Group 77"/>
            <p:cNvGrpSpPr>
              <a:grpSpLocks/>
            </p:cNvGrpSpPr>
            <p:nvPr/>
          </p:nvGrpSpPr>
          <p:grpSpPr bwMode="auto">
            <a:xfrm>
              <a:off x="5301" y="10278"/>
              <a:ext cx="100" cy="93"/>
              <a:chOff x="5301" y="10278"/>
              <a:chExt cx="100" cy="93"/>
            </a:xfrm>
          </p:grpSpPr>
          <p:grpSp>
            <p:nvGrpSpPr>
              <p:cNvPr id="30" name="Group 78"/>
              <p:cNvGrpSpPr>
                <a:grpSpLocks noChangeAspect="1"/>
              </p:cNvGrpSpPr>
              <p:nvPr/>
            </p:nvGrpSpPr>
            <p:grpSpPr bwMode="auto">
              <a:xfrm flipH="1">
                <a:off x="5301" y="10278"/>
                <a:ext cx="100" cy="93"/>
                <a:chOff x="3363" y="15276"/>
                <a:chExt cx="684" cy="684"/>
              </a:xfrm>
            </p:grpSpPr>
            <p:sp>
              <p:nvSpPr>
                <p:cNvPr id="32" name="Arc 79"/>
                <p:cNvSpPr>
                  <a:spLocks noChangeAspect="1"/>
                </p:cNvSpPr>
                <p:nvPr/>
              </p:nvSpPr>
              <p:spPr bwMode="auto">
                <a:xfrm flipV="1">
                  <a:off x="3363" y="15276"/>
                  <a:ext cx="684" cy="6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3" name="Line 80"/>
                <p:cNvSpPr>
                  <a:spLocks noChangeAspect="1" noChangeShapeType="1"/>
                </p:cNvSpPr>
                <p:nvPr/>
              </p:nvSpPr>
              <p:spPr bwMode="auto">
                <a:xfrm>
                  <a:off x="3363" y="15276"/>
                  <a:ext cx="6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31" name="Line 81"/>
              <p:cNvSpPr>
                <a:spLocks noChangeAspect="1" noChangeShapeType="1"/>
              </p:cNvSpPr>
              <p:nvPr/>
            </p:nvSpPr>
            <p:spPr bwMode="auto">
              <a:xfrm flipH="1">
                <a:off x="5401" y="10278"/>
                <a:ext cx="0" cy="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42" name="Bulle rectangulaire à coins arrondis 41"/>
          <p:cNvSpPr/>
          <p:nvPr/>
        </p:nvSpPr>
        <p:spPr bwMode="auto">
          <a:xfrm>
            <a:off x="3200400" y="4343401"/>
            <a:ext cx="2281549" cy="327998"/>
          </a:xfrm>
          <a:prstGeom prst="wedgeRoundRectCallout">
            <a:avLst>
              <a:gd name="adj1" fmla="val 69795"/>
              <a:gd name="adj2" fmla="val -14135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tx1"/>
                </a:solidFill>
                <a:latin typeface="Segoe" pitchFamily="34" charset="0"/>
              </a:rPr>
              <a:t>Angle de garde ± 20°</a:t>
            </a:r>
            <a:endParaRPr kumimoji="0" lang="fr-FR" sz="1400" i="0" u="none" strike="noStrike" cap="none" normalizeH="0" baseline="0" dirty="0">
              <a:solidFill>
                <a:schemeClr val="tx1"/>
              </a:solidFill>
              <a:latin typeface="Segoe" pitchFamily="34" charset="0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506"/>
          <a:stretch>
            <a:fillRect/>
          </a:stretch>
        </p:blipFill>
        <p:spPr>
          <a:xfrm rot="20820000" flipH="1">
            <a:off x="5257800" y="5511800"/>
            <a:ext cx="2795783" cy="779992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888"/>
          <a:stretch>
            <a:fillRect/>
          </a:stretch>
        </p:blipFill>
        <p:spPr>
          <a:xfrm>
            <a:off x="1776217" y="5455708"/>
            <a:ext cx="2795783" cy="767292"/>
          </a:xfrm>
          <a:prstGeom prst="rect">
            <a:avLst/>
          </a:prstGeom>
        </p:spPr>
      </p:pic>
      <p:cxnSp>
        <p:nvCxnSpPr>
          <p:cNvPr id="46" name="Connecteur droit avec flèche 45"/>
          <p:cNvCxnSpPr/>
          <p:nvPr/>
        </p:nvCxnSpPr>
        <p:spPr>
          <a:xfrm flipV="1">
            <a:off x="2952750" y="6134100"/>
            <a:ext cx="469900" cy="12700"/>
          </a:xfrm>
          <a:prstGeom prst="straightConnector1">
            <a:avLst/>
          </a:prstGeom>
          <a:ln w="19050" cap="flat" cmpd="sng" algn="ctr">
            <a:solidFill>
              <a:srgbClr val="B8144D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V="1">
            <a:off x="5861046" y="6102350"/>
            <a:ext cx="1369892" cy="12700"/>
          </a:xfrm>
          <a:prstGeom prst="straightConnector1">
            <a:avLst/>
          </a:prstGeom>
          <a:ln w="19050" cap="flat" cmpd="sng" algn="ctr">
            <a:solidFill>
              <a:srgbClr val="B8144D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2368553" y="6209268"/>
            <a:ext cx="1624895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sz="1400" b="1" dirty="0">
                <a:ln w="50800"/>
                <a:solidFill>
                  <a:srgbClr val="B8144D"/>
                </a:solidFill>
              </a:rPr>
              <a:t>Voie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5759453" y="6209268"/>
            <a:ext cx="1624895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sz="1400" b="1" dirty="0">
                <a:ln w="50800"/>
                <a:solidFill>
                  <a:srgbClr val="B8144D"/>
                </a:solidFill>
              </a:rPr>
              <a:t>Empattement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  <p:bldP spid="13" grpId="0" animBg="1"/>
      <p:bldP spid="14" grpId="0" animBg="1"/>
      <p:bldP spid="15" grpId="0" animBg="1"/>
      <p:bldP spid="16" grpId="0" animBg="1"/>
      <p:bldP spid="42" grpId="0" animBg="1"/>
      <p:bldP spid="48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 bwMode="auto">
          <a:xfrm>
            <a:off x="1718731" y="3111501"/>
            <a:ext cx="3801533" cy="431999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1000" y="230188"/>
            <a:ext cx="8382000" cy="394980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en-US" noProof="1"/>
              <a:t>Connaissance des aéronefs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1C31421-5673-C042-864A-AAB3C85C9ABB}"/>
              </a:ext>
            </a:extLst>
          </p:cNvPr>
          <p:cNvSpPr txBox="1">
            <a:spLocks/>
          </p:cNvSpPr>
          <p:nvPr/>
        </p:nvSpPr>
        <p:spPr>
          <a:xfrm>
            <a:off x="1879600" y="1498600"/>
            <a:ext cx="5245100" cy="375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marR="0" lvl="2" indent="-342900" defTabSz="914400" eaLnBrk="1" fontAlgn="base" latinLnBrk="0" hangingPunct="1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tabLst/>
              <a:defRPr/>
            </a:pPr>
            <a:r>
              <a:rPr lang="fr-FR" b="1" noProof="1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Classification des aéronefs</a:t>
            </a:r>
          </a:p>
          <a:p>
            <a:pPr marL="342900" marR="0" lvl="2" indent="-342900" defTabSz="914400" eaLnBrk="1" fontAlgn="base" latinLnBrk="0" hangingPunct="1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tabLst/>
              <a:defRPr/>
            </a:pPr>
            <a:r>
              <a:rPr lang="fr-FR" b="1" noProof="1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6 classes d’ULM</a:t>
            </a:r>
          </a:p>
          <a:p>
            <a:pPr marL="342900" marR="0" lvl="2" indent="-342900" defTabSz="914400" eaLnBrk="1" fontAlgn="base" latinLnBrk="0" hangingPunct="1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tabLst/>
              <a:defRPr/>
            </a:pPr>
            <a:r>
              <a:rPr lang="fr-FR" b="1" noProof="1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Structure d’un aéronef</a:t>
            </a:r>
          </a:p>
          <a:p>
            <a:pPr marL="342900" lvl="2" indent="-342900" fontAlgn="base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axes de rotation</a:t>
            </a:r>
          </a:p>
          <a:p>
            <a:pPr marL="342900" lvl="2" indent="-342900" fontAlgn="base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commandes et les gouvernes associées</a:t>
            </a:r>
          </a:p>
        </p:txBody>
      </p:sp>
    </p:spTree>
    <p:extLst>
      <p:ext uri="{BB962C8B-B14F-4D97-AF65-F5344CB8AC3E}">
        <p14:creationId xmlns:p14="http://schemas.microsoft.com/office/powerpoint/2010/main" val="20466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 bwMode="auto">
          <a:xfrm>
            <a:off x="1718731" y="1993901"/>
            <a:ext cx="3801533" cy="431999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1000" y="230188"/>
            <a:ext cx="8382000" cy="394980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en-US" noProof="1"/>
              <a:t>Connaissance des aéronefs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79B6FC-112A-E64D-853F-EC3BBBD254F2}"/>
              </a:ext>
            </a:extLst>
          </p:cNvPr>
          <p:cNvSpPr txBox="1">
            <a:spLocks/>
          </p:cNvSpPr>
          <p:nvPr/>
        </p:nvSpPr>
        <p:spPr>
          <a:xfrm>
            <a:off x="1879600" y="1498600"/>
            <a:ext cx="5245100" cy="375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marR="0" lvl="2" indent="-342900" defTabSz="914400" eaLnBrk="1" fontAlgn="base" latinLnBrk="0" hangingPunct="1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tabLst/>
              <a:defRPr/>
            </a:pPr>
            <a:r>
              <a:rPr lang="fr-FR" b="1" noProof="1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Classification des aéronefs</a:t>
            </a:r>
          </a:p>
          <a:p>
            <a:pPr marL="342900" marR="0" lvl="2" indent="-342900" defTabSz="914400" eaLnBrk="1" fontAlgn="base" latinLnBrk="0" hangingPunct="1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tabLst/>
              <a:defRPr/>
            </a:pPr>
            <a:r>
              <a:rPr lang="fr-FR" b="1" noProof="1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6 classes d’ULM</a:t>
            </a:r>
          </a:p>
          <a:p>
            <a:pPr marL="342900" marR="0" lvl="2" indent="-342900" defTabSz="914400" eaLnBrk="1" fontAlgn="base" latinLnBrk="0" hangingPunct="1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tabLst/>
              <a:defRPr/>
            </a:pPr>
            <a:r>
              <a:rPr lang="fr-FR" b="1" noProof="1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Structure d’un aéronef</a:t>
            </a:r>
          </a:p>
          <a:p>
            <a:pPr marL="342900" lvl="2" indent="-342900" fontAlgn="base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axes de rotation</a:t>
            </a:r>
          </a:p>
          <a:p>
            <a:pPr marL="342900" lvl="2" indent="-342900" fontAlgn="base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commandes et les gouvernes associées</a:t>
            </a:r>
          </a:p>
        </p:txBody>
      </p:sp>
    </p:spTree>
    <p:extLst>
      <p:ext uri="{BB962C8B-B14F-4D97-AF65-F5344CB8AC3E}">
        <p14:creationId xmlns:p14="http://schemas.microsoft.com/office/powerpoint/2010/main" val="1818704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Les axes de rotations d’un aéronef</a:t>
            </a:r>
          </a:p>
        </p:txBody>
      </p:sp>
      <p:sp>
        <p:nvSpPr>
          <p:cNvPr id="45" name="Titre 24"/>
          <p:cNvSpPr txBox="1">
            <a:spLocks/>
          </p:cNvSpPr>
          <p:nvPr/>
        </p:nvSpPr>
        <p:spPr>
          <a:xfrm>
            <a:off x="381000" y="825500"/>
            <a:ext cx="83820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1/ A</a:t>
            </a:r>
            <a:r>
              <a:rPr lang="fr-FR" dirty="0" err="1"/>
              <a:t>xe</a:t>
            </a:r>
            <a:r>
              <a:rPr lang="fr-FR" dirty="0"/>
              <a:t> de tangage</a:t>
            </a: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t="7000" b="8667"/>
          <a:stretch>
            <a:fillRect/>
          </a:stretch>
        </p:blipFill>
        <p:spPr>
          <a:xfrm rot="493035">
            <a:off x="3098647" y="3086100"/>
            <a:ext cx="3276752" cy="2072545"/>
          </a:xfrm>
          <a:prstGeom prst="rect">
            <a:avLst/>
          </a:prstGeom>
          <a:effectLst/>
        </p:spPr>
      </p:pic>
      <p:grpSp>
        <p:nvGrpSpPr>
          <p:cNvPr id="77" name="Grouper 76"/>
          <p:cNvGrpSpPr/>
          <p:nvPr/>
        </p:nvGrpSpPr>
        <p:grpSpPr>
          <a:xfrm>
            <a:off x="4128133" y="3670300"/>
            <a:ext cx="583567" cy="355038"/>
            <a:chOff x="2273301" y="4432300"/>
            <a:chExt cx="583567" cy="355038"/>
          </a:xfrm>
        </p:grpSpPr>
        <p:grpSp>
          <p:nvGrpSpPr>
            <p:cNvPr id="51" name="Group 65"/>
            <p:cNvGrpSpPr>
              <a:grpSpLocks/>
            </p:cNvGrpSpPr>
            <p:nvPr/>
          </p:nvGrpSpPr>
          <p:grpSpPr bwMode="auto">
            <a:xfrm>
              <a:off x="2273301" y="4649788"/>
              <a:ext cx="156599" cy="137550"/>
              <a:chOff x="5301" y="10184"/>
              <a:chExt cx="199" cy="187"/>
            </a:xfrm>
          </p:grpSpPr>
          <p:grpSp>
            <p:nvGrpSpPr>
              <p:cNvPr id="52" name="Group 66"/>
              <p:cNvGrpSpPr>
                <a:grpSpLocks/>
              </p:cNvGrpSpPr>
              <p:nvPr/>
            </p:nvGrpSpPr>
            <p:grpSpPr bwMode="auto">
              <a:xfrm>
                <a:off x="5301" y="10184"/>
                <a:ext cx="100" cy="94"/>
                <a:chOff x="5301" y="10184"/>
                <a:chExt cx="100" cy="94"/>
              </a:xfrm>
            </p:grpSpPr>
            <p:sp>
              <p:nvSpPr>
                <p:cNvPr id="66" name="Arc 67"/>
                <p:cNvSpPr>
                  <a:spLocks noChangeAspect="1"/>
                </p:cNvSpPr>
                <p:nvPr/>
              </p:nvSpPr>
              <p:spPr bwMode="auto">
                <a:xfrm flipH="1">
                  <a:off x="5301" y="10184"/>
                  <a:ext cx="100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7" name="Line 68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53" name="Group 69"/>
              <p:cNvGrpSpPr>
                <a:grpSpLocks/>
              </p:cNvGrpSpPr>
              <p:nvPr/>
            </p:nvGrpSpPr>
            <p:grpSpPr bwMode="auto">
              <a:xfrm>
                <a:off x="5401" y="10184"/>
                <a:ext cx="99" cy="94"/>
                <a:chOff x="5401" y="10184"/>
                <a:chExt cx="99" cy="94"/>
              </a:xfrm>
            </p:grpSpPr>
            <p:sp>
              <p:nvSpPr>
                <p:cNvPr id="64" name="Arc 70"/>
                <p:cNvSpPr>
                  <a:spLocks noChangeAspect="1"/>
                </p:cNvSpPr>
                <p:nvPr/>
              </p:nvSpPr>
              <p:spPr bwMode="auto">
                <a:xfrm>
                  <a:off x="5401" y="10184"/>
                  <a:ext cx="99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5" name="Line 7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54" name="Group 72"/>
              <p:cNvGrpSpPr>
                <a:grpSpLocks/>
              </p:cNvGrpSpPr>
              <p:nvPr/>
            </p:nvGrpSpPr>
            <p:grpSpPr bwMode="auto">
              <a:xfrm>
                <a:off x="5401" y="10278"/>
                <a:ext cx="99" cy="93"/>
                <a:chOff x="5401" y="10278"/>
                <a:chExt cx="99" cy="93"/>
              </a:xfrm>
            </p:grpSpPr>
            <p:grpSp>
              <p:nvGrpSpPr>
                <p:cNvPr id="60" name="Group 73"/>
                <p:cNvGrpSpPr>
                  <a:grpSpLocks noChangeAspect="1"/>
                </p:cNvGrpSpPr>
                <p:nvPr/>
              </p:nvGrpSpPr>
              <p:grpSpPr bwMode="auto">
                <a:xfrm>
                  <a:off x="5401" y="10278"/>
                  <a:ext cx="99" cy="93"/>
                  <a:chOff x="3363" y="15276"/>
                  <a:chExt cx="684" cy="684"/>
                </a:xfrm>
              </p:grpSpPr>
              <p:sp>
                <p:nvSpPr>
                  <p:cNvPr id="62" name="Arc 74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3" name="Line 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61" name="Line 76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55" name="Group 77"/>
              <p:cNvGrpSpPr>
                <a:grpSpLocks/>
              </p:cNvGrpSpPr>
              <p:nvPr/>
            </p:nvGrpSpPr>
            <p:grpSpPr bwMode="auto">
              <a:xfrm>
                <a:off x="5301" y="10278"/>
                <a:ext cx="100" cy="93"/>
                <a:chOff x="5301" y="10278"/>
                <a:chExt cx="100" cy="93"/>
              </a:xfrm>
            </p:grpSpPr>
            <p:grpSp>
              <p:nvGrpSpPr>
                <p:cNvPr id="56" name="Group 78"/>
                <p:cNvGrpSpPr>
                  <a:grpSpLocks noChangeAspect="1"/>
                </p:cNvGrpSpPr>
                <p:nvPr/>
              </p:nvGrpSpPr>
              <p:grpSpPr bwMode="auto">
                <a:xfrm flipH="1">
                  <a:off x="5301" y="10278"/>
                  <a:ext cx="100" cy="93"/>
                  <a:chOff x="3363" y="15276"/>
                  <a:chExt cx="684" cy="684"/>
                </a:xfrm>
              </p:grpSpPr>
              <p:sp>
                <p:nvSpPr>
                  <p:cNvPr id="58" name="Arc 79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9" name="Line 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57" name="Line 8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68" name="ZoneTexte 67"/>
            <p:cNvSpPr txBox="1">
              <a:spLocks noChangeAspect="1"/>
            </p:cNvSpPr>
            <p:nvPr/>
          </p:nvSpPr>
          <p:spPr>
            <a:xfrm>
              <a:off x="2362200" y="4432300"/>
              <a:ext cx="494668" cy="32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CG</a:t>
              </a:r>
            </a:p>
          </p:txBody>
        </p:sp>
      </p:grpSp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0" y="145097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>
                <a:latin typeface="+mj-lt"/>
              </a:rPr>
              <a:t>Axe transversal passant par le centre de gravité et perpendiculaire au plan de symétrie de l’aéronef.</a:t>
            </a:r>
            <a:endParaRPr lang="fr-FR" sz="1600" dirty="0"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Lucida Sans Unicode" pitchFamily="-84" charset="0"/>
              <a:cs typeface="Lucida Sans Unicode" pitchFamily="-84" charset="0"/>
            </a:endParaRPr>
          </a:p>
        </p:txBody>
      </p:sp>
      <p:sp>
        <p:nvSpPr>
          <p:cNvPr id="74" name="Line 2"/>
          <p:cNvSpPr>
            <a:spLocks noChangeShapeType="1"/>
          </p:cNvSpPr>
          <p:nvPr/>
        </p:nvSpPr>
        <p:spPr bwMode="auto">
          <a:xfrm>
            <a:off x="5880100" y="4991100"/>
            <a:ext cx="736600" cy="436000"/>
          </a:xfrm>
          <a:prstGeom prst="line">
            <a:avLst/>
          </a:prstGeom>
          <a:noFill/>
          <a:ln w="19050" cap="flat" cmpd="sng" algn="ctr">
            <a:solidFill>
              <a:srgbClr val="666699"/>
            </a:solidFill>
            <a:prstDash val="solid"/>
            <a:round/>
            <a:headEnd type="none" w="sm" len="med"/>
            <a:tailEnd type="none" w="sm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" name="Arc 11"/>
          <p:cNvSpPr>
            <a:spLocks/>
          </p:cNvSpPr>
          <p:nvPr/>
        </p:nvSpPr>
        <p:spPr bwMode="auto">
          <a:xfrm rot="17923254">
            <a:off x="2329656" y="2618582"/>
            <a:ext cx="528637" cy="393700"/>
          </a:xfrm>
          <a:custGeom>
            <a:avLst/>
            <a:gdLst>
              <a:gd name="T0" fmla="*/ 354799 w 43200"/>
              <a:gd name="T1" fmla="*/ 0 h 41895"/>
              <a:gd name="T2" fmla="*/ 144188 w 43200"/>
              <a:gd name="T3" fmla="*/ 9914 h 41895"/>
              <a:gd name="T4" fmla="*/ 264319 w 43200"/>
              <a:gd name="T5" fmla="*/ 190718 h 41895"/>
              <a:gd name="T6" fmla="*/ 0 60000 65536"/>
              <a:gd name="T7" fmla="*/ 0 60000 65536"/>
              <a:gd name="T8" fmla="*/ 0 60000 65536"/>
              <a:gd name="T9" fmla="*/ 0 w 43200"/>
              <a:gd name="T10" fmla="*/ 0 h 41895"/>
              <a:gd name="T11" fmla="*/ 43200 w 43200"/>
              <a:gd name="T12" fmla="*/ 41895 h 418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1895" fill="none" extrusionOk="0">
                <a:moveTo>
                  <a:pt x="28994" y="-1"/>
                </a:moveTo>
                <a:cubicBezTo>
                  <a:pt x="37523" y="3107"/>
                  <a:pt x="43200" y="11216"/>
                  <a:pt x="43200" y="20295"/>
                </a:cubicBezTo>
                <a:cubicBezTo>
                  <a:pt x="43200" y="32224"/>
                  <a:pt x="33529" y="41895"/>
                  <a:pt x="21600" y="41895"/>
                </a:cubicBezTo>
                <a:cubicBezTo>
                  <a:pt x="9670" y="41895"/>
                  <a:pt x="0" y="32224"/>
                  <a:pt x="0" y="20295"/>
                </a:cubicBezTo>
                <a:cubicBezTo>
                  <a:pt x="-1" y="12176"/>
                  <a:pt x="4551" y="4744"/>
                  <a:pt x="11782" y="1054"/>
                </a:cubicBezTo>
              </a:path>
              <a:path w="43200" h="41895" stroke="0" extrusionOk="0">
                <a:moveTo>
                  <a:pt x="28994" y="-1"/>
                </a:moveTo>
                <a:cubicBezTo>
                  <a:pt x="37523" y="3107"/>
                  <a:pt x="43200" y="11216"/>
                  <a:pt x="43200" y="20295"/>
                </a:cubicBezTo>
                <a:cubicBezTo>
                  <a:pt x="43200" y="32224"/>
                  <a:pt x="33529" y="41895"/>
                  <a:pt x="21600" y="41895"/>
                </a:cubicBezTo>
                <a:cubicBezTo>
                  <a:pt x="9670" y="41895"/>
                  <a:pt x="0" y="32224"/>
                  <a:pt x="0" y="20295"/>
                </a:cubicBezTo>
                <a:cubicBezTo>
                  <a:pt x="-1" y="12176"/>
                  <a:pt x="4551" y="4744"/>
                  <a:pt x="11782" y="1054"/>
                </a:cubicBezTo>
                <a:lnTo>
                  <a:pt x="21600" y="20295"/>
                </a:lnTo>
                <a:close/>
              </a:path>
            </a:pathLst>
          </a:custGeom>
          <a:noFill/>
          <a:ln w="38100">
            <a:solidFill>
              <a:srgbClr val="666699"/>
            </a:solidFill>
            <a:round/>
            <a:headEnd type="triangle" w="sm" len="med"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" name="Arc 14"/>
          <p:cNvSpPr>
            <a:spLocks/>
          </p:cNvSpPr>
          <p:nvPr/>
        </p:nvSpPr>
        <p:spPr bwMode="auto">
          <a:xfrm rot="17923254">
            <a:off x="6026151" y="5105400"/>
            <a:ext cx="530225" cy="381000"/>
          </a:xfrm>
          <a:custGeom>
            <a:avLst/>
            <a:gdLst>
              <a:gd name="T0" fmla="*/ 138092 w 43200"/>
              <a:gd name="T1" fmla="*/ 381000 h 40559"/>
              <a:gd name="T2" fmla="*/ 396085 w 43200"/>
              <a:gd name="T3" fmla="*/ 379319 h 40559"/>
              <a:gd name="T4" fmla="*/ 265113 w 43200"/>
              <a:gd name="T5" fmla="*/ 202904 h 40559"/>
              <a:gd name="T6" fmla="*/ 0 60000 65536"/>
              <a:gd name="T7" fmla="*/ 0 60000 65536"/>
              <a:gd name="T8" fmla="*/ 0 60000 65536"/>
              <a:gd name="T9" fmla="*/ 0 w 43200"/>
              <a:gd name="T10" fmla="*/ 0 h 40559"/>
              <a:gd name="T11" fmla="*/ 43200 w 43200"/>
              <a:gd name="T12" fmla="*/ 40559 h 405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0559" fill="none" extrusionOk="0">
                <a:moveTo>
                  <a:pt x="11250" y="40559"/>
                </a:moveTo>
                <a:cubicBezTo>
                  <a:pt x="4314" y="36773"/>
                  <a:pt x="0" y="295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370"/>
                  <a:pt x="39026" y="36541"/>
                  <a:pt x="32271" y="40380"/>
                </a:cubicBezTo>
              </a:path>
              <a:path w="43200" h="40559" stroke="0" extrusionOk="0">
                <a:moveTo>
                  <a:pt x="11250" y="40559"/>
                </a:moveTo>
                <a:cubicBezTo>
                  <a:pt x="4314" y="36773"/>
                  <a:pt x="0" y="2950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9370"/>
                  <a:pt x="39026" y="36541"/>
                  <a:pt x="32271" y="4038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666699"/>
            </a:solidFill>
            <a:round/>
            <a:headEnd type="triangle" w="sm" len="med"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3" name="Line 2"/>
          <p:cNvSpPr>
            <a:spLocks noChangeAspect="1" noChangeShapeType="1"/>
          </p:cNvSpPr>
          <p:nvPr/>
        </p:nvSpPr>
        <p:spPr bwMode="auto">
          <a:xfrm>
            <a:off x="2413001" y="2743200"/>
            <a:ext cx="953719" cy="620200"/>
          </a:xfrm>
          <a:prstGeom prst="line">
            <a:avLst/>
          </a:prstGeom>
          <a:noFill/>
          <a:ln w="19050" cap="flat" cmpd="sng" algn="ctr">
            <a:solidFill>
              <a:srgbClr val="666699"/>
            </a:solidFill>
            <a:prstDash val="solid"/>
            <a:round/>
            <a:headEnd type="none" w="sm" len="med"/>
            <a:tailEnd type="none" w="sm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" name="Grouper 5"/>
          <p:cNvGrpSpPr/>
          <p:nvPr/>
        </p:nvGrpSpPr>
        <p:grpSpPr>
          <a:xfrm>
            <a:off x="1443356" y="3543300"/>
            <a:ext cx="5224144" cy="994956"/>
            <a:chOff x="1443356" y="3543300"/>
            <a:chExt cx="5224144" cy="994956"/>
          </a:xfrm>
        </p:grpSpPr>
        <p:sp>
          <p:nvSpPr>
            <p:cNvPr id="79" name="Text Box 12"/>
            <p:cNvSpPr txBox="1">
              <a:spLocks noChangeArrowheads="1"/>
            </p:cNvSpPr>
            <p:nvPr/>
          </p:nvSpPr>
          <p:spPr bwMode="auto">
            <a:xfrm rot="20923491">
              <a:off x="1443356" y="4261257"/>
              <a:ext cx="127889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b="1" i="1" dirty="0">
                  <a:solidFill>
                    <a:srgbClr val="4D4D4D"/>
                  </a:solidFill>
                  <a:latin typeface="+mj-lt"/>
                </a:rPr>
                <a:t>Plan de symétrie</a:t>
              </a:r>
            </a:p>
          </p:txBody>
        </p:sp>
        <p:cxnSp>
          <p:nvCxnSpPr>
            <p:cNvPr id="3" name="Connecteur droit 2"/>
            <p:cNvCxnSpPr/>
            <p:nvPr/>
          </p:nvCxnSpPr>
          <p:spPr>
            <a:xfrm flipV="1">
              <a:off x="2679700" y="4140200"/>
              <a:ext cx="927100" cy="165100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V="1">
              <a:off x="5740400" y="3543300"/>
              <a:ext cx="927100" cy="165100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1" animBg="1"/>
      <p:bldP spid="8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Les axes de rotations d’un aéronef</a:t>
            </a:r>
          </a:p>
        </p:txBody>
      </p:sp>
      <p:sp>
        <p:nvSpPr>
          <p:cNvPr id="45" name="Titre 24"/>
          <p:cNvSpPr txBox="1">
            <a:spLocks/>
          </p:cNvSpPr>
          <p:nvPr/>
        </p:nvSpPr>
        <p:spPr>
          <a:xfrm>
            <a:off x="381000" y="825500"/>
            <a:ext cx="83820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2/ A</a:t>
            </a:r>
            <a:r>
              <a:rPr lang="fr-FR" dirty="0" err="1"/>
              <a:t>xe</a:t>
            </a:r>
            <a:r>
              <a:rPr lang="fr-FR" dirty="0"/>
              <a:t> de roulis</a:t>
            </a: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t="7000" b="8667"/>
          <a:stretch>
            <a:fillRect/>
          </a:stretch>
        </p:blipFill>
        <p:spPr>
          <a:xfrm rot="493035">
            <a:off x="3098647" y="3086100"/>
            <a:ext cx="3276752" cy="2072545"/>
          </a:xfrm>
          <a:prstGeom prst="rect">
            <a:avLst/>
          </a:prstGeom>
          <a:effectLst/>
        </p:spPr>
      </p:pic>
      <p:grpSp>
        <p:nvGrpSpPr>
          <p:cNvPr id="2" name="Grouper 76"/>
          <p:cNvGrpSpPr/>
          <p:nvPr/>
        </p:nvGrpSpPr>
        <p:grpSpPr>
          <a:xfrm>
            <a:off x="4128133" y="3670300"/>
            <a:ext cx="583567" cy="355038"/>
            <a:chOff x="2273301" y="4432300"/>
            <a:chExt cx="583567" cy="355038"/>
          </a:xfrm>
        </p:grpSpPr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2273301" y="4649788"/>
              <a:ext cx="156599" cy="137550"/>
              <a:chOff x="5301" y="10184"/>
              <a:chExt cx="199" cy="187"/>
            </a:xfrm>
          </p:grpSpPr>
          <p:grpSp>
            <p:nvGrpSpPr>
              <p:cNvPr id="4" name="Group 66"/>
              <p:cNvGrpSpPr>
                <a:grpSpLocks/>
              </p:cNvGrpSpPr>
              <p:nvPr/>
            </p:nvGrpSpPr>
            <p:grpSpPr bwMode="auto">
              <a:xfrm>
                <a:off x="5301" y="10184"/>
                <a:ext cx="100" cy="94"/>
                <a:chOff x="5301" y="10184"/>
                <a:chExt cx="100" cy="94"/>
              </a:xfrm>
            </p:grpSpPr>
            <p:sp>
              <p:nvSpPr>
                <p:cNvPr id="66" name="Arc 67"/>
                <p:cNvSpPr>
                  <a:spLocks noChangeAspect="1"/>
                </p:cNvSpPr>
                <p:nvPr/>
              </p:nvSpPr>
              <p:spPr bwMode="auto">
                <a:xfrm flipH="1">
                  <a:off x="5301" y="10184"/>
                  <a:ext cx="100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7" name="Line 68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5" name="Group 69"/>
              <p:cNvGrpSpPr>
                <a:grpSpLocks/>
              </p:cNvGrpSpPr>
              <p:nvPr/>
            </p:nvGrpSpPr>
            <p:grpSpPr bwMode="auto">
              <a:xfrm>
                <a:off x="5401" y="10184"/>
                <a:ext cx="99" cy="94"/>
                <a:chOff x="5401" y="10184"/>
                <a:chExt cx="99" cy="94"/>
              </a:xfrm>
            </p:grpSpPr>
            <p:sp>
              <p:nvSpPr>
                <p:cNvPr id="64" name="Arc 70"/>
                <p:cNvSpPr>
                  <a:spLocks noChangeAspect="1"/>
                </p:cNvSpPr>
                <p:nvPr/>
              </p:nvSpPr>
              <p:spPr bwMode="auto">
                <a:xfrm>
                  <a:off x="5401" y="10184"/>
                  <a:ext cx="99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5" name="Line 7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6" name="Group 72"/>
              <p:cNvGrpSpPr>
                <a:grpSpLocks/>
              </p:cNvGrpSpPr>
              <p:nvPr/>
            </p:nvGrpSpPr>
            <p:grpSpPr bwMode="auto">
              <a:xfrm>
                <a:off x="5401" y="10278"/>
                <a:ext cx="99" cy="93"/>
                <a:chOff x="5401" y="10278"/>
                <a:chExt cx="99" cy="93"/>
              </a:xfrm>
            </p:grpSpPr>
            <p:grpSp>
              <p:nvGrpSpPr>
                <p:cNvPr id="7" name="Group 73"/>
                <p:cNvGrpSpPr>
                  <a:grpSpLocks noChangeAspect="1"/>
                </p:cNvGrpSpPr>
                <p:nvPr/>
              </p:nvGrpSpPr>
              <p:grpSpPr bwMode="auto">
                <a:xfrm>
                  <a:off x="5401" y="10278"/>
                  <a:ext cx="99" cy="93"/>
                  <a:chOff x="3363" y="15276"/>
                  <a:chExt cx="684" cy="684"/>
                </a:xfrm>
              </p:grpSpPr>
              <p:sp>
                <p:nvSpPr>
                  <p:cNvPr id="62" name="Arc 74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3" name="Line 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61" name="Line 76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8" name="Group 77"/>
              <p:cNvGrpSpPr>
                <a:grpSpLocks/>
              </p:cNvGrpSpPr>
              <p:nvPr/>
            </p:nvGrpSpPr>
            <p:grpSpPr bwMode="auto">
              <a:xfrm>
                <a:off x="5301" y="10278"/>
                <a:ext cx="100" cy="93"/>
                <a:chOff x="5301" y="10278"/>
                <a:chExt cx="100" cy="93"/>
              </a:xfrm>
            </p:grpSpPr>
            <p:grpSp>
              <p:nvGrpSpPr>
                <p:cNvPr id="9" name="Group 78"/>
                <p:cNvGrpSpPr>
                  <a:grpSpLocks noChangeAspect="1"/>
                </p:cNvGrpSpPr>
                <p:nvPr/>
              </p:nvGrpSpPr>
              <p:grpSpPr bwMode="auto">
                <a:xfrm flipH="1">
                  <a:off x="5301" y="10278"/>
                  <a:ext cx="100" cy="93"/>
                  <a:chOff x="3363" y="15276"/>
                  <a:chExt cx="684" cy="684"/>
                </a:xfrm>
              </p:grpSpPr>
              <p:sp>
                <p:nvSpPr>
                  <p:cNvPr id="58" name="Arc 79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9" name="Line 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57" name="Line 8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68" name="ZoneTexte 67"/>
            <p:cNvSpPr txBox="1">
              <a:spLocks noChangeAspect="1"/>
            </p:cNvSpPr>
            <p:nvPr/>
          </p:nvSpPr>
          <p:spPr>
            <a:xfrm>
              <a:off x="2362200" y="4432300"/>
              <a:ext cx="494668" cy="32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CG</a:t>
              </a:r>
            </a:p>
          </p:txBody>
        </p:sp>
      </p:grpSp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0" y="150177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>
                <a:latin typeface="+mj-lt"/>
              </a:rPr>
              <a:t>Axe longitudinal passant par le centre de gravité et contenu dans le plan de symétrie de l’aéronef.</a:t>
            </a:r>
            <a:endParaRPr lang="fr-FR" sz="1600" dirty="0"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Lucida Sans Unicode" pitchFamily="-84" charset="0"/>
              <a:cs typeface="Lucida Sans Unicode" pitchFamily="-84" charset="0"/>
            </a:endParaRP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 flipV="1">
            <a:off x="1638311" y="4140208"/>
            <a:ext cx="1907778" cy="380741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Arc 5"/>
          <p:cNvSpPr>
            <a:spLocks/>
          </p:cNvSpPr>
          <p:nvPr/>
        </p:nvSpPr>
        <p:spPr bwMode="auto">
          <a:xfrm rot="4011937" flipH="1" flipV="1">
            <a:off x="1984375" y="4254501"/>
            <a:ext cx="433387" cy="265112"/>
          </a:xfrm>
          <a:custGeom>
            <a:avLst/>
            <a:gdLst>
              <a:gd name="T0" fmla="*/ 99639 w 43200"/>
              <a:gd name="T1" fmla="*/ 245236 h 43002"/>
              <a:gd name="T2" fmla="*/ 245957 w 43200"/>
              <a:gd name="T3" fmla="*/ 265112 h 43002"/>
              <a:gd name="T4" fmla="*/ 216693 w 43200"/>
              <a:gd name="T5" fmla="*/ 133166 h 43002"/>
              <a:gd name="T6" fmla="*/ 0 60000 65536"/>
              <a:gd name="T7" fmla="*/ 0 60000 65536"/>
              <a:gd name="T8" fmla="*/ 0 60000 65536"/>
              <a:gd name="T9" fmla="*/ 0 w 43200"/>
              <a:gd name="T10" fmla="*/ 0 h 43002"/>
              <a:gd name="T11" fmla="*/ 43200 w 43200"/>
              <a:gd name="T12" fmla="*/ 43002 h 430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002" fill="none" extrusionOk="0">
                <a:moveTo>
                  <a:pt x="9932" y="39777"/>
                </a:moveTo>
                <a:cubicBezTo>
                  <a:pt x="3742" y="35804"/>
                  <a:pt x="0" y="2895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402"/>
                  <a:pt x="35220" y="41543"/>
                  <a:pt x="24517" y="43002"/>
                </a:cubicBezTo>
              </a:path>
              <a:path w="43200" h="43002" stroke="0" extrusionOk="0">
                <a:moveTo>
                  <a:pt x="9932" y="39777"/>
                </a:moveTo>
                <a:cubicBezTo>
                  <a:pt x="3742" y="35804"/>
                  <a:pt x="0" y="2895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402"/>
                  <a:pt x="35220" y="41543"/>
                  <a:pt x="24517" y="43002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339966"/>
            </a:solidFill>
            <a:round/>
            <a:headEnd type="triangle" w="sm" len="med"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Arc 6"/>
          <p:cNvSpPr>
            <a:spLocks/>
          </p:cNvSpPr>
          <p:nvPr/>
        </p:nvSpPr>
        <p:spPr bwMode="auto">
          <a:xfrm rot="4011937">
            <a:off x="6679406" y="3359944"/>
            <a:ext cx="434975" cy="265112"/>
          </a:xfrm>
          <a:custGeom>
            <a:avLst/>
            <a:gdLst>
              <a:gd name="T0" fmla="*/ 100004 w 43200"/>
              <a:gd name="T1" fmla="*/ 245236 h 43002"/>
              <a:gd name="T2" fmla="*/ 246858 w 43200"/>
              <a:gd name="T3" fmla="*/ 265112 h 43002"/>
              <a:gd name="T4" fmla="*/ 217488 w 43200"/>
              <a:gd name="T5" fmla="*/ 133166 h 43002"/>
              <a:gd name="T6" fmla="*/ 0 60000 65536"/>
              <a:gd name="T7" fmla="*/ 0 60000 65536"/>
              <a:gd name="T8" fmla="*/ 0 60000 65536"/>
              <a:gd name="T9" fmla="*/ 0 w 43200"/>
              <a:gd name="T10" fmla="*/ 0 h 43002"/>
              <a:gd name="T11" fmla="*/ 43200 w 43200"/>
              <a:gd name="T12" fmla="*/ 43002 h 430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002" fill="none" extrusionOk="0">
                <a:moveTo>
                  <a:pt x="9932" y="39777"/>
                </a:moveTo>
                <a:cubicBezTo>
                  <a:pt x="3742" y="35804"/>
                  <a:pt x="0" y="2895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402"/>
                  <a:pt x="35220" y="41543"/>
                  <a:pt x="24517" y="43002"/>
                </a:cubicBezTo>
              </a:path>
              <a:path w="43200" h="43002" stroke="0" extrusionOk="0">
                <a:moveTo>
                  <a:pt x="9932" y="39777"/>
                </a:moveTo>
                <a:cubicBezTo>
                  <a:pt x="3742" y="35804"/>
                  <a:pt x="0" y="2895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402"/>
                  <a:pt x="35220" y="41543"/>
                  <a:pt x="24517" y="43002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339966"/>
            </a:solidFill>
            <a:round/>
            <a:headEnd type="triangle" w="sm" len="med"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 flipV="1">
            <a:off x="5753110" y="3378199"/>
            <a:ext cx="1955789" cy="317241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9" name="Grouper 28"/>
          <p:cNvGrpSpPr/>
          <p:nvPr/>
        </p:nvGrpSpPr>
        <p:grpSpPr>
          <a:xfrm>
            <a:off x="1430656" y="3530600"/>
            <a:ext cx="5224144" cy="994956"/>
            <a:chOff x="1443356" y="3543300"/>
            <a:chExt cx="5224144" cy="994956"/>
          </a:xfrm>
        </p:grpSpPr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 rot="20923491">
              <a:off x="1443356" y="4261257"/>
              <a:ext cx="127889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b="1" i="1" dirty="0">
                  <a:solidFill>
                    <a:srgbClr val="4D4D4D"/>
                  </a:solidFill>
                  <a:latin typeface="+mj-lt"/>
                </a:rPr>
                <a:t>Plan de symétrie</a:t>
              </a:r>
            </a:p>
          </p:txBody>
        </p:sp>
        <p:cxnSp>
          <p:nvCxnSpPr>
            <p:cNvPr id="34" name="Connecteur droit 33"/>
            <p:cNvCxnSpPr/>
            <p:nvPr/>
          </p:nvCxnSpPr>
          <p:spPr>
            <a:xfrm flipV="1">
              <a:off x="2679700" y="4140200"/>
              <a:ext cx="927100" cy="165100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V="1">
              <a:off x="5740400" y="3543300"/>
              <a:ext cx="927100" cy="165100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Les axes de rotations d’un aéronef</a:t>
            </a:r>
          </a:p>
        </p:txBody>
      </p:sp>
      <p:sp>
        <p:nvSpPr>
          <p:cNvPr id="45" name="Titre 24"/>
          <p:cNvSpPr txBox="1">
            <a:spLocks/>
          </p:cNvSpPr>
          <p:nvPr/>
        </p:nvSpPr>
        <p:spPr>
          <a:xfrm>
            <a:off x="381000" y="825500"/>
            <a:ext cx="83820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3/ A</a:t>
            </a:r>
            <a:r>
              <a:rPr lang="fr-FR" dirty="0" err="1"/>
              <a:t>xe</a:t>
            </a:r>
            <a:r>
              <a:rPr lang="fr-FR" dirty="0"/>
              <a:t> de lacet</a:t>
            </a: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t="7000" b="8667"/>
          <a:stretch>
            <a:fillRect/>
          </a:stretch>
        </p:blipFill>
        <p:spPr>
          <a:xfrm rot="493035">
            <a:off x="3098647" y="3086100"/>
            <a:ext cx="3276752" cy="2072545"/>
          </a:xfrm>
          <a:prstGeom prst="rect">
            <a:avLst/>
          </a:prstGeom>
          <a:effectLst/>
        </p:spPr>
      </p:pic>
      <p:grpSp>
        <p:nvGrpSpPr>
          <p:cNvPr id="2" name="Grouper 76"/>
          <p:cNvGrpSpPr/>
          <p:nvPr/>
        </p:nvGrpSpPr>
        <p:grpSpPr>
          <a:xfrm>
            <a:off x="4128133" y="3670300"/>
            <a:ext cx="583567" cy="355038"/>
            <a:chOff x="2273301" y="4432300"/>
            <a:chExt cx="583567" cy="355038"/>
          </a:xfrm>
        </p:grpSpPr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2273301" y="4649788"/>
              <a:ext cx="156599" cy="137550"/>
              <a:chOff x="5301" y="10184"/>
              <a:chExt cx="199" cy="187"/>
            </a:xfrm>
          </p:grpSpPr>
          <p:grpSp>
            <p:nvGrpSpPr>
              <p:cNvPr id="4" name="Group 66"/>
              <p:cNvGrpSpPr>
                <a:grpSpLocks/>
              </p:cNvGrpSpPr>
              <p:nvPr/>
            </p:nvGrpSpPr>
            <p:grpSpPr bwMode="auto">
              <a:xfrm>
                <a:off x="5301" y="10184"/>
                <a:ext cx="100" cy="94"/>
                <a:chOff x="5301" y="10184"/>
                <a:chExt cx="100" cy="94"/>
              </a:xfrm>
            </p:grpSpPr>
            <p:sp>
              <p:nvSpPr>
                <p:cNvPr id="66" name="Arc 67"/>
                <p:cNvSpPr>
                  <a:spLocks noChangeAspect="1"/>
                </p:cNvSpPr>
                <p:nvPr/>
              </p:nvSpPr>
              <p:spPr bwMode="auto">
                <a:xfrm flipH="1">
                  <a:off x="5301" y="10184"/>
                  <a:ext cx="100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7" name="Line 68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5" name="Group 69"/>
              <p:cNvGrpSpPr>
                <a:grpSpLocks/>
              </p:cNvGrpSpPr>
              <p:nvPr/>
            </p:nvGrpSpPr>
            <p:grpSpPr bwMode="auto">
              <a:xfrm>
                <a:off x="5401" y="10184"/>
                <a:ext cx="99" cy="94"/>
                <a:chOff x="5401" y="10184"/>
                <a:chExt cx="99" cy="94"/>
              </a:xfrm>
            </p:grpSpPr>
            <p:sp>
              <p:nvSpPr>
                <p:cNvPr id="64" name="Arc 70"/>
                <p:cNvSpPr>
                  <a:spLocks noChangeAspect="1"/>
                </p:cNvSpPr>
                <p:nvPr/>
              </p:nvSpPr>
              <p:spPr bwMode="auto">
                <a:xfrm>
                  <a:off x="5401" y="10184"/>
                  <a:ext cx="99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5" name="Line 7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6" name="Group 72"/>
              <p:cNvGrpSpPr>
                <a:grpSpLocks/>
              </p:cNvGrpSpPr>
              <p:nvPr/>
            </p:nvGrpSpPr>
            <p:grpSpPr bwMode="auto">
              <a:xfrm>
                <a:off x="5401" y="10278"/>
                <a:ext cx="99" cy="93"/>
                <a:chOff x="5401" y="10278"/>
                <a:chExt cx="99" cy="93"/>
              </a:xfrm>
            </p:grpSpPr>
            <p:grpSp>
              <p:nvGrpSpPr>
                <p:cNvPr id="7" name="Group 73"/>
                <p:cNvGrpSpPr>
                  <a:grpSpLocks noChangeAspect="1"/>
                </p:cNvGrpSpPr>
                <p:nvPr/>
              </p:nvGrpSpPr>
              <p:grpSpPr bwMode="auto">
                <a:xfrm>
                  <a:off x="5401" y="10278"/>
                  <a:ext cx="99" cy="93"/>
                  <a:chOff x="3363" y="15276"/>
                  <a:chExt cx="684" cy="684"/>
                </a:xfrm>
              </p:grpSpPr>
              <p:sp>
                <p:nvSpPr>
                  <p:cNvPr id="62" name="Arc 74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3" name="Line 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61" name="Line 76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8" name="Group 77"/>
              <p:cNvGrpSpPr>
                <a:grpSpLocks/>
              </p:cNvGrpSpPr>
              <p:nvPr/>
            </p:nvGrpSpPr>
            <p:grpSpPr bwMode="auto">
              <a:xfrm>
                <a:off x="5301" y="10278"/>
                <a:ext cx="100" cy="93"/>
                <a:chOff x="5301" y="10278"/>
                <a:chExt cx="100" cy="93"/>
              </a:xfrm>
            </p:grpSpPr>
            <p:grpSp>
              <p:nvGrpSpPr>
                <p:cNvPr id="9" name="Group 78"/>
                <p:cNvGrpSpPr>
                  <a:grpSpLocks noChangeAspect="1"/>
                </p:cNvGrpSpPr>
                <p:nvPr/>
              </p:nvGrpSpPr>
              <p:grpSpPr bwMode="auto">
                <a:xfrm flipH="1">
                  <a:off x="5301" y="10278"/>
                  <a:ext cx="100" cy="93"/>
                  <a:chOff x="3363" y="15276"/>
                  <a:chExt cx="684" cy="684"/>
                </a:xfrm>
              </p:grpSpPr>
              <p:sp>
                <p:nvSpPr>
                  <p:cNvPr id="58" name="Arc 79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9" name="Line 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57" name="Line 8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68" name="ZoneTexte 67"/>
            <p:cNvSpPr txBox="1">
              <a:spLocks noChangeAspect="1"/>
            </p:cNvSpPr>
            <p:nvPr/>
          </p:nvSpPr>
          <p:spPr>
            <a:xfrm>
              <a:off x="2362200" y="4432300"/>
              <a:ext cx="494668" cy="32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CG</a:t>
              </a:r>
            </a:p>
          </p:txBody>
        </p:sp>
      </p:grpSp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0" y="150177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/>
              <a:t>Axe vertical passant par le centre de gravité et contenu dans le plan de symétrie de l’aéronef.</a:t>
            </a:r>
            <a:endParaRPr lang="fr-FR" sz="1600" dirty="0">
              <a:effectLst>
                <a:outerShdw blurRad="38100" dist="38100" dir="2700000" algn="tl">
                  <a:srgbClr val="DDDDDD"/>
                </a:outerShdw>
              </a:effectLst>
              <a:ea typeface="Lucida Sans Unicode" pitchFamily="-84" charset="0"/>
              <a:cs typeface="Lucida Sans Unicode" pitchFamily="-84" charset="0"/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 flipV="1">
            <a:off x="4216400" y="4260850"/>
            <a:ext cx="0" cy="1762125"/>
          </a:xfrm>
          <a:prstGeom prst="line">
            <a:avLst/>
          </a:prstGeom>
          <a:noFill/>
          <a:ln w="19050">
            <a:solidFill>
              <a:srgbClr val="FF99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Line 4"/>
          <p:cNvSpPr>
            <a:spLocks noChangeShapeType="1"/>
          </p:cNvSpPr>
          <p:nvPr/>
        </p:nvSpPr>
        <p:spPr bwMode="auto">
          <a:xfrm flipV="1">
            <a:off x="4214813" y="2355850"/>
            <a:ext cx="0" cy="1528763"/>
          </a:xfrm>
          <a:prstGeom prst="line">
            <a:avLst/>
          </a:prstGeom>
          <a:noFill/>
          <a:ln w="19050">
            <a:solidFill>
              <a:srgbClr val="FF99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Arc 5"/>
          <p:cNvSpPr>
            <a:spLocks/>
          </p:cNvSpPr>
          <p:nvPr/>
        </p:nvSpPr>
        <p:spPr bwMode="auto">
          <a:xfrm>
            <a:off x="3875088" y="2849563"/>
            <a:ext cx="671512" cy="214312"/>
          </a:xfrm>
          <a:custGeom>
            <a:avLst/>
            <a:gdLst>
              <a:gd name="T0" fmla="*/ 183671 w 43200"/>
              <a:gd name="T1" fmla="*/ 204597 h 42797"/>
              <a:gd name="T2" fmla="*/ 400342 w 43200"/>
              <a:gd name="T3" fmla="*/ 214312 h 42797"/>
              <a:gd name="T4" fmla="*/ 335756 w 43200"/>
              <a:gd name="T5" fmla="*/ 108165 h 42797"/>
              <a:gd name="T6" fmla="*/ 0 60000 65536"/>
              <a:gd name="T7" fmla="*/ 0 60000 65536"/>
              <a:gd name="T8" fmla="*/ 0 60000 65536"/>
              <a:gd name="T9" fmla="*/ 0 w 43200"/>
              <a:gd name="T10" fmla="*/ 0 h 42797"/>
              <a:gd name="T11" fmla="*/ 43200 w 43200"/>
              <a:gd name="T12" fmla="*/ 42797 h 427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2797" fill="none" extrusionOk="0">
                <a:moveTo>
                  <a:pt x="11815" y="40857"/>
                </a:moveTo>
                <a:cubicBezTo>
                  <a:pt x="4566" y="37173"/>
                  <a:pt x="0" y="297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927"/>
                  <a:pt x="35889" y="40810"/>
                  <a:pt x="25754" y="42796"/>
                </a:cubicBezTo>
              </a:path>
              <a:path w="43200" h="42797" stroke="0" extrusionOk="0">
                <a:moveTo>
                  <a:pt x="11815" y="40857"/>
                </a:moveTo>
                <a:cubicBezTo>
                  <a:pt x="4566" y="37173"/>
                  <a:pt x="0" y="297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927"/>
                  <a:pt x="35889" y="40810"/>
                  <a:pt x="25754" y="42796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FF9966"/>
            </a:solidFill>
            <a:round/>
            <a:headEnd type="triangle" w="sm" len="med"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Arc 6"/>
          <p:cNvSpPr>
            <a:spLocks/>
          </p:cNvSpPr>
          <p:nvPr/>
        </p:nvSpPr>
        <p:spPr bwMode="auto">
          <a:xfrm>
            <a:off x="3856038" y="5329238"/>
            <a:ext cx="671512" cy="209550"/>
          </a:xfrm>
          <a:custGeom>
            <a:avLst/>
            <a:gdLst>
              <a:gd name="T0" fmla="*/ 453100 w 43200"/>
              <a:gd name="T1" fmla="*/ 0 h 41838"/>
              <a:gd name="T2" fmla="*/ 192516 w 43200"/>
              <a:gd name="T3" fmla="*/ 3516 h 41838"/>
              <a:gd name="T4" fmla="*/ 335756 w 43200"/>
              <a:gd name="T5" fmla="*/ 101364 h 41838"/>
              <a:gd name="T6" fmla="*/ 0 60000 65536"/>
              <a:gd name="T7" fmla="*/ 0 60000 65536"/>
              <a:gd name="T8" fmla="*/ 0 60000 65536"/>
              <a:gd name="T9" fmla="*/ 0 w 43200"/>
              <a:gd name="T10" fmla="*/ 0 h 41838"/>
              <a:gd name="T11" fmla="*/ 43200 w 43200"/>
              <a:gd name="T12" fmla="*/ 41838 h 418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1838" fill="none" extrusionOk="0">
                <a:moveTo>
                  <a:pt x="29148" y="0"/>
                </a:moveTo>
                <a:cubicBezTo>
                  <a:pt x="37597" y="3151"/>
                  <a:pt x="43200" y="11220"/>
                  <a:pt x="43200" y="20238"/>
                </a:cubicBezTo>
                <a:cubicBezTo>
                  <a:pt x="43200" y="32167"/>
                  <a:pt x="33529" y="41838"/>
                  <a:pt x="21600" y="41838"/>
                </a:cubicBezTo>
                <a:cubicBezTo>
                  <a:pt x="9670" y="41838"/>
                  <a:pt x="0" y="32167"/>
                  <a:pt x="0" y="20238"/>
                </a:cubicBezTo>
                <a:cubicBezTo>
                  <a:pt x="-1" y="11878"/>
                  <a:pt x="4824" y="4268"/>
                  <a:pt x="12385" y="702"/>
                </a:cubicBezTo>
              </a:path>
              <a:path w="43200" h="41838" stroke="0" extrusionOk="0">
                <a:moveTo>
                  <a:pt x="29148" y="0"/>
                </a:moveTo>
                <a:cubicBezTo>
                  <a:pt x="37597" y="3151"/>
                  <a:pt x="43200" y="11220"/>
                  <a:pt x="43200" y="20238"/>
                </a:cubicBezTo>
                <a:cubicBezTo>
                  <a:pt x="43200" y="32167"/>
                  <a:pt x="33529" y="41838"/>
                  <a:pt x="21600" y="41838"/>
                </a:cubicBezTo>
                <a:cubicBezTo>
                  <a:pt x="9670" y="41838"/>
                  <a:pt x="0" y="32167"/>
                  <a:pt x="0" y="20238"/>
                </a:cubicBezTo>
                <a:cubicBezTo>
                  <a:pt x="-1" y="11878"/>
                  <a:pt x="4824" y="4268"/>
                  <a:pt x="12385" y="702"/>
                </a:cubicBezTo>
                <a:lnTo>
                  <a:pt x="21600" y="20238"/>
                </a:lnTo>
                <a:close/>
              </a:path>
            </a:pathLst>
          </a:custGeom>
          <a:noFill/>
          <a:ln w="38100">
            <a:solidFill>
              <a:srgbClr val="FF9966"/>
            </a:solidFill>
            <a:round/>
            <a:headEnd type="triangle" w="sm" len="med"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1" name="Grouper 30"/>
          <p:cNvGrpSpPr/>
          <p:nvPr/>
        </p:nvGrpSpPr>
        <p:grpSpPr>
          <a:xfrm>
            <a:off x="1443356" y="3543300"/>
            <a:ext cx="5224144" cy="994956"/>
            <a:chOff x="1443356" y="3543300"/>
            <a:chExt cx="5224144" cy="994956"/>
          </a:xfrm>
        </p:grpSpPr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 rot="20923491">
              <a:off x="1443356" y="4261257"/>
              <a:ext cx="127889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200" b="1" i="1" dirty="0">
                  <a:solidFill>
                    <a:srgbClr val="4D4D4D"/>
                  </a:solidFill>
                  <a:latin typeface="+mj-lt"/>
                </a:rPr>
                <a:t>Plan de symétrie</a:t>
              </a:r>
            </a:p>
          </p:txBody>
        </p:sp>
        <p:cxnSp>
          <p:nvCxnSpPr>
            <p:cNvPr id="33" name="Connecteur droit 32"/>
            <p:cNvCxnSpPr/>
            <p:nvPr/>
          </p:nvCxnSpPr>
          <p:spPr>
            <a:xfrm flipV="1">
              <a:off x="2679700" y="4140200"/>
              <a:ext cx="927100" cy="165100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V="1">
              <a:off x="5740400" y="3543300"/>
              <a:ext cx="927100" cy="165100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11"/>
          <p:cNvSpPr>
            <a:spLocks/>
          </p:cNvSpPr>
          <p:nvPr/>
        </p:nvSpPr>
        <p:spPr bwMode="auto">
          <a:xfrm>
            <a:off x="2555875" y="3149599"/>
            <a:ext cx="3962400" cy="1663701"/>
          </a:xfrm>
          <a:custGeom>
            <a:avLst/>
            <a:gdLst>
              <a:gd name="T0" fmla="*/ 0 w 2496"/>
              <a:gd name="T1" fmla="*/ 1591 h 1591"/>
              <a:gd name="T2" fmla="*/ 2496 w 2496"/>
              <a:gd name="T3" fmla="*/ 914 h 1591"/>
              <a:gd name="T4" fmla="*/ 2496 w 2496"/>
              <a:gd name="T5" fmla="*/ 0 h 1591"/>
              <a:gd name="T6" fmla="*/ 0 w 2496"/>
              <a:gd name="T7" fmla="*/ 667 h 1591"/>
              <a:gd name="T8" fmla="*/ 0 w 2496"/>
              <a:gd name="T9" fmla="*/ 1591 h 15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6"/>
              <a:gd name="T16" fmla="*/ 0 h 1591"/>
              <a:gd name="T17" fmla="*/ 2496 w 2496"/>
              <a:gd name="T18" fmla="*/ 1591 h 15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6" h="1591">
                <a:moveTo>
                  <a:pt x="0" y="1591"/>
                </a:moveTo>
                <a:lnTo>
                  <a:pt x="2496" y="914"/>
                </a:lnTo>
                <a:lnTo>
                  <a:pt x="2496" y="0"/>
                </a:lnTo>
                <a:lnTo>
                  <a:pt x="0" y="667"/>
                </a:lnTo>
                <a:lnTo>
                  <a:pt x="0" y="1591"/>
                </a:lnTo>
                <a:close/>
              </a:path>
            </a:pathLst>
          </a:custGeom>
          <a:solidFill>
            <a:schemeClr val="bg2">
              <a:lumMod val="50000"/>
              <a:alpha val="20000"/>
            </a:schemeClr>
          </a:solidFill>
          <a:ln w="9525">
            <a:solidFill>
              <a:srgbClr val="000000">
                <a:alpha val="10196"/>
              </a:srgb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Les axes de rotations d’un aéronef</a:t>
            </a:r>
          </a:p>
        </p:txBody>
      </p:sp>
      <p:sp>
        <p:nvSpPr>
          <p:cNvPr id="45" name="Titre 24"/>
          <p:cNvSpPr txBox="1">
            <a:spLocks/>
          </p:cNvSpPr>
          <p:nvPr/>
        </p:nvSpPr>
        <p:spPr>
          <a:xfrm>
            <a:off x="381000" y="787400"/>
            <a:ext cx="83820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En résumé</a:t>
            </a: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t="7000" b="8667"/>
          <a:stretch>
            <a:fillRect/>
          </a:stretch>
        </p:blipFill>
        <p:spPr>
          <a:xfrm rot="493035">
            <a:off x="3098647" y="3086100"/>
            <a:ext cx="3276752" cy="2072545"/>
          </a:xfrm>
          <a:prstGeom prst="rect">
            <a:avLst/>
          </a:prstGeom>
          <a:effectLst/>
        </p:spPr>
      </p:pic>
      <p:grpSp>
        <p:nvGrpSpPr>
          <p:cNvPr id="2" name="Grouper 76"/>
          <p:cNvGrpSpPr/>
          <p:nvPr/>
        </p:nvGrpSpPr>
        <p:grpSpPr>
          <a:xfrm>
            <a:off x="4128133" y="3670300"/>
            <a:ext cx="583567" cy="355038"/>
            <a:chOff x="2273301" y="4432300"/>
            <a:chExt cx="583567" cy="355038"/>
          </a:xfrm>
        </p:grpSpPr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2273301" y="4649788"/>
              <a:ext cx="156599" cy="137550"/>
              <a:chOff x="5301" y="10184"/>
              <a:chExt cx="199" cy="187"/>
            </a:xfrm>
          </p:grpSpPr>
          <p:grpSp>
            <p:nvGrpSpPr>
              <p:cNvPr id="4" name="Group 66"/>
              <p:cNvGrpSpPr>
                <a:grpSpLocks/>
              </p:cNvGrpSpPr>
              <p:nvPr/>
            </p:nvGrpSpPr>
            <p:grpSpPr bwMode="auto">
              <a:xfrm>
                <a:off x="5301" y="10184"/>
                <a:ext cx="100" cy="94"/>
                <a:chOff x="5301" y="10184"/>
                <a:chExt cx="100" cy="94"/>
              </a:xfrm>
            </p:grpSpPr>
            <p:sp>
              <p:nvSpPr>
                <p:cNvPr id="66" name="Arc 67"/>
                <p:cNvSpPr>
                  <a:spLocks noChangeAspect="1"/>
                </p:cNvSpPr>
                <p:nvPr/>
              </p:nvSpPr>
              <p:spPr bwMode="auto">
                <a:xfrm flipH="1">
                  <a:off x="5301" y="10184"/>
                  <a:ext cx="100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7" name="Line 68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5" name="Group 69"/>
              <p:cNvGrpSpPr>
                <a:grpSpLocks/>
              </p:cNvGrpSpPr>
              <p:nvPr/>
            </p:nvGrpSpPr>
            <p:grpSpPr bwMode="auto">
              <a:xfrm>
                <a:off x="5401" y="10184"/>
                <a:ext cx="99" cy="94"/>
                <a:chOff x="5401" y="10184"/>
                <a:chExt cx="99" cy="94"/>
              </a:xfrm>
            </p:grpSpPr>
            <p:sp>
              <p:nvSpPr>
                <p:cNvPr id="64" name="Arc 70"/>
                <p:cNvSpPr>
                  <a:spLocks noChangeAspect="1"/>
                </p:cNvSpPr>
                <p:nvPr/>
              </p:nvSpPr>
              <p:spPr bwMode="auto">
                <a:xfrm>
                  <a:off x="5401" y="10184"/>
                  <a:ext cx="99" cy="9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5" name="Line 7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184"/>
                  <a:ext cx="0" cy="9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6" name="Group 72"/>
              <p:cNvGrpSpPr>
                <a:grpSpLocks/>
              </p:cNvGrpSpPr>
              <p:nvPr/>
            </p:nvGrpSpPr>
            <p:grpSpPr bwMode="auto">
              <a:xfrm>
                <a:off x="5401" y="10278"/>
                <a:ext cx="99" cy="93"/>
                <a:chOff x="5401" y="10278"/>
                <a:chExt cx="99" cy="93"/>
              </a:xfrm>
            </p:grpSpPr>
            <p:grpSp>
              <p:nvGrpSpPr>
                <p:cNvPr id="7" name="Group 73"/>
                <p:cNvGrpSpPr>
                  <a:grpSpLocks noChangeAspect="1"/>
                </p:cNvGrpSpPr>
                <p:nvPr/>
              </p:nvGrpSpPr>
              <p:grpSpPr bwMode="auto">
                <a:xfrm>
                  <a:off x="5401" y="10278"/>
                  <a:ext cx="99" cy="93"/>
                  <a:chOff x="3363" y="15276"/>
                  <a:chExt cx="684" cy="684"/>
                </a:xfrm>
              </p:grpSpPr>
              <p:sp>
                <p:nvSpPr>
                  <p:cNvPr id="62" name="Arc 74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63" name="Line 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61" name="Line 76"/>
                <p:cNvSpPr>
                  <a:spLocks noChangeAspect="1" noChangeShapeType="1"/>
                </p:cNvSpPr>
                <p:nvPr/>
              </p:nvSpPr>
              <p:spPr bwMode="auto">
                <a:xfrm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8" name="Group 77"/>
              <p:cNvGrpSpPr>
                <a:grpSpLocks/>
              </p:cNvGrpSpPr>
              <p:nvPr/>
            </p:nvGrpSpPr>
            <p:grpSpPr bwMode="auto">
              <a:xfrm>
                <a:off x="5301" y="10278"/>
                <a:ext cx="100" cy="93"/>
                <a:chOff x="5301" y="10278"/>
                <a:chExt cx="100" cy="93"/>
              </a:xfrm>
            </p:grpSpPr>
            <p:grpSp>
              <p:nvGrpSpPr>
                <p:cNvPr id="9" name="Group 78"/>
                <p:cNvGrpSpPr>
                  <a:grpSpLocks noChangeAspect="1"/>
                </p:cNvGrpSpPr>
                <p:nvPr/>
              </p:nvGrpSpPr>
              <p:grpSpPr bwMode="auto">
                <a:xfrm flipH="1">
                  <a:off x="5301" y="10278"/>
                  <a:ext cx="100" cy="93"/>
                  <a:chOff x="3363" y="15276"/>
                  <a:chExt cx="684" cy="684"/>
                </a:xfrm>
              </p:grpSpPr>
              <p:sp>
                <p:nvSpPr>
                  <p:cNvPr id="58" name="Arc 79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363" y="15276"/>
                    <a:ext cx="684" cy="68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59" name="Line 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63" y="15276"/>
                    <a:ext cx="6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57" name="Line 8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01" y="10278"/>
                  <a:ext cx="0" cy="9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68" name="ZoneTexte 67"/>
            <p:cNvSpPr txBox="1">
              <a:spLocks noChangeAspect="1"/>
            </p:cNvSpPr>
            <p:nvPr/>
          </p:nvSpPr>
          <p:spPr>
            <a:xfrm>
              <a:off x="2362200" y="4432300"/>
              <a:ext cx="494668" cy="32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CG</a:t>
              </a:r>
            </a:p>
          </p:txBody>
        </p:sp>
      </p:grpSp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0" y="128587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/>
              <a:t>Un aéronef pivote autour de 3 axes passant par son centre de gravité.</a:t>
            </a:r>
            <a:endParaRPr lang="fr-FR" sz="1600" dirty="0">
              <a:effectLst>
                <a:outerShdw blurRad="38100" dist="38100" dir="2700000" algn="tl">
                  <a:srgbClr val="DDDDDD"/>
                </a:outerShdw>
              </a:effectLst>
              <a:ea typeface="Lucida Sans Unicode" pitchFamily="-84" charset="0"/>
              <a:cs typeface="Lucida Sans Unicode" pitchFamily="-84" charset="0"/>
            </a:endParaRPr>
          </a:p>
        </p:txBody>
      </p:sp>
      <p:sp>
        <p:nvSpPr>
          <p:cNvPr id="79" name="Text Box 12"/>
          <p:cNvSpPr txBox="1">
            <a:spLocks noChangeArrowheads="1"/>
          </p:cNvSpPr>
          <p:nvPr/>
        </p:nvSpPr>
        <p:spPr bwMode="auto">
          <a:xfrm rot="20940000">
            <a:off x="2675255" y="4540657"/>
            <a:ext cx="12788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200" b="1" i="1" dirty="0">
                <a:solidFill>
                  <a:srgbClr val="4D4D4D"/>
                </a:solidFill>
                <a:latin typeface="+mj-lt"/>
              </a:rPr>
              <a:t>Plan de symétrie</a:t>
            </a:r>
          </a:p>
        </p:txBody>
      </p:sp>
      <p:grpSp>
        <p:nvGrpSpPr>
          <p:cNvPr id="54" name="Grouper 53"/>
          <p:cNvGrpSpPr/>
          <p:nvPr/>
        </p:nvGrpSpPr>
        <p:grpSpPr>
          <a:xfrm>
            <a:off x="1262063" y="2420938"/>
            <a:ext cx="5354637" cy="3140074"/>
            <a:chOff x="1262063" y="2420938"/>
            <a:chExt cx="5354637" cy="3140074"/>
          </a:xfrm>
        </p:grpSpPr>
        <p:grpSp>
          <p:nvGrpSpPr>
            <p:cNvPr id="39" name="Grouper 38"/>
            <p:cNvGrpSpPr/>
            <p:nvPr/>
          </p:nvGrpSpPr>
          <p:grpSpPr>
            <a:xfrm>
              <a:off x="2397125" y="2551113"/>
              <a:ext cx="4219575" cy="3009899"/>
              <a:chOff x="2397125" y="2551113"/>
              <a:chExt cx="4219575" cy="3009899"/>
            </a:xfrm>
          </p:grpSpPr>
          <p:sp>
            <p:nvSpPr>
              <p:cNvPr id="31" name="Line 2"/>
              <p:cNvSpPr>
                <a:spLocks noChangeShapeType="1"/>
              </p:cNvSpPr>
              <p:nvPr/>
            </p:nvSpPr>
            <p:spPr bwMode="auto">
              <a:xfrm>
                <a:off x="5880100" y="4991100"/>
                <a:ext cx="736600" cy="436000"/>
              </a:xfrm>
              <a:prstGeom prst="line">
                <a:avLst/>
              </a:prstGeom>
              <a:noFill/>
              <a:ln w="19050" cap="flat" cmpd="sng" algn="ctr">
                <a:solidFill>
                  <a:srgbClr val="666699"/>
                </a:solidFill>
                <a:prstDash val="solid"/>
                <a:round/>
                <a:headEnd type="none" w="sm" len="med"/>
                <a:tailEnd type="none" w="sm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Arc 11"/>
              <p:cNvSpPr>
                <a:spLocks/>
              </p:cNvSpPr>
              <p:nvPr/>
            </p:nvSpPr>
            <p:spPr bwMode="auto">
              <a:xfrm rot="17923254">
                <a:off x="2329656" y="2618582"/>
                <a:ext cx="528637" cy="393700"/>
              </a:xfrm>
              <a:custGeom>
                <a:avLst/>
                <a:gdLst>
                  <a:gd name="T0" fmla="*/ 354799 w 43200"/>
                  <a:gd name="T1" fmla="*/ 0 h 41895"/>
                  <a:gd name="T2" fmla="*/ 144188 w 43200"/>
                  <a:gd name="T3" fmla="*/ 9914 h 41895"/>
                  <a:gd name="T4" fmla="*/ 264319 w 43200"/>
                  <a:gd name="T5" fmla="*/ 190718 h 4189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1895"/>
                  <a:gd name="T11" fmla="*/ 43200 w 43200"/>
                  <a:gd name="T12" fmla="*/ 41895 h 418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1895" fill="none" extrusionOk="0">
                    <a:moveTo>
                      <a:pt x="28994" y="-1"/>
                    </a:moveTo>
                    <a:cubicBezTo>
                      <a:pt x="37523" y="3107"/>
                      <a:pt x="43200" y="11216"/>
                      <a:pt x="43200" y="20295"/>
                    </a:cubicBezTo>
                    <a:cubicBezTo>
                      <a:pt x="43200" y="32224"/>
                      <a:pt x="33529" y="41895"/>
                      <a:pt x="21600" y="41895"/>
                    </a:cubicBezTo>
                    <a:cubicBezTo>
                      <a:pt x="9670" y="41895"/>
                      <a:pt x="0" y="32224"/>
                      <a:pt x="0" y="20295"/>
                    </a:cubicBezTo>
                    <a:cubicBezTo>
                      <a:pt x="-1" y="12176"/>
                      <a:pt x="4551" y="4744"/>
                      <a:pt x="11782" y="1054"/>
                    </a:cubicBezTo>
                  </a:path>
                  <a:path w="43200" h="41895" stroke="0" extrusionOk="0">
                    <a:moveTo>
                      <a:pt x="28994" y="-1"/>
                    </a:moveTo>
                    <a:cubicBezTo>
                      <a:pt x="37523" y="3107"/>
                      <a:pt x="43200" y="11216"/>
                      <a:pt x="43200" y="20295"/>
                    </a:cubicBezTo>
                    <a:cubicBezTo>
                      <a:pt x="43200" y="32224"/>
                      <a:pt x="33529" y="41895"/>
                      <a:pt x="21600" y="41895"/>
                    </a:cubicBezTo>
                    <a:cubicBezTo>
                      <a:pt x="9670" y="41895"/>
                      <a:pt x="0" y="32224"/>
                      <a:pt x="0" y="20295"/>
                    </a:cubicBezTo>
                    <a:cubicBezTo>
                      <a:pt x="-1" y="12176"/>
                      <a:pt x="4551" y="4744"/>
                      <a:pt x="11782" y="1054"/>
                    </a:cubicBezTo>
                    <a:lnTo>
                      <a:pt x="21600" y="20295"/>
                    </a:lnTo>
                    <a:close/>
                  </a:path>
                </a:pathLst>
              </a:custGeom>
              <a:noFill/>
              <a:ln w="38100">
                <a:solidFill>
                  <a:srgbClr val="666699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Arc 14"/>
              <p:cNvSpPr>
                <a:spLocks/>
              </p:cNvSpPr>
              <p:nvPr/>
            </p:nvSpPr>
            <p:spPr bwMode="auto">
              <a:xfrm rot="17923254">
                <a:off x="6026151" y="5105400"/>
                <a:ext cx="530225" cy="381000"/>
              </a:xfrm>
              <a:custGeom>
                <a:avLst/>
                <a:gdLst>
                  <a:gd name="T0" fmla="*/ 138092 w 43200"/>
                  <a:gd name="T1" fmla="*/ 381000 h 40559"/>
                  <a:gd name="T2" fmla="*/ 396085 w 43200"/>
                  <a:gd name="T3" fmla="*/ 379319 h 40559"/>
                  <a:gd name="T4" fmla="*/ 265113 w 43200"/>
                  <a:gd name="T5" fmla="*/ 202904 h 40559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0559"/>
                  <a:gd name="T11" fmla="*/ 43200 w 43200"/>
                  <a:gd name="T12" fmla="*/ 40559 h 405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0559" fill="none" extrusionOk="0">
                    <a:moveTo>
                      <a:pt x="11250" y="40559"/>
                    </a:moveTo>
                    <a:cubicBezTo>
                      <a:pt x="4314" y="36773"/>
                      <a:pt x="0" y="2950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9370"/>
                      <a:pt x="39026" y="36541"/>
                      <a:pt x="32271" y="40380"/>
                    </a:cubicBezTo>
                  </a:path>
                  <a:path w="43200" h="40559" stroke="0" extrusionOk="0">
                    <a:moveTo>
                      <a:pt x="11250" y="40559"/>
                    </a:moveTo>
                    <a:cubicBezTo>
                      <a:pt x="4314" y="36773"/>
                      <a:pt x="0" y="2950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9370"/>
                      <a:pt x="39026" y="36541"/>
                      <a:pt x="32271" y="4038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666699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2"/>
              <p:cNvSpPr>
                <a:spLocks noChangeAspect="1" noChangeShapeType="1"/>
              </p:cNvSpPr>
              <p:nvPr/>
            </p:nvSpPr>
            <p:spPr bwMode="auto">
              <a:xfrm>
                <a:off x="2413001" y="2743200"/>
                <a:ext cx="953719" cy="620200"/>
              </a:xfrm>
              <a:prstGeom prst="line">
                <a:avLst/>
              </a:prstGeom>
              <a:noFill/>
              <a:ln w="19050" cap="flat" cmpd="sng" algn="ctr">
                <a:solidFill>
                  <a:srgbClr val="666699"/>
                </a:solidFill>
                <a:prstDash val="solid"/>
                <a:round/>
                <a:headEnd type="none" w="sm" len="med"/>
                <a:tailEnd type="none" w="sm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1262063" y="2420938"/>
              <a:ext cx="10130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 b="1" dirty="0">
                  <a:solidFill>
                    <a:srgbClr val="666699"/>
                  </a:solidFill>
                  <a:latin typeface="+mj-lt"/>
                  <a:ea typeface="Lucida Sans Unicode" pitchFamily="-84" charset="0"/>
                  <a:cs typeface="Lucida Sans Unicode" pitchFamily="-84" charset="0"/>
                </a:rPr>
                <a:t>TANGAGE</a:t>
              </a:r>
            </a:p>
          </p:txBody>
        </p:sp>
      </p:grpSp>
      <p:grpSp>
        <p:nvGrpSpPr>
          <p:cNvPr id="53" name="Grouper 52"/>
          <p:cNvGrpSpPr/>
          <p:nvPr/>
        </p:nvGrpSpPr>
        <p:grpSpPr>
          <a:xfrm>
            <a:off x="1042988" y="3275012"/>
            <a:ext cx="6617901" cy="1328738"/>
            <a:chOff x="1042988" y="3275012"/>
            <a:chExt cx="6617901" cy="1328738"/>
          </a:xfrm>
        </p:grpSpPr>
        <p:grpSp>
          <p:nvGrpSpPr>
            <p:cNvPr id="46" name="Grouper 45"/>
            <p:cNvGrpSpPr/>
            <p:nvPr/>
          </p:nvGrpSpPr>
          <p:grpSpPr>
            <a:xfrm>
              <a:off x="1638311" y="3275012"/>
              <a:ext cx="6022578" cy="1328738"/>
              <a:chOff x="1638311" y="3275012"/>
              <a:chExt cx="6022578" cy="1328738"/>
            </a:xfrm>
          </p:grpSpPr>
          <p:sp>
            <p:nvSpPr>
              <p:cNvPr id="41" name="Line 4"/>
              <p:cNvSpPr>
                <a:spLocks noChangeShapeType="1"/>
              </p:cNvSpPr>
              <p:nvPr/>
            </p:nvSpPr>
            <p:spPr bwMode="auto">
              <a:xfrm flipV="1">
                <a:off x="1638311" y="4140208"/>
                <a:ext cx="1907778" cy="380741"/>
              </a:xfrm>
              <a:prstGeom prst="lin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Arc 5"/>
              <p:cNvSpPr>
                <a:spLocks/>
              </p:cNvSpPr>
              <p:nvPr/>
            </p:nvSpPr>
            <p:spPr bwMode="auto">
              <a:xfrm rot="4011937" flipH="1" flipV="1">
                <a:off x="1984375" y="4254501"/>
                <a:ext cx="433387" cy="265112"/>
              </a:xfrm>
              <a:custGeom>
                <a:avLst/>
                <a:gdLst>
                  <a:gd name="T0" fmla="*/ 99639 w 43200"/>
                  <a:gd name="T1" fmla="*/ 245236 h 43002"/>
                  <a:gd name="T2" fmla="*/ 245957 w 43200"/>
                  <a:gd name="T3" fmla="*/ 265112 h 43002"/>
                  <a:gd name="T4" fmla="*/ 216693 w 43200"/>
                  <a:gd name="T5" fmla="*/ 133166 h 4300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002"/>
                  <a:gd name="T11" fmla="*/ 43200 w 43200"/>
                  <a:gd name="T12" fmla="*/ 43002 h 430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002" fill="none" extrusionOk="0">
                    <a:moveTo>
                      <a:pt x="9932" y="39777"/>
                    </a:moveTo>
                    <a:cubicBezTo>
                      <a:pt x="3742" y="35804"/>
                      <a:pt x="0" y="2895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402"/>
                      <a:pt x="35220" y="41543"/>
                      <a:pt x="24517" y="43002"/>
                    </a:cubicBezTo>
                  </a:path>
                  <a:path w="43200" h="43002" stroke="0" extrusionOk="0">
                    <a:moveTo>
                      <a:pt x="9932" y="39777"/>
                    </a:moveTo>
                    <a:cubicBezTo>
                      <a:pt x="3742" y="35804"/>
                      <a:pt x="0" y="2895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402"/>
                      <a:pt x="35220" y="41543"/>
                      <a:pt x="24517" y="4300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339966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Arc 6"/>
              <p:cNvSpPr>
                <a:spLocks/>
              </p:cNvSpPr>
              <p:nvPr/>
            </p:nvSpPr>
            <p:spPr bwMode="auto">
              <a:xfrm rot="4011937">
                <a:off x="6679406" y="3359944"/>
                <a:ext cx="434975" cy="265112"/>
              </a:xfrm>
              <a:custGeom>
                <a:avLst/>
                <a:gdLst>
                  <a:gd name="T0" fmla="*/ 100004 w 43200"/>
                  <a:gd name="T1" fmla="*/ 245236 h 43002"/>
                  <a:gd name="T2" fmla="*/ 246858 w 43200"/>
                  <a:gd name="T3" fmla="*/ 265112 h 43002"/>
                  <a:gd name="T4" fmla="*/ 217488 w 43200"/>
                  <a:gd name="T5" fmla="*/ 133166 h 43002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002"/>
                  <a:gd name="T11" fmla="*/ 43200 w 43200"/>
                  <a:gd name="T12" fmla="*/ 43002 h 430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002" fill="none" extrusionOk="0">
                    <a:moveTo>
                      <a:pt x="9932" y="39777"/>
                    </a:moveTo>
                    <a:cubicBezTo>
                      <a:pt x="3742" y="35804"/>
                      <a:pt x="0" y="2895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402"/>
                      <a:pt x="35220" y="41543"/>
                      <a:pt x="24517" y="43002"/>
                    </a:cubicBezTo>
                  </a:path>
                  <a:path w="43200" h="43002" stroke="0" extrusionOk="0">
                    <a:moveTo>
                      <a:pt x="9932" y="39777"/>
                    </a:moveTo>
                    <a:cubicBezTo>
                      <a:pt x="3742" y="35804"/>
                      <a:pt x="0" y="2895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402"/>
                      <a:pt x="35220" y="41543"/>
                      <a:pt x="24517" y="4300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339966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4"/>
              <p:cNvSpPr>
                <a:spLocks noChangeShapeType="1"/>
              </p:cNvSpPr>
              <p:nvPr/>
            </p:nvSpPr>
            <p:spPr bwMode="auto">
              <a:xfrm flipV="1">
                <a:off x="5753111" y="3314700"/>
                <a:ext cx="1907778" cy="380741"/>
              </a:xfrm>
              <a:prstGeom prst="line">
                <a:avLst/>
              </a:prstGeom>
              <a:noFill/>
              <a:ln w="19050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1042988" y="4114800"/>
              <a:ext cx="8130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 b="1" dirty="0">
                  <a:solidFill>
                    <a:srgbClr val="339966"/>
                  </a:solidFill>
                  <a:latin typeface="+mj-lt"/>
                  <a:ea typeface="Lucida Sans Unicode" pitchFamily="-84" charset="0"/>
                  <a:cs typeface="Lucida Sans Unicode" pitchFamily="-84" charset="0"/>
                </a:rPr>
                <a:t>ROULIS</a:t>
              </a:r>
            </a:p>
          </p:txBody>
        </p:sp>
      </p:grpSp>
      <p:grpSp>
        <p:nvGrpSpPr>
          <p:cNvPr id="52" name="Grouper 51"/>
          <p:cNvGrpSpPr/>
          <p:nvPr/>
        </p:nvGrpSpPr>
        <p:grpSpPr>
          <a:xfrm>
            <a:off x="3856038" y="2355850"/>
            <a:ext cx="716801" cy="4056479"/>
            <a:chOff x="3856038" y="2355850"/>
            <a:chExt cx="716801" cy="4056479"/>
          </a:xfrm>
        </p:grpSpPr>
        <p:grpSp>
          <p:nvGrpSpPr>
            <p:cNvPr id="51" name="Grouper 50"/>
            <p:cNvGrpSpPr/>
            <p:nvPr/>
          </p:nvGrpSpPr>
          <p:grpSpPr>
            <a:xfrm>
              <a:off x="3856038" y="2355850"/>
              <a:ext cx="690562" cy="3667125"/>
              <a:chOff x="3856038" y="2355850"/>
              <a:chExt cx="690562" cy="3667125"/>
            </a:xfrm>
          </p:grpSpPr>
          <p:sp>
            <p:nvSpPr>
              <p:cNvPr id="35" name="Line 4"/>
              <p:cNvSpPr>
                <a:spLocks noChangeShapeType="1"/>
              </p:cNvSpPr>
              <p:nvPr/>
            </p:nvSpPr>
            <p:spPr bwMode="auto">
              <a:xfrm flipV="1">
                <a:off x="4214813" y="2355850"/>
                <a:ext cx="0" cy="1528763"/>
              </a:xfrm>
              <a:prstGeom prst="line">
                <a:avLst/>
              </a:prstGeom>
              <a:noFill/>
              <a:ln w="19050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40" name="Grouper 39"/>
              <p:cNvGrpSpPr/>
              <p:nvPr/>
            </p:nvGrpSpPr>
            <p:grpSpPr>
              <a:xfrm>
                <a:off x="3856038" y="2849563"/>
                <a:ext cx="690562" cy="3173412"/>
                <a:chOff x="3856038" y="2849563"/>
                <a:chExt cx="690562" cy="3173412"/>
              </a:xfrm>
            </p:grpSpPr>
            <p:sp>
              <p:nvSpPr>
                <p:cNvPr id="3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4216400" y="4260850"/>
                  <a:ext cx="0" cy="1762125"/>
                </a:xfrm>
                <a:prstGeom prst="line">
                  <a:avLst/>
                </a:prstGeom>
                <a:noFill/>
                <a:ln w="19050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6" name="Arc 5"/>
                <p:cNvSpPr>
                  <a:spLocks/>
                </p:cNvSpPr>
                <p:nvPr/>
              </p:nvSpPr>
              <p:spPr bwMode="auto">
                <a:xfrm>
                  <a:off x="3875088" y="2849563"/>
                  <a:ext cx="671512" cy="214312"/>
                </a:xfrm>
                <a:custGeom>
                  <a:avLst/>
                  <a:gdLst>
                    <a:gd name="T0" fmla="*/ 183671 w 43200"/>
                    <a:gd name="T1" fmla="*/ 204597 h 42797"/>
                    <a:gd name="T2" fmla="*/ 400342 w 43200"/>
                    <a:gd name="T3" fmla="*/ 214312 h 42797"/>
                    <a:gd name="T4" fmla="*/ 335756 w 43200"/>
                    <a:gd name="T5" fmla="*/ 108165 h 42797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2797"/>
                    <a:gd name="T11" fmla="*/ 43200 w 43200"/>
                    <a:gd name="T12" fmla="*/ 42797 h 427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2797" fill="none" extrusionOk="0">
                      <a:moveTo>
                        <a:pt x="11815" y="40857"/>
                      </a:moveTo>
                      <a:cubicBezTo>
                        <a:pt x="4566" y="37173"/>
                        <a:pt x="0" y="29731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1927"/>
                        <a:pt x="35889" y="40810"/>
                        <a:pt x="25754" y="42796"/>
                      </a:cubicBezTo>
                    </a:path>
                    <a:path w="43200" h="42797" stroke="0" extrusionOk="0">
                      <a:moveTo>
                        <a:pt x="11815" y="40857"/>
                      </a:moveTo>
                      <a:cubicBezTo>
                        <a:pt x="4566" y="37173"/>
                        <a:pt x="0" y="29731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31927"/>
                        <a:pt x="35889" y="40810"/>
                        <a:pt x="25754" y="42796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9966"/>
                  </a:solidFill>
                  <a:round/>
                  <a:headEnd type="triangle" w="sm" len="med"/>
                  <a:tailEnd type="triangle" w="sm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7" name="Arc 6"/>
                <p:cNvSpPr>
                  <a:spLocks/>
                </p:cNvSpPr>
                <p:nvPr/>
              </p:nvSpPr>
              <p:spPr bwMode="auto">
                <a:xfrm>
                  <a:off x="3856038" y="5329238"/>
                  <a:ext cx="671512" cy="209550"/>
                </a:xfrm>
                <a:custGeom>
                  <a:avLst/>
                  <a:gdLst>
                    <a:gd name="T0" fmla="*/ 453100 w 43200"/>
                    <a:gd name="T1" fmla="*/ 0 h 41838"/>
                    <a:gd name="T2" fmla="*/ 192516 w 43200"/>
                    <a:gd name="T3" fmla="*/ 3516 h 41838"/>
                    <a:gd name="T4" fmla="*/ 335756 w 43200"/>
                    <a:gd name="T5" fmla="*/ 101364 h 41838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838"/>
                    <a:gd name="T11" fmla="*/ 43200 w 43200"/>
                    <a:gd name="T12" fmla="*/ 41838 h 418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838" fill="none" extrusionOk="0">
                      <a:moveTo>
                        <a:pt x="29148" y="0"/>
                      </a:moveTo>
                      <a:cubicBezTo>
                        <a:pt x="37597" y="3151"/>
                        <a:pt x="43200" y="11220"/>
                        <a:pt x="43200" y="20238"/>
                      </a:cubicBezTo>
                      <a:cubicBezTo>
                        <a:pt x="43200" y="32167"/>
                        <a:pt x="33529" y="41838"/>
                        <a:pt x="21600" y="41838"/>
                      </a:cubicBezTo>
                      <a:cubicBezTo>
                        <a:pt x="9670" y="41838"/>
                        <a:pt x="0" y="32167"/>
                        <a:pt x="0" y="20238"/>
                      </a:cubicBezTo>
                      <a:cubicBezTo>
                        <a:pt x="-1" y="11878"/>
                        <a:pt x="4824" y="4268"/>
                        <a:pt x="12385" y="702"/>
                      </a:cubicBezTo>
                    </a:path>
                    <a:path w="43200" h="41838" stroke="0" extrusionOk="0">
                      <a:moveTo>
                        <a:pt x="29148" y="0"/>
                      </a:moveTo>
                      <a:cubicBezTo>
                        <a:pt x="37597" y="3151"/>
                        <a:pt x="43200" y="11220"/>
                        <a:pt x="43200" y="20238"/>
                      </a:cubicBezTo>
                      <a:cubicBezTo>
                        <a:pt x="43200" y="32167"/>
                        <a:pt x="33529" y="41838"/>
                        <a:pt x="21600" y="41838"/>
                      </a:cubicBezTo>
                      <a:cubicBezTo>
                        <a:pt x="9670" y="41838"/>
                        <a:pt x="0" y="32167"/>
                        <a:pt x="0" y="20238"/>
                      </a:cubicBezTo>
                      <a:cubicBezTo>
                        <a:pt x="-1" y="11878"/>
                        <a:pt x="4824" y="4268"/>
                        <a:pt x="12385" y="702"/>
                      </a:cubicBezTo>
                      <a:lnTo>
                        <a:pt x="21600" y="20238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9966"/>
                  </a:solidFill>
                  <a:round/>
                  <a:headEnd type="triangle" w="sm" len="med"/>
                  <a:tailEnd type="triangle" w="sm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3862388" y="6073775"/>
              <a:ext cx="7104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600" b="1" dirty="0">
                  <a:solidFill>
                    <a:srgbClr val="FF9966"/>
                  </a:solidFill>
                  <a:latin typeface="+mj-lt"/>
                  <a:ea typeface="Lucida Sans Unicode" pitchFamily="-84" charset="0"/>
                  <a:cs typeface="Lucida Sans Unicode" pitchFamily="-84" charset="0"/>
                </a:rPr>
                <a:t>LACET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 bwMode="auto">
          <a:xfrm>
            <a:off x="1718731" y="3670301"/>
            <a:ext cx="5278969" cy="431999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1000" y="230188"/>
            <a:ext cx="8382000" cy="394980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en-US" noProof="1"/>
              <a:t>Connaissance des aéronefs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2037D9F-3D3C-B94A-89BA-F1C7FF8CD0CB}"/>
              </a:ext>
            </a:extLst>
          </p:cNvPr>
          <p:cNvSpPr txBox="1">
            <a:spLocks/>
          </p:cNvSpPr>
          <p:nvPr/>
        </p:nvSpPr>
        <p:spPr>
          <a:xfrm>
            <a:off x="1879600" y="1498600"/>
            <a:ext cx="5245100" cy="375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marR="0" lvl="2" indent="-342900" defTabSz="914400" eaLnBrk="1" fontAlgn="base" latinLnBrk="0" hangingPunct="1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tabLst/>
              <a:defRPr/>
            </a:pPr>
            <a:r>
              <a:rPr lang="fr-FR" b="1" noProof="1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Classification des aéronefs</a:t>
            </a:r>
          </a:p>
          <a:p>
            <a:pPr marL="342900" marR="0" lvl="2" indent="-342900" defTabSz="914400" eaLnBrk="1" fontAlgn="base" latinLnBrk="0" hangingPunct="1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tabLst/>
              <a:defRPr/>
            </a:pPr>
            <a:r>
              <a:rPr lang="fr-FR" b="1" noProof="1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6 classes d’ULM</a:t>
            </a:r>
          </a:p>
          <a:p>
            <a:pPr marL="342900" marR="0" lvl="2" indent="-342900" defTabSz="914400" eaLnBrk="1" fontAlgn="base" latinLnBrk="0" hangingPunct="1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tabLst/>
              <a:defRPr/>
            </a:pPr>
            <a:r>
              <a:rPr lang="fr-FR" b="1" noProof="1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Structure d’un aéronef</a:t>
            </a:r>
          </a:p>
          <a:p>
            <a:pPr marL="342900" lvl="2" indent="-342900" fontAlgn="base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axes de rotation</a:t>
            </a:r>
          </a:p>
          <a:p>
            <a:pPr marL="342900" lvl="2" indent="-342900" fontAlgn="base"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commandes et les gouvernes associées</a:t>
            </a:r>
          </a:p>
        </p:txBody>
      </p:sp>
    </p:spTree>
    <p:extLst>
      <p:ext uri="{BB962C8B-B14F-4D97-AF65-F5344CB8AC3E}">
        <p14:creationId xmlns:p14="http://schemas.microsoft.com/office/powerpoint/2010/main" val="3969597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er 105"/>
          <p:cNvGrpSpPr/>
          <p:nvPr/>
        </p:nvGrpSpPr>
        <p:grpSpPr>
          <a:xfrm>
            <a:off x="7577140" y="4241271"/>
            <a:ext cx="120650" cy="290512"/>
            <a:chOff x="7526338" y="3157538"/>
            <a:chExt cx="120650" cy="290512"/>
          </a:xfrm>
        </p:grpSpPr>
        <p:sp>
          <p:nvSpPr>
            <p:cNvPr id="107" name="Freeform 20"/>
            <p:cNvSpPr>
              <a:spLocks/>
            </p:cNvSpPr>
            <p:nvPr/>
          </p:nvSpPr>
          <p:spPr bwMode="auto">
            <a:xfrm>
              <a:off x="7526338" y="3157538"/>
              <a:ext cx="120650" cy="290512"/>
            </a:xfrm>
            <a:custGeom>
              <a:avLst/>
              <a:gdLst>
                <a:gd name="T0" fmla="*/ 0 w 75"/>
                <a:gd name="T1" fmla="*/ 179 h 181"/>
                <a:gd name="T2" fmla="*/ 36 w 75"/>
                <a:gd name="T3" fmla="*/ 0 h 181"/>
                <a:gd name="T4" fmla="*/ 75 w 75"/>
                <a:gd name="T5" fmla="*/ 181 h 181"/>
                <a:gd name="T6" fmla="*/ 36 w 75"/>
                <a:gd name="T7" fmla="*/ 178 h 181"/>
                <a:gd name="T8" fmla="*/ 0 w 75"/>
                <a:gd name="T9" fmla="*/ 179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181"/>
                <a:gd name="T17" fmla="*/ 75 w 75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181">
                  <a:moveTo>
                    <a:pt x="0" y="179"/>
                  </a:moveTo>
                  <a:cubicBezTo>
                    <a:pt x="0" y="149"/>
                    <a:pt x="9" y="1"/>
                    <a:pt x="36" y="0"/>
                  </a:cubicBezTo>
                  <a:cubicBezTo>
                    <a:pt x="70" y="2"/>
                    <a:pt x="75" y="151"/>
                    <a:pt x="75" y="181"/>
                  </a:cubicBezTo>
                  <a:lnTo>
                    <a:pt x="36" y="178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DDDDDD"/>
            </a:solidFill>
            <a:ln w="6350" cap="flat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Oval 21"/>
            <p:cNvSpPr>
              <a:spLocks noChangeArrowheads="1"/>
            </p:cNvSpPr>
            <p:nvPr/>
          </p:nvSpPr>
          <p:spPr bwMode="auto">
            <a:xfrm>
              <a:off x="7562850" y="3205163"/>
              <a:ext cx="47625" cy="476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9" name="Grouper 108"/>
          <p:cNvGrpSpPr/>
          <p:nvPr/>
        </p:nvGrpSpPr>
        <p:grpSpPr>
          <a:xfrm>
            <a:off x="7577140" y="4768321"/>
            <a:ext cx="120650" cy="290512"/>
            <a:chOff x="7526338" y="3684588"/>
            <a:chExt cx="120650" cy="290512"/>
          </a:xfrm>
        </p:grpSpPr>
        <p:sp>
          <p:nvSpPr>
            <p:cNvPr id="110" name="Freeform 22"/>
            <p:cNvSpPr>
              <a:spLocks/>
            </p:cNvSpPr>
            <p:nvPr/>
          </p:nvSpPr>
          <p:spPr bwMode="auto">
            <a:xfrm flipV="1">
              <a:off x="7526338" y="3684588"/>
              <a:ext cx="120650" cy="290512"/>
            </a:xfrm>
            <a:custGeom>
              <a:avLst/>
              <a:gdLst>
                <a:gd name="T0" fmla="*/ 0 w 75"/>
                <a:gd name="T1" fmla="*/ 179 h 181"/>
                <a:gd name="T2" fmla="*/ 36 w 75"/>
                <a:gd name="T3" fmla="*/ 0 h 181"/>
                <a:gd name="T4" fmla="*/ 75 w 75"/>
                <a:gd name="T5" fmla="*/ 181 h 181"/>
                <a:gd name="T6" fmla="*/ 36 w 75"/>
                <a:gd name="T7" fmla="*/ 178 h 181"/>
                <a:gd name="T8" fmla="*/ 0 w 75"/>
                <a:gd name="T9" fmla="*/ 179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181"/>
                <a:gd name="T17" fmla="*/ 75 w 75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181">
                  <a:moveTo>
                    <a:pt x="0" y="179"/>
                  </a:moveTo>
                  <a:cubicBezTo>
                    <a:pt x="0" y="149"/>
                    <a:pt x="9" y="1"/>
                    <a:pt x="36" y="0"/>
                  </a:cubicBezTo>
                  <a:cubicBezTo>
                    <a:pt x="70" y="2"/>
                    <a:pt x="75" y="151"/>
                    <a:pt x="75" y="181"/>
                  </a:cubicBezTo>
                  <a:lnTo>
                    <a:pt x="36" y="178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DDDDDD"/>
            </a:solidFill>
            <a:ln w="6350" cap="flat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Oval 23"/>
            <p:cNvSpPr>
              <a:spLocks noChangeArrowheads="1"/>
            </p:cNvSpPr>
            <p:nvPr/>
          </p:nvSpPr>
          <p:spPr bwMode="auto">
            <a:xfrm flipV="1">
              <a:off x="7562850" y="3881438"/>
              <a:ext cx="47625" cy="4603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1" name="AutoShape 2"/>
          <p:cNvSpPr>
            <a:spLocks noChangeArrowheads="1"/>
          </p:cNvSpPr>
          <p:nvPr/>
        </p:nvSpPr>
        <p:spPr bwMode="auto">
          <a:xfrm rot="15077552" flipV="1">
            <a:off x="674688" y="2967038"/>
            <a:ext cx="866775" cy="1692275"/>
          </a:xfrm>
          <a:custGeom>
            <a:avLst/>
            <a:gdLst>
              <a:gd name="T0" fmla="*/ 862441 w 21600"/>
              <a:gd name="T1" fmla="*/ 727052 h 21600"/>
              <a:gd name="T2" fmla="*/ 724158 w 21600"/>
              <a:gd name="T3" fmla="*/ 408026 h 21600"/>
              <a:gd name="T4" fmla="*/ 731542 w 21600"/>
              <a:gd name="T5" fmla="*/ 763326 h 21600"/>
              <a:gd name="T6" fmla="*/ 937481 w 21600"/>
              <a:gd name="T7" fmla="*/ 1233324 h 21600"/>
              <a:gd name="T8" fmla="*/ 711277 w 21600"/>
              <a:gd name="T9" fmla="*/ 1425663 h 21600"/>
              <a:gd name="T10" fmla="*/ 612802 w 21600"/>
              <a:gd name="T11" fmla="*/ 98394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83" y="13547"/>
                </a:moveTo>
                <a:cubicBezTo>
                  <a:pt x="18128" y="12672"/>
                  <a:pt x="18305" y="11740"/>
                  <a:pt x="18305" y="10800"/>
                </a:cubicBezTo>
                <a:cubicBezTo>
                  <a:pt x="18305" y="9140"/>
                  <a:pt x="17755" y="7528"/>
                  <a:pt x="16741" y="6214"/>
                </a:cubicBezTo>
                <a:lnTo>
                  <a:pt x="19350" y="4201"/>
                </a:lnTo>
                <a:cubicBezTo>
                  <a:pt x="20808" y="6092"/>
                  <a:pt x="21600" y="8412"/>
                  <a:pt x="21600" y="10800"/>
                </a:cubicBezTo>
                <a:cubicBezTo>
                  <a:pt x="21600" y="12153"/>
                  <a:pt x="21345" y="13494"/>
                  <a:pt x="20850" y="14754"/>
                </a:cubicBezTo>
                <a:lnTo>
                  <a:pt x="23362" y="15742"/>
                </a:lnTo>
                <a:lnTo>
                  <a:pt x="17725" y="18197"/>
                </a:lnTo>
                <a:lnTo>
                  <a:pt x="15271" y="12559"/>
                </a:lnTo>
                <a:lnTo>
                  <a:pt x="17783" y="13547"/>
                </a:lnTo>
                <a:close/>
              </a:path>
            </a:pathLst>
          </a:custGeom>
          <a:gradFill rotWithShape="0">
            <a:gsLst>
              <a:gs pos="0">
                <a:srgbClr val="336699"/>
              </a:gs>
              <a:gs pos="100000">
                <a:srgbClr val="ADC2D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Commandes et gouvernes associées</a:t>
            </a:r>
          </a:p>
        </p:txBody>
      </p:sp>
      <p:sp>
        <p:nvSpPr>
          <p:cNvPr id="45" name="Titre 24"/>
          <p:cNvSpPr txBox="1">
            <a:spLocks/>
          </p:cNvSpPr>
          <p:nvPr/>
        </p:nvSpPr>
        <p:spPr>
          <a:xfrm>
            <a:off x="381000" y="825500"/>
            <a:ext cx="83820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1/ A</a:t>
            </a:r>
            <a:r>
              <a:rPr lang="fr-FR" dirty="0" err="1"/>
              <a:t>xe</a:t>
            </a:r>
            <a:r>
              <a:rPr lang="fr-FR" dirty="0"/>
              <a:t> de tangage</a:t>
            </a:r>
          </a:p>
        </p:txBody>
      </p:sp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1073150" y="5972175"/>
            <a:ext cx="6997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/>
              <a:t>Une action sur manche à balai vers l’avant ou l’arrière, commande le braquage de la gouverne de profondeur…</a:t>
            </a:r>
          </a:p>
        </p:txBody>
      </p:sp>
      <p:sp>
        <p:nvSpPr>
          <p:cNvPr id="71" name="AutoShape 3"/>
          <p:cNvSpPr>
            <a:spLocks noChangeArrowheads="1"/>
          </p:cNvSpPr>
          <p:nvPr/>
        </p:nvSpPr>
        <p:spPr bwMode="auto">
          <a:xfrm rot="6522448" flipH="1" flipV="1">
            <a:off x="1340643" y="2983707"/>
            <a:ext cx="881063" cy="1720850"/>
          </a:xfrm>
          <a:custGeom>
            <a:avLst/>
            <a:gdLst>
              <a:gd name="T0" fmla="*/ 874129 w 21600"/>
              <a:gd name="T1" fmla="*/ 708496 h 21600"/>
              <a:gd name="T2" fmla="*/ 718801 w 21600"/>
              <a:gd name="T3" fmla="*/ 374205 h 21600"/>
              <a:gd name="T4" fmla="*/ 741847 w 21600"/>
              <a:gd name="T5" fmla="*/ 754864 h 21600"/>
              <a:gd name="T6" fmla="*/ 952935 w 21600"/>
              <a:gd name="T7" fmla="*/ 1254149 h 21600"/>
              <a:gd name="T8" fmla="*/ 723002 w 21600"/>
              <a:gd name="T9" fmla="*/ 1449737 h 21600"/>
              <a:gd name="T10" fmla="*/ 622903 w 21600"/>
              <a:gd name="T11" fmla="*/ 100056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83" y="13547"/>
                </a:moveTo>
                <a:cubicBezTo>
                  <a:pt x="18128" y="12672"/>
                  <a:pt x="18305" y="11740"/>
                  <a:pt x="18305" y="10800"/>
                </a:cubicBezTo>
                <a:cubicBezTo>
                  <a:pt x="18305" y="8953"/>
                  <a:pt x="17624" y="7172"/>
                  <a:pt x="16393" y="5796"/>
                </a:cubicBezTo>
                <a:lnTo>
                  <a:pt x="18849" y="3599"/>
                </a:lnTo>
                <a:cubicBezTo>
                  <a:pt x="20620" y="5579"/>
                  <a:pt x="21600" y="8143"/>
                  <a:pt x="21600" y="10800"/>
                </a:cubicBezTo>
                <a:cubicBezTo>
                  <a:pt x="21600" y="12153"/>
                  <a:pt x="21345" y="13494"/>
                  <a:pt x="20850" y="14754"/>
                </a:cubicBezTo>
                <a:lnTo>
                  <a:pt x="23362" y="15742"/>
                </a:lnTo>
                <a:lnTo>
                  <a:pt x="17725" y="18197"/>
                </a:lnTo>
                <a:lnTo>
                  <a:pt x="15271" y="12559"/>
                </a:lnTo>
                <a:lnTo>
                  <a:pt x="17783" y="13547"/>
                </a:lnTo>
                <a:close/>
              </a:path>
            </a:pathLst>
          </a:custGeom>
          <a:gradFill rotWithShape="0">
            <a:gsLst>
              <a:gs pos="0">
                <a:srgbClr val="FFE2C5"/>
              </a:gs>
              <a:gs pos="100000">
                <a:srgbClr val="FFB66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2" name="Group 4"/>
          <p:cNvGrpSpPr>
            <a:grpSpLocks/>
          </p:cNvGrpSpPr>
          <p:nvPr/>
        </p:nvGrpSpPr>
        <p:grpSpPr bwMode="auto">
          <a:xfrm rot="-1200000">
            <a:off x="1168400" y="3238500"/>
            <a:ext cx="204788" cy="1990725"/>
            <a:chOff x="628" y="632"/>
            <a:chExt cx="87" cy="839"/>
          </a:xfrm>
        </p:grpSpPr>
        <p:sp>
          <p:nvSpPr>
            <p:cNvPr id="73" name="AutoShape 5"/>
            <p:cNvSpPr>
              <a:spLocks noChangeArrowheads="1"/>
            </p:cNvSpPr>
            <p:nvPr/>
          </p:nvSpPr>
          <p:spPr bwMode="auto">
            <a:xfrm rot="21540000" flipH="1">
              <a:off x="642" y="690"/>
              <a:ext cx="68" cy="781"/>
            </a:xfrm>
            <a:prstGeom prst="can">
              <a:avLst>
                <a:gd name="adj" fmla="val 111503"/>
              </a:avLst>
            </a:prstGeom>
            <a:solidFill>
              <a:srgbClr val="77A5D3">
                <a:alpha val="79999"/>
              </a:srgbClr>
            </a:solidFill>
            <a:ln w="9525">
              <a:solidFill>
                <a:srgbClr val="4986C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AutoShape 6"/>
            <p:cNvSpPr>
              <a:spLocks noChangeArrowheads="1"/>
            </p:cNvSpPr>
            <p:nvPr/>
          </p:nvSpPr>
          <p:spPr bwMode="auto">
            <a:xfrm rot="21540000" flipH="1">
              <a:off x="628" y="632"/>
              <a:ext cx="87" cy="210"/>
            </a:xfrm>
            <a:prstGeom prst="can">
              <a:avLst>
                <a:gd name="adj" fmla="val 23434"/>
              </a:avLst>
            </a:prstGeom>
            <a:solidFill>
              <a:srgbClr val="77A5D3"/>
            </a:solidFill>
            <a:ln w="9525">
              <a:solidFill>
                <a:srgbClr val="4986C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0" name="Group 7"/>
          <p:cNvGrpSpPr>
            <a:grpSpLocks/>
          </p:cNvGrpSpPr>
          <p:nvPr/>
        </p:nvGrpSpPr>
        <p:grpSpPr bwMode="auto">
          <a:xfrm rot="1200000">
            <a:off x="1504950" y="3240088"/>
            <a:ext cx="204788" cy="1990725"/>
            <a:chOff x="900" y="904"/>
            <a:chExt cx="87" cy="839"/>
          </a:xfrm>
        </p:grpSpPr>
        <p:sp>
          <p:nvSpPr>
            <p:cNvPr id="81" name="AutoShape 8"/>
            <p:cNvSpPr>
              <a:spLocks noChangeArrowheads="1"/>
            </p:cNvSpPr>
            <p:nvPr/>
          </p:nvSpPr>
          <p:spPr bwMode="auto">
            <a:xfrm rot="21540000" flipH="1">
              <a:off x="914" y="962"/>
              <a:ext cx="68" cy="781"/>
            </a:xfrm>
            <a:prstGeom prst="can">
              <a:avLst>
                <a:gd name="adj" fmla="val 111503"/>
              </a:avLst>
            </a:prstGeom>
            <a:solidFill>
              <a:srgbClr val="FFB66D">
                <a:alpha val="79999"/>
              </a:srgbClr>
            </a:solidFill>
            <a:ln w="9525">
              <a:solidFill>
                <a:srgbClr val="FFA34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AutoShape 9"/>
            <p:cNvSpPr>
              <a:spLocks noChangeArrowheads="1"/>
            </p:cNvSpPr>
            <p:nvPr/>
          </p:nvSpPr>
          <p:spPr bwMode="auto">
            <a:xfrm rot="21540000" flipH="1">
              <a:off x="900" y="904"/>
              <a:ext cx="87" cy="210"/>
            </a:xfrm>
            <a:prstGeom prst="can">
              <a:avLst>
                <a:gd name="adj" fmla="val 23434"/>
              </a:avLst>
            </a:prstGeom>
            <a:solidFill>
              <a:srgbClr val="FFB66D"/>
            </a:solidFill>
            <a:ln w="9525">
              <a:solidFill>
                <a:srgbClr val="FFA34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4" name="Group 10"/>
          <p:cNvGrpSpPr>
            <a:grpSpLocks/>
          </p:cNvGrpSpPr>
          <p:nvPr/>
        </p:nvGrpSpPr>
        <p:grpSpPr bwMode="auto">
          <a:xfrm>
            <a:off x="1339850" y="3179763"/>
            <a:ext cx="206375" cy="1990725"/>
            <a:chOff x="505" y="685"/>
            <a:chExt cx="129" cy="1241"/>
          </a:xfrm>
        </p:grpSpPr>
        <p:grpSp>
          <p:nvGrpSpPr>
            <p:cNvPr id="85" name="Group 11"/>
            <p:cNvGrpSpPr>
              <a:grpSpLocks/>
            </p:cNvGrpSpPr>
            <p:nvPr/>
          </p:nvGrpSpPr>
          <p:grpSpPr bwMode="auto">
            <a:xfrm>
              <a:off x="505" y="685"/>
              <a:ext cx="129" cy="1241"/>
              <a:chOff x="2854" y="1696"/>
              <a:chExt cx="91" cy="679"/>
            </a:xfrm>
          </p:grpSpPr>
          <p:sp>
            <p:nvSpPr>
              <p:cNvPr id="87" name="AutoShape 12"/>
              <p:cNvSpPr>
                <a:spLocks noChangeArrowheads="1"/>
              </p:cNvSpPr>
              <p:nvPr/>
            </p:nvSpPr>
            <p:spPr bwMode="auto">
              <a:xfrm rot="21540000" flipH="1">
                <a:off x="2869" y="1743"/>
                <a:ext cx="71" cy="632"/>
              </a:xfrm>
              <a:prstGeom prst="can">
                <a:avLst>
                  <a:gd name="adj" fmla="val 8641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AutoShape 13"/>
              <p:cNvSpPr>
                <a:spLocks noChangeArrowheads="1"/>
              </p:cNvSpPr>
              <p:nvPr/>
            </p:nvSpPr>
            <p:spPr bwMode="auto">
              <a:xfrm rot="21540000" flipH="1">
                <a:off x="2854" y="1696"/>
                <a:ext cx="91" cy="170"/>
              </a:xfrm>
              <a:prstGeom prst="can">
                <a:avLst>
                  <a:gd name="adj" fmla="val 18136"/>
                </a:avLst>
              </a:prstGeom>
              <a:solidFill>
                <a:srgbClr val="A6A6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86" name="Oval 14"/>
            <p:cNvSpPr>
              <a:spLocks noChangeArrowheads="1"/>
            </p:cNvSpPr>
            <p:nvPr/>
          </p:nvSpPr>
          <p:spPr bwMode="auto">
            <a:xfrm flipV="1">
              <a:off x="545" y="1567"/>
              <a:ext cx="68" cy="6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9" name="Line 15"/>
          <p:cNvSpPr>
            <a:spLocks noChangeShapeType="1"/>
          </p:cNvSpPr>
          <p:nvPr/>
        </p:nvSpPr>
        <p:spPr bwMode="auto">
          <a:xfrm flipV="1">
            <a:off x="1452563" y="4310063"/>
            <a:ext cx="620712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" name="Line 16"/>
          <p:cNvSpPr>
            <a:spLocks noChangeShapeType="1"/>
          </p:cNvSpPr>
          <p:nvPr/>
        </p:nvSpPr>
        <p:spPr bwMode="auto">
          <a:xfrm>
            <a:off x="1466850" y="4310063"/>
            <a:ext cx="6192838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" name="Oval 17"/>
          <p:cNvSpPr>
            <a:spLocks noChangeArrowheads="1"/>
          </p:cNvSpPr>
          <p:nvPr/>
        </p:nvSpPr>
        <p:spPr bwMode="auto">
          <a:xfrm flipV="1">
            <a:off x="1439863" y="4289425"/>
            <a:ext cx="47625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" name="Oval 18"/>
          <p:cNvSpPr>
            <a:spLocks noChangeArrowheads="1"/>
          </p:cNvSpPr>
          <p:nvPr/>
        </p:nvSpPr>
        <p:spPr bwMode="auto">
          <a:xfrm flipV="1">
            <a:off x="1438275" y="4970463"/>
            <a:ext cx="47625" cy="46037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Freeform 19"/>
          <p:cNvSpPr>
            <a:spLocks/>
          </p:cNvSpPr>
          <p:nvPr/>
        </p:nvSpPr>
        <p:spPr bwMode="auto">
          <a:xfrm>
            <a:off x="6456363" y="4449763"/>
            <a:ext cx="1055687" cy="400050"/>
          </a:xfrm>
          <a:custGeom>
            <a:avLst/>
            <a:gdLst>
              <a:gd name="T0" fmla="*/ 2 w 658"/>
              <a:gd name="T1" fmla="*/ 125 h 249"/>
              <a:gd name="T2" fmla="*/ 658 w 658"/>
              <a:gd name="T3" fmla="*/ 60 h 249"/>
              <a:gd name="T4" fmla="*/ 613 w 658"/>
              <a:gd name="T5" fmla="*/ 135 h 249"/>
              <a:gd name="T6" fmla="*/ 658 w 658"/>
              <a:gd name="T7" fmla="*/ 201 h 249"/>
              <a:gd name="T8" fmla="*/ 2 w 658"/>
              <a:gd name="T9" fmla="*/ 125 h 2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8"/>
              <a:gd name="T16" fmla="*/ 0 h 249"/>
              <a:gd name="T17" fmla="*/ 658 w 658"/>
              <a:gd name="T18" fmla="*/ 249 h 2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8" h="249">
                <a:moveTo>
                  <a:pt x="2" y="125"/>
                </a:moveTo>
                <a:cubicBezTo>
                  <a:pt x="0" y="0"/>
                  <a:pt x="556" y="58"/>
                  <a:pt x="658" y="60"/>
                </a:cubicBezTo>
                <a:cubicBezTo>
                  <a:pt x="615" y="78"/>
                  <a:pt x="613" y="110"/>
                  <a:pt x="613" y="135"/>
                </a:cubicBezTo>
                <a:cubicBezTo>
                  <a:pt x="613" y="158"/>
                  <a:pt x="628" y="171"/>
                  <a:pt x="658" y="201"/>
                </a:cubicBezTo>
                <a:cubicBezTo>
                  <a:pt x="562" y="213"/>
                  <a:pt x="1" y="249"/>
                  <a:pt x="2" y="1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Freeform 24"/>
          <p:cNvSpPr>
            <a:spLocks/>
          </p:cNvSpPr>
          <p:nvPr/>
        </p:nvSpPr>
        <p:spPr bwMode="auto">
          <a:xfrm>
            <a:off x="7491413" y="4540250"/>
            <a:ext cx="1138237" cy="238125"/>
          </a:xfrm>
          <a:custGeom>
            <a:avLst/>
            <a:gdLst>
              <a:gd name="T0" fmla="*/ 0 w 1044"/>
              <a:gd name="T1" fmla="*/ 95 h 198"/>
              <a:gd name="T2" fmla="*/ 151 w 1044"/>
              <a:gd name="T3" fmla="*/ 0 h 198"/>
              <a:gd name="T4" fmla="*/ 1044 w 1044"/>
              <a:gd name="T5" fmla="*/ 99 h 198"/>
              <a:gd name="T6" fmla="*/ 151 w 1044"/>
              <a:gd name="T7" fmla="*/ 197 h 198"/>
              <a:gd name="T8" fmla="*/ 0 w 1044"/>
              <a:gd name="T9" fmla="*/ 95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4"/>
              <a:gd name="T16" fmla="*/ 0 h 198"/>
              <a:gd name="T17" fmla="*/ 1044 w 1044"/>
              <a:gd name="T18" fmla="*/ 198 h 1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4" h="198">
                <a:moveTo>
                  <a:pt x="0" y="95"/>
                </a:moveTo>
                <a:cubicBezTo>
                  <a:pt x="0" y="23"/>
                  <a:pt x="70" y="1"/>
                  <a:pt x="151" y="0"/>
                </a:cubicBezTo>
                <a:cubicBezTo>
                  <a:pt x="460" y="16"/>
                  <a:pt x="1044" y="99"/>
                  <a:pt x="1044" y="99"/>
                </a:cubicBezTo>
                <a:cubicBezTo>
                  <a:pt x="1044" y="99"/>
                  <a:pt x="325" y="198"/>
                  <a:pt x="151" y="197"/>
                </a:cubicBezTo>
                <a:cubicBezTo>
                  <a:pt x="72" y="197"/>
                  <a:pt x="0" y="165"/>
                  <a:pt x="0" y="95"/>
                </a:cubicBezTo>
                <a:close/>
              </a:path>
            </a:pathLst>
          </a:custGeom>
          <a:solidFill>
            <a:srgbClr val="A6A6A6">
              <a:alpha val="79999"/>
            </a:srgb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9" name="Freeform 25"/>
          <p:cNvSpPr>
            <a:spLocks/>
          </p:cNvSpPr>
          <p:nvPr/>
        </p:nvSpPr>
        <p:spPr bwMode="auto">
          <a:xfrm rot="1800000">
            <a:off x="7431088" y="4765675"/>
            <a:ext cx="1138237" cy="239713"/>
          </a:xfrm>
          <a:custGeom>
            <a:avLst/>
            <a:gdLst>
              <a:gd name="T0" fmla="*/ 0 w 1044"/>
              <a:gd name="T1" fmla="*/ 95 h 198"/>
              <a:gd name="T2" fmla="*/ 151 w 1044"/>
              <a:gd name="T3" fmla="*/ 0 h 198"/>
              <a:gd name="T4" fmla="*/ 1044 w 1044"/>
              <a:gd name="T5" fmla="*/ 99 h 198"/>
              <a:gd name="T6" fmla="*/ 151 w 1044"/>
              <a:gd name="T7" fmla="*/ 197 h 198"/>
              <a:gd name="T8" fmla="*/ 0 w 1044"/>
              <a:gd name="T9" fmla="*/ 95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4"/>
              <a:gd name="T16" fmla="*/ 0 h 198"/>
              <a:gd name="T17" fmla="*/ 1044 w 1044"/>
              <a:gd name="T18" fmla="*/ 198 h 1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4" h="198">
                <a:moveTo>
                  <a:pt x="0" y="95"/>
                </a:moveTo>
                <a:cubicBezTo>
                  <a:pt x="0" y="23"/>
                  <a:pt x="70" y="1"/>
                  <a:pt x="151" y="0"/>
                </a:cubicBezTo>
                <a:cubicBezTo>
                  <a:pt x="460" y="16"/>
                  <a:pt x="1044" y="99"/>
                  <a:pt x="1044" y="99"/>
                </a:cubicBezTo>
                <a:cubicBezTo>
                  <a:pt x="1044" y="99"/>
                  <a:pt x="325" y="198"/>
                  <a:pt x="151" y="197"/>
                </a:cubicBezTo>
                <a:cubicBezTo>
                  <a:pt x="72" y="197"/>
                  <a:pt x="0" y="165"/>
                  <a:pt x="0" y="95"/>
                </a:cubicBezTo>
                <a:close/>
              </a:path>
            </a:pathLst>
          </a:custGeom>
          <a:solidFill>
            <a:srgbClr val="8FAFC3">
              <a:alpha val="58000"/>
            </a:srgbClr>
          </a:solidFill>
          <a:ln w="6350" cap="flat" cmpd="sng">
            <a:solidFill>
              <a:srgbClr val="8FAFC3"/>
            </a:solidFill>
            <a:prstDash val="dash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0" name="Freeform 26"/>
          <p:cNvSpPr>
            <a:spLocks/>
          </p:cNvSpPr>
          <p:nvPr/>
        </p:nvSpPr>
        <p:spPr bwMode="auto">
          <a:xfrm rot="19800000">
            <a:off x="7439025" y="4318000"/>
            <a:ext cx="1136650" cy="239713"/>
          </a:xfrm>
          <a:custGeom>
            <a:avLst/>
            <a:gdLst>
              <a:gd name="T0" fmla="*/ 0 w 1044"/>
              <a:gd name="T1" fmla="*/ 95 h 198"/>
              <a:gd name="T2" fmla="*/ 151 w 1044"/>
              <a:gd name="T3" fmla="*/ 0 h 198"/>
              <a:gd name="T4" fmla="*/ 1044 w 1044"/>
              <a:gd name="T5" fmla="*/ 99 h 198"/>
              <a:gd name="T6" fmla="*/ 151 w 1044"/>
              <a:gd name="T7" fmla="*/ 197 h 198"/>
              <a:gd name="T8" fmla="*/ 0 w 1044"/>
              <a:gd name="T9" fmla="*/ 95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4"/>
              <a:gd name="T16" fmla="*/ 0 h 198"/>
              <a:gd name="T17" fmla="*/ 1044 w 1044"/>
              <a:gd name="T18" fmla="*/ 198 h 1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4" h="198">
                <a:moveTo>
                  <a:pt x="0" y="95"/>
                </a:moveTo>
                <a:cubicBezTo>
                  <a:pt x="0" y="23"/>
                  <a:pt x="70" y="1"/>
                  <a:pt x="151" y="0"/>
                </a:cubicBezTo>
                <a:cubicBezTo>
                  <a:pt x="460" y="16"/>
                  <a:pt x="1044" y="99"/>
                  <a:pt x="1044" y="99"/>
                </a:cubicBezTo>
                <a:cubicBezTo>
                  <a:pt x="1044" y="99"/>
                  <a:pt x="325" y="198"/>
                  <a:pt x="151" y="197"/>
                </a:cubicBezTo>
                <a:cubicBezTo>
                  <a:pt x="72" y="197"/>
                  <a:pt x="0" y="165"/>
                  <a:pt x="0" y="95"/>
                </a:cubicBezTo>
                <a:close/>
              </a:path>
            </a:pathLst>
          </a:custGeom>
          <a:solidFill>
            <a:srgbClr val="FFB66D">
              <a:alpha val="52000"/>
            </a:srgbClr>
          </a:solidFill>
          <a:ln w="6350" cap="flat" cmpd="sng">
            <a:solidFill>
              <a:srgbClr val="FFB66D"/>
            </a:solidFill>
            <a:prstDash val="dash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" name="Image 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3" y="679460"/>
            <a:ext cx="1976511" cy="142872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3500000" algn="tl">
              <a:srgbClr val="000000">
                <a:alpha val="4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3" name="Titre 24"/>
          <p:cNvSpPr txBox="1">
            <a:spLocks/>
          </p:cNvSpPr>
          <p:nvPr/>
        </p:nvSpPr>
        <p:spPr>
          <a:xfrm>
            <a:off x="2774950" y="1894094"/>
            <a:ext cx="3594100" cy="253916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pc="-125" noProof="0" dirty="0">
                <a:ln w="3175">
                  <a:noFill/>
                </a:ln>
                <a:solidFill>
                  <a:schemeClr val="tx1"/>
                </a:solidFill>
                <a:latin typeface="+mj-lt"/>
                <a:cs typeface="Arial" charset="0"/>
              </a:rPr>
              <a:t>Commande  :  Manche à balai  AV ou AR</a:t>
            </a:r>
            <a:endParaRPr kumimoji="0" lang="fr-FR" b="0" i="0" u="none" strike="noStrike" kern="1200" cap="none" spc="-125" normalizeH="0" baseline="0" noProof="0" dirty="0">
              <a:ln w="3175">
                <a:noFill/>
              </a:ln>
              <a:solidFill>
                <a:schemeClr val="tx1"/>
              </a:solidFill>
              <a:uLnTx/>
              <a:uFillTx/>
              <a:latin typeface="+mj-lt"/>
              <a:cs typeface="Arial" charset="0"/>
            </a:endParaRPr>
          </a:p>
        </p:txBody>
      </p:sp>
      <p:sp>
        <p:nvSpPr>
          <p:cNvPr id="104" name="Titre 24"/>
          <p:cNvSpPr txBox="1">
            <a:spLocks/>
          </p:cNvSpPr>
          <p:nvPr/>
        </p:nvSpPr>
        <p:spPr>
          <a:xfrm>
            <a:off x="2774950" y="2396794"/>
            <a:ext cx="3594100" cy="253916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solidFill>
                  <a:schemeClr val="tx1"/>
                </a:solidFill>
                <a:latin typeface="+mj-lt"/>
                <a:cs typeface="Arial" charset="0"/>
              </a:defRPr>
            </a:lvl1pPr>
          </a:lstStyle>
          <a:p>
            <a:r>
              <a:rPr lang="fr-FR" dirty="0"/>
              <a:t>Gouverne  :  Profondeur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45" grpId="0"/>
      <p:bldP spid="70" grpId="0"/>
      <p:bldP spid="71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8" grpId="0" animBg="1"/>
      <p:bldP spid="99" grpId="0" animBg="1"/>
      <p:bldP spid="100" grpId="0" animBg="1"/>
      <p:bldP spid="103" grpId="0" animBg="1"/>
      <p:bldP spid="10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5"/>
          <p:cNvSpPr>
            <a:spLocks/>
          </p:cNvSpPr>
          <p:nvPr/>
        </p:nvSpPr>
        <p:spPr bwMode="auto">
          <a:xfrm>
            <a:off x="622308" y="4343400"/>
            <a:ext cx="6932185" cy="0"/>
          </a:xfrm>
          <a:custGeom>
            <a:avLst/>
            <a:gdLst>
              <a:gd name="T0" fmla="*/ 0 w 4745"/>
              <a:gd name="T1" fmla="*/ 0 h 1088"/>
              <a:gd name="T2" fmla="*/ 7532687 w 4745"/>
              <a:gd name="T3" fmla="*/ 1727200 h 1088"/>
              <a:gd name="T4" fmla="*/ 0 60000 65536"/>
              <a:gd name="T5" fmla="*/ 0 60000 65536"/>
              <a:gd name="T6" fmla="*/ 0 w 4745"/>
              <a:gd name="T7" fmla="*/ 0 h 1088"/>
              <a:gd name="T8" fmla="*/ 4745 w 4745"/>
              <a:gd name="T9" fmla="*/ 1088 h 10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45" h="1088">
                <a:moveTo>
                  <a:pt x="0" y="0"/>
                </a:moveTo>
                <a:lnTo>
                  <a:pt x="4745" y="1088"/>
                </a:lnTo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2" name="Picture 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8000" contrast="-8000"/>
          </a:blip>
          <a:srcRect/>
          <a:stretch>
            <a:fillRect/>
          </a:stretch>
        </p:blipFill>
        <p:spPr bwMode="auto">
          <a:xfrm rot="21480000">
            <a:off x="2583947" y="3593789"/>
            <a:ext cx="4377665" cy="163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7073900" y="3785580"/>
            <a:ext cx="1858400" cy="1027720"/>
          </a:xfrm>
          <a:prstGeom prst="ellipse">
            <a:avLst/>
          </a:prstGeom>
          <a:solidFill>
            <a:schemeClr val="bg1">
              <a:alpha val="49000"/>
            </a:schemeClr>
          </a:solidFill>
          <a:ln w="6350">
            <a:solidFill>
              <a:srgbClr val="969696"/>
            </a:solidFill>
            <a:round/>
            <a:headEnd/>
            <a:tailEnd/>
          </a:ln>
          <a:effectLst>
            <a:outerShdw blurRad="63500" sx="102000" sy="102000" algn="ctr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7170737" y="4205286"/>
            <a:ext cx="1474788" cy="271463"/>
            <a:chOff x="4503" y="2195"/>
            <a:chExt cx="929" cy="171"/>
          </a:xfrm>
        </p:grpSpPr>
        <p:sp>
          <p:nvSpPr>
            <p:cNvPr id="31782" name="Freeform 30"/>
            <p:cNvSpPr>
              <a:spLocks/>
            </p:cNvSpPr>
            <p:nvPr/>
          </p:nvSpPr>
          <p:spPr bwMode="auto">
            <a:xfrm>
              <a:off x="4503" y="2195"/>
              <a:ext cx="451" cy="171"/>
            </a:xfrm>
            <a:custGeom>
              <a:avLst/>
              <a:gdLst>
                <a:gd name="T0" fmla="*/ 1 w 658"/>
                <a:gd name="T1" fmla="*/ 86 h 249"/>
                <a:gd name="T2" fmla="*/ 451 w 658"/>
                <a:gd name="T3" fmla="*/ 41 h 249"/>
                <a:gd name="T4" fmla="*/ 420 w 658"/>
                <a:gd name="T5" fmla="*/ 93 h 249"/>
                <a:gd name="T6" fmla="*/ 451 w 658"/>
                <a:gd name="T7" fmla="*/ 138 h 249"/>
                <a:gd name="T8" fmla="*/ 1 w 658"/>
                <a:gd name="T9" fmla="*/ 86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249"/>
                <a:gd name="T17" fmla="*/ 658 w 658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249">
                  <a:moveTo>
                    <a:pt x="2" y="125"/>
                  </a:moveTo>
                  <a:cubicBezTo>
                    <a:pt x="0" y="0"/>
                    <a:pt x="556" y="58"/>
                    <a:pt x="658" y="60"/>
                  </a:cubicBezTo>
                  <a:cubicBezTo>
                    <a:pt x="615" y="78"/>
                    <a:pt x="613" y="110"/>
                    <a:pt x="613" y="135"/>
                  </a:cubicBezTo>
                  <a:cubicBezTo>
                    <a:pt x="613" y="158"/>
                    <a:pt x="628" y="171"/>
                    <a:pt x="658" y="201"/>
                  </a:cubicBezTo>
                  <a:cubicBezTo>
                    <a:pt x="562" y="213"/>
                    <a:pt x="1" y="249"/>
                    <a:pt x="2" y="125"/>
                  </a:cubicBezTo>
                  <a:close/>
                </a:path>
              </a:pathLst>
            </a:custGeom>
            <a:solidFill>
              <a:srgbClr val="7F7F7F"/>
            </a:solidFill>
            <a:ln w="9525">
              <a:solidFill>
                <a:schemeClr val="bg2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83" name="Freeform 31"/>
            <p:cNvSpPr>
              <a:spLocks/>
            </p:cNvSpPr>
            <p:nvPr/>
          </p:nvSpPr>
          <p:spPr bwMode="auto">
            <a:xfrm>
              <a:off x="4945" y="2234"/>
              <a:ext cx="487" cy="102"/>
            </a:xfrm>
            <a:custGeom>
              <a:avLst/>
              <a:gdLst>
                <a:gd name="T0" fmla="*/ 0 w 1044"/>
                <a:gd name="T1" fmla="*/ 49 h 198"/>
                <a:gd name="T2" fmla="*/ 70 w 1044"/>
                <a:gd name="T3" fmla="*/ 0 h 198"/>
                <a:gd name="T4" fmla="*/ 487 w 1044"/>
                <a:gd name="T5" fmla="*/ 51 h 198"/>
                <a:gd name="T6" fmla="*/ 70 w 1044"/>
                <a:gd name="T7" fmla="*/ 101 h 198"/>
                <a:gd name="T8" fmla="*/ 0 w 1044"/>
                <a:gd name="T9" fmla="*/ 49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198"/>
                <a:gd name="T17" fmla="*/ 1044 w 1044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198">
                  <a:moveTo>
                    <a:pt x="0" y="95"/>
                  </a:moveTo>
                  <a:cubicBezTo>
                    <a:pt x="0" y="23"/>
                    <a:pt x="70" y="1"/>
                    <a:pt x="151" y="0"/>
                  </a:cubicBezTo>
                  <a:cubicBezTo>
                    <a:pt x="460" y="16"/>
                    <a:pt x="1044" y="99"/>
                    <a:pt x="1044" y="99"/>
                  </a:cubicBezTo>
                  <a:cubicBezTo>
                    <a:pt x="1044" y="99"/>
                    <a:pt x="325" y="198"/>
                    <a:pt x="151" y="197"/>
                  </a:cubicBezTo>
                  <a:cubicBezTo>
                    <a:pt x="72" y="197"/>
                    <a:pt x="0" y="165"/>
                    <a:pt x="0" y="95"/>
                  </a:cubicBezTo>
                  <a:close/>
                </a:path>
              </a:pathLst>
            </a:custGeom>
            <a:solidFill>
              <a:srgbClr val="7F7F7F">
                <a:alpha val="39999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0" y="336550"/>
            <a:ext cx="9144000" cy="50321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… et permet de faire pivoter l’aéronef autour de son axe de tangage pour modifier </a:t>
            </a:r>
          </a:p>
          <a:p>
            <a:r>
              <a:rPr lang="fr-FR" dirty="0"/>
              <a:t>l’assiette !</a:t>
            </a:r>
          </a:p>
        </p:txBody>
      </p:sp>
      <p:sp>
        <p:nvSpPr>
          <p:cNvPr id="20530" name="Oval 50"/>
          <p:cNvSpPr>
            <a:spLocks noChangeArrowheads="1"/>
          </p:cNvSpPr>
          <p:nvPr/>
        </p:nvSpPr>
        <p:spPr bwMode="auto">
          <a:xfrm>
            <a:off x="6361113" y="4049713"/>
            <a:ext cx="622862" cy="361950"/>
          </a:xfrm>
          <a:prstGeom prst="ellips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er 80"/>
          <p:cNvGrpSpPr/>
          <p:nvPr/>
        </p:nvGrpSpPr>
        <p:grpSpPr>
          <a:xfrm>
            <a:off x="3435350" y="3365500"/>
            <a:ext cx="1722438" cy="1074738"/>
            <a:chOff x="3295650" y="3213100"/>
            <a:chExt cx="1722438" cy="1074738"/>
          </a:xfrm>
        </p:grpSpPr>
        <p:sp>
          <p:nvSpPr>
            <p:cNvPr id="82" name="Text Box 43"/>
            <p:cNvSpPr txBox="1">
              <a:spLocks noChangeArrowheads="1"/>
            </p:cNvSpPr>
            <p:nvPr/>
          </p:nvSpPr>
          <p:spPr bwMode="auto">
            <a:xfrm flipH="1">
              <a:off x="3635375" y="3213100"/>
              <a:ext cx="13827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fr-FR" sz="1600" b="1" dirty="0">
                  <a:solidFill>
                    <a:srgbClr val="CC0000"/>
                  </a:solidFill>
                  <a:latin typeface="Arial Narrow" pitchFamily="-84" charset="0"/>
                </a:rPr>
                <a:t>axe de tangage</a:t>
              </a:r>
            </a:p>
          </p:txBody>
        </p:sp>
        <p:sp>
          <p:nvSpPr>
            <p:cNvPr id="83" name="Freeform 44"/>
            <p:cNvSpPr>
              <a:spLocks/>
            </p:cNvSpPr>
            <p:nvPr/>
          </p:nvSpPr>
          <p:spPr bwMode="auto">
            <a:xfrm>
              <a:off x="3478213" y="3533775"/>
              <a:ext cx="1446212" cy="563563"/>
            </a:xfrm>
            <a:custGeom>
              <a:avLst/>
              <a:gdLst>
                <a:gd name="T0" fmla="*/ 1446212 w 911"/>
                <a:gd name="T1" fmla="*/ 0 h 355"/>
                <a:gd name="T2" fmla="*/ 250825 w 911"/>
                <a:gd name="T3" fmla="*/ 0 h 355"/>
                <a:gd name="T4" fmla="*/ 0 w 911"/>
                <a:gd name="T5" fmla="*/ 563563 h 355"/>
                <a:gd name="T6" fmla="*/ 0 60000 65536"/>
                <a:gd name="T7" fmla="*/ 0 60000 65536"/>
                <a:gd name="T8" fmla="*/ 0 60000 65536"/>
                <a:gd name="T9" fmla="*/ 0 w 911"/>
                <a:gd name="T10" fmla="*/ 0 h 355"/>
                <a:gd name="T11" fmla="*/ 911 w 911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1" h="355">
                  <a:moveTo>
                    <a:pt x="911" y="0"/>
                  </a:moveTo>
                  <a:lnTo>
                    <a:pt x="158" y="0"/>
                  </a:lnTo>
                  <a:lnTo>
                    <a:pt x="0" y="355"/>
                  </a:ln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" name="Group 45"/>
            <p:cNvGrpSpPr>
              <a:grpSpLocks/>
            </p:cNvGrpSpPr>
            <p:nvPr/>
          </p:nvGrpSpPr>
          <p:grpSpPr bwMode="auto">
            <a:xfrm>
              <a:off x="3295650" y="4076700"/>
              <a:ext cx="211138" cy="211138"/>
              <a:chOff x="2408" y="2149"/>
              <a:chExt cx="68" cy="68"/>
            </a:xfrm>
          </p:grpSpPr>
          <p:sp>
            <p:nvSpPr>
              <p:cNvPr id="85" name="Oval 46"/>
              <p:cNvSpPr>
                <a:spLocks noChangeAspect="1" noChangeArrowheads="1"/>
              </p:cNvSpPr>
              <p:nvPr/>
            </p:nvSpPr>
            <p:spPr bwMode="auto">
              <a:xfrm>
                <a:off x="2408" y="2149"/>
                <a:ext cx="68" cy="68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Oval 47"/>
              <p:cNvSpPr>
                <a:spLocks noChangeAspect="1" noChangeArrowheads="1"/>
              </p:cNvSpPr>
              <p:nvPr/>
            </p:nvSpPr>
            <p:spPr bwMode="auto">
              <a:xfrm>
                <a:off x="2430" y="2171"/>
                <a:ext cx="23" cy="23"/>
              </a:xfrm>
              <a:prstGeom prst="ellipse">
                <a:avLst/>
              </a:prstGeom>
              <a:solidFill>
                <a:srgbClr val="CC0000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6" name="Group 34"/>
          <p:cNvGrpSpPr>
            <a:grpSpLocks/>
          </p:cNvGrpSpPr>
          <p:nvPr/>
        </p:nvGrpSpPr>
        <p:grpSpPr bwMode="auto">
          <a:xfrm rot="-2218975">
            <a:off x="7208838" y="3944220"/>
            <a:ext cx="1393825" cy="641350"/>
            <a:chOff x="4451" y="3480"/>
            <a:chExt cx="878" cy="404"/>
          </a:xfrm>
        </p:grpSpPr>
        <p:sp>
          <p:nvSpPr>
            <p:cNvPr id="72" name="Freeform 35"/>
            <p:cNvSpPr>
              <a:spLocks/>
            </p:cNvSpPr>
            <p:nvPr/>
          </p:nvSpPr>
          <p:spPr bwMode="auto">
            <a:xfrm rot="2100000">
              <a:off x="4451" y="3480"/>
              <a:ext cx="451" cy="171"/>
            </a:xfrm>
            <a:custGeom>
              <a:avLst/>
              <a:gdLst>
                <a:gd name="T0" fmla="*/ 1 w 658"/>
                <a:gd name="T1" fmla="*/ 86 h 249"/>
                <a:gd name="T2" fmla="*/ 451 w 658"/>
                <a:gd name="T3" fmla="*/ 41 h 249"/>
                <a:gd name="T4" fmla="*/ 420 w 658"/>
                <a:gd name="T5" fmla="*/ 93 h 249"/>
                <a:gd name="T6" fmla="*/ 451 w 658"/>
                <a:gd name="T7" fmla="*/ 138 h 249"/>
                <a:gd name="T8" fmla="*/ 1 w 658"/>
                <a:gd name="T9" fmla="*/ 86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249"/>
                <a:gd name="T17" fmla="*/ 658 w 658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249">
                  <a:moveTo>
                    <a:pt x="2" y="125"/>
                  </a:moveTo>
                  <a:cubicBezTo>
                    <a:pt x="0" y="0"/>
                    <a:pt x="556" y="58"/>
                    <a:pt x="658" y="60"/>
                  </a:cubicBezTo>
                  <a:cubicBezTo>
                    <a:pt x="615" y="78"/>
                    <a:pt x="613" y="110"/>
                    <a:pt x="613" y="135"/>
                  </a:cubicBezTo>
                  <a:cubicBezTo>
                    <a:pt x="613" y="158"/>
                    <a:pt x="628" y="171"/>
                    <a:pt x="658" y="201"/>
                  </a:cubicBezTo>
                  <a:cubicBezTo>
                    <a:pt x="562" y="213"/>
                    <a:pt x="1" y="249"/>
                    <a:pt x="2" y="125"/>
                  </a:cubicBezTo>
                  <a:close/>
                </a:path>
              </a:pathLst>
            </a:custGeom>
            <a:solidFill>
              <a:srgbClr val="7F7F7F"/>
            </a:solidFill>
            <a:ln w="9525">
              <a:solidFill>
                <a:schemeClr val="bg2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36"/>
            <p:cNvSpPr>
              <a:spLocks/>
            </p:cNvSpPr>
            <p:nvPr/>
          </p:nvSpPr>
          <p:spPr bwMode="auto">
            <a:xfrm rot="2100000">
              <a:off x="4808" y="3782"/>
              <a:ext cx="487" cy="102"/>
            </a:xfrm>
            <a:custGeom>
              <a:avLst/>
              <a:gdLst>
                <a:gd name="T0" fmla="*/ 0 w 1044"/>
                <a:gd name="T1" fmla="*/ 49 h 198"/>
                <a:gd name="T2" fmla="*/ 70 w 1044"/>
                <a:gd name="T3" fmla="*/ 0 h 198"/>
                <a:gd name="T4" fmla="*/ 487 w 1044"/>
                <a:gd name="T5" fmla="*/ 51 h 198"/>
                <a:gd name="T6" fmla="*/ 70 w 1044"/>
                <a:gd name="T7" fmla="*/ 101 h 198"/>
                <a:gd name="T8" fmla="*/ 0 w 1044"/>
                <a:gd name="T9" fmla="*/ 49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198"/>
                <a:gd name="T17" fmla="*/ 1044 w 1044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198">
                  <a:moveTo>
                    <a:pt x="0" y="95"/>
                  </a:moveTo>
                  <a:cubicBezTo>
                    <a:pt x="0" y="23"/>
                    <a:pt x="70" y="1"/>
                    <a:pt x="151" y="0"/>
                  </a:cubicBezTo>
                  <a:cubicBezTo>
                    <a:pt x="460" y="16"/>
                    <a:pt x="1044" y="99"/>
                    <a:pt x="1044" y="99"/>
                  </a:cubicBezTo>
                  <a:cubicBezTo>
                    <a:pt x="1044" y="99"/>
                    <a:pt x="325" y="198"/>
                    <a:pt x="151" y="197"/>
                  </a:cubicBezTo>
                  <a:cubicBezTo>
                    <a:pt x="72" y="197"/>
                    <a:pt x="0" y="165"/>
                    <a:pt x="0" y="95"/>
                  </a:cubicBez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37"/>
            <p:cNvSpPr>
              <a:spLocks/>
            </p:cNvSpPr>
            <p:nvPr/>
          </p:nvSpPr>
          <p:spPr bwMode="auto">
            <a:xfrm rot="300000">
              <a:off x="4843" y="3687"/>
              <a:ext cx="486" cy="103"/>
            </a:xfrm>
            <a:custGeom>
              <a:avLst/>
              <a:gdLst>
                <a:gd name="T0" fmla="*/ 0 w 1044"/>
                <a:gd name="T1" fmla="*/ 49 h 198"/>
                <a:gd name="T2" fmla="*/ 70 w 1044"/>
                <a:gd name="T3" fmla="*/ 0 h 198"/>
                <a:gd name="T4" fmla="*/ 486 w 1044"/>
                <a:gd name="T5" fmla="*/ 52 h 198"/>
                <a:gd name="T6" fmla="*/ 70 w 1044"/>
                <a:gd name="T7" fmla="*/ 102 h 198"/>
                <a:gd name="T8" fmla="*/ 0 w 1044"/>
                <a:gd name="T9" fmla="*/ 49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198"/>
                <a:gd name="T17" fmla="*/ 1044 w 1044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198">
                  <a:moveTo>
                    <a:pt x="0" y="95"/>
                  </a:moveTo>
                  <a:cubicBezTo>
                    <a:pt x="0" y="23"/>
                    <a:pt x="70" y="1"/>
                    <a:pt x="151" y="0"/>
                  </a:cubicBezTo>
                  <a:cubicBezTo>
                    <a:pt x="460" y="16"/>
                    <a:pt x="1044" y="99"/>
                    <a:pt x="1044" y="99"/>
                  </a:cubicBezTo>
                  <a:cubicBezTo>
                    <a:pt x="1044" y="99"/>
                    <a:pt x="325" y="198"/>
                    <a:pt x="151" y="197"/>
                  </a:cubicBezTo>
                  <a:cubicBezTo>
                    <a:pt x="72" y="197"/>
                    <a:pt x="0" y="165"/>
                    <a:pt x="0" y="95"/>
                  </a:cubicBezTo>
                  <a:close/>
                </a:path>
              </a:pathLst>
            </a:custGeom>
            <a:solidFill>
              <a:srgbClr val="FFB66D">
                <a:alpha val="39999"/>
              </a:srgbClr>
            </a:solidFill>
            <a:ln w="6350">
              <a:solidFill>
                <a:srgbClr val="FFB66D"/>
              </a:solidFill>
              <a:prstDash val="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1" name="AutoShape 33"/>
          <p:cNvSpPr>
            <a:spLocks noChangeArrowheads="1"/>
          </p:cNvSpPr>
          <p:nvPr/>
        </p:nvSpPr>
        <p:spPr bwMode="auto">
          <a:xfrm rot="3120000">
            <a:off x="8147050" y="4187825"/>
            <a:ext cx="530225" cy="485775"/>
          </a:xfrm>
          <a:custGeom>
            <a:avLst/>
            <a:gdLst>
              <a:gd name="T0" fmla="*/ 9761761 w 21600"/>
              <a:gd name="T1" fmla="*/ 0 h 21600"/>
              <a:gd name="T2" fmla="*/ 0 w 21600"/>
              <a:gd name="T3" fmla="*/ 5462450 h 21600"/>
              <a:gd name="T4" fmla="*/ 9761761 w 21600"/>
              <a:gd name="T5" fmla="*/ 10924877 h 21600"/>
              <a:gd name="T6" fmla="*/ 13015674 w 21600"/>
              <a:gd name="T7" fmla="*/ 546245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A54B"/>
              </a:gs>
              <a:gs pos="100000">
                <a:srgbClr val="EE77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2" name="Group 10"/>
          <p:cNvGrpSpPr>
            <a:grpSpLocks/>
          </p:cNvGrpSpPr>
          <p:nvPr/>
        </p:nvGrpSpPr>
        <p:grpSpPr bwMode="auto">
          <a:xfrm>
            <a:off x="1339850" y="2862263"/>
            <a:ext cx="206375" cy="1990725"/>
            <a:chOff x="505" y="685"/>
            <a:chExt cx="129" cy="1241"/>
          </a:xfrm>
        </p:grpSpPr>
        <p:grpSp>
          <p:nvGrpSpPr>
            <p:cNvPr id="23" name="Group 11"/>
            <p:cNvGrpSpPr>
              <a:grpSpLocks/>
            </p:cNvGrpSpPr>
            <p:nvPr/>
          </p:nvGrpSpPr>
          <p:grpSpPr bwMode="auto">
            <a:xfrm>
              <a:off x="505" y="685"/>
              <a:ext cx="129" cy="1241"/>
              <a:chOff x="2854" y="1696"/>
              <a:chExt cx="91" cy="679"/>
            </a:xfrm>
          </p:grpSpPr>
          <p:sp>
            <p:nvSpPr>
              <p:cNvPr id="25" name="AutoShape 12"/>
              <p:cNvSpPr>
                <a:spLocks noChangeArrowheads="1"/>
              </p:cNvSpPr>
              <p:nvPr/>
            </p:nvSpPr>
            <p:spPr bwMode="auto">
              <a:xfrm rot="21540000" flipH="1">
                <a:off x="2869" y="1743"/>
                <a:ext cx="71" cy="632"/>
              </a:xfrm>
              <a:prstGeom prst="can">
                <a:avLst>
                  <a:gd name="adj" fmla="val 8641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AutoShape 13"/>
              <p:cNvSpPr>
                <a:spLocks noChangeArrowheads="1"/>
              </p:cNvSpPr>
              <p:nvPr/>
            </p:nvSpPr>
            <p:spPr bwMode="auto">
              <a:xfrm rot="21540000" flipH="1">
                <a:off x="2854" y="1696"/>
                <a:ext cx="91" cy="170"/>
              </a:xfrm>
              <a:prstGeom prst="can">
                <a:avLst>
                  <a:gd name="adj" fmla="val 18136"/>
                </a:avLst>
              </a:prstGeom>
              <a:solidFill>
                <a:srgbClr val="A6A6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 flipV="1">
              <a:off x="545" y="1567"/>
              <a:ext cx="68" cy="6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7" name="AutoShape 3"/>
          <p:cNvSpPr>
            <a:spLocks noChangeArrowheads="1"/>
          </p:cNvSpPr>
          <p:nvPr/>
        </p:nvSpPr>
        <p:spPr bwMode="auto">
          <a:xfrm rot="6522448" flipH="1" flipV="1">
            <a:off x="1353343" y="2602706"/>
            <a:ext cx="881063" cy="1720850"/>
          </a:xfrm>
          <a:custGeom>
            <a:avLst/>
            <a:gdLst>
              <a:gd name="T0" fmla="*/ 874129 w 21600"/>
              <a:gd name="T1" fmla="*/ 708496 h 21600"/>
              <a:gd name="T2" fmla="*/ 718801 w 21600"/>
              <a:gd name="T3" fmla="*/ 374205 h 21600"/>
              <a:gd name="T4" fmla="*/ 741847 w 21600"/>
              <a:gd name="T5" fmla="*/ 754864 h 21600"/>
              <a:gd name="T6" fmla="*/ 952935 w 21600"/>
              <a:gd name="T7" fmla="*/ 1254149 h 21600"/>
              <a:gd name="T8" fmla="*/ 723002 w 21600"/>
              <a:gd name="T9" fmla="*/ 1449737 h 21600"/>
              <a:gd name="T10" fmla="*/ 622903 w 21600"/>
              <a:gd name="T11" fmla="*/ 100056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83" y="13547"/>
                </a:moveTo>
                <a:cubicBezTo>
                  <a:pt x="18128" y="12672"/>
                  <a:pt x="18305" y="11740"/>
                  <a:pt x="18305" y="10800"/>
                </a:cubicBezTo>
                <a:cubicBezTo>
                  <a:pt x="18305" y="8953"/>
                  <a:pt x="17624" y="7172"/>
                  <a:pt x="16393" y="5796"/>
                </a:cubicBezTo>
                <a:lnTo>
                  <a:pt x="18849" y="3599"/>
                </a:lnTo>
                <a:cubicBezTo>
                  <a:pt x="20620" y="5579"/>
                  <a:pt x="21600" y="8143"/>
                  <a:pt x="21600" y="10800"/>
                </a:cubicBezTo>
                <a:cubicBezTo>
                  <a:pt x="21600" y="12153"/>
                  <a:pt x="21345" y="13494"/>
                  <a:pt x="20850" y="14754"/>
                </a:cubicBezTo>
                <a:lnTo>
                  <a:pt x="23362" y="15742"/>
                </a:lnTo>
                <a:lnTo>
                  <a:pt x="17725" y="18197"/>
                </a:lnTo>
                <a:lnTo>
                  <a:pt x="15271" y="12559"/>
                </a:lnTo>
                <a:lnTo>
                  <a:pt x="17783" y="13547"/>
                </a:lnTo>
                <a:close/>
              </a:path>
            </a:pathLst>
          </a:custGeom>
          <a:gradFill rotWithShape="0">
            <a:gsLst>
              <a:gs pos="0">
                <a:srgbClr val="FFE2C5"/>
              </a:gs>
              <a:gs pos="100000">
                <a:srgbClr val="FFB66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8" name="Group 7"/>
          <p:cNvGrpSpPr>
            <a:grpSpLocks/>
          </p:cNvGrpSpPr>
          <p:nvPr/>
        </p:nvGrpSpPr>
        <p:grpSpPr bwMode="auto">
          <a:xfrm rot="1200000">
            <a:off x="1517650" y="2859087"/>
            <a:ext cx="204788" cy="1990725"/>
            <a:chOff x="900" y="904"/>
            <a:chExt cx="87" cy="839"/>
          </a:xfrm>
        </p:grpSpPr>
        <p:sp>
          <p:nvSpPr>
            <p:cNvPr id="29" name="AutoShape 8"/>
            <p:cNvSpPr>
              <a:spLocks noChangeArrowheads="1"/>
            </p:cNvSpPr>
            <p:nvPr/>
          </p:nvSpPr>
          <p:spPr bwMode="auto">
            <a:xfrm rot="21540000" flipH="1">
              <a:off x="914" y="962"/>
              <a:ext cx="68" cy="781"/>
            </a:xfrm>
            <a:prstGeom prst="can">
              <a:avLst>
                <a:gd name="adj" fmla="val 111503"/>
              </a:avLst>
            </a:prstGeom>
            <a:solidFill>
              <a:srgbClr val="FFB66D">
                <a:alpha val="79999"/>
              </a:srgbClr>
            </a:solidFill>
            <a:ln w="9525">
              <a:solidFill>
                <a:srgbClr val="FFA34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AutoShape 9"/>
            <p:cNvSpPr>
              <a:spLocks noChangeArrowheads="1"/>
            </p:cNvSpPr>
            <p:nvPr/>
          </p:nvSpPr>
          <p:spPr bwMode="auto">
            <a:xfrm rot="21540000" flipH="1">
              <a:off x="900" y="904"/>
              <a:ext cx="87" cy="210"/>
            </a:xfrm>
            <a:prstGeom prst="can">
              <a:avLst>
                <a:gd name="adj" fmla="val 23434"/>
              </a:avLst>
            </a:prstGeom>
            <a:solidFill>
              <a:srgbClr val="FFB66D"/>
            </a:solidFill>
            <a:ln w="9525">
              <a:solidFill>
                <a:srgbClr val="FFA34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530" grpId="0" animBg="1"/>
      <p:bldP spid="21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5"/>
          <p:cNvSpPr>
            <a:spLocks/>
          </p:cNvSpPr>
          <p:nvPr/>
        </p:nvSpPr>
        <p:spPr bwMode="auto">
          <a:xfrm>
            <a:off x="622301" y="4343400"/>
            <a:ext cx="7796199" cy="0"/>
          </a:xfrm>
          <a:custGeom>
            <a:avLst/>
            <a:gdLst>
              <a:gd name="T0" fmla="*/ 0 w 4745"/>
              <a:gd name="T1" fmla="*/ 0 h 1088"/>
              <a:gd name="T2" fmla="*/ 7532687 w 4745"/>
              <a:gd name="T3" fmla="*/ 1727200 h 1088"/>
              <a:gd name="T4" fmla="*/ 0 60000 65536"/>
              <a:gd name="T5" fmla="*/ 0 60000 65536"/>
              <a:gd name="T6" fmla="*/ 0 w 4745"/>
              <a:gd name="T7" fmla="*/ 0 h 1088"/>
              <a:gd name="T8" fmla="*/ 4745 w 4745"/>
              <a:gd name="T9" fmla="*/ 1088 h 10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45" h="1088">
                <a:moveTo>
                  <a:pt x="0" y="0"/>
                </a:moveTo>
                <a:lnTo>
                  <a:pt x="4745" y="1088"/>
                </a:lnTo>
              </a:path>
            </a:pathLst>
          </a:custGeom>
          <a:noFill/>
          <a:ln w="19050">
            <a:solidFill>
              <a:srgbClr val="7F7F7F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2" name="Picture 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8000" contrast="-8000"/>
          </a:blip>
          <a:srcRect/>
          <a:stretch>
            <a:fillRect/>
          </a:stretch>
        </p:blipFill>
        <p:spPr bwMode="auto">
          <a:xfrm rot="713745">
            <a:off x="2583947" y="3885889"/>
            <a:ext cx="4377665" cy="163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0" y="336550"/>
            <a:ext cx="9144000" cy="50321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… et permet de faire pivoter l’aéronef autour de son axe de tangage pour modifier </a:t>
            </a:r>
          </a:p>
          <a:p>
            <a:r>
              <a:rPr lang="fr-FR" dirty="0"/>
              <a:t>l’assiette !</a:t>
            </a:r>
          </a:p>
        </p:txBody>
      </p:sp>
      <p:grpSp>
        <p:nvGrpSpPr>
          <p:cNvPr id="4" name="Grouper 80"/>
          <p:cNvGrpSpPr/>
          <p:nvPr/>
        </p:nvGrpSpPr>
        <p:grpSpPr>
          <a:xfrm>
            <a:off x="3435350" y="3365500"/>
            <a:ext cx="1722438" cy="1074738"/>
            <a:chOff x="3295650" y="3213100"/>
            <a:chExt cx="1722438" cy="1074738"/>
          </a:xfrm>
        </p:grpSpPr>
        <p:sp>
          <p:nvSpPr>
            <p:cNvPr id="82" name="Text Box 43"/>
            <p:cNvSpPr txBox="1">
              <a:spLocks noChangeArrowheads="1"/>
            </p:cNvSpPr>
            <p:nvPr/>
          </p:nvSpPr>
          <p:spPr bwMode="auto">
            <a:xfrm flipH="1">
              <a:off x="3635375" y="3213100"/>
              <a:ext cx="13827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fr-FR" sz="1600" b="1" dirty="0">
                  <a:solidFill>
                    <a:srgbClr val="CC0000"/>
                  </a:solidFill>
                  <a:latin typeface="Arial Narrow" pitchFamily="-84" charset="0"/>
                </a:rPr>
                <a:t>axe de tangage</a:t>
              </a:r>
            </a:p>
          </p:txBody>
        </p:sp>
        <p:sp>
          <p:nvSpPr>
            <p:cNvPr id="83" name="Freeform 44"/>
            <p:cNvSpPr>
              <a:spLocks/>
            </p:cNvSpPr>
            <p:nvPr/>
          </p:nvSpPr>
          <p:spPr bwMode="auto">
            <a:xfrm>
              <a:off x="3478213" y="3533775"/>
              <a:ext cx="1446212" cy="563563"/>
            </a:xfrm>
            <a:custGeom>
              <a:avLst/>
              <a:gdLst>
                <a:gd name="T0" fmla="*/ 1446212 w 911"/>
                <a:gd name="T1" fmla="*/ 0 h 355"/>
                <a:gd name="T2" fmla="*/ 250825 w 911"/>
                <a:gd name="T3" fmla="*/ 0 h 355"/>
                <a:gd name="T4" fmla="*/ 0 w 911"/>
                <a:gd name="T5" fmla="*/ 563563 h 355"/>
                <a:gd name="T6" fmla="*/ 0 60000 65536"/>
                <a:gd name="T7" fmla="*/ 0 60000 65536"/>
                <a:gd name="T8" fmla="*/ 0 60000 65536"/>
                <a:gd name="T9" fmla="*/ 0 w 911"/>
                <a:gd name="T10" fmla="*/ 0 h 355"/>
                <a:gd name="T11" fmla="*/ 911 w 911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1" h="355">
                  <a:moveTo>
                    <a:pt x="911" y="0"/>
                  </a:moveTo>
                  <a:lnTo>
                    <a:pt x="158" y="0"/>
                  </a:lnTo>
                  <a:lnTo>
                    <a:pt x="0" y="355"/>
                  </a:ln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" name="Group 45"/>
            <p:cNvGrpSpPr>
              <a:grpSpLocks/>
            </p:cNvGrpSpPr>
            <p:nvPr/>
          </p:nvGrpSpPr>
          <p:grpSpPr bwMode="auto">
            <a:xfrm>
              <a:off x="3295650" y="4076700"/>
              <a:ext cx="211138" cy="211138"/>
              <a:chOff x="2408" y="2149"/>
              <a:chExt cx="68" cy="68"/>
            </a:xfrm>
          </p:grpSpPr>
          <p:sp>
            <p:nvSpPr>
              <p:cNvPr id="85" name="Oval 46"/>
              <p:cNvSpPr>
                <a:spLocks noChangeAspect="1" noChangeArrowheads="1"/>
              </p:cNvSpPr>
              <p:nvPr/>
            </p:nvSpPr>
            <p:spPr bwMode="auto">
              <a:xfrm>
                <a:off x="2408" y="2149"/>
                <a:ext cx="68" cy="68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Oval 47"/>
              <p:cNvSpPr>
                <a:spLocks noChangeAspect="1" noChangeArrowheads="1"/>
              </p:cNvSpPr>
              <p:nvPr/>
            </p:nvSpPr>
            <p:spPr bwMode="auto">
              <a:xfrm>
                <a:off x="2430" y="2171"/>
                <a:ext cx="23" cy="23"/>
              </a:xfrm>
              <a:prstGeom prst="ellipse">
                <a:avLst/>
              </a:prstGeom>
              <a:solidFill>
                <a:srgbClr val="CC0000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8" name="Freeform 5"/>
          <p:cNvSpPr>
            <a:spLocks/>
          </p:cNvSpPr>
          <p:nvPr/>
        </p:nvSpPr>
        <p:spPr bwMode="auto">
          <a:xfrm rot="20181479" flipV="1">
            <a:off x="892895" y="3803574"/>
            <a:ext cx="320675" cy="532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FFB66D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493713" y="3646488"/>
            <a:ext cx="7964687" cy="1835199"/>
          </a:xfrm>
          <a:custGeom>
            <a:avLst/>
            <a:gdLst>
              <a:gd name="T0" fmla="*/ 0 w 4745"/>
              <a:gd name="T1" fmla="*/ 0 h 1088"/>
              <a:gd name="T2" fmla="*/ 7532687 w 4745"/>
              <a:gd name="T3" fmla="*/ 1727200 h 1088"/>
              <a:gd name="T4" fmla="*/ 0 60000 65536"/>
              <a:gd name="T5" fmla="*/ 0 60000 65536"/>
              <a:gd name="T6" fmla="*/ 0 w 4745"/>
              <a:gd name="T7" fmla="*/ 0 h 1088"/>
              <a:gd name="T8" fmla="*/ 4745 w 4745"/>
              <a:gd name="T9" fmla="*/ 1088 h 10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45" h="1088">
                <a:moveTo>
                  <a:pt x="0" y="0"/>
                </a:moveTo>
                <a:lnTo>
                  <a:pt x="4745" y="1088"/>
                </a:lnTo>
              </a:path>
            </a:pathLst>
          </a:custGeom>
          <a:noFill/>
          <a:ln w="19050">
            <a:solidFill>
              <a:srgbClr val="FFA54B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ext Box 67"/>
          <p:cNvSpPr txBox="1">
            <a:spLocks noChangeArrowheads="1"/>
          </p:cNvSpPr>
          <p:nvPr/>
        </p:nvSpPr>
        <p:spPr bwMode="auto">
          <a:xfrm rot="780000" flipH="1">
            <a:off x="543221" y="3189288"/>
            <a:ext cx="92164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fr-FR" sz="1600" b="1" dirty="0">
                <a:solidFill>
                  <a:srgbClr val="FFA54B"/>
                </a:solidFill>
              </a:rPr>
              <a:t>Assiette</a:t>
            </a:r>
          </a:p>
          <a:p>
            <a:pPr algn="ctr" eaLnBrk="0" hangingPunct="0"/>
            <a:r>
              <a:rPr lang="fr-FR" sz="1600" b="1" dirty="0">
                <a:solidFill>
                  <a:srgbClr val="FFA54B"/>
                </a:solidFill>
              </a:rPr>
              <a:t> à cabrer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5"/>
          <p:cNvSpPr>
            <a:spLocks/>
          </p:cNvSpPr>
          <p:nvPr/>
        </p:nvSpPr>
        <p:spPr bwMode="auto">
          <a:xfrm>
            <a:off x="622308" y="4343400"/>
            <a:ext cx="6932185" cy="0"/>
          </a:xfrm>
          <a:custGeom>
            <a:avLst/>
            <a:gdLst>
              <a:gd name="T0" fmla="*/ 0 w 4745"/>
              <a:gd name="T1" fmla="*/ 0 h 1088"/>
              <a:gd name="T2" fmla="*/ 7532687 w 4745"/>
              <a:gd name="T3" fmla="*/ 1727200 h 1088"/>
              <a:gd name="T4" fmla="*/ 0 60000 65536"/>
              <a:gd name="T5" fmla="*/ 0 60000 65536"/>
              <a:gd name="T6" fmla="*/ 0 w 4745"/>
              <a:gd name="T7" fmla="*/ 0 h 1088"/>
              <a:gd name="T8" fmla="*/ 4745 w 4745"/>
              <a:gd name="T9" fmla="*/ 1088 h 10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45" h="1088">
                <a:moveTo>
                  <a:pt x="0" y="0"/>
                </a:moveTo>
                <a:lnTo>
                  <a:pt x="4745" y="1088"/>
                </a:lnTo>
              </a:path>
            </a:pathLst>
          </a:custGeom>
          <a:noFill/>
          <a:ln w="19050">
            <a:solidFill>
              <a:srgbClr val="7F7F7F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2" name="Picture 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8000" contrast="-8000"/>
          </a:blip>
          <a:srcRect/>
          <a:stretch>
            <a:fillRect/>
          </a:stretch>
        </p:blipFill>
        <p:spPr bwMode="auto">
          <a:xfrm rot="21480000">
            <a:off x="2583947" y="3593789"/>
            <a:ext cx="4377665" cy="163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7073900" y="3785580"/>
            <a:ext cx="1858400" cy="1027720"/>
          </a:xfrm>
          <a:prstGeom prst="ellipse">
            <a:avLst/>
          </a:prstGeom>
          <a:solidFill>
            <a:schemeClr val="bg1">
              <a:alpha val="49000"/>
            </a:schemeClr>
          </a:solidFill>
          <a:ln w="6350">
            <a:solidFill>
              <a:srgbClr val="969696"/>
            </a:solidFill>
            <a:round/>
            <a:headEnd/>
            <a:tailEnd/>
          </a:ln>
          <a:effectLst>
            <a:outerShdw blurRad="63500" sx="102000" sy="102000" algn="ctr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170737" y="4205286"/>
            <a:ext cx="1474788" cy="271463"/>
            <a:chOff x="4503" y="2195"/>
            <a:chExt cx="929" cy="171"/>
          </a:xfrm>
        </p:grpSpPr>
        <p:sp>
          <p:nvSpPr>
            <p:cNvPr id="31782" name="Freeform 30"/>
            <p:cNvSpPr>
              <a:spLocks/>
            </p:cNvSpPr>
            <p:nvPr/>
          </p:nvSpPr>
          <p:spPr bwMode="auto">
            <a:xfrm>
              <a:off x="4503" y="2195"/>
              <a:ext cx="451" cy="171"/>
            </a:xfrm>
            <a:custGeom>
              <a:avLst/>
              <a:gdLst>
                <a:gd name="T0" fmla="*/ 1 w 658"/>
                <a:gd name="T1" fmla="*/ 86 h 249"/>
                <a:gd name="T2" fmla="*/ 451 w 658"/>
                <a:gd name="T3" fmla="*/ 41 h 249"/>
                <a:gd name="T4" fmla="*/ 420 w 658"/>
                <a:gd name="T5" fmla="*/ 93 h 249"/>
                <a:gd name="T6" fmla="*/ 451 w 658"/>
                <a:gd name="T7" fmla="*/ 138 h 249"/>
                <a:gd name="T8" fmla="*/ 1 w 658"/>
                <a:gd name="T9" fmla="*/ 86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249"/>
                <a:gd name="T17" fmla="*/ 658 w 658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249">
                  <a:moveTo>
                    <a:pt x="2" y="125"/>
                  </a:moveTo>
                  <a:cubicBezTo>
                    <a:pt x="0" y="0"/>
                    <a:pt x="556" y="58"/>
                    <a:pt x="658" y="60"/>
                  </a:cubicBezTo>
                  <a:cubicBezTo>
                    <a:pt x="615" y="78"/>
                    <a:pt x="613" y="110"/>
                    <a:pt x="613" y="135"/>
                  </a:cubicBezTo>
                  <a:cubicBezTo>
                    <a:pt x="613" y="158"/>
                    <a:pt x="628" y="171"/>
                    <a:pt x="658" y="201"/>
                  </a:cubicBezTo>
                  <a:cubicBezTo>
                    <a:pt x="562" y="213"/>
                    <a:pt x="1" y="249"/>
                    <a:pt x="2" y="125"/>
                  </a:cubicBezTo>
                  <a:close/>
                </a:path>
              </a:pathLst>
            </a:custGeom>
            <a:solidFill>
              <a:srgbClr val="7F7F7F"/>
            </a:solidFill>
            <a:ln w="9525">
              <a:solidFill>
                <a:schemeClr val="bg2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83" name="Freeform 31"/>
            <p:cNvSpPr>
              <a:spLocks/>
            </p:cNvSpPr>
            <p:nvPr/>
          </p:nvSpPr>
          <p:spPr bwMode="auto">
            <a:xfrm>
              <a:off x="4945" y="2234"/>
              <a:ext cx="487" cy="102"/>
            </a:xfrm>
            <a:custGeom>
              <a:avLst/>
              <a:gdLst>
                <a:gd name="T0" fmla="*/ 0 w 1044"/>
                <a:gd name="T1" fmla="*/ 49 h 198"/>
                <a:gd name="T2" fmla="*/ 70 w 1044"/>
                <a:gd name="T3" fmla="*/ 0 h 198"/>
                <a:gd name="T4" fmla="*/ 487 w 1044"/>
                <a:gd name="T5" fmla="*/ 51 h 198"/>
                <a:gd name="T6" fmla="*/ 70 w 1044"/>
                <a:gd name="T7" fmla="*/ 101 h 198"/>
                <a:gd name="T8" fmla="*/ 0 w 1044"/>
                <a:gd name="T9" fmla="*/ 49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198"/>
                <a:gd name="T17" fmla="*/ 1044 w 1044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198">
                  <a:moveTo>
                    <a:pt x="0" y="95"/>
                  </a:moveTo>
                  <a:cubicBezTo>
                    <a:pt x="0" y="23"/>
                    <a:pt x="70" y="1"/>
                    <a:pt x="151" y="0"/>
                  </a:cubicBezTo>
                  <a:cubicBezTo>
                    <a:pt x="460" y="16"/>
                    <a:pt x="1044" y="99"/>
                    <a:pt x="1044" y="99"/>
                  </a:cubicBezTo>
                  <a:cubicBezTo>
                    <a:pt x="1044" y="99"/>
                    <a:pt x="325" y="198"/>
                    <a:pt x="151" y="197"/>
                  </a:cubicBezTo>
                  <a:cubicBezTo>
                    <a:pt x="72" y="197"/>
                    <a:pt x="0" y="165"/>
                    <a:pt x="0" y="95"/>
                  </a:cubicBezTo>
                  <a:close/>
                </a:path>
              </a:pathLst>
            </a:custGeom>
            <a:solidFill>
              <a:srgbClr val="7F7F7F">
                <a:alpha val="39999"/>
              </a:srgb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0" y="336550"/>
            <a:ext cx="9144000" cy="50321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… et permet de faire pivoter l’aéronef autour de son axe de tangage pour modifier </a:t>
            </a:r>
          </a:p>
          <a:p>
            <a:r>
              <a:rPr lang="fr-FR" dirty="0"/>
              <a:t>l’assiette !</a:t>
            </a:r>
          </a:p>
        </p:txBody>
      </p:sp>
      <p:sp>
        <p:nvSpPr>
          <p:cNvPr id="20530" name="Oval 50"/>
          <p:cNvSpPr>
            <a:spLocks noChangeArrowheads="1"/>
          </p:cNvSpPr>
          <p:nvPr/>
        </p:nvSpPr>
        <p:spPr bwMode="auto">
          <a:xfrm>
            <a:off x="6361113" y="4049713"/>
            <a:ext cx="622862" cy="361950"/>
          </a:xfrm>
          <a:prstGeom prst="ellips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" name="Grouper 80"/>
          <p:cNvGrpSpPr/>
          <p:nvPr/>
        </p:nvGrpSpPr>
        <p:grpSpPr>
          <a:xfrm>
            <a:off x="3435350" y="3365500"/>
            <a:ext cx="1722438" cy="1074738"/>
            <a:chOff x="3295650" y="3213100"/>
            <a:chExt cx="1722438" cy="1074738"/>
          </a:xfrm>
        </p:grpSpPr>
        <p:sp>
          <p:nvSpPr>
            <p:cNvPr id="82" name="Text Box 43"/>
            <p:cNvSpPr txBox="1">
              <a:spLocks noChangeArrowheads="1"/>
            </p:cNvSpPr>
            <p:nvPr/>
          </p:nvSpPr>
          <p:spPr bwMode="auto">
            <a:xfrm flipH="1">
              <a:off x="3635375" y="3213100"/>
              <a:ext cx="13827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fr-FR" sz="1600" b="1" dirty="0">
                  <a:solidFill>
                    <a:srgbClr val="CC0000"/>
                  </a:solidFill>
                  <a:latin typeface="Arial Narrow" pitchFamily="-84" charset="0"/>
                </a:rPr>
                <a:t>axe de tangage</a:t>
              </a:r>
            </a:p>
          </p:txBody>
        </p:sp>
        <p:sp>
          <p:nvSpPr>
            <p:cNvPr id="83" name="Freeform 44"/>
            <p:cNvSpPr>
              <a:spLocks/>
            </p:cNvSpPr>
            <p:nvPr/>
          </p:nvSpPr>
          <p:spPr bwMode="auto">
            <a:xfrm>
              <a:off x="3478213" y="3533775"/>
              <a:ext cx="1446212" cy="563563"/>
            </a:xfrm>
            <a:custGeom>
              <a:avLst/>
              <a:gdLst>
                <a:gd name="T0" fmla="*/ 1446212 w 911"/>
                <a:gd name="T1" fmla="*/ 0 h 355"/>
                <a:gd name="T2" fmla="*/ 250825 w 911"/>
                <a:gd name="T3" fmla="*/ 0 h 355"/>
                <a:gd name="T4" fmla="*/ 0 w 911"/>
                <a:gd name="T5" fmla="*/ 563563 h 355"/>
                <a:gd name="T6" fmla="*/ 0 60000 65536"/>
                <a:gd name="T7" fmla="*/ 0 60000 65536"/>
                <a:gd name="T8" fmla="*/ 0 60000 65536"/>
                <a:gd name="T9" fmla="*/ 0 w 911"/>
                <a:gd name="T10" fmla="*/ 0 h 355"/>
                <a:gd name="T11" fmla="*/ 911 w 911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1" h="355">
                  <a:moveTo>
                    <a:pt x="911" y="0"/>
                  </a:moveTo>
                  <a:lnTo>
                    <a:pt x="158" y="0"/>
                  </a:lnTo>
                  <a:lnTo>
                    <a:pt x="0" y="355"/>
                  </a:ln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3295650" y="4076700"/>
              <a:ext cx="211138" cy="211138"/>
              <a:chOff x="2408" y="2149"/>
              <a:chExt cx="68" cy="68"/>
            </a:xfrm>
          </p:grpSpPr>
          <p:sp>
            <p:nvSpPr>
              <p:cNvPr id="85" name="Oval 46"/>
              <p:cNvSpPr>
                <a:spLocks noChangeAspect="1" noChangeArrowheads="1"/>
              </p:cNvSpPr>
              <p:nvPr/>
            </p:nvSpPr>
            <p:spPr bwMode="auto">
              <a:xfrm>
                <a:off x="2408" y="2149"/>
                <a:ext cx="68" cy="68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Oval 47"/>
              <p:cNvSpPr>
                <a:spLocks noChangeAspect="1" noChangeArrowheads="1"/>
              </p:cNvSpPr>
              <p:nvPr/>
            </p:nvSpPr>
            <p:spPr bwMode="auto">
              <a:xfrm>
                <a:off x="2430" y="2171"/>
                <a:ext cx="23" cy="23"/>
              </a:xfrm>
              <a:prstGeom prst="ellipse">
                <a:avLst/>
              </a:prstGeom>
              <a:solidFill>
                <a:srgbClr val="CC0000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2" name="AutoShape 32"/>
          <p:cNvSpPr>
            <a:spLocks noChangeArrowheads="1"/>
          </p:cNvSpPr>
          <p:nvPr/>
        </p:nvSpPr>
        <p:spPr bwMode="auto">
          <a:xfrm rot="18662370">
            <a:off x="8201025" y="3970338"/>
            <a:ext cx="530225" cy="485775"/>
          </a:xfrm>
          <a:custGeom>
            <a:avLst/>
            <a:gdLst>
              <a:gd name="T0" fmla="*/ 9761761 w 21600"/>
              <a:gd name="T1" fmla="*/ 0 h 21600"/>
              <a:gd name="T2" fmla="*/ 0 w 21600"/>
              <a:gd name="T3" fmla="*/ 5462450 h 21600"/>
              <a:gd name="T4" fmla="*/ 9761761 w 21600"/>
              <a:gd name="T5" fmla="*/ 10924877 h 21600"/>
              <a:gd name="T6" fmla="*/ 13015674 w 21600"/>
              <a:gd name="T7" fmla="*/ 546245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336699"/>
              </a:gs>
              <a:gs pos="100000">
                <a:srgbClr val="77A5D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 rot="2032132">
            <a:off x="7221538" y="4065588"/>
            <a:ext cx="1400175" cy="628650"/>
            <a:chOff x="4466" y="708"/>
            <a:chExt cx="882" cy="396"/>
          </a:xfrm>
        </p:grpSpPr>
        <p:sp>
          <p:nvSpPr>
            <p:cNvPr id="24" name="Freeform 39"/>
            <p:cNvSpPr>
              <a:spLocks/>
            </p:cNvSpPr>
            <p:nvPr/>
          </p:nvSpPr>
          <p:spPr bwMode="auto">
            <a:xfrm rot="-2100000">
              <a:off x="4466" y="933"/>
              <a:ext cx="451" cy="171"/>
            </a:xfrm>
            <a:custGeom>
              <a:avLst/>
              <a:gdLst>
                <a:gd name="T0" fmla="*/ 1 w 658"/>
                <a:gd name="T1" fmla="*/ 86 h 249"/>
                <a:gd name="T2" fmla="*/ 451 w 658"/>
                <a:gd name="T3" fmla="*/ 41 h 249"/>
                <a:gd name="T4" fmla="*/ 420 w 658"/>
                <a:gd name="T5" fmla="*/ 93 h 249"/>
                <a:gd name="T6" fmla="*/ 451 w 658"/>
                <a:gd name="T7" fmla="*/ 138 h 249"/>
                <a:gd name="T8" fmla="*/ 1 w 658"/>
                <a:gd name="T9" fmla="*/ 86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249"/>
                <a:gd name="T17" fmla="*/ 658 w 658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249">
                  <a:moveTo>
                    <a:pt x="2" y="125"/>
                  </a:moveTo>
                  <a:cubicBezTo>
                    <a:pt x="0" y="0"/>
                    <a:pt x="556" y="58"/>
                    <a:pt x="658" y="60"/>
                  </a:cubicBezTo>
                  <a:cubicBezTo>
                    <a:pt x="615" y="78"/>
                    <a:pt x="613" y="110"/>
                    <a:pt x="613" y="135"/>
                  </a:cubicBezTo>
                  <a:cubicBezTo>
                    <a:pt x="613" y="158"/>
                    <a:pt x="628" y="171"/>
                    <a:pt x="658" y="201"/>
                  </a:cubicBezTo>
                  <a:cubicBezTo>
                    <a:pt x="562" y="213"/>
                    <a:pt x="1" y="249"/>
                    <a:pt x="2" y="125"/>
                  </a:cubicBezTo>
                  <a:close/>
                </a:path>
              </a:pathLst>
            </a:custGeom>
            <a:solidFill>
              <a:srgbClr val="7F7F7F"/>
            </a:solidFill>
            <a:ln w="9525">
              <a:solidFill>
                <a:schemeClr val="bg2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 rot="-2100000">
              <a:off x="4828" y="708"/>
              <a:ext cx="487" cy="102"/>
            </a:xfrm>
            <a:custGeom>
              <a:avLst/>
              <a:gdLst>
                <a:gd name="T0" fmla="*/ 0 w 1044"/>
                <a:gd name="T1" fmla="*/ 49 h 198"/>
                <a:gd name="T2" fmla="*/ 70 w 1044"/>
                <a:gd name="T3" fmla="*/ 0 h 198"/>
                <a:gd name="T4" fmla="*/ 487 w 1044"/>
                <a:gd name="T5" fmla="*/ 51 h 198"/>
                <a:gd name="T6" fmla="*/ 70 w 1044"/>
                <a:gd name="T7" fmla="*/ 101 h 198"/>
                <a:gd name="T8" fmla="*/ 0 w 1044"/>
                <a:gd name="T9" fmla="*/ 49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198"/>
                <a:gd name="T17" fmla="*/ 1044 w 1044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198">
                  <a:moveTo>
                    <a:pt x="0" y="95"/>
                  </a:moveTo>
                  <a:cubicBezTo>
                    <a:pt x="0" y="23"/>
                    <a:pt x="70" y="1"/>
                    <a:pt x="151" y="0"/>
                  </a:cubicBezTo>
                  <a:cubicBezTo>
                    <a:pt x="460" y="16"/>
                    <a:pt x="1044" y="99"/>
                    <a:pt x="1044" y="99"/>
                  </a:cubicBezTo>
                  <a:cubicBezTo>
                    <a:pt x="1044" y="99"/>
                    <a:pt x="325" y="198"/>
                    <a:pt x="151" y="197"/>
                  </a:cubicBezTo>
                  <a:cubicBezTo>
                    <a:pt x="72" y="197"/>
                    <a:pt x="0" y="165"/>
                    <a:pt x="0" y="95"/>
                  </a:cubicBez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 rot="-300000">
              <a:off x="4861" y="802"/>
              <a:ext cx="487" cy="103"/>
            </a:xfrm>
            <a:custGeom>
              <a:avLst/>
              <a:gdLst>
                <a:gd name="T0" fmla="*/ 0 w 1044"/>
                <a:gd name="T1" fmla="*/ 49 h 198"/>
                <a:gd name="T2" fmla="*/ 70 w 1044"/>
                <a:gd name="T3" fmla="*/ 0 h 198"/>
                <a:gd name="T4" fmla="*/ 487 w 1044"/>
                <a:gd name="T5" fmla="*/ 52 h 198"/>
                <a:gd name="T6" fmla="*/ 70 w 1044"/>
                <a:gd name="T7" fmla="*/ 102 h 198"/>
                <a:gd name="T8" fmla="*/ 0 w 1044"/>
                <a:gd name="T9" fmla="*/ 49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198"/>
                <a:gd name="T17" fmla="*/ 1044 w 1044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198">
                  <a:moveTo>
                    <a:pt x="0" y="95"/>
                  </a:moveTo>
                  <a:cubicBezTo>
                    <a:pt x="0" y="23"/>
                    <a:pt x="70" y="1"/>
                    <a:pt x="151" y="0"/>
                  </a:cubicBezTo>
                  <a:cubicBezTo>
                    <a:pt x="460" y="16"/>
                    <a:pt x="1044" y="99"/>
                    <a:pt x="1044" y="99"/>
                  </a:cubicBezTo>
                  <a:cubicBezTo>
                    <a:pt x="1044" y="99"/>
                    <a:pt x="325" y="198"/>
                    <a:pt x="151" y="197"/>
                  </a:cubicBezTo>
                  <a:cubicBezTo>
                    <a:pt x="72" y="197"/>
                    <a:pt x="0" y="165"/>
                    <a:pt x="0" y="95"/>
                  </a:cubicBezTo>
                  <a:close/>
                </a:path>
              </a:pathLst>
            </a:custGeom>
            <a:solidFill>
              <a:srgbClr val="8FAFC3">
                <a:alpha val="39999"/>
              </a:srgbClr>
            </a:solidFill>
            <a:ln w="6350">
              <a:solidFill>
                <a:srgbClr val="8FAFC3"/>
              </a:solidFill>
              <a:prstDash val="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1339850" y="2862263"/>
            <a:ext cx="206375" cy="1990725"/>
            <a:chOff x="505" y="685"/>
            <a:chExt cx="129" cy="1241"/>
          </a:xfrm>
        </p:grpSpPr>
        <p:grpSp>
          <p:nvGrpSpPr>
            <p:cNvPr id="27" name="Group 11"/>
            <p:cNvGrpSpPr>
              <a:grpSpLocks/>
            </p:cNvGrpSpPr>
            <p:nvPr/>
          </p:nvGrpSpPr>
          <p:grpSpPr bwMode="auto">
            <a:xfrm>
              <a:off x="505" y="685"/>
              <a:ext cx="129" cy="1241"/>
              <a:chOff x="2854" y="1696"/>
              <a:chExt cx="91" cy="679"/>
            </a:xfrm>
          </p:grpSpPr>
          <p:sp>
            <p:nvSpPr>
              <p:cNvPr id="29" name="AutoShape 12"/>
              <p:cNvSpPr>
                <a:spLocks noChangeArrowheads="1"/>
              </p:cNvSpPr>
              <p:nvPr/>
            </p:nvSpPr>
            <p:spPr bwMode="auto">
              <a:xfrm rot="21540000" flipH="1">
                <a:off x="2869" y="1743"/>
                <a:ext cx="71" cy="632"/>
              </a:xfrm>
              <a:prstGeom prst="can">
                <a:avLst>
                  <a:gd name="adj" fmla="val 8641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AutoShape 13"/>
              <p:cNvSpPr>
                <a:spLocks noChangeArrowheads="1"/>
              </p:cNvSpPr>
              <p:nvPr/>
            </p:nvSpPr>
            <p:spPr bwMode="auto">
              <a:xfrm rot="21540000" flipH="1">
                <a:off x="2854" y="1696"/>
                <a:ext cx="91" cy="170"/>
              </a:xfrm>
              <a:prstGeom prst="can">
                <a:avLst>
                  <a:gd name="adj" fmla="val 18136"/>
                </a:avLst>
              </a:prstGeom>
              <a:solidFill>
                <a:srgbClr val="A6A6A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8" name="Oval 14"/>
            <p:cNvSpPr>
              <a:spLocks noChangeArrowheads="1"/>
            </p:cNvSpPr>
            <p:nvPr/>
          </p:nvSpPr>
          <p:spPr bwMode="auto">
            <a:xfrm flipV="1">
              <a:off x="545" y="1567"/>
              <a:ext cx="68" cy="6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1" name="AutoShape 2"/>
          <p:cNvSpPr>
            <a:spLocks noChangeArrowheads="1"/>
          </p:cNvSpPr>
          <p:nvPr/>
        </p:nvSpPr>
        <p:spPr bwMode="auto">
          <a:xfrm rot="15077552" flipV="1">
            <a:off x="674688" y="2624138"/>
            <a:ext cx="866775" cy="1692275"/>
          </a:xfrm>
          <a:custGeom>
            <a:avLst/>
            <a:gdLst>
              <a:gd name="T0" fmla="*/ 862441 w 21600"/>
              <a:gd name="T1" fmla="*/ 727052 h 21600"/>
              <a:gd name="T2" fmla="*/ 724158 w 21600"/>
              <a:gd name="T3" fmla="*/ 408026 h 21600"/>
              <a:gd name="T4" fmla="*/ 731542 w 21600"/>
              <a:gd name="T5" fmla="*/ 763326 h 21600"/>
              <a:gd name="T6" fmla="*/ 937481 w 21600"/>
              <a:gd name="T7" fmla="*/ 1233324 h 21600"/>
              <a:gd name="T8" fmla="*/ 711277 w 21600"/>
              <a:gd name="T9" fmla="*/ 1425663 h 21600"/>
              <a:gd name="T10" fmla="*/ 612802 w 21600"/>
              <a:gd name="T11" fmla="*/ 98394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83" y="13547"/>
                </a:moveTo>
                <a:cubicBezTo>
                  <a:pt x="18128" y="12672"/>
                  <a:pt x="18305" y="11740"/>
                  <a:pt x="18305" y="10800"/>
                </a:cubicBezTo>
                <a:cubicBezTo>
                  <a:pt x="18305" y="9140"/>
                  <a:pt x="17755" y="7528"/>
                  <a:pt x="16741" y="6214"/>
                </a:cubicBezTo>
                <a:lnTo>
                  <a:pt x="19350" y="4201"/>
                </a:lnTo>
                <a:cubicBezTo>
                  <a:pt x="20808" y="6092"/>
                  <a:pt x="21600" y="8412"/>
                  <a:pt x="21600" y="10800"/>
                </a:cubicBezTo>
                <a:cubicBezTo>
                  <a:pt x="21600" y="12153"/>
                  <a:pt x="21345" y="13494"/>
                  <a:pt x="20850" y="14754"/>
                </a:cubicBezTo>
                <a:lnTo>
                  <a:pt x="23362" y="15742"/>
                </a:lnTo>
                <a:lnTo>
                  <a:pt x="17725" y="18197"/>
                </a:lnTo>
                <a:lnTo>
                  <a:pt x="15271" y="12559"/>
                </a:lnTo>
                <a:lnTo>
                  <a:pt x="17783" y="13547"/>
                </a:lnTo>
                <a:close/>
              </a:path>
            </a:pathLst>
          </a:custGeom>
          <a:gradFill rotWithShape="0">
            <a:gsLst>
              <a:gs pos="0">
                <a:srgbClr val="336699"/>
              </a:gs>
              <a:gs pos="100000">
                <a:srgbClr val="ADC2D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2" name="Group 4"/>
          <p:cNvGrpSpPr>
            <a:grpSpLocks/>
          </p:cNvGrpSpPr>
          <p:nvPr/>
        </p:nvGrpSpPr>
        <p:grpSpPr bwMode="auto">
          <a:xfrm rot="-1200000">
            <a:off x="1168400" y="2895600"/>
            <a:ext cx="204788" cy="1990725"/>
            <a:chOff x="628" y="632"/>
            <a:chExt cx="87" cy="839"/>
          </a:xfrm>
        </p:grpSpPr>
        <p:sp>
          <p:nvSpPr>
            <p:cNvPr id="33" name="AutoShape 5"/>
            <p:cNvSpPr>
              <a:spLocks noChangeArrowheads="1"/>
            </p:cNvSpPr>
            <p:nvPr/>
          </p:nvSpPr>
          <p:spPr bwMode="auto">
            <a:xfrm rot="21540000" flipH="1">
              <a:off x="642" y="690"/>
              <a:ext cx="68" cy="781"/>
            </a:xfrm>
            <a:prstGeom prst="can">
              <a:avLst>
                <a:gd name="adj" fmla="val 111503"/>
              </a:avLst>
            </a:prstGeom>
            <a:solidFill>
              <a:srgbClr val="77A5D3">
                <a:alpha val="79999"/>
              </a:srgbClr>
            </a:solidFill>
            <a:ln w="9525">
              <a:solidFill>
                <a:srgbClr val="4986C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auto">
            <a:xfrm rot="21540000" flipH="1">
              <a:off x="628" y="632"/>
              <a:ext cx="87" cy="210"/>
            </a:xfrm>
            <a:prstGeom prst="can">
              <a:avLst>
                <a:gd name="adj" fmla="val 23434"/>
              </a:avLst>
            </a:prstGeom>
            <a:solidFill>
              <a:srgbClr val="77A5D3"/>
            </a:solidFill>
            <a:ln w="9525">
              <a:solidFill>
                <a:srgbClr val="4986C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5"/>
          <p:cNvSpPr>
            <a:spLocks/>
          </p:cNvSpPr>
          <p:nvPr/>
        </p:nvSpPr>
        <p:spPr bwMode="auto">
          <a:xfrm>
            <a:off x="622301" y="4343400"/>
            <a:ext cx="7796199" cy="0"/>
          </a:xfrm>
          <a:custGeom>
            <a:avLst/>
            <a:gdLst>
              <a:gd name="T0" fmla="*/ 0 w 4745"/>
              <a:gd name="T1" fmla="*/ 0 h 1088"/>
              <a:gd name="T2" fmla="*/ 7532687 w 4745"/>
              <a:gd name="T3" fmla="*/ 1727200 h 1088"/>
              <a:gd name="T4" fmla="*/ 0 60000 65536"/>
              <a:gd name="T5" fmla="*/ 0 60000 65536"/>
              <a:gd name="T6" fmla="*/ 0 w 4745"/>
              <a:gd name="T7" fmla="*/ 0 h 1088"/>
              <a:gd name="T8" fmla="*/ 4745 w 4745"/>
              <a:gd name="T9" fmla="*/ 1088 h 10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45" h="1088">
                <a:moveTo>
                  <a:pt x="0" y="0"/>
                </a:moveTo>
                <a:lnTo>
                  <a:pt x="4745" y="1088"/>
                </a:lnTo>
              </a:path>
            </a:pathLst>
          </a:custGeom>
          <a:noFill/>
          <a:ln w="19050">
            <a:solidFill>
              <a:srgbClr val="7F7F7F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2" name="Picture 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8000" contrast="-8000"/>
          </a:blip>
          <a:srcRect/>
          <a:stretch>
            <a:fillRect/>
          </a:stretch>
        </p:blipFill>
        <p:spPr bwMode="auto">
          <a:xfrm rot="20280000">
            <a:off x="2533147" y="3225488"/>
            <a:ext cx="4377665" cy="163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0" y="336550"/>
            <a:ext cx="9144000" cy="50321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… et permet de faire pivoter l’aéronef autour de son axe de tangage pour modifier </a:t>
            </a:r>
          </a:p>
          <a:p>
            <a:r>
              <a:rPr lang="fr-FR" dirty="0"/>
              <a:t>l’assiette !</a:t>
            </a:r>
          </a:p>
        </p:txBody>
      </p:sp>
      <p:grpSp>
        <p:nvGrpSpPr>
          <p:cNvPr id="2" name="Grouper 80"/>
          <p:cNvGrpSpPr/>
          <p:nvPr/>
        </p:nvGrpSpPr>
        <p:grpSpPr>
          <a:xfrm>
            <a:off x="3435350" y="3365500"/>
            <a:ext cx="1722438" cy="1074738"/>
            <a:chOff x="3295650" y="3213100"/>
            <a:chExt cx="1722438" cy="1074738"/>
          </a:xfrm>
        </p:grpSpPr>
        <p:sp>
          <p:nvSpPr>
            <p:cNvPr id="82" name="Text Box 43"/>
            <p:cNvSpPr txBox="1">
              <a:spLocks noChangeArrowheads="1"/>
            </p:cNvSpPr>
            <p:nvPr/>
          </p:nvSpPr>
          <p:spPr bwMode="auto">
            <a:xfrm flipH="1">
              <a:off x="3635375" y="3213100"/>
              <a:ext cx="13827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fr-FR" sz="1600" b="1" dirty="0">
                  <a:solidFill>
                    <a:srgbClr val="CC0000"/>
                  </a:solidFill>
                  <a:latin typeface="Arial Narrow" pitchFamily="-84" charset="0"/>
                </a:rPr>
                <a:t>axe de tangage</a:t>
              </a:r>
            </a:p>
          </p:txBody>
        </p:sp>
        <p:sp>
          <p:nvSpPr>
            <p:cNvPr id="83" name="Freeform 44"/>
            <p:cNvSpPr>
              <a:spLocks/>
            </p:cNvSpPr>
            <p:nvPr/>
          </p:nvSpPr>
          <p:spPr bwMode="auto">
            <a:xfrm>
              <a:off x="3478213" y="3533775"/>
              <a:ext cx="1446212" cy="563563"/>
            </a:xfrm>
            <a:custGeom>
              <a:avLst/>
              <a:gdLst>
                <a:gd name="T0" fmla="*/ 1446212 w 911"/>
                <a:gd name="T1" fmla="*/ 0 h 355"/>
                <a:gd name="T2" fmla="*/ 250825 w 911"/>
                <a:gd name="T3" fmla="*/ 0 h 355"/>
                <a:gd name="T4" fmla="*/ 0 w 911"/>
                <a:gd name="T5" fmla="*/ 563563 h 355"/>
                <a:gd name="T6" fmla="*/ 0 60000 65536"/>
                <a:gd name="T7" fmla="*/ 0 60000 65536"/>
                <a:gd name="T8" fmla="*/ 0 60000 65536"/>
                <a:gd name="T9" fmla="*/ 0 w 911"/>
                <a:gd name="T10" fmla="*/ 0 h 355"/>
                <a:gd name="T11" fmla="*/ 911 w 911"/>
                <a:gd name="T12" fmla="*/ 355 h 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1" h="355">
                  <a:moveTo>
                    <a:pt x="911" y="0"/>
                  </a:moveTo>
                  <a:lnTo>
                    <a:pt x="158" y="0"/>
                  </a:lnTo>
                  <a:lnTo>
                    <a:pt x="0" y="355"/>
                  </a:ln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3295650" y="4076700"/>
              <a:ext cx="211138" cy="211138"/>
              <a:chOff x="2408" y="2149"/>
              <a:chExt cx="68" cy="68"/>
            </a:xfrm>
          </p:grpSpPr>
          <p:sp>
            <p:nvSpPr>
              <p:cNvPr id="85" name="Oval 46"/>
              <p:cNvSpPr>
                <a:spLocks noChangeAspect="1" noChangeArrowheads="1"/>
              </p:cNvSpPr>
              <p:nvPr/>
            </p:nvSpPr>
            <p:spPr bwMode="auto">
              <a:xfrm>
                <a:off x="2408" y="2149"/>
                <a:ext cx="68" cy="68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Oval 47"/>
              <p:cNvSpPr>
                <a:spLocks noChangeAspect="1" noChangeArrowheads="1"/>
              </p:cNvSpPr>
              <p:nvPr/>
            </p:nvSpPr>
            <p:spPr bwMode="auto">
              <a:xfrm>
                <a:off x="2430" y="2171"/>
                <a:ext cx="23" cy="23"/>
              </a:xfrm>
              <a:prstGeom prst="ellipse">
                <a:avLst/>
              </a:prstGeom>
              <a:solidFill>
                <a:srgbClr val="CC0000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4" name="Freeform 6"/>
          <p:cNvSpPr>
            <a:spLocks/>
          </p:cNvSpPr>
          <p:nvPr/>
        </p:nvSpPr>
        <p:spPr bwMode="auto">
          <a:xfrm>
            <a:off x="900113" y="4371975"/>
            <a:ext cx="336550" cy="858838"/>
          </a:xfrm>
          <a:custGeom>
            <a:avLst/>
            <a:gdLst>
              <a:gd name="T0" fmla="*/ 0 w 402"/>
              <a:gd name="T1" fmla="*/ 0 h 1028"/>
              <a:gd name="T2" fmla="*/ 336550 w 402"/>
              <a:gd name="T3" fmla="*/ 858838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8FAFC3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reeform 28"/>
          <p:cNvSpPr>
            <a:spLocks/>
          </p:cNvSpPr>
          <p:nvPr/>
        </p:nvSpPr>
        <p:spPr bwMode="auto">
          <a:xfrm>
            <a:off x="493712" y="2527300"/>
            <a:ext cx="7913687" cy="2976462"/>
          </a:xfrm>
          <a:custGeom>
            <a:avLst/>
            <a:gdLst>
              <a:gd name="T0" fmla="*/ 0 w 4754"/>
              <a:gd name="T1" fmla="*/ 3614738 h 2277"/>
              <a:gd name="T2" fmla="*/ 7546975 w 4754"/>
              <a:gd name="T3" fmla="*/ 0 h 2277"/>
              <a:gd name="T4" fmla="*/ 0 60000 65536"/>
              <a:gd name="T5" fmla="*/ 0 60000 65536"/>
              <a:gd name="T6" fmla="*/ 0 w 4754"/>
              <a:gd name="T7" fmla="*/ 0 h 2277"/>
              <a:gd name="T8" fmla="*/ 4754 w 4754"/>
              <a:gd name="T9" fmla="*/ 2277 h 22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54" h="2277">
                <a:moveTo>
                  <a:pt x="0" y="2277"/>
                </a:moveTo>
                <a:lnTo>
                  <a:pt x="4754" y="0"/>
                </a:lnTo>
              </a:path>
            </a:pathLst>
          </a:custGeom>
          <a:noFill/>
          <a:ln w="19050">
            <a:solidFill>
              <a:srgbClr val="72B0D2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 rot="20340000" flipH="1">
            <a:off x="914400" y="5264150"/>
            <a:ext cx="92515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fr-FR" sz="1600" b="1" dirty="0">
                <a:solidFill>
                  <a:srgbClr val="527D98"/>
                </a:solidFill>
                <a:latin typeface="+mj-lt"/>
              </a:rPr>
              <a:t>Assiette</a:t>
            </a:r>
          </a:p>
          <a:p>
            <a:pPr algn="ctr" eaLnBrk="0" hangingPunct="0"/>
            <a:r>
              <a:rPr lang="fr-FR" sz="1600" b="1" dirty="0">
                <a:solidFill>
                  <a:srgbClr val="527D98"/>
                </a:solidFill>
                <a:latin typeface="+mj-lt"/>
              </a:rPr>
              <a:t>À piquer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77825" y="16510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Classification des aéronefs</a:t>
            </a:r>
          </a:p>
        </p:txBody>
      </p:sp>
      <p:sp>
        <p:nvSpPr>
          <p:cNvPr id="29" name="Titre 24"/>
          <p:cNvSpPr txBox="1">
            <a:spLocks/>
          </p:cNvSpPr>
          <p:nvPr/>
        </p:nvSpPr>
        <p:spPr>
          <a:xfrm>
            <a:off x="381000" y="812800"/>
            <a:ext cx="8382000" cy="69147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spc="-125" dirty="0">
                <a:ln w="3175">
                  <a:noFill/>
                </a:ln>
                <a:latin typeface="+mj-lt"/>
                <a:cs typeface="Arial" charset="0"/>
              </a:rPr>
              <a:t>Les différentes classes d’ULM</a:t>
            </a:r>
          </a:p>
          <a:p>
            <a:pPr marL="0" marR="0" lvl="0" indent="0" algn="ctr" defTabSz="914363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-125" normalizeH="0" baseline="0" noProof="0" dirty="0">
                <a:ln w="3175">
                  <a:noFill/>
                </a:ln>
                <a:uLnTx/>
                <a:uFillTx/>
                <a:latin typeface="+mj-lt"/>
                <a:cs typeface="Arial" charset="0"/>
              </a:rPr>
              <a:t>(Arrêté du 23 septembre 1998)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950" y="1781115"/>
            <a:ext cx="8229600" cy="289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²"/>
            </a:pPr>
            <a:r>
              <a:rPr lang="fr-FR" sz="20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Classe 1 (dite paramoteur)</a:t>
            </a:r>
            <a:endParaRPr lang="en-GB" sz="20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cs typeface="Arial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fr-FR" sz="1600" dirty="0"/>
              <a:t>Un ULM paramoteur est un aéronef monomoteur sustenté par une voilure souple, de type parachute ou parapente. Il répond aux conditions techniques suivantes :</a:t>
            </a:r>
            <a:endParaRPr lang="en-GB" sz="1600" dirty="0"/>
          </a:p>
          <a:p>
            <a:pPr marL="342900" indent="-342900">
              <a:buFont typeface="Wingdings" charset="2"/>
              <a:buChar char="v"/>
            </a:pPr>
            <a:r>
              <a:rPr lang="fr-FR" sz="1600" b="1" dirty="0">
                <a:solidFill>
                  <a:srgbClr val="953735"/>
                </a:solidFill>
              </a:rPr>
              <a:t>La puissance maximale est inférieure ou égale à 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60 kW ( 81 Cv) pour un monoplace,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ü"/>
            </a:pPr>
            <a:r>
              <a:rPr lang="fr-FR" sz="1600" dirty="0"/>
              <a:t>75 kW (101 Cv) pour un biplace.</a:t>
            </a:r>
            <a:endParaRPr lang="en-GB" sz="1600" dirty="0"/>
          </a:p>
          <a:p>
            <a:pPr marL="342900" indent="-342900">
              <a:buFont typeface="Wingdings" charset="2"/>
              <a:buChar char="v"/>
            </a:pPr>
            <a:r>
              <a:rPr lang="fr-FR" sz="1600" b="1" dirty="0">
                <a:solidFill>
                  <a:srgbClr val="953735"/>
                </a:solidFill>
              </a:rPr>
              <a:t>La masse maximale est inférieure ou égale à 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300 kg pour un monoplace,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450 kg pour un biplace. </a:t>
            </a:r>
            <a:endParaRPr lang="en-GB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245" y="3053827"/>
            <a:ext cx="2807987" cy="271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41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er 75"/>
          <p:cNvGrpSpPr/>
          <p:nvPr/>
        </p:nvGrpSpPr>
        <p:grpSpPr>
          <a:xfrm>
            <a:off x="2128838" y="3823493"/>
            <a:ext cx="4710112" cy="1493837"/>
            <a:chOff x="2128838" y="3823493"/>
            <a:chExt cx="4710112" cy="1493837"/>
          </a:xfrm>
        </p:grpSpPr>
        <p:grpSp>
          <p:nvGrpSpPr>
            <p:cNvPr id="67" name="Grouper 66"/>
            <p:cNvGrpSpPr/>
            <p:nvPr/>
          </p:nvGrpSpPr>
          <p:grpSpPr>
            <a:xfrm>
              <a:off x="2128838" y="3823493"/>
              <a:ext cx="4710112" cy="1493837"/>
              <a:chOff x="2128838" y="3823493"/>
              <a:chExt cx="4710112" cy="1493837"/>
            </a:xfrm>
          </p:grpSpPr>
          <p:grpSp>
            <p:nvGrpSpPr>
              <p:cNvPr id="66" name="Grouper 65"/>
              <p:cNvGrpSpPr/>
              <p:nvPr/>
            </p:nvGrpSpPr>
            <p:grpSpPr>
              <a:xfrm>
                <a:off x="2128838" y="3823493"/>
                <a:ext cx="4710112" cy="1493837"/>
                <a:chOff x="2128838" y="3823493"/>
                <a:chExt cx="4710112" cy="1493837"/>
              </a:xfrm>
            </p:grpSpPr>
            <p:sp>
              <p:nvSpPr>
                <p:cNvPr id="15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2392363" y="4541043"/>
                  <a:ext cx="0" cy="77628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5903913" y="3823493"/>
                  <a:ext cx="0" cy="77628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grpSp>
              <p:nvGrpSpPr>
                <p:cNvPr id="65" name="Grouper 64"/>
                <p:cNvGrpSpPr/>
                <p:nvPr/>
              </p:nvGrpSpPr>
              <p:grpSpPr>
                <a:xfrm>
                  <a:off x="2128838" y="4148930"/>
                  <a:ext cx="4710112" cy="1150938"/>
                  <a:chOff x="2128838" y="4148930"/>
                  <a:chExt cx="4710112" cy="1150938"/>
                </a:xfrm>
              </p:grpSpPr>
              <p:sp>
                <p:nvSpPr>
                  <p:cNvPr id="14" name="Freeform 8"/>
                  <p:cNvSpPr>
                    <a:spLocks/>
                  </p:cNvSpPr>
                  <p:nvPr/>
                </p:nvSpPr>
                <p:spPr bwMode="auto">
                  <a:xfrm>
                    <a:off x="2157413" y="4148930"/>
                    <a:ext cx="3500437" cy="658813"/>
                  </a:xfrm>
                  <a:custGeom>
                    <a:avLst/>
                    <a:gdLst>
                      <a:gd name="T0" fmla="*/ 0 w 2205"/>
                      <a:gd name="T1" fmla="*/ 658813 h 415"/>
                      <a:gd name="T2" fmla="*/ 3500437 w 2205"/>
                      <a:gd name="T3" fmla="*/ 0 h 415"/>
                      <a:gd name="T4" fmla="*/ 0 60000 65536"/>
                      <a:gd name="T5" fmla="*/ 0 60000 65536"/>
                      <a:gd name="T6" fmla="*/ 0 w 2205"/>
                      <a:gd name="T7" fmla="*/ 0 h 415"/>
                      <a:gd name="T8" fmla="*/ 2205 w 2205"/>
                      <a:gd name="T9" fmla="*/ 415 h 415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205" h="415">
                        <a:moveTo>
                          <a:pt x="0" y="415"/>
                        </a:moveTo>
                        <a:lnTo>
                          <a:pt x="2205" y="0"/>
                        </a:lnTo>
                      </a:path>
                    </a:pathLst>
                  </a:custGeom>
                  <a:noFill/>
                  <a:ln w="38100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grpSp>
                <p:nvGrpSpPr>
                  <p:cNvPr id="1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128838" y="4810918"/>
                    <a:ext cx="633412" cy="488950"/>
                    <a:chOff x="1346" y="2024"/>
                    <a:chExt cx="399" cy="308"/>
                  </a:xfrm>
                </p:grpSpPr>
                <p:sp>
                  <p:nvSpPr>
                    <p:cNvPr id="17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346" y="2136"/>
                      <a:ext cx="399" cy="196"/>
                    </a:xfrm>
                    <a:custGeom>
                      <a:avLst/>
                      <a:gdLst>
                        <a:gd name="T0" fmla="*/ 399 w 399"/>
                        <a:gd name="T1" fmla="*/ 196 h 196"/>
                        <a:gd name="T2" fmla="*/ 0 w 399"/>
                        <a:gd name="T3" fmla="*/ 0 h 196"/>
                        <a:gd name="T4" fmla="*/ 0 60000 65536"/>
                        <a:gd name="T5" fmla="*/ 0 60000 65536"/>
                        <a:gd name="T6" fmla="*/ 0 w 399"/>
                        <a:gd name="T7" fmla="*/ 0 h 196"/>
                        <a:gd name="T8" fmla="*/ 399 w 399"/>
                        <a:gd name="T9" fmla="*/ 196 h 196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399" h="196">
                          <a:moveTo>
                            <a:pt x="399" y="196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4D4D4D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8" name="Line 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53" y="2102"/>
                      <a:ext cx="167" cy="3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1C1C1C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9" name="Line 1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370" y="2024"/>
                      <a:ext cx="150" cy="7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1C1C1C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21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5657850" y="4153693"/>
                    <a:ext cx="1181100" cy="385762"/>
                    <a:chOff x="3569" y="1610"/>
                    <a:chExt cx="744" cy="243"/>
                  </a:xfrm>
                </p:grpSpPr>
                <p:sp>
                  <p:nvSpPr>
                    <p:cNvPr id="22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881" y="1658"/>
                      <a:ext cx="432" cy="195"/>
                    </a:xfrm>
                    <a:custGeom>
                      <a:avLst/>
                      <a:gdLst>
                        <a:gd name="T0" fmla="*/ 432 w 432"/>
                        <a:gd name="T1" fmla="*/ 195 h 195"/>
                        <a:gd name="T2" fmla="*/ 0 w 432"/>
                        <a:gd name="T3" fmla="*/ 0 h 195"/>
                        <a:gd name="T4" fmla="*/ 0 60000 65536"/>
                        <a:gd name="T5" fmla="*/ 0 60000 65536"/>
                        <a:gd name="T6" fmla="*/ 0 w 432"/>
                        <a:gd name="T7" fmla="*/ 0 h 195"/>
                        <a:gd name="T8" fmla="*/ 432 w 432"/>
                        <a:gd name="T9" fmla="*/ 195 h 195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432" h="195">
                          <a:moveTo>
                            <a:pt x="432" y="195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4D4D4D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3" name="Line 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15" y="1656"/>
                      <a:ext cx="167" cy="3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1C1C1C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4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3569" y="1610"/>
                      <a:ext cx="150" cy="76"/>
                    </a:xfrm>
                    <a:custGeom>
                      <a:avLst/>
                      <a:gdLst>
                        <a:gd name="T0" fmla="*/ 150 w 150"/>
                        <a:gd name="T1" fmla="*/ 76 h 76"/>
                        <a:gd name="T2" fmla="*/ 0 w 150"/>
                        <a:gd name="T3" fmla="*/ 0 h 76"/>
                        <a:gd name="T4" fmla="*/ 0 60000 65536"/>
                        <a:gd name="T5" fmla="*/ 0 60000 65536"/>
                        <a:gd name="T6" fmla="*/ 0 w 150"/>
                        <a:gd name="T7" fmla="*/ 0 h 76"/>
                        <a:gd name="T8" fmla="*/ 150 w 150"/>
                        <a:gd name="T9" fmla="*/ 76 h 76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50" h="76">
                          <a:moveTo>
                            <a:pt x="150" y="76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1C1C1C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</p:grpSp>
          </p:grpSp>
          <p:sp>
            <p:nvSpPr>
              <p:cNvPr id="46" name="Line 44"/>
              <p:cNvSpPr>
                <a:spLocks noChangeShapeType="1"/>
              </p:cNvSpPr>
              <p:nvPr/>
            </p:nvSpPr>
            <p:spPr bwMode="auto">
              <a:xfrm flipV="1">
                <a:off x="3935413" y="4388643"/>
                <a:ext cx="428625" cy="80962"/>
              </a:xfrm>
              <a:prstGeom prst="line">
                <a:avLst/>
              </a:prstGeom>
              <a:noFill/>
              <a:ln w="76200">
                <a:solidFill>
                  <a:srgbClr val="1C1C1C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5" name="Grouper 74"/>
            <p:cNvGrpSpPr/>
            <p:nvPr/>
          </p:nvGrpSpPr>
          <p:grpSpPr>
            <a:xfrm>
              <a:off x="2133596" y="4123269"/>
              <a:ext cx="4031274" cy="903799"/>
              <a:chOff x="2133596" y="4123269"/>
              <a:chExt cx="4031274" cy="903799"/>
            </a:xfrm>
          </p:grpSpPr>
          <p:sp>
            <p:nvSpPr>
              <p:cNvPr id="68" name="Ellipse 67"/>
              <p:cNvSpPr>
                <a:spLocks noChangeAspect="1"/>
              </p:cNvSpPr>
              <p:nvPr/>
            </p:nvSpPr>
            <p:spPr bwMode="auto">
              <a:xfrm>
                <a:off x="5875864" y="4233335"/>
                <a:ext cx="51939" cy="57133"/>
              </a:xfrm>
              <a:prstGeom prst="ellipse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69" name="Ellipse 68"/>
              <p:cNvSpPr>
                <a:spLocks noChangeAspect="1"/>
              </p:cNvSpPr>
              <p:nvPr/>
            </p:nvSpPr>
            <p:spPr bwMode="auto">
              <a:xfrm>
                <a:off x="2362198" y="4902202"/>
                <a:ext cx="51939" cy="57133"/>
              </a:xfrm>
              <a:prstGeom prst="ellipse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71" name="Ellipse 70"/>
              <p:cNvSpPr>
                <a:spLocks noChangeAspect="1"/>
              </p:cNvSpPr>
              <p:nvPr/>
            </p:nvSpPr>
            <p:spPr bwMode="auto">
              <a:xfrm>
                <a:off x="6112931" y="4191002"/>
                <a:ext cx="51939" cy="57133"/>
              </a:xfrm>
              <a:prstGeom prst="ellipse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72" name="Ellipse 71"/>
              <p:cNvSpPr>
                <a:spLocks noChangeAspect="1"/>
              </p:cNvSpPr>
              <p:nvPr/>
            </p:nvSpPr>
            <p:spPr bwMode="auto">
              <a:xfrm>
                <a:off x="5621863" y="4123269"/>
                <a:ext cx="51939" cy="57133"/>
              </a:xfrm>
              <a:prstGeom prst="ellipse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73" name="Ellipse 72"/>
              <p:cNvSpPr>
                <a:spLocks noChangeAspect="1"/>
              </p:cNvSpPr>
              <p:nvPr/>
            </p:nvSpPr>
            <p:spPr bwMode="auto">
              <a:xfrm>
                <a:off x="2133597" y="4775202"/>
                <a:ext cx="51939" cy="57133"/>
              </a:xfrm>
              <a:prstGeom prst="ellipse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74" name="Ellipse 73"/>
              <p:cNvSpPr>
                <a:spLocks noChangeAspect="1"/>
              </p:cNvSpPr>
              <p:nvPr/>
            </p:nvSpPr>
            <p:spPr bwMode="auto">
              <a:xfrm>
                <a:off x="2133596" y="4969935"/>
                <a:ext cx="51939" cy="57133"/>
              </a:xfrm>
              <a:prstGeom prst="ellipse">
                <a:avLst/>
              </a:prstGeom>
              <a:solidFill>
                <a:schemeClr val="tx1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</p:grpSp>
      </p:grpSp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Commandes et gouvernes associées</a:t>
            </a:r>
          </a:p>
        </p:txBody>
      </p:sp>
      <p:sp>
        <p:nvSpPr>
          <p:cNvPr id="45" name="Titre 24"/>
          <p:cNvSpPr txBox="1">
            <a:spLocks/>
          </p:cNvSpPr>
          <p:nvPr/>
        </p:nvSpPr>
        <p:spPr>
          <a:xfrm>
            <a:off x="381000" y="825500"/>
            <a:ext cx="83820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1/ A</a:t>
            </a:r>
            <a:r>
              <a:rPr lang="fr-FR" dirty="0" err="1"/>
              <a:t>xe</a:t>
            </a:r>
            <a:r>
              <a:rPr lang="fr-FR" dirty="0"/>
              <a:t> de roulis</a:t>
            </a:r>
          </a:p>
        </p:txBody>
      </p:sp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0" y="606107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/>
              <a:t>Une action sur manche à balai à gauche ou à droite commande le braquage différentiel des ailerons.</a:t>
            </a:r>
          </a:p>
        </p:txBody>
      </p:sp>
      <p:sp>
        <p:nvSpPr>
          <p:cNvPr id="103" name="Titre 24"/>
          <p:cNvSpPr txBox="1">
            <a:spLocks/>
          </p:cNvSpPr>
          <p:nvPr/>
        </p:nvSpPr>
        <p:spPr>
          <a:xfrm>
            <a:off x="2774950" y="1894094"/>
            <a:ext cx="3594100" cy="253916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solidFill>
                  <a:schemeClr val="tx1"/>
                </a:solidFill>
                <a:latin typeface="+mj-lt"/>
                <a:cs typeface="Arial" charset="0"/>
              </a:defRPr>
            </a:lvl1pPr>
          </a:lstStyle>
          <a:p>
            <a:r>
              <a:rPr lang="fr-FR" dirty="0"/>
              <a:t>Commande  :  Manche à balai  G ou  D</a:t>
            </a:r>
          </a:p>
        </p:txBody>
      </p:sp>
      <p:sp>
        <p:nvSpPr>
          <p:cNvPr id="104" name="Titre 24"/>
          <p:cNvSpPr txBox="1">
            <a:spLocks/>
          </p:cNvSpPr>
          <p:nvPr/>
        </p:nvSpPr>
        <p:spPr>
          <a:xfrm>
            <a:off x="2774950" y="2396794"/>
            <a:ext cx="3594100" cy="253916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solidFill>
                  <a:schemeClr val="tx1"/>
                </a:solidFill>
                <a:latin typeface="+mj-lt"/>
                <a:cs typeface="Arial" charset="0"/>
              </a:defRPr>
            </a:lvl1pPr>
          </a:lstStyle>
          <a:p>
            <a:r>
              <a:rPr lang="fr-FR" dirty="0"/>
              <a:t>Gouverne  :  Ailerons</a:t>
            </a:r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1" y="654057"/>
            <a:ext cx="2524999" cy="10468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tl">
              <a:srgbClr val="000000">
                <a:alpha val="4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6522448" flipH="1" flipV="1">
            <a:off x="4044157" y="2559049"/>
            <a:ext cx="747712" cy="1460500"/>
          </a:xfrm>
          <a:custGeom>
            <a:avLst/>
            <a:gdLst>
              <a:gd name="T0" fmla="*/ 25806345 w 21600"/>
              <a:gd name="T1" fmla="*/ 44022716 h 21600"/>
              <a:gd name="T2" fmla="*/ 22042515 w 21600"/>
              <a:gd name="T3" fmla="*/ 26023203 h 21600"/>
              <a:gd name="T4" fmla="*/ 21880753 w 21600"/>
              <a:gd name="T5" fmla="*/ 45654892 h 21600"/>
              <a:gd name="T6" fmla="*/ 27994407 w 21600"/>
              <a:gd name="T7" fmla="*/ 71970668 h 21600"/>
              <a:gd name="T8" fmla="*/ 21239659 w 21600"/>
              <a:gd name="T9" fmla="*/ 83194678 h 21600"/>
              <a:gd name="T10" fmla="*/ 18299040 w 21600"/>
              <a:gd name="T11" fmla="*/ 5741834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83" y="13547"/>
                </a:moveTo>
                <a:cubicBezTo>
                  <a:pt x="18128" y="12672"/>
                  <a:pt x="18305" y="11740"/>
                  <a:pt x="18305" y="10800"/>
                </a:cubicBezTo>
                <a:cubicBezTo>
                  <a:pt x="18305" y="9307"/>
                  <a:pt x="17860" y="7849"/>
                  <a:pt x="17027" y="6611"/>
                </a:cubicBezTo>
                <a:lnTo>
                  <a:pt x="19761" y="4772"/>
                </a:lnTo>
                <a:cubicBezTo>
                  <a:pt x="20960" y="6554"/>
                  <a:pt x="21600" y="8652"/>
                  <a:pt x="21600" y="10800"/>
                </a:cubicBezTo>
                <a:cubicBezTo>
                  <a:pt x="21600" y="12153"/>
                  <a:pt x="21345" y="13494"/>
                  <a:pt x="20850" y="14754"/>
                </a:cubicBezTo>
                <a:lnTo>
                  <a:pt x="23362" y="15742"/>
                </a:lnTo>
                <a:lnTo>
                  <a:pt x="17725" y="18197"/>
                </a:lnTo>
                <a:lnTo>
                  <a:pt x="15271" y="12559"/>
                </a:lnTo>
                <a:lnTo>
                  <a:pt x="17783" y="13547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B66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138863" y="4487068"/>
            <a:ext cx="1498600" cy="696912"/>
            <a:chOff x="3872" y="1820"/>
            <a:chExt cx="944" cy="439"/>
          </a:xfrm>
        </p:grpSpPr>
        <p:sp>
          <p:nvSpPr>
            <p:cNvPr id="10" name="Freeform 4"/>
            <p:cNvSpPr>
              <a:spLocks/>
            </p:cNvSpPr>
            <p:nvPr/>
          </p:nvSpPr>
          <p:spPr bwMode="auto">
            <a:xfrm rot="2665869">
              <a:off x="4369" y="1970"/>
              <a:ext cx="447" cy="93"/>
            </a:xfrm>
            <a:custGeom>
              <a:avLst/>
              <a:gdLst>
                <a:gd name="T0" fmla="*/ 0 w 1044"/>
                <a:gd name="T1" fmla="*/ 45 h 198"/>
                <a:gd name="T2" fmla="*/ 65 w 1044"/>
                <a:gd name="T3" fmla="*/ 0 h 198"/>
                <a:gd name="T4" fmla="*/ 447 w 1044"/>
                <a:gd name="T5" fmla="*/ 47 h 198"/>
                <a:gd name="T6" fmla="*/ 65 w 1044"/>
                <a:gd name="T7" fmla="*/ 93 h 198"/>
                <a:gd name="T8" fmla="*/ 0 w 1044"/>
                <a:gd name="T9" fmla="*/ 45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198"/>
                <a:gd name="T17" fmla="*/ 1044 w 1044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198">
                  <a:moveTo>
                    <a:pt x="0" y="95"/>
                  </a:moveTo>
                  <a:cubicBezTo>
                    <a:pt x="0" y="23"/>
                    <a:pt x="70" y="1"/>
                    <a:pt x="151" y="0"/>
                  </a:cubicBezTo>
                  <a:cubicBezTo>
                    <a:pt x="460" y="16"/>
                    <a:pt x="1044" y="99"/>
                    <a:pt x="1044" y="99"/>
                  </a:cubicBezTo>
                  <a:cubicBezTo>
                    <a:pt x="1044" y="99"/>
                    <a:pt x="325" y="198"/>
                    <a:pt x="151" y="197"/>
                  </a:cubicBezTo>
                  <a:cubicBezTo>
                    <a:pt x="72" y="197"/>
                    <a:pt x="0" y="165"/>
                    <a:pt x="0" y="95"/>
                  </a:cubicBezTo>
                  <a:close/>
                </a:path>
              </a:pathLst>
            </a:custGeom>
            <a:solidFill>
              <a:srgbClr val="77A5D3">
                <a:alpha val="79999"/>
              </a:srgbClr>
            </a:solidFill>
            <a:ln w="9525">
              <a:solidFill>
                <a:srgbClr val="4986C3"/>
              </a:solidFill>
              <a:prstDash val="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2665869">
              <a:off x="3872" y="2056"/>
              <a:ext cx="447" cy="93"/>
            </a:xfrm>
            <a:custGeom>
              <a:avLst/>
              <a:gdLst>
                <a:gd name="T0" fmla="*/ 0 w 1044"/>
                <a:gd name="T1" fmla="*/ 45 h 198"/>
                <a:gd name="T2" fmla="*/ 65 w 1044"/>
                <a:gd name="T3" fmla="*/ 0 h 198"/>
                <a:gd name="T4" fmla="*/ 447 w 1044"/>
                <a:gd name="T5" fmla="*/ 47 h 198"/>
                <a:gd name="T6" fmla="*/ 65 w 1044"/>
                <a:gd name="T7" fmla="*/ 93 h 198"/>
                <a:gd name="T8" fmla="*/ 0 w 1044"/>
                <a:gd name="T9" fmla="*/ 45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198"/>
                <a:gd name="T17" fmla="*/ 1044 w 1044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198">
                  <a:moveTo>
                    <a:pt x="0" y="95"/>
                  </a:moveTo>
                  <a:cubicBezTo>
                    <a:pt x="0" y="23"/>
                    <a:pt x="70" y="1"/>
                    <a:pt x="151" y="0"/>
                  </a:cubicBezTo>
                  <a:cubicBezTo>
                    <a:pt x="460" y="16"/>
                    <a:pt x="1044" y="99"/>
                    <a:pt x="1044" y="99"/>
                  </a:cubicBezTo>
                  <a:cubicBezTo>
                    <a:pt x="1044" y="99"/>
                    <a:pt x="325" y="198"/>
                    <a:pt x="151" y="197"/>
                  </a:cubicBezTo>
                  <a:cubicBezTo>
                    <a:pt x="72" y="197"/>
                    <a:pt x="0" y="165"/>
                    <a:pt x="0" y="95"/>
                  </a:cubicBezTo>
                  <a:close/>
                </a:path>
              </a:pathLst>
            </a:custGeom>
            <a:solidFill>
              <a:srgbClr val="77A5D3">
                <a:alpha val="79999"/>
              </a:srgbClr>
            </a:solidFill>
            <a:ln w="9525">
              <a:solidFill>
                <a:srgbClr val="4986C3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953" y="1820"/>
              <a:ext cx="799" cy="439"/>
            </a:xfrm>
            <a:custGeom>
              <a:avLst/>
              <a:gdLst>
                <a:gd name="T0" fmla="*/ 0 w 799"/>
                <a:gd name="T1" fmla="*/ 111 h 439"/>
                <a:gd name="T2" fmla="*/ 514 w 799"/>
                <a:gd name="T3" fmla="*/ 27 h 439"/>
                <a:gd name="T4" fmla="*/ 799 w 799"/>
                <a:gd name="T5" fmla="*/ 354 h 439"/>
                <a:gd name="T6" fmla="*/ 300 w 799"/>
                <a:gd name="T7" fmla="*/ 439 h 439"/>
                <a:gd name="T8" fmla="*/ 0 w 799"/>
                <a:gd name="T9" fmla="*/ 111 h 4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9"/>
                <a:gd name="T16" fmla="*/ 0 h 439"/>
                <a:gd name="T17" fmla="*/ 799 w 799"/>
                <a:gd name="T18" fmla="*/ 439 h 4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9" h="439">
                  <a:moveTo>
                    <a:pt x="0" y="111"/>
                  </a:moveTo>
                  <a:cubicBezTo>
                    <a:pt x="257" y="69"/>
                    <a:pt x="514" y="27"/>
                    <a:pt x="514" y="27"/>
                  </a:cubicBezTo>
                  <a:cubicBezTo>
                    <a:pt x="543" y="0"/>
                    <a:pt x="799" y="354"/>
                    <a:pt x="799" y="354"/>
                  </a:cubicBezTo>
                  <a:lnTo>
                    <a:pt x="300" y="439"/>
                  </a:lnTo>
                  <a:cubicBezTo>
                    <a:pt x="300" y="439"/>
                    <a:pt x="58" y="106"/>
                    <a:pt x="0" y="111"/>
                  </a:cubicBezTo>
                  <a:close/>
                </a:path>
              </a:pathLst>
            </a:custGeom>
            <a:solidFill>
              <a:srgbClr val="77A5D3">
                <a:alpha val="79999"/>
              </a:srgbClr>
            </a:solidFill>
            <a:ln w="9525">
              <a:solidFill>
                <a:srgbClr val="4986C3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 rot="15077552" flipV="1">
            <a:off x="3464719" y="2581274"/>
            <a:ext cx="747712" cy="1460500"/>
          </a:xfrm>
          <a:custGeom>
            <a:avLst/>
            <a:gdLst>
              <a:gd name="T0" fmla="*/ 25767990 w 21600"/>
              <a:gd name="T1" fmla="*/ 42824903 h 21600"/>
              <a:gd name="T2" fmla="*/ 21732145 w 21600"/>
              <a:gd name="T3" fmla="*/ 24354446 h 21600"/>
              <a:gd name="T4" fmla="*/ 21854376 w 21600"/>
              <a:gd name="T5" fmla="*/ 44822813 h 21600"/>
              <a:gd name="T6" fmla="*/ 27994407 w 21600"/>
              <a:gd name="T7" fmla="*/ 71970668 h 21600"/>
              <a:gd name="T8" fmla="*/ 21239659 w 21600"/>
              <a:gd name="T9" fmla="*/ 83194678 h 21600"/>
              <a:gd name="T10" fmla="*/ 18299040 w 21600"/>
              <a:gd name="T11" fmla="*/ 5741834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83" y="13547"/>
                </a:moveTo>
                <a:cubicBezTo>
                  <a:pt x="18128" y="12672"/>
                  <a:pt x="18305" y="11740"/>
                  <a:pt x="18305" y="10800"/>
                </a:cubicBezTo>
                <a:cubicBezTo>
                  <a:pt x="18305" y="9182"/>
                  <a:pt x="17782" y="7609"/>
                  <a:pt x="16815" y="6312"/>
                </a:cubicBezTo>
                <a:lnTo>
                  <a:pt x="19457" y="4342"/>
                </a:lnTo>
                <a:cubicBezTo>
                  <a:pt x="20848" y="6208"/>
                  <a:pt x="21600" y="8472"/>
                  <a:pt x="21600" y="10800"/>
                </a:cubicBezTo>
                <a:cubicBezTo>
                  <a:pt x="21600" y="12153"/>
                  <a:pt x="21345" y="13494"/>
                  <a:pt x="20850" y="14754"/>
                </a:cubicBezTo>
                <a:lnTo>
                  <a:pt x="23362" y="15742"/>
                </a:lnTo>
                <a:lnTo>
                  <a:pt x="17725" y="18197"/>
                </a:lnTo>
                <a:lnTo>
                  <a:pt x="15271" y="12559"/>
                </a:lnTo>
                <a:lnTo>
                  <a:pt x="17783" y="13547"/>
                </a:lnTo>
                <a:close/>
              </a:path>
            </a:pathLst>
          </a:custGeom>
          <a:gradFill rotWithShape="0">
            <a:gsLst>
              <a:gs pos="0">
                <a:srgbClr val="336699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070100" y="5269705"/>
            <a:ext cx="1508125" cy="657225"/>
            <a:chOff x="1309" y="2313"/>
            <a:chExt cx="950" cy="414"/>
          </a:xfrm>
        </p:grpSpPr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392" y="2313"/>
              <a:ext cx="804" cy="414"/>
            </a:xfrm>
            <a:custGeom>
              <a:avLst/>
              <a:gdLst>
                <a:gd name="T0" fmla="*/ 302 w 804"/>
                <a:gd name="T1" fmla="*/ 414 h 414"/>
                <a:gd name="T2" fmla="*/ 804 w 804"/>
                <a:gd name="T3" fmla="*/ 330 h 414"/>
                <a:gd name="T4" fmla="*/ 507 w 804"/>
                <a:gd name="T5" fmla="*/ 0 h 414"/>
                <a:gd name="T6" fmla="*/ 0 w 804"/>
                <a:gd name="T7" fmla="*/ 89 h 414"/>
                <a:gd name="T8" fmla="*/ 302 w 804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4"/>
                <a:gd name="T16" fmla="*/ 0 h 414"/>
                <a:gd name="T17" fmla="*/ 804 w 804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4" h="414">
                  <a:moveTo>
                    <a:pt x="302" y="414"/>
                  </a:moveTo>
                  <a:cubicBezTo>
                    <a:pt x="553" y="372"/>
                    <a:pt x="804" y="330"/>
                    <a:pt x="804" y="330"/>
                  </a:cubicBezTo>
                  <a:cubicBezTo>
                    <a:pt x="590" y="35"/>
                    <a:pt x="507" y="0"/>
                    <a:pt x="507" y="0"/>
                  </a:cubicBezTo>
                  <a:lnTo>
                    <a:pt x="0" y="89"/>
                  </a:lnTo>
                  <a:cubicBezTo>
                    <a:pt x="0" y="89"/>
                    <a:pt x="60" y="98"/>
                    <a:pt x="302" y="414"/>
                  </a:cubicBezTo>
                  <a:close/>
                </a:path>
              </a:pathLst>
            </a:custGeom>
            <a:solidFill>
              <a:srgbClr val="FFB66D">
                <a:alpha val="79999"/>
              </a:srgbClr>
            </a:solidFill>
            <a:ln w="9525">
              <a:solidFill>
                <a:srgbClr val="FFA347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 rot="2665869">
              <a:off x="1812" y="2439"/>
              <a:ext cx="447" cy="93"/>
            </a:xfrm>
            <a:custGeom>
              <a:avLst/>
              <a:gdLst>
                <a:gd name="T0" fmla="*/ 0 w 1044"/>
                <a:gd name="T1" fmla="*/ 45 h 198"/>
                <a:gd name="T2" fmla="*/ 65 w 1044"/>
                <a:gd name="T3" fmla="*/ 0 h 198"/>
                <a:gd name="T4" fmla="*/ 447 w 1044"/>
                <a:gd name="T5" fmla="*/ 47 h 198"/>
                <a:gd name="T6" fmla="*/ 65 w 1044"/>
                <a:gd name="T7" fmla="*/ 93 h 198"/>
                <a:gd name="T8" fmla="*/ 0 w 1044"/>
                <a:gd name="T9" fmla="*/ 45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198"/>
                <a:gd name="T17" fmla="*/ 1044 w 1044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198">
                  <a:moveTo>
                    <a:pt x="0" y="95"/>
                  </a:moveTo>
                  <a:cubicBezTo>
                    <a:pt x="0" y="23"/>
                    <a:pt x="70" y="1"/>
                    <a:pt x="151" y="0"/>
                  </a:cubicBezTo>
                  <a:cubicBezTo>
                    <a:pt x="460" y="16"/>
                    <a:pt x="1044" y="99"/>
                    <a:pt x="1044" y="99"/>
                  </a:cubicBezTo>
                  <a:cubicBezTo>
                    <a:pt x="1044" y="99"/>
                    <a:pt x="325" y="198"/>
                    <a:pt x="151" y="197"/>
                  </a:cubicBezTo>
                  <a:cubicBezTo>
                    <a:pt x="72" y="197"/>
                    <a:pt x="0" y="165"/>
                    <a:pt x="0" y="95"/>
                  </a:cubicBezTo>
                  <a:close/>
                </a:path>
              </a:pathLst>
            </a:custGeom>
            <a:solidFill>
              <a:srgbClr val="FFB66D">
                <a:alpha val="79999"/>
              </a:srgbClr>
            </a:solidFill>
            <a:ln w="9525">
              <a:solidFill>
                <a:srgbClr val="FFA347"/>
              </a:solidFill>
              <a:prstDash val="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 rot="2665869">
              <a:off x="1309" y="2524"/>
              <a:ext cx="447" cy="93"/>
            </a:xfrm>
            <a:custGeom>
              <a:avLst/>
              <a:gdLst>
                <a:gd name="T0" fmla="*/ 0 w 1044"/>
                <a:gd name="T1" fmla="*/ 45 h 198"/>
                <a:gd name="T2" fmla="*/ 65 w 1044"/>
                <a:gd name="T3" fmla="*/ 0 h 198"/>
                <a:gd name="T4" fmla="*/ 447 w 1044"/>
                <a:gd name="T5" fmla="*/ 47 h 198"/>
                <a:gd name="T6" fmla="*/ 65 w 1044"/>
                <a:gd name="T7" fmla="*/ 93 h 198"/>
                <a:gd name="T8" fmla="*/ 0 w 1044"/>
                <a:gd name="T9" fmla="*/ 45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198"/>
                <a:gd name="T17" fmla="*/ 1044 w 1044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198">
                  <a:moveTo>
                    <a:pt x="0" y="95"/>
                  </a:moveTo>
                  <a:cubicBezTo>
                    <a:pt x="0" y="23"/>
                    <a:pt x="70" y="1"/>
                    <a:pt x="151" y="0"/>
                  </a:cubicBezTo>
                  <a:cubicBezTo>
                    <a:pt x="460" y="16"/>
                    <a:pt x="1044" y="99"/>
                    <a:pt x="1044" y="99"/>
                  </a:cubicBezTo>
                  <a:cubicBezTo>
                    <a:pt x="1044" y="99"/>
                    <a:pt x="325" y="198"/>
                    <a:pt x="151" y="197"/>
                  </a:cubicBezTo>
                  <a:cubicBezTo>
                    <a:pt x="72" y="197"/>
                    <a:pt x="0" y="165"/>
                    <a:pt x="0" y="95"/>
                  </a:cubicBezTo>
                  <a:close/>
                </a:path>
              </a:pathLst>
            </a:custGeom>
            <a:solidFill>
              <a:srgbClr val="FFB66D">
                <a:alpha val="79999"/>
              </a:srgbClr>
            </a:solidFill>
            <a:ln w="9525">
              <a:solidFill>
                <a:srgbClr val="FFA347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143125" y="5261768"/>
            <a:ext cx="1485900" cy="407987"/>
            <a:chOff x="1355" y="2308"/>
            <a:chExt cx="936" cy="257"/>
          </a:xfrm>
          <a:solidFill>
            <a:srgbClr val="7F7F7F"/>
          </a:solidFill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rot="1026883">
              <a:off x="1355" y="2452"/>
              <a:ext cx="447" cy="94"/>
            </a:xfrm>
            <a:custGeom>
              <a:avLst/>
              <a:gdLst>
                <a:gd name="T0" fmla="*/ 0 w 1044"/>
                <a:gd name="T1" fmla="*/ 45 h 198"/>
                <a:gd name="T2" fmla="*/ 65 w 1044"/>
                <a:gd name="T3" fmla="*/ 0 h 198"/>
                <a:gd name="T4" fmla="*/ 447 w 1044"/>
                <a:gd name="T5" fmla="*/ 47 h 198"/>
                <a:gd name="T6" fmla="*/ 65 w 1044"/>
                <a:gd name="T7" fmla="*/ 94 h 198"/>
                <a:gd name="T8" fmla="*/ 0 w 1044"/>
                <a:gd name="T9" fmla="*/ 45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198"/>
                <a:gd name="T17" fmla="*/ 1044 w 1044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198">
                  <a:moveTo>
                    <a:pt x="0" y="95"/>
                  </a:moveTo>
                  <a:cubicBezTo>
                    <a:pt x="0" y="23"/>
                    <a:pt x="70" y="1"/>
                    <a:pt x="151" y="0"/>
                  </a:cubicBezTo>
                  <a:cubicBezTo>
                    <a:pt x="460" y="16"/>
                    <a:pt x="1044" y="99"/>
                    <a:pt x="1044" y="99"/>
                  </a:cubicBezTo>
                  <a:cubicBezTo>
                    <a:pt x="1044" y="99"/>
                    <a:pt x="325" y="198"/>
                    <a:pt x="151" y="197"/>
                  </a:cubicBezTo>
                  <a:cubicBezTo>
                    <a:pt x="72" y="197"/>
                    <a:pt x="0" y="165"/>
                    <a:pt x="0" y="9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385" y="2308"/>
              <a:ext cx="906" cy="257"/>
            </a:xfrm>
            <a:custGeom>
              <a:avLst/>
              <a:gdLst>
                <a:gd name="T0" fmla="*/ 0 w 906"/>
                <a:gd name="T1" fmla="*/ 98 h 257"/>
                <a:gd name="T2" fmla="*/ 519 w 906"/>
                <a:gd name="T3" fmla="*/ 9 h 257"/>
                <a:gd name="T4" fmla="*/ 906 w 906"/>
                <a:gd name="T5" fmla="*/ 171 h 257"/>
                <a:gd name="T6" fmla="*/ 405 w 906"/>
                <a:gd name="T7" fmla="*/ 257 h 257"/>
                <a:gd name="T8" fmla="*/ 0 w 906"/>
                <a:gd name="T9" fmla="*/ 98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6"/>
                <a:gd name="T16" fmla="*/ 0 h 257"/>
                <a:gd name="T17" fmla="*/ 906 w 906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6" h="257">
                  <a:moveTo>
                    <a:pt x="0" y="98"/>
                  </a:moveTo>
                  <a:cubicBezTo>
                    <a:pt x="259" y="53"/>
                    <a:pt x="519" y="9"/>
                    <a:pt x="519" y="9"/>
                  </a:cubicBezTo>
                  <a:cubicBezTo>
                    <a:pt x="558" y="0"/>
                    <a:pt x="906" y="171"/>
                    <a:pt x="906" y="171"/>
                  </a:cubicBezTo>
                  <a:lnTo>
                    <a:pt x="405" y="257"/>
                  </a:lnTo>
                  <a:cubicBezTo>
                    <a:pt x="405" y="257"/>
                    <a:pt x="65" y="72"/>
                    <a:pt x="0" y="98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4029075" y="3093243"/>
            <a:ext cx="138113" cy="1331912"/>
            <a:chOff x="2854" y="1696"/>
            <a:chExt cx="91" cy="679"/>
          </a:xfrm>
        </p:grpSpPr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 rot="21540000" flipH="1">
              <a:off x="2869" y="1743"/>
              <a:ext cx="71" cy="632"/>
            </a:xfrm>
            <a:prstGeom prst="can">
              <a:avLst>
                <a:gd name="adj" fmla="val 86418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AutoShape 34"/>
            <p:cNvSpPr>
              <a:spLocks noChangeArrowheads="1"/>
            </p:cNvSpPr>
            <p:nvPr/>
          </p:nvSpPr>
          <p:spPr bwMode="auto">
            <a:xfrm rot="21540000" flipH="1">
              <a:off x="2854" y="1696"/>
              <a:ext cx="91" cy="170"/>
            </a:xfrm>
            <a:prstGeom prst="can">
              <a:avLst>
                <a:gd name="adj" fmla="val 18136"/>
              </a:avLst>
            </a:prstGeom>
            <a:gradFill rotWithShape="1">
              <a:gsLst>
                <a:gs pos="0">
                  <a:srgbClr val="4D4D4D"/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 rot="-1200000">
            <a:off x="3952875" y="3132930"/>
            <a:ext cx="138113" cy="1331913"/>
            <a:chOff x="628" y="632"/>
            <a:chExt cx="87" cy="839"/>
          </a:xfrm>
        </p:grpSpPr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 rot="21540000" flipH="1">
              <a:off x="642" y="690"/>
              <a:ext cx="68" cy="781"/>
            </a:xfrm>
            <a:prstGeom prst="can">
              <a:avLst>
                <a:gd name="adj" fmla="val 111503"/>
              </a:avLst>
            </a:prstGeom>
            <a:solidFill>
              <a:srgbClr val="77A5D3">
                <a:alpha val="79999"/>
              </a:srgbClr>
            </a:solidFill>
            <a:ln w="9525">
              <a:solidFill>
                <a:srgbClr val="4986C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AutoShape 37"/>
            <p:cNvSpPr>
              <a:spLocks noChangeArrowheads="1"/>
            </p:cNvSpPr>
            <p:nvPr/>
          </p:nvSpPr>
          <p:spPr bwMode="auto">
            <a:xfrm rot="21540000" flipH="1">
              <a:off x="628" y="632"/>
              <a:ext cx="87" cy="210"/>
            </a:xfrm>
            <a:prstGeom prst="can">
              <a:avLst>
                <a:gd name="adj" fmla="val 23434"/>
              </a:avLst>
            </a:prstGeom>
            <a:solidFill>
              <a:srgbClr val="77A5D3"/>
            </a:solidFill>
            <a:ln w="9525">
              <a:solidFill>
                <a:srgbClr val="4986C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 rot="1200000">
            <a:off x="4129088" y="3134518"/>
            <a:ext cx="138112" cy="1331912"/>
            <a:chOff x="900" y="904"/>
            <a:chExt cx="87" cy="839"/>
          </a:xfrm>
        </p:grpSpPr>
        <p:sp>
          <p:nvSpPr>
            <p:cNvPr id="40" name="AutoShape 39"/>
            <p:cNvSpPr>
              <a:spLocks noChangeArrowheads="1"/>
            </p:cNvSpPr>
            <p:nvPr/>
          </p:nvSpPr>
          <p:spPr bwMode="auto">
            <a:xfrm rot="21540000" flipH="1">
              <a:off x="914" y="962"/>
              <a:ext cx="68" cy="781"/>
            </a:xfrm>
            <a:prstGeom prst="can">
              <a:avLst>
                <a:gd name="adj" fmla="val 111503"/>
              </a:avLst>
            </a:prstGeom>
            <a:solidFill>
              <a:srgbClr val="FFB66D">
                <a:alpha val="79999"/>
              </a:srgbClr>
            </a:solidFill>
            <a:ln w="9525">
              <a:solidFill>
                <a:srgbClr val="FFA34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AutoShape 40"/>
            <p:cNvSpPr>
              <a:spLocks noChangeArrowheads="1"/>
            </p:cNvSpPr>
            <p:nvPr/>
          </p:nvSpPr>
          <p:spPr bwMode="auto">
            <a:xfrm rot="21540000" flipH="1">
              <a:off x="900" y="904"/>
              <a:ext cx="87" cy="210"/>
            </a:xfrm>
            <a:prstGeom prst="can">
              <a:avLst>
                <a:gd name="adj" fmla="val 23434"/>
              </a:avLst>
            </a:prstGeom>
            <a:solidFill>
              <a:srgbClr val="FFB66D"/>
            </a:solidFill>
            <a:ln w="9525">
              <a:solidFill>
                <a:srgbClr val="FFA34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814763" y="3744118"/>
            <a:ext cx="719137" cy="736600"/>
            <a:chOff x="2429" y="1372"/>
            <a:chExt cx="453" cy="464"/>
          </a:xfrm>
        </p:grpSpPr>
        <p:sp>
          <p:nvSpPr>
            <p:cNvPr id="43" name="Oval 42"/>
            <p:cNvSpPr>
              <a:spLocks noChangeArrowheads="1"/>
            </p:cNvSpPr>
            <p:nvPr/>
          </p:nvSpPr>
          <p:spPr bwMode="auto">
            <a:xfrm flipV="1">
              <a:off x="2594" y="1558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 rot="-1170149" flipH="1" flipV="1">
              <a:off x="2429" y="1372"/>
              <a:ext cx="453" cy="4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7" name="Group 45"/>
          <p:cNvGrpSpPr>
            <a:grpSpLocks/>
          </p:cNvGrpSpPr>
          <p:nvPr/>
        </p:nvGrpSpPr>
        <p:grpSpPr bwMode="auto">
          <a:xfrm>
            <a:off x="2697163" y="5255418"/>
            <a:ext cx="100012" cy="117475"/>
            <a:chOff x="2019" y="2529"/>
            <a:chExt cx="63" cy="74"/>
          </a:xfrm>
        </p:grpSpPr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2019" y="2529"/>
              <a:ext cx="63" cy="74"/>
            </a:xfrm>
            <a:custGeom>
              <a:avLst/>
              <a:gdLst>
                <a:gd name="T0" fmla="*/ 0 w 63"/>
                <a:gd name="T1" fmla="*/ 45 h 74"/>
                <a:gd name="T2" fmla="*/ 50 w 63"/>
                <a:gd name="T3" fmla="*/ 3 h 74"/>
                <a:gd name="T4" fmla="*/ 60 w 63"/>
                <a:gd name="T5" fmla="*/ 74 h 74"/>
                <a:gd name="T6" fmla="*/ 0 w 63"/>
                <a:gd name="T7" fmla="*/ 45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74"/>
                <a:gd name="T14" fmla="*/ 63 w 63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74">
                  <a:moveTo>
                    <a:pt x="0" y="45"/>
                  </a:moveTo>
                  <a:cubicBezTo>
                    <a:pt x="0" y="45"/>
                    <a:pt x="35" y="0"/>
                    <a:pt x="50" y="3"/>
                  </a:cubicBezTo>
                  <a:cubicBezTo>
                    <a:pt x="63" y="11"/>
                    <a:pt x="60" y="74"/>
                    <a:pt x="60" y="74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chemeClr val="bg2">
                <a:alpha val="79999"/>
              </a:schemeClr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Oval 47"/>
            <p:cNvSpPr>
              <a:spLocks noChangeAspect="1" noChangeArrowheads="1"/>
            </p:cNvSpPr>
            <p:nvPr/>
          </p:nvSpPr>
          <p:spPr bwMode="auto">
            <a:xfrm flipV="1">
              <a:off x="2049" y="2545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0" name="Group 48"/>
          <p:cNvGrpSpPr>
            <a:grpSpLocks/>
          </p:cNvGrpSpPr>
          <p:nvPr/>
        </p:nvGrpSpPr>
        <p:grpSpPr bwMode="auto">
          <a:xfrm>
            <a:off x="2122488" y="5060155"/>
            <a:ext cx="1509712" cy="488950"/>
            <a:chOff x="1342" y="2181"/>
            <a:chExt cx="951" cy="308"/>
          </a:xfrm>
        </p:grpSpPr>
        <p:sp>
          <p:nvSpPr>
            <p:cNvPr id="51" name="Freeform 49"/>
            <p:cNvSpPr>
              <a:spLocks/>
            </p:cNvSpPr>
            <p:nvPr/>
          </p:nvSpPr>
          <p:spPr bwMode="auto">
            <a:xfrm rot="-1571671">
              <a:off x="1846" y="2233"/>
              <a:ext cx="447" cy="93"/>
            </a:xfrm>
            <a:custGeom>
              <a:avLst/>
              <a:gdLst>
                <a:gd name="T0" fmla="*/ 0 w 1044"/>
                <a:gd name="T1" fmla="*/ 45 h 198"/>
                <a:gd name="T2" fmla="*/ 65 w 1044"/>
                <a:gd name="T3" fmla="*/ 0 h 198"/>
                <a:gd name="T4" fmla="*/ 447 w 1044"/>
                <a:gd name="T5" fmla="*/ 47 h 198"/>
                <a:gd name="T6" fmla="*/ 65 w 1044"/>
                <a:gd name="T7" fmla="*/ 93 h 198"/>
                <a:gd name="T8" fmla="*/ 0 w 1044"/>
                <a:gd name="T9" fmla="*/ 45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198"/>
                <a:gd name="T17" fmla="*/ 1044 w 1044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198">
                  <a:moveTo>
                    <a:pt x="0" y="95"/>
                  </a:moveTo>
                  <a:cubicBezTo>
                    <a:pt x="0" y="23"/>
                    <a:pt x="70" y="1"/>
                    <a:pt x="151" y="0"/>
                  </a:cubicBezTo>
                  <a:cubicBezTo>
                    <a:pt x="460" y="16"/>
                    <a:pt x="1044" y="99"/>
                    <a:pt x="1044" y="99"/>
                  </a:cubicBezTo>
                  <a:cubicBezTo>
                    <a:pt x="1044" y="99"/>
                    <a:pt x="325" y="198"/>
                    <a:pt x="151" y="197"/>
                  </a:cubicBezTo>
                  <a:cubicBezTo>
                    <a:pt x="72" y="197"/>
                    <a:pt x="0" y="165"/>
                    <a:pt x="0" y="95"/>
                  </a:cubicBezTo>
                  <a:close/>
                </a:path>
              </a:pathLst>
            </a:custGeom>
            <a:solidFill>
              <a:srgbClr val="77A5D3">
                <a:alpha val="79999"/>
              </a:srgbClr>
            </a:solidFill>
            <a:ln w="9525">
              <a:solidFill>
                <a:srgbClr val="4986C3"/>
              </a:solidFill>
              <a:prstDash val="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398" y="2181"/>
              <a:ext cx="873" cy="308"/>
            </a:xfrm>
            <a:custGeom>
              <a:avLst/>
              <a:gdLst>
                <a:gd name="T0" fmla="*/ 0 w 873"/>
                <a:gd name="T1" fmla="*/ 308 h 308"/>
                <a:gd name="T2" fmla="*/ 530 w 873"/>
                <a:gd name="T3" fmla="*/ 227 h 308"/>
                <a:gd name="T4" fmla="*/ 873 w 873"/>
                <a:gd name="T5" fmla="*/ 0 h 308"/>
                <a:gd name="T6" fmla="*/ 366 w 873"/>
                <a:gd name="T7" fmla="*/ 87 h 308"/>
                <a:gd name="T8" fmla="*/ 0 w 873"/>
                <a:gd name="T9" fmla="*/ 308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3"/>
                <a:gd name="T16" fmla="*/ 0 h 308"/>
                <a:gd name="T17" fmla="*/ 873 w 873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3" h="308">
                  <a:moveTo>
                    <a:pt x="0" y="308"/>
                  </a:moveTo>
                  <a:cubicBezTo>
                    <a:pt x="265" y="267"/>
                    <a:pt x="530" y="227"/>
                    <a:pt x="530" y="227"/>
                  </a:cubicBezTo>
                  <a:lnTo>
                    <a:pt x="873" y="0"/>
                  </a:lnTo>
                  <a:lnTo>
                    <a:pt x="366" y="87"/>
                  </a:lnTo>
                  <a:cubicBezTo>
                    <a:pt x="366" y="87"/>
                    <a:pt x="83" y="293"/>
                    <a:pt x="0" y="308"/>
                  </a:cubicBezTo>
                  <a:close/>
                </a:path>
              </a:pathLst>
            </a:custGeom>
            <a:solidFill>
              <a:srgbClr val="77A5D3">
                <a:alpha val="79999"/>
              </a:srgbClr>
            </a:solidFill>
            <a:ln w="9525">
              <a:solidFill>
                <a:srgbClr val="4986C3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 rot="-1571671">
              <a:off x="1342" y="2319"/>
              <a:ext cx="447" cy="93"/>
            </a:xfrm>
            <a:custGeom>
              <a:avLst/>
              <a:gdLst>
                <a:gd name="T0" fmla="*/ 0 w 1044"/>
                <a:gd name="T1" fmla="*/ 45 h 198"/>
                <a:gd name="T2" fmla="*/ 65 w 1044"/>
                <a:gd name="T3" fmla="*/ 0 h 198"/>
                <a:gd name="T4" fmla="*/ 447 w 1044"/>
                <a:gd name="T5" fmla="*/ 47 h 198"/>
                <a:gd name="T6" fmla="*/ 65 w 1044"/>
                <a:gd name="T7" fmla="*/ 93 h 198"/>
                <a:gd name="T8" fmla="*/ 0 w 1044"/>
                <a:gd name="T9" fmla="*/ 45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198"/>
                <a:gd name="T17" fmla="*/ 1044 w 1044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198">
                  <a:moveTo>
                    <a:pt x="0" y="95"/>
                  </a:moveTo>
                  <a:cubicBezTo>
                    <a:pt x="0" y="23"/>
                    <a:pt x="70" y="1"/>
                    <a:pt x="151" y="0"/>
                  </a:cubicBezTo>
                  <a:cubicBezTo>
                    <a:pt x="460" y="16"/>
                    <a:pt x="1044" y="99"/>
                    <a:pt x="1044" y="99"/>
                  </a:cubicBezTo>
                  <a:cubicBezTo>
                    <a:pt x="1044" y="99"/>
                    <a:pt x="325" y="198"/>
                    <a:pt x="151" y="197"/>
                  </a:cubicBezTo>
                  <a:cubicBezTo>
                    <a:pt x="72" y="197"/>
                    <a:pt x="0" y="165"/>
                    <a:pt x="0" y="95"/>
                  </a:cubicBezTo>
                  <a:close/>
                </a:path>
              </a:pathLst>
            </a:custGeom>
            <a:solidFill>
              <a:srgbClr val="77A5D3">
                <a:alpha val="79999"/>
              </a:srgbClr>
            </a:solidFill>
            <a:ln w="9525">
              <a:solidFill>
                <a:srgbClr val="4986C3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4" name="Group 52"/>
          <p:cNvGrpSpPr>
            <a:grpSpLocks/>
          </p:cNvGrpSpPr>
          <p:nvPr/>
        </p:nvGrpSpPr>
        <p:grpSpPr bwMode="auto">
          <a:xfrm>
            <a:off x="6203950" y="4515643"/>
            <a:ext cx="1485900" cy="407987"/>
            <a:chOff x="3507" y="2028"/>
            <a:chExt cx="936" cy="257"/>
          </a:xfrm>
          <a:solidFill>
            <a:schemeClr val="bg1">
              <a:lumMod val="50000"/>
            </a:schemeClr>
          </a:solidFill>
        </p:grpSpPr>
        <p:sp>
          <p:nvSpPr>
            <p:cNvPr id="55" name="Freeform 53"/>
            <p:cNvSpPr>
              <a:spLocks/>
            </p:cNvSpPr>
            <p:nvPr/>
          </p:nvSpPr>
          <p:spPr bwMode="auto">
            <a:xfrm rot="1026883">
              <a:off x="3507" y="2172"/>
              <a:ext cx="447" cy="94"/>
            </a:xfrm>
            <a:custGeom>
              <a:avLst/>
              <a:gdLst>
                <a:gd name="T0" fmla="*/ 0 w 1044"/>
                <a:gd name="T1" fmla="*/ 45 h 198"/>
                <a:gd name="T2" fmla="*/ 65 w 1044"/>
                <a:gd name="T3" fmla="*/ 0 h 198"/>
                <a:gd name="T4" fmla="*/ 447 w 1044"/>
                <a:gd name="T5" fmla="*/ 47 h 198"/>
                <a:gd name="T6" fmla="*/ 65 w 1044"/>
                <a:gd name="T7" fmla="*/ 94 h 198"/>
                <a:gd name="T8" fmla="*/ 0 w 1044"/>
                <a:gd name="T9" fmla="*/ 45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198"/>
                <a:gd name="T17" fmla="*/ 1044 w 1044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198">
                  <a:moveTo>
                    <a:pt x="0" y="95"/>
                  </a:moveTo>
                  <a:cubicBezTo>
                    <a:pt x="0" y="23"/>
                    <a:pt x="70" y="1"/>
                    <a:pt x="151" y="0"/>
                  </a:cubicBezTo>
                  <a:cubicBezTo>
                    <a:pt x="460" y="16"/>
                    <a:pt x="1044" y="99"/>
                    <a:pt x="1044" y="99"/>
                  </a:cubicBezTo>
                  <a:cubicBezTo>
                    <a:pt x="1044" y="99"/>
                    <a:pt x="325" y="198"/>
                    <a:pt x="151" y="197"/>
                  </a:cubicBezTo>
                  <a:cubicBezTo>
                    <a:pt x="72" y="197"/>
                    <a:pt x="0" y="165"/>
                    <a:pt x="0" y="95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3537" y="2028"/>
              <a:ext cx="906" cy="257"/>
            </a:xfrm>
            <a:custGeom>
              <a:avLst/>
              <a:gdLst>
                <a:gd name="T0" fmla="*/ 0 w 906"/>
                <a:gd name="T1" fmla="*/ 98 h 257"/>
                <a:gd name="T2" fmla="*/ 519 w 906"/>
                <a:gd name="T3" fmla="*/ 9 h 257"/>
                <a:gd name="T4" fmla="*/ 906 w 906"/>
                <a:gd name="T5" fmla="*/ 171 h 257"/>
                <a:gd name="T6" fmla="*/ 405 w 906"/>
                <a:gd name="T7" fmla="*/ 257 h 257"/>
                <a:gd name="T8" fmla="*/ 0 w 906"/>
                <a:gd name="T9" fmla="*/ 98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6"/>
                <a:gd name="T16" fmla="*/ 0 h 257"/>
                <a:gd name="T17" fmla="*/ 906 w 906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6" h="257">
                  <a:moveTo>
                    <a:pt x="0" y="98"/>
                  </a:moveTo>
                  <a:cubicBezTo>
                    <a:pt x="259" y="53"/>
                    <a:pt x="519" y="9"/>
                    <a:pt x="519" y="9"/>
                  </a:cubicBezTo>
                  <a:cubicBezTo>
                    <a:pt x="558" y="0"/>
                    <a:pt x="906" y="171"/>
                    <a:pt x="906" y="171"/>
                  </a:cubicBezTo>
                  <a:lnTo>
                    <a:pt x="405" y="257"/>
                  </a:lnTo>
                  <a:cubicBezTo>
                    <a:pt x="405" y="257"/>
                    <a:pt x="65" y="72"/>
                    <a:pt x="0" y="98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7" name="Group 55"/>
          <p:cNvGrpSpPr>
            <a:grpSpLocks/>
          </p:cNvGrpSpPr>
          <p:nvPr/>
        </p:nvGrpSpPr>
        <p:grpSpPr bwMode="auto">
          <a:xfrm>
            <a:off x="6799263" y="4499768"/>
            <a:ext cx="100012" cy="117475"/>
            <a:chOff x="4282" y="1822"/>
            <a:chExt cx="63" cy="74"/>
          </a:xfrm>
        </p:grpSpPr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4282" y="1822"/>
              <a:ext cx="63" cy="74"/>
            </a:xfrm>
            <a:custGeom>
              <a:avLst/>
              <a:gdLst>
                <a:gd name="T0" fmla="*/ 0 w 63"/>
                <a:gd name="T1" fmla="*/ 45 h 74"/>
                <a:gd name="T2" fmla="*/ 50 w 63"/>
                <a:gd name="T3" fmla="*/ 3 h 74"/>
                <a:gd name="T4" fmla="*/ 60 w 63"/>
                <a:gd name="T5" fmla="*/ 74 h 74"/>
                <a:gd name="T6" fmla="*/ 0 w 63"/>
                <a:gd name="T7" fmla="*/ 45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74"/>
                <a:gd name="T14" fmla="*/ 63 w 63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74">
                  <a:moveTo>
                    <a:pt x="0" y="45"/>
                  </a:moveTo>
                  <a:cubicBezTo>
                    <a:pt x="0" y="45"/>
                    <a:pt x="35" y="0"/>
                    <a:pt x="50" y="3"/>
                  </a:cubicBezTo>
                  <a:cubicBezTo>
                    <a:pt x="63" y="11"/>
                    <a:pt x="60" y="74"/>
                    <a:pt x="60" y="74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chemeClr val="bg2">
                <a:alpha val="79999"/>
              </a:schemeClr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Oval 57"/>
            <p:cNvSpPr>
              <a:spLocks noChangeAspect="1" noChangeArrowheads="1"/>
            </p:cNvSpPr>
            <p:nvPr/>
          </p:nvSpPr>
          <p:spPr bwMode="auto">
            <a:xfrm flipV="1">
              <a:off x="4312" y="1838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0" name="Group 58"/>
          <p:cNvGrpSpPr>
            <a:grpSpLocks/>
          </p:cNvGrpSpPr>
          <p:nvPr/>
        </p:nvGrpSpPr>
        <p:grpSpPr bwMode="auto">
          <a:xfrm>
            <a:off x="6189663" y="4290218"/>
            <a:ext cx="1500187" cy="487362"/>
            <a:chOff x="3904" y="1712"/>
            <a:chExt cx="945" cy="307"/>
          </a:xfrm>
        </p:grpSpPr>
        <p:sp>
          <p:nvSpPr>
            <p:cNvPr id="61" name="Freeform 59"/>
            <p:cNvSpPr>
              <a:spLocks/>
            </p:cNvSpPr>
            <p:nvPr/>
          </p:nvSpPr>
          <p:spPr bwMode="auto">
            <a:xfrm rot="-1571671">
              <a:off x="4402" y="1765"/>
              <a:ext cx="447" cy="93"/>
            </a:xfrm>
            <a:custGeom>
              <a:avLst/>
              <a:gdLst>
                <a:gd name="T0" fmla="*/ 0 w 1044"/>
                <a:gd name="T1" fmla="*/ 45 h 198"/>
                <a:gd name="T2" fmla="*/ 65 w 1044"/>
                <a:gd name="T3" fmla="*/ 0 h 198"/>
                <a:gd name="T4" fmla="*/ 447 w 1044"/>
                <a:gd name="T5" fmla="*/ 47 h 198"/>
                <a:gd name="T6" fmla="*/ 65 w 1044"/>
                <a:gd name="T7" fmla="*/ 93 h 198"/>
                <a:gd name="T8" fmla="*/ 0 w 1044"/>
                <a:gd name="T9" fmla="*/ 45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198"/>
                <a:gd name="T17" fmla="*/ 1044 w 1044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198">
                  <a:moveTo>
                    <a:pt x="0" y="95"/>
                  </a:moveTo>
                  <a:cubicBezTo>
                    <a:pt x="0" y="23"/>
                    <a:pt x="70" y="1"/>
                    <a:pt x="151" y="0"/>
                  </a:cubicBezTo>
                  <a:cubicBezTo>
                    <a:pt x="460" y="16"/>
                    <a:pt x="1044" y="99"/>
                    <a:pt x="1044" y="99"/>
                  </a:cubicBezTo>
                  <a:cubicBezTo>
                    <a:pt x="1044" y="99"/>
                    <a:pt x="325" y="198"/>
                    <a:pt x="151" y="197"/>
                  </a:cubicBezTo>
                  <a:cubicBezTo>
                    <a:pt x="72" y="197"/>
                    <a:pt x="0" y="165"/>
                    <a:pt x="0" y="95"/>
                  </a:cubicBezTo>
                  <a:close/>
                </a:path>
              </a:pathLst>
            </a:custGeom>
            <a:solidFill>
              <a:srgbClr val="FFB66D">
                <a:alpha val="79999"/>
              </a:srgbClr>
            </a:solidFill>
            <a:ln w="9525">
              <a:solidFill>
                <a:srgbClr val="FFA347"/>
              </a:solidFill>
              <a:prstDash val="dash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3966" y="1712"/>
              <a:ext cx="867" cy="307"/>
            </a:xfrm>
            <a:custGeom>
              <a:avLst/>
              <a:gdLst>
                <a:gd name="T0" fmla="*/ 0 w 867"/>
                <a:gd name="T1" fmla="*/ 307 h 307"/>
                <a:gd name="T2" fmla="*/ 530 w 867"/>
                <a:gd name="T3" fmla="*/ 220 h 307"/>
                <a:gd name="T4" fmla="*/ 867 w 867"/>
                <a:gd name="T5" fmla="*/ 0 h 307"/>
                <a:gd name="T6" fmla="*/ 360 w 867"/>
                <a:gd name="T7" fmla="*/ 84 h 307"/>
                <a:gd name="T8" fmla="*/ 0 w 867"/>
                <a:gd name="T9" fmla="*/ 307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7"/>
                <a:gd name="T16" fmla="*/ 0 h 307"/>
                <a:gd name="T17" fmla="*/ 867 w 867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7" h="307">
                  <a:moveTo>
                    <a:pt x="0" y="307"/>
                  </a:moveTo>
                  <a:cubicBezTo>
                    <a:pt x="265" y="263"/>
                    <a:pt x="530" y="220"/>
                    <a:pt x="530" y="220"/>
                  </a:cubicBezTo>
                  <a:lnTo>
                    <a:pt x="867" y="0"/>
                  </a:lnTo>
                  <a:lnTo>
                    <a:pt x="360" y="84"/>
                  </a:lnTo>
                  <a:cubicBezTo>
                    <a:pt x="360" y="84"/>
                    <a:pt x="71" y="280"/>
                    <a:pt x="0" y="307"/>
                  </a:cubicBezTo>
                  <a:close/>
                </a:path>
              </a:pathLst>
            </a:custGeom>
            <a:solidFill>
              <a:srgbClr val="FFB66D">
                <a:alpha val="79999"/>
              </a:srgbClr>
            </a:solidFill>
            <a:ln w="9525">
              <a:solidFill>
                <a:srgbClr val="FFA347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 rot="-1571671">
              <a:off x="3904" y="1850"/>
              <a:ext cx="447" cy="93"/>
            </a:xfrm>
            <a:custGeom>
              <a:avLst/>
              <a:gdLst>
                <a:gd name="T0" fmla="*/ 0 w 1044"/>
                <a:gd name="T1" fmla="*/ 45 h 198"/>
                <a:gd name="T2" fmla="*/ 65 w 1044"/>
                <a:gd name="T3" fmla="*/ 0 h 198"/>
                <a:gd name="T4" fmla="*/ 447 w 1044"/>
                <a:gd name="T5" fmla="*/ 47 h 198"/>
                <a:gd name="T6" fmla="*/ 65 w 1044"/>
                <a:gd name="T7" fmla="*/ 93 h 198"/>
                <a:gd name="T8" fmla="*/ 0 w 1044"/>
                <a:gd name="T9" fmla="*/ 45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198"/>
                <a:gd name="T17" fmla="*/ 1044 w 1044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198">
                  <a:moveTo>
                    <a:pt x="0" y="95"/>
                  </a:moveTo>
                  <a:cubicBezTo>
                    <a:pt x="0" y="23"/>
                    <a:pt x="70" y="1"/>
                    <a:pt x="151" y="0"/>
                  </a:cubicBezTo>
                  <a:cubicBezTo>
                    <a:pt x="460" y="16"/>
                    <a:pt x="1044" y="99"/>
                    <a:pt x="1044" y="99"/>
                  </a:cubicBezTo>
                  <a:cubicBezTo>
                    <a:pt x="1044" y="99"/>
                    <a:pt x="325" y="198"/>
                    <a:pt x="151" y="197"/>
                  </a:cubicBezTo>
                  <a:cubicBezTo>
                    <a:pt x="72" y="197"/>
                    <a:pt x="0" y="165"/>
                    <a:pt x="0" y="95"/>
                  </a:cubicBezTo>
                  <a:close/>
                </a:path>
              </a:pathLst>
            </a:custGeom>
            <a:solidFill>
              <a:srgbClr val="FFB66D">
                <a:alpha val="79999"/>
              </a:srgbClr>
            </a:solidFill>
            <a:ln w="9525">
              <a:solidFill>
                <a:srgbClr val="FFA347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70" grpId="0"/>
      <p:bldP spid="103" grpId="0" animBg="1"/>
      <p:bldP spid="104" grpId="0" animBg="1"/>
      <p:bldP spid="8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 77"/>
          <p:cNvPicPr>
            <a:picLocks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943257" y="3251200"/>
            <a:ext cx="5257485" cy="1647005"/>
          </a:xfrm>
          <a:prstGeom prst="rect">
            <a:avLst/>
          </a:prstGeom>
        </p:spPr>
      </p:pic>
      <p:sp>
        <p:nvSpPr>
          <p:cNvPr id="101" name="Freeform 15"/>
          <p:cNvSpPr>
            <a:spLocks/>
          </p:cNvSpPr>
          <p:nvPr/>
        </p:nvSpPr>
        <p:spPr bwMode="auto">
          <a:xfrm>
            <a:off x="647701" y="4038600"/>
            <a:ext cx="7796199" cy="0"/>
          </a:xfrm>
          <a:custGeom>
            <a:avLst/>
            <a:gdLst>
              <a:gd name="T0" fmla="*/ 0 w 4745"/>
              <a:gd name="T1" fmla="*/ 0 h 1088"/>
              <a:gd name="T2" fmla="*/ 7532687 w 4745"/>
              <a:gd name="T3" fmla="*/ 1727200 h 1088"/>
              <a:gd name="T4" fmla="*/ 0 60000 65536"/>
              <a:gd name="T5" fmla="*/ 0 60000 65536"/>
              <a:gd name="T6" fmla="*/ 0 w 4745"/>
              <a:gd name="T7" fmla="*/ 0 h 1088"/>
              <a:gd name="T8" fmla="*/ 4745 w 4745"/>
              <a:gd name="T9" fmla="*/ 1088 h 10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45" h="1088">
                <a:moveTo>
                  <a:pt x="0" y="0"/>
                </a:moveTo>
                <a:lnTo>
                  <a:pt x="4745" y="1088"/>
                </a:lnTo>
              </a:path>
            </a:pathLst>
          </a:custGeom>
          <a:noFill/>
          <a:ln w="19050">
            <a:solidFill>
              <a:srgbClr val="7F7F7F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r 80"/>
          <p:cNvGrpSpPr/>
          <p:nvPr/>
        </p:nvGrpSpPr>
        <p:grpSpPr>
          <a:xfrm>
            <a:off x="7156450" y="3870325"/>
            <a:ext cx="1930400" cy="542925"/>
            <a:chOff x="7156450" y="4187825"/>
            <a:chExt cx="1930400" cy="542925"/>
          </a:xfrm>
        </p:grpSpPr>
        <p:sp>
          <p:nvSpPr>
            <p:cNvPr id="24596" name="Oval 20"/>
            <p:cNvSpPr>
              <a:spLocks noChangeArrowheads="1"/>
            </p:cNvSpPr>
            <p:nvPr/>
          </p:nvSpPr>
          <p:spPr bwMode="auto">
            <a:xfrm>
              <a:off x="7156450" y="4187825"/>
              <a:ext cx="1930400" cy="542925"/>
            </a:xfrm>
            <a:prstGeom prst="ellipse">
              <a:avLst/>
            </a:prstGeom>
            <a:solidFill>
              <a:srgbClr val="C0C0C0">
                <a:alpha val="20000"/>
              </a:srgbClr>
            </a:solidFill>
            <a:ln w="6350">
              <a:solidFill>
                <a:srgbClr val="969696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" name="Group 73"/>
            <p:cNvGrpSpPr>
              <a:grpSpLocks/>
            </p:cNvGrpSpPr>
            <p:nvPr/>
          </p:nvGrpSpPr>
          <p:grpSpPr bwMode="auto">
            <a:xfrm>
              <a:off x="7456488" y="4329113"/>
              <a:ext cx="1474787" cy="271462"/>
              <a:chOff x="4527" y="2195"/>
              <a:chExt cx="929" cy="171"/>
            </a:xfrm>
          </p:grpSpPr>
          <p:sp>
            <p:nvSpPr>
              <p:cNvPr id="35879" name="Freeform 74"/>
              <p:cNvSpPr>
                <a:spLocks/>
              </p:cNvSpPr>
              <p:nvPr/>
            </p:nvSpPr>
            <p:spPr bwMode="auto">
              <a:xfrm>
                <a:off x="4527" y="2195"/>
                <a:ext cx="451" cy="171"/>
              </a:xfrm>
              <a:custGeom>
                <a:avLst/>
                <a:gdLst>
                  <a:gd name="T0" fmla="*/ 1 w 658"/>
                  <a:gd name="T1" fmla="*/ 86 h 249"/>
                  <a:gd name="T2" fmla="*/ 451 w 658"/>
                  <a:gd name="T3" fmla="*/ 41 h 249"/>
                  <a:gd name="T4" fmla="*/ 420 w 658"/>
                  <a:gd name="T5" fmla="*/ 93 h 249"/>
                  <a:gd name="T6" fmla="*/ 451 w 658"/>
                  <a:gd name="T7" fmla="*/ 138 h 249"/>
                  <a:gd name="T8" fmla="*/ 1 w 658"/>
                  <a:gd name="T9" fmla="*/ 86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8"/>
                  <a:gd name="T16" fmla="*/ 0 h 249"/>
                  <a:gd name="T17" fmla="*/ 658 w 658"/>
                  <a:gd name="T18" fmla="*/ 249 h 2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8" h="249">
                    <a:moveTo>
                      <a:pt x="2" y="125"/>
                    </a:moveTo>
                    <a:cubicBezTo>
                      <a:pt x="0" y="0"/>
                      <a:pt x="556" y="58"/>
                      <a:pt x="658" y="60"/>
                    </a:cubicBezTo>
                    <a:cubicBezTo>
                      <a:pt x="615" y="78"/>
                      <a:pt x="613" y="110"/>
                      <a:pt x="613" y="135"/>
                    </a:cubicBezTo>
                    <a:cubicBezTo>
                      <a:pt x="613" y="158"/>
                      <a:pt x="628" y="171"/>
                      <a:pt x="658" y="201"/>
                    </a:cubicBezTo>
                    <a:cubicBezTo>
                      <a:pt x="562" y="213"/>
                      <a:pt x="1" y="249"/>
                      <a:pt x="2" y="125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880" name="Freeform 75"/>
              <p:cNvSpPr>
                <a:spLocks/>
              </p:cNvSpPr>
              <p:nvPr/>
            </p:nvSpPr>
            <p:spPr bwMode="auto">
              <a:xfrm>
                <a:off x="4969" y="2234"/>
                <a:ext cx="487" cy="102"/>
              </a:xfrm>
              <a:custGeom>
                <a:avLst/>
                <a:gdLst>
                  <a:gd name="T0" fmla="*/ 0 w 1044"/>
                  <a:gd name="T1" fmla="*/ 49 h 198"/>
                  <a:gd name="T2" fmla="*/ 70 w 1044"/>
                  <a:gd name="T3" fmla="*/ 0 h 198"/>
                  <a:gd name="T4" fmla="*/ 487 w 1044"/>
                  <a:gd name="T5" fmla="*/ 51 h 198"/>
                  <a:gd name="T6" fmla="*/ 70 w 1044"/>
                  <a:gd name="T7" fmla="*/ 101 h 198"/>
                  <a:gd name="T8" fmla="*/ 0 w 1044"/>
                  <a:gd name="T9" fmla="*/ 4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4"/>
                  <a:gd name="T16" fmla="*/ 0 h 198"/>
                  <a:gd name="T17" fmla="*/ 1044 w 1044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4" h="198">
                    <a:moveTo>
                      <a:pt x="0" y="95"/>
                    </a:moveTo>
                    <a:cubicBezTo>
                      <a:pt x="0" y="23"/>
                      <a:pt x="70" y="1"/>
                      <a:pt x="151" y="0"/>
                    </a:cubicBezTo>
                    <a:cubicBezTo>
                      <a:pt x="460" y="16"/>
                      <a:pt x="1044" y="99"/>
                      <a:pt x="1044" y="99"/>
                    </a:cubicBezTo>
                    <a:cubicBezTo>
                      <a:pt x="1044" y="99"/>
                      <a:pt x="325" y="198"/>
                      <a:pt x="151" y="197"/>
                    </a:cubicBezTo>
                    <a:cubicBezTo>
                      <a:pt x="72" y="197"/>
                      <a:pt x="0" y="165"/>
                      <a:pt x="0" y="95"/>
                    </a:cubicBezTo>
                    <a:close/>
                  </a:path>
                </a:pathLst>
              </a:custGeom>
              <a:solidFill>
                <a:srgbClr val="A6A6A6">
                  <a:alpha val="39999"/>
                </a:srgbClr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1366838" y="3940175"/>
            <a:ext cx="0" cy="282575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7921625" y="3913188"/>
            <a:ext cx="0" cy="282575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" name="Grouper 81"/>
          <p:cNvGrpSpPr/>
          <p:nvPr/>
        </p:nvGrpSpPr>
        <p:grpSpPr>
          <a:xfrm>
            <a:off x="222250" y="3898900"/>
            <a:ext cx="1930400" cy="542925"/>
            <a:chOff x="57150" y="4216400"/>
            <a:chExt cx="1930400" cy="542925"/>
          </a:xfrm>
        </p:grpSpPr>
        <p:sp>
          <p:nvSpPr>
            <p:cNvPr id="24586" name="Oval 10"/>
            <p:cNvSpPr>
              <a:spLocks noChangeArrowheads="1"/>
            </p:cNvSpPr>
            <p:nvPr/>
          </p:nvSpPr>
          <p:spPr bwMode="auto">
            <a:xfrm>
              <a:off x="57150" y="4216400"/>
              <a:ext cx="1930400" cy="542925"/>
            </a:xfrm>
            <a:prstGeom prst="ellipse">
              <a:avLst/>
            </a:prstGeom>
            <a:solidFill>
              <a:srgbClr val="C0C0C0">
                <a:alpha val="20000"/>
              </a:srgbClr>
            </a:solidFill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7" name="Group 17"/>
            <p:cNvGrpSpPr>
              <a:grpSpLocks/>
            </p:cNvGrpSpPr>
            <p:nvPr/>
          </p:nvGrpSpPr>
          <p:grpSpPr bwMode="auto">
            <a:xfrm flipH="1">
              <a:off x="284163" y="4351338"/>
              <a:ext cx="1474787" cy="271462"/>
              <a:chOff x="4527" y="2195"/>
              <a:chExt cx="929" cy="171"/>
            </a:xfrm>
          </p:grpSpPr>
          <p:sp>
            <p:nvSpPr>
              <p:cNvPr id="35916" name="Freeform 18"/>
              <p:cNvSpPr>
                <a:spLocks/>
              </p:cNvSpPr>
              <p:nvPr/>
            </p:nvSpPr>
            <p:spPr bwMode="auto">
              <a:xfrm>
                <a:off x="4527" y="2195"/>
                <a:ext cx="451" cy="171"/>
              </a:xfrm>
              <a:custGeom>
                <a:avLst/>
                <a:gdLst>
                  <a:gd name="T0" fmla="*/ 1 w 658"/>
                  <a:gd name="T1" fmla="*/ 86 h 249"/>
                  <a:gd name="T2" fmla="*/ 451 w 658"/>
                  <a:gd name="T3" fmla="*/ 41 h 249"/>
                  <a:gd name="T4" fmla="*/ 420 w 658"/>
                  <a:gd name="T5" fmla="*/ 93 h 249"/>
                  <a:gd name="T6" fmla="*/ 451 w 658"/>
                  <a:gd name="T7" fmla="*/ 138 h 249"/>
                  <a:gd name="T8" fmla="*/ 1 w 658"/>
                  <a:gd name="T9" fmla="*/ 86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8"/>
                  <a:gd name="T16" fmla="*/ 0 h 249"/>
                  <a:gd name="T17" fmla="*/ 658 w 658"/>
                  <a:gd name="T18" fmla="*/ 249 h 2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8" h="249">
                    <a:moveTo>
                      <a:pt x="2" y="125"/>
                    </a:moveTo>
                    <a:cubicBezTo>
                      <a:pt x="0" y="0"/>
                      <a:pt x="556" y="58"/>
                      <a:pt x="658" y="60"/>
                    </a:cubicBezTo>
                    <a:cubicBezTo>
                      <a:pt x="615" y="78"/>
                      <a:pt x="613" y="110"/>
                      <a:pt x="613" y="135"/>
                    </a:cubicBezTo>
                    <a:cubicBezTo>
                      <a:pt x="613" y="158"/>
                      <a:pt x="628" y="171"/>
                      <a:pt x="658" y="201"/>
                    </a:cubicBezTo>
                    <a:cubicBezTo>
                      <a:pt x="562" y="213"/>
                      <a:pt x="1" y="249"/>
                      <a:pt x="2" y="12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917" name="Freeform 19"/>
              <p:cNvSpPr>
                <a:spLocks/>
              </p:cNvSpPr>
              <p:nvPr/>
            </p:nvSpPr>
            <p:spPr bwMode="auto">
              <a:xfrm>
                <a:off x="4969" y="2234"/>
                <a:ext cx="487" cy="102"/>
              </a:xfrm>
              <a:custGeom>
                <a:avLst/>
                <a:gdLst>
                  <a:gd name="T0" fmla="*/ 0 w 1044"/>
                  <a:gd name="T1" fmla="*/ 49 h 198"/>
                  <a:gd name="T2" fmla="*/ 70 w 1044"/>
                  <a:gd name="T3" fmla="*/ 0 h 198"/>
                  <a:gd name="T4" fmla="*/ 487 w 1044"/>
                  <a:gd name="T5" fmla="*/ 51 h 198"/>
                  <a:gd name="T6" fmla="*/ 70 w 1044"/>
                  <a:gd name="T7" fmla="*/ 101 h 198"/>
                  <a:gd name="T8" fmla="*/ 0 w 1044"/>
                  <a:gd name="T9" fmla="*/ 4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4"/>
                  <a:gd name="T16" fmla="*/ 0 h 198"/>
                  <a:gd name="T17" fmla="*/ 1044 w 1044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4" h="198">
                    <a:moveTo>
                      <a:pt x="0" y="95"/>
                    </a:moveTo>
                    <a:cubicBezTo>
                      <a:pt x="0" y="23"/>
                      <a:pt x="70" y="1"/>
                      <a:pt x="151" y="0"/>
                    </a:cubicBezTo>
                    <a:cubicBezTo>
                      <a:pt x="460" y="16"/>
                      <a:pt x="1044" y="99"/>
                      <a:pt x="1044" y="99"/>
                    </a:cubicBezTo>
                    <a:cubicBezTo>
                      <a:pt x="1044" y="99"/>
                      <a:pt x="325" y="198"/>
                      <a:pt x="151" y="197"/>
                    </a:cubicBezTo>
                    <a:cubicBezTo>
                      <a:pt x="72" y="197"/>
                      <a:pt x="0" y="165"/>
                      <a:pt x="0" y="9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39999"/>
                </a:schemeClr>
              </a:solidFill>
              <a:ln w="9525">
                <a:solidFill>
                  <a:srgbClr val="7F7F7F"/>
                </a:solidFill>
                <a:prstDash val="dash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0" y="333375"/>
            <a:ext cx="9144000" cy="50321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… et permet de faire pivoter l’aéronef autour de son axe de roulis pour obtenir </a:t>
            </a:r>
          </a:p>
          <a:p>
            <a:r>
              <a:rPr lang="fr-FR" dirty="0"/>
              <a:t>une inclinaison !</a:t>
            </a:r>
          </a:p>
        </p:txBody>
      </p:sp>
      <p:grpSp>
        <p:nvGrpSpPr>
          <p:cNvPr id="79" name="Grouper 78"/>
          <p:cNvGrpSpPr/>
          <p:nvPr/>
        </p:nvGrpSpPr>
        <p:grpSpPr>
          <a:xfrm>
            <a:off x="4448175" y="3898900"/>
            <a:ext cx="2203450" cy="336550"/>
            <a:chOff x="4498975" y="3898900"/>
            <a:chExt cx="2203450" cy="336550"/>
          </a:xfrm>
        </p:grpSpPr>
        <p:sp>
          <p:nvSpPr>
            <p:cNvPr id="24613" name="Text Box 37"/>
            <p:cNvSpPr txBox="1">
              <a:spLocks noChangeArrowheads="1"/>
            </p:cNvSpPr>
            <p:nvPr/>
          </p:nvSpPr>
          <p:spPr bwMode="auto">
            <a:xfrm flipH="1">
              <a:off x="5503863" y="3898900"/>
              <a:ext cx="11985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fr-FR" sz="1600" b="1" dirty="0">
                  <a:solidFill>
                    <a:srgbClr val="CC0000"/>
                  </a:solidFill>
                  <a:latin typeface="Arial Narrow" pitchFamily="-84" charset="0"/>
                </a:rPr>
                <a:t>axe de roulis</a:t>
              </a:r>
            </a:p>
          </p:txBody>
        </p:sp>
        <p:sp>
          <p:nvSpPr>
            <p:cNvPr id="24614" name="Freeform 38"/>
            <p:cNvSpPr>
              <a:spLocks/>
            </p:cNvSpPr>
            <p:nvPr/>
          </p:nvSpPr>
          <p:spPr bwMode="auto">
            <a:xfrm>
              <a:off x="4686300" y="4032250"/>
              <a:ext cx="1901825" cy="188913"/>
            </a:xfrm>
            <a:custGeom>
              <a:avLst/>
              <a:gdLst>
                <a:gd name="T0" fmla="*/ 1901825 w 1198"/>
                <a:gd name="T1" fmla="*/ 188913 h 119"/>
                <a:gd name="T2" fmla="*/ 928688 w 1198"/>
                <a:gd name="T3" fmla="*/ 188913 h 119"/>
                <a:gd name="T4" fmla="*/ 0 w 1198"/>
                <a:gd name="T5" fmla="*/ 0 h 119"/>
                <a:gd name="T6" fmla="*/ 0 60000 65536"/>
                <a:gd name="T7" fmla="*/ 0 60000 65536"/>
                <a:gd name="T8" fmla="*/ 0 60000 65536"/>
                <a:gd name="T9" fmla="*/ 0 w 1198"/>
                <a:gd name="T10" fmla="*/ 0 h 119"/>
                <a:gd name="T11" fmla="*/ 1198 w 1198"/>
                <a:gd name="T12" fmla="*/ 119 h 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8" h="119">
                  <a:moveTo>
                    <a:pt x="1198" y="119"/>
                  </a:moveTo>
                  <a:lnTo>
                    <a:pt x="585" y="119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7" name="Group 66"/>
            <p:cNvGrpSpPr>
              <a:grpSpLocks/>
            </p:cNvGrpSpPr>
            <p:nvPr/>
          </p:nvGrpSpPr>
          <p:grpSpPr bwMode="auto">
            <a:xfrm>
              <a:off x="4498975" y="3919538"/>
              <a:ext cx="211138" cy="211137"/>
              <a:chOff x="2408" y="2149"/>
              <a:chExt cx="68" cy="68"/>
            </a:xfrm>
          </p:grpSpPr>
          <p:sp>
            <p:nvSpPr>
              <p:cNvPr id="35884" name="Oval 67"/>
              <p:cNvSpPr>
                <a:spLocks noChangeAspect="1" noChangeArrowheads="1"/>
              </p:cNvSpPr>
              <p:nvPr/>
            </p:nvSpPr>
            <p:spPr bwMode="auto">
              <a:xfrm>
                <a:off x="2408" y="2149"/>
                <a:ext cx="68" cy="68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885" name="Oval 68"/>
              <p:cNvSpPr>
                <a:spLocks noChangeAspect="1" noChangeArrowheads="1"/>
              </p:cNvSpPr>
              <p:nvPr/>
            </p:nvSpPr>
            <p:spPr bwMode="auto">
              <a:xfrm>
                <a:off x="2430" y="2171"/>
                <a:ext cx="23" cy="23"/>
              </a:xfrm>
              <a:prstGeom prst="ellipse">
                <a:avLst/>
              </a:prstGeom>
              <a:solidFill>
                <a:srgbClr val="CC0000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80" name="Grouper 79"/>
          <p:cNvGrpSpPr/>
          <p:nvPr/>
        </p:nvGrpSpPr>
        <p:grpSpPr>
          <a:xfrm>
            <a:off x="7150100" y="3613150"/>
            <a:ext cx="1930400" cy="920750"/>
            <a:chOff x="6446838" y="5449888"/>
            <a:chExt cx="1930400" cy="920750"/>
          </a:xfrm>
        </p:grpSpPr>
        <p:sp>
          <p:nvSpPr>
            <p:cNvPr id="81" name="Oval 2"/>
            <p:cNvSpPr>
              <a:spLocks noChangeArrowheads="1"/>
            </p:cNvSpPr>
            <p:nvPr/>
          </p:nvSpPr>
          <p:spPr bwMode="auto">
            <a:xfrm>
              <a:off x="6446838" y="5449888"/>
              <a:ext cx="1930400" cy="92075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 w="6350">
              <a:solidFill>
                <a:srgbClr val="8FAFC3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82" name="Group 6"/>
            <p:cNvGrpSpPr>
              <a:grpSpLocks/>
            </p:cNvGrpSpPr>
            <p:nvPr/>
          </p:nvGrpSpPr>
          <p:grpSpPr bwMode="auto">
            <a:xfrm>
              <a:off x="6677030" y="5781675"/>
              <a:ext cx="1474789" cy="388938"/>
              <a:chOff x="4672" y="3434"/>
              <a:chExt cx="929" cy="245"/>
            </a:xfrm>
          </p:grpSpPr>
          <p:sp>
            <p:nvSpPr>
              <p:cNvPr id="85" name="Freeform 7"/>
              <p:cNvSpPr>
                <a:spLocks/>
              </p:cNvSpPr>
              <p:nvPr/>
            </p:nvSpPr>
            <p:spPr bwMode="auto">
              <a:xfrm rot="-118975">
                <a:off x="4672" y="3508"/>
                <a:ext cx="451" cy="171"/>
              </a:xfrm>
              <a:custGeom>
                <a:avLst/>
                <a:gdLst>
                  <a:gd name="T0" fmla="*/ 1 w 658"/>
                  <a:gd name="T1" fmla="*/ 86 h 249"/>
                  <a:gd name="T2" fmla="*/ 451 w 658"/>
                  <a:gd name="T3" fmla="*/ 41 h 249"/>
                  <a:gd name="T4" fmla="*/ 420 w 658"/>
                  <a:gd name="T5" fmla="*/ 93 h 249"/>
                  <a:gd name="T6" fmla="*/ 451 w 658"/>
                  <a:gd name="T7" fmla="*/ 138 h 249"/>
                  <a:gd name="T8" fmla="*/ 1 w 658"/>
                  <a:gd name="T9" fmla="*/ 86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8"/>
                  <a:gd name="T16" fmla="*/ 0 h 249"/>
                  <a:gd name="T17" fmla="*/ 658 w 658"/>
                  <a:gd name="T18" fmla="*/ 249 h 2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8" h="249">
                    <a:moveTo>
                      <a:pt x="2" y="125"/>
                    </a:moveTo>
                    <a:cubicBezTo>
                      <a:pt x="0" y="0"/>
                      <a:pt x="556" y="58"/>
                      <a:pt x="658" y="60"/>
                    </a:cubicBezTo>
                    <a:cubicBezTo>
                      <a:pt x="615" y="78"/>
                      <a:pt x="613" y="110"/>
                      <a:pt x="613" y="135"/>
                    </a:cubicBezTo>
                    <a:cubicBezTo>
                      <a:pt x="613" y="158"/>
                      <a:pt x="628" y="171"/>
                      <a:pt x="658" y="201"/>
                    </a:cubicBezTo>
                    <a:cubicBezTo>
                      <a:pt x="562" y="213"/>
                      <a:pt x="1" y="249"/>
                      <a:pt x="2" y="125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Freeform 8"/>
              <p:cNvSpPr>
                <a:spLocks/>
              </p:cNvSpPr>
              <p:nvPr/>
            </p:nvSpPr>
            <p:spPr bwMode="auto">
              <a:xfrm rot="-118975">
                <a:off x="5114" y="3531"/>
                <a:ext cx="487" cy="102"/>
              </a:xfrm>
              <a:custGeom>
                <a:avLst/>
                <a:gdLst>
                  <a:gd name="T0" fmla="*/ 0 w 1044"/>
                  <a:gd name="T1" fmla="*/ 49 h 198"/>
                  <a:gd name="T2" fmla="*/ 70 w 1044"/>
                  <a:gd name="T3" fmla="*/ 0 h 198"/>
                  <a:gd name="T4" fmla="*/ 487 w 1044"/>
                  <a:gd name="T5" fmla="*/ 51 h 198"/>
                  <a:gd name="T6" fmla="*/ 70 w 1044"/>
                  <a:gd name="T7" fmla="*/ 101 h 198"/>
                  <a:gd name="T8" fmla="*/ 0 w 1044"/>
                  <a:gd name="T9" fmla="*/ 4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4"/>
                  <a:gd name="T16" fmla="*/ 0 h 198"/>
                  <a:gd name="T17" fmla="*/ 1044 w 1044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4" h="198">
                    <a:moveTo>
                      <a:pt x="0" y="95"/>
                    </a:moveTo>
                    <a:cubicBezTo>
                      <a:pt x="0" y="23"/>
                      <a:pt x="70" y="1"/>
                      <a:pt x="151" y="0"/>
                    </a:cubicBezTo>
                    <a:cubicBezTo>
                      <a:pt x="460" y="16"/>
                      <a:pt x="1044" y="99"/>
                      <a:pt x="1044" y="99"/>
                    </a:cubicBezTo>
                    <a:cubicBezTo>
                      <a:pt x="1044" y="99"/>
                      <a:pt x="325" y="198"/>
                      <a:pt x="151" y="197"/>
                    </a:cubicBezTo>
                    <a:cubicBezTo>
                      <a:pt x="72" y="197"/>
                      <a:pt x="0" y="165"/>
                      <a:pt x="0" y="95"/>
                    </a:cubicBezTo>
                    <a:close/>
                  </a:path>
                </a:pathLst>
              </a:custGeom>
              <a:solidFill>
                <a:schemeClr val="bg2">
                  <a:alpha val="39999"/>
                </a:schemeClr>
              </a:solidFill>
              <a:ln w="9525">
                <a:solidFill>
                  <a:srgbClr val="7F7F7F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Freeform 9"/>
              <p:cNvSpPr>
                <a:spLocks/>
              </p:cNvSpPr>
              <p:nvPr/>
            </p:nvSpPr>
            <p:spPr bwMode="auto">
              <a:xfrm rot="-1918975">
                <a:off x="5085" y="3434"/>
                <a:ext cx="486" cy="103"/>
              </a:xfrm>
              <a:custGeom>
                <a:avLst/>
                <a:gdLst>
                  <a:gd name="T0" fmla="*/ 0 w 1044"/>
                  <a:gd name="T1" fmla="*/ 49 h 198"/>
                  <a:gd name="T2" fmla="*/ 70 w 1044"/>
                  <a:gd name="T3" fmla="*/ 0 h 198"/>
                  <a:gd name="T4" fmla="*/ 486 w 1044"/>
                  <a:gd name="T5" fmla="*/ 52 h 198"/>
                  <a:gd name="T6" fmla="*/ 70 w 1044"/>
                  <a:gd name="T7" fmla="*/ 102 h 198"/>
                  <a:gd name="T8" fmla="*/ 0 w 1044"/>
                  <a:gd name="T9" fmla="*/ 4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4"/>
                  <a:gd name="T16" fmla="*/ 0 h 198"/>
                  <a:gd name="T17" fmla="*/ 1044 w 1044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4" h="198">
                    <a:moveTo>
                      <a:pt x="0" y="95"/>
                    </a:moveTo>
                    <a:cubicBezTo>
                      <a:pt x="0" y="23"/>
                      <a:pt x="70" y="1"/>
                      <a:pt x="151" y="0"/>
                    </a:cubicBezTo>
                    <a:cubicBezTo>
                      <a:pt x="460" y="16"/>
                      <a:pt x="1044" y="99"/>
                      <a:pt x="1044" y="99"/>
                    </a:cubicBezTo>
                    <a:cubicBezTo>
                      <a:pt x="1044" y="99"/>
                      <a:pt x="325" y="198"/>
                      <a:pt x="151" y="197"/>
                    </a:cubicBezTo>
                    <a:cubicBezTo>
                      <a:pt x="72" y="197"/>
                      <a:pt x="0" y="165"/>
                      <a:pt x="0" y="95"/>
                    </a:cubicBezTo>
                    <a:close/>
                  </a:path>
                </a:pathLst>
              </a:custGeom>
              <a:solidFill>
                <a:schemeClr val="accent6">
                  <a:alpha val="68000"/>
                </a:schemeClr>
              </a:solidFill>
              <a:ln w="6350">
                <a:solidFill>
                  <a:srgbClr val="8FAFC3"/>
                </a:solidFill>
                <a:prstDash val="dash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88" name="Grouper 87"/>
          <p:cNvGrpSpPr/>
          <p:nvPr/>
        </p:nvGrpSpPr>
        <p:grpSpPr>
          <a:xfrm flipH="1">
            <a:off x="215900" y="3816350"/>
            <a:ext cx="1930400" cy="920750"/>
            <a:chOff x="979488" y="1074738"/>
            <a:chExt cx="1930400" cy="920750"/>
          </a:xfrm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>
              <a:off x="979488" y="1074738"/>
              <a:ext cx="1930400" cy="920750"/>
            </a:xfrm>
            <a:prstGeom prst="ellipse">
              <a:avLst/>
            </a:prstGeom>
            <a:solidFill>
              <a:srgbClr val="FFFFFF">
                <a:alpha val="57000"/>
              </a:srgbClr>
            </a:solidFill>
            <a:ln w="6350">
              <a:solidFill>
                <a:srgbClr val="8FAFC3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90" name="Group 69"/>
            <p:cNvGrpSpPr>
              <a:grpSpLocks/>
            </p:cNvGrpSpPr>
            <p:nvPr/>
          </p:nvGrpSpPr>
          <p:grpSpPr bwMode="auto">
            <a:xfrm rot="2032132">
              <a:off x="1223965" y="1216029"/>
              <a:ext cx="1400176" cy="628651"/>
              <a:chOff x="4466" y="708"/>
              <a:chExt cx="882" cy="396"/>
            </a:xfrm>
          </p:grpSpPr>
          <p:sp>
            <p:nvSpPr>
              <p:cNvPr id="91" name="Freeform 70"/>
              <p:cNvSpPr>
                <a:spLocks/>
              </p:cNvSpPr>
              <p:nvPr/>
            </p:nvSpPr>
            <p:spPr bwMode="auto">
              <a:xfrm rot="-2100000">
                <a:off x="4466" y="933"/>
                <a:ext cx="451" cy="171"/>
              </a:xfrm>
              <a:custGeom>
                <a:avLst/>
                <a:gdLst>
                  <a:gd name="T0" fmla="*/ 1 w 658"/>
                  <a:gd name="T1" fmla="*/ 86 h 249"/>
                  <a:gd name="T2" fmla="*/ 451 w 658"/>
                  <a:gd name="T3" fmla="*/ 41 h 249"/>
                  <a:gd name="T4" fmla="*/ 420 w 658"/>
                  <a:gd name="T5" fmla="*/ 93 h 249"/>
                  <a:gd name="T6" fmla="*/ 451 w 658"/>
                  <a:gd name="T7" fmla="*/ 138 h 249"/>
                  <a:gd name="T8" fmla="*/ 1 w 658"/>
                  <a:gd name="T9" fmla="*/ 86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8"/>
                  <a:gd name="T16" fmla="*/ 0 h 249"/>
                  <a:gd name="T17" fmla="*/ 658 w 658"/>
                  <a:gd name="T18" fmla="*/ 249 h 2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8" h="249">
                    <a:moveTo>
                      <a:pt x="2" y="125"/>
                    </a:moveTo>
                    <a:cubicBezTo>
                      <a:pt x="0" y="0"/>
                      <a:pt x="556" y="58"/>
                      <a:pt x="658" y="60"/>
                    </a:cubicBezTo>
                    <a:cubicBezTo>
                      <a:pt x="615" y="78"/>
                      <a:pt x="613" y="110"/>
                      <a:pt x="613" y="135"/>
                    </a:cubicBezTo>
                    <a:cubicBezTo>
                      <a:pt x="613" y="158"/>
                      <a:pt x="628" y="171"/>
                      <a:pt x="658" y="201"/>
                    </a:cubicBezTo>
                    <a:cubicBezTo>
                      <a:pt x="562" y="213"/>
                      <a:pt x="1" y="249"/>
                      <a:pt x="2" y="125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Freeform 71"/>
              <p:cNvSpPr>
                <a:spLocks/>
              </p:cNvSpPr>
              <p:nvPr/>
            </p:nvSpPr>
            <p:spPr bwMode="auto">
              <a:xfrm rot="-2100000">
                <a:off x="4828" y="708"/>
                <a:ext cx="487" cy="102"/>
              </a:xfrm>
              <a:custGeom>
                <a:avLst/>
                <a:gdLst>
                  <a:gd name="T0" fmla="*/ 0 w 1044"/>
                  <a:gd name="T1" fmla="*/ 49 h 198"/>
                  <a:gd name="T2" fmla="*/ 70 w 1044"/>
                  <a:gd name="T3" fmla="*/ 0 h 198"/>
                  <a:gd name="T4" fmla="*/ 487 w 1044"/>
                  <a:gd name="T5" fmla="*/ 51 h 198"/>
                  <a:gd name="T6" fmla="*/ 70 w 1044"/>
                  <a:gd name="T7" fmla="*/ 101 h 198"/>
                  <a:gd name="T8" fmla="*/ 0 w 1044"/>
                  <a:gd name="T9" fmla="*/ 4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4"/>
                  <a:gd name="T16" fmla="*/ 0 h 198"/>
                  <a:gd name="T17" fmla="*/ 1044 w 1044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4" h="198">
                    <a:moveTo>
                      <a:pt x="0" y="95"/>
                    </a:moveTo>
                    <a:cubicBezTo>
                      <a:pt x="0" y="23"/>
                      <a:pt x="70" y="1"/>
                      <a:pt x="151" y="0"/>
                    </a:cubicBezTo>
                    <a:cubicBezTo>
                      <a:pt x="460" y="16"/>
                      <a:pt x="1044" y="99"/>
                      <a:pt x="1044" y="99"/>
                    </a:cubicBezTo>
                    <a:cubicBezTo>
                      <a:pt x="1044" y="99"/>
                      <a:pt x="325" y="198"/>
                      <a:pt x="151" y="197"/>
                    </a:cubicBezTo>
                    <a:cubicBezTo>
                      <a:pt x="72" y="197"/>
                      <a:pt x="0" y="165"/>
                      <a:pt x="0" y="9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7F7F7F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Freeform 72"/>
              <p:cNvSpPr>
                <a:spLocks/>
              </p:cNvSpPr>
              <p:nvPr/>
            </p:nvSpPr>
            <p:spPr bwMode="auto">
              <a:xfrm rot="-300000">
                <a:off x="4861" y="802"/>
                <a:ext cx="487" cy="103"/>
              </a:xfrm>
              <a:custGeom>
                <a:avLst/>
                <a:gdLst>
                  <a:gd name="T0" fmla="*/ 0 w 1044"/>
                  <a:gd name="T1" fmla="*/ 49 h 198"/>
                  <a:gd name="T2" fmla="*/ 70 w 1044"/>
                  <a:gd name="T3" fmla="*/ 0 h 198"/>
                  <a:gd name="T4" fmla="*/ 487 w 1044"/>
                  <a:gd name="T5" fmla="*/ 52 h 198"/>
                  <a:gd name="T6" fmla="*/ 70 w 1044"/>
                  <a:gd name="T7" fmla="*/ 102 h 198"/>
                  <a:gd name="T8" fmla="*/ 0 w 1044"/>
                  <a:gd name="T9" fmla="*/ 4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4"/>
                  <a:gd name="T16" fmla="*/ 0 h 198"/>
                  <a:gd name="T17" fmla="*/ 1044 w 1044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4" h="198">
                    <a:moveTo>
                      <a:pt x="0" y="95"/>
                    </a:moveTo>
                    <a:cubicBezTo>
                      <a:pt x="0" y="23"/>
                      <a:pt x="70" y="1"/>
                      <a:pt x="151" y="0"/>
                    </a:cubicBezTo>
                    <a:cubicBezTo>
                      <a:pt x="460" y="16"/>
                      <a:pt x="1044" y="99"/>
                      <a:pt x="1044" y="99"/>
                    </a:cubicBezTo>
                    <a:cubicBezTo>
                      <a:pt x="1044" y="99"/>
                      <a:pt x="325" y="198"/>
                      <a:pt x="151" y="197"/>
                    </a:cubicBezTo>
                    <a:cubicBezTo>
                      <a:pt x="72" y="197"/>
                      <a:pt x="0" y="165"/>
                      <a:pt x="0" y="95"/>
                    </a:cubicBezTo>
                    <a:close/>
                  </a:path>
                </a:pathLst>
              </a:custGeom>
              <a:solidFill>
                <a:srgbClr val="FF9929">
                  <a:alpha val="63000"/>
                </a:srgbClr>
              </a:solidFill>
              <a:ln w="6350">
                <a:solidFill>
                  <a:srgbClr val="8FAFC3"/>
                </a:solidFill>
                <a:prstDash val="dash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02" name="AutoShape 2"/>
          <p:cNvSpPr>
            <a:spLocks noChangeArrowheads="1"/>
          </p:cNvSpPr>
          <p:nvPr/>
        </p:nvSpPr>
        <p:spPr bwMode="auto">
          <a:xfrm rot="6522448" flipH="1" flipV="1">
            <a:off x="4488657" y="1474662"/>
            <a:ext cx="747712" cy="1460500"/>
          </a:xfrm>
          <a:custGeom>
            <a:avLst/>
            <a:gdLst>
              <a:gd name="T0" fmla="*/ 25806345 w 21600"/>
              <a:gd name="T1" fmla="*/ 44022716 h 21600"/>
              <a:gd name="T2" fmla="*/ 22042515 w 21600"/>
              <a:gd name="T3" fmla="*/ 26023203 h 21600"/>
              <a:gd name="T4" fmla="*/ 21880753 w 21600"/>
              <a:gd name="T5" fmla="*/ 45654892 h 21600"/>
              <a:gd name="T6" fmla="*/ 27994407 w 21600"/>
              <a:gd name="T7" fmla="*/ 71970668 h 21600"/>
              <a:gd name="T8" fmla="*/ 21239659 w 21600"/>
              <a:gd name="T9" fmla="*/ 83194678 h 21600"/>
              <a:gd name="T10" fmla="*/ 18299040 w 21600"/>
              <a:gd name="T11" fmla="*/ 5741834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83" y="13547"/>
                </a:moveTo>
                <a:cubicBezTo>
                  <a:pt x="18128" y="12672"/>
                  <a:pt x="18305" y="11740"/>
                  <a:pt x="18305" y="10800"/>
                </a:cubicBezTo>
                <a:cubicBezTo>
                  <a:pt x="18305" y="9307"/>
                  <a:pt x="17860" y="7849"/>
                  <a:pt x="17027" y="6611"/>
                </a:cubicBezTo>
                <a:lnTo>
                  <a:pt x="19761" y="4772"/>
                </a:lnTo>
                <a:cubicBezTo>
                  <a:pt x="20960" y="6554"/>
                  <a:pt x="21600" y="8652"/>
                  <a:pt x="21600" y="10800"/>
                </a:cubicBezTo>
                <a:cubicBezTo>
                  <a:pt x="21600" y="12153"/>
                  <a:pt x="21345" y="13494"/>
                  <a:pt x="20850" y="14754"/>
                </a:cubicBezTo>
                <a:lnTo>
                  <a:pt x="23362" y="15742"/>
                </a:lnTo>
                <a:lnTo>
                  <a:pt x="17725" y="18197"/>
                </a:lnTo>
                <a:lnTo>
                  <a:pt x="15271" y="12559"/>
                </a:lnTo>
                <a:lnTo>
                  <a:pt x="17783" y="13547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B66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3" name="Group 32"/>
          <p:cNvGrpSpPr>
            <a:grpSpLocks/>
          </p:cNvGrpSpPr>
          <p:nvPr/>
        </p:nvGrpSpPr>
        <p:grpSpPr bwMode="auto">
          <a:xfrm>
            <a:off x="4460874" y="1881856"/>
            <a:ext cx="138113" cy="1331912"/>
            <a:chOff x="2854" y="1696"/>
            <a:chExt cx="91" cy="679"/>
          </a:xfrm>
        </p:grpSpPr>
        <p:sp>
          <p:nvSpPr>
            <p:cNvPr id="104" name="AutoShape 33"/>
            <p:cNvSpPr>
              <a:spLocks noChangeArrowheads="1"/>
            </p:cNvSpPr>
            <p:nvPr/>
          </p:nvSpPr>
          <p:spPr bwMode="auto">
            <a:xfrm rot="21540000" flipH="1">
              <a:off x="2869" y="1743"/>
              <a:ext cx="71" cy="632"/>
            </a:xfrm>
            <a:prstGeom prst="can">
              <a:avLst>
                <a:gd name="adj" fmla="val 86418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AutoShape 34"/>
            <p:cNvSpPr>
              <a:spLocks noChangeArrowheads="1"/>
            </p:cNvSpPr>
            <p:nvPr/>
          </p:nvSpPr>
          <p:spPr bwMode="auto">
            <a:xfrm rot="21540000" flipH="1">
              <a:off x="2854" y="1696"/>
              <a:ext cx="91" cy="170"/>
            </a:xfrm>
            <a:prstGeom prst="can">
              <a:avLst>
                <a:gd name="adj" fmla="val 18136"/>
              </a:avLst>
            </a:prstGeom>
            <a:gradFill rotWithShape="1">
              <a:gsLst>
                <a:gs pos="0">
                  <a:srgbClr val="4D4D4D"/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6" name="Group 38"/>
          <p:cNvGrpSpPr>
            <a:grpSpLocks/>
          </p:cNvGrpSpPr>
          <p:nvPr/>
        </p:nvGrpSpPr>
        <p:grpSpPr bwMode="auto">
          <a:xfrm rot="1200000">
            <a:off x="4560887" y="1923131"/>
            <a:ext cx="138112" cy="1331912"/>
            <a:chOff x="900" y="904"/>
            <a:chExt cx="87" cy="839"/>
          </a:xfrm>
        </p:grpSpPr>
        <p:sp>
          <p:nvSpPr>
            <p:cNvPr id="107" name="AutoShape 39"/>
            <p:cNvSpPr>
              <a:spLocks noChangeArrowheads="1"/>
            </p:cNvSpPr>
            <p:nvPr/>
          </p:nvSpPr>
          <p:spPr bwMode="auto">
            <a:xfrm rot="21540000" flipH="1">
              <a:off x="914" y="962"/>
              <a:ext cx="68" cy="781"/>
            </a:xfrm>
            <a:prstGeom prst="can">
              <a:avLst>
                <a:gd name="adj" fmla="val 111503"/>
              </a:avLst>
            </a:prstGeom>
            <a:solidFill>
              <a:srgbClr val="FFB66D">
                <a:alpha val="79999"/>
              </a:srgbClr>
            </a:solidFill>
            <a:ln w="9525">
              <a:solidFill>
                <a:srgbClr val="FFA34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AutoShape 40"/>
            <p:cNvSpPr>
              <a:spLocks noChangeArrowheads="1"/>
            </p:cNvSpPr>
            <p:nvPr/>
          </p:nvSpPr>
          <p:spPr bwMode="auto">
            <a:xfrm rot="21540000" flipH="1">
              <a:off x="900" y="904"/>
              <a:ext cx="87" cy="210"/>
            </a:xfrm>
            <a:prstGeom prst="can">
              <a:avLst>
                <a:gd name="adj" fmla="val 23434"/>
              </a:avLst>
            </a:prstGeom>
            <a:solidFill>
              <a:srgbClr val="FFB66D"/>
            </a:solidFill>
            <a:ln w="9525">
              <a:solidFill>
                <a:srgbClr val="FFA34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 77"/>
          <p:cNvPicPr>
            <a:picLocks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 rot="780000">
            <a:off x="1943257" y="3251200"/>
            <a:ext cx="5257485" cy="1647005"/>
          </a:xfrm>
          <a:prstGeom prst="rect">
            <a:avLst/>
          </a:prstGeom>
        </p:spPr>
      </p:pic>
      <p:sp>
        <p:nvSpPr>
          <p:cNvPr id="101" name="Freeform 15"/>
          <p:cNvSpPr>
            <a:spLocks/>
          </p:cNvSpPr>
          <p:nvPr/>
        </p:nvSpPr>
        <p:spPr bwMode="auto">
          <a:xfrm>
            <a:off x="647701" y="4038600"/>
            <a:ext cx="7796199" cy="0"/>
          </a:xfrm>
          <a:custGeom>
            <a:avLst/>
            <a:gdLst>
              <a:gd name="T0" fmla="*/ 0 w 4745"/>
              <a:gd name="T1" fmla="*/ 0 h 1088"/>
              <a:gd name="T2" fmla="*/ 7532687 w 4745"/>
              <a:gd name="T3" fmla="*/ 1727200 h 1088"/>
              <a:gd name="T4" fmla="*/ 0 60000 65536"/>
              <a:gd name="T5" fmla="*/ 0 60000 65536"/>
              <a:gd name="T6" fmla="*/ 0 w 4745"/>
              <a:gd name="T7" fmla="*/ 0 h 1088"/>
              <a:gd name="T8" fmla="*/ 4745 w 4745"/>
              <a:gd name="T9" fmla="*/ 1088 h 10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45" h="1088">
                <a:moveTo>
                  <a:pt x="0" y="0"/>
                </a:moveTo>
                <a:lnTo>
                  <a:pt x="4745" y="1088"/>
                </a:lnTo>
              </a:path>
            </a:pathLst>
          </a:custGeom>
          <a:noFill/>
          <a:ln w="19050">
            <a:solidFill>
              <a:srgbClr val="7F7F7F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1366838" y="3940175"/>
            <a:ext cx="0" cy="282575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7921625" y="3913188"/>
            <a:ext cx="0" cy="282575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0" y="333375"/>
            <a:ext cx="9144000" cy="50321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… et permet de faire pivoter l’aéronef autour de son axe de roulis pour obtenir </a:t>
            </a:r>
          </a:p>
          <a:p>
            <a:r>
              <a:rPr lang="fr-FR" dirty="0"/>
              <a:t>une inclinaison !</a:t>
            </a:r>
          </a:p>
        </p:txBody>
      </p:sp>
      <p:grpSp>
        <p:nvGrpSpPr>
          <p:cNvPr id="6" name="Grouper 78"/>
          <p:cNvGrpSpPr/>
          <p:nvPr/>
        </p:nvGrpSpPr>
        <p:grpSpPr>
          <a:xfrm>
            <a:off x="4448175" y="3898900"/>
            <a:ext cx="2203450" cy="336550"/>
            <a:chOff x="4498975" y="3898900"/>
            <a:chExt cx="2203450" cy="336550"/>
          </a:xfrm>
        </p:grpSpPr>
        <p:sp>
          <p:nvSpPr>
            <p:cNvPr id="24613" name="Text Box 37"/>
            <p:cNvSpPr txBox="1">
              <a:spLocks noChangeArrowheads="1"/>
            </p:cNvSpPr>
            <p:nvPr/>
          </p:nvSpPr>
          <p:spPr bwMode="auto">
            <a:xfrm flipH="1">
              <a:off x="5503863" y="3898900"/>
              <a:ext cx="11985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fr-FR" sz="1600" b="1" dirty="0">
                  <a:solidFill>
                    <a:srgbClr val="CC0000"/>
                  </a:solidFill>
                  <a:latin typeface="Arial Narrow" pitchFamily="-84" charset="0"/>
                </a:rPr>
                <a:t>axe de roulis</a:t>
              </a:r>
            </a:p>
          </p:txBody>
        </p:sp>
        <p:sp>
          <p:nvSpPr>
            <p:cNvPr id="24614" name="Freeform 38"/>
            <p:cNvSpPr>
              <a:spLocks/>
            </p:cNvSpPr>
            <p:nvPr/>
          </p:nvSpPr>
          <p:spPr bwMode="auto">
            <a:xfrm>
              <a:off x="4686300" y="4032250"/>
              <a:ext cx="1901825" cy="188913"/>
            </a:xfrm>
            <a:custGeom>
              <a:avLst/>
              <a:gdLst>
                <a:gd name="T0" fmla="*/ 1901825 w 1198"/>
                <a:gd name="T1" fmla="*/ 188913 h 119"/>
                <a:gd name="T2" fmla="*/ 928688 w 1198"/>
                <a:gd name="T3" fmla="*/ 188913 h 119"/>
                <a:gd name="T4" fmla="*/ 0 w 1198"/>
                <a:gd name="T5" fmla="*/ 0 h 119"/>
                <a:gd name="T6" fmla="*/ 0 60000 65536"/>
                <a:gd name="T7" fmla="*/ 0 60000 65536"/>
                <a:gd name="T8" fmla="*/ 0 60000 65536"/>
                <a:gd name="T9" fmla="*/ 0 w 1198"/>
                <a:gd name="T10" fmla="*/ 0 h 119"/>
                <a:gd name="T11" fmla="*/ 1198 w 1198"/>
                <a:gd name="T12" fmla="*/ 119 h 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8" h="119">
                  <a:moveTo>
                    <a:pt x="1198" y="119"/>
                  </a:moveTo>
                  <a:lnTo>
                    <a:pt x="585" y="119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7" name="Group 66"/>
            <p:cNvGrpSpPr>
              <a:grpSpLocks/>
            </p:cNvGrpSpPr>
            <p:nvPr/>
          </p:nvGrpSpPr>
          <p:grpSpPr bwMode="auto">
            <a:xfrm>
              <a:off x="4498975" y="3919538"/>
              <a:ext cx="211138" cy="211137"/>
              <a:chOff x="2408" y="2149"/>
              <a:chExt cx="68" cy="68"/>
            </a:xfrm>
          </p:grpSpPr>
          <p:sp>
            <p:nvSpPr>
              <p:cNvPr id="35884" name="Oval 67"/>
              <p:cNvSpPr>
                <a:spLocks noChangeAspect="1" noChangeArrowheads="1"/>
              </p:cNvSpPr>
              <p:nvPr/>
            </p:nvSpPr>
            <p:spPr bwMode="auto">
              <a:xfrm>
                <a:off x="2408" y="2149"/>
                <a:ext cx="68" cy="68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885" name="Oval 68"/>
              <p:cNvSpPr>
                <a:spLocks noChangeAspect="1" noChangeArrowheads="1"/>
              </p:cNvSpPr>
              <p:nvPr/>
            </p:nvSpPr>
            <p:spPr bwMode="auto">
              <a:xfrm>
                <a:off x="2430" y="2171"/>
                <a:ext cx="23" cy="23"/>
              </a:xfrm>
              <a:prstGeom prst="ellipse">
                <a:avLst/>
              </a:prstGeom>
              <a:solidFill>
                <a:srgbClr val="CC0000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35" name="Freeform 5"/>
          <p:cNvSpPr>
            <a:spLocks/>
          </p:cNvSpPr>
          <p:nvPr/>
        </p:nvSpPr>
        <p:spPr bwMode="auto">
          <a:xfrm rot="20608450" flipV="1">
            <a:off x="1735291" y="3468175"/>
            <a:ext cx="428675" cy="496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FFB66D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Freeform 15"/>
          <p:cNvSpPr>
            <a:spLocks/>
          </p:cNvSpPr>
          <p:nvPr/>
        </p:nvSpPr>
        <p:spPr bwMode="auto">
          <a:xfrm>
            <a:off x="493713" y="3113088"/>
            <a:ext cx="7964687" cy="1835199"/>
          </a:xfrm>
          <a:custGeom>
            <a:avLst/>
            <a:gdLst>
              <a:gd name="T0" fmla="*/ 0 w 4745"/>
              <a:gd name="T1" fmla="*/ 0 h 1088"/>
              <a:gd name="T2" fmla="*/ 7532687 w 4745"/>
              <a:gd name="T3" fmla="*/ 1727200 h 1088"/>
              <a:gd name="T4" fmla="*/ 0 60000 65536"/>
              <a:gd name="T5" fmla="*/ 0 60000 65536"/>
              <a:gd name="T6" fmla="*/ 0 w 4745"/>
              <a:gd name="T7" fmla="*/ 0 h 1088"/>
              <a:gd name="T8" fmla="*/ 4745 w 4745"/>
              <a:gd name="T9" fmla="*/ 1088 h 10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45" h="1088">
                <a:moveTo>
                  <a:pt x="0" y="0"/>
                </a:moveTo>
                <a:lnTo>
                  <a:pt x="4745" y="1088"/>
                </a:lnTo>
              </a:path>
            </a:pathLst>
          </a:custGeom>
          <a:noFill/>
          <a:ln w="19050">
            <a:solidFill>
              <a:srgbClr val="FFA54B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Text Box 67"/>
          <p:cNvSpPr txBox="1">
            <a:spLocks noChangeArrowheads="1"/>
          </p:cNvSpPr>
          <p:nvPr/>
        </p:nvSpPr>
        <p:spPr bwMode="auto">
          <a:xfrm rot="780000" flipH="1">
            <a:off x="313885" y="2905999"/>
            <a:ext cx="16597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fr-FR" sz="1600" b="1" dirty="0">
                <a:solidFill>
                  <a:srgbClr val="FFA54B"/>
                </a:solidFill>
              </a:rPr>
              <a:t>Inclinaison droite</a:t>
            </a:r>
          </a:p>
        </p:txBody>
      </p:sp>
      <p:sp>
        <p:nvSpPr>
          <p:cNvPr id="39" name="Freeform 5"/>
          <p:cNvSpPr>
            <a:spLocks/>
          </p:cNvSpPr>
          <p:nvPr/>
        </p:nvSpPr>
        <p:spPr bwMode="auto">
          <a:xfrm rot="20608450" flipH="1">
            <a:off x="6993090" y="4103175"/>
            <a:ext cx="428675" cy="496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FFB66D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3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 77"/>
          <p:cNvPicPr>
            <a:picLocks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943257" y="3251200"/>
            <a:ext cx="5257485" cy="1647005"/>
          </a:xfrm>
          <a:prstGeom prst="rect">
            <a:avLst/>
          </a:prstGeom>
        </p:spPr>
      </p:pic>
      <p:sp>
        <p:nvSpPr>
          <p:cNvPr id="101" name="Freeform 15"/>
          <p:cNvSpPr>
            <a:spLocks/>
          </p:cNvSpPr>
          <p:nvPr/>
        </p:nvSpPr>
        <p:spPr bwMode="auto">
          <a:xfrm>
            <a:off x="647701" y="4038600"/>
            <a:ext cx="7796199" cy="0"/>
          </a:xfrm>
          <a:custGeom>
            <a:avLst/>
            <a:gdLst>
              <a:gd name="T0" fmla="*/ 0 w 4745"/>
              <a:gd name="T1" fmla="*/ 0 h 1088"/>
              <a:gd name="T2" fmla="*/ 7532687 w 4745"/>
              <a:gd name="T3" fmla="*/ 1727200 h 1088"/>
              <a:gd name="T4" fmla="*/ 0 60000 65536"/>
              <a:gd name="T5" fmla="*/ 0 60000 65536"/>
              <a:gd name="T6" fmla="*/ 0 w 4745"/>
              <a:gd name="T7" fmla="*/ 0 h 1088"/>
              <a:gd name="T8" fmla="*/ 4745 w 4745"/>
              <a:gd name="T9" fmla="*/ 1088 h 10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45" h="1088">
                <a:moveTo>
                  <a:pt x="0" y="0"/>
                </a:moveTo>
                <a:lnTo>
                  <a:pt x="4745" y="1088"/>
                </a:lnTo>
              </a:path>
            </a:pathLst>
          </a:custGeom>
          <a:noFill/>
          <a:ln w="19050">
            <a:solidFill>
              <a:srgbClr val="7F7F7F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r 80"/>
          <p:cNvGrpSpPr/>
          <p:nvPr/>
        </p:nvGrpSpPr>
        <p:grpSpPr>
          <a:xfrm>
            <a:off x="7156450" y="3870325"/>
            <a:ext cx="1930400" cy="542925"/>
            <a:chOff x="7156450" y="4187825"/>
            <a:chExt cx="1930400" cy="542925"/>
          </a:xfrm>
        </p:grpSpPr>
        <p:sp>
          <p:nvSpPr>
            <p:cNvPr id="24596" name="Oval 20"/>
            <p:cNvSpPr>
              <a:spLocks noChangeArrowheads="1"/>
            </p:cNvSpPr>
            <p:nvPr/>
          </p:nvSpPr>
          <p:spPr bwMode="auto">
            <a:xfrm>
              <a:off x="7156450" y="4187825"/>
              <a:ext cx="1930400" cy="542925"/>
            </a:xfrm>
            <a:prstGeom prst="ellipse">
              <a:avLst/>
            </a:prstGeom>
            <a:solidFill>
              <a:srgbClr val="C0C0C0">
                <a:alpha val="20000"/>
              </a:srgbClr>
            </a:solidFill>
            <a:ln w="6350">
              <a:solidFill>
                <a:srgbClr val="969696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" name="Group 73"/>
            <p:cNvGrpSpPr>
              <a:grpSpLocks/>
            </p:cNvGrpSpPr>
            <p:nvPr/>
          </p:nvGrpSpPr>
          <p:grpSpPr bwMode="auto">
            <a:xfrm>
              <a:off x="7456488" y="4329113"/>
              <a:ext cx="1474787" cy="271462"/>
              <a:chOff x="4527" y="2195"/>
              <a:chExt cx="929" cy="171"/>
            </a:xfrm>
          </p:grpSpPr>
          <p:sp>
            <p:nvSpPr>
              <p:cNvPr id="35879" name="Freeform 74"/>
              <p:cNvSpPr>
                <a:spLocks/>
              </p:cNvSpPr>
              <p:nvPr/>
            </p:nvSpPr>
            <p:spPr bwMode="auto">
              <a:xfrm>
                <a:off x="4527" y="2195"/>
                <a:ext cx="451" cy="171"/>
              </a:xfrm>
              <a:custGeom>
                <a:avLst/>
                <a:gdLst>
                  <a:gd name="T0" fmla="*/ 1 w 658"/>
                  <a:gd name="T1" fmla="*/ 86 h 249"/>
                  <a:gd name="T2" fmla="*/ 451 w 658"/>
                  <a:gd name="T3" fmla="*/ 41 h 249"/>
                  <a:gd name="T4" fmla="*/ 420 w 658"/>
                  <a:gd name="T5" fmla="*/ 93 h 249"/>
                  <a:gd name="T6" fmla="*/ 451 w 658"/>
                  <a:gd name="T7" fmla="*/ 138 h 249"/>
                  <a:gd name="T8" fmla="*/ 1 w 658"/>
                  <a:gd name="T9" fmla="*/ 86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8"/>
                  <a:gd name="T16" fmla="*/ 0 h 249"/>
                  <a:gd name="T17" fmla="*/ 658 w 658"/>
                  <a:gd name="T18" fmla="*/ 249 h 2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8" h="249">
                    <a:moveTo>
                      <a:pt x="2" y="125"/>
                    </a:moveTo>
                    <a:cubicBezTo>
                      <a:pt x="0" y="0"/>
                      <a:pt x="556" y="58"/>
                      <a:pt x="658" y="60"/>
                    </a:cubicBezTo>
                    <a:cubicBezTo>
                      <a:pt x="615" y="78"/>
                      <a:pt x="613" y="110"/>
                      <a:pt x="613" y="135"/>
                    </a:cubicBezTo>
                    <a:cubicBezTo>
                      <a:pt x="613" y="158"/>
                      <a:pt x="628" y="171"/>
                      <a:pt x="658" y="201"/>
                    </a:cubicBezTo>
                    <a:cubicBezTo>
                      <a:pt x="562" y="213"/>
                      <a:pt x="1" y="249"/>
                      <a:pt x="2" y="125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880" name="Freeform 75"/>
              <p:cNvSpPr>
                <a:spLocks/>
              </p:cNvSpPr>
              <p:nvPr/>
            </p:nvSpPr>
            <p:spPr bwMode="auto">
              <a:xfrm>
                <a:off x="4969" y="2234"/>
                <a:ext cx="487" cy="102"/>
              </a:xfrm>
              <a:custGeom>
                <a:avLst/>
                <a:gdLst>
                  <a:gd name="T0" fmla="*/ 0 w 1044"/>
                  <a:gd name="T1" fmla="*/ 49 h 198"/>
                  <a:gd name="T2" fmla="*/ 70 w 1044"/>
                  <a:gd name="T3" fmla="*/ 0 h 198"/>
                  <a:gd name="T4" fmla="*/ 487 w 1044"/>
                  <a:gd name="T5" fmla="*/ 51 h 198"/>
                  <a:gd name="T6" fmla="*/ 70 w 1044"/>
                  <a:gd name="T7" fmla="*/ 101 h 198"/>
                  <a:gd name="T8" fmla="*/ 0 w 1044"/>
                  <a:gd name="T9" fmla="*/ 4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4"/>
                  <a:gd name="T16" fmla="*/ 0 h 198"/>
                  <a:gd name="T17" fmla="*/ 1044 w 1044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4" h="198">
                    <a:moveTo>
                      <a:pt x="0" y="95"/>
                    </a:moveTo>
                    <a:cubicBezTo>
                      <a:pt x="0" y="23"/>
                      <a:pt x="70" y="1"/>
                      <a:pt x="151" y="0"/>
                    </a:cubicBezTo>
                    <a:cubicBezTo>
                      <a:pt x="460" y="16"/>
                      <a:pt x="1044" y="99"/>
                      <a:pt x="1044" y="99"/>
                    </a:cubicBezTo>
                    <a:cubicBezTo>
                      <a:pt x="1044" y="99"/>
                      <a:pt x="325" y="198"/>
                      <a:pt x="151" y="197"/>
                    </a:cubicBezTo>
                    <a:cubicBezTo>
                      <a:pt x="72" y="197"/>
                      <a:pt x="0" y="165"/>
                      <a:pt x="0" y="95"/>
                    </a:cubicBezTo>
                    <a:close/>
                  </a:path>
                </a:pathLst>
              </a:custGeom>
              <a:solidFill>
                <a:srgbClr val="A6A6A6">
                  <a:alpha val="39999"/>
                </a:srgbClr>
              </a:solidFill>
              <a:ln w="9525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1366838" y="3940175"/>
            <a:ext cx="0" cy="282575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7921625" y="3913188"/>
            <a:ext cx="0" cy="282575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er 81"/>
          <p:cNvGrpSpPr/>
          <p:nvPr/>
        </p:nvGrpSpPr>
        <p:grpSpPr>
          <a:xfrm>
            <a:off x="222250" y="3898900"/>
            <a:ext cx="1930400" cy="542925"/>
            <a:chOff x="57150" y="4216400"/>
            <a:chExt cx="1930400" cy="542925"/>
          </a:xfrm>
        </p:grpSpPr>
        <p:sp>
          <p:nvSpPr>
            <p:cNvPr id="24586" name="Oval 10"/>
            <p:cNvSpPr>
              <a:spLocks noChangeArrowheads="1"/>
            </p:cNvSpPr>
            <p:nvPr/>
          </p:nvSpPr>
          <p:spPr bwMode="auto">
            <a:xfrm>
              <a:off x="57150" y="4216400"/>
              <a:ext cx="1930400" cy="542925"/>
            </a:xfrm>
            <a:prstGeom prst="ellipse">
              <a:avLst/>
            </a:prstGeom>
            <a:solidFill>
              <a:srgbClr val="C0C0C0">
                <a:alpha val="20000"/>
              </a:srgbClr>
            </a:solidFill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 flipH="1">
              <a:off x="284163" y="4351338"/>
              <a:ext cx="1474787" cy="271462"/>
              <a:chOff x="4527" y="2195"/>
              <a:chExt cx="929" cy="171"/>
            </a:xfrm>
          </p:grpSpPr>
          <p:sp>
            <p:nvSpPr>
              <p:cNvPr id="35916" name="Freeform 18"/>
              <p:cNvSpPr>
                <a:spLocks/>
              </p:cNvSpPr>
              <p:nvPr/>
            </p:nvSpPr>
            <p:spPr bwMode="auto">
              <a:xfrm>
                <a:off x="4527" y="2195"/>
                <a:ext cx="451" cy="171"/>
              </a:xfrm>
              <a:custGeom>
                <a:avLst/>
                <a:gdLst>
                  <a:gd name="T0" fmla="*/ 1 w 658"/>
                  <a:gd name="T1" fmla="*/ 86 h 249"/>
                  <a:gd name="T2" fmla="*/ 451 w 658"/>
                  <a:gd name="T3" fmla="*/ 41 h 249"/>
                  <a:gd name="T4" fmla="*/ 420 w 658"/>
                  <a:gd name="T5" fmla="*/ 93 h 249"/>
                  <a:gd name="T6" fmla="*/ 451 w 658"/>
                  <a:gd name="T7" fmla="*/ 138 h 249"/>
                  <a:gd name="T8" fmla="*/ 1 w 658"/>
                  <a:gd name="T9" fmla="*/ 86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8"/>
                  <a:gd name="T16" fmla="*/ 0 h 249"/>
                  <a:gd name="T17" fmla="*/ 658 w 658"/>
                  <a:gd name="T18" fmla="*/ 249 h 2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8" h="249">
                    <a:moveTo>
                      <a:pt x="2" y="125"/>
                    </a:moveTo>
                    <a:cubicBezTo>
                      <a:pt x="0" y="0"/>
                      <a:pt x="556" y="58"/>
                      <a:pt x="658" y="60"/>
                    </a:cubicBezTo>
                    <a:cubicBezTo>
                      <a:pt x="615" y="78"/>
                      <a:pt x="613" y="110"/>
                      <a:pt x="613" y="135"/>
                    </a:cubicBezTo>
                    <a:cubicBezTo>
                      <a:pt x="613" y="158"/>
                      <a:pt x="628" y="171"/>
                      <a:pt x="658" y="201"/>
                    </a:cubicBezTo>
                    <a:cubicBezTo>
                      <a:pt x="562" y="213"/>
                      <a:pt x="1" y="249"/>
                      <a:pt x="2" y="12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917" name="Freeform 19"/>
              <p:cNvSpPr>
                <a:spLocks/>
              </p:cNvSpPr>
              <p:nvPr/>
            </p:nvSpPr>
            <p:spPr bwMode="auto">
              <a:xfrm>
                <a:off x="4969" y="2234"/>
                <a:ext cx="487" cy="102"/>
              </a:xfrm>
              <a:custGeom>
                <a:avLst/>
                <a:gdLst>
                  <a:gd name="T0" fmla="*/ 0 w 1044"/>
                  <a:gd name="T1" fmla="*/ 49 h 198"/>
                  <a:gd name="T2" fmla="*/ 70 w 1044"/>
                  <a:gd name="T3" fmla="*/ 0 h 198"/>
                  <a:gd name="T4" fmla="*/ 487 w 1044"/>
                  <a:gd name="T5" fmla="*/ 51 h 198"/>
                  <a:gd name="T6" fmla="*/ 70 w 1044"/>
                  <a:gd name="T7" fmla="*/ 101 h 198"/>
                  <a:gd name="T8" fmla="*/ 0 w 1044"/>
                  <a:gd name="T9" fmla="*/ 4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4"/>
                  <a:gd name="T16" fmla="*/ 0 h 198"/>
                  <a:gd name="T17" fmla="*/ 1044 w 1044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4" h="198">
                    <a:moveTo>
                      <a:pt x="0" y="95"/>
                    </a:moveTo>
                    <a:cubicBezTo>
                      <a:pt x="0" y="23"/>
                      <a:pt x="70" y="1"/>
                      <a:pt x="151" y="0"/>
                    </a:cubicBezTo>
                    <a:cubicBezTo>
                      <a:pt x="460" y="16"/>
                      <a:pt x="1044" y="99"/>
                      <a:pt x="1044" y="99"/>
                    </a:cubicBezTo>
                    <a:cubicBezTo>
                      <a:pt x="1044" y="99"/>
                      <a:pt x="325" y="198"/>
                      <a:pt x="151" y="197"/>
                    </a:cubicBezTo>
                    <a:cubicBezTo>
                      <a:pt x="72" y="197"/>
                      <a:pt x="0" y="165"/>
                      <a:pt x="0" y="9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39999"/>
                </a:schemeClr>
              </a:solidFill>
              <a:ln w="9525">
                <a:solidFill>
                  <a:srgbClr val="7F7F7F"/>
                </a:solidFill>
                <a:prstDash val="dash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0" y="333375"/>
            <a:ext cx="9144000" cy="50321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… et permet de faire pivoter l’aéronef autour de son axe de roulis pour obtenir </a:t>
            </a:r>
          </a:p>
          <a:p>
            <a:r>
              <a:rPr lang="fr-FR" dirty="0"/>
              <a:t>une inclinaison !</a:t>
            </a:r>
          </a:p>
        </p:txBody>
      </p:sp>
      <p:grpSp>
        <p:nvGrpSpPr>
          <p:cNvPr id="6" name="Grouper 78"/>
          <p:cNvGrpSpPr/>
          <p:nvPr/>
        </p:nvGrpSpPr>
        <p:grpSpPr>
          <a:xfrm>
            <a:off x="4448175" y="3898900"/>
            <a:ext cx="2203450" cy="336550"/>
            <a:chOff x="4498975" y="3898900"/>
            <a:chExt cx="2203450" cy="336550"/>
          </a:xfrm>
        </p:grpSpPr>
        <p:sp>
          <p:nvSpPr>
            <p:cNvPr id="24613" name="Text Box 37"/>
            <p:cNvSpPr txBox="1">
              <a:spLocks noChangeArrowheads="1"/>
            </p:cNvSpPr>
            <p:nvPr/>
          </p:nvSpPr>
          <p:spPr bwMode="auto">
            <a:xfrm flipH="1">
              <a:off x="5503863" y="3898900"/>
              <a:ext cx="11985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fr-FR" sz="1600" b="1" dirty="0">
                  <a:solidFill>
                    <a:srgbClr val="CC0000"/>
                  </a:solidFill>
                  <a:latin typeface="Arial Narrow" pitchFamily="-84" charset="0"/>
                </a:rPr>
                <a:t>axe de roulis</a:t>
              </a:r>
            </a:p>
          </p:txBody>
        </p:sp>
        <p:sp>
          <p:nvSpPr>
            <p:cNvPr id="24614" name="Freeform 38"/>
            <p:cNvSpPr>
              <a:spLocks/>
            </p:cNvSpPr>
            <p:nvPr/>
          </p:nvSpPr>
          <p:spPr bwMode="auto">
            <a:xfrm>
              <a:off x="4686300" y="4032250"/>
              <a:ext cx="1901825" cy="188913"/>
            </a:xfrm>
            <a:custGeom>
              <a:avLst/>
              <a:gdLst>
                <a:gd name="T0" fmla="*/ 1901825 w 1198"/>
                <a:gd name="T1" fmla="*/ 188913 h 119"/>
                <a:gd name="T2" fmla="*/ 928688 w 1198"/>
                <a:gd name="T3" fmla="*/ 188913 h 119"/>
                <a:gd name="T4" fmla="*/ 0 w 1198"/>
                <a:gd name="T5" fmla="*/ 0 h 119"/>
                <a:gd name="T6" fmla="*/ 0 60000 65536"/>
                <a:gd name="T7" fmla="*/ 0 60000 65536"/>
                <a:gd name="T8" fmla="*/ 0 60000 65536"/>
                <a:gd name="T9" fmla="*/ 0 w 1198"/>
                <a:gd name="T10" fmla="*/ 0 h 119"/>
                <a:gd name="T11" fmla="*/ 1198 w 1198"/>
                <a:gd name="T12" fmla="*/ 119 h 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8" h="119">
                  <a:moveTo>
                    <a:pt x="1198" y="119"/>
                  </a:moveTo>
                  <a:lnTo>
                    <a:pt x="585" y="119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7" name="Group 66"/>
            <p:cNvGrpSpPr>
              <a:grpSpLocks/>
            </p:cNvGrpSpPr>
            <p:nvPr/>
          </p:nvGrpSpPr>
          <p:grpSpPr bwMode="auto">
            <a:xfrm>
              <a:off x="4498975" y="3919538"/>
              <a:ext cx="211138" cy="211137"/>
              <a:chOff x="2408" y="2149"/>
              <a:chExt cx="68" cy="68"/>
            </a:xfrm>
          </p:grpSpPr>
          <p:sp>
            <p:nvSpPr>
              <p:cNvPr id="35884" name="Oval 67"/>
              <p:cNvSpPr>
                <a:spLocks noChangeAspect="1" noChangeArrowheads="1"/>
              </p:cNvSpPr>
              <p:nvPr/>
            </p:nvSpPr>
            <p:spPr bwMode="auto">
              <a:xfrm>
                <a:off x="2408" y="2149"/>
                <a:ext cx="68" cy="68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885" name="Oval 68"/>
              <p:cNvSpPr>
                <a:spLocks noChangeAspect="1" noChangeArrowheads="1"/>
              </p:cNvSpPr>
              <p:nvPr/>
            </p:nvSpPr>
            <p:spPr bwMode="auto">
              <a:xfrm>
                <a:off x="2430" y="2171"/>
                <a:ext cx="23" cy="23"/>
              </a:xfrm>
              <a:prstGeom prst="ellipse">
                <a:avLst/>
              </a:prstGeom>
              <a:solidFill>
                <a:srgbClr val="CC0000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35" name="Grouper 34"/>
          <p:cNvGrpSpPr/>
          <p:nvPr/>
        </p:nvGrpSpPr>
        <p:grpSpPr>
          <a:xfrm flipH="1">
            <a:off x="215900" y="3778250"/>
            <a:ext cx="1930400" cy="920750"/>
            <a:chOff x="954088" y="5392738"/>
            <a:chExt cx="1930400" cy="920750"/>
          </a:xfrm>
        </p:grpSpPr>
        <p:sp>
          <p:nvSpPr>
            <p:cNvPr id="36" name="Oval 3"/>
            <p:cNvSpPr>
              <a:spLocks noChangeArrowheads="1"/>
            </p:cNvSpPr>
            <p:nvPr/>
          </p:nvSpPr>
          <p:spPr bwMode="auto">
            <a:xfrm>
              <a:off x="954088" y="5392738"/>
              <a:ext cx="1930400" cy="920750"/>
            </a:xfrm>
            <a:prstGeom prst="ellipse">
              <a:avLst/>
            </a:prstGeom>
            <a:solidFill>
              <a:srgbClr val="FFFFFF">
                <a:alpha val="59000"/>
              </a:srgbClr>
            </a:solidFill>
            <a:ln w="6350">
              <a:solidFill>
                <a:srgbClr val="7F7F7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7" name="Group 28"/>
            <p:cNvGrpSpPr>
              <a:grpSpLocks/>
            </p:cNvGrpSpPr>
            <p:nvPr/>
          </p:nvGrpSpPr>
          <p:grpSpPr bwMode="auto">
            <a:xfrm rot="-2218975">
              <a:off x="1204922" y="5614991"/>
              <a:ext cx="1393826" cy="641351"/>
              <a:chOff x="4451" y="3480"/>
              <a:chExt cx="878" cy="404"/>
            </a:xfrm>
          </p:grpSpPr>
          <p:sp>
            <p:nvSpPr>
              <p:cNvPr id="38" name="Freeform 29"/>
              <p:cNvSpPr>
                <a:spLocks/>
              </p:cNvSpPr>
              <p:nvPr/>
            </p:nvSpPr>
            <p:spPr bwMode="auto">
              <a:xfrm rot="2100000">
                <a:off x="4451" y="3480"/>
                <a:ext cx="451" cy="171"/>
              </a:xfrm>
              <a:custGeom>
                <a:avLst/>
                <a:gdLst>
                  <a:gd name="T0" fmla="*/ 1 w 658"/>
                  <a:gd name="T1" fmla="*/ 86 h 249"/>
                  <a:gd name="T2" fmla="*/ 451 w 658"/>
                  <a:gd name="T3" fmla="*/ 41 h 249"/>
                  <a:gd name="T4" fmla="*/ 420 w 658"/>
                  <a:gd name="T5" fmla="*/ 93 h 249"/>
                  <a:gd name="T6" fmla="*/ 451 w 658"/>
                  <a:gd name="T7" fmla="*/ 138 h 249"/>
                  <a:gd name="T8" fmla="*/ 1 w 658"/>
                  <a:gd name="T9" fmla="*/ 86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8"/>
                  <a:gd name="T16" fmla="*/ 0 h 249"/>
                  <a:gd name="T17" fmla="*/ 658 w 658"/>
                  <a:gd name="T18" fmla="*/ 249 h 2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8" h="249">
                    <a:moveTo>
                      <a:pt x="2" y="125"/>
                    </a:moveTo>
                    <a:cubicBezTo>
                      <a:pt x="0" y="0"/>
                      <a:pt x="556" y="58"/>
                      <a:pt x="658" y="60"/>
                    </a:cubicBezTo>
                    <a:cubicBezTo>
                      <a:pt x="615" y="78"/>
                      <a:pt x="613" y="110"/>
                      <a:pt x="613" y="135"/>
                    </a:cubicBezTo>
                    <a:cubicBezTo>
                      <a:pt x="613" y="158"/>
                      <a:pt x="628" y="171"/>
                      <a:pt x="658" y="201"/>
                    </a:cubicBezTo>
                    <a:cubicBezTo>
                      <a:pt x="562" y="213"/>
                      <a:pt x="1" y="249"/>
                      <a:pt x="2" y="125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30"/>
              <p:cNvSpPr>
                <a:spLocks/>
              </p:cNvSpPr>
              <p:nvPr/>
            </p:nvSpPr>
            <p:spPr bwMode="auto">
              <a:xfrm rot="2100000">
                <a:off x="4808" y="3782"/>
                <a:ext cx="487" cy="102"/>
              </a:xfrm>
              <a:custGeom>
                <a:avLst/>
                <a:gdLst>
                  <a:gd name="T0" fmla="*/ 0 w 1044"/>
                  <a:gd name="T1" fmla="*/ 49 h 198"/>
                  <a:gd name="T2" fmla="*/ 70 w 1044"/>
                  <a:gd name="T3" fmla="*/ 0 h 198"/>
                  <a:gd name="T4" fmla="*/ 487 w 1044"/>
                  <a:gd name="T5" fmla="*/ 51 h 198"/>
                  <a:gd name="T6" fmla="*/ 70 w 1044"/>
                  <a:gd name="T7" fmla="*/ 101 h 198"/>
                  <a:gd name="T8" fmla="*/ 0 w 1044"/>
                  <a:gd name="T9" fmla="*/ 4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4"/>
                  <a:gd name="T16" fmla="*/ 0 h 198"/>
                  <a:gd name="T17" fmla="*/ 1044 w 1044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4" h="198">
                    <a:moveTo>
                      <a:pt x="0" y="95"/>
                    </a:moveTo>
                    <a:cubicBezTo>
                      <a:pt x="0" y="23"/>
                      <a:pt x="70" y="1"/>
                      <a:pt x="151" y="0"/>
                    </a:cubicBezTo>
                    <a:cubicBezTo>
                      <a:pt x="460" y="16"/>
                      <a:pt x="1044" y="99"/>
                      <a:pt x="1044" y="99"/>
                    </a:cubicBezTo>
                    <a:cubicBezTo>
                      <a:pt x="1044" y="99"/>
                      <a:pt x="325" y="198"/>
                      <a:pt x="151" y="197"/>
                    </a:cubicBezTo>
                    <a:cubicBezTo>
                      <a:pt x="72" y="197"/>
                      <a:pt x="0" y="165"/>
                      <a:pt x="0" y="95"/>
                    </a:cubicBezTo>
                    <a:close/>
                  </a:path>
                </a:pathLst>
              </a:custGeom>
              <a:solidFill>
                <a:schemeClr val="bg2">
                  <a:alpha val="39999"/>
                </a:schemeClr>
              </a:solidFill>
              <a:ln w="9525">
                <a:solidFill>
                  <a:srgbClr val="7F7F7F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31"/>
              <p:cNvSpPr>
                <a:spLocks/>
              </p:cNvSpPr>
              <p:nvPr/>
            </p:nvSpPr>
            <p:spPr bwMode="auto">
              <a:xfrm rot="300000">
                <a:off x="4843" y="3687"/>
                <a:ext cx="486" cy="103"/>
              </a:xfrm>
              <a:custGeom>
                <a:avLst/>
                <a:gdLst>
                  <a:gd name="T0" fmla="*/ 0 w 1044"/>
                  <a:gd name="T1" fmla="*/ 49 h 198"/>
                  <a:gd name="T2" fmla="*/ 70 w 1044"/>
                  <a:gd name="T3" fmla="*/ 0 h 198"/>
                  <a:gd name="T4" fmla="*/ 486 w 1044"/>
                  <a:gd name="T5" fmla="*/ 52 h 198"/>
                  <a:gd name="T6" fmla="*/ 70 w 1044"/>
                  <a:gd name="T7" fmla="*/ 102 h 198"/>
                  <a:gd name="T8" fmla="*/ 0 w 1044"/>
                  <a:gd name="T9" fmla="*/ 4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4"/>
                  <a:gd name="T16" fmla="*/ 0 h 198"/>
                  <a:gd name="T17" fmla="*/ 1044 w 1044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4" h="198">
                    <a:moveTo>
                      <a:pt x="0" y="95"/>
                    </a:moveTo>
                    <a:cubicBezTo>
                      <a:pt x="0" y="23"/>
                      <a:pt x="70" y="1"/>
                      <a:pt x="151" y="0"/>
                    </a:cubicBezTo>
                    <a:cubicBezTo>
                      <a:pt x="460" y="16"/>
                      <a:pt x="1044" y="99"/>
                      <a:pt x="1044" y="99"/>
                    </a:cubicBezTo>
                    <a:cubicBezTo>
                      <a:pt x="1044" y="99"/>
                      <a:pt x="325" y="198"/>
                      <a:pt x="151" y="197"/>
                    </a:cubicBezTo>
                    <a:cubicBezTo>
                      <a:pt x="72" y="197"/>
                      <a:pt x="0" y="165"/>
                      <a:pt x="0" y="95"/>
                    </a:cubicBezTo>
                    <a:close/>
                  </a:path>
                </a:pathLst>
              </a:custGeom>
              <a:solidFill>
                <a:srgbClr val="A3BDC9"/>
              </a:solidFill>
              <a:ln w="6350">
                <a:solidFill>
                  <a:srgbClr val="7F7F7F"/>
                </a:solidFill>
                <a:prstDash val="dash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41" name="Grouper 40"/>
          <p:cNvGrpSpPr/>
          <p:nvPr/>
        </p:nvGrpSpPr>
        <p:grpSpPr>
          <a:xfrm>
            <a:off x="7162800" y="3646487"/>
            <a:ext cx="1930400" cy="920750"/>
            <a:chOff x="6110288" y="1019175"/>
            <a:chExt cx="1930400" cy="920750"/>
          </a:xfrm>
        </p:grpSpPr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6110288" y="1019175"/>
              <a:ext cx="1930400" cy="920750"/>
            </a:xfrm>
            <a:prstGeom prst="ellipse">
              <a:avLst/>
            </a:prstGeom>
            <a:solidFill>
              <a:srgbClr val="FFFFFF">
                <a:alpha val="78000"/>
              </a:srgbClr>
            </a:solidFill>
            <a:ln w="6350">
              <a:solidFill>
                <a:srgbClr val="7F7F7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3" name="Group 32"/>
            <p:cNvGrpSpPr>
              <a:grpSpLocks/>
            </p:cNvGrpSpPr>
            <p:nvPr/>
          </p:nvGrpSpPr>
          <p:grpSpPr bwMode="auto">
            <a:xfrm>
              <a:off x="6338883" y="1236667"/>
              <a:ext cx="1474786" cy="365126"/>
              <a:chOff x="4570" y="1046"/>
              <a:chExt cx="929" cy="230"/>
            </a:xfrm>
          </p:grpSpPr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 rot="-67868">
                <a:off x="4570" y="1046"/>
                <a:ext cx="451" cy="171"/>
              </a:xfrm>
              <a:custGeom>
                <a:avLst/>
                <a:gdLst>
                  <a:gd name="T0" fmla="*/ 1 w 658"/>
                  <a:gd name="T1" fmla="*/ 86 h 249"/>
                  <a:gd name="T2" fmla="*/ 451 w 658"/>
                  <a:gd name="T3" fmla="*/ 41 h 249"/>
                  <a:gd name="T4" fmla="*/ 420 w 658"/>
                  <a:gd name="T5" fmla="*/ 93 h 249"/>
                  <a:gd name="T6" fmla="*/ 451 w 658"/>
                  <a:gd name="T7" fmla="*/ 138 h 249"/>
                  <a:gd name="T8" fmla="*/ 1 w 658"/>
                  <a:gd name="T9" fmla="*/ 86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8"/>
                  <a:gd name="T16" fmla="*/ 0 h 249"/>
                  <a:gd name="T17" fmla="*/ 658 w 658"/>
                  <a:gd name="T18" fmla="*/ 249 h 2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8" h="249">
                    <a:moveTo>
                      <a:pt x="2" y="125"/>
                    </a:moveTo>
                    <a:cubicBezTo>
                      <a:pt x="0" y="0"/>
                      <a:pt x="556" y="58"/>
                      <a:pt x="658" y="60"/>
                    </a:cubicBezTo>
                    <a:cubicBezTo>
                      <a:pt x="615" y="78"/>
                      <a:pt x="613" y="110"/>
                      <a:pt x="613" y="135"/>
                    </a:cubicBezTo>
                    <a:cubicBezTo>
                      <a:pt x="613" y="158"/>
                      <a:pt x="628" y="171"/>
                      <a:pt x="658" y="201"/>
                    </a:cubicBezTo>
                    <a:cubicBezTo>
                      <a:pt x="562" y="213"/>
                      <a:pt x="1" y="249"/>
                      <a:pt x="2" y="125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Freeform 34"/>
              <p:cNvSpPr>
                <a:spLocks/>
              </p:cNvSpPr>
              <p:nvPr/>
            </p:nvSpPr>
            <p:spPr bwMode="auto">
              <a:xfrm rot="-67868">
                <a:off x="5012" y="1076"/>
                <a:ext cx="487" cy="102"/>
              </a:xfrm>
              <a:custGeom>
                <a:avLst/>
                <a:gdLst>
                  <a:gd name="T0" fmla="*/ 0 w 1044"/>
                  <a:gd name="T1" fmla="*/ 49 h 198"/>
                  <a:gd name="T2" fmla="*/ 70 w 1044"/>
                  <a:gd name="T3" fmla="*/ 0 h 198"/>
                  <a:gd name="T4" fmla="*/ 487 w 1044"/>
                  <a:gd name="T5" fmla="*/ 51 h 198"/>
                  <a:gd name="T6" fmla="*/ 70 w 1044"/>
                  <a:gd name="T7" fmla="*/ 101 h 198"/>
                  <a:gd name="T8" fmla="*/ 0 w 1044"/>
                  <a:gd name="T9" fmla="*/ 4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4"/>
                  <a:gd name="T16" fmla="*/ 0 h 198"/>
                  <a:gd name="T17" fmla="*/ 1044 w 1044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4" h="198">
                    <a:moveTo>
                      <a:pt x="0" y="95"/>
                    </a:moveTo>
                    <a:cubicBezTo>
                      <a:pt x="0" y="23"/>
                      <a:pt x="70" y="1"/>
                      <a:pt x="151" y="0"/>
                    </a:cubicBezTo>
                    <a:cubicBezTo>
                      <a:pt x="460" y="16"/>
                      <a:pt x="1044" y="99"/>
                      <a:pt x="1044" y="99"/>
                    </a:cubicBezTo>
                    <a:cubicBezTo>
                      <a:pt x="1044" y="99"/>
                      <a:pt x="325" y="198"/>
                      <a:pt x="151" y="197"/>
                    </a:cubicBezTo>
                    <a:cubicBezTo>
                      <a:pt x="72" y="197"/>
                      <a:pt x="0" y="165"/>
                      <a:pt x="0" y="95"/>
                    </a:cubicBezTo>
                    <a:close/>
                  </a:path>
                </a:pathLst>
              </a:custGeom>
              <a:solidFill>
                <a:schemeClr val="bg2">
                  <a:alpha val="39999"/>
                </a:schemeClr>
              </a:solidFill>
              <a:ln w="9525">
                <a:solidFill>
                  <a:srgbClr val="7F7F7F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Freeform 35"/>
              <p:cNvSpPr>
                <a:spLocks/>
              </p:cNvSpPr>
              <p:nvPr/>
            </p:nvSpPr>
            <p:spPr bwMode="auto">
              <a:xfrm rot="1732132">
                <a:off x="4987" y="1173"/>
                <a:ext cx="487" cy="103"/>
              </a:xfrm>
              <a:custGeom>
                <a:avLst/>
                <a:gdLst>
                  <a:gd name="T0" fmla="*/ 0 w 1044"/>
                  <a:gd name="T1" fmla="*/ 49 h 198"/>
                  <a:gd name="T2" fmla="*/ 70 w 1044"/>
                  <a:gd name="T3" fmla="*/ 0 h 198"/>
                  <a:gd name="T4" fmla="*/ 487 w 1044"/>
                  <a:gd name="T5" fmla="*/ 52 h 198"/>
                  <a:gd name="T6" fmla="*/ 70 w 1044"/>
                  <a:gd name="T7" fmla="*/ 102 h 198"/>
                  <a:gd name="T8" fmla="*/ 0 w 1044"/>
                  <a:gd name="T9" fmla="*/ 4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4"/>
                  <a:gd name="T16" fmla="*/ 0 h 198"/>
                  <a:gd name="T17" fmla="*/ 1044 w 1044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4" h="198">
                    <a:moveTo>
                      <a:pt x="0" y="95"/>
                    </a:moveTo>
                    <a:cubicBezTo>
                      <a:pt x="0" y="23"/>
                      <a:pt x="70" y="1"/>
                      <a:pt x="151" y="0"/>
                    </a:cubicBezTo>
                    <a:cubicBezTo>
                      <a:pt x="460" y="16"/>
                      <a:pt x="1044" y="99"/>
                      <a:pt x="1044" y="99"/>
                    </a:cubicBezTo>
                    <a:cubicBezTo>
                      <a:pt x="1044" y="99"/>
                      <a:pt x="325" y="198"/>
                      <a:pt x="151" y="197"/>
                    </a:cubicBezTo>
                    <a:cubicBezTo>
                      <a:pt x="72" y="197"/>
                      <a:pt x="0" y="165"/>
                      <a:pt x="0" y="95"/>
                    </a:cubicBezTo>
                    <a:close/>
                  </a:path>
                </a:pathLst>
              </a:custGeom>
              <a:solidFill>
                <a:srgbClr val="A3BDC9">
                  <a:alpha val="85000"/>
                </a:srgbClr>
              </a:solidFill>
              <a:ln w="6350">
                <a:solidFill>
                  <a:srgbClr val="7F7F7F"/>
                </a:solidFill>
                <a:prstDash val="dash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47" name="AutoShape 7"/>
          <p:cNvSpPr>
            <a:spLocks noChangeArrowheads="1"/>
          </p:cNvSpPr>
          <p:nvPr/>
        </p:nvSpPr>
        <p:spPr bwMode="auto">
          <a:xfrm rot="15077552" flipV="1">
            <a:off x="3883819" y="1384174"/>
            <a:ext cx="747712" cy="1460500"/>
          </a:xfrm>
          <a:custGeom>
            <a:avLst/>
            <a:gdLst>
              <a:gd name="T0" fmla="*/ 25767990 w 21600"/>
              <a:gd name="T1" fmla="*/ 42824903 h 21600"/>
              <a:gd name="T2" fmla="*/ 21732145 w 21600"/>
              <a:gd name="T3" fmla="*/ 24354446 h 21600"/>
              <a:gd name="T4" fmla="*/ 21854376 w 21600"/>
              <a:gd name="T5" fmla="*/ 44822813 h 21600"/>
              <a:gd name="T6" fmla="*/ 27994407 w 21600"/>
              <a:gd name="T7" fmla="*/ 71970668 h 21600"/>
              <a:gd name="T8" fmla="*/ 21239659 w 21600"/>
              <a:gd name="T9" fmla="*/ 83194678 h 21600"/>
              <a:gd name="T10" fmla="*/ 18299040 w 21600"/>
              <a:gd name="T11" fmla="*/ 5741834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83" y="13547"/>
                </a:moveTo>
                <a:cubicBezTo>
                  <a:pt x="18128" y="12672"/>
                  <a:pt x="18305" y="11740"/>
                  <a:pt x="18305" y="10800"/>
                </a:cubicBezTo>
                <a:cubicBezTo>
                  <a:pt x="18305" y="9182"/>
                  <a:pt x="17782" y="7609"/>
                  <a:pt x="16815" y="6312"/>
                </a:cubicBezTo>
                <a:lnTo>
                  <a:pt x="19457" y="4342"/>
                </a:lnTo>
                <a:cubicBezTo>
                  <a:pt x="20848" y="6208"/>
                  <a:pt x="21600" y="8472"/>
                  <a:pt x="21600" y="10800"/>
                </a:cubicBezTo>
                <a:cubicBezTo>
                  <a:pt x="21600" y="12153"/>
                  <a:pt x="21345" y="13494"/>
                  <a:pt x="20850" y="14754"/>
                </a:cubicBezTo>
                <a:lnTo>
                  <a:pt x="23362" y="15742"/>
                </a:lnTo>
                <a:lnTo>
                  <a:pt x="17725" y="18197"/>
                </a:lnTo>
                <a:lnTo>
                  <a:pt x="15271" y="12559"/>
                </a:lnTo>
                <a:lnTo>
                  <a:pt x="17783" y="13547"/>
                </a:lnTo>
                <a:close/>
              </a:path>
            </a:pathLst>
          </a:custGeom>
          <a:gradFill rotWithShape="0">
            <a:gsLst>
              <a:gs pos="0">
                <a:srgbClr val="336699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8" name="Group 32"/>
          <p:cNvGrpSpPr>
            <a:grpSpLocks/>
          </p:cNvGrpSpPr>
          <p:nvPr/>
        </p:nvGrpSpPr>
        <p:grpSpPr bwMode="auto">
          <a:xfrm>
            <a:off x="4448175" y="1896143"/>
            <a:ext cx="138113" cy="1331912"/>
            <a:chOff x="2854" y="1696"/>
            <a:chExt cx="91" cy="679"/>
          </a:xfrm>
        </p:grpSpPr>
        <p:sp>
          <p:nvSpPr>
            <p:cNvPr id="49" name="AutoShape 33"/>
            <p:cNvSpPr>
              <a:spLocks noChangeArrowheads="1"/>
            </p:cNvSpPr>
            <p:nvPr/>
          </p:nvSpPr>
          <p:spPr bwMode="auto">
            <a:xfrm rot="21540000" flipH="1">
              <a:off x="2869" y="1743"/>
              <a:ext cx="71" cy="632"/>
            </a:xfrm>
            <a:prstGeom prst="can">
              <a:avLst>
                <a:gd name="adj" fmla="val 86418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AutoShape 34"/>
            <p:cNvSpPr>
              <a:spLocks noChangeArrowheads="1"/>
            </p:cNvSpPr>
            <p:nvPr/>
          </p:nvSpPr>
          <p:spPr bwMode="auto">
            <a:xfrm rot="21540000" flipH="1">
              <a:off x="2854" y="1696"/>
              <a:ext cx="91" cy="170"/>
            </a:xfrm>
            <a:prstGeom prst="can">
              <a:avLst>
                <a:gd name="adj" fmla="val 18136"/>
              </a:avLst>
            </a:prstGeom>
            <a:gradFill rotWithShape="1">
              <a:gsLst>
                <a:gs pos="0">
                  <a:srgbClr val="4D4D4D"/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1" name="Group 35"/>
          <p:cNvGrpSpPr>
            <a:grpSpLocks/>
          </p:cNvGrpSpPr>
          <p:nvPr/>
        </p:nvGrpSpPr>
        <p:grpSpPr bwMode="auto">
          <a:xfrm rot="-1200000">
            <a:off x="4371975" y="1935830"/>
            <a:ext cx="138113" cy="1331913"/>
            <a:chOff x="628" y="632"/>
            <a:chExt cx="87" cy="839"/>
          </a:xfrm>
        </p:grpSpPr>
        <p:sp>
          <p:nvSpPr>
            <p:cNvPr id="52" name="AutoShape 36"/>
            <p:cNvSpPr>
              <a:spLocks noChangeArrowheads="1"/>
            </p:cNvSpPr>
            <p:nvPr/>
          </p:nvSpPr>
          <p:spPr bwMode="auto">
            <a:xfrm rot="21540000" flipH="1">
              <a:off x="642" y="690"/>
              <a:ext cx="68" cy="781"/>
            </a:xfrm>
            <a:prstGeom prst="can">
              <a:avLst>
                <a:gd name="adj" fmla="val 111503"/>
              </a:avLst>
            </a:prstGeom>
            <a:solidFill>
              <a:srgbClr val="77A5D3">
                <a:alpha val="79999"/>
              </a:srgbClr>
            </a:solidFill>
            <a:ln w="9525">
              <a:solidFill>
                <a:srgbClr val="4986C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AutoShape 37"/>
            <p:cNvSpPr>
              <a:spLocks noChangeArrowheads="1"/>
            </p:cNvSpPr>
            <p:nvPr/>
          </p:nvSpPr>
          <p:spPr bwMode="auto">
            <a:xfrm rot="21540000" flipH="1">
              <a:off x="628" y="632"/>
              <a:ext cx="87" cy="210"/>
            </a:xfrm>
            <a:prstGeom prst="can">
              <a:avLst>
                <a:gd name="adj" fmla="val 23434"/>
              </a:avLst>
            </a:prstGeom>
            <a:solidFill>
              <a:srgbClr val="77A5D3"/>
            </a:solidFill>
            <a:ln w="9525">
              <a:solidFill>
                <a:srgbClr val="4986C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 77"/>
          <p:cNvPicPr>
            <a:picLocks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 rot="20820000">
            <a:off x="1943257" y="3251200"/>
            <a:ext cx="5257485" cy="1647005"/>
          </a:xfrm>
          <a:prstGeom prst="rect">
            <a:avLst/>
          </a:prstGeom>
        </p:spPr>
      </p:pic>
      <p:sp>
        <p:nvSpPr>
          <p:cNvPr id="101" name="Freeform 15"/>
          <p:cNvSpPr>
            <a:spLocks/>
          </p:cNvSpPr>
          <p:nvPr/>
        </p:nvSpPr>
        <p:spPr bwMode="auto">
          <a:xfrm>
            <a:off x="647701" y="4038600"/>
            <a:ext cx="7796199" cy="0"/>
          </a:xfrm>
          <a:custGeom>
            <a:avLst/>
            <a:gdLst>
              <a:gd name="T0" fmla="*/ 0 w 4745"/>
              <a:gd name="T1" fmla="*/ 0 h 1088"/>
              <a:gd name="T2" fmla="*/ 7532687 w 4745"/>
              <a:gd name="T3" fmla="*/ 1727200 h 1088"/>
              <a:gd name="T4" fmla="*/ 0 60000 65536"/>
              <a:gd name="T5" fmla="*/ 0 60000 65536"/>
              <a:gd name="T6" fmla="*/ 0 w 4745"/>
              <a:gd name="T7" fmla="*/ 0 h 1088"/>
              <a:gd name="T8" fmla="*/ 4745 w 4745"/>
              <a:gd name="T9" fmla="*/ 1088 h 10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45" h="1088">
                <a:moveTo>
                  <a:pt x="0" y="0"/>
                </a:moveTo>
                <a:lnTo>
                  <a:pt x="4745" y="1088"/>
                </a:lnTo>
              </a:path>
            </a:pathLst>
          </a:custGeom>
          <a:noFill/>
          <a:ln w="19050">
            <a:solidFill>
              <a:srgbClr val="7F7F7F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1366838" y="3940175"/>
            <a:ext cx="0" cy="282575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7921625" y="3913188"/>
            <a:ext cx="0" cy="282575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0" y="333375"/>
            <a:ext cx="9144000" cy="50321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… et permet de faire pivoter l’aéronef autour de son axe de roulis pour obtenir </a:t>
            </a:r>
          </a:p>
          <a:p>
            <a:r>
              <a:rPr lang="fr-FR" dirty="0"/>
              <a:t>une inclinaison !</a:t>
            </a:r>
          </a:p>
        </p:txBody>
      </p:sp>
      <p:grpSp>
        <p:nvGrpSpPr>
          <p:cNvPr id="6" name="Grouper 78"/>
          <p:cNvGrpSpPr/>
          <p:nvPr/>
        </p:nvGrpSpPr>
        <p:grpSpPr>
          <a:xfrm>
            <a:off x="4448175" y="3898900"/>
            <a:ext cx="2203450" cy="336550"/>
            <a:chOff x="4498975" y="3898900"/>
            <a:chExt cx="2203450" cy="336550"/>
          </a:xfrm>
        </p:grpSpPr>
        <p:sp>
          <p:nvSpPr>
            <p:cNvPr id="24613" name="Text Box 37"/>
            <p:cNvSpPr txBox="1">
              <a:spLocks noChangeArrowheads="1"/>
            </p:cNvSpPr>
            <p:nvPr/>
          </p:nvSpPr>
          <p:spPr bwMode="auto">
            <a:xfrm flipH="1">
              <a:off x="5503863" y="3898900"/>
              <a:ext cx="11985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fr-FR" sz="1600" b="1" dirty="0">
                  <a:solidFill>
                    <a:srgbClr val="CC0000"/>
                  </a:solidFill>
                  <a:latin typeface="Arial Narrow" pitchFamily="-84" charset="0"/>
                </a:rPr>
                <a:t>axe de roulis</a:t>
              </a:r>
            </a:p>
          </p:txBody>
        </p:sp>
        <p:sp>
          <p:nvSpPr>
            <p:cNvPr id="24614" name="Freeform 38"/>
            <p:cNvSpPr>
              <a:spLocks/>
            </p:cNvSpPr>
            <p:nvPr/>
          </p:nvSpPr>
          <p:spPr bwMode="auto">
            <a:xfrm>
              <a:off x="4686300" y="4032250"/>
              <a:ext cx="1901825" cy="188913"/>
            </a:xfrm>
            <a:custGeom>
              <a:avLst/>
              <a:gdLst>
                <a:gd name="T0" fmla="*/ 1901825 w 1198"/>
                <a:gd name="T1" fmla="*/ 188913 h 119"/>
                <a:gd name="T2" fmla="*/ 928688 w 1198"/>
                <a:gd name="T3" fmla="*/ 188913 h 119"/>
                <a:gd name="T4" fmla="*/ 0 w 1198"/>
                <a:gd name="T5" fmla="*/ 0 h 119"/>
                <a:gd name="T6" fmla="*/ 0 60000 65536"/>
                <a:gd name="T7" fmla="*/ 0 60000 65536"/>
                <a:gd name="T8" fmla="*/ 0 60000 65536"/>
                <a:gd name="T9" fmla="*/ 0 w 1198"/>
                <a:gd name="T10" fmla="*/ 0 h 119"/>
                <a:gd name="T11" fmla="*/ 1198 w 1198"/>
                <a:gd name="T12" fmla="*/ 119 h 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8" h="119">
                  <a:moveTo>
                    <a:pt x="1198" y="119"/>
                  </a:moveTo>
                  <a:lnTo>
                    <a:pt x="585" y="119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7" name="Group 66"/>
            <p:cNvGrpSpPr>
              <a:grpSpLocks/>
            </p:cNvGrpSpPr>
            <p:nvPr/>
          </p:nvGrpSpPr>
          <p:grpSpPr bwMode="auto">
            <a:xfrm>
              <a:off x="4498975" y="3919538"/>
              <a:ext cx="211138" cy="211137"/>
              <a:chOff x="2408" y="2149"/>
              <a:chExt cx="68" cy="68"/>
            </a:xfrm>
          </p:grpSpPr>
          <p:sp>
            <p:nvSpPr>
              <p:cNvPr id="35884" name="Oval 67"/>
              <p:cNvSpPr>
                <a:spLocks noChangeAspect="1" noChangeArrowheads="1"/>
              </p:cNvSpPr>
              <p:nvPr/>
            </p:nvSpPr>
            <p:spPr bwMode="auto">
              <a:xfrm>
                <a:off x="2408" y="2149"/>
                <a:ext cx="68" cy="68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885" name="Oval 68"/>
              <p:cNvSpPr>
                <a:spLocks noChangeAspect="1" noChangeArrowheads="1"/>
              </p:cNvSpPr>
              <p:nvPr/>
            </p:nvSpPr>
            <p:spPr bwMode="auto">
              <a:xfrm>
                <a:off x="2430" y="2171"/>
                <a:ext cx="23" cy="23"/>
              </a:xfrm>
              <a:prstGeom prst="ellipse">
                <a:avLst/>
              </a:prstGeom>
              <a:solidFill>
                <a:srgbClr val="CC0000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35" name="Freeform 15"/>
          <p:cNvSpPr>
            <a:spLocks/>
          </p:cNvSpPr>
          <p:nvPr/>
        </p:nvSpPr>
        <p:spPr bwMode="auto">
          <a:xfrm flipH="1">
            <a:off x="493713" y="3113088"/>
            <a:ext cx="7964687" cy="1835199"/>
          </a:xfrm>
          <a:custGeom>
            <a:avLst/>
            <a:gdLst>
              <a:gd name="T0" fmla="*/ 0 w 4745"/>
              <a:gd name="T1" fmla="*/ 0 h 1088"/>
              <a:gd name="T2" fmla="*/ 7532687 w 4745"/>
              <a:gd name="T3" fmla="*/ 1727200 h 1088"/>
              <a:gd name="T4" fmla="*/ 0 60000 65536"/>
              <a:gd name="T5" fmla="*/ 0 60000 65536"/>
              <a:gd name="T6" fmla="*/ 0 w 4745"/>
              <a:gd name="T7" fmla="*/ 0 h 1088"/>
              <a:gd name="T8" fmla="*/ 4745 w 4745"/>
              <a:gd name="T9" fmla="*/ 1088 h 10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45" h="1088">
                <a:moveTo>
                  <a:pt x="0" y="0"/>
                </a:moveTo>
                <a:lnTo>
                  <a:pt x="4745" y="1088"/>
                </a:lnTo>
              </a:path>
            </a:pathLst>
          </a:custGeom>
          <a:noFill/>
          <a:ln w="19050">
            <a:solidFill>
              <a:srgbClr val="72B0D2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rot="991550" flipH="1" flipV="1">
            <a:off x="6993091" y="3506275"/>
            <a:ext cx="428675" cy="496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72B0D2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Text Box 67"/>
          <p:cNvSpPr txBox="1">
            <a:spLocks noChangeArrowheads="1"/>
          </p:cNvSpPr>
          <p:nvPr/>
        </p:nvSpPr>
        <p:spPr bwMode="auto">
          <a:xfrm rot="20837913" flipH="1">
            <a:off x="77750" y="4531598"/>
            <a:ext cx="175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fr-FR" sz="1600" b="1" dirty="0">
                <a:solidFill>
                  <a:srgbClr val="72B0D2"/>
                </a:solidFill>
              </a:rPr>
              <a:t>Inclinaison gauche</a:t>
            </a:r>
          </a:p>
        </p:txBody>
      </p:sp>
      <p:sp>
        <p:nvSpPr>
          <p:cNvPr id="43" name="Freeform 5"/>
          <p:cNvSpPr>
            <a:spLocks/>
          </p:cNvSpPr>
          <p:nvPr/>
        </p:nvSpPr>
        <p:spPr bwMode="auto">
          <a:xfrm rot="991550">
            <a:off x="1620990" y="4090476"/>
            <a:ext cx="428675" cy="496736"/>
          </a:xfrm>
          <a:custGeom>
            <a:avLst/>
            <a:gdLst>
              <a:gd name="T0" fmla="*/ 0 w 402"/>
              <a:gd name="T1" fmla="*/ 0 h 1028"/>
              <a:gd name="T2" fmla="*/ 320675 w 402"/>
              <a:gd name="T3" fmla="*/ 820737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57150">
            <a:solidFill>
              <a:srgbClr val="72B0D2"/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41" grpId="0"/>
      <p:bldP spid="4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Commandes et gouvernes associées</a:t>
            </a:r>
          </a:p>
        </p:txBody>
      </p:sp>
      <p:sp>
        <p:nvSpPr>
          <p:cNvPr id="45" name="Titre 24"/>
          <p:cNvSpPr txBox="1">
            <a:spLocks/>
          </p:cNvSpPr>
          <p:nvPr/>
        </p:nvSpPr>
        <p:spPr>
          <a:xfrm>
            <a:off x="381000" y="825500"/>
            <a:ext cx="83820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1/ A</a:t>
            </a:r>
            <a:r>
              <a:rPr lang="fr-FR" dirty="0" err="1"/>
              <a:t>xe</a:t>
            </a:r>
            <a:r>
              <a:rPr lang="fr-FR" dirty="0"/>
              <a:t> de lacet</a:t>
            </a:r>
          </a:p>
        </p:txBody>
      </p:sp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0" y="606107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/>
              <a:t>Une action sur les palonniers commande le braquage de la gouverne de direction.</a:t>
            </a:r>
          </a:p>
        </p:txBody>
      </p:sp>
      <p:sp>
        <p:nvSpPr>
          <p:cNvPr id="103" name="Titre 24"/>
          <p:cNvSpPr txBox="1">
            <a:spLocks/>
          </p:cNvSpPr>
          <p:nvPr/>
        </p:nvSpPr>
        <p:spPr>
          <a:xfrm>
            <a:off x="2774950" y="1894094"/>
            <a:ext cx="3594100" cy="253916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solidFill>
                  <a:schemeClr val="tx1"/>
                </a:solidFill>
                <a:latin typeface="+mj-lt"/>
                <a:cs typeface="Arial" charset="0"/>
              </a:defRPr>
            </a:lvl1pPr>
          </a:lstStyle>
          <a:p>
            <a:r>
              <a:rPr lang="fr-FR" dirty="0"/>
              <a:t>Commande  :  Palonniers</a:t>
            </a:r>
          </a:p>
        </p:txBody>
      </p:sp>
      <p:sp>
        <p:nvSpPr>
          <p:cNvPr id="104" name="Titre 24"/>
          <p:cNvSpPr txBox="1">
            <a:spLocks/>
          </p:cNvSpPr>
          <p:nvPr/>
        </p:nvSpPr>
        <p:spPr>
          <a:xfrm>
            <a:off x="2774950" y="2396794"/>
            <a:ext cx="3594100" cy="253916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solidFill>
                  <a:schemeClr val="tx1"/>
                </a:solidFill>
                <a:latin typeface="+mj-lt"/>
                <a:cs typeface="Arial" charset="0"/>
              </a:defRPr>
            </a:lvl1pPr>
          </a:lstStyle>
          <a:p>
            <a:r>
              <a:rPr lang="fr-FR" dirty="0"/>
              <a:t>Gouverne  :  G</a:t>
            </a:r>
            <a:r>
              <a:rPr lang="fr-FR" dirty="0" err="1"/>
              <a:t>ouverne</a:t>
            </a:r>
            <a:r>
              <a:rPr lang="fr-FR" dirty="0"/>
              <a:t> de direction</a:t>
            </a:r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49" y="632494"/>
            <a:ext cx="1469283" cy="104840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35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7" name="Freeform 4"/>
          <p:cNvSpPr>
            <a:spLocks/>
          </p:cNvSpPr>
          <p:nvPr/>
        </p:nvSpPr>
        <p:spPr bwMode="auto">
          <a:xfrm>
            <a:off x="6559550" y="4029075"/>
            <a:ext cx="1055688" cy="400050"/>
          </a:xfrm>
          <a:custGeom>
            <a:avLst/>
            <a:gdLst>
              <a:gd name="T0" fmla="*/ 3209 w 658"/>
              <a:gd name="T1" fmla="*/ 200828 h 249"/>
              <a:gd name="T2" fmla="*/ 1055688 w 658"/>
              <a:gd name="T3" fmla="*/ 96398 h 249"/>
              <a:gd name="T4" fmla="*/ 983490 w 658"/>
              <a:gd name="T5" fmla="*/ 216895 h 249"/>
              <a:gd name="T6" fmla="*/ 1055688 w 658"/>
              <a:gd name="T7" fmla="*/ 322932 h 249"/>
              <a:gd name="T8" fmla="*/ 3209 w 658"/>
              <a:gd name="T9" fmla="*/ 200828 h 2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8"/>
              <a:gd name="T16" fmla="*/ 0 h 249"/>
              <a:gd name="T17" fmla="*/ 658 w 658"/>
              <a:gd name="T18" fmla="*/ 249 h 2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8" h="249">
                <a:moveTo>
                  <a:pt x="2" y="125"/>
                </a:moveTo>
                <a:cubicBezTo>
                  <a:pt x="0" y="0"/>
                  <a:pt x="556" y="58"/>
                  <a:pt x="658" y="60"/>
                </a:cubicBezTo>
                <a:cubicBezTo>
                  <a:pt x="615" y="78"/>
                  <a:pt x="613" y="110"/>
                  <a:pt x="613" y="135"/>
                </a:cubicBezTo>
                <a:cubicBezTo>
                  <a:pt x="613" y="158"/>
                  <a:pt x="628" y="171"/>
                  <a:pt x="658" y="201"/>
                </a:cubicBezTo>
                <a:cubicBezTo>
                  <a:pt x="562" y="213"/>
                  <a:pt x="1" y="249"/>
                  <a:pt x="2" y="1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8" name="Group 5"/>
          <p:cNvGrpSpPr>
            <a:grpSpLocks/>
          </p:cNvGrpSpPr>
          <p:nvPr/>
        </p:nvGrpSpPr>
        <p:grpSpPr bwMode="auto">
          <a:xfrm>
            <a:off x="7594600" y="3829050"/>
            <a:ext cx="1138238" cy="817563"/>
            <a:chOff x="4784" y="1900"/>
            <a:chExt cx="717" cy="515"/>
          </a:xfrm>
        </p:grpSpPr>
        <p:sp>
          <p:nvSpPr>
            <p:cNvPr id="79" name="Freeform 6"/>
            <p:cNvSpPr>
              <a:spLocks/>
            </p:cNvSpPr>
            <p:nvPr/>
          </p:nvSpPr>
          <p:spPr bwMode="auto">
            <a:xfrm>
              <a:off x="4854" y="1900"/>
              <a:ext cx="76" cy="183"/>
            </a:xfrm>
            <a:custGeom>
              <a:avLst/>
              <a:gdLst>
                <a:gd name="T0" fmla="*/ 0 w 75"/>
                <a:gd name="T1" fmla="*/ 181 h 181"/>
                <a:gd name="T2" fmla="*/ 36 w 75"/>
                <a:gd name="T3" fmla="*/ 0 h 181"/>
                <a:gd name="T4" fmla="*/ 76 w 75"/>
                <a:gd name="T5" fmla="*/ 183 h 181"/>
                <a:gd name="T6" fmla="*/ 36 w 75"/>
                <a:gd name="T7" fmla="*/ 180 h 181"/>
                <a:gd name="T8" fmla="*/ 0 w 75"/>
                <a:gd name="T9" fmla="*/ 181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181"/>
                <a:gd name="T17" fmla="*/ 75 w 75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181">
                  <a:moveTo>
                    <a:pt x="0" y="179"/>
                  </a:moveTo>
                  <a:cubicBezTo>
                    <a:pt x="0" y="149"/>
                    <a:pt x="9" y="1"/>
                    <a:pt x="36" y="0"/>
                  </a:cubicBezTo>
                  <a:cubicBezTo>
                    <a:pt x="70" y="2"/>
                    <a:pt x="75" y="151"/>
                    <a:pt x="75" y="181"/>
                  </a:cubicBezTo>
                  <a:lnTo>
                    <a:pt x="36" y="178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Oval 7"/>
            <p:cNvSpPr>
              <a:spLocks noChangeArrowheads="1"/>
            </p:cNvSpPr>
            <p:nvPr/>
          </p:nvSpPr>
          <p:spPr bwMode="auto">
            <a:xfrm>
              <a:off x="4877" y="1930"/>
              <a:ext cx="30" cy="3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 flipV="1">
              <a:off x="4854" y="2232"/>
              <a:ext cx="76" cy="183"/>
            </a:xfrm>
            <a:custGeom>
              <a:avLst/>
              <a:gdLst>
                <a:gd name="T0" fmla="*/ 0 w 75"/>
                <a:gd name="T1" fmla="*/ 181 h 181"/>
                <a:gd name="T2" fmla="*/ 36 w 75"/>
                <a:gd name="T3" fmla="*/ 0 h 181"/>
                <a:gd name="T4" fmla="*/ 76 w 75"/>
                <a:gd name="T5" fmla="*/ 183 h 181"/>
                <a:gd name="T6" fmla="*/ 36 w 75"/>
                <a:gd name="T7" fmla="*/ 180 h 181"/>
                <a:gd name="T8" fmla="*/ 0 w 75"/>
                <a:gd name="T9" fmla="*/ 181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181"/>
                <a:gd name="T17" fmla="*/ 75 w 75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181">
                  <a:moveTo>
                    <a:pt x="0" y="179"/>
                  </a:moveTo>
                  <a:cubicBezTo>
                    <a:pt x="0" y="149"/>
                    <a:pt x="9" y="1"/>
                    <a:pt x="36" y="0"/>
                  </a:cubicBezTo>
                  <a:cubicBezTo>
                    <a:pt x="70" y="2"/>
                    <a:pt x="75" y="151"/>
                    <a:pt x="75" y="181"/>
                  </a:cubicBezTo>
                  <a:lnTo>
                    <a:pt x="36" y="178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Oval 9"/>
            <p:cNvSpPr>
              <a:spLocks noChangeArrowheads="1"/>
            </p:cNvSpPr>
            <p:nvPr/>
          </p:nvSpPr>
          <p:spPr bwMode="auto">
            <a:xfrm flipV="1">
              <a:off x="4877" y="2356"/>
              <a:ext cx="30" cy="2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10"/>
            <p:cNvSpPr>
              <a:spLocks/>
            </p:cNvSpPr>
            <p:nvPr/>
          </p:nvSpPr>
          <p:spPr bwMode="auto">
            <a:xfrm>
              <a:off x="4784" y="2083"/>
              <a:ext cx="717" cy="150"/>
            </a:xfrm>
            <a:custGeom>
              <a:avLst/>
              <a:gdLst>
                <a:gd name="T0" fmla="*/ 0 w 1044"/>
                <a:gd name="T1" fmla="*/ 72 h 198"/>
                <a:gd name="T2" fmla="*/ 104 w 1044"/>
                <a:gd name="T3" fmla="*/ 0 h 198"/>
                <a:gd name="T4" fmla="*/ 717 w 1044"/>
                <a:gd name="T5" fmla="*/ 75 h 198"/>
                <a:gd name="T6" fmla="*/ 104 w 1044"/>
                <a:gd name="T7" fmla="*/ 149 h 198"/>
                <a:gd name="T8" fmla="*/ 0 w 1044"/>
                <a:gd name="T9" fmla="*/ 72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4"/>
                <a:gd name="T16" fmla="*/ 0 h 198"/>
                <a:gd name="T17" fmla="*/ 1044 w 1044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4" h="198">
                  <a:moveTo>
                    <a:pt x="0" y="95"/>
                  </a:moveTo>
                  <a:cubicBezTo>
                    <a:pt x="0" y="23"/>
                    <a:pt x="70" y="1"/>
                    <a:pt x="151" y="0"/>
                  </a:cubicBezTo>
                  <a:cubicBezTo>
                    <a:pt x="460" y="16"/>
                    <a:pt x="1044" y="99"/>
                    <a:pt x="1044" y="99"/>
                  </a:cubicBezTo>
                  <a:cubicBezTo>
                    <a:pt x="1044" y="99"/>
                    <a:pt x="325" y="198"/>
                    <a:pt x="151" y="197"/>
                  </a:cubicBezTo>
                  <a:cubicBezTo>
                    <a:pt x="72" y="197"/>
                    <a:pt x="0" y="165"/>
                    <a:pt x="0" y="95"/>
                  </a:cubicBezTo>
                  <a:close/>
                </a:path>
              </a:pathLst>
            </a:custGeom>
            <a:solidFill>
              <a:srgbClr val="7F7F7F">
                <a:alpha val="7999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4" name="Freeform 11"/>
          <p:cNvSpPr>
            <a:spLocks/>
          </p:cNvSpPr>
          <p:nvPr/>
        </p:nvSpPr>
        <p:spPr bwMode="auto">
          <a:xfrm rot="1800000">
            <a:off x="7531100" y="4344988"/>
            <a:ext cx="1138238" cy="239712"/>
          </a:xfrm>
          <a:custGeom>
            <a:avLst/>
            <a:gdLst>
              <a:gd name="T0" fmla="*/ 0 w 1044"/>
              <a:gd name="T1" fmla="*/ 115013 h 198"/>
              <a:gd name="T2" fmla="*/ 164630 w 1044"/>
              <a:gd name="T3" fmla="*/ 0 h 198"/>
              <a:gd name="T4" fmla="*/ 1138238 w 1044"/>
              <a:gd name="T5" fmla="*/ 119856 h 198"/>
              <a:gd name="T6" fmla="*/ 164630 w 1044"/>
              <a:gd name="T7" fmla="*/ 238501 h 198"/>
              <a:gd name="T8" fmla="*/ 0 w 1044"/>
              <a:gd name="T9" fmla="*/ 115013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4"/>
              <a:gd name="T16" fmla="*/ 0 h 198"/>
              <a:gd name="T17" fmla="*/ 1044 w 1044"/>
              <a:gd name="T18" fmla="*/ 198 h 1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4" h="198">
                <a:moveTo>
                  <a:pt x="0" y="95"/>
                </a:moveTo>
                <a:cubicBezTo>
                  <a:pt x="0" y="23"/>
                  <a:pt x="70" y="1"/>
                  <a:pt x="151" y="0"/>
                </a:cubicBezTo>
                <a:cubicBezTo>
                  <a:pt x="460" y="16"/>
                  <a:pt x="1044" y="99"/>
                  <a:pt x="1044" y="99"/>
                </a:cubicBezTo>
                <a:cubicBezTo>
                  <a:pt x="1044" y="99"/>
                  <a:pt x="325" y="198"/>
                  <a:pt x="151" y="197"/>
                </a:cubicBezTo>
                <a:cubicBezTo>
                  <a:pt x="72" y="197"/>
                  <a:pt x="0" y="165"/>
                  <a:pt x="0" y="95"/>
                </a:cubicBezTo>
                <a:close/>
              </a:path>
            </a:pathLst>
          </a:custGeom>
          <a:solidFill>
            <a:srgbClr val="8FAFC3">
              <a:alpha val="39999"/>
            </a:srgbClr>
          </a:solidFill>
          <a:ln w="6350">
            <a:solidFill>
              <a:srgbClr val="8FAFC3"/>
            </a:solidFill>
            <a:prstDash val="dash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5" name="Freeform 12"/>
          <p:cNvSpPr>
            <a:spLocks/>
          </p:cNvSpPr>
          <p:nvPr/>
        </p:nvSpPr>
        <p:spPr bwMode="auto">
          <a:xfrm rot="19800000">
            <a:off x="7535863" y="3890963"/>
            <a:ext cx="1136650" cy="239712"/>
          </a:xfrm>
          <a:custGeom>
            <a:avLst/>
            <a:gdLst>
              <a:gd name="T0" fmla="*/ 0 w 1044"/>
              <a:gd name="T1" fmla="*/ 115013 h 198"/>
              <a:gd name="T2" fmla="*/ 164401 w 1044"/>
              <a:gd name="T3" fmla="*/ 0 h 198"/>
              <a:gd name="T4" fmla="*/ 1136650 w 1044"/>
              <a:gd name="T5" fmla="*/ 119856 h 198"/>
              <a:gd name="T6" fmla="*/ 164401 w 1044"/>
              <a:gd name="T7" fmla="*/ 238501 h 198"/>
              <a:gd name="T8" fmla="*/ 0 w 1044"/>
              <a:gd name="T9" fmla="*/ 115013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4"/>
              <a:gd name="T16" fmla="*/ 0 h 198"/>
              <a:gd name="T17" fmla="*/ 1044 w 1044"/>
              <a:gd name="T18" fmla="*/ 198 h 1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4" h="198">
                <a:moveTo>
                  <a:pt x="0" y="95"/>
                </a:moveTo>
                <a:cubicBezTo>
                  <a:pt x="0" y="23"/>
                  <a:pt x="70" y="1"/>
                  <a:pt x="151" y="0"/>
                </a:cubicBezTo>
                <a:cubicBezTo>
                  <a:pt x="460" y="16"/>
                  <a:pt x="1044" y="99"/>
                  <a:pt x="1044" y="99"/>
                </a:cubicBezTo>
                <a:cubicBezTo>
                  <a:pt x="1044" y="99"/>
                  <a:pt x="325" y="198"/>
                  <a:pt x="151" y="197"/>
                </a:cubicBezTo>
                <a:cubicBezTo>
                  <a:pt x="72" y="197"/>
                  <a:pt x="0" y="165"/>
                  <a:pt x="0" y="95"/>
                </a:cubicBezTo>
                <a:close/>
              </a:path>
            </a:pathLst>
          </a:custGeom>
          <a:solidFill>
            <a:srgbClr val="FFB66D">
              <a:alpha val="39999"/>
            </a:srgbClr>
          </a:solidFill>
          <a:ln w="6350">
            <a:solidFill>
              <a:srgbClr val="FFB66D"/>
            </a:solidFill>
            <a:prstDash val="dash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86" name="Group 13"/>
          <p:cNvGrpSpPr>
            <a:grpSpLocks/>
          </p:cNvGrpSpPr>
          <p:nvPr/>
        </p:nvGrpSpPr>
        <p:grpSpPr bwMode="auto">
          <a:xfrm>
            <a:off x="1052513" y="3419475"/>
            <a:ext cx="652462" cy="1598613"/>
            <a:chOff x="663" y="1642"/>
            <a:chExt cx="411" cy="1007"/>
          </a:xfrm>
        </p:grpSpPr>
        <p:grpSp>
          <p:nvGrpSpPr>
            <p:cNvPr id="87" name="Group 14"/>
            <p:cNvGrpSpPr>
              <a:grpSpLocks/>
            </p:cNvGrpSpPr>
            <p:nvPr/>
          </p:nvGrpSpPr>
          <p:grpSpPr bwMode="auto">
            <a:xfrm rot="-6600000">
              <a:off x="347" y="2142"/>
              <a:ext cx="875" cy="68"/>
              <a:chOff x="1785" y="2810"/>
              <a:chExt cx="1561" cy="121"/>
            </a:xfrm>
          </p:grpSpPr>
          <p:sp>
            <p:nvSpPr>
              <p:cNvPr id="94" name="Freeform 15"/>
              <p:cNvSpPr>
                <a:spLocks/>
              </p:cNvSpPr>
              <p:nvPr/>
            </p:nvSpPr>
            <p:spPr bwMode="auto">
              <a:xfrm>
                <a:off x="1785" y="2810"/>
                <a:ext cx="1561" cy="121"/>
              </a:xfrm>
              <a:custGeom>
                <a:avLst/>
                <a:gdLst>
                  <a:gd name="T0" fmla="*/ 0 w 1395"/>
                  <a:gd name="T1" fmla="*/ 121 h 102"/>
                  <a:gd name="T2" fmla="*/ 1561 w 1395"/>
                  <a:gd name="T3" fmla="*/ 121 h 102"/>
                  <a:gd name="T4" fmla="*/ 779 w 1395"/>
                  <a:gd name="T5" fmla="*/ 0 h 102"/>
                  <a:gd name="T6" fmla="*/ 0 w 1395"/>
                  <a:gd name="T7" fmla="*/ 121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95"/>
                  <a:gd name="T13" fmla="*/ 0 h 102"/>
                  <a:gd name="T14" fmla="*/ 1395 w 1395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95" h="102">
                    <a:moveTo>
                      <a:pt x="0" y="102"/>
                    </a:moveTo>
                    <a:lnTo>
                      <a:pt x="1395" y="102"/>
                    </a:lnTo>
                    <a:lnTo>
                      <a:pt x="696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B66D">
                  <a:alpha val="39999"/>
                </a:srgbClr>
              </a:solidFill>
              <a:ln w="6350">
                <a:solidFill>
                  <a:srgbClr val="FFB66D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Oval 16"/>
              <p:cNvSpPr>
                <a:spLocks noChangeArrowheads="1"/>
              </p:cNvSpPr>
              <p:nvPr/>
            </p:nvSpPr>
            <p:spPr bwMode="auto">
              <a:xfrm flipV="1">
                <a:off x="2531" y="2829"/>
                <a:ext cx="69" cy="69"/>
              </a:xfrm>
              <a:prstGeom prst="ellipse">
                <a:avLst/>
              </a:prstGeom>
              <a:solidFill>
                <a:srgbClr val="FFB66D">
                  <a:alpha val="39999"/>
                </a:srgbClr>
              </a:solidFill>
              <a:ln w="6350">
                <a:solidFill>
                  <a:srgbClr val="FFB66D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8" name="Group 17"/>
            <p:cNvGrpSpPr>
              <a:grpSpLocks/>
            </p:cNvGrpSpPr>
            <p:nvPr/>
          </p:nvGrpSpPr>
          <p:grpSpPr bwMode="auto">
            <a:xfrm rot="-6600000">
              <a:off x="912" y="2483"/>
              <a:ext cx="204" cy="117"/>
              <a:chOff x="1538" y="3009"/>
              <a:chExt cx="257" cy="149"/>
            </a:xfrm>
          </p:grpSpPr>
          <p:sp>
            <p:nvSpPr>
              <p:cNvPr id="92" name="AutoShape 18"/>
              <p:cNvSpPr>
                <a:spLocks noChangeArrowheads="1"/>
              </p:cNvSpPr>
              <p:nvPr/>
            </p:nvSpPr>
            <p:spPr bwMode="auto">
              <a:xfrm flipH="1" flipV="1">
                <a:off x="1652" y="3009"/>
                <a:ext cx="29" cy="84"/>
              </a:xfrm>
              <a:prstGeom prst="can">
                <a:avLst>
                  <a:gd name="adj" fmla="val 28121"/>
                </a:avLst>
              </a:prstGeom>
              <a:solidFill>
                <a:srgbClr val="FFB66D">
                  <a:alpha val="39999"/>
                </a:srgbClr>
              </a:solidFill>
              <a:ln w="6350">
                <a:solidFill>
                  <a:srgbClr val="FFB66D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Freeform 19"/>
              <p:cNvSpPr>
                <a:spLocks/>
              </p:cNvSpPr>
              <p:nvPr/>
            </p:nvSpPr>
            <p:spPr bwMode="auto">
              <a:xfrm>
                <a:off x="1538" y="3085"/>
                <a:ext cx="257" cy="73"/>
              </a:xfrm>
              <a:custGeom>
                <a:avLst/>
                <a:gdLst>
                  <a:gd name="T0" fmla="*/ 0 w 468"/>
                  <a:gd name="T1" fmla="*/ 73 h 133"/>
                  <a:gd name="T2" fmla="*/ 0 w 468"/>
                  <a:gd name="T3" fmla="*/ 0 h 133"/>
                  <a:gd name="T4" fmla="*/ 257 w 468"/>
                  <a:gd name="T5" fmla="*/ 0 h 133"/>
                  <a:gd name="T6" fmla="*/ 257 w 468"/>
                  <a:gd name="T7" fmla="*/ 73 h 133"/>
                  <a:gd name="T8" fmla="*/ 234 w 468"/>
                  <a:gd name="T9" fmla="*/ 73 h 133"/>
                  <a:gd name="T10" fmla="*/ 234 w 468"/>
                  <a:gd name="T11" fmla="*/ 24 h 133"/>
                  <a:gd name="T12" fmla="*/ 20 w 468"/>
                  <a:gd name="T13" fmla="*/ 24 h 133"/>
                  <a:gd name="T14" fmla="*/ 20 w 468"/>
                  <a:gd name="T15" fmla="*/ 73 h 133"/>
                  <a:gd name="T16" fmla="*/ 0 w 468"/>
                  <a:gd name="T17" fmla="*/ 73 h 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8"/>
                  <a:gd name="T28" fmla="*/ 0 h 133"/>
                  <a:gd name="T29" fmla="*/ 468 w 468"/>
                  <a:gd name="T30" fmla="*/ 133 h 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8" h="133">
                    <a:moveTo>
                      <a:pt x="0" y="133"/>
                    </a:moveTo>
                    <a:lnTo>
                      <a:pt x="0" y="0"/>
                    </a:lnTo>
                    <a:lnTo>
                      <a:pt x="468" y="0"/>
                    </a:lnTo>
                    <a:lnTo>
                      <a:pt x="468" y="133"/>
                    </a:lnTo>
                    <a:lnTo>
                      <a:pt x="427" y="133"/>
                    </a:lnTo>
                    <a:lnTo>
                      <a:pt x="427" y="43"/>
                    </a:lnTo>
                    <a:lnTo>
                      <a:pt x="37" y="43"/>
                    </a:lnTo>
                    <a:lnTo>
                      <a:pt x="37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FFB66D">
                  <a:alpha val="39999"/>
                </a:srgbClr>
              </a:solidFill>
              <a:ln w="6350">
                <a:solidFill>
                  <a:srgbClr val="FFB66D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9" name="Group 20"/>
            <p:cNvGrpSpPr>
              <a:grpSpLocks/>
            </p:cNvGrpSpPr>
            <p:nvPr/>
          </p:nvGrpSpPr>
          <p:grpSpPr bwMode="auto">
            <a:xfrm rot="-6600000">
              <a:off x="618" y="1679"/>
              <a:ext cx="204" cy="117"/>
              <a:chOff x="1538" y="3009"/>
              <a:chExt cx="257" cy="149"/>
            </a:xfrm>
          </p:grpSpPr>
          <p:sp>
            <p:nvSpPr>
              <p:cNvPr id="90" name="AutoShape 21"/>
              <p:cNvSpPr>
                <a:spLocks noChangeArrowheads="1"/>
              </p:cNvSpPr>
              <p:nvPr/>
            </p:nvSpPr>
            <p:spPr bwMode="auto">
              <a:xfrm flipH="1" flipV="1">
                <a:off x="1652" y="3009"/>
                <a:ext cx="29" cy="84"/>
              </a:xfrm>
              <a:prstGeom prst="can">
                <a:avLst>
                  <a:gd name="adj" fmla="val 28121"/>
                </a:avLst>
              </a:prstGeom>
              <a:solidFill>
                <a:srgbClr val="FFB66D">
                  <a:alpha val="39999"/>
                </a:srgbClr>
              </a:solidFill>
              <a:ln w="6350">
                <a:solidFill>
                  <a:srgbClr val="FFB66D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Freeform 22"/>
              <p:cNvSpPr>
                <a:spLocks/>
              </p:cNvSpPr>
              <p:nvPr/>
            </p:nvSpPr>
            <p:spPr bwMode="auto">
              <a:xfrm>
                <a:off x="1538" y="3085"/>
                <a:ext cx="257" cy="73"/>
              </a:xfrm>
              <a:custGeom>
                <a:avLst/>
                <a:gdLst>
                  <a:gd name="T0" fmla="*/ 0 w 468"/>
                  <a:gd name="T1" fmla="*/ 73 h 133"/>
                  <a:gd name="T2" fmla="*/ 0 w 468"/>
                  <a:gd name="T3" fmla="*/ 0 h 133"/>
                  <a:gd name="T4" fmla="*/ 257 w 468"/>
                  <a:gd name="T5" fmla="*/ 0 h 133"/>
                  <a:gd name="T6" fmla="*/ 257 w 468"/>
                  <a:gd name="T7" fmla="*/ 73 h 133"/>
                  <a:gd name="T8" fmla="*/ 234 w 468"/>
                  <a:gd name="T9" fmla="*/ 73 h 133"/>
                  <a:gd name="T10" fmla="*/ 234 w 468"/>
                  <a:gd name="T11" fmla="*/ 24 h 133"/>
                  <a:gd name="T12" fmla="*/ 20 w 468"/>
                  <a:gd name="T13" fmla="*/ 24 h 133"/>
                  <a:gd name="T14" fmla="*/ 20 w 468"/>
                  <a:gd name="T15" fmla="*/ 73 h 133"/>
                  <a:gd name="T16" fmla="*/ 0 w 468"/>
                  <a:gd name="T17" fmla="*/ 73 h 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8"/>
                  <a:gd name="T28" fmla="*/ 0 h 133"/>
                  <a:gd name="T29" fmla="*/ 468 w 468"/>
                  <a:gd name="T30" fmla="*/ 133 h 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8" h="133">
                    <a:moveTo>
                      <a:pt x="0" y="133"/>
                    </a:moveTo>
                    <a:lnTo>
                      <a:pt x="0" y="0"/>
                    </a:lnTo>
                    <a:lnTo>
                      <a:pt x="468" y="0"/>
                    </a:lnTo>
                    <a:lnTo>
                      <a:pt x="468" y="133"/>
                    </a:lnTo>
                    <a:lnTo>
                      <a:pt x="427" y="133"/>
                    </a:lnTo>
                    <a:lnTo>
                      <a:pt x="427" y="43"/>
                    </a:lnTo>
                    <a:lnTo>
                      <a:pt x="37" y="43"/>
                    </a:lnTo>
                    <a:lnTo>
                      <a:pt x="37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FFB66D">
                  <a:alpha val="39999"/>
                </a:srgbClr>
              </a:solidFill>
              <a:ln w="6350">
                <a:solidFill>
                  <a:srgbClr val="FFB66D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96" name="Group 23"/>
          <p:cNvGrpSpPr>
            <a:grpSpLocks/>
          </p:cNvGrpSpPr>
          <p:nvPr/>
        </p:nvGrpSpPr>
        <p:grpSpPr bwMode="auto">
          <a:xfrm>
            <a:off x="998538" y="3481388"/>
            <a:ext cx="757237" cy="1554162"/>
            <a:chOff x="629" y="1681"/>
            <a:chExt cx="477" cy="979"/>
          </a:xfrm>
        </p:grpSpPr>
        <p:grpSp>
          <p:nvGrpSpPr>
            <p:cNvPr id="97" name="Group 24"/>
            <p:cNvGrpSpPr>
              <a:grpSpLocks/>
            </p:cNvGrpSpPr>
            <p:nvPr/>
          </p:nvGrpSpPr>
          <p:grpSpPr bwMode="auto">
            <a:xfrm rot="-3900000">
              <a:off x="349" y="2099"/>
              <a:ext cx="875" cy="68"/>
              <a:chOff x="1785" y="2810"/>
              <a:chExt cx="1561" cy="121"/>
            </a:xfrm>
          </p:grpSpPr>
          <p:sp>
            <p:nvSpPr>
              <p:cNvPr id="106" name="Freeform 25"/>
              <p:cNvSpPr>
                <a:spLocks/>
              </p:cNvSpPr>
              <p:nvPr/>
            </p:nvSpPr>
            <p:spPr bwMode="auto">
              <a:xfrm>
                <a:off x="1785" y="2810"/>
                <a:ext cx="1561" cy="121"/>
              </a:xfrm>
              <a:custGeom>
                <a:avLst/>
                <a:gdLst>
                  <a:gd name="T0" fmla="*/ 0 w 1395"/>
                  <a:gd name="T1" fmla="*/ 121 h 102"/>
                  <a:gd name="T2" fmla="*/ 1561 w 1395"/>
                  <a:gd name="T3" fmla="*/ 121 h 102"/>
                  <a:gd name="T4" fmla="*/ 779 w 1395"/>
                  <a:gd name="T5" fmla="*/ 0 h 102"/>
                  <a:gd name="T6" fmla="*/ 0 w 1395"/>
                  <a:gd name="T7" fmla="*/ 121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95"/>
                  <a:gd name="T13" fmla="*/ 0 h 102"/>
                  <a:gd name="T14" fmla="*/ 1395 w 1395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95" h="102">
                    <a:moveTo>
                      <a:pt x="0" y="102"/>
                    </a:moveTo>
                    <a:lnTo>
                      <a:pt x="1395" y="102"/>
                    </a:lnTo>
                    <a:lnTo>
                      <a:pt x="696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8FAFC3">
                  <a:alpha val="39999"/>
                </a:srgbClr>
              </a:solidFill>
              <a:ln w="6350">
                <a:solidFill>
                  <a:srgbClr val="8FAFC3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Oval 26"/>
              <p:cNvSpPr>
                <a:spLocks noChangeArrowheads="1"/>
              </p:cNvSpPr>
              <p:nvPr/>
            </p:nvSpPr>
            <p:spPr bwMode="auto">
              <a:xfrm flipV="1">
                <a:off x="2531" y="2829"/>
                <a:ext cx="69" cy="69"/>
              </a:xfrm>
              <a:prstGeom prst="ellipse">
                <a:avLst/>
              </a:prstGeom>
              <a:solidFill>
                <a:srgbClr val="8FAFC3">
                  <a:alpha val="39999"/>
                </a:srgbClr>
              </a:solidFill>
              <a:ln w="6350">
                <a:solidFill>
                  <a:srgbClr val="8FAFC3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8" name="Group 27"/>
            <p:cNvGrpSpPr>
              <a:grpSpLocks/>
            </p:cNvGrpSpPr>
            <p:nvPr/>
          </p:nvGrpSpPr>
          <p:grpSpPr bwMode="auto">
            <a:xfrm rot="-3900000">
              <a:off x="588" y="2494"/>
              <a:ext cx="204" cy="117"/>
              <a:chOff x="1538" y="3009"/>
              <a:chExt cx="257" cy="149"/>
            </a:xfrm>
          </p:grpSpPr>
          <p:sp>
            <p:nvSpPr>
              <p:cNvPr id="102" name="AutoShape 28"/>
              <p:cNvSpPr>
                <a:spLocks noChangeArrowheads="1"/>
              </p:cNvSpPr>
              <p:nvPr/>
            </p:nvSpPr>
            <p:spPr bwMode="auto">
              <a:xfrm flipH="1" flipV="1">
                <a:off x="1652" y="3009"/>
                <a:ext cx="29" cy="84"/>
              </a:xfrm>
              <a:prstGeom prst="can">
                <a:avLst>
                  <a:gd name="adj" fmla="val 28121"/>
                </a:avLst>
              </a:prstGeom>
              <a:solidFill>
                <a:srgbClr val="8FAFC3">
                  <a:alpha val="39999"/>
                </a:srgbClr>
              </a:solidFill>
              <a:ln w="6350">
                <a:solidFill>
                  <a:srgbClr val="8FAFC3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Freeform 29"/>
              <p:cNvSpPr>
                <a:spLocks/>
              </p:cNvSpPr>
              <p:nvPr/>
            </p:nvSpPr>
            <p:spPr bwMode="auto">
              <a:xfrm>
                <a:off x="1538" y="3085"/>
                <a:ext cx="257" cy="73"/>
              </a:xfrm>
              <a:custGeom>
                <a:avLst/>
                <a:gdLst>
                  <a:gd name="T0" fmla="*/ 0 w 468"/>
                  <a:gd name="T1" fmla="*/ 73 h 133"/>
                  <a:gd name="T2" fmla="*/ 0 w 468"/>
                  <a:gd name="T3" fmla="*/ 0 h 133"/>
                  <a:gd name="T4" fmla="*/ 257 w 468"/>
                  <a:gd name="T5" fmla="*/ 0 h 133"/>
                  <a:gd name="T6" fmla="*/ 257 w 468"/>
                  <a:gd name="T7" fmla="*/ 73 h 133"/>
                  <a:gd name="T8" fmla="*/ 234 w 468"/>
                  <a:gd name="T9" fmla="*/ 73 h 133"/>
                  <a:gd name="T10" fmla="*/ 234 w 468"/>
                  <a:gd name="T11" fmla="*/ 24 h 133"/>
                  <a:gd name="T12" fmla="*/ 20 w 468"/>
                  <a:gd name="T13" fmla="*/ 24 h 133"/>
                  <a:gd name="T14" fmla="*/ 20 w 468"/>
                  <a:gd name="T15" fmla="*/ 73 h 133"/>
                  <a:gd name="T16" fmla="*/ 0 w 468"/>
                  <a:gd name="T17" fmla="*/ 73 h 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8"/>
                  <a:gd name="T28" fmla="*/ 0 h 133"/>
                  <a:gd name="T29" fmla="*/ 468 w 468"/>
                  <a:gd name="T30" fmla="*/ 133 h 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8" h="133">
                    <a:moveTo>
                      <a:pt x="0" y="133"/>
                    </a:moveTo>
                    <a:lnTo>
                      <a:pt x="0" y="0"/>
                    </a:lnTo>
                    <a:lnTo>
                      <a:pt x="468" y="0"/>
                    </a:lnTo>
                    <a:lnTo>
                      <a:pt x="468" y="133"/>
                    </a:lnTo>
                    <a:lnTo>
                      <a:pt x="427" y="133"/>
                    </a:lnTo>
                    <a:lnTo>
                      <a:pt x="427" y="43"/>
                    </a:lnTo>
                    <a:lnTo>
                      <a:pt x="37" y="43"/>
                    </a:lnTo>
                    <a:lnTo>
                      <a:pt x="37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8FAFC3">
                  <a:alpha val="39999"/>
                </a:srgbClr>
              </a:solidFill>
              <a:ln w="6350">
                <a:solidFill>
                  <a:srgbClr val="8FAFC3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9" name="Group 30"/>
            <p:cNvGrpSpPr>
              <a:grpSpLocks/>
            </p:cNvGrpSpPr>
            <p:nvPr/>
          </p:nvGrpSpPr>
          <p:grpSpPr bwMode="auto">
            <a:xfrm rot="-3900000">
              <a:off x="948" y="1718"/>
              <a:ext cx="204" cy="117"/>
              <a:chOff x="1538" y="3009"/>
              <a:chExt cx="257" cy="149"/>
            </a:xfrm>
          </p:grpSpPr>
          <p:sp>
            <p:nvSpPr>
              <p:cNvPr id="100" name="AutoShape 31"/>
              <p:cNvSpPr>
                <a:spLocks noChangeArrowheads="1"/>
              </p:cNvSpPr>
              <p:nvPr/>
            </p:nvSpPr>
            <p:spPr bwMode="auto">
              <a:xfrm flipH="1" flipV="1">
                <a:off x="1652" y="3009"/>
                <a:ext cx="29" cy="84"/>
              </a:xfrm>
              <a:prstGeom prst="can">
                <a:avLst>
                  <a:gd name="adj" fmla="val 28121"/>
                </a:avLst>
              </a:prstGeom>
              <a:solidFill>
                <a:srgbClr val="8FAFC3">
                  <a:alpha val="39999"/>
                </a:srgbClr>
              </a:solidFill>
              <a:ln w="6350">
                <a:solidFill>
                  <a:srgbClr val="8FAFC3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Freeform 32"/>
              <p:cNvSpPr>
                <a:spLocks/>
              </p:cNvSpPr>
              <p:nvPr/>
            </p:nvSpPr>
            <p:spPr bwMode="auto">
              <a:xfrm>
                <a:off x="1538" y="3085"/>
                <a:ext cx="257" cy="73"/>
              </a:xfrm>
              <a:custGeom>
                <a:avLst/>
                <a:gdLst>
                  <a:gd name="T0" fmla="*/ 0 w 468"/>
                  <a:gd name="T1" fmla="*/ 73 h 133"/>
                  <a:gd name="T2" fmla="*/ 0 w 468"/>
                  <a:gd name="T3" fmla="*/ 0 h 133"/>
                  <a:gd name="T4" fmla="*/ 257 w 468"/>
                  <a:gd name="T5" fmla="*/ 0 h 133"/>
                  <a:gd name="T6" fmla="*/ 257 w 468"/>
                  <a:gd name="T7" fmla="*/ 73 h 133"/>
                  <a:gd name="T8" fmla="*/ 234 w 468"/>
                  <a:gd name="T9" fmla="*/ 73 h 133"/>
                  <a:gd name="T10" fmla="*/ 234 w 468"/>
                  <a:gd name="T11" fmla="*/ 24 h 133"/>
                  <a:gd name="T12" fmla="*/ 20 w 468"/>
                  <a:gd name="T13" fmla="*/ 24 h 133"/>
                  <a:gd name="T14" fmla="*/ 20 w 468"/>
                  <a:gd name="T15" fmla="*/ 73 h 133"/>
                  <a:gd name="T16" fmla="*/ 0 w 468"/>
                  <a:gd name="T17" fmla="*/ 73 h 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8"/>
                  <a:gd name="T28" fmla="*/ 0 h 133"/>
                  <a:gd name="T29" fmla="*/ 468 w 468"/>
                  <a:gd name="T30" fmla="*/ 133 h 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8" h="133">
                    <a:moveTo>
                      <a:pt x="0" y="133"/>
                    </a:moveTo>
                    <a:lnTo>
                      <a:pt x="0" y="0"/>
                    </a:lnTo>
                    <a:lnTo>
                      <a:pt x="468" y="0"/>
                    </a:lnTo>
                    <a:lnTo>
                      <a:pt x="468" y="133"/>
                    </a:lnTo>
                    <a:lnTo>
                      <a:pt x="427" y="133"/>
                    </a:lnTo>
                    <a:lnTo>
                      <a:pt x="427" y="43"/>
                    </a:lnTo>
                    <a:lnTo>
                      <a:pt x="37" y="43"/>
                    </a:lnTo>
                    <a:lnTo>
                      <a:pt x="37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8FAFC3">
                  <a:alpha val="39999"/>
                </a:srgbClr>
              </a:solidFill>
              <a:ln w="6350">
                <a:solidFill>
                  <a:srgbClr val="8FAFC3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08" name="AutoShape 33"/>
          <p:cNvSpPr>
            <a:spLocks noChangeArrowheads="1"/>
          </p:cNvSpPr>
          <p:nvPr/>
        </p:nvSpPr>
        <p:spPr bwMode="auto">
          <a:xfrm rot="16397079" flipV="1">
            <a:off x="1385094" y="4560094"/>
            <a:ext cx="1231900" cy="1617662"/>
          </a:xfrm>
          <a:custGeom>
            <a:avLst/>
            <a:gdLst>
              <a:gd name="T0" fmla="*/ 68218801 w 21600"/>
              <a:gd name="T1" fmla="*/ 40231778 h 21600"/>
              <a:gd name="T2" fmla="*/ 49691424 w 21600"/>
              <a:gd name="T3" fmla="*/ 15794298 h 21600"/>
              <a:gd name="T4" fmla="*/ 58122411 w 21600"/>
              <a:gd name="T5" fmla="*/ 46440679 h 21600"/>
              <a:gd name="T6" fmla="*/ 75989466 w 21600"/>
              <a:gd name="T7" fmla="*/ 88293340 h 21600"/>
              <a:gd name="T8" fmla="*/ 57654061 w 21600"/>
              <a:gd name="T9" fmla="*/ 102062864 h 21600"/>
              <a:gd name="T10" fmla="*/ 49671919 w 21600"/>
              <a:gd name="T11" fmla="*/ 7044064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83" y="13547"/>
                </a:moveTo>
                <a:cubicBezTo>
                  <a:pt x="18128" y="12672"/>
                  <a:pt x="18305" y="11740"/>
                  <a:pt x="18305" y="10800"/>
                </a:cubicBezTo>
                <a:cubicBezTo>
                  <a:pt x="18305" y="8085"/>
                  <a:pt x="16838" y="5582"/>
                  <a:pt x="14471" y="4254"/>
                </a:cubicBezTo>
                <a:lnTo>
                  <a:pt x="16082" y="1380"/>
                </a:lnTo>
                <a:cubicBezTo>
                  <a:pt x="19490" y="3291"/>
                  <a:pt x="21600" y="6893"/>
                  <a:pt x="21600" y="10800"/>
                </a:cubicBezTo>
                <a:cubicBezTo>
                  <a:pt x="21600" y="12153"/>
                  <a:pt x="21345" y="13494"/>
                  <a:pt x="20850" y="14754"/>
                </a:cubicBezTo>
                <a:lnTo>
                  <a:pt x="23362" y="15742"/>
                </a:lnTo>
                <a:lnTo>
                  <a:pt x="17725" y="18197"/>
                </a:lnTo>
                <a:lnTo>
                  <a:pt x="15271" y="12559"/>
                </a:lnTo>
                <a:lnTo>
                  <a:pt x="17783" y="13547"/>
                </a:lnTo>
                <a:close/>
              </a:path>
            </a:pathLst>
          </a:custGeom>
          <a:gradFill rotWithShape="0">
            <a:gsLst>
              <a:gs pos="0">
                <a:srgbClr val="336699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AutoShape 40"/>
          <p:cNvSpPr>
            <a:spLocks noChangeArrowheads="1"/>
          </p:cNvSpPr>
          <p:nvPr/>
        </p:nvSpPr>
        <p:spPr bwMode="auto">
          <a:xfrm rot="4886180">
            <a:off x="1324757" y="2235088"/>
            <a:ext cx="1227107" cy="1617662"/>
          </a:xfrm>
          <a:custGeom>
            <a:avLst/>
            <a:gdLst>
              <a:gd name="T0" fmla="*/ 68218801 w 21600"/>
              <a:gd name="T1" fmla="*/ 40231778 h 21600"/>
              <a:gd name="T2" fmla="*/ 49691424 w 21600"/>
              <a:gd name="T3" fmla="*/ 15794298 h 21600"/>
              <a:gd name="T4" fmla="*/ 58122411 w 21600"/>
              <a:gd name="T5" fmla="*/ 46440679 h 21600"/>
              <a:gd name="T6" fmla="*/ 75989466 w 21600"/>
              <a:gd name="T7" fmla="*/ 88293340 h 21600"/>
              <a:gd name="T8" fmla="*/ 57654061 w 21600"/>
              <a:gd name="T9" fmla="*/ 102062864 h 21600"/>
              <a:gd name="T10" fmla="*/ 49671919 w 21600"/>
              <a:gd name="T11" fmla="*/ 7044064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83" y="13547"/>
                </a:moveTo>
                <a:cubicBezTo>
                  <a:pt x="18128" y="12672"/>
                  <a:pt x="18305" y="11740"/>
                  <a:pt x="18305" y="10800"/>
                </a:cubicBezTo>
                <a:cubicBezTo>
                  <a:pt x="18305" y="8085"/>
                  <a:pt x="16838" y="5582"/>
                  <a:pt x="14471" y="4254"/>
                </a:cubicBezTo>
                <a:lnTo>
                  <a:pt x="16082" y="1380"/>
                </a:lnTo>
                <a:cubicBezTo>
                  <a:pt x="19490" y="3291"/>
                  <a:pt x="21600" y="6893"/>
                  <a:pt x="21600" y="10800"/>
                </a:cubicBezTo>
                <a:cubicBezTo>
                  <a:pt x="21600" y="12153"/>
                  <a:pt x="21345" y="13494"/>
                  <a:pt x="20850" y="14754"/>
                </a:cubicBezTo>
                <a:lnTo>
                  <a:pt x="23362" y="15742"/>
                </a:lnTo>
                <a:lnTo>
                  <a:pt x="17725" y="18197"/>
                </a:lnTo>
                <a:lnTo>
                  <a:pt x="15271" y="12559"/>
                </a:lnTo>
                <a:lnTo>
                  <a:pt x="17783" y="13547"/>
                </a:lnTo>
                <a:close/>
              </a:path>
            </a:pathLst>
          </a:custGeom>
          <a:gradFill rotWithShape="0">
            <a:gsLst>
              <a:gs pos="0">
                <a:srgbClr val="FFB66D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10" name="Group 41"/>
          <p:cNvGrpSpPr>
            <a:grpSpLocks/>
          </p:cNvGrpSpPr>
          <p:nvPr/>
        </p:nvGrpSpPr>
        <p:grpSpPr bwMode="auto">
          <a:xfrm>
            <a:off x="1185863" y="3397250"/>
            <a:ext cx="288925" cy="1681163"/>
            <a:chOff x="747" y="1628"/>
            <a:chExt cx="182" cy="1059"/>
          </a:xfrm>
        </p:grpSpPr>
        <p:sp>
          <p:nvSpPr>
            <p:cNvPr id="111" name="AutoShape 42"/>
            <p:cNvSpPr>
              <a:spLocks noChangeArrowheads="1"/>
            </p:cNvSpPr>
            <p:nvPr/>
          </p:nvSpPr>
          <p:spPr bwMode="auto">
            <a:xfrm rot="-5400000" flipH="1" flipV="1">
              <a:off x="833" y="2553"/>
              <a:ext cx="23" cy="66"/>
            </a:xfrm>
            <a:prstGeom prst="can">
              <a:avLst>
                <a:gd name="adj" fmla="val 27859"/>
              </a:avLst>
            </a:prstGeom>
            <a:gradFill rotWithShape="1">
              <a:gsLst>
                <a:gs pos="0">
                  <a:srgbClr val="4D4D4D"/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43"/>
            <p:cNvSpPr>
              <a:spLocks/>
            </p:cNvSpPr>
            <p:nvPr/>
          </p:nvSpPr>
          <p:spPr bwMode="auto">
            <a:xfrm rot="-5400000">
              <a:off x="799" y="2557"/>
              <a:ext cx="203" cy="57"/>
            </a:xfrm>
            <a:custGeom>
              <a:avLst/>
              <a:gdLst>
                <a:gd name="T0" fmla="*/ 0 w 468"/>
                <a:gd name="T1" fmla="*/ 57 h 133"/>
                <a:gd name="T2" fmla="*/ 0 w 468"/>
                <a:gd name="T3" fmla="*/ 0 h 133"/>
                <a:gd name="T4" fmla="*/ 203 w 468"/>
                <a:gd name="T5" fmla="*/ 0 h 133"/>
                <a:gd name="T6" fmla="*/ 203 w 468"/>
                <a:gd name="T7" fmla="*/ 57 h 133"/>
                <a:gd name="T8" fmla="*/ 185 w 468"/>
                <a:gd name="T9" fmla="*/ 57 h 133"/>
                <a:gd name="T10" fmla="*/ 185 w 468"/>
                <a:gd name="T11" fmla="*/ 18 h 133"/>
                <a:gd name="T12" fmla="*/ 16 w 468"/>
                <a:gd name="T13" fmla="*/ 18 h 133"/>
                <a:gd name="T14" fmla="*/ 16 w 468"/>
                <a:gd name="T15" fmla="*/ 57 h 133"/>
                <a:gd name="T16" fmla="*/ 0 w 468"/>
                <a:gd name="T17" fmla="*/ 57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133"/>
                <a:gd name="T29" fmla="*/ 468 w 468"/>
                <a:gd name="T30" fmla="*/ 133 h 1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133">
                  <a:moveTo>
                    <a:pt x="0" y="133"/>
                  </a:moveTo>
                  <a:lnTo>
                    <a:pt x="0" y="0"/>
                  </a:lnTo>
                  <a:lnTo>
                    <a:pt x="468" y="0"/>
                  </a:lnTo>
                  <a:lnTo>
                    <a:pt x="468" y="133"/>
                  </a:lnTo>
                  <a:lnTo>
                    <a:pt x="427" y="133"/>
                  </a:lnTo>
                  <a:lnTo>
                    <a:pt x="427" y="43"/>
                  </a:lnTo>
                  <a:lnTo>
                    <a:pt x="37" y="43"/>
                  </a:lnTo>
                  <a:lnTo>
                    <a:pt x="37" y="133"/>
                  </a:lnTo>
                  <a:lnTo>
                    <a:pt x="0" y="133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AutoShape 44"/>
            <p:cNvSpPr>
              <a:spLocks noChangeArrowheads="1"/>
            </p:cNvSpPr>
            <p:nvPr/>
          </p:nvSpPr>
          <p:spPr bwMode="auto">
            <a:xfrm rot="-5400000" flipH="1" flipV="1">
              <a:off x="832" y="1697"/>
              <a:ext cx="23" cy="66"/>
            </a:xfrm>
            <a:prstGeom prst="can">
              <a:avLst>
                <a:gd name="adj" fmla="val 27859"/>
              </a:avLst>
            </a:prstGeom>
            <a:gradFill rotWithShape="1">
              <a:gsLst>
                <a:gs pos="0">
                  <a:srgbClr val="4D4D4D"/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45"/>
            <p:cNvSpPr>
              <a:spLocks/>
            </p:cNvSpPr>
            <p:nvPr/>
          </p:nvSpPr>
          <p:spPr bwMode="auto">
            <a:xfrm rot="-5400000">
              <a:off x="798" y="1701"/>
              <a:ext cx="203" cy="57"/>
            </a:xfrm>
            <a:custGeom>
              <a:avLst/>
              <a:gdLst>
                <a:gd name="T0" fmla="*/ 0 w 468"/>
                <a:gd name="T1" fmla="*/ 57 h 133"/>
                <a:gd name="T2" fmla="*/ 0 w 468"/>
                <a:gd name="T3" fmla="*/ 0 h 133"/>
                <a:gd name="T4" fmla="*/ 203 w 468"/>
                <a:gd name="T5" fmla="*/ 0 h 133"/>
                <a:gd name="T6" fmla="*/ 203 w 468"/>
                <a:gd name="T7" fmla="*/ 57 h 133"/>
                <a:gd name="T8" fmla="*/ 185 w 468"/>
                <a:gd name="T9" fmla="*/ 57 h 133"/>
                <a:gd name="T10" fmla="*/ 185 w 468"/>
                <a:gd name="T11" fmla="*/ 18 h 133"/>
                <a:gd name="T12" fmla="*/ 16 w 468"/>
                <a:gd name="T13" fmla="*/ 18 h 133"/>
                <a:gd name="T14" fmla="*/ 16 w 468"/>
                <a:gd name="T15" fmla="*/ 57 h 133"/>
                <a:gd name="T16" fmla="*/ 0 w 468"/>
                <a:gd name="T17" fmla="*/ 57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133"/>
                <a:gd name="T29" fmla="*/ 468 w 468"/>
                <a:gd name="T30" fmla="*/ 133 h 1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133">
                  <a:moveTo>
                    <a:pt x="0" y="133"/>
                  </a:moveTo>
                  <a:lnTo>
                    <a:pt x="0" y="0"/>
                  </a:lnTo>
                  <a:lnTo>
                    <a:pt x="468" y="0"/>
                  </a:lnTo>
                  <a:lnTo>
                    <a:pt x="468" y="133"/>
                  </a:lnTo>
                  <a:lnTo>
                    <a:pt x="427" y="133"/>
                  </a:lnTo>
                  <a:lnTo>
                    <a:pt x="427" y="43"/>
                  </a:lnTo>
                  <a:lnTo>
                    <a:pt x="37" y="43"/>
                  </a:lnTo>
                  <a:lnTo>
                    <a:pt x="37" y="133"/>
                  </a:lnTo>
                  <a:lnTo>
                    <a:pt x="0" y="133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15" name="Group 46"/>
            <p:cNvGrpSpPr>
              <a:grpSpLocks/>
            </p:cNvGrpSpPr>
            <p:nvPr/>
          </p:nvGrpSpPr>
          <p:grpSpPr bwMode="auto">
            <a:xfrm>
              <a:off x="747" y="1719"/>
              <a:ext cx="68" cy="875"/>
              <a:chOff x="747" y="1719"/>
              <a:chExt cx="68" cy="875"/>
            </a:xfrm>
          </p:grpSpPr>
          <p:sp>
            <p:nvSpPr>
              <p:cNvPr id="116" name="Freeform 47"/>
              <p:cNvSpPr>
                <a:spLocks/>
              </p:cNvSpPr>
              <p:nvPr/>
            </p:nvSpPr>
            <p:spPr bwMode="auto">
              <a:xfrm rot="-5400000">
                <a:off x="343" y="2123"/>
                <a:ext cx="875" cy="68"/>
              </a:xfrm>
              <a:custGeom>
                <a:avLst/>
                <a:gdLst>
                  <a:gd name="T0" fmla="*/ 0 w 1395"/>
                  <a:gd name="T1" fmla="*/ 68 h 102"/>
                  <a:gd name="T2" fmla="*/ 875 w 1395"/>
                  <a:gd name="T3" fmla="*/ 68 h 102"/>
                  <a:gd name="T4" fmla="*/ 437 w 1395"/>
                  <a:gd name="T5" fmla="*/ 0 h 102"/>
                  <a:gd name="T6" fmla="*/ 0 w 1395"/>
                  <a:gd name="T7" fmla="*/ 68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95"/>
                  <a:gd name="T13" fmla="*/ 0 h 102"/>
                  <a:gd name="T14" fmla="*/ 1395 w 1395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95" h="102">
                    <a:moveTo>
                      <a:pt x="0" y="102"/>
                    </a:moveTo>
                    <a:lnTo>
                      <a:pt x="1395" y="102"/>
                    </a:lnTo>
                    <a:lnTo>
                      <a:pt x="696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Oval 48"/>
              <p:cNvSpPr>
                <a:spLocks noChangeArrowheads="1"/>
              </p:cNvSpPr>
              <p:nvPr/>
            </p:nvSpPr>
            <p:spPr bwMode="auto">
              <a:xfrm rot="16200000" flipV="1">
                <a:off x="757" y="2138"/>
                <a:ext cx="39" cy="3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18" name="Freeform 49"/>
          <p:cNvSpPr>
            <a:spLocks/>
          </p:cNvSpPr>
          <p:nvPr/>
        </p:nvSpPr>
        <p:spPr bwMode="auto">
          <a:xfrm>
            <a:off x="1466850" y="4564063"/>
            <a:ext cx="6305550" cy="206375"/>
          </a:xfrm>
          <a:custGeom>
            <a:avLst/>
            <a:gdLst>
              <a:gd name="T0" fmla="*/ 0 w 3972"/>
              <a:gd name="T1" fmla="*/ 206375 h 130"/>
              <a:gd name="T2" fmla="*/ 6305550 w 3972"/>
              <a:gd name="T3" fmla="*/ 0 h 130"/>
              <a:gd name="T4" fmla="*/ 0 60000 65536"/>
              <a:gd name="T5" fmla="*/ 0 60000 65536"/>
              <a:gd name="T6" fmla="*/ 0 w 3972"/>
              <a:gd name="T7" fmla="*/ 0 h 130"/>
              <a:gd name="T8" fmla="*/ 3972 w 3972"/>
              <a:gd name="T9" fmla="*/ 130 h 1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72" h="130">
                <a:moveTo>
                  <a:pt x="0" y="130"/>
                </a:moveTo>
                <a:lnTo>
                  <a:pt x="39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" name="Freeform 50"/>
          <p:cNvSpPr>
            <a:spLocks/>
          </p:cNvSpPr>
          <p:nvPr/>
        </p:nvSpPr>
        <p:spPr bwMode="auto">
          <a:xfrm>
            <a:off x="1466850" y="3708400"/>
            <a:ext cx="6305550" cy="196850"/>
          </a:xfrm>
          <a:custGeom>
            <a:avLst/>
            <a:gdLst>
              <a:gd name="T0" fmla="*/ 0 w 3972"/>
              <a:gd name="T1" fmla="*/ 0 h 124"/>
              <a:gd name="T2" fmla="*/ 6305550 w 3972"/>
              <a:gd name="T3" fmla="*/ 196850 h 124"/>
              <a:gd name="T4" fmla="*/ 0 60000 65536"/>
              <a:gd name="T5" fmla="*/ 0 60000 65536"/>
              <a:gd name="T6" fmla="*/ 0 w 3972"/>
              <a:gd name="T7" fmla="*/ 0 h 124"/>
              <a:gd name="T8" fmla="*/ 3972 w 3972"/>
              <a:gd name="T9" fmla="*/ 124 h 1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72" h="124">
                <a:moveTo>
                  <a:pt x="0" y="0"/>
                </a:moveTo>
                <a:lnTo>
                  <a:pt x="3972" y="12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70" grpId="0"/>
      <p:bldP spid="103" grpId="0" animBg="1"/>
      <p:bldP spid="104" grpId="0" animBg="1"/>
      <p:bldP spid="77" grpId="0" animBg="1"/>
      <p:bldP spid="84" grpId="0" animBg="1"/>
      <p:bldP spid="85" grpId="0" animBg="1"/>
      <p:bldP spid="108" grpId="0" animBg="1"/>
      <p:bldP spid="109" grpId="0" animBg="1"/>
      <p:bldP spid="118" grpId="0" animBg="1"/>
      <p:bldP spid="1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33"/>
          <p:cNvSpPr>
            <a:spLocks noChangeArrowheads="1"/>
          </p:cNvSpPr>
          <p:nvPr/>
        </p:nvSpPr>
        <p:spPr bwMode="auto">
          <a:xfrm rot="13661577" flipV="1">
            <a:off x="3043786" y="3492004"/>
            <a:ext cx="961892" cy="1306092"/>
          </a:xfrm>
          <a:custGeom>
            <a:avLst/>
            <a:gdLst>
              <a:gd name="T0" fmla="*/ 68218801 w 21600"/>
              <a:gd name="T1" fmla="*/ 40231778 h 21600"/>
              <a:gd name="T2" fmla="*/ 49691424 w 21600"/>
              <a:gd name="T3" fmla="*/ 15794298 h 21600"/>
              <a:gd name="T4" fmla="*/ 58122411 w 21600"/>
              <a:gd name="T5" fmla="*/ 46440679 h 21600"/>
              <a:gd name="T6" fmla="*/ 75989466 w 21600"/>
              <a:gd name="T7" fmla="*/ 88293340 h 21600"/>
              <a:gd name="T8" fmla="*/ 57654061 w 21600"/>
              <a:gd name="T9" fmla="*/ 102062864 h 21600"/>
              <a:gd name="T10" fmla="*/ 49671919 w 21600"/>
              <a:gd name="T11" fmla="*/ 7044064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83" y="13547"/>
                </a:moveTo>
                <a:cubicBezTo>
                  <a:pt x="18128" y="12672"/>
                  <a:pt x="18305" y="11740"/>
                  <a:pt x="18305" y="10800"/>
                </a:cubicBezTo>
                <a:cubicBezTo>
                  <a:pt x="18305" y="8085"/>
                  <a:pt x="16838" y="5582"/>
                  <a:pt x="14471" y="4254"/>
                </a:cubicBezTo>
                <a:lnTo>
                  <a:pt x="16082" y="1380"/>
                </a:lnTo>
                <a:cubicBezTo>
                  <a:pt x="19490" y="3291"/>
                  <a:pt x="21600" y="6893"/>
                  <a:pt x="21600" y="10800"/>
                </a:cubicBezTo>
                <a:cubicBezTo>
                  <a:pt x="21600" y="12153"/>
                  <a:pt x="21345" y="13494"/>
                  <a:pt x="20850" y="14754"/>
                </a:cubicBezTo>
                <a:lnTo>
                  <a:pt x="23362" y="15742"/>
                </a:lnTo>
                <a:lnTo>
                  <a:pt x="17725" y="18197"/>
                </a:lnTo>
                <a:lnTo>
                  <a:pt x="15271" y="12559"/>
                </a:lnTo>
                <a:lnTo>
                  <a:pt x="17783" y="13547"/>
                </a:lnTo>
                <a:close/>
              </a:path>
            </a:pathLst>
          </a:custGeom>
          <a:gradFill rotWithShape="0">
            <a:gsLst>
              <a:gs pos="0">
                <a:srgbClr val="336699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8553" y="1790702"/>
            <a:ext cx="2711528" cy="3551545"/>
          </a:xfrm>
          <a:prstGeom prst="snip1Rect">
            <a:avLst>
              <a:gd name="adj" fmla="val 7098"/>
            </a:avLst>
          </a:prstGeom>
        </p:spPr>
      </p:pic>
      <p:sp>
        <p:nvSpPr>
          <p:cNvPr id="28676" name="Freeform 4"/>
          <p:cNvSpPr>
            <a:spLocks/>
          </p:cNvSpPr>
          <p:nvPr/>
        </p:nvSpPr>
        <p:spPr bwMode="auto">
          <a:xfrm>
            <a:off x="1255713" y="3641726"/>
            <a:ext cx="5857875" cy="0"/>
          </a:xfrm>
          <a:custGeom>
            <a:avLst/>
            <a:gdLst>
              <a:gd name="T0" fmla="*/ 0 w 3690"/>
              <a:gd name="T1" fmla="*/ 46038 h 29"/>
              <a:gd name="T2" fmla="*/ 5857875 w 3690"/>
              <a:gd name="T3" fmla="*/ 0 h 29"/>
              <a:gd name="T4" fmla="*/ 0 60000 65536"/>
              <a:gd name="T5" fmla="*/ 0 60000 65536"/>
              <a:gd name="T6" fmla="*/ 0 w 3690"/>
              <a:gd name="T7" fmla="*/ 0 h 29"/>
              <a:gd name="T8" fmla="*/ 3690 w 3690"/>
              <a:gd name="T9" fmla="*/ 29 h 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0" h="29">
                <a:moveTo>
                  <a:pt x="0" y="29"/>
                </a:moveTo>
                <a:lnTo>
                  <a:pt x="3690" y="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r 105"/>
          <p:cNvGrpSpPr/>
          <p:nvPr/>
        </p:nvGrpSpPr>
        <p:grpSpPr>
          <a:xfrm rot="19440000">
            <a:off x="6583399" y="3074970"/>
            <a:ext cx="1930400" cy="992749"/>
            <a:chOff x="6824698" y="5359686"/>
            <a:chExt cx="1930400" cy="992749"/>
          </a:xfrm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 rot="2283228">
              <a:off x="6824698" y="5359686"/>
              <a:ext cx="1930400" cy="992749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 w="6350">
              <a:solidFill>
                <a:srgbClr val="7F7F7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" name="Group 75"/>
            <p:cNvGrpSpPr>
              <a:grpSpLocks/>
            </p:cNvGrpSpPr>
            <p:nvPr/>
          </p:nvGrpSpPr>
          <p:grpSpPr bwMode="auto">
            <a:xfrm rot="2100000">
              <a:off x="6994525" y="5607050"/>
              <a:ext cx="1474788" cy="554038"/>
              <a:chOff x="4357" y="3404"/>
              <a:chExt cx="929" cy="349"/>
            </a:xfrm>
          </p:grpSpPr>
          <p:sp>
            <p:nvSpPr>
              <p:cNvPr id="39966" name="Freeform 76"/>
              <p:cNvSpPr>
                <a:spLocks/>
              </p:cNvSpPr>
              <p:nvPr/>
            </p:nvSpPr>
            <p:spPr bwMode="auto">
              <a:xfrm>
                <a:off x="4357" y="3489"/>
                <a:ext cx="451" cy="171"/>
              </a:xfrm>
              <a:custGeom>
                <a:avLst/>
                <a:gdLst>
                  <a:gd name="T0" fmla="*/ 1 w 658"/>
                  <a:gd name="T1" fmla="*/ 86 h 249"/>
                  <a:gd name="T2" fmla="*/ 451 w 658"/>
                  <a:gd name="T3" fmla="*/ 41 h 249"/>
                  <a:gd name="T4" fmla="*/ 420 w 658"/>
                  <a:gd name="T5" fmla="*/ 93 h 249"/>
                  <a:gd name="T6" fmla="*/ 451 w 658"/>
                  <a:gd name="T7" fmla="*/ 138 h 249"/>
                  <a:gd name="T8" fmla="*/ 1 w 658"/>
                  <a:gd name="T9" fmla="*/ 86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8"/>
                  <a:gd name="T16" fmla="*/ 0 h 249"/>
                  <a:gd name="T17" fmla="*/ 658 w 658"/>
                  <a:gd name="T18" fmla="*/ 249 h 2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8" h="249">
                    <a:moveTo>
                      <a:pt x="2" y="125"/>
                    </a:moveTo>
                    <a:cubicBezTo>
                      <a:pt x="0" y="0"/>
                      <a:pt x="556" y="58"/>
                      <a:pt x="658" y="60"/>
                    </a:cubicBezTo>
                    <a:cubicBezTo>
                      <a:pt x="615" y="78"/>
                      <a:pt x="613" y="110"/>
                      <a:pt x="613" y="135"/>
                    </a:cubicBezTo>
                    <a:cubicBezTo>
                      <a:pt x="613" y="158"/>
                      <a:pt x="628" y="171"/>
                      <a:pt x="658" y="201"/>
                    </a:cubicBezTo>
                    <a:cubicBezTo>
                      <a:pt x="562" y="213"/>
                      <a:pt x="1" y="249"/>
                      <a:pt x="2" y="125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67" name="Freeform 77"/>
              <p:cNvSpPr>
                <a:spLocks/>
              </p:cNvSpPr>
              <p:nvPr/>
            </p:nvSpPr>
            <p:spPr bwMode="auto">
              <a:xfrm>
                <a:off x="4847" y="3404"/>
                <a:ext cx="52" cy="124"/>
              </a:xfrm>
              <a:custGeom>
                <a:avLst/>
                <a:gdLst>
                  <a:gd name="T0" fmla="*/ 0 w 75"/>
                  <a:gd name="T1" fmla="*/ 123 h 181"/>
                  <a:gd name="T2" fmla="*/ 25 w 75"/>
                  <a:gd name="T3" fmla="*/ 0 h 181"/>
                  <a:gd name="T4" fmla="*/ 52 w 75"/>
                  <a:gd name="T5" fmla="*/ 124 h 181"/>
                  <a:gd name="T6" fmla="*/ 25 w 75"/>
                  <a:gd name="T7" fmla="*/ 122 h 181"/>
                  <a:gd name="T8" fmla="*/ 0 w 75"/>
                  <a:gd name="T9" fmla="*/ 123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81"/>
                  <a:gd name="T17" fmla="*/ 75 w 75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81">
                    <a:moveTo>
                      <a:pt x="0" y="179"/>
                    </a:moveTo>
                    <a:cubicBezTo>
                      <a:pt x="0" y="149"/>
                      <a:pt x="9" y="1"/>
                      <a:pt x="36" y="0"/>
                    </a:cubicBezTo>
                    <a:cubicBezTo>
                      <a:pt x="70" y="2"/>
                      <a:pt x="75" y="151"/>
                      <a:pt x="75" y="181"/>
                    </a:cubicBezTo>
                    <a:lnTo>
                      <a:pt x="36" y="178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68" name="Oval 78"/>
              <p:cNvSpPr>
                <a:spLocks noChangeArrowheads="1"/>
              </p:cNvSpPr>
              <p:nvPr/>
            </p:nvSpPr>
            <p:spPr bwMode="auto">
              <a:xfrm>
                <a:off x="4863" y="3424"/>
                <a:ext cx="20" cy="21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69" name="Freeform 79"/>
              <p:cNvSpPr>
                <a:spLocks/>
              </p:cNvSpPr>
              <p:nvPr/>
            </p:nvSpPr>
            <p:spPr bwMode="auto">
              <a:xfrm flipV="1">
                <a:off x="4847" y="3629"/>
                <a:ext cx="52" cy="124"/>
              </a:xfrm>
              <a:custGeom>
                <a:avLst/>
                <a:gdLst>
                  <a:gd name="T0" fmla="*/ 0 w 75"/>
                  <a:gd name="T1" fmla="*/ 123 h 181"/>
                  <a:gd name="T2" fmla="*/ 25 w 75"/>
                  <a:gd name="T3" fmla="*/ 0 h 181"/>
                  <a:gd name="T4" fmla="*/ 52 w 75"/>
                  <a:gd name="T5" fmla="*/ 124 h 181"/>
                  <a:gd name="T6" fmla="*/ 25 w 75"/>
                  <a:gd name="T7" fmla="*/ 122 h 181"/>
                  <a:gd name="T8" fmla="*/ 0 w 75"/>
                  <a:gd name="T9" fmla="*/ 123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81"/>
                  <a:gd name="T17" fmla="*/ 75 w 75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81">
                    <a:moveTo>
                      <a:pt x="0" y="179"/>
                    </a:moveTo>
                    <a:cubicBezTo>
                      <a:pt x="0" y="149"/>
                      <a:pt x="9" y="1"/>
                      <a:pt x="36" y="0"/>
                    </a:cubicBezTo>
                    <a:cubicBezTo>
                      <a:pt x="70" y="2"/>
                      <a:pt x="75" y="151"/>
                      <a:pt x="75" y="181"/>
                    </a:cubicBezTo>
                    <a:lnTo>
                      <a:pt x="36" y="178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70" name="Oval 80"/>
              <p:cNvSpPr>
                <a:spLocks noChangeArrowheads="1"/>
              </p:cNvSpPr>
              <p:nvPr/>
            </p:nvSpPr>
            <p:spPr bwMode="auto">
              <a:xfrm flipV="1">
                <a:off x="4863" y="3713"/>
                <a:ext cx="20" cy="2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71" name="Freeform 81"/>
              <p:cNvSpPr>
                <a:spLocks/>
              </p:cNvSpPr>
              <p:nvPr/>
            </p:nvSpPr>
            <p:spPr bwMode="auto">
              <a:xfrm>
                <a:off x="4799" y="3528"/>
                <a:ext cx="487" cy="102"/>
              </a:xfrm>
              <a:custGeom>
                <a:avLst/>
                <a:gdLst>
                  <a:gd name="T0" fmla="*/ 0 w 1044"/>
                  <a:gd name="T1" fmla="*/ 49 h 198"/>
                  <a:gd name="T2" fmla="*/ 70 w 1044"/>
                  <a:gd name="T3" fmla="*/ 0 h 198"/>
                  <a:gd name="T4" fmla="*/ 487 w 1044"/>
                  <a:gd name="T5" fmla="*/ 51 h 198"/>
                  <a:gd name="T6" fmla="*/ 70 w 1044"/>
                  <a:gd name="T7" fmla="*/ 101 h 198"/>
                  <a:gd name="T8" fmla="*/ 0 w 1044"/>
                  <a:gd name="T9" fmla="*/ 4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4"/>
                  <a:gd name="T16" fmla="*/ 0 h 198"/>
                  <a:gd name="T17" fmla="*/ 1044 w 1044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4" h="198">
                    <a:moveTo>
                      <a:pt x="0" y="95"/>
                    </a:moveTo>
                    <a:cubicBezTo>
                      <a:pt x="0" y="23"/>
                      <a:pt x="70" y="1"/>
                      <a:pt x="151" y="0"/>
                    </a:cubicBezTo>
                    <a:cubicBezTo>
                      <a:pt x="460" y="16"/>
                      <a:pt x="1044" y="99"/>
                      <a:pt x="1044" y="99"/>
                    </a:cubicBezTo>
                    <a:cubicBezTo>
                      <a:pt x="1044" y="99"/>
                      <a:pt x="325" y="198"/>
                      <a:pt x="151" y="197"/>
                    </a:cubicBezTo>
                    <a:cubicBezTo>
                      <a:pt x="72" y="197"/>
                      <a:pt x="0" y="165"/>
                      <a:pt x="0" y="95"/>
                    </a:cubicBezTo>
                    <a:close/>
                  </a:path>
                </a:pathLst>
              </a:custGeom>
              <a:solidFill>
                <a:schemeClr val="bg2">
                  <a:lumMod val="65000"/>
                  <a:alpha val="35000"/>
                </a:schemeClr>
              </a:solidFill>
              <a:ln w="9525">
                <a:solidFill>
                  <a:srgbClr val="7F7F7F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72" name="Freeform 82"/>
              <p:cNvSpPr>
                <a:spLocks/>
              </p:cNvSpPr>
              <p:nvPr/>
            </p:nvSpPr>
            <p:spPr bwMode="auto">
              <a:xfrm rot="1393875">
                <a:off x="4783" y="3606"/>
                <a:ext cx="486" cy="103"/>
              </a:xfrm>
              <a:custGeom>
                <a:avLst/>
                <a:gdLst>
                  <a:gd name="T0" fmla="*/ 0 w 1044"/>
                  <a:gd name="T1" fmla="*/ 49 h 198"/>
                  <a:gd name="T2" fmla="*/ 70 w 1044"/>
                  <a:gd name="T3" fmla="*/ 0 h 198"/>
                  <a:gd name="T4" fmla="*/ 486 w 1044"/>
                  <a:gd name="T5" fmla="*/ 52 h 198"/>
                  <a:gd name="T6" fmla="*/ 70 w 1044"/>
                  <a:gd name="T7" fmla="*/ 102 h 198"/>
                  <a:gd name="T8" fmla="*/ 0 w 1044"/>
                  <a:gd name="T9" fmla="*/ 4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4"/>
                  <a:gd name="T16" fmla="*/ 0 h 198"/>
                  <a:gd name="T17" fmla="*/ 1044 w 1044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4" h="198">
                    <a:moveTo>
                      <a:pt x="0" y="95"/>
                    </a:moveTo>
                    <a:cubicBezTo>
                      <a:pt x="0" y="23"/>
                      <a:pt x="70" y="1"/>
                      <a:pt x="151" y="0"/>
                    </a:cubicBezTo>
                    <a:cubicBezTo>
                      <a:pt x="460" y="16"/>
                      <a:pt x="1044" y="99"/>
                      <a:pt x="1044" y="99"/>
                    </a:cubicBezTo>
                    <a:cubicBezTo>
                      <a:pt x="1044" y="99"/>
                      <a:pt x="325" y="198"/>
                      <a:pt x="151" y="197"/>
                    </a:cubicBezTo>
                    <a:cubicBezTo>
                      <a:pt x="72" y="197"/>
                      <a:pt x="0" y="165"/>
                      <a:pt x="0" y="95"/>
                    </a:cubicBezTo>
                    <a:close/>
                  </a:path>
                </a:pathLst>
              </a:custGeom>
              <a:solidFill>
                <a:srgbClr val="A0BDCC"/>
              </a:solidFill>
              <a:ln w="6350">
                <a:solidFill>
                  <a:srgbClr val="8FAFC3"/>
                </a:solidFill>
                <a:prstDash val="dash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sp>
        <p:nvSpPr>
          <p:cNvPr id="28763" name="Text Box 91"/>
          <p:cNvSpPr txBox="1">
            <a:spLocks noChangeArrowheads="1"/>
          </p:cNvSpPr>
          <p:nvPr/>
        </p:nvSpPr>
        <p:spPr bwMode="auto">
          <a:xfrm>
            <a:off x="0" y="158750"/>
            <a:ext cx="9144000" cy="50321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… et permet de faire pivoter l’aéronef autour de son axe de lacet pour obtenir </a:t>
            </a:r>
          </a:p>
          <a:p>
            <a:r>
              <a:rPr lang="fr-FR" dirty="0"/>
              <a:t>une cadence ! </a:t>
            </a:r>
          </a:p>
        </p:txBody>
      </p:sp>
      <p:grpSp>
        <p:nvGrpSpPr>
          <p:cNvPr id="52" name="Grouper 51"/>
          <p:cNvGrpSpPr/>
          <p:nvPr/>
        </p:nvGrpSpPr>
        <p:grpSpPr>
          <a:xfrm>
            <a:off x="4325938" y="3030538"/>
            <a:ext cx="1524000" cy="709612"/>
            <a:chOff x="4427538" y="3081338"/>
            <a:chExt cx="1524000" cy="709612"/>
          </a:xfrm>
        </p:grpSpPr>
        <p:sp>
          <p:nvSpPr>
            <p:cNvPr id="28764" name="Text Box 92"/>
            <p:cNvSpPr txBox="1">
              <a:spLocks noChangeArrowheads="1"/>
            </p:cNvSpPr>
            <p:nvPr/>
          </p:nvSpPr>
          <p:spPr bwMode="auto">
            <a:xfrm flipH="1">
              <a:off x="4827588" y="3081338"/>
              <a:ext cx="11239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fr-FR" sz="1600" b="1" dirty="0">
                  <a:solidFill>
                    <a:srgbClr val="CC0000"/>
                  </a:solidFill>
                  <a:latin typeface="Arial Narrow" pitchFamily="-84" charset="0"/>
                </a:rPr>
                <a:t>axe de lacet</a:t>
              </a:r>
            </a:p>
          </p:txBody>
        </p:sp>
        <p:sp>
          <p:nvSpPr>
            <p:cNvPr id="28765" name="Freeform 93"/>
            <p:cNvSpPr>
              <a:spLocks/>
            </p:cNvSpPr>
            <p:nvPr/>
          </p:nvSpPr>
          <p:spPr bwMode="auto">
            <a:xfrm>
              <a:off x="4610100" y="3373438"/>
              <a:ext cx="1254125" cy="227012"/>
            </a:xfrm>
            <a:custGeom>
              <a:avLst/>
              <a:gdLst>
                <a:gd name="T0" fmla="*/ 1254125 w 790"/>
                <a:gd name="T1" fmla="*/ 0 h 143"/>
                <a:gd name="T2" fmla="*/ 307975 w 790"/>
                <a:gd name="T3" fmla="*/ 0 h 143"/>
                <a:gd name="T4" fmla="*/ 0 w 790"/>
                <a:gd name="T5" fmla="*/ 227012 h 143"/>
                <a:gd name="T6" fmla="*/ 0 60000 65536"/>
                <a:gd name="T7" fmla="*/ 0 60000 65536"/>
                <a:gd name="T8" fmla="*/ 0 60000 65536"/>
                <a:gd name="T9" fmla="*/ 0 w 790"/>
                <a:gd name="T10" fmla="*/ 0 h 143"/>
                <a:gd name="T11" fmla="*/ 790 w 790"/>
                <a:gd name="T12" fmla="*/ 143 h 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0" h="143">
                  <a:moveTo>
                    <a:pt x="790" y="0"/>
                  </a:moveTo>
                  <a:lnTo>
                    <a:pt x="194" y="0"/>
                  </a:lnTo>
                  <a:lnTo>
                    <a:pt x="0" y="143"/>
                  </a:ln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6" name="Group 94"/>
            <p:cNvGrpSpPr>
              <a:grpSpLocks/>
            </p:cNvGrpSpPr>
            <p:nvPr/>
          </p:nvGrpSpPr>
          <p:grpSpPr bwMode="auto">
            <a:xfrm>
              <a:off x="4427538" y="3579813"/>
              <a:ext cx="211137" cy="211137"/>
              <a:chOff x="2408" y="2149"/>
              <a:chExt cx="68" cy="68"/>
            </a:xfrm>
          </p:grpSpPr>
          <p:sp>
            <p:nvSpPr>
              <p:cNvPr id="39957" name="Oval 95"/>
              <p:cNvSpPr>
                <a:spLocks noChangeAspect="1" noChangeArrowheads="1"/>
              </p:cNvSpPr>
              <p:nvPr/>
            </p:nvSpPr>
            <p:spPr bwMode="auto">
              <a:xfrm>
                <a:off x="2408" y="2149"/>
                <a:ext cx="68" cy="68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58" name="Oval 96"/>
              <p:cNvSpPr>
                <a:spLocks noChangeAspect="1" noChangeArrowheads="1"/>
              </p:cNvSpPr>
              <p:nvPr/>
            </p:nvSpPr>
            <p:spPr bwMode="auto">
              <a:xfrm>
                <a:off x="2430" y="2171"/>
                <a:ext cx="23" cy="23"/>
              </a:xfrm>
              <a:prstGeom prst="ellipse">
                <a:avLst/>
              </a:prstGeom>
              <a:solidFill>
                <a:srgbClr val="CC0000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7" name="Grouper 103"/>
          <p:cNvGrpSpPr/>
          <p:nvPr/>
        </p:nvGrpSpPr>
        <p:grpSpPr>
          <a:xfrm>
            <a:off x="6553200" y="3327400"/>
            <a:ext cx="1930400" cy="614925"/>
            <a:chOff x="6959600" y="3314700"/>
            <a:chExt cx="1930400" cy="614925"/>
          </a:xfrm>
        </p:grpSpPr>
        <p:grpSp>
          <p:nvGrpSpPr>
            <p:cNvPr id="8" name="Group 68"/>
            <p:cNvGrpSpPr>
              <a:grpSpLocks/>
            </p:cNvGrpSpPr>
            <p:nvPr/>
          </p:nvGrpSpPr>
          <p:grpSpPr bwMode="auto">
            <a:xfrm>
              <a:off x="7186613" y="3349625"/>
              <a:ext cx="1474787" cy="554038"/>
              <a:chOff x="4605" y="2070"/>
              <a:chExt cx="929" cy="349"/>
            </a:xfrm>
          </p:grpSpPr>
          <p:sp>
            <p:nvSpPr>
              <p:cNvPr id="39973" name="Freeform 69"/>
              <p:cNvSpPr>
                <a:spLocks/>
              </p:cNvSpPr>
              <p:nvPr/>
            </p:nvSpPr>
            <p:spPr bwMode="auto">
              <a:xfrm>
                <a:off x="4605" y="2155"/>
                <a:ext cx="451" cy="171"/>
              </a:xfrm>
              <a:custGeom>
                <a:avLst/>
                <a:gdLst>
                  <a:gd name="T0" fmla="*/ 1 w 658"/>
                  <a:gd name="T1" fmla="*/ 86 h 249"/>
                  <a:gd name="T2" fmla="*/ 451 w 658"/>
                  <a:gd name="T3" fmla="*/ 41 h 249"/>
                  <a:gd name="T4" fmla="*/ 420 w 658"/>
                  <a:gd name="T5" fmla="*/ 93 h 249"/>
                  <a:gd name="T6" fmla="*/ 451 w 658"/>
                  <a:gd name="T7" fmla="*/ 138 h 249"/>
                  <a:gd name="T8" fmla="*/ 1 w 658"/>
                  <a:gd name="T9" fmla="*/ 86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8"/>
                  <a:gd name="T16" fmla="*/ 0 h 249"/>
                  <a:gd name="T17" fmla="*/ 658 w 658"/>
                  <a:gd name="T18" fmla="*/ 249 h 2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8" h="249">
                    <a:moveTo>
                      <a:pt x="2" y="125"/>
                    </a:moveTo>
                    <a:cubicBezTo>
                      <a:pt x="0" y="0"/>
                      <a:pt x="556" y="58"/>
                      <a:pt x="658" y="60"/>
                    </a:cubicBezTo>
                    <a:cubicBezTo>
                      <a:pt x="615" y="78"/>
                      <a:pt x="613" y="110"/>
                      <a:pt x="613" y="135"/>
                    </a:cubicBezTo>
                    <a:cubicBezTo>
                      <a:pt x="613" y="158"/>
                      <a:pt x="628" y="171"/>
                      <a:pt x="658" y="201"/>
                    </a:cubicBezTo>
                    <a:cubicBezTo>
                      <a:pt x="562" y="213"/>
                      <a:pt x="1" y="249"/>
                      <a:pt x="2" y="12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74" name="Freeform 70"/>
              <p:cNvSpPr>
                <a:spLocks/>
              </p:cNvSpPr>
              <p:nvPr/>
            </p:nvSpPr>
            <p:spPr bwMode="auto">
              <a:xfrm>
                <a:off x="5095" y="2070"/>
                <a:ext cx="52" cy="124"/>
              </a:xfrm>
              <a:custGeom>
                <a:avLst/>
                <a:gdLst>
                  <a:gd name="T0" fmla="*/ 0 w 75"/>
                  <a:gd name="T1" fmla="*/ 123 h 181"/>
                  <a:gd name="T2" fmla="*/ 25 w 75"/>
                  <a:gd name="T3" fmla="*/ 0 h 181"/>
                  <a:gd name="T4" fmla="*/ 52 w 75"/>
                  <a:gd name="T5" fmla="*/ 124 h 181"/>
                  <a:gd name="T6" fmla="*/ 25 w 75"/>
                  <a:gd name="T7" fmla="*/ 122 h 181"/>
                  <a:gd name="T8" fmla="*/ 0 w 75"/>
                  <a:gd name="T9" fmla="*/ 123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81"/>
                  <a:gd name="T17" fmla="*/ 75 w 75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81">
                    <a:moveTo>
                      <a:pt x="0" y="179"/>
                    </a:moveTo>
                    <a:cubicBezTo>
                      <a:pt x="0" y="149"/>
                      <a:pt x="9" y="1"/>
                      <a:pt x="36" y="0"/>
                    </a:cubicBezTo>
                    <a:cubicBezTo>
                      <a:pt x="70" y="2"/>
                      <a:pt x="75" y="151"/>
                      <a:pt x="75" y="181"/>
                    </a:cubicBezTo>
                    <a:lnTo>
                      <a:pt x="36" y="178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75" name="Oval 71"/>
              <p:cNvSpPr>
                <a:spLocks noChangeArrowheads="1"/>
              </p:cNvSpPr>
              <p:nvPr/>
            </p:nvSpPr>
            <p:spPr bwMode="auto">
              <a:xfrm>
                <a:off x="5111" y="2090"/>
                <a:ext cx="20" cy="21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76" name="Freeform 72"/>
              <p:cNvSpPr>
                <a:spLocks/>
              </p:cNvSpPr>
              <p:nvPr/>
            </p:nvSpPr>
            <p:spPr bwMode="auto">
              <a:xfrm flipV="1">
                <a:off x="5095" y="2295"/>
                <a:ext cx="52" cy="124"/>
              </a:xfrm>
              <a:custGeom>
                <a:avLst/>
                <a:gdLst>
                  <a:gd name="T0" fmla="*/ 0 w 75"/>
                  <a:gd name="T1" fmla="*/ 123 h 181"/>
                  <a:gd name="T2" fmla="*/ 25 w 75"/>
                  <a:gd name="T3" fmla="*/ 0 h 181"/>
                  <a:gd name="T4" fmla="*/ 52 w 75"/>
                  <a:gd name="T5" fmla="*/ 124 h 181"/>
                  <a:gd name="T6" fmla="*/ 25 w 75"/>
                  <a:gd name="T7" fmla="*/ 122 h 181"/>
                  <a:gd name="T8" fmla="*/ 0 w 75"/>
                  <a:gd name="T9" fmla="*/ 123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81"/>
                  <a:gd name="T17" fmla="*/ 75 w 75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81">
                    <a:moveTo>
                      <a:pt x="0" y="179"/>
                    </a:moveTo>
                    <a:cubicBezTo>
                      <a:pt x="0" y="149"/>
                      <a:pt x="9" y="1"/>
                      <a:pt x="36" y="0"/>
                    </a:cubicBezTo>
                    <a:cubicBezTo>
                      <a:pt x="70" y="2"/>
                      <a:pt x="75" y="151"/>
                      <a:pt x="75" y="181"/>
                    </a:cubicBezTo>
                    <a:lnTo>
                      <a:pt x="36" y="178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77" name="Oval 73"/>
              <p:cNvSpPr>
                <a:spLocks noChangeArrowheads="1"/>
              </p:cNvSpPr>
              <p:nvPr/>
            </p:nvSpPr>
            <p:spPr bwMode="auto">
              <a:xfrm flipV="1">
                <a:off x="5111" y="2379"/>
                <a:ext cx="20" cy="2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78" name="Freeform 74"/>
              <p:cNvSpPr>
                <a:spLocks/>
              </p:cNvSpPr>
              <p:nvPr/>
            </p:nvSpPr>
            <p:spPr bwMode="auto">
              <a:xfrm>
                <a:off x="5047" y="2194"/>
                <a:ext cx="487" cy="102"/>
              </a:xfrm>
              <a:custGeom>
                <a:avLst/>
                <a:gdLst>
                  <a:gd name="T0" fmla="*/ 0 w 1044"/>
                  <a:gd name="T1" fmla="*/ 49 h 198"/>
                  <a:gd name="T2" fmla="*/ 70 w 1044"/>
                  <a:gd name="T3" fmla="*/ 0 h 198"/>
                  <a:gd name="T4" fmla="*/ 487 w 1044"/>
                  <a:gd name="T5" fmla="*/ 51 h 198"/>
                  <a:gd name="T6" fmla="*/ 70 w 1044"/>
                  <a:gd name="T7" fmla="*/ 101 h 198"/>
                  <a:gd name="T8" fmla="*/ 0 w 1044"/>
                  <a:gd name="T9" fmla="*/ 4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4"/>
                  <a:gd name="T16" fmla="*/ 0 h 198"/>
                  <a:gd name="T17" fmla="*/ 1044 w 1044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4" h="198">
                    <a:moveTo>
                      <a:pt x="0" y="95"/>
                    </a:moveTo>
                    <a:cubicBezTo>
                      <a:pt x="0" y="23"/>
                      <a:pt x="70" y="1"/>
                      <a:pt x="151" y="0"/>
                    </a:cubicBezTo>
                    <a:cubicBezTo>
                      <a:pt x="460" y="16"/>
                      <a:pt x="1044" y="99"/>
                      <a:pt x="1044" y="99"/>
                    </a:cubicBezTo>
                    <a:cubicBezTo>
                      <a:pt x="1044" y="99"/>
                      <a:pt x="325" y="198"/>
                      <a:pt x="151" y="197"/>
                    </a:cubicBezTo>
                    <a:cubicBezTo>
                      <a:pt x="72" y="197"/>
                      <a:pt x="0" y="165"/>
                      <a:pt x="0" y="95"/>
                    </a:cubicBezTo>
                    <a:close/>
                  </a:path>
                </a:pathLst>
              </a:custGeom>
              <a:solidFill>
                <a:srgbClr val="A6A6A6">
                  <a:alpha val="39999"/>
                </a:srgbClr>
              </a:solidFill>
              <a:ln w="9525" cap="flat" cmpd="sng" algn="ctr">
                <a:solidFill>
                  <a:srgbClr val="7F7F7F"/>
                </a:solidFill>
                <a:prstDash val="sysDash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00" name="Oval 10"/>
            <p:cNvSpPr>
              <a:spLocks noChangeArrowheads="1"/>
            </p:cNvSpPr>
            <p:nvPr/>
          </p:nvSpPr>
          <p:spPr bwMode="auto">
            <a:xfrm>
              <a:off x="6959600" y="3314700"/>
              <a:ext cx="1930400" cy="614925"/>
            </a:xfrm>
            <a:prstGeom prst="ellipse">
              <a:avLst/>
            </a:prstGeom>
            <a:solidFill>
              <a:srgbClr val="C0C0C0">
                <a:alpha val="20000"/>
              </a:srgbClr>
            </a:solidFill>
            <a:ln w="6350">
              <a:solidFill>
                <a:srgbClr val="969696"/>
              </a:solidFill>
              <a:round/>
              <a:headEnd/>
              <a:tailEnd/>
            </a:ln>
            <a:effectLst>
              <a:outerShdw blurRad="63500" sx="102000" sy="102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01" name="AutoShape 32"/>
          <p:cNvSpPr>
            <a:spLocks noChangeArrowheads="1"/>
          </p:cNvSpPr>
          <p:nvPr/>
        </p:nvSpPr>
        <p:spPr bwMode="auto">
          <a:xfrm rot="18197433" flipV="1">
            <a:off x="7756528" y="3234403"/>
            <a:ext cx="530225" cy="485775"/>
          </a:xfrm>
          <a:custGeom>
            <a:avLst/>
            <a:gdLst>
              <a:gd name="T0" fmla="*/ 9761761 w 21600"/>
              <a:gd name="T1" fmla="*/ 0 h 21600"/>
              <a:gd name="T2" fmla="*/ 0 w 21600"/>
              <a:gd name="T3" fmla="*/ 5462450 h 21600"/>
              <a:gd name="T4" fmla="*/ 9761761 w 21600"/>
              <a:gd name="T5" fmla="*/ 10924877 h 21600"/>
              <a:gd name="T6" fmla="*/ 13015674 w 21600"/>
              <a:gd name="T7" fmla="*/ 546245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336699"/>
              </a:gs>
              <a:gs pos="100000">
                <a:srgbClr val="77A5D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53" name="Group 41"/>
          <p:cNvGrpSpPr>
            <a:grpSpLocks/>
          </p:cNvGrpSpPr>
          <p:nvPr/>
        </p:nvGrpSpPr>
        <p:grpSpPr bwMode="auto">
          <a:xfrm>
            <a:off x="2659063" y="2800350"/>
            <a:ext cx="288925" cy="1681163"/>
            <a:chOff x="747" y="1628"/>
            <a:chExt cx="182" cy="1059"/>
          </a:xfrm>
        </p:grpSpPr>
        <p:sp>
          <p:nvSpPr>
            <p:cNvPr id="54" name="AutoShape 42"/>
            <p:cNvSpPr>
              <a:spLocks noChangeArrowheads="1"/>
            </p:cNvSpPr>
            <p:nvPr/>
          </p:nvSpPr>
          <p:spPr bwMode="auto">
            <a:xfrm rot="-5400000" flipH="1" flipV="1">
              <a:off x="833" y="2553"/>
              <a:ext cx="23" cy="66"/>
            </a:xfrm>
            <a:prstGeom prst="can">
              <a:avLst>
                <a:gd name="adj" fmla="val 27859"/>
              </a:avLst>
            </a:prstGeom>
            <a:gradFill rotWithShape="1">
              <a:gsLst>
                <a:gs pos="0">
                  <a:srgbClr val="4D4D4D"/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 rot="-5400000">
              <a:off x="799" y="2557"/>
              <a:ext cx="203" cy="57"/>
            </a:xfrm>
            <a:custGeom>
              <a:avLst/>
              <a:gdLst>
                <a:gd name="T0" fmla="*/ 0 w 468"/>
                <a:gd name="T1" fmla="*/ 57 h 133"/>
                <a:gd name="T2" fmla="*/ 0 w 468"/>
                <a:gd name="T3" fmla="*/ 0 h 133"/>
                <a:gd name="T4" fmla="*/ 203 w 468"/>
                <a:gd name="T5" fmla="*/ 0 h 133"/>
                <a:gd name="T6" fmla="*/ 203 w 468"/>
                <a:gd name="T7" fmla="*/ 57 h 133"/>
                <a:gd name="T8" fmla="*/ 185 w 468"/>
                <a:gd name="T9" fmla="*/ 57 h 133"/>
                <a:gd name="T10" fmla="*/ 185 w 468"/>
                <a:gd name="T11" fmla="*/ 18 h 133"/>
                <a:gd name="T12" fmla="*/ 16 w 468"/>
                <a:gd name="T13" fmla="*/ 18 h 133"/>
                <a:gd name="T14" fmla="*/ 16 w 468"/>
                <a:gd name="T15" fmla="*/ 57 h 133"/>
                <a:gd name="T16" fmla="*/ 0 w 468"/>
                <a:gd name="T17" fmla="*/ 57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133"/>
                <a:gd name="T29" fmla="*/ 468 w 468"/>
                <a:gd name="T30" fmla="*/ 133 h 1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133">
                  <a:moveTo>
                    <a:pt x="0" y="133"/>
                  </a:moveTo>
                  <a:lnTo>
                    <a:pt x="0" y="0"/>
                  </a:lnTo>
                  <a:lnTo>
                    <a:pt x="468" y="0"/>
                  </a:lnTo>
                  <a:lnTo>
                    <a:pt x="468" y="133"/>
                  </a:lnTo>
                  <a:lnTo>
                    <a:pt x="427" y="133"/>
                  </a:lnTo>
                  <a:lnTo>
                    <a:pt x="427" y="43"/>
                  </a:lnTo>
                  <a:lnTo>
                    <a:pt x="37" y="43"/>
                  </a:lnTo>
                  <a:lnTo>
                    <a:pt x="37" y="133"/>
                  </a:lnTo>
                  <a:lnTo>
                    <a:pt x="0" y="133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AutoShape 44"/>
            <p:cNvSpPr>
              <a:spLocks noChangeArrowheads="1"/>
            </p:cNvSpPr>
            <p:nvPr/>
          </p:nvSpPr>
          <p:spPr bwMode="auto">
            <a:xfrm rot="-5400000" flipH="1" flipV="1">
              <a:off x="832" y="1697"/>
              <a:ext cx="23" cy="66"/>
            </a:xfrm>
            <a:prstGeom prst="can">
              <a:avLst>
                <a:gd name="adj" fmla="val 27859"/>
              </a:avLst>
            </a:prstGeom>
            <a:gradFill rotWithShape="1">
              <a:gsLst>
                <a:gs pos="0">
                  <a:srgbClr val="4D4D4D"/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 rot="-5400000">
              <a:off x="798" y="1701"/>
              <a:ext cx="203" cy="57"/>
            </a:xfrm>
            <a:custGeom>
              <a:avLst/>
              <a:gdLst>
                <a:gd name="T0" fmla="*/ 0 w 468"/>
                <a:gd name="T1" fmla="*/ 57 h 133"/>
                <a:gd name="T2" fmla="*/ 0 w 468"/>
                <a:gd name="T3" fmla="*/ 0 h 133"/>
                <a:gd name="T4" fmla="*/ 203 w 468"/>
                <a:gd name="T5" fmla="*/ 0 h 133"/>
                <a:gd name="T6" fmla="*/ 203 w 468"/>
                <a:gd name="T7" fmla="*/ 57 h 133"/>
                <a:gd name="T8" fmla="*/ 185 w 468"/>
                <a:gd name="T9" fmla="*/ 57 h 133"/>
                <a:gd name="T10" fmla="*/ 185 w 468"/>
                <a:gd name="T11" fmla="*/ 18 h 133"/>
                <a:gd name="T12" fmla="*/ 16 w 468"/>
                <a:gd name="T13" fmla="*/ 18 h 133"/>
                <a:gd name="T14" fmla="*/ 16 w 468"/>
                <a:gd name="T15" fmla="*/ 57 h 133"/>
                <a:gd name="T16" fmla="*/ 0 w 468"/>
                <a:gd name="T17" fmla="*/ 57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133"/>
                <a:gd name="T29" fmla="*/ 468 w 468"/>
                <a:gd name="T30" fmla="*/ 133 h 1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133">
                  <a:moveTo>
                    <a:pt x="0" y="133"/>
                  </a:moveTo>
                  <a:lnTo>
                    <a:pt x="0" y="0"/>
                  </a:lnTo>
                  <a:lnTo>
                    <a:pt x="468" y="0"/>
                  </a:lnTo>
                  <a:lnTo>
                    <a:pt x="468" y="133"/>
                  </a:lnTo>
                  <a:lnTo>
                    <a:pt x="427" y="133"/>
                  </a:lnTo>
                  <a:lnTo>
                    <a:pt x="427" y="43"/>
                  </a:lnTo>
                  <a:lnTo>
                    <a:pt x="37" y="43"/>
                  </a:lnTo>
                  <a:lnTo>
                    <a:pt x="37" y="133"/>
                  </a:lnTo>
                  <a:lnTo>
                    <a:pt x="0" y="133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8" name="Group 46"/>
            <p:cNvGrpSpPr>
              <a:grpSpLocks/>
            </p:cNvGrpSpPr>
            <p:nvPr/>
          </p:nvGrpSpPr>
          <p:grpSpPr bwMode="auto">
            <a:xfrm>
              <a:off x="747" y="1719"/>
              <a:ext cx="68" cy="875"/>
              <a:chOff x="747" y="1719"/>
              <a:chExt cx="68" cy="875"/>
            </a:xfrm>
          </p:grpSpPr>
          <p:sp>
            <p:nvSpPr>
              <p:cNvPr id="59" name="Freeform 47"/>
              <p:cNvSpPr>
                <a:spLocks/>
              </p:cNvSpPr>
              <p:nvPr/>
            </p:nvSpPr>
            <p:spPr bwMode="auto">
              <a:xfrm rot="-5400000">
                <a:off x="343" y="2123"/>
                <a:ext cx="875" cy="68"/>
              </a:xfrm>
              <a:custGeom>
                <a:avLst/>
                <a:gdLst>
                  <a:gd name="T0" fmla="*/ 0 w 1395"/>
                  <a:gd name="T1" fmla="*/ 68 h 102"/>
                  <a:gd name="T2" fmla="*/ 875 w 1395"/>
                  <a:gd name="T3" fmla="*/ 68 h 102"/>
                  <a:gd name="T4" fmla="*/ 437 w 1395"/>
                  <a:gd name="T5" fmla="*/ 0 h 102"/>
                  <a:gd name="T6" fmla="*/ 0 w 1395"/>
                  <a:gd name="T7" fmla="*/ 68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95"/>
                  <a:gd name="T13" fmla="*/ 0 h 102"/>
                  <a:gd name="T14" fmla="*/ 1395 w 1395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95" h="102">
                    <a:moveTo>
                      <a:pt x="0" y="102"/>
                    </a:moveTo>
                    <a:lnTo>
                      <a:pt x="1395" y="102"/>
                    </a:lnTo>
                    <a:lnTo>
                      <a:pt x="696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Oval 48"/>
              <p:cNvSpPr>
                <a:spLocks noChangeArrowheads="1"/>
              </p:cNvSpPr>
              <p:nvPr/>
            </p:nvSpPr>
            <p:spPr bwMode="auto">
              <a:xfrm rot="16200000" flipV="1">
                <a:off x="757" y="2138"/>
                <a:ext cx="39" cy="3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61" name="Group 23"/>
          <p:cNvGrpSpPr>
            <a:grpSpLocks/>
          </p:cNvGrpSpPr>
          <p:nvPr/>
        </p:nvGrpSpPr>
        <p:grpSpPr bwMode="auto">
          <a:xfrm>
            <a:off x="2459038" y="2897188"/>
            <a:ext cx="757237" cy="1554162"/>
            <a:chOff x="629" y="1681"/>
            <a:chExt cx="477" cy="979"/>
          </a:xfrm>
        </p:grpSpPr>
        <p:grpSp>
          <p:nvGrpSpPr>
            <p:cNvPr id="62" name="Group 24"/>
            <p:cNvGrpSpPr>
              <a:grpSpLocks/>
            </p:cNvGrpSpPr>
            <p:nvPr/>
          </p:nvGrpSpPr>
          <p:grpSpPr bwMode="auto">
            <a:xfrm rot="-3900000">
              <a:off x="349" y="2099"/>
              <a:ext cx="875" cy="68"/>
              <a:chOff x="1785" y="2810"/>
              <a:chExt cx="1561" cy="121"/>
            </a:xfrm>
          </p:grpSpPr>
          <p:sp>
            <p:nvSpPr>
              <p:cNvPr id="69" name="Freeform 25"/>
              <p:cNvSpPr>
                <a:spLocks/>
              </p:cNvSpPr>
              <p:nvPr/>
            </p:nvSpPr>
            <p:spPr bwMode="auto">
              <a:xfrm>
                <a:off x="1785" y="2810"/>
                <a:ext cx="1561" cy="121"/>
              </a:xfrm>
              <a:custGeom>
                <a:avLst/>
                <a:gdLst>
                  <a:gd name="T0" fmla="*/ 0 w 1395"/>
                  <a:gd name="T1" fmla="*/ 121 h 102"/>
                  <a:gd name="T2" fmla="*/ 1561 w 1395"/>
                  <a:gd name="T3" fmla="*/ 121 h 102"/>
                  <a:gd name="T4" fmla="*/ 779 w 1395"/>
                  <a:gd name="T5" fmla="*/ 0 h 102"/>
                  <a:gd name="T6" fmla="*/ 0 w 1395"/>
                  <a:gd name="T7" fmla="*/ 121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95"/>
                  <a:gd name="T13" fmla="*/ 0 h 102"/>
                  <a:gd name="T14" fmla="*/ 1395 w 1395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95" h="102">
                    <a:moveTo>
                      <a:pt x="0" y="102"/>
                    </a:moveTo>
                    <a:lnTo>
                      <a:pt x="1395" y="102"/>
                    </a:lnTo>
                    <a:lnTo>
                      <a:pt x="696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8FAFC3">
                  <a:alpha val="39999"/>
                </a:srgbClr>
              </a:solidFill>
              <a:ln w="6350">
                <a:solidFill>
                  <a:srgbClr val="8FAFC3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Oval 26"/>
              <p:cNvSpPr>
                <a:spLocks noChangeArrowheads="1"/>
              </p:cNvSpPr>
              <p:nvPr/>
            </p:nvSpPr>
            <p:spPr bwMode="auto">
              <a:xfrm flipV="1">
                <a:off x="2531" y="2829"/>
                <a:ext cx="69" cy="69"/>
              </a:xfrm>
              <a:prstGeom prst="ellipse">
                <a:avLst/>
              </a:prstGeom>
              <a:solidFill>
                <a:srgbClr val="8FAFC3">
                  <a:alpha val="39999"/>
                </a:srgbClr>
              </a:solidFill>
              <a:ln w="6350">
                <a:solidFill>
                  <a:srgbClr val="8FAFC3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63" name="Group 27"/>
            <p:cNvGrpSpPr>
              <a:grpSpLocks/>
            </p:cNvGrpSpPr>
            <p:nvPr/>
          </p:nvGrpSpPr>
          <p:grpSpPr bwMode="auto">
            <a:xfrm rot="-3900000">
              <a:off x="588" y="2494"/>
              <a:ext cx="204" cy="117"/>
              <a:chOff x="1538" y="3009"/>
              <a:chExt cx="257" cy="149"/>
            </a:xfrm>
          </p:grpSpPr>
          <p:sp>
            <p:nvSpPr>
              <p:cNvPr id="67" name="AutoShape 28"/>
              <p:cNvSpPr>
                <a:spLocks noChangeArrowheads="1"/>
              </p:cNvSpPr>
              <p:nvPr/>
            </p:nvSpPr>
            <p:spPr bwMode="auto">
              <a:xfrm flipH="1" flipV="1">
                <a:off x="1652" y="3009"/>
                <a:ext cx="29" cy="84"/>
              </a:xfrm>
              <a:prstGeom prst="can">
                <a:avLst>
                  <a:gd name="adj" fmla="val 28121"/>
                </a:avLst>
              </a:prstGeom>
              <a:solidFill>
                <a:srgbClr val="8FAFC3">
                  <a:alpha val="39999"/>
                </a:srgbClr>
              </a:solidFill>
              <a:ln w="6350">
                <a:solidFill>
                  <a:srgbClr val="8FAFC3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29"/>
              <p:cNvSpPr>
                <a:spLocks/>
              </p:cNvSpPr>
              <p:nvPr/>
            </p:nvSpPr>
            <p:spPr bwMode="auto">
              <a:xfrm>
                <a:off x="1538" y="3085"/>
                <a:ext cx="257" cy="73"/>
              </a:xfrm>
              <a:custGeom>
                <a:avLst/>
                <a:gdLst>
                  <a:gd name="T0" fmla="*/ 0 w 468"/>
                  <a:gd name="T1" fmla="*/ 73 h 133"/>
                  <a:gd name="T2" fmla="*/ 0 w 468"/>
                  <a:gd name="T3" fmla="*/ 0 h 133"/>
                  <a:gd name="T4" fmla="*/ 257 w 468"/>
                  <a:gd name="T5" fmla="*/ 0 h 133"/>
                  <a:gd name="T6" fmla="*/ 257 w 468"/>
                  <a:gd name="T7" fmla="*/ 73 h 133"/>
                  <a:gd name="T8" fmla="*/ 234 w 468"/>
                  <a:gd name="T9" fmla="*/ 73 h 133"/>
                  <a:gd name="T10" fmla="*/ 234 w 468"/>
                  <a:gd name="T11" fmla="*/ 24 h 133"/>
                  <a:gd name="T12" fmla="*/ 20 w 468"/>
                  <a:gd name="T13" fmla="*/ 24 h 133"/>
                  <a:gd name="T14" fmla="*/ 20 w 468"/>
                  <a:gd name="T15" fmla="*/ 73 h 133"/>
                  <a:gd name="T16" fmla="*/ 0 w 468"/>
                  <a:gd name="T17" fmla="*/ 73 h 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8"/>
                  <a:gd name="T28" fmla="*/ 0 h 133"/>
                  <a:gd name="T29" fmla="*/ 468 w 468"/>
                  <a:gd name="T30" fmla="*/ 133 h 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8" h="133">
                    <a:moveTo>
                      <a:pt x="0" y="133"/>
                    </a:moveTo>
                    <a:lnTo>
                      <a:pt x="0" y="0"/>
                    </a:lnTo>
                    <a:lnTo>
                      <a:pt x="468" y="0"/>
                    </a:lnTo>
                    <a:lnTo>
                      <a:pt x="468" y="133"/>
                    </a:lnTo>
                    <a:lnTo>
                      <a:pt x="427" y="133"/>
                    </a:lnTo>
                    <a:lnTo>
                      <a:pt x="427" y="43"/>
                    </a:lnTo>
                    <a:lnTo>
                      <a:pt x="37" y="43"/>
                    </a:lnTo>
                    <a:lnTo>
                      <a:pt x="37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8FAFC3">
                  <a:alpha val="39999"/>
                </a:srgbClr>
              </a:solidFill>
              <a:ln w="6350">
                <a:solidFill>
                  <a:srgbClr val="8FAFC3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64" name="Group 30"/>
            <p:cNvGrpSpPr>
              <a:grpSpLocks/>
            </p:cNvGrpSpPr>
            <p:nvPr/>
          </p:nvGrpSpPr>
          <p:grpSpPr bwMode="auto">
            <a:xfrm rot="-3900000">
              <a:off x="948" y="1718"/>
              <a:ext cx="204" cy="117"/>
              <a:chOff x="1538" y="3009"/>
              <a:chExt cx="257" cy="149"/>
            </a:xfrm>
          </p:grpSpPr>
          <p:sp>
            <p:nvSpPr>
              <p:cNvPr id="65" name="AutoShape 31"/>
              <p:cNvSpPr>
                <a:spLocks noChangeArrowheads="1"/>
              </p:cNvSpPr>
              <p:nvPr/>
            </p:nvSpPr>
            <p:spPr bwMode="auto">
              <a:xfrm flipH="1" flipV="1">
                <a:off x="1652" y="3009"/>
                <a:ext cx="29" cy="84"/>
              </a:xfrm>
              <a:prstGeom prst="can">
                <a:avLst>
                  <a:gd name="adj" fmla="val 28121"/>
                </a:avLst>
              </a:prstGeom>
              <a:solidFill>
                <a:srgbClr val="8FAFC3">
                  <a:alpha val="39999"/>
                </a:srgbClr>
              </a:solidFill>
              <a:ln w="6350">
                <a:solidFill>
                  <a:srgbClr val="8FAFC3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32"/>
              <p:cNvSpPr>
                <a:spLocks/>
              </p:cNvSpPr>
              <p:nvPr/>
            </p:nvSpPr>
            <p:spPr bwMode="auto">
              <a:xfrm>
                <a:off x="1538" y="3085"/>
                <a:ext cx="257" cy="73"/>
              </a:xfrm>
              <a:custGeom>
                <a:avLst/>
                <a:gdLst>
                  <a:gd name="T0" fmla="*/ 0 w 468"/>
                  <a:gd name="T1" fmla="*/ 73 h 133"/>
                  <a:gd name="T2" fmla="*/ 0 w 468"/>
                  <a:gd name="T3" fmla="*/ 0 h 133"/>
                  <a:gd name="T4" fmla="*/ 257 w 468"/>
                  <a:gd name="T5" fmla="*/ 0 h 133"/>
                  <a:gd name="T6" fmla="*/ 257 w 468"/>
                  <a:gd name="T7" fmla="*/ 73 h 133"/>
                  <a:gd name="T8" fmla="*/ 234 w 468"/>
                  <a:gd name="T9" fmla="*/ 73 h 133"/>
                  <a:gd name="T10" fmla="*/ 234 w 468"/>
                  <a:gd name="T11" fmla="*/ 24 h 133"/>
                  <a:gd name="T12" fmla="*/ 20 w 468"/>
                  <a:gd name="T13" fmla="*/ 24 h 133"/>
                  <a:gd name="T14" fmla="*/ 20 w 468"/>
                  <a:gd name="T15" fmla="*/ 73 h 133"/>
                  <a:gd name="T16" fmla="*/ 0 w 468"/>
                  <a:gd name="T17" fmla="*/ 73 h 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8"/>
                  <a:gd name="T28" fmla="*/ 0 h 133"/>
                  <a:gd name="T29" fmla="*/ 468 w 468"/>
                  <a:gd name="T30" fmla="*/ 133 h 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8" h="133">
                    <a:moveTo>
                      <a:pt x="0" y="133"/>
                    </a:moveTo>
                    <a:lnTo>
                      <a:pt x="0" y="0"/>
                    </a:lnTo>
                    <a:lnTo>
                      <a:pt x="468" y="0"/>
                    </a:lnTo>
                    <a:lnTo>
                      <a:pt x="468" y="133"/>
                    </a:lnTo>
                    <a:lnTo>
                      <a:pt x="427" y="133"/>
                    </a:lnTo>
                    <a:lnTo>
                      <a:pt x="427" y="43"/>
                    </a:lnTo>
                    <a:lnTo>
                      <a:pt x="37" y="43"/>
                    </a:lnTo>
                    <a:lnTo>
                      <a:pt x="37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8FAFC3">
                  <a:alpha val="39999"/>
                </a:srgbClr>
              </a:solidFill>
              <a:ln w="6350">
                <a:solidFill>
                  <a:srgbClr val="8FAFC3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0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9" name="Freeform 27"/>
          <p:cNvSpPr>
            <a:spLocks/>
          </p:cNvSpPr>
          <p:nvPr/>
        </p:nvSpPr>
        <p:spPr bwMode="auto">
          <a:xfrm>
            <a:off x="1524000" y="3694113"/>
            <a:ext cx="638175" cy="1631950"/>
          </a:xfrm>
          <a:custGeom>
            <a:avLst/>
            <a:gdLst>
              <a:gd name="T0" fmla="*/ 0 w 402"/>
              <a:gd name="T1" fmla="*/ 0 h 1028"/>
              <a:gd name="T2" fmla="*/ 638175 w 402"/>
              <a:gd name="T3" fmla="*/ 1631950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76200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8675" name="Freeform 3"/>
          <p:cNvSpPr>
            <a:spLocks/>
          </p:cNvSpPr>
          <p:nvPr/>
        </p:nvSpPr>
        <p:spPr bwMode="auto">
          <a:xfrm>
            <a:off x="1239838" y="1846263"/>
            <a:ext cx="5889625" cy="4122737"/>
          </a:xfrm>
          <a:custGeom>
            <a:avLst/>
            <a:gdLst>
              <a:gd name="T0" fmla="*/ 0 w 3710"/>
              <a:gd name="T1" fmla="*/ 4122737 h 2597"/>
              <a:gd name="T2" fmla="*/ 5889625 w 3710"/>
              <a:gd name="T3" fmla="*/ 0 h 2597"/>
              <a:gd name="T4" fmla="*/ 0 60000 65536"/>
              <a:gd name="T5" fmla="*/ 0 60000 65536"/>
              <a:gd name="T6" fmla="*/ 0 w 3710"/>
              <a:gd name="T7" fmla="*/ 0 h 2597"/>
              <a:gd name="T8" fmla="*/ 3710 w 3710"/>
              <a:gd name="T9" fmla="*/ 2597 h 259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10" h="2597">
                <a:moveTo>
                  <a:pt x="0" y="2597"/>
                </a:moveTo>
                <a:lnTo>
                  <a:pt x="3710" y="0"/>
                </a:lnTo>
              </a:path>
            </a:pathLst>
          </a:custGeom>
          <a:noFill/>
          <a:ln w="19050">
            <a:solidFill>
              <a:srgbClr val="4F81BD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8739" name="Text Box 67"/>
          <p:cNvSpPr txBox="1">
            <a:spLocks noChangeArrowheads="1"/>
          </p:cNvSpPr>
          <p:nvPr/>
        </p:nvSpPr>
        <p:spPr bwMode="auto">
          <a:xfrm rot="19468889" flipH="1">
            <a:off x="1036690" y="5081588"/>
            <a:ext cx="94128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Cadence</a:t>
            </a:r>
          </a:p>
          <a:p>
            <a:pPr algn="ctr" eaLnBrk="0" hangingPunct="0"/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à gauche</a:t>
            </a:r>
          </a:p>
        </p:txBody>
      </p:sp>
      <p:sp>
        <p:nvSpPr>
          <p:cNvPr id="28763" name="Text Box 91"/>
          <p:cNvSpPr txBox="1">
            <a:spLocks noChangeArrowheads="1"/>
          </p:cNvSpPr>
          <p:nvPr/>
        </p:nvSpPr>
        <p:spPr bwMode="auto">
          <a:xfrm>
            <a:off x="0" y="158750"/>
            <a:ext cx="9144000" cy="50321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sz="1800" dirty="0"/>
              <a:t>… et permet de faire pivoter l’aéronef autour de son axe de lacet pour obtenir </a:t>
            </a:r>
          </a:p>
          <a:p>
            <a:r>
              <a:rPr lang="fr-FR" sz="1800" dirty="0"/>
              <a:t>une cadence !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448161">
            <a:off x="3498853" y="1562102"/>
            <a:ext cx="2711528" cy="3551545"/>
          </a:xfrm>
          <a:prstGeom prst="snip1Rect">
            <a:avLst>
              <a:gd name="adj" fmla="val 7098"/>
            </a:avLst>
          </a:prstGeom>
        </p:spPr>
      </p:pic>
      <p:grpSp>
        <p:nvGrpSpPr>
          <p:cNvPr id="10" name="Grouper 51"/>
          <p:cNvGrpSpPr/>
          <p:nvPr/>
        </p:nvGrpSpPr>
        <p:grpSpPr>
          <a:xfrm>
            <a:off x="4325938" y="3030538"/>
            <a:ext cx="1524000" cy="709612"/>
            <a:chOff x="4427538" y="3081338"/>
            <a:chExt cx="1524000" cy="709612"/>
          </a:xfrm>
        </p:grpSpPr>
        <p:sp>
          <p:nvSpPr>
            <p:cNvPr id="11" name="Text Box 92"/>
            <p:cNvSpPr txBox="1">
              <a:spLocks noChangeArrowheads="1"/>
            </p:cNvSpPr>
            <p:nvPr/>
          </p:nvSpPr>
          <p:spPr bwMode="auto">
            <a:xfrm flipH="1">
              <a:off x="4827588" y="3081338"/>
              <a:ext cx="11239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fr-FR" sz="1600" b="1" dirty="0">
                  <a:solidFill>
                    <a:srgbClr val="CC0000"/>
                  </a:solidFill>
                  <a:latin typeface="Arial Narrow" pitchFamily="-84" charset="0"/>
                </a:rPr>
                <a:t>axe de lacet</a:t>
              </a:r>
            </a:p>
          </p:txBody>
        </p:sp>
        <p:sp>
          <p:nvSpPr>
            <p:cNvPr id="12" name="Freeform 93"/>
            <p:cNvSpPr>
              <a:spLocks/>
            </p:cNvSpPr>
            <p:nvPr/>
          </p:nvSpPr>
          <p:spPr bwMode="auto">
            <a:xfrm>
              <a:off x="4610100" y="3373438"/>
              <a:ext cx="1254125" cy="227012"/>
            </a:xfrm>
            <a:custGeom>
              <a:avLst/>
              <a:gdLst>
                <a:gd name="T0" fmla="*/ 1254125 w 790"/>
                <a:gd name="T1" fmla="*/ 0 h 143"/>
                <a:gd name="T2" fmla="*/ 307975 w 790"/>
                <a:gd name="T3" fmla="*/ 0 h 143"/>
                <a:gd name="T4" fmla="*/ 0 w 790"/>
                <a:gd name="T5" fmla="*/ 227012 h 143"/>
                <a:gd name="T6" fmla="*/ 0 60000 65536"/>
                <a:gd name="T7" fmla="*/ 0 60000 65536"/>
                <a:gd name="T8" fmla="*/ 0 60000 65536"/>
                <a:gd name="T9" fmla="*/ 0 w 790"/>
                <a:gd name="T10" fmla="*/ 0 h 143"/>
                <a:gd name="T11" fmla="*/ 790 w 790"/>
                <a:gd name="T12" fmla="*/ 143 h 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0" h="143">
                  <a:moveTo>
                    <a:pt x="790" y="0"/>
                  </a:moveTo>
                  <a:lnTo>
                    <a:pt x="194" y="0"/>
                  </a:lnTo>
                  <a:lnTo>
                    <a:pt x="0" y="143"/>
                  </a:ln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3" name="Group 94"/>
            <p:cNvGrpSpPr>
              <a:grpSpLocks/>
            </p:cNvGrpSpPr>
            <p:nvPr/>
          </p:nvGrpSpPr>
          <p:grpSpPr bwMode="auto">
            <a:xfrm>
              <a:off x="4427538" y="3579813"/>
              <a:ext cx="211137" cy="211137"/>
              <a:chOff x="2408" y="2149"/>
              <a:chExt cx="68" cy="68"/>
            </a:xfrm>
          </p:grpSpPr>
          <p:sp>
            <p:nvSpPr>
              <p:cNvPr id="14" name="Oval 95"/>
              <p:cNvSpPr>
                <a:spLocks noChangeAspect="1" noChangeArrowheads="1"/>
              </p:cNvSpPr>
              <p:nvPr/>
            </p:nvSpPr>
            <p:spPr bwMode="auto">
              <a:xfrm>
                <a:off x="2408" y="2149"/>
                <a:ext cx="68" cy="68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Oval 96"/>
              <p:cNvSpPr>
                <a:spLocks noChangeAspect="1" noChangeArrowheads="1"/>
              </p:cNvSpPr>
              <p:nvPr/>
            </p:nvSpPr>
            <p:spPr bwMode="auto">
              <a:xfrm>
                <a:off x="2430" y="2171"/>
                <a:ext cx="23" cy="23"/>
              </a:xfrm>
              <a:prstGeom prst="ellipse">
                <a:avLst/>
              </a:prstGeom>
              <a:solidFill>
                <a:srgbClr val="CC0000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6" name="Freeform 4"/>
          <p:cNvSpPr>
            <a:spLocks/>
          </p:cNvSpPr>
          <p:nvPr/>
        </p:nvSpPr>
        <p:spPr bwMode="auto">
          <a:xfrm>
            <a:off x="1255713" y="3641726"/>
            <a:ext cx="5857875" cy="0"/>
          </a:xfrm>
          <a:custGeom>
            <a:avLst/>
            <a:gdLst>
              <a:gd name="T0" fmla="*/ 0 w 3690"/>
              <a:gd name="T1" fmla="*/ 46038 h 29"/>
              <a:gd name="T2" fmla="*/ 5857875 w 3690"/>
              <a:gd name="T3" fmla="*/ 0 h 29"/>
              <a:gd name="T4" fmla="*/ 0 60000 65536"/>
              <a:gd name="T5" fmla="*/ 0 60000 65536"/>
              <a:gd name="T6" fmla="*/ 0 w 3690"/>
              <a:gd name="T7" fmla="*/ 0 h 29"/>
              <a:gd name="T8" fmla="*/ 3690 w 3690"/>
              <a:gd name="T9" fmla="*/ 29 h 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0" h="29">
                <a:moveTo>
                  <a:pt x="0" y="29"/>
                </a:moveTo>
                <a:lnTo>
                  <a:pt x="3690" y="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9" grpId="0" animBg="1"/>
      <p:bldP spid="2873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utoShape 40"/>
          <p:cNvSpPr>
            <a:spLocks noChangeArrowheads="1"/>
          </p:cNvSpPr>
          <p:nvPr/>
        </p:nvSpPr>
        <p:spPr bwMode="auto">
          <a:xfrm rot="7527695">
            <a:off x="3022253" y="2565015"/>
            <a:ext cx="972016" cy="1243297"/>
          </a:xfrm>
          <a:custGeom>
            <a:avLst/>
            <a:gdLst>
              <a:gd name="T0" fmla="*/ 68218801 w 21600"/>
              <a:gd name="T1" fmla="*/ 40231778 h 21600"/>
              <a:gd name="T2" fmla="*/ 49691424 w 21600"/>
              <a:gd name="T3" fmla="*/ 15794298 h 21600"/>
              <a:gd name="T4" fmla="*/ 58122411 w 21600"/>
              <a:gd name="T5" fmla="*/ 46440679 h 21600"/>
              <a:gd name="T6" fmla="*/ 75989466 w 21600"/>
              <a:gd name="T7" fmla="*/ 88293340 h 21600"/>
              <a:gd name="T8" fmla="*/ 57654061 w 21600"/>
              <a:gd name="T9" fmla="*/ 102062864 h 21600"/>
              <a:gd name="T10" fmla="*/ 49671919 w 21600"/>
              <a:gd name="T11" fmla="*/ 7044064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83" y="13547"/>
                </a:moveTo>
                <a:cubicBezTo>
                  <a:pt x="18128" y="12672"/>
                  <a:pt x="18305" y="11740"/>
                  <a:pt x="18305" y="10800"/>
                </a:cubicBezTo>
                <a:cubicBezTo>
                  <a:pt x="18305" y="8085"/>
                  <a:pt x="16838" y="5582"/>
                  <a:pt x="14471" y="4254"/>
                </a:cubicBezTo>
                <a:lnTo>
                  <a:pt x="16082" y="1380"/>
                </a:lnTo>
                <a:cubicBezTo>
                  <a:pt x="19490" y="3291"/>
                  <a:pt x="21600" y="6893"/>
                  <a:pt x="21600" y="10800"/>
                </a:cubicBezTo>
                <a:cubicBezTo>
                  <a:pt x="21600" y="12153"/>
                  <a:pt x="21345" y="13494"/>
                  <a:pt x="20850" y="14754"/>
                </a:cubicBezTo>
                <a:lnTo>
                  <a:pt x="23362" y="15742"/>
                </a:lnTo>
                <a:lnTo>
                  <a:pt x="17725" y="18197"/>
                </a:lnTo>
                <a:lnTo>
                  <a:pt x="15271" y="12559"/>
                </a:lnTo>
                <a:lnTo>
                  <a:pt x="17783" y="13547"/>
                </a:lnTo>
                <a:close/>
              </a:path>
            </a:pathLst>
          </a:custGeom>
          <a:gradFill rotWithShape="0">
            <a:gsLst>
              <a:gs pos="0">
                <a:srgbClr val="FFB66D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8553" y="1790702"/>
            <a:ext cx="2711528" cy="3551545"/>
          </a:xfrm>
          <a:prstGeom prst="snip1Rect">
            <a:avLst>
              <a:gd name="adj" fmla="val 7098"/>
            </a:avLst>
          </a:prstGeom>
        </p:spPr>
      </p:pic>
      <p:sp>
        <p:nvSpPr>
          <p:cNvPr id="28676" name="Freeform 4"/>
          <p:cNvSpPr>
            <a:spLocks/>
          </p:cNvSpPr>
          <p:nvPr/>
        </p:nvSpPr>
        <p:spPr bwMode="auto">
          <a:xfrm>
            <a:off x="1255713" y="3641726"/>
            <a:ext cx="5857875" cy="0"/>
          </a:xfrm>
          <a:custGeom>
            <a:avLst/>
            <a:gdLst>
              <a:gd name="T0" fmla="*/ 0 w 3690"/>
              <a:gd name="T1" fmla="*/ 46038 h 29"/>
              <a:gd name="T2" fmla="*/ 5857875 w 3690"/>
              <a:gd name="T3" fmla="*/ 0 h 29"/>
              <a:gd name="T4" fmla="*/ 0 60000 65536"/>
              <a:gd name="T5" fmla="*/ 0 60000 65536"/>
              <a:gd name="T6" fmla="*/ 0 w 3690"/>
              <a:gd name="T7" fmla="*/ 0 h 29"/>
              <a:gd name="T8" fmla="*/ 3690 w 3690"/>
              <a:gd name="T9" fmla="*/ 29 h 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0" h="29">
                <a:moveTo>
                  <a:pt x="0" y="29"/>
                </a:moveTo>
                <a:lnTo>
                  <a:pt x="3690" y="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er 104"/>
          <p:cNvGrpSpPr/>
          <p:nvPr/>
        </p:nvGrpSpPr>
        <p:grpSpPr>
          <a:xfrm rot="1980000">
            <a:off x="6522266" y="3251201"/>
            <a:ext cx="1930400" cy="992749"/>
            <a:chOff x="6822247" y="1012096"/>
            <a:chExt cx="1930400" cy="992749"/>
          </a:xfrm>
        </p:grpSpPr>
        <p:sp>
          <p:nvSpPr>
            <p:cNvPr id="97" name="Oval 3"/>
            <p:cNvSpPr>
              <a:spLocks noChangeArrowheads="1"/>
            </p:cNvSpPr>
            <p:nvPr/>
          </p:nvSpPr>
          <p:spPr bwMode="auto">
            <a:xfrm rot="19761056">
              <a:off x="6822247" y="1012096"/>
              <a:ext cx="1930400" cy="99274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7F7F7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" name="Group 83"/>
            <p:cNvGrpSpPr>
              <a:grpSpLocks/>
            </p:cNvGrpSpPr>
            <p:nvPr/>
          </p:nvGrpSpPr>
          <p:grpSpPr bwMode="auto">
            <a:xfrm rot="-2100000">
              <a:off x="7026275" y="1128713"/>
              <a:ext cx="1474788" cy="554037"/>
              <a:chOff x="4552" y="748"/>
              <a:chExt cx="929" cy="349"/>
            </a:xfrm>
          </p:grpSpPr>
          <p:sp>
            <p:nvSpPr>
              <p:cNvPr id="39959" name="Freeform 84"/>
              <p:cNvSpPr>
                <a:spLocks/>
              </p:cNvSpPr>
              <p:nvPr/>
            </p:nvSpPr>
            <p:spPr bwMode="auto">
              <a:xfrm>
                <a:off x="4552" y="833"/>
                <a:ext cx="451" cy="171"/>
              </a:xfrm>
              <a:custGeom>
                <a:avLst/>
                <a:gdLst>
                  <a:gd name="T0" fmla="*/ 1 w 658"/>
                  <a:gd name="T1" fmla="*/ 86 h 249"/>
                  <a:gd name="T2" fmla="*/ 451 w 658"/>
                  <a:gd name="T3" fmla="*/ 41 h 249"/>
                  <a:gd name="T4" fmla="*/ 420 w 658"/>
                  <a:gd name="T5" fmla="*/ 93 h 249"/>
                  <a:gd name="T6" fmla="*/ 451 w 658"/>
                  <a:gd name="T7" fmla="*/ 138 h 249"/>
                  <a:gd name="T8" fmla="*/ 1 w 658"/>
                  <a:gd name="T9" fmla="*/ 86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8"/>
                  <a:gd name="T16" fmla="*/ 0 h 249"/>
                  <a:gd name="T17" fmla="*/ 658 w 658"/>
                  <a:gd name="T18" fmla="*/ 249 h 2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8" h="249">
                    <a:moveTo>
                      <a:pt x="2" y="125"/>
                    </a:moveTo>
                    <a:cubicBezTo>
                      <a:pt x="0" y="0"/>
                      <a:pt x="556" y="58"/>
                      <a:pt x="658" y="60"/>
                    </a:cubicBezTo>
                    <a:cubicBezTo>
                      <a:pt x="615" y="78"/>
                      <a:pt x="613" y="110"/>
                      <a:pt x="613" y="135"/>
                    </a:cubicBezTo>
                    <a:cubicBezTo>
                      <a:pt x="613" y="158"/>
                      <a:pt x="628" y="171"/>
                      <a:pt x="658" y="201"/>
                    </a:cubicBezTo>
                    <a:cubicBezTo>
                      <a:pt x="562" y="213"/>
                      <a:pt x="1" y="249"/>
                      <a:pt x="2" y="125"/>
                    </a:cubicBezTo>
                    <a:close/>
                  </a:path>
                </a:pathLst>
              </a:custGeom>
              <a:solidFill>
                <a:srgbClr val="A6A6A6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60" name="Freeform 85"/>
              <p:cNvSpPr>
                <a:spLocks/>
              </p:cNvSpPr>
              <p:nvPr/>
            </p:nvSpPr>
            <p:spPr bwMode="auto">
              <a:xfrm>
                <a:off x="5042" y="748"/>
                <a:ext cx="52" cy="124"/>
              </a:xfrm>
              <a:custGeom>
                <a:avLst/>
                <a:gdLst>
                  <a:gd name="T0" fmla="*/ 0 w 75"/>
                  <a:gd name="T1" fmla="*/ 123 h 181"/>
                  <a:gd name="T2" fmla="*/ 25 w 75"/>
                  <a:gd name="T3" fmla="*/ 0 h 181"/>
                  <a:gd name="T4" fmla="*/ 52 w 75"/>
                  <a:gd name="T5" fmla="*/ 124 h 181"/>
                  <a:gd name="T6" fmla="*/ 25 w 75"/>
                  <a:gd name="T7" fmla="*/ 122 h 181"/>
                  <a:gd name="T8" fmla="*/ 0 w 75"/>
                  <a:gd name="T9" fmla="*/ 123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81"/>
                  <a:gd name="T17" fmla="*/ 75 w 75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81">
                    <a:moveTo>
                      <a:pt x="0" y="179"/>
                    </a:moveTo>
                    <a:cubicBezTo>
                      <a:pt x="0" y="149"/>
                      <a:pt x="9" y="1"/>
                      <a:pt x="36" y="0"/>
                    </a:cubicBezTo>
                    <a:cubicBezTo>
                      <a:pt x="70" y="2"/>
                      <a:pt x="75" y="151"/>
                      <a:pt x="75" y="181"/>
                    </a:cubicBezTo>
                    <a:lnTo>
                      <a:pt x="36" y="178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61" name="Oval 86"/>
              <p:cNvSpPr>
                <a:spLocks noChangeArrowheads="1"/>
              </p:cNvSpPr>
              <p:nvPr/>
            </p:nvSpPr>
            <p:spPr bwMode="auto">
              <a:xfrm>
                <a:off x="5058" y="768"/>
                <a:ext cx="20" cy="21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62" name="Freeform 87"/>
              <p:cNvSpPr>
                <a:spLocks/>
              </p:cNvSpPr>
              <p:nvPr/>
            </p:nvSpPr>
            <p:spPr bwMode="auto">
              <a:xfrm flipV="1">
                <a:off x="5042" y="973"/>
                <a:ext cx="52" cy="124"/>
              </a:xfrm>
              <a:custGeom>
                <a:avLst/>
                <a:gdLst>
                  <a:gd name="T0" fmla="*/ 0 w 75"/>
                  <a:gd name="T1" fmla="*/ 123 h 181"/>
                  <a:gd name="T2" fmla="*/ 25 w 75"/>
                  <a:gd name="T3" fmla="*/ 0 h 181"/>
                  <a:gd name="T4" fmla="*/ 52 w 75"/>
                  <a:gd name="T5" fmla="*/ 124 h 181"/>
                  <a:gd name="T6" fmla="*/ 25 w 75"/>
                  <a:gd name="T7" fmla="*/ 122 h 181"/>
                  <a:gd name="T8" fmla="*/ 0 w 75"/>
                  <a:gd name="T9" fmla="*/ 123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81"/>
                  <a:gd name="T17" fmla="*/ 75 w 75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81">
                    <a:moveTo>
                      <a:pt x="0" y="179"/>
                    </a:moveTo>
                    <a:cubicBezTo>
                      <a:pt x="0" y="149"/>
                      <a:pt x="9" y="1"/>
                      <a:pt x="36" y="0"/>
                    </a:cubicBezTo>
                    <a:cubicBezTo>
                      <a:pt x="70" y="2"/>
                      <a:pt x="75" y="151"/>
                      <a:pt x="75" y="181"/>
                    </a:cubicBezTo>
                    <a:lnTo>
                      <a:pt x="36" y="178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63" name="Oval 88"/>
              <p:cNvSpPr>
                <a:spLocks noChangeArrowheads="1"/>
              </p:cNvSpPr>
              <p:nvPr/>
            </p:nvSpPr>
            <p:spPr bwMode="auto">
              <a:xfrm flipV="1">
                <a:off x="5058" y="1057"/>
                <a:ext cx="20" cy="2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64" name="Freeform 89"/>
              <p:cNvSpPr>
                <a:spLocks/>
              </p:cNvSpPr>
              <p:nvPr/>
            </p:nvSpPr>
            <p:spPr bwMode="auto">
              <a:xfrm>
                <a:off x="4994" y="872"/>
                <a:ext cx="487" cy="102"/>
              </a:xfrm>
              <a:custGeom>
                <a:avLst/>
                <a:gdLst>
                  <a:gd name="T0" fmla="*/ 0 w 1044"/>
                  <a:gd name="T1" fmla="*/ 49 h 198"/>
                  <a:gd name="T2" fmla="*/ 70 w 1044"/>
                  <a:gd name="T3" fmla="*/ 0 h 198"/>
                  <a:gd name="T4" fmla="*/ 487 w 1044"/>
                  <a:gd name="T5" fmla="*/ 51 h 198"/>
                  <a:gd name="T6" fmla="*/ 70 w 1044"/>
                  <a:gd name="T7" fmla="*/ 101 h 198"/>
                  <a:gd name="T8" fmla="*/ 0 w 1044"/>
                  <a:gd name="T9" fmla="*/ 4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4"/>
                  <a:gd name="T16" fmla="*/ 0 h 198"/>
                  <a:gd name="T17" fmla="*/ 1044 w 1044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4" h="198">
                    <a:moveTo>
                      <a:pt x="0" y="95"/>
                    </a:moveTo>
                    <a:cubicBezTo>
                      <a:pt x="0" y="23"/>
                      <a:pt x="70" y="1"/>
                      <a:pt x="151" y="0"/>
                    </a:cubicBezTo>
                    <a:cubicBezTo>
                      <a:pt x="460" y="16"/>
                      <a:pt x="1044" y="99"/>
                      <a:pt x="1044" y="99"/>
                    </a:cubicBezTo>
                    <a:cubicBezTo>
                      <a:pt x="1044" y="99"/>
                      <a:pt x="325" y="198"/>
                      <a:pt x="151" y="197"/>
                    </a:cubicBezTo>
                    <a:cubicBezTo>
                      <a:pt x="72" y="197"/>
                      <a:pt x="0" y="165"/>
                      <a:pt x="0" y="9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41000"/>
                </a:schemeClr>
              </a:solidFill>
              <a:ln w="9525" cap="flat" cmpd="sng" algn="ctr">
                <a:solidFill>
                  <a:srgbClr val="7F7F7F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65" name="Freeform 90"/>
              <p:cNvSpPr>
                <a:spLocks/>
              </p:cNvSpPr>
              <p:nvPr/>
            </p:nvSpPr>
            <p:spPr bwMode="auto">
              <a:xfrm rot="20269467">
                <a:off x="4981" y="808"/>
                <a:ext cx="487" cy="103"/>
              </a:xfrm>
              <a:custGeom>
                <a:avLst/>
                <a:gdLst>
                  <a:gd name="T0" fmla="*/ 0 w 1044"/>
                  <a:gd name="T1" fmla="*/ 49 h 198"/>
                  <a:gd name="T2" fmla="*/ 70 w 1044"/>
                  <a:gd name="T3" fmla="*/ 0 h 198"/>
                  <a:gd name="T4" fmla="*/ 487 w 1044"/>
                  <a:gd name="T5" fmla="*/ 52 h 198"/>
                  <a:gd name="T6" fmla="*/ 70 w 1044"/>
                  <a:gd name="T7" fmla="*/ 102 h 198"/>
                  <a:gd name="T8" fmla="*/ 0 w 1044"/>
                  <a:gd name="T9" fmla="*/ 4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4"/>
                  <a:gd name="T16" fmla="*/ 0 h 198"/>
                  <a:gd name="T17" fmla="*/ 1044 w 1044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4" h="198">
                    <a:moveTo>
                      <a:pt x="0" y="95"/>
                    </a:moveTo>
                    <a:cubicBezTo>
                      <a:pt x="0" y="23"/>
                      <a:pt x="70" y="1"/>
                      <a:pt x="151" y="0"/>
                    </a:cubicBezTo>
                    <a:cubicBezTo>
                      <a:pt x="460" y="16"/>
                      <a:pt x="1044" y="99"/>
                      <a:pt x="1044" y="99"/>
                    </a:cubicBezTo>
                    <a:cubicBezTo>
                      <a:pt x="1044" y="99"/>
                      <a:pt x="325" y="198"/>
                      <a:pt x="151" y="197"/>
                    </a:cubicBezTo>
                    <a:cubicBezTo>
                      <a:pt x="72" y="197"/>
                      <a:pt x="0" y="165"/>
                      <a:pt x="0" y="95"/>
                    </a:cubicBezTo>
                    <a:close/>
                  </a:path>
                </a:pathLst>
              </a:custGeom>
              <a:solidFill>
                <a:srgbClr val="F79646">
                  <a:alpha val="98000"/>
                </a:srgbClr>
              </a:solidFill>
              <a:ln w="6350">
                <a:solidFill>
                  <a:srgbClr val="FFB66D"/>
                </a:solidFill>
                <a:prstDash val="dash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sp>
        <p:nvSpPr>
          <p:cNvPr id="28763" name="Text Box 91"/>
          <p:cNvSpPr txBox="1">
            <a:spLocks noChangeArrowheads="1"/>
          </p:cNvSpPr>
          <p:nvPr/>
        </p:nvSpPr>
        <p:spPr bwMode="auto">
          <a:xfrm>
            <a:off x="0" y="158750"/>
            <a:ext cx="9144000" cy="50321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… et permet de faire pivoter l’aéronef autour de son axe de lacet pour obtenir </a:t>
            </a:r>
          </a:p>
          <a:p>
            <a:r>
              <a:rPr lang="fr-FR" dirty="0"/>
              <a:t>une cadence ! </a:t>
            </a:r>
          </a:p>
        </p:txBody>
      </p:sp>
      <p:grpSp>
        <p:nvGrpSpPr>
          <p:cNvPr id="6" name="Grouper 51"/>
          <p:cNvGrpSpPr/>
          <p:nvPr/>
        </p:nvGrpSpPr>
        <p:grpSpPr>
          <a:xfrm>
            <a:off x="4325938" y="3030538"/>
            <a:ext cx="1524000" cy="709612"/>
            <a:chOff x="4427538" y="3081338"/>
            <a:chExt cx="1524000" cy="709612"/>
          </a:xfrm>
        </p:grpSpPr>
        <p:sp>
          <p:nvSpPr>
            <p:cNvPr id="28764" name="Text Box 92"/>
            <p:cNvSpPr txBox="1">
              <a:spLocks noChangeArrowheads="1"/>
            </p:cNvSpPr>
            <p:nvPr/>
          </p:nvSpPr>
          <p:spPr bwMode="auto">
            <a:xfrm flipH="1">
              <a:off x="4827588" y="3081338"/>
              <a:ext cx="11239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fr-FR" sz="1600" b="1" dirty="0">
                  <a:solidFill>
                    <a:srgbClr val="CC0000"/>
                  </a:solidFill>
                  <a:latin typeface="Arial Narrow" pitchFamily="-84" charset="0"/>
                </a:rPr>
                <a:t>axe de lacet</a:t>
              </a:r>
            </a:p>
          </p:txBody>
        </p:sp>
        <p:sp>
          <p:nvSpPr>
            <p:cNvPr id="28765" name="Freeform 93"/>
            <p:cNvSpPr>
              <a:spLocks/>
            </p:cNvSpPr>
            <p:nvPr/>
          </p:nvSpPr>
          <p:spPr bwMode="auto">
            <a:xfrm>
              <a:off x="4610100" y="3373438"/>
              <a:ext cx="1254125" cy="227012"/>
            </a:xfrm>
            <a:custGeom>
              <a:avLst/>
              <a:gdLst>
                <a:gd name="T0" fmla="*/ 1254125 w 790"/>
                <a:gd name="T1" fmla="*/ 0 h 143"/>
                <a:gd name="T2" fmla="*/ 307975 w 790"/>
                <a:gd name="T3" fmla="*/ 0 h 143"/>
                <a:gd name="T4" fmla="*/ 0 w 790"/>
                <a:gd name="T5" fmla="*/ 227012 h 143"/>
                <a:gd name="T6" fmla="*/ 0 60000 65536"/>
                <a:gd name="T7" fmla="*/ 0 60000 65536"/>
                <a:gd name="T8" fmla="*/ 0 60000 65536"/>
                <a:gd name="T9" fmla="*/ 0 w 790"/>
                <a:gd name="T10" fmla="*/ 0 h 143"/>
                <a:gd name="T11" fmla="*/ 790 w 790"/>
                <a:gd name="T12" fmla="*/ 143 h 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0" h="143">
                  <a:moveTo>
                    <a:pt x="790" y="0"/>
                  </a:moveTo>
                  <a:lnTo>
                    <a:pt x="194" y="0"/>
                  </a:lnTo>
                  <a:lnTo>
                    <a:pt x="0" y="143"/>
                  </a:ln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7" name="Group 94"/>
            <p:cNvGrpSpPr>
              <a:grpSpLocks/>
            </p:cNvGrpSpPr>
            <p:nvPr/>
          </p:nvGrpSpPr>
          <p:grpSpPr bwMode="auto">
            <a:xfrm>
              <a:off x="4427538" y="3579813"/>
              <a:ext cx="211137" cy="211137"/>
              <a:chOff x="2408" y="2149"/>
              <a:chExt cx="68" cy="68"/>
            </a:xfrm>
          </p:grpSpPr>
          <p:sp>
            <p:nvSpPr>
              <p:cNvPr id="39957" name="Oval 95"/>
              <p:cNvSpPr>
                <a:spLocks noChangeAspect="1" noChangeArrowheads="1"/>
              </p:cNvSpPr>
              <p:nvPr/>
            </p:nvSpPr>
            <p:spPr bwMode="auto">
              <a:xfrm>
                <a:off x="2408" y="2149"/>
                <a:ext cx="68" cy="68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58" name="Oval 96"/>
              <p:cNvSpPr>
                <a:spLocks noChangeAspect="1" noChangeArrowheads="1"/>
              </p:cNvSpPr>
              <p:nvPr/>
            </p:nvSpPr>
            <p:spPr bwMode="auto">
              <a:xfrm>
                <a:off x="2430" y="2171"/>
                <a:ext cx="23" cy="23"/>
              </a:xfrm>
              <a:prstGeom prst="ellipse">
                <a:avLst/>
              </a:prstGeom>
              <a:solidFill>
                <a:srgbClr val="CC0000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8" name="Grouper 103"/>
          <p:cNvGrpSpPr/>
          <p:nvPr/>
        </p:nvGrpSpPr>
        <p:grpSpPr>
          <a:xfrm>
            <a:off x="6616700" y="3378200"/>
            <a:ext cx="1930400" cy="614925"/>
            <a:chOff x="7023100" y="3340100"/>
            <a:chExt cx="1930400" cy="614925"/>
          </a:xfrm>
        </p:grpSpPr>
        <p:sp>
          <p:nvSpPr>
            <p:cNvPr id="100" name="Oval 10"/>
            <p:cNvSpPr>
              <a:spLocks noChangeArrowheads="1"/>
            </p:cNvSpPr>
            <p:nvPr/>
          </p:nvSpPr>
          <p:spPr bwMode="auto">
            <a:xfrm>
              <a:off x="7023100" y="3340100"/>
              <a:ext cx="1930400" cy="614925"/>
            </a:xfrm>
            <a:prstGeom prst="ellipse">
              <a:avLst/>
            </a:prstGeom>
            <a:solidFill>
              <a:srgbClr val="C0C0C0">
                <a:alpha val="20000"/>
              </a:srgbClr>
            </a:solidFill>
            <a:ln w="6350">
              <a:solidFill>
                <a:srgbClr val="969696"/>
              </a:solidFill>
              <a:round/>
              <a:headEnd/>
              <a:tailEnd/>
            </a:ln>
            <a:effectLst>
              <a:outerShdw blurRad="63500" sx="102000" sy="102000" algn="c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9" name="Group 68"/>
            <p:cNvGrpSpPr>
              <a:grpSpLocks/>
            </p:cNvGrpSpPr>
            <p:nvPr/>
          </p:nvGrpSpPr>
          <p:grpSpPr bwMode="auto">
            <a:xfrm>
              <a:off x="7186613" y="3349625"/>
              <a:ext cx="1474787" cy="554038"/>
              <a:chOff x="4605" y="2070"/>
              <a:chExt cx="929" cy="349"/>
            </a:xfrm>
          </p:grpSpPr>
          <p:sp>
            <p:nvSpPr>
              <p:cNvPr id="39973" name="Freeform 69"/>
              <p:cNvSpPr>
                <a:spLocks/>
              </p:cNvSpPr>
              <p:nvPr/>
            </p:nvSpPr>
            <p:spPr bwMode="auto">
              <a:xfrm>
                <a:off x="4605" y="2155"/>
                <a:ext cx="451" cy="171"/>
              </a:xfrm>
              <a:custGeom>
                <a:avLst/>
                <a:gdLst>
                  <a:gd name="T0" fmla="*/ 1 w 658"/>
                  <a:gd name="T1" fmla="*/ 86 h 249"/>
                  <a:gd name="T2" fmla="*/ 451 w 658"/>
                  <a:gd name="T3" fmla="*/ 41 h 249"/>
                  <a:gd name="T4" fmla="*/ 420 w 658"/>
                  <a:gd name="T5" fmla="*/ 93 h 249"/>
                  <a:gd name="T6" fmla="*/ 451 w 658"/>
                  <a:gd name="T7" fmla="*/ 138 h 249"/>
                  <a:gd name="T8" fmla="*/ 1 w 658"/>
                  <a:gd name="T9" fmla="*/ 86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8"/>
                  <a:gd name="T16" fmla="*/ 0 h 249"/>
                  <a:gd name="T17" fmla="*/ 658 w 658"/>
                  <a:gd name="T18" fmla="*/ 249 h 2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8" h="249">
                    <a:moveTo>
                      <a:pt x="2" y="125"/>
                    </a:moveTo>
                    <a:cubicBezTo>
                      <a:pt x="0" y="0"/>
                      <a:pt x="556" y="58"/>
                      <a:pt x="658" y="60"/>
                    </a:cubicBezTo>
                    <a:cubicBezTo>
                      <a:pt x="615" y="78"/>
                      <a:pt x="613" y="110"/>
                      <a:pt x="613" y="135"/>
                    </a:cubicBezTo>
                    <a:cubicBezTo>
                      <a:pt x="613" y="158"/>
                      <a:pt x="628" y="171"/>
                      <a:pt x="658" y="201"/>
                    </a:cubicBezTo>
                    <a:cubicBezTo>
                      <a:pt x="562" y="213"/>
                      <a:pt x="1" y="249"/>
                      <a:pt x="2" y="12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74" name="Freeform 70"/>
              <p:cNvSpPr>
                <a:spLocks/>
              </p:cNvSpPr>
              <p:nvPr/>
            </p:nvSpPr>
            <p:spPr bwMode="auto">
              <a:xfrm>
                <a:off x="5095" y="2070"/>
                <a:ext cx="52" cy="124"/>
              </a:xfrm>
              <a:custGeom>
                <a:avLst/>
                <a:gdLst>
                  <a:gd name="T0" fmla="*/ 0 w 75"/>
                  <a:gd name="T1" fmla="*/ 123 h 181"/>
                  <a:gd name="T2" fmla="*/ 25 w 75"/>
                  <a:gd name="T3" fmla="*/ 0 h 181"/>
                  <a:gd name="T4" fmla="*/ 52 w 75"/>
                  <a:gd name="T5" fmla="*/ 124 h 181"/>
                  <a:gd name="T6" fmla="*/ 25 w 75"/>
                  <a:gd name="T7" fmla="*/ 122 h 181"/>
                  <a:gd name="T8" fmla="*/ 0 w 75"/>
                  <a:gd name="T9" fmla="*/ 123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81"/>
                  <a:gd name="T17" fmla="*/ 75 w 75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81">
                    <a:moveTo>
                      <a:pt x="0" y="179"/>
                    </a:moveTo>
                    <a:cubicBezTo>
                      <a:pt x="0" y="149"/>
                      <a:pt x="9" y="1"/>
                      <a:pt x="36" y="0"/>
                    </a:cubicBezTo>
                    <a:cubicBezTo>
                      <a:pt x="70" y="2"/>
                      <a:pt x="75" y="151"/>
                      <a:pt x="75" y="181"/>
                    </a:cubicBezTo>
                    <a:lnTo>
                      <a:pt x="36" y="178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75" name="Oval 71"/>
              <p:cNvSpPr>
                <a:spLocks noChangeArrowheads="1"/>
              </p:cNvSpPr>
              <p:nvPr/>
            </p:nvSpPr>
            <p:spPr bwMode="auto">
              <a:xfrm>
                <a:off x="5111" y="2090"/>
                <a:ext cx="20" cy="21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76" name="Freeform 72"/>
              <p:cNvSpPr>
                <a:spLocks/>
              </p:cNvSpPr>
              <p:nvPr/>
            </p:nvSpPr>
            <p:spPr bwMode="auto">
              <a:xfrm flipV="1">
                <a:off x="5095" y="2295"/>
                <a:ext cx="52" cy="124"/>
              </a:xfrm>
              <a:custGeom>
                <a:avLst/>
                <a:gdLst>
                  <a:gd name="T0" fmla="*/ 0 w 75"/>
                  <a:gd name="T1" fmla="*/ 123 h 181"/>
                  <a:gd name="T2" fmla="*/ 25 w 75"/>
                  <a:gd name="T3" fmla="*/ 0 h 181"/>
                  <a:gd name="T4" fmla="*/ 52 w 75"/>
                  <a:gd name="T5" fmla="*/ 124 h 181"/>
                  <a:gd name="T6" fmla="*/ 25 w 75"/>
                  <a:gd name="T7" fmla="*/ 122 h 181"/>
                  <a:gd name="T8" fmla="*/ 0 w 75"/>
                  <a:gd name="T9" fmla="*/ 123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81"/>
                  <a:gd name="T17" fmla="*/ 75 w 75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81">
                    <a:moveTo>
                      <a:pt x="0" y="179"/>
                    </a:moveTo>
                    <a:cubicBezTo>
                      <a:pt x="0" y="149"/>
                      <a:pt x="9" y="1"/>
                      <a:pt x="36" y="0"/>
                    </a:cubicBezTo>
                    <a:cubicBezTo>
                      <a:pt x="70" y="2"/>
                      <a:pt x="75" y="151"/>
                      <a:pt x="75" y="181"/>
                    </a:cubicBezTo>
                    <a:lnTo>
                      <a:pt x="36" y="178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DDDDDD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77" name="Oval 73"/>
              <p:cNvSpPr>
                <a:spLocks noChangeArrowheads="1"/>
              </p:cNvSpPr>
              <p:nvPr/>
            </p:nvSpPr>
            <p:spPr bwMode="auto">
              <a:xfrm flipV="1">
                <a:off x="5111" y="2379"/>
                <a:ext cx="20" cy="2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78" name="Freeform 74"/>
              <p:cNvSpPr>
                <a:spLocks/>
              </p:cNvSpPr>
              <p:nvPr/>
            </p:nvSpPr>
            <p:spPr bwMode="auto">
              <a:xfrm>
                <a:off x="5047" y="2194"/>
                <a:ext cx="487" cy="102"/>
              </a:xfrm>
              <a:custGeom>
                <a:avLst/>
                <a:gdLst>
                  <a:gd name="T0" fmla="*/ 0 w 1044"/>
                  <a:gd name="T1" fmla="*/ 49 h 198"/>
                  <a:gd name="T2" fmla="*/ 70 w 1044"/>
                  <a:gd name="T3" fmla="*/ 0 h 198"/>
                  <a:gd name="T4" fmla="*/ 487 w 1044"/>
                  <a:gd name="T5" fmla="*/ 51 h 198"/>
                  <a:gd name="T6" fmla="*/ 70 w 1044"/>
                  <a:gd name="T7" fmla="*/ 101 h 198"/>
                  <a:gd name="T8" fmla="*/ 0 w 1044"/>
                  <a:gd name="T9" fmla="*/ 4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4"/>
                  <a:gd name="T16" fmla="*/ 0 h 198"/>
                  <a:gd name="T17" fmla="*/ 1044 w 1044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4" h="198">
                    <a:moveTo>
                      <a:pt x="0" y="95"/>
                    </a:moveTo>
                    <a:cubicBezTo>
                      <a:pt x="0" y="23"/>
                      <a:pt x="70" y="1"/>
                      <a:pt x="151" y="0"/>
                    </a:cubicBezTo>
                    <a:cubicBezTo>
                      <a:pt x="460" y="16"/>
                      <a:pt x="1044" y="99"/>
                      <a:pt x="1044" y="99"/>
                    </a:cubicBezTo>
                    <a:cubicBezTo>
                      <a:pt x="1044" y="99"/>
                      <a:pt x="325" y="198"/>
                      <a:pt x="151" y="197"/>
                    </a:cubicBezTo>
                    <a:cubicBezTo>
                      <a:pt x="72" y="197"/>
                      <a:pt x="0" y="165"/>
                      <a:pt x="0" y="95"/>
                    </a:cubicBezTo>
                    <a:close/>
                  </a:path>
                </a:pathLst>
              </a:custGeom>
              <a:solidFill>
                <a:srgbClr val="A6A6A6">
                  <a:alpha val="39999"/>
                </a:srgbClr>
              </a:solidFill>
              <a:ln w="9525" cap="flat" cmpd="sng" algn="ctr">
                <a:solidFill>
                  <a:srgbClr val="7F7F7F"/>
                </a:solidFill>
                <a:prstDash val="sysDash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02" name="AutoShape 33"/>
          <p:cNvSpPr>
            <a:spLocks noChangeArrowheads="1"/>
          </p:cNvSpPr>
          <p:nvPr/>
        </p:nvSpPr>
        <p:spPr bwMode="auto">
          <a:xfrm rot="3127908" flipV="1">
            <a:off x="7727952" y="3619404"/>
            <a:ext cx="530225" cy="485775"/>
          </a:xfrm>
          <a:custGeom>
            <a:avLst/>
            <a:gdLst>
              <a:gd name="T0" fmla="*/ 9761761 w 21600"/>
              <a:gd name="T1" fmla="*/ 0 h 21600"/>
              <a:gd name="T2" fmla="*/ 0 w 21600"/>
              <a:gd name="T3" fmla="*/ 5462450 h 21600"/>
              <a:gd name="T4" fmla="*/ 9761761 w 21600"/>
              <a:gd name="T5" fmla="*/ 10924877 h 21600"/>
              <a:gd name="T6" fmla="*/ 13015674 w 21600"/>
              <a:gd name="T7" fmla="*/ 546245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A54B"/>
              </a:gs>
              <a:gs pos="100000">
                <a:srgbClr val="EE77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43" name="Group 41"/>
          <p:cNvGrpSpPr>
            <a:grpSpLocks/>
          </p:cNvGrpSpPr>
          <p:nvPr/>
        </p:nvGrpSpPr>
        <p:grpSpPr bwMode="auto">
          <a:xfrm>
            <a:off x="2659063" y="2800350"/>
            <a:ext cx="288925" cy="1681163"/>
            <a:chOff x="747" y="1628"/>
            <a:chExt cx="182" cy="1059"/>
          </a:xfrm>
        </p:grpSpPr>
        <p:sp>
          <p:nvSpPr>
            <p:cNvPr id="44" name="AutoShape 42"/>
            <p:cNvSpPr>
              <a:spLocks noChangeArrowheads="1"/>
            </p:cNvSpPr>
            <p:nvPr/>
          </p:nvSpPr>
          <p:spPr bwMode="auto">
            <a:xfrm rot="-5400000" flipH="1" flipV="1">
              <a:off x="833" y="2553"/>
              <a:ext cx="23" cy="66"/>
            </a:xfrm>
            <a:prstGeom prst="can">
              <a:avLst>
                <a:gd name="adj" fmla="val 27859"/>
              </a:avLst>
            </a:prstGeom>
            <a:gradFill rotWithShape="1">
              <a:gsLst>
                <a:gs pos="0">
                  <a:srgbClr val="4D4D4D"/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 rot="-5400000">
              <a:off x="799" y="2557"/>
              <a:ext cx="203" cy="57"/>
            </a:xfrm>
            <a:custGeom>
              <a:avLst/>
              <a:gdLst>
                <a:gd name="T0" fmla="*/ 0 w 468"/>
                <a:gd name="T1" fmla="*/ 57 h 133"/>
                <a:gd name="T2" fmla="*/ 0 w 468"/>
                <a:gd name="T3" fmla="*/ 0 h 133"/>
                <a:gd name="T4" fmla="*/ 203 w 468"/>
                <a:gd name="T5" fmla="*/ 0 h 133"/>
                <a:gd name="T6" fmla="*/ 203 w 468"/>
                <a:gd name="T7" fmla="*/ 57 h 133"/>
                <a:gd name="T8" fmla="*/ 185 w 468"/>
                <a:gd name="T9" fmla="*/ 57 h 133"/>
                <a:gd name="T10" fmla="*/ 185 w 468"/>
                <a:gd name="T11" fmla="*/ 18 h 133"/>
                <a:gd name="T12" fmla="*/ 16 w 468"/>
                <a:gd name="T13" fmla="*/ 18 h 133"/>
                <a:gd name="T14" fmla="*/ 16 w 468"/>
                <a:gd name="T15" fmla="*/ 57 h 133"/>
                <a:gd name="T16" fmla="*/ 0 w 468"/>
                <a:gd name="T17" fmla="*/ 57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133"/>
                <a:gd name="T29" fmla="*/ 468 w 468"/>
                <a:gd name="T30" fmla="*/ 133 h 1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133">
                  <a:moveTo>
                    <a:pt x="0" y="133"/>
                  </a:moveTo>
                  <a:lnTo>
                    <a:pt x="0" y="0"/>
                  </a:lnTo>
                  <a:lnTo>
                    <a:pt x="468" y="0"/>
                  </a:lnTo>
                  <a:lnTo>
                    <a:pt x="468" y="133"/>
                  </a:lnTo>
                  <a:lnTo>
                    <a:pt x="427" y="133"/>
                  </a:lnTo>
                  <a:lnTo>
                    <a:pt x="427" y="43"/>
                  </a:lnTo>
                  <a:lnTo>
                    <a:pt x="37" y="43"/>
                  </a:lnTo>
                  <a:lnTo>
                    <a:pt x="37" y="133"/>
                  </a:lnTo>
                  <a:lnTo>
                    <a:pt x="0" y="133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AutoShape 44"/>
            <p:cNvSpPr>
              <a:spLocks noChangeArrowheads="1"/>
            </p:cNvSpPr>
            <p:nvPr/>
          </p:nvSpPr>
          <p:spPr bwMode="auto">
            <a:xfrm rot="-5400000" flipH="1" flipV="1">
              <a:off x="832" y="1697"/>
              <a:ext cx="23" cy="66"/>
            </a:xfrm>
            <a:prstGeom prst="can">
              <a:avLst>
                <a:gd name="adj" fmla="val 27859"/>
              </a:avLst>
            </a:prstGeom>
            <a:gradFill rotWithShape="1">
              <a:gsLst>
                <a:gs pos="0">
                  <a:srgbClr val="4D4D4D"/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 rot="-5400000">
              <a:off x="798" y="1701"/>
              <a:ext cx="203" cy="57"/>
            </a:xfrm>
            <a:custGeom>
              <a:avLst/>
              <a:gdLst>
                <a:gd name="T0" fmla="*/ 0 w 468"/>
                <a:gd name="T1" fmla="*/ 57 h 133"/>
                <a:gd name="T2" fmla="*/ 0 w 468"/>
                <a:gd name="T3" fmla="*/ 0 h 133"/>
                <a:gd name="T4" fmla="*/ 203 w 468"/>
                <a:gd name="T5" fmla="*/ 0 h 133"/>
                <a:gd name="T6" fmla="*/ 203 w 468"/>
                <a:gd name="T7" fmla="*/ 57 h 133"/>
                <a:gd name="T8" fmla="*/ 185 w 468"/>
                <a:gd name="T9" fmla="*/ 57 h 133"/>
                <a:gd name="T10" fmla="*/ 185 w 468"/>
                <a:gd name="T11" fmla="*/ 18 h 133"/>
                <a:gd name="T12" fmla="*/ 16 w 468"/>
                <a:gd name="T13" fmla="*/ 18 h 133"/>
                <a:gd name="T14" fmla="*/ 16 w 468"/>
                <a:gd name="T15" fmla="*/ 57 h 133"/>
                <a:gd name="T16" fmla="*/ 0 w 468"/>
                <a:gd name="T17" fmla="*/ 57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8"/>
                <a:gd name="T28" fmla="*/ 0 h 133"/>
                <a:gd name="T29" fmla="*/ 468 w 468"/>
                <a:gd name="T30" fmla="*/ 133 h 1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8" h="133">
                  <a:moveTo>
                    <a:pt x="0" y="133"/>
                  </a:moveTo>
                  <a:lnTo>
                    <a:pt x="0" y="0"/>
                  </a:lnTo>
                  <a:lnTo>
                    <a:pt x="468" y="0"/>
                  </a:lnTo>
                  <a:lnTo>
                    <a:pt x="468" y="133"/>
                  </a:lnTo>
                  <a:lnTo>
                    <a:pt x="427" y="133"/>
                  </a:lnTo>
                  <a:lnTo>
                    <a:pt x="427" y="43"/>
                  </a:lnTo>
                  <a:lnTo>
                    <a:pt x="37" y="43"/>
                  </a:lnTo>
                  <a:lnTo>
                    <a:pt x="37" y="133"/>
                  </a:lnTo>
                  <a:lnTo>
                    <a:pt x="0" y="133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8" name="Group 46"/>
            <p:cNvGrpSpPr>
              <a:grpSpLocks/>
            </p:cNvGrpSpPr>
            <p:nvPr/>
          </p:nvGrpSpPr>
          <p:grpSpPr bwMode="auto">
            <a:xfrm>
              <a:off x="747" y="1719"/>
              <a:ext cx="68" cy="875"/>
              <a:chOff x="747" y="1719"/>
              <a:chExt cx="68" cy="875"/>
            </a:xfrm>
          </p:grpSpPr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 rot="-5400000">
                <a:off x="343" y="2123"/>
                <a:ext cx="875" cy="68"/>
              </a:xfrm>
              <a:custGeom>
                <a:avLst/>
                <a:gdLst>
                  <a:gd name="T0" fmla="*/ 0 w 1395"/>
                  <a:gd name="T1" fmla="*/ 68 h 102"/>
                  <a:gd name="T2" fmla="*/ 875 w 1395"/>
                  <a:gd name="T3" fmla="*/ 68 h 102"/>
                  <a:gd name="T4" fmla="*/ 437 w 1395"/>
                  <a:gd name="T5" fmla="*/ 0 h 102"/>
                  <a:gd name="T6" fmla="*/ 0 w 1395"/>
                  <a:gd name="T7" fmla="*/ 68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95"/>
                  <a:gd name="T13" fmla="*/ 0 h 102"/>
                  <a:gd name="T14" fmla="*/ 1395 w 1395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95" h="102">
                    <a:moveTo>
                      <a:pt x="0" y="102"/>
                    </a:moveTo>
                    <a:lnTo>
                      <a:pt x="1395" y="102"/>
                    </a:lnTo>
                    <a:lnTo>
                      <a:pt x="696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Oval 48"/>
              <p:cNvSpPr>
                <a:spLocks noChangeArrowheads="1"/>
              </p:cNvSpPr>
              <p:nvPr/>
            </p:nvSpPr>
            <p:spPr bwMode="auto">
              <a:xfrm rot="16200000" flipV="1">
                <a:off x="757" y="2138"/>
                <a:ext cx="39" cy="3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52" name="Group 13"/>
          <p:cNvGrpSpPr>
            <a:grpSpLocks/>
          </p:cNvGrpSpPr>
          <p:nvPr/>
        </p:nvGrpSpPr>
        <p:grpSpPr bwMode="auto">
          <a:xfrm>
            <a:off x="2513013" y="2860675"/>
            <a:ext cx="652462" cy="1598613"/>
            <a:chOff x="663" y="1642"/>
            <a:chExt cx="411" cy="1007"/>
          </a:xfrm>
        </p:grpSpPr>
        <p:grpSp>
          <p:nvGrpSpPr>
            <p:cNvPr id="53" name="Group 14"/>
            <p:cNvGrpSpPr>
              <a:grpSpLocks/>
            </p:cNvGrpSpPr>
            <p:nvPr/>
          </p:nvGrpSpPr>
          <p:grpSpPr bwMode="auto">
            <a:xfrm rot="-6600000">
              <a:off x="347" y="2142"/>
              <a:ext cx="875" cy="68"/>
              <a:chOff x="1785" y="2810"/>
              <a:chExt cx="1561" cy="121"/>
            </a:xfrm>
          </p:grpSpPr>
          <p:sp>
            <p:nvSpPr>
              <p:cNvPr id="60" name="Freeform 15"/>
              <p:cNvSpPr>
                <a:spLocks/>
              </p:cNvSpPr>
              <p:nvPr/>
            </p:nvSpPr>
            <p:spPr bwMode="auto">
              <a:xfrm>
                <a:off x="1785" y="2810"/>
                <a:ext cx="1561" cy="121"/>
              </a:xfrm>
              <a:custGeom>
                <a:avLst/>
                <a:gdLst>
                  <a:gd name="T0" fmla="*/ 0 w 1395"/>
                  <a:gd name="T1" fmla="*/ 121 h 102"/>
                  <a:gd name="T2" fmla="*/ 1561 w 1395"/>
                  <a:gd name="T3" fmla="*/ 121 h 102"/>
                  <a:gd name="T4" fmla="*/ 779 w 1395"/>
                  <a:gd name="T5" fmla="*/ 0 h 102"/>
                  <a:gd name="T6" fmla="*/ 0 w 1395"/>
                  <a:gd name="T7" fmla="*/ 121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95"/>
                  <a:gd name="T13" fmla="*/ 0 h 102"/>
                  <a:gd name="T14" fmla="*/ 1395 w 1395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95" h="102">
                    <a:moveTo>
                      <a:pt x="0" y="102"/>
                    </a:moveTo>
                    <a:lnTo>
                      <a:pt x="1395" y="102"/>
                    </a:lnTo>
                    <a:lnTo>
                      <a:pt x="696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B66D">
                  <a:alpha val="39999"/>
                </a:srgbClr>
              </a:solidFill>
              <a:ln w="6350">
                <a:solidFill>
                  <a:srgbClr val="FFB66D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Oval 16"/>
              <p:cNvSpPr>
                <a:spLocks noChangeArrowheads="1"/>
              </p:cNvSpPr>
              <p:nvPr/>
            </p:nvSpPr>
            <p:spPr bwMode="auto">
              <a:xfrm flipV="1">
                <a:off x="2531" y="2829"/>
                <a:ext cx="69" cy="69"/>
              </a:xfrm>
              <a:prstGeom prst="ellipse">
                <a:avLst/>
              </a:prstGeom>
              <a:solidFill>
                <a:srgbClr val="FFB66D">
                  <a:alpha val="39999"/>
                </a:srgbClr>
              </a:solidFill>
              <a:ln w="6350">
                <a:solidFill>
                  <a:srgbClr val="FFB66D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4" name="Group 17"/>
            <p:cNvGrpSpPr>
              <a:grpSpLocks/>
            </p:cNvGrpSpPr>
            <p:nvPr/>
          </p:nvGrpSpPr>
          <p:grpSpPr bwMode="auto">
            <a:xfrm rot="-6600000">
              <a:off x="912" y="2483"/>
              <a:ext cx="204" cy="117"/>
              <a:chOff x="1538" y="3009"/>
              <a:chExt cx="257" cy="149"/>
            </a:xfrm>
          </p:grpSpPr>
          <p:sp>
            <p:nvSpPr>
              <p:cNvPr id="58" name="AutoShape 18"/>
              <p:cNvSpPr>
                <a:spLocks noChangeArrowheads="1"/>
              </p:cNvSpPr>
              <p:nvPr/>
            </p:nvSpPr>
            <p:spPr bwMode="auto">
              <a:xfrm flipH="1" flipV="1">
                <a:off x="1652" y="3009"/>
                <a:ext cx="29" cy="84"/>
              </a:xfrm>
              <a:prstGeom prst="can">
                <a:avLst>
                  <a:gd name="adj" fmla="val 28121"/>
                </a:avLst>
              </a:prstGeom>
              <a:solidFill>
                <a:srgbClr val="FFB66D">
                  <a:alpha val="39999"/>
                </a:srgbClr>
              </a:solidFill>
              <a:ln w="6350">
                <a:solidFill>
                  <a:srgbClr val="FFB66D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Freeform 19"/>
              <p:cNvSpPr>
                <a:spLocks/>
              </p:cNvSpPr>
              <p:nvPr/>
            </p:nvSpPr>
            <p:spPr bwMode="auto">
              <a:xfrm>
                <a:off x="1538" y="3085"/>
                <a:ext cx="257" cy="73"/>
              </a:xfrm>
              <a:custGeom>
                <a:avLst/>
                <a:gdLst>
                  <a:gd name="T0" fmla="*/ 0 w 468"/>
                  <a:gd name="T1" fmla="*/ 73 h 133"/>
                  <a:gd name="T2" fmla="*/ 0 w 468"/>
                  <a:gd name="T3" fmla="*/ 0 h 133"/>
                  <a:gd name="T4" fmla="*/ 257 w 468"/>
                  <a:gd name="T5" fmla="*/ 0 h 133"/>
                  <a:gd name="T6" fmla="*/ 257 w 468"/>
                  <a:gd name="T7" fmla="*/ 73 h 133"/>
                  <a:gd name="T8" fmla="*/ 234 w 468"/>
                  <a:gd name="T9" fmla="*/ 73 h 133"/>
                  <a:gd name="T10" fmla="*/ 234 w 468"/>
                  <a:gd name="T11" fmla="*/ 24 h 133"/>
                  <a:gd name="T12" fmla="*/ 20 w 468"/>
                  <a:gd name="T13" fmla="*/ 24 h 133"/>
                  <a:gd name="T14" fmla="*/ 20 w 468"/>
                  <a:gd name="T15" fmla="*/ 73 h 133"/>
                  <a:gd name="T16" fmla="*/ 0 w 468"/>
                  <a:gd name="T17" fmla="*/ 73 h 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8"/>
                  <a:gd name="T28" fmla="*/ 0 h 133"/>
                  <a:gd name="T29" fmla="*/ 468 w 468"/>
                  <a:gd name="T30" fmla="*/ 133 h 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8" h="133">
                    <a:moveTo>
                      <a:pt x="0" y="133"/>
                    </a:moveTo>
                    <a:lnTo>
                      <a:pt x="0" y="0"/>
                    </a:lnTo>
                    <a:lnTo>
                      <a:pt x="468" y="0"/>
                    </a:lnTo>
                    <a:lnTo>
                      <a:pt x="468" y="133"/>
                    </a:lnTo>
                    <a:lnTo>
                      <a:pt x="427" y="133"/>
                    </a:lnTo>
                    <a:lnTo>
                      <a:pt x="427" y="43"/>
                    </a:lnTo>
                    <a:lnTo>
                      <a:pt x="37" y="43"/>
                    </a:lnTo>
                    <a:lnTo>
                      <a:pt x="37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FFB66D">
                  <a:alpha val="39999"/>
                </a:srgbClr>
              </a:solidFill>
              <a:ln w="6350">
                <a:solidFill>
                  <a:srgbClr val="FFB66D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5" name="Group 20"/>
            <p:cNvGrpSpPr>
              <a:grpSpLocks/>
            </p:cNvGrpSpPr>
            <p:nvPr/>
          </p:nvGrpSpPr>
          <p:grpSpPr bwMode="auto">
            <a:xfrm rot="-6600000">
              <a:off x="618" y="1679"/>
              <a:ext cx="204" cy="117"/>
              <a:chOff x="1538" y="3009"/>
              <a:chExt cx="257" cy="149"/>
            </a:xfrm>
          </p:grpSpPr>
          <p:sp>
            <p:nvSpPr>
              <p:cNvPr id="56" name="AutoShape 21"/>
              <p:cNvSpPr>
                <a:spLocks noChangeArrowheads="1"/>
              </p:cNvSpPr>
              <p:nvPr/>
            </p:nvSpPr>
            <p:spPr bwMode="auto">
              <a:xfrm flipH="1" flipV="1">
                <a:off x="1652" y="3009"/>
                <a:ext cx="29" cy="84"/>
              </a:xfrm>
              <a:prstGeom prst="can">
                <a:avLst>
                  <a:gd name="adj" fmla="val 28121"/>
                </a:avLst>
              </a:prstGeom>
              <a:solidFill>
                <a:srgbClr val="FFB66D">
                  <a:alpha val="39999"/>
                </a:srgbClr>
              </a:solidFill>
              <a:ln w="6350">
                <a:solidFill>
                  <a:srgbClr val="FFB66D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Freeform 22"/>
              <p:cNvSpPr>
                <a:spLocks/>
              </p:cNvSpPr>
              <p:nvPr/>
            </p:nvSpPr>
            <p:spPr bwMode="auto">
              <a:xfrm>
                <a:off x="1538" y="3085"/>
                <a:ext cx="257" cy="73"/>
              </a:xfrm>
              <a:custGeom>
                <a:avLst/>
                <a:gdLst>
                  <a:gd name="T0" fmla="*/ 0 w 468"/>
                  <a:gd name="T1" fmla="*/ 73 h 133"/>
                  <a:gd name="T2" fmla="*/ 0 w 468"/>
                  <a:gd name="T3" fmla="*/ 0 h 133"/>
                  <a:gd name="T4" fmla="*/ 257 w 468"/>
                  <a:gd name="T5" fmla="*/ 0 h 133"/>
                  <a:gd name="T6" fmla="*/ 257 w 468"/>
                  <a:gd name="T7" fmla="*/ 73 h 133"/>
                  <a:gd name="T8" fmla="*/ 234 w 468"/>
                  <a:gd name="T9" fmla="*/ 73 h 133"/>
                  <a:gd name="T10" fmla="*/ 234 w 468"/>
                  <a:gd name="T11" fmla="*/ 24 h 133"/>
                  <a:gd name="T12" fmla="*/ 20 w 468"/>
                  <a:gd name="T13" fmla="*/ 24 h 133"/>
                  <a:gd name="T14" fmla="*/ 20 w 468"/>
                  <a:gd name="T15" fmla="*/ 73 h 133"/>
                  <a:gd name="T16" fmla="*/ 0 w 468"/>
                  <a:gd name="T17" fmla="*/ 73 h 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8"/>
                  <a:gd name="T28" fmla="*/ 0 h 133"/>
                  <a:gd name="T29" fmla="*/ 468 w 468"/>
                  <a:gd name="T30" fmla="*/ 133 h 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8" h="133">
                    <a:moveTo>
                      <a:pt x="0" y="133"/>
                    </a:moveTo>
                    <a:lnTo>
                      <a:pt x="0" y="0"/>
                    </a:lnTo>
                    <a:lnTo>
                      <a:pt x="468" y="0"/>
                    </a:lnTo>
                    <a:lnTo>
                      <a:pt x="468" y="133"/>
                    </a:lnTo>
                    <a:lnTo>
                      <a:pt x="427" y="133"/>
                    </a:lnTo>
                    <a:lnTo>
                      <a:pt x="427" y="43"/>
                    </a:lnTo>
                    <a:lnTo>
                      <a:pt x="37" y="43"/>
                    </a:lnTo>
                    <a:lnTo>
                      <a:pt x="37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FFB66D">
                  <a:alpha val="39999"/>
                </a:srgbClr>
              </a:solidFill>
              <a:ln w="6350">
                <a:solidFill>
                  <a:srgbClr val="FFB66D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0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 1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587">
            <a:off x="3511553" y="2032002"/>
            <a:ext cx="2711528" cy="3551545"/>
          </a:xfrm>
          <a:prstGeom prst="snip1Rect">
            <a:avLst>
              <a:gd name="adj" fmla="val 7098"/>
            </a:avLst>
          </a:prstGeom>
        </p:spPr>
      </p:pic>
      <p:sp>
        <p:nvSpPr>
          <p:cNvPr id="28698" name="Text Box 26"/>
          <p:cNvSpPr txBox="1">
            <a:spLocks noChangeArrowheads="1"/>
          </p:cNvSpPr>
          <p:nvPr/>
        </p:nvSpPr>
        <p:spPr bwMode="auto">
          <a:xfrm rot="1971873" flipH="1">
            <a:off x="1087852" y="1720850"/>
            <a:ext cx="90722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fr-FR" sz="1600" b="1" dirty="0">
                <a:solidFill>
                  <a:schemeClr val="accent6"/>
                </a:solidFill>
                <a:latin typeface="+mj-lt"/>
              </a:rPr>
              <a:t>Cadence</a:t>
            </a:r>
          </a:p>
          <a:p>
            <a:pPr algn="ctr" eaLnBrk="0" hangingPunct="0"/>
            <a:r>
              <a:rPr lang="fr-FR" sz="1600" b="1" dirty="0">
                <a:solidFill>
                  <a:schemeClr val="accent6"/>
                </a:solidFill>
                <a:latin typeface="+mj-lt"/>
              </a:rPr>
              <a:t>à droite</a:t>
            </a:r>
          </a:p>
        </p:txBody>
      </p:sp>
      <p:sp>
        <p:nvSpPr>
          <p:cNvPr id="28700" name="Freeform 28"/>
          <p:cNvSpPr>
            <a:spLocks/>
          </p:cNvSpPr>
          <p:nvPr/>
        </p:nvSpPr>
        <p:spPr bwMode="auto">
          <a:xfrm flipV="1">
            <a:off x="1524000" y="2044700"/>
            <a:ext cx="638175" cy="1631950"/>
          </a:xfrm>
          <a:custGeom>
            <a:avLst/>
            <a:gdLst>
              <a:gd name="T0" fmla="*/ 0 w 402"/>
              <a:gd name="T1" fmla="*/ 0 h 1028"/>
              <a:gd name="T2" fmla="*/ 638175 w 402"/>
              <a:gd name="T3" fmla="*/ 1631950 h 1028"/>
              <a:gd name="T4" fmla="*/ 0 60000 65536"/>
              <a:gd name="T5" fmla="*/ 0 60000 65536"/>
              <a:gd name="T6" fmla="*/ 0 w 402"/>
              <a:gd name="T7" fmla="*/ 0 h 1028"/>
              <a:gd name="T8" fmla="*/ 402 w 402"/>
              <a:gd name="T9" fmla="*/ 1028 h 10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2" h="1028">
                <a:moveTo>
                  <a:pt x="0" y="0"/>
                </a:moveTo>
                <a:cubicBezTo>
                  <a:pt x="1" y="103"/>
                  <a:pt x="72" y="763"/>
                  <a:pt x="402" y="1028"/>
                </a:cubicBezTo>
              </a:path>
            </a:pathLst>
          </a:custGeom>
          <a:noFill/>
          <a:ln w="76200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stealth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8674" name="Freeform 2"/>
          <p:cNvSpPr>
            <a:spLocks/>
          </p:cNvSpPr>
          <p:nvPr/>
        </p:nvSpPr>
        <p:spPr bwMode="auto">
          <a:xfrm>
            <a:off x="1223963" y="1381125"/>
            <a:ext cx="5889625" cy="4044950"/>
          </a:xfrm>
          <a:custGeom>
            <a:avLst/>
            <a:gdLst>
              <a:gd name="T0" fmla="*/ 5889625 w 3710"/>
              <a:gd name="T1" fmla="*/ 4044950 h 2548"/>
              <a:gd name="T2" fmla="*/ 0 w 3710"/>
              <a:gd name="T3" fmla="*/ 0 h 2548"/>
              <a:gd name="T4" fmla="*/ 0 60000 65536"/>
              <a:gd name="T5" fmla="*/ 0 60000 65536"/>
              <a:gd name="T6" fmla="*/ 0 w 3710"/>
              <a:gd name="T7" fmla="*/ 0 h 2548"/>
              <a:gd name="T8" fmla="*/ 3710 w 3710"/>
              <a:gd name="T9" fmla="*/ 2548 h 25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10" h="2548">
                <a:moveTo>
                  <a:pt x="3710" y="2548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FAC090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8763" name="Text Box 91"/>
          <p:cNvSpPr txBox="1">
            <a:spLocks noChangeArrowheads="1"/>
          </p:cNvSpPr>
          <p:nvPr/>
        </p:nvSpPr>
        <p:spPr bwMode="auto">
          <a:xfrm>
            <a:off x="0" y="158750"/>
            <a:ext cx="9144000" cy="50321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dirty="0"/>
              <a:t>… et permet de faire pivoter l’aéronef autour de son axe de lacet pour obtenir </a:t>
            </a:r>
          </a:p>
          <a:p>
            <a:r>
              <a:rPr lang="fr-FR" dirty="0"/>
              <a:t>une cadence ! </a:t>
            </a:r>
          </a:p>
        </p:txBody>
      </p:sp>
      <p:grpSp>
        <p:nvGrpSpPr>
          <p:cNvPr id="105" name="Grouper 104"/>
          <p:cNvGrpSpPr/>
          <p:nvPr/>
        </p:nvGrpSpPr>
        <p:grpSpPr>
          <a:xfrm>
            <a:off x="4325938" y="3030538"/>
            <a:ext cx="1524000" cy="709612"/>
            <a:chOff x="4427538" y="3081338"/>
            <a:chExt cx="1524000" cy="709612"/>
          </a:xfrm>
        </p:grpSpPr>
        <p:sp>
          <p:nvSpPr>
            <p:cNvPr id="106" name="Text Box 92"/>
            <p:cNvSpPr txBox="1">
              <a:spLocks noChangeArrowheads="1"/>
            </p:cNvSpPr>
            <p:nvPr/>
          </p:nvSpPr>
          <p:spPr bwMode="auto">
            <a:xfrm flipH="1">
              <a:off x="4827588" y="3081338"/>
              <a:ext cx="11239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fr-FR" sz="1600" b="1" dirty="0">
                  <a:solidFill>
                    <a:srgbClr val="CC0000"/>
                  </a:solidFill>
                  <a:latin typeface="Arial Narrow" pitchFamily="-84" charset="0"/>
                </a:rPr>
                <a:t>axe de lacet</a:t>
              </a:r>
            </a:p>
          </p:txBody>
        </p:sp>
        <p:sp>
          <p:nvSpPr>
            <p:cNvPr id="107" name="Freeform 93"/>
            <p:cNvSpPr>
              <a:spLocks/>
            </p:cNvSpPr>
            <p:nvPr/>
          </p:nvSpPr>
          <p:spPr bwMode="auto">
            <a:xfrm>
              <a:off x="4610100" y="3373438"/>
              <a:ext cx="1254125" cy="227012"/>
            </a:xfrm>
            <a:custGeom>
              <a:avLst/>
              <a:gdLst>
                <a:gd name="T0" fmla="*/ 1254125 w 790"/>
                <a:gd name="T1" fmla="*/ 0 h 143"/>
                <a:gd name="T2" fmla="*/ 307975 w 790"/>
                <a:gd name="T3" fmla="*/ 0 h 143"/>
                <a:gd name="T4" fmla="*/ 0 w 790"/>
                <a:gd name="T5" fmla="*/ 227012 h 143"/>
                <a:gd name="T6" fmla="*/ 0 60000 65536"/>
                <a:gd name="T7" fmla="*/ 0 60000 65536"/>
                <a:gd name="T8" fmla="*/ 0 60000 65536"/>
                <a:gd name="T9" fmla="*/ 0 w 790"/>
                <a:gd name="T10" fmla="*/ 0 h 143"/>
                <a:gd name="T11" fmla="*/ 790 w 790"/>
                <a:gd name="T12" fmla="*/ 143 h 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0" h="143">
                  <a:moveTo>
                    <a:pt x="790" y="0"/>
                  </a:moveTo>
                  <a:lnTo>
                    <a:pt x="194" y="0"/>
                  </a:lnTo>
                  <a:lnTo>
                    <a:pt x="0" y="143"/>
                  </a:ln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08" name="Group 94"/>
            <p:cNvGrpSpPr>
              <a:grpSpLocks/>
            </p:cNvGrpSpPr>
            <p:nvPr/>
          </p:nvGrpSpPr>
          <p:grpSpPr bwMode="auto">
            <a:xfrm>
              <a:off x="4427538" y="3579813"/>
              <a:ext cx="211137" cy="211137"/>
              <a:chOff x="2408" y="2149"/>
              <a:chExt cx="68" cy="68"/>
            </a:xfrm>
          </p:grpSpPr>
          <p:sp>
            <p:nvSpPr>
              <p:cNvPr id="109" name="Oval 95"/>
              <p:cNvSpPr>
                <a:spLocks noChangeAspect="1" noChangeArrowheads="1"/>
              </p:cNvSpPr>
              <p:nvPr/>
            </p:nvSpPr>
            <p:spPr bwMode="auto">
              <a:xfrm>
                <a:off x="2408" y="2149"/>
                <a:ext cx="68" cy="68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Oval 96"/>
              <p:cNvSpPr>
                <a:spLocks noChangeAspect="1" noChangeArrowheads="1"/>
              </p:cNvSpPr>
              <p:nvPr/>
            </p:nvSpPr>
            <p:spPr bwMode="auto">
              <a:xfrm>
                <a:off x="2430" y="2171"/>
                <a:ext cx="23" cy="23"/>
              </a:xfrm>
              <a:prstGeom prst="ellipse">
                <a:avLst/>
              </a:prstGeom>
              <a:solidFill>
                <a:srgbClr val="CC0000"/>
              </a:solidFill>
              <a:ln w="1905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12" name="Freeform 4"/>
          <p:cNvSpPr>
            <a:spLocks/>
          </p:cNvSpPr>
          <p:nvPr/>
        </p:nvSpPr>
        <p:spPr bwMode="auto">
          <a:xfrm>
            <a:off x="1255713" y="3641726"/>
            <a:ext cx="5857875" cy="0"/>
          </a:xfrm>
          <a:custGeom>
            <a:avLst/>
            <a:gdLst>
              <a:gd name="T0" fmla="*/ 0 w 3690"/>
              <a:gd name="T1" fmla="*/ 46038 h 29"/>
              <a:gd name="T2" fmla="*/ 5857875 w 3690"/>
              <a:gd name="T3" fmla="*/ 0 h 29"/>
              <a:gd name="T4" fmla="*/ 0 60000 65536"/>
              <a:gd name="T5" fmla="*/ 0 60000 65536"/>
              <a:gd name="T6" fmla="*/ 0 w 3690"/>
              <a:gd name="T7" fmla="*/ 0 h 29"/>
              <a:gd name="T8" fmla="*/ 3690 w 3690"/>
              <a:gd name="T9" fmla="*/ 29 h 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90" h="29">
                <a:moveTo>
                  <a:pt x="0" y="29"/>
                </a:moveTo>
                <a:lnTo>
                  <a:pt x="3690" y="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8" grpId="0"/>
      <p:bldP spid="287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">
            <a:off x="5339451" y="1953032"/>
            <a:ext cx="3929119" cy="295199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77825" y="16510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Classification des aéronefs</a:t>
            </a:r>
          </a:p>
        </p:txBody>
      </p:sp>
      <p:sp>
        <p:nvSpPr>
          <p:cNvPr id="29" name="Titre 24"/>
          <p:cNvSpPr txBox="1">
            <a:spLocks/>
          </p:cNvSpPr>
          <p:nvPr/>
        </p:nvSpPr>
        <p:spPr>
          <a:xfrm>
            <a:off x="381000" y="812800"/>
            <a:ext cx="8382000" cy="69147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spc="-125" dirty="0">
                <a:ln w="3175">
                  <a:noFill/>
                </a:ln>
                <a:latin typeface="+mj-lt"/>
                <a:cs typeface="Arial" charset="0"/>
              </a:rPr>
              <a:t>Les différentes classes d’ULM</a:t>
            </a:r>
          </a:p>
          <a:p>
            <a:pPr marL="0" marR="0" lvl="0" indent="0" algn="ctr" defTabSz="914363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-125" normalizeH="0" baseline="0" noProof="0" dirty="0">
                <a:ln w="3175">
                  <a:noFill/>
                </a:ln>
                <a:uLnTx/>
                <a:uFillTx/>
                <a:latin typeface="+mj-lt"/>
                <a:cs typeface="Arial" charset="0"/>
              </a:rPr>
              <a:t>(Arrêté du 23 septembre 1998)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950" y="1781115"/>
            <a:ext cx="82296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²"/>
            </a:pPr>
            <a:r>
              <a:rPr lang="fr-FR" sz="20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Classe 2 (dite pendulaire)</a:t>
            </a:r>
            <a:endParaRPr lang="en-GB" sz="20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cs typeface="Arial" charset="0"/>
            </a:endParaRPr>
          </a:p>
          <a:p>
            <a:r>
              <a:rPr lang="fr-FR" sz="1600" dirty="0"/>
              <a:t>Un ULM pendulaire est un aéronef monomoteur sustenté par une voilure rigide sous laquelle est généralement accroché un chariot motorisé.</a:t>
            </a:r>
            <a:endParaRPr lang="en-GB" sz="1600" dirty="0"/>
          </a:p>
          <a:p>
            <a:pPr marL="342900" indent="-342900">
              <a:spcBef>
                <a:spcPts val="600"/>
              </a:spcBef>
              <a:buFont typeface="Wingdings" charset="2"/>
              <a:buChar char="v"/>
            </a:pPr>
            <a:r>
              <a:rPr lang="fr-FR" sz="1600" b="1" dirty="0">
                <a:solidFill>
                  <a:srgbClr val="953735"/>
                </a:solidFill>
              </a:rPr>
              <a:t>La puissance maximale est inférieure ou égale à 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60 kW ( 81 Cv) pour un monoplace,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ü"/>
            </a:pPr>
            <a:r>
              <a:rPr lang="fr-FR" sz="1600" dirty="0"/>
              <a:t>75 kW (101 Cv) pour un biplace.</a:t>
            </a:r>
            <a:endParaRPr lang="en-GB" sz="1600" dirty="0"/>
          </a:p>
          <a:p>
            <a:pPr marL="342900" indent="-342900">
              <a:buFont typeface="Wingdings" charset="2"/>
              <a:buChar char="v"/>
            </a:pPr>
            <a:r>
              <a:rPr lang="fr-FR" sz="1600" b="1" dirty="0">
                <a:solidFill>
                  <a:srgbClr val="953735"/>
                </a:solidFill>
              </a:rPr>
              <a:t>La masse maximale est inférieure ou égale à 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300 kg pour un monoplace,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450 kg pour un biplace,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+ 5 % dans le cas d'un ULM équipé d'un parachute de secours, 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ü"/>
            </a:pPr>
            <a:r>
              <a:rPr lang="fr-FR" sz="1600" dirty="0"/>
              <a:t>+ 10 % dans le cas d'un ULM à flotteurs</a:t>
            </a:r>
            <a:r>
              <a:rPr lang="en-GB" sz="1600" dirty="0"/>
              <a:t>.</a:t>
            </a:r>
            <a:endParaRPr lang="fr-FR" sz="1600" dirty="0"/>
          </a:p>
          <a:p>
            <a:pPr marL="342900" indent="-342900">
              <a:buFont typeface="Wingdings" charset="2"/>
              <a:buChar char="v"/>
            </a:pPr>
            <a:r>
              <a:rPr lang="fr-FR" sz="1600" b="1" dirty="0">
                <a:solidFill>
                  <a:srgbClr val="953735"/>
                </a:solidFill>
              </a:rPr>
              <a:t>la vitesse de décrochage ou la vitesse constante minimale de vol</a:t>
            </a:r>
            <a:r>
              <a:rPr lang="fr-FR" sz="1600" dirty="0"/>
              <a:t> </a:t>
            </a:r>
            <a:r>
              <a:rPr lang="fr-FR" sz="1600" b="1" dirty="0">
                <a:solidFill>
                  <a:srgbClr val="953735"/>
                </a:solidFill>
              </a:rPr>
              <a:t>(VS0) est inférieure ou égale à 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35 nœuds (65 km/h). 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471655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6751139" y="909638"/>
            <a:ext cx="1121771" cy="2539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sz="1800" dirty="0">
                <a:solidFill>
                  <a:srgbClr val="953735"/>
                </a:solidFill>
              </a:rPr>
              <a:t>d’un axe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203814" y="912813"/>
            <a:ext cx="1723549" cy="2539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sz="1800" dirty="0">
                <a:solidFill>
                  <a:srgbClr val="953735"/>
                </a:solidFill>
              </a:rPr>
              <a:t>une gouverne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15829" y="911225"/>
            <a:ext cx="1954381" cy="2539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sz="1800" dirty="0">
                <a:solidFill>
                  <a:srgbClr val="953735"/>
                </a:solidFill>
              </a:rPr>
              <a:t>une commande</a:t>
            </a: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4841875" y="898525"/>
            <a:ext cx="1812925" cy="50321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sz="1800" dirty="0"/>
              <a:t>qui crée une</a:t>
            </a:r>
          </a:p>
          <a:p>
            <a:r>
              <a:rPr lang="fr-FR" sz="1800" dirty="0"/>
              <a:t>rotation autour</a:t>
            </a: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1820862" y="901124"/>
            <a:ext cx="1811338" cy="2539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sz="1800" dirty="0"/>
              <a:t>Agit sur</a:t>
            </a:r>
          </a:p>
        </p:txBody>
      </p:sp>
      <p:sp>
        <p:nvSpPr>
          <p:cNvPr id="43" name="Titre 24"/>
          <p:cNvSpPr txBox="1">
            <a:spLocks/>
          </p:cNvSpPr>
          <p:nvPr/>
        </p:nvSpPr>
        <p:spPr>
          <a:xfrm>
            <a:off x="0" y="6293743"/>
            <a:ext cx="9144000" cy="2821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sz="2000" dirty="0">
                <a:solidFill>
                  <a:srgbClr val="C00000"/>
                </a:solidFill>
              </a:rPr>
              <a:t>C’est ce que l’on nomme les effets primaires</a:t>
            </a:r>
          </a:p>
        </p:txBody>
      </p:sp>
      <p:sp>
        <p:nvSpPr>
          <p:cNvPr id="44" name="Titre 24"/>
          <p:cNvSpPr txBox="1">
            <a:spLocks/>
          </p:cNvSpPr>
          <p:nvPr/>
        </p:nvSpPr>
        <p:spPr>
          <a:xfrm>
            <a:off x="412750" y="127000"/>
            <a:ext cx="8382000" cy="394980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fr-FR" dirty="0"/>
              <a:t>En résumé</a:t>
            </a:r>
          </a:p>
        </p:txBody>
      </p:sp>
      <p:grpSp>
        <p:nvGrpSpPr>
          <p:cNvPr id="59" name="Grouper 58"/>
          <p:cNvGrpSpPr/>
          <p:nvPr/>
        </p:nvGrpSpPr>
        <p:grpSpPr>
          <a:xfrm>
            <a:off x="2909186" y="1866900"/>
            <a:ext cx="2374014" cy="1612900"/>
            <a:chOff x="1689986" y="2451100"/>
            <a:chExt cx="5193414" cy="3505200"/>
          </a:xfrm>
        </p:grpSpPr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 r="39250"/>
            <a:stretch>
              <a:fillRect/>
            </a:stretch>
          </p:blipFill>
          <p:spPr>
            <a:xfrm>
              <a:off x="1689986" y="2451100"/>
              <a:ext cx="4952114" cy="3505200"/>
            </a:xfrm>
            <a:prstGeom prst="rect">
              <a:avLst/>
            </a:prstGeom>
          </p:spPr>
        </p:pic>
        <p:grpSp>
          <p:nvGrpSpPr>
            <p:cNvPr id="58" name="Grouper 57"/>
            <p:cNvGrpSpPr/>
            <p:nvPr/>
          </p:nvGrpSpPr>
          <p:grpSpPr>
            <a:xfrm>
              <a:off x="4953000" y="2717800"/>
              <a:ext cx="1930400" cy="2692400"/>
              <a:chOff x="4953000" y="2717800"/>
              <a:chExt cx="1930400" cy="2692400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4953000" y="2717800"/>
                <a:ext cx="1689100" cy="482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5499100" y="4216400"/>
                <a:ext cx="1384300" cy="1193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</p:grpSp>
      </p:grpSp>
      <p:grpSp>
        <p:nvGrpSpPr>
          <p:cNvPr id="54" name="Grouper 53"/>
          <p:cNvGrpSpPr>
            <a:grpSpLocks/>
          </p:cNvGrpSpPr>
          <p:nvPr/>
        </p:nvGrpSpPr>
        <p:grpSpPr>
          <a:xfrm>
            <a:off x="3699932" y="3225800"/>
            <a:ext cx="672174" cy="133299"/>
            <a:chOff x="2349500" y="5111750"/>
            <a:chExt cx="1477449" cy="241300"/>
          </a:xfrm>
          <a:solidFill>
            <a:srgbClr val="5166C9">
              <a:alpha val="76000"/>
            </a:srgbClr>
          </a:solidFill>
        </p:grpSpPr>
        <p:sp>
          <p:nvSpPr>
            <p:cNvPr id="55" name="Forme libre 54"/>
            <p:cNvSpPr/>
            <p:nvPr/>
          </p:nvSpPr>
          <p:spPr bwMode="auto">
            <a:xfrm>
              <a:off x="3098800" y="5124450"/>
              <a:ext cx="728149" cy="228600"/>
            </a:xfrm>
            <a:custGeom>
              <a:avLst/>
              <a:gdLst>
                <a:gd name="connsiteX0" fmla="*/ 0 w 692150"/>
                <a:gd name="connsiteY0" fmla="*/ 0 h 228600"/>
                <a:gd name="connsiteX1" fmla="*/ 692150 w 692150"/>
                <a:gd name="connsiteY1" fmla="*/ 31750 h 228600"/>
                <a:gd name="connsiteX2" fmla="*/ 654050 w 692150"/>
                <a:gd name="connsiteY2" fmla="*/ 146050 h 228600"/>
                <a:gd name="connsiteX3" fmla="*/ 101600 w 692150"/>
                <a:gd name="connsiteY3" fmla="*/ 228600 h 228600"/>
                <a:gd name="connsiteX4" fmla="*/ 0 w 692150"/>
                <a:gd name="connsiteY4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150" h="228600">
                  <a:moveTo>
                    <a:pt x="0" y="0"/>
                  </a:moveTo>
                  <a:lnTo>
                    <a:pt x="692150" y="31750"/>
                  </a:lnTo>
                  <a:lnTo>
                    <a:pt x="654050" y="146050"/>
                  </a:lnTo>
                  <a:lnTo>
                    <a:pt x="101600" y="228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56" name="Forme libre 55"/>
            <p:cNvSpPr/>
            <p:nvPr/>
          </p:nvSpPr>
          <p:spPr bwMode="auto">
            <a:xfrm flipH="1">
              <a:off x="2349500" y="5111750"/>
              <a:ext cx="728149" cy="228600"/>
            </a:xfrm>
            <a:custGeom>
              <a:avLst/>
              <a:gdLst>
                <a:gd name="connsiteX0" fmla="*/ 0 w 692150"/>
                <a:gd name="connsiteY0" fmla="*/ 0 h 228600"/>
                <a:gd name="connsiteX1" fmla="*/ 692150 w 692150"/>
                <a:gd name="connsiteY1" fmla="*/ 31750 h 228600"/>
                <a:gd name="connsiteX2" fmla="*/ 654050 w 692150"/>
                <a:gd name="connsiteY2" fmla="*/ 146050 h 228600"/>
                <a:gd name="connsiteX3" fmla="*/ 101600 w 692150"/>
                <a:gd name="connsiteY3" fmla="*/ 228600 h 228600"/>
                <a:gd name="connsiteX4" fmla="*/ 0 w 692150"/>
                <a:gd name="connsiteY4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150" h="228600">
                  <a:moveTo>
                    <a:pt x="0" y="0"/>
                  </a:moveTo>
                  <a:lnTo>
                    <a:pt x="692150" y="31750"/>
                  </a:lnTo>
                  <a:lnTo>
                    <a:pt x="654050" y="146050"/>
                  </a:lnTo>
                  <a:lnTo>
                    <a:pt x="101600" y="228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grpSp>
        <p:nvGrpSpPr>
          <p:cNvPr id="60" name="Grouper 59"/>
          <p:cNvGrpSpPr/>
          <p:nvPr/>
        </p:nvGrpSpPr>
        <p:grpSpPr>
          <a:xfrm>
            <a:off x="2896486" y="3657600"/>
            <a:ext cx="2374014" cy="1612900"/>
            <a:chOff x="1689986" y="2451100"/>
            <a:chExt cx="5193414" cy="3505200"/>
          </a:xfrm>
        </p:grpSpPr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 r="39250"/>
            <a:stretch>
              <a:fillRect/>
            </a:stretch>
          </p:blipFill>
          <p:spPr>
            <a:xfrm>
              <a:off x="1689986" y="2451100"/>
              <a:ext cx="4952114" cy="3505200"/>
            </a:xfrm>
            <a:prstGeom prst="rect">
              <a:avLst/>
            </a:prstGeom>
          </p:spPr>
        </p:pic>
        <p:grpSp>
          <p:nvGrpSpPr>
            <p:cNvPr id="62" name="Grouper 57"/>
            <p:cNvGrpSpPr/>
            <p:nvPr/>
          </p:nvGrpSpPr>
          <p:grpSpPr>
            <a:xfrm>
              <a:off x="4953000" y="2717800"/>
              <a:ext cx="1930400" cy="2692400"/>
              <a:chOff x="4953000" y="2717800"/>
              <a:chExt cx="1930400" cy="2692400"/>
            </a:xfrm>
          </p:grpSpPr>
          <p:sp>
            <p:nvSpPr>
              <p:cNvPr id="63" name="Rectangle 62"/>
              <p:cNvSpPr/>
              <p:nvPr/>
            </p:nvSpPr>
            <p:spPr bwMode="auto">
              <a:xfrm>
                <a:off x="4953000" y="2717800"/>
                <a:ext cx="1689100" cy="482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5499100" y="4216400"/>
                <a:ext cx="1384300" cy="1193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</p:grpSp>
      </p:grpSp>
      <p:sp>
        <p:nvSpPr>
          <p:cNvPr id="65" name="Forme libre 64"/>
          <p:cNvSpPr/>
          <p:nvPr/>
        </p:nvSpPr>
        <p:spPr bwMode="auto">
          <a:xfrm>
            <a:off x="2952750" y="4239682"/>
            <a:ext cx="596567" cy="129032"/>
          </a:xfrm>
          <a:custGeom>
            <a:avLst/>
            <a:gdLst>
              <a:gd name="connsiteX0" fmla="*/ 8467 w 1316567"/>
              <a:gd name="connsiteY0" fmla="*/ 0 h 309033"/>
              <a:gd name="connsiteX1" fmla="*/ 1316567 w 1316567"/>
              <a:gd name="connsiteY1" fmla="*/ 190500 h 309033"/>
              <a:gd name="connsiteX2" fmla="*/ 1316567 w 1316567"/>
              <a:gd name="connsiteY2" fmla="*/ 309033 h 309033"/>
              <a:gd name="connsiteX3" fmla="*/ 0 w 1316567"/>
              <a:gd name="connsiteY3" fmla="*/ 127000 h 309033"/>
              <a:gd name="connsiteX4" fmla="*/ 8467 w 1316567"/>
              <a:gd name="connsiteY4" fmla="*/ 0 h 30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567" h="309033">
                <a:moveTo>
                  <a:pt x="8467" y="0"/>
                </a:moveTo>
                <a:lnTo>
                  <a:pt x="1316567" y="190500"/>
                </a:lnTo>
                <a:lnTo>
                  <a:pt x="1316567" y="309033"/>
                </a:lnTo>
                <a:lnTo>
                  <a:pt x="0" y="127000"/>
                </a:lnTo>
                <a:lnTo>
                  <a:pt x="8467" y="0"/>
                </a:lnTo>
                <a:close/>
              </a:path>
            </a:pathLst>
          </a:custGeom>
          <a:solidFill>
            <a:srgbClr val="27A275">
              <a:alpha val="66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6" name="Forme libre 65"/>
          <p:cNvSpPr>
            <a:spLocks/>
          </p:cNvSpPr>
          <p:nvPr/>
        </p:nvSpPr>
        <p:spPr bwMode="auto">
          <a:xfrm flipH="1">
            <a:off x="4521200" y="4248150"/>
            <a:ext cx="585713" cy="129032"/>
          </a:xfrm>
          <a:custGeom>
            <a:avLst/>
            <a:gdLst>
              <a:gd name="connsiteX0" fmla="*/ 8467 w 1316567"/>
              <a:gd name="connsiteY0" fmla="*/ 0 h 309033"/>
              <a:gd name="connsiteX1" fmla="*/ 1316567 w 1316567"/>
              <a:gd name="connsiteY1" fmla="*/ 190500 h 309033"/>
              <a:gd name="connsiteX2" fmla="*/ 1316567 w 1316567"/>
              <a:gd name="connsiteY2" fmla="*/ 309033 h 309033"/>
              <a:gd name="connsiteX3" fmla="*/ 0 w 1316567"/>
              <a:gd name="connsiteY3" fmla="*/ 127000 h 309033"/>
              <a:gd name="connsiteX4" fmla="*/ 8467 w 1316567"/>
              <a:gd name="connsiteY4" fmla="*/ 0 h 30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567" h="309033">
                <a:moveTo>
                  <a:pt x="8467" y="0"/>
                </a:moveTo>
                <a:lnTo>
                  <a:pt x="1316567" y="190500"/>
                </a:lnTo>
                <a:lnTo>
                  <a:pt x="1316567" y="309033"/>
                </a:lnTo>
                <a:lnTo>
                  <a:pt x="0" y="127000"/>
                </a:lnTo>
                <a:lnTo>
                  <a:pt x="8467" y="0"/>
                </a:lnTo>
                <a:close/>
              </a:path>
            </a:pathLst>
          </a:custGeom>
          <a:solidFill>
            <a:srgbClr val="27A275">
              <a:alpha val="65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67" name="Image 6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50000" t="46377" r="4819" b="14130"/>
          <a:stretch>
            <a:fillRect/>
          </a:stretch>
        </p:blipFill>
        <p:spPr>
          <a:xfrm>
            <a:off x="3098800" y="5270500"/>
            <a:ext cx="2150520" cy="808300"/>
          </a:xfrm>
          <a:prstGeom prst="rect">
            <a:avLst/>
          </a:prstGeom>
        </p:spPr>
      </p:pic>
      <p:sp>
        <p:nvSpPr>
          <p:cNvPr id="68" name="Forme libre 67"/>
          <p:cNvSpPr>
            <a:spLocks noChangeAspect="1"/>
          </p:cNvSpPr>
          <p:nvPr/>
        </p:nvSpPr>
        <p:spPr bwMode="auto">
          <a:xfrm>
            <a:off x="4870452" y="5336118"/>
            <a:ext cx="310941" cy="406297"/>
          </a:xfrm>
          <a:custGeom>
            <a:avLst/>
            <a:gdLst>
              <a:gd name="connsiteX0" fmla="*/ 323850 w 476250"/>
              <a:gd name="connsiteY0" fmla="*/ 0 h 755650"/>
              <a:gd name="connsiteX1" fmla="*/ 476250 w 476250"/>
              <a:gd name="connsiteY1" fmla="*/ 25400 h 755650"/>
              <a:gd name="connsiteX2" fmla="*/ 215900 w 476250"/>
              <a:gd name="connsiteY2" fmla="*/ 609600 h 755650"/>
              <a:gd name="connsiteX3" fmla="*/ 215900 w 476250"/>
              <a:gd name="connsiteY3" fmla="*/ 685800 h 755650"/>
              <a:gd name="connsiteX4" fmla="*/ 0 w 476250"/>
              <a:gd name="connsiteY4" fmla="*/ 755650 h 755650"/>
              <a:gd name="connsiteX5" fmla="*/ 0 w 476250"/>
              <a:gd name="connsiteY5" fmla="*/ 622300 h 755650"/>
              <a:gd name="connsiteX6" fmla="*/ 323850 w 476250"/>
              <a:gd name="connsiteY6" fmla="*/ 0 h 755650"/>
              <a:gd name="connsiteX0" fmla="*/ 323850 w 476250"/>
              <a:gd name="connsiteY0" fmla="*/ 0 h 685800"/>
              <a:gd name="connsiteX1" fmla="*/ 476250 w 476250"/>
              <a:gd name="connsiteY1" fmla="*/ 25400 h 685800"/>
              <a:gd name="connsiteX2" fmla="*/ 215900 w 476250"/>
              <a:gd name="connsiteY2" fmla="*/ 609600 h 685800"/>
              <a:gd name="connsiteX3" fmla="*/ 215900 w 476250"/>
              <a:gd name="connsiteY3" fmla="*/ 685800 h 685800"/>
              <a:gd name="connsiteX4" fmla="*/ 0 w 476250"/>
              <a:gd name="connsiteY4" fmla="*/ 622300 h 685800"/>
              <a:gd name="connsiteX5" fmla="*/ 323850 w 476250"/>
              <a:gd name="connsiteY5" fmla="*/ 0 h 685800"/>
              <a:gd name="connsiteX0" fmla="*/ 323850 w 476250"/>
              <a:gd name="connsiteY0" fmla="*/ 0 h 622300"/>
              <a:gd name="connsiteX1" fmla="*/ 476250 w 476250"/>
              <a:gd name="connsiteY1" fmla="*/ 25400 h 622300"/>
              <a:gd name="connsiteX2" fmla="*/ 215900 w 476250"/>
              <a:gd name="connsiteY2" fmla="*/ 609600 h 622300"/>
              <a:gd name="connsiteX3" fmla="*/ 0 w 476250"/>
              <a:gd name="connsiteY3" fmla="*/ 622300 h 622300"/>
              <a:gd name="connsiteX4" fmla="*/ 323850 w 476250"/>
              <a:gd name="connsiteY4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50" h="622300">
                <a:moveTo>
                  <a:pt x="323850" y="0"/>
                </a:moveTo>
                <a:lnTo>
                  <a:pt x="476250" y="25400"/>
                </a:lnTo>
                <a:lnTo>
                  <a:pt x="215900" y="609600"/>
                </a:lnTo>
                <a:lnTo>
                  <a:pt x="0" y="622300"/>
                </a:lnTo>
                <a:lnTo>
                  <a:pt x="323850" y="0"/>
                </a:lnTo>
                <a:close/>
              </a:path>
            </a:pathLst>
          </a:custGeom>
          <a:solidFill>
            <a:schemeClr val="accent6">
              <a:lumMod val="75000"/>
              <a:alpha val="63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77" name="Grouper 76"/>
          <p:cNvGrpSpPr>
            <a:grpSpLocks noChangeAspect="1"/>
          </p:cNvGrpSpPr>
          <p:nvPr/>
        </p:nvGrpSpPr>
        <p:grpSpPr>
          <a:xfrm>
            <a:off x="6485263" y="4637191"/>
            <a:ext cx="1654526" cy="1851647"/>
            <a:chOff x="5735958" y="3359150"/>
            <a:chExt cx="3276752" cy="3667125"/>
          </a:xfrm>
        </p:grpSpPr>
        <p:pic>
          <p:nvPicPr>
            <p:cNvPr id="72" name="Image 7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t="7000" b="8667"/>
            <a:stretch>
              <a:fillRect/>
            </a:stretch>
          </p:blipFill>
          <p:spPr>
            <a:xfrm rot="493035">
              <a:off x="5735958" y="4089400"/>
              <a:ext cx="3276752" cy="2072545"/>
            </a:xfrm>
            <a:prstGeom prst="rect">
              <a:avLst/>
            </a:prstGeom>
            <a:effectLst/>
          </p:spPr>
        </p:pic>
        <p:sp>
          <p:nvSpPr>
            <p:cNvPr id="73" name="Line 3"/>
            <p:cNvSpPr>
              <a:spLocks noChangeShapeType="1"/>
            </p:cNvSpPr>
            <p:nvPr/>
          </p:nvSpPr>
          <p:spPr bwMode="auto">
            <a:xfrm flipV="1">
              <a:off x="6853711" y="5264150"/>
              <a:ext cx="0" cy="1762125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4"/>
            <p:cNvSpPr>
              <a:spLocks noChangeShapeType="1"/>
            </p:cNvSpPr>
            <p:nvPr/>
          </p:nvSpPr>
          <p:spPr bwMode="auto">
            <a:xfrm flipV="1">
              <a:off x="6852124" y="3359150"/>
              <a:ext cx="0" cy="1528763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Arc 5"/>
            <p:cNvSpPr>
              <a:spLocks/>
            </p:cNvSpPr>
            <p:nvPr/>
          </p:nvSpPr>
          <p:spPr bwMode="auto">
            <a:xfrm>
              <a:off x="6512399" y="3852863"/>
              <a:ext cx="671512" cy="214312"/>
            </a:xfrm>
            <a:custGeom>
              <a:avLst/>
              <a:gdLst>
                <a:gd name="T0" fmla="*/ 183671 w 43200"/>
                <a:gd name="T1" fmla="*/ 204597 h 42797"/>
                <a:gd name="T2" fmla="*/ 400342 w 43200"/>
                <a:gd name="T3" fmla="*/ 214312 h 42797"/>
                <a:gd name="T4" fmla="*/ 335756 w 43200"/>
                <a:gd name="T5" fmla="*/ 108165 h 427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797"/>
                <a:gd name="T11" fmla="*/ 43200 w 43200"/>
                <a:gd name="T12" fmla="*/ 42797 h 427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797" fill="none" extrusionOk="0">
                  <a:moveTo>
                    <a:pt x="11815" y="40857"/>
                  </a:moveTo>
                  <a:cubicBezTo>
                    <a:pt x="4566" y="37173"/>
                    <a:pt x="0" y="297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27"/>
                    <a:pt x="35889" y="40810"/>
                    <a:pt x="25754" y="42796"/>
                  </a:cubicBezTo>
                </a:path>
                <a:path w="43200" h="42797" stroke="0" extrusionOk="0">
                  <a:moveTo>
                    <a:pt x="11815" y="40857"/>
                  </a:moveTo>
                  <a:cubicBezTo>
                    <a:pt x="4566" y="37173"/>
                    <a:pt x="0" y="297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27"/>
                    <a:pt x="35889" y="40810"/>
                    <a:pt x="25754" y="4279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FF9966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Arc 6"/>
            <p:cNvSpPr>
              <a:spLocks/>
            </p:cNvSpPr>
            <p:nvPr/>
          </p:nvSpPr>
          <p:spPr bwMode="auto">
            <a:xfrm>
              <a:off x="6493349" y="6332538"/>
              <a:ext cx="671512" cy="209550"/>
            </a:xfrm>
            <a:custGeom>
              <a:avLst/>
              <a:gdLst>
                <a:gd name="T0" fmla="*/ 453100 w 43200"/>
                <a:gd name="T1" fmla="*/ 0 h 41838"/>
                <a:gd name="T2" fmla="*/ 192516 w 43200"/>
                <a:gd name="T3" fmla="*/ 3516 h 41838"/>
                <a:gd name="T4" fmla="*/ 335756 w 43200"/>
                <a:gd name="T5" fmla="*/ 101364 h 41838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838"/>
                <a:gd name="T11" fmla="*/ 43200 w 43200"/>
                <a:gd name="T12" fmla="*/ 41838 h 41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838" fill="none" extrusionOk="0">
                  <a:moveTo>
                    <a:pt x="29148" y="0"/>
                  </a:moveTo>
                  <a:cubicBezTo>
                    <a:pt x="37597" y="3151"/>
                    <a:pt x="43200" y="11220"/>
                    <a:pt x="43200" y="20238"/>
                  </a:cubicBezTo>
                  <a:cubicBezTo>
                    <a:pt x="43200" y="32167"/>
                    <a:pt x="33529" y="41838"/>
                    <a:pt x="21600" y="41838"/>
                  </a:cubicBezTo>
                  <a:cubicBezTo>
                    <a:pt x="9670" y="41838"/>
                    <a:pt x="0" y="32167"/>
                    <a:pt x="0" y="20238"/>
                  </a:cubicBezTo>
                  <a:cubicBezTo>
                    <a:pt x="-1" y="11878"/>
                    <a:pt x="4824" y="4268"/>
                    <a:pt x="12385" y="702"/>
                  </a:cubicBezTo>
                </a:path>
                <a:path w="43200" h="41838" stroke="0" extrusionOk="0">
                  <a:moveTo>
                    <a:pt x="29148" y="0"/>
                  </a:moveTo>
                  <a:cubicBezTo>
                    <a:pt x="37597" y="3151"/>
                    <a:pt x="43200" y="11220"/>
                    <a:pt x="43200" y="20238"/>
                  </a:cubicBezTo>
                  <a:cubicBezTo>
                    <a:pt x="43200" y="32167"/>
                    <a:pt x="33529" y="41838"/>
                    <a:pt x="21600" y="41838"/>
                  </a:cubicBezTo>
                  <a:cubicBezTo>
                    <a:pt x="9670" y="41838"/>
                    <a:pt x="0" y="32167"/>
                    <a:pt x="0" y="20238"/>
                  </a:cubicBezTo>
                  <a:cubicBezTo>
                    <a:pt x="-1" y="11878"/>
                    <a:pt x="4824" y="4268"/>
                    <a:pt x="12385" y="702"/>
                  </a:cubicBezTo>
                  <a:lnTo>
                    <a:pt x="21600" y="20238"/>
                  </a:lnTo>
                  <a:close/>
                </a:path>
              </a:pathLst>
            </a:custGeom>
            <a:noFill/>
            <a:ln w="38100">
              <a:solidFill>
                <a:srgbClr val="FF9966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4" name="Grouper 83"/>
          <p:cNvGrpSpPr>
            <a:grpSpLocks noChangeAspect="1"/>
          </p:cNvGrpSpPr>
          <p:nvPr/>
        </p:nvGrpSpPr>
        <p:grpSpPr>
          <a:xfrm>
            <a:off x="6130929" y="1706703"/>
            <a:ext cx="2200843" cy="1569897"/>
            <a:chOff x="5280025" y="1103313"/>
            <a:chExt cx="4219575" cy="3009899"/>
          </a:xfrm>
        </p:grpSpPr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t="7000" b="8667"/>
            <a:stretch>
              <a:fillRect/>
            </a:stretch>
          </p:blipFill>
          <p:spPr>
            <a:xfrm rot="493035">
              <a:off x="5981547" y="1638300"/>
              <a:ext cx="3276752" cy="2072545"/>
            </a:xfrm>
            <a:prstGeom prst="rect">
              <a:avLst/>
            </a:prstGeom>
            <a:effectLst/>
          </p:spPr>
        </p:pic>
        <p:sp>
          <p:nvSpPr>
            <p:cNvPr id="79" name="Line 2"/>
            <p:cNvSpPr>
              <a:spLocks noChangeShapeType="1"/>
            </p:cNvSpPr>
            <p:nvPr/>
          </p:nvSpPr>
          <p:spPr bwMode="auto">
            <a:xfrm>
              <a:off x="8763000" y="3543300"/>
              <a:ext cx="736600" cy="436000"/>
            </a:xfrm>
            <a:prstGeom prst="line">
              <a:avLst/>
            </a:prstGeom>
            <a:noFill/>
            <a:ln w="19050" cap="flat" cmpd="sng" algn="ctr">
              <a:solidFill>
                <a:srgbClr val="666699"/>
              </a:solidFill>
              <a:prstDash val="solid"/>
              <a:round/>
              <a:headEnd type="none" w="sm" len="med"/>
              <a:tailEnd type="none" w="sm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Arc 11"/>
            <p:cNvSpPr>
              <a:spLocks/>
            </p:cNvSpPr>
            <p:nvPr/>
          </p:nvSpPr>
          <p:spPr bwMode="auto">
            <a:xfrm rot="17923254">
              <a:off x="5212556" y="1170782"/>
              <a:ext cx="528637" cy="393700"/>
            </a:xfrm>
            <a:custGeom>
              <a:avLst/>
              <a:gdLst>
                <a:gd name="T0" fmla="*/ 354799 w 43200"/>
                <a:gd name="T1" fmla="*/ 0 h 41895"/>
                <a:gd name="T2" fmla="*/ 144188 w 43200"/>
                <a:gd name="T3" fmla="*/ 9914 h 41895"/>
                <a:gd name="T4" fmla="*/ 264319 w 43200"/>
                <a:gd name="T5" fmla="*/ 190718 h 4189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895"/>
                <a:gd name="T11" fmla="*/ 43200 w 43200"/>
                <a:gd name="T12" fmla="*/ 41895 h 418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895" fill="none" extrusionOk="0">
                  <a:moveTo>
                    <a:pt x="28994" y="-1"/>
                  </a:moveTo>
                  <a:cubicBezTo>
                    <a:pt x="37523" y="3107"/>
                    <a:pt x="43200" y="11216"/>
                    <a:pt x="43200" y="20295"/>
                  </a:cubicBezTo>
                  <a:cubicBezTo>
                    <a:pt x="43200" y="32224"/>
                    <a:pt x="33529" y="41895"/>
                    <a:pt x="21600" y="41895"/>
                  </a:cubicBezTo>
                  <a:cubicBezTo>
                    <a:pt x="9670" y="41895"/>
                    <a:pt x="0" y="32224"/>
                    <a:pt x="0" y="20295"/>
                  </a:cubicBezTo>
                  <a:cubicBezTo>
                    <a:pt x="-1" y="12176"/>
                    <a:pt x="4551" y="4744"/>
                    <a:pt x="11782" y="1054"/>
                  </a:cubicBezTo>
                </a:path>
                <a:path w="43200" h="41895" stroke="0" extrusionOk="0">
                  <a:moveTo>
                    <a:pt x="28994" y="-1"/>
                  </a:moveTo>
                  <a:cubicBezTo>
                    <a:pt x="37523" y="3107"/>
                    <a:pt x="43200" y="11216"/>
                    <a:pt x="43200" y="20295"/>
                  </a:cubicBezTo>
                  <a:cubicBezTo>
                    <a:pt x="43200" y="32224"/>
                    <a:pt x="33529" y="41895"/>
                    <a:pt x="21600" y="41895"/>
                  </a:cubicBezTo>
                  <a:cubicBezTo>
                    <a:pt x="9670" y="41895"/>
                    <a:pt x="0" y="32224"/>
                    <a:pt x="0" y="20295"/>
                  </a:cubicBezTo>
                  <a:cubicBezTo>
                    <a:pt x="-1" y="12176"/>
                    <a:pt x="4551" y="4744"/>
                    <a:pt x="11782" y="1054"/>
                  </a:cubicBezTo>
                  <a:lnTo>
                    <a:pt x="21600" y="20295"/>
                  </a:lnTo>
                  <a:close/>
                </a:path>
              </a:pathLst>
            </a:custGeom>
            <a:noFill/>
            <a:ln w="38100">
              <a:solidFill>
                <a:srgbClr val="6666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Arc 14"/>
            <p:cNvSpPr>
              <a:spLocks/>
            </p:cNvSpPr>
            <p:nvPr/>
          </p:nvSpPr>
          <p:spPr bwMode="auto">
            <a:xfrm rot="17923254">
              <a:off x="8909051" y="3657600"/>
              <a:ext cx="530225" cy="381000"/>
            </a:xfrm>
            <a:custGeom>
              <a:avLst/>
              <a:gdLst>
                <a:gd name="T0" fmla="*/ 138092 w 43200"/>
                <a:gd name="T1" fmla="*/ 381000 h 40559"/>
                <a:gd name="T2" fmla="*/ 396085 w 43200"/>
                <a:gd name="T3" fmla="*/ 379319 h 40559"/>
                <a:gd name="T4" fmla="*/ 265113 w 43200"/>
                <a:gd name="T5" fmla="*/ 202904 h 40559"/>
                <a:gd name="T6" fmla="*/ 0 60000 65536"/>
                <a:gd name="T7" fmla="*/ 0 60000 65536"/>
                <a:gd name="T8" fmla="*/ 0 60000 65536"/>
                <a:gd name="T9" fmla="*/ 0 w 43200"/>
                <a:gd name="T10" fmla="*/ 0 h 40559"/>
                <a:gd name="T11" fmla="*/ 43200 w 43200"/>
                <a:gd name="T12" fmla="*/ 40559 h 405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0559" fill="none" extrusionOk="0">
                  <a:moveTo>
                    <a:pt x="11250" y="40559"/>
                  </a:moveTo>
                  <a:cubicBezTo>
                    <a:pt x="4314" y="36773"/>
                    <a:pt x="0" y="2950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370"/>
                    <a:pt x="39026" y="36541"/>
                    <a:pt x="32271" y="40380"/>
                  </a:cubicBezTo>
                </a:path>
                <a:path w="43200" h="40559" stroke="0" extrusionOk="0">
                  <a:moveTo>
                    <a:pt x="11250" y="40559"/>
                  </a:moveTo>
                  <a:cubicBezTo>
                    <a:pt x="4314" y="36773"/>
                    <a:pt x="0" y="2950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370"/>
                    <a:pt x="39026" y="36541"/>
                    <a:pt x="32271" y="4038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6666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Line 2"/>
            <p:cNvSpPr>
              <a:spLocks noChangeAspect="1" noChangeShapeType="1"/>
            </p:cNvSpPr>
            <p:nvPr/>
          </p:nvSpPr>
          <p:spPr bwMode="auto">
            <a:xfrm>
              <a:off x="5295901" y="1295400"/>
              <a:ext cx="953719" cy="620200"/>
            </a:xfrm>
            <a:prstGeom prst="line">
              <a:avLst/>
            </a:prstGeom>
            <a:noFill/>
            <a:ln w="19050" cap="flat" cmpd="sng" algn="ctr">
              <a:solidFill>
                <a:srgbClr val="666699"/>
              </a:solidFill>
              <a:prstDash val="solid"/>
              <a:round/>
              <a:headEnd type="none" w="sm" len="med"/>
              <a:tailEnd type="none" w="sm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90" name="Grouper 89"/>
          <p:cNvGrpSpPr>
            <a:grpSpLocks noChangeAspect="1"/>
          </p:cNvGrpSpPr>
          <p:nvPr/>
        </p:nvGrpSpPr>
        <p:grpSpPr>
          <a:xfrm>
            <a:off x="5664211" y="3543300"/>
            <a:ext cx="3302666" cy="1136545"/>
            <a:chOff x="1638311" y="3086100"/>
            <a:chExt cx="6022578" cy="2072545"/>
          </a:xfrm>
        </p:grpSpPr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t="7000" b="8667"/>
            <a:stretch>
              <a:fillRect/>
            </a:stretch>
          </p:blipFill>
          <p:spPr>
            <a:xfrm rot="493035">
              <a:off x="3098647" y="3086100"/>
              <a:ext cx="3276752" cy="2072545"/>
            </a:xfrm>
            <a:prstGeom prst="rect">
              <a:avLst/>
            </a:prstGeom>
            <a:effectLst/>
          </p:spPr>
        </p:pic>
        <p:sp>
          <p:nvSpPr>
            <p:cNvPr id="86" name="Line 4"/>
            <p:cNvSpPr>
              <a:spLocks noChangeShapeType="1"/>
            </p:cNvSpPr>
            <p:nvPr/>
          </p:nvSpPr>
          <p:spPr bwMode="auto">
            <a:xfrm flipV="1">
              <a:off x="1638311" y="4140208"/>
              <a:ext cx="1907778" cy="380741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Arc 5"/>
            <p:cNvSpPr>
              <a:spLocks/>
            </p:cNvSpPr>
            <p:nvPr/>
          </p:nvSpPr>
          <p:spPr bwMode="auto">
            <a:xfrm rot="4011937" flipH="1" flipV="1">
              <a:off x="1984375" y="4254501"/>
              <a:ext cx="433387" cy="265112"/>
            </a:xfrm>
            <a:custGeom>
              <a:avLst/>
              <a:gdLst>
                <a:gd name="T0" fmla="*/ 99639 w 43200"/>
                <a:gd name="T1" fmla="*/ 245236 h 43002"/>
                <a:gd name="T2" fmla="*/ 245957 w 43200"/>
                <a:gd name="T3" fmla="*/ 265112 h 43002"/>
                <a:gd name="T4" fmla="*/ 216693 w 43200"/>
                <a:gd name="T5" fmla="*/ 133166 h 43002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02"/>
                <a:gd name="T11" fmla="*/ 43200 w 43200"/>
                <a:gd name="T12" fmla="*/ 43002 h 430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02" fill="none" extrusionOk="0">
                  <a:moveTo>
                    <a:pt x="9932" y="39777"/>
                  </a:moveTo>
                  <a:cubicBezTo>
                    <a:pt x="3742" y="35804"/>
                    <a:pt x="0" y="289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402"/>
                    <a:pt x="35220" y="41543"/>
                    <a:pt x="24517" y="43002"/>
                  </a:cubicBezTo>
                </a:path>
                <a:path w="43200" h="43002" stroke="0" extrusionOk="0">
                  <a:moveTo>
                    <a:pt x="9932" y="39777"/>
                  </a:moveTo>
                  <a:cubicBezTo>
                    <a:pt x="3742" y="35804"/>
                    <a:pt x="0" y="289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402"/>
                    <a:pt x="35220" y="41543"/>
                    <a:pt x="24517" y="430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339966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Arc 6"/>
            <p:cNvSpPr>
              <a:spLocks/>
            </p:cNvSpPr>
            <p:nvPr/>
          </p:nvSpPr>
          <p:spPr bwMode="auto">
            <a:xfrm rot="4011937">
              <a:off x="6679406" y="3359944"/>
              <a:ext cx="434975" cy="265112"/>
            </a:xfrm>
            <a:custGeom>
              <a:avLst/>
              <a:gdLst>
                <a:gd name="T0" fmla="*/ 100004 w 43200"/>
                <a:gd name="T1" fmla="*/ 245236 h 43002"/>
                <a:gd name="T2" fmla="*/ 246858 w 43200"/>
                <a:gd name="T3" fmla="*/ 265112 h 43002"/>
                <a:gd name="T4" fmla="*/ 217488 w 43200"/>
                <a:gd name="T5" fmla="*/ 133166 h 43002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02"/>
                <a:gd name="T11" fmla="*/ 43200 w 43200"/>
                <a:gd name="T12" fmla="*/ 43002 h 430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02" fill="none" extrusionOk="0">
                  <a:moveTo>
                    <a:pt x="9932" y="39777"/>
                  </a:moveTo>
                  <a:cubicBezTo>
                    <a:pt x="3742" y="35804"/>
                    <a:pt x="0" y="289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402"/>
                    <a:pt x="35220" y="41543"/>
                    <a:pt x="24517" y="43002"/>
                  </a:cubicBezTo>
                </a:path>
                <a:path w="43200" h="43002" stroke="0" extrusionOk="0">
                  <a:moveTo>
                    <a:pt x="9932" y="39777"/>
                  </a:moveTo>
                  <a:cubicBezTo>
                    <a:pt x="3742" y="35804"/>
                    <a:pt x="0" y="289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402"/>
                    <a:pt x="35220" y="41543"/>
                    <a:pt x="24517" y="430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339966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Line 4"/>
            <p:cNvSpPr>
              <a:spLocks noChangeShapeType="1"/>
            </p:cNvSpPr>
            <p:nvPr/>
          </p:nvSpPr>
          <p:spPr bwMode="auto">
            <a:xfrm flipV="1">
              <a:off x="5753111" y="3314700"/>
              <a:ext cx="1907778" cy="380741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er 2"/>
          <p:cNvGrpSpPr>
            <a:grpSpLocks noChangeAspect="1"/>
          </p:cNvGrpSpPr>
          <p:nvPr/>
        </p:nvGrpSpPr>
        <p:grpSpPr>
          <a:xfrm>
            <a:off x="669581" y="4905375"/>
            <a:ext cx="972000" cy="1347852"/>
            <a:chOff x="504482" y="4740275"/>
            <a:chExt cx="1251293" cy="1735138"/>
          </a:xfrm>
        </p:grpSpPr>
        <p:grpSp>
          <p:nvGrpSpPr>
            <p:cNvPr id="106" name="Group 13"/>
            <p:cNvGrpSpPr>
              <a:grpSpLocks/>
            </p:cNvGrpSpPr>
            <p:nvPr/>
          </p:nvGrpSpPr>
          <p:grpSpPr bwMode="auto">
            <a:xfrm>
              <a:off x="1039813" y="4740275"/>
              <a:ext cx="652462" cy="1598613"/>
              <a:chOff x="663" y="1642"/>
              <a:chExt cx="411" cy="1007"/>
            </a:xfrm>
          </p:grpSpPr>
          <p:grpSp>
            <p:nvGrpSpPr>
              <p:cNvPr id="107" name="Group 14"/>
              <p:cNvGrpSpPr>
                <a:grpSpLocks/>
              </p:cNvGrpSpPr>
              <p:nvPr/>
            </p:nvGrpSpPr>
            <p:grpSpPr bwMode="auto">
              <a:xfrm rot="-6600000">
                <a:off x="347" y="2142"/>
                <a:ext cx="875" cy="68"/>
                <a:chOff x="1785" y="2810"/>
                <a:chExt cx="1561" cy="121"/>
              </a:xfrm>
            </p:grpSpPr>
            <p:sp>
              <p:nvSpPr>
                <p:cNvPr id="114" name="Freeform 15"/>
                <p:cNvSpPr>
                  <a:spLocks/>
                </p:cNvSpPr>
                <p:nvPr/>
              </p:nvSpPr>
              <p:spPr bwMode="auto">
                <a:xfrm>
                  <a:off x="1785" y="2810"/>
                  <a:ext cx="1561" cy="121"/>
                </a:xfrm>
                <a:custGeom>
                  <a:avLst/>
                  <a:gdLst>
                    <a:gd name="T0" fmla="*/ 0 w 1395"/>
                    <a:gd name="T1" fmla="*/ 121 h 102"/>
                    <a:gd name="T2" fmla="*/ 1561 w 1395"/>
                    <a:gd name="T3" fmla="*/ 121 h 102"/>
                    <a:gd name="T4" fmla="*/ 779 w 1395"/>
                    <a:gd name="T5" fmla="*/ 0 h 102"/>
                    <a:gd name="T6" fmla="*/ 0 w 1395"/>
                    <a:gd name="T7" fmla="*/ 121 h 10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5"/>
                    <a:gd name="T13" fmla="*/ 0 h 102"/>
                    <a:gd name="T14" fmla="*/ 1395 w 1395"/>
                    <a:gd name="T15" fmla="*/ 102 h 10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5" h="102">
                      <a:moveTo>
                        <a:pt x="0" y="102"/>
                      </a:moveTo>
                      <a:lnTo>
                        <a:pt x="1395" y="102"/>
                      </a:lnTo>
                      <a:lnTo>
                        <a:pt x="696" y="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FFB66D">
                    <a:alpha val="39999"/>
                  </a:srgbClr>
                </a:solidFill>
                <a:ln w="6350">
                  <a:solidFill>
                    <a:srgbClr val="FFB66D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5" name="Oval 16"/>
                <p:cNvSpPr>
                  <a:spLocks noChangeArrowheads="1"/>
                </p:cNvSpPr>
                <p:nvPr/>
              </p:nvSpPr>
              <p:spPr bwMode="auto">
                <a:xfrm flipV="1">
                  <a:off x="2531" y="2829"/>
                  <a:ext cx="69" cy="69"/>
                </a:xfrm>
                <a:prstGeom prst="ellipse">
                  <a:avLst/>
                </a:prstGeom>
                <a:solidFill>
                  <a:srgbClr val="FFB66D">
                    <a:alpha val="39999"/>
                  </a:srgbClr>
                </a:solidFill>
                <a:ln w="6350">
                  <a:solidFill>
                    <a:srgbClr val="FFB66D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08" name="Group 17"/>
              <p:cNvGrpSpPr>
                <a:grpSpLocks/>
              </p:cNvGrpSpPr>
              <p:nvPr/>
            </p:nvGrpSpPr>
            <p:grpSpPr bwMode="auto">
              <a:xfrm rot="-6600000">
                <a:off x="912" y="2483"/>
                <a:ext cx="204" cy="117"/>
                <a:chOff x="1538" y="3009"/>
                <a:chExt cx="257" cy="149"/>
              </a:xfrm>
            </p:grpSpPr>
            <p:sp>
              <p:nvSpPr>
                <p:cNvPr id="112" name="AutoShape 18"/>
                <p:cNvSpPr>
                  <a:spLocks noChangeArrowheads="1"/>
                </p:cNvSpPr>
                <p:nvPr/>
              </p:nvSpPr>
              <p:spPr bwMode="auto">
                <a:xfrm flipH="1" flipV="1">
                  <a:off x="1652" y="3009"/>
                  <a:ext cx="29" cy="84"/>
                </a:xfrm>
                <a:prstGeom prst="can">
                  <a:avLst>
                    <a:gd name="adj" fmla="val 28121"/>
                  </a:avLst>
                </a:prstGeom>
                <a:solidFill>
                  <a:srgbClr val="FFB66D">
                    <a:alpha val="39999"/>
                  </a:srgbClr>
                </a:solidFill>
                <a:ln w="6350">
                  <a:solidFill>
                    <a:srgbClr val="FFB66D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3" name="Freeform 19"/>
                <p:cNvSpPr>
                  <a:spLocks/>
                </p:cNvSpPr>
                <p:nvPr/>
              </p:nvSpPr>
              <p:spPr bwMode="auto">
                <a:xfrm>
                  <a:off x="1538" y="3085"/>
                  <a:ext cx="257" cy="73"/>
                </a:xfrm>
                <a:custGeom>
                  <a:avLst/>
                  <a:gdLst>
                    <a:gd name="T0" fmla="*/ 0 w 468"/>
                    <a:gd name="T1" fmla="*/ 73 h 133"/>
                    <a:gd name="T2" fmla="*/ 0 w 468"/>
                    <a:gd name="T3" fmla="*/ 0 h 133"/>
                    <a:gd name="T4" fmla="*/ 257 w 468"/>
                    <a:gd name="T5" fmla="*/ 0 h 133"/>
                    <a:gd name="T6" fmla="*/ 257 w 468"/>
                    <a:gd name="T7" fmla="*/ 73 h 133"/>
                    <a:gd name="T8" fmla="*/ 234 w 468"/>
                    <a:gd name="T9" fmla="*/ 73 h 133"/>
                    <a:gd name="T10" fmla="*/ 234 w 468"/>
                    <a:gd name="T11" fmla="*/ 24 h 133"/>
                    <a:gd name="T12" fmla="*/ 20 w 468"/>
                    <a:gd name="T13" fmla="*/ 24 h 133"/>
                    <a:gd name="T14" fmla="*/ 20 w 468"/>
                    <a:gd name="T15" fmla="*/ 73 h 133"/>
                    <a:gd name="T16" fmla="*/ 0 w 468"/>
                    <a:gd name="T17" fmla="*/ 73 h 1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8"/>
                    <a:gd name="T28" fmla="*/ 0 h 133"/>
                    <a:gd name="T29" fmla="*/ 468 w 468"/>
                    <a:gd name="T30" fmla="*/ 133 h 1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8" h="133">
                      <a:moveTo>
                        <a:pt x="0" y="133"/>
                      </a:moveTo>
                      <a:lnTo>
                        <a:pt x="0" y="0"/>
                      </a:lnTo>
                      <a:lnTo>
                        <a:pt x="468" y="0"/>
                      </a:lnTo>
                      <a:lnTo>
                        <a:pt x="468" y="133"/>
                      </a:lnTo>
                      <a:lnTo>
                        <a:pt x="427" y="133"/>
                      </a:lnTo>
                      <a:lnTo>
                        <a:pt x="427" y="43"/>
                      </a:lnTo>
                      <a:lnTo>
                        <a:pt x="37" y="43"/>
                      </a:lnTo>
                      <a:lnTo>
                        <a:pt x="37" y="133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FFB66D">
                    <a:alpha val="39999"/>
                  </a:srgbClr>
                </a:solidFill>
                <a:ln w="6350">
                  <a:solidFill>
                    <a:srgbClr val="FFB66D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09" name="Group 20"/>
              <p:cNvGrpSpPr>
                <a:grpSpLocks/>
              </p:cNvGrpSpPr>
              <p:nvPr/>
            </p:nvGrpSpPr>
            <p:grpSpPr bwMode="auto">
              <a:xfrm rot="-6600000">
                <a:off x="618" y="1679"/>
                <a:ext cx="204" cy="117"/>
                <a:chOff x="1538" y="3009"/>
                <a:chExt cx="257" cy="149"/>
              </a:xfrm>
            </p:grpSpPr>
            <p:sp>
              <p:nvSpPr>
                <p:cNvPr id="110" name="AutoShape 21"/>
                <p:cNvSpPr>
                  <a:spLocks noChangeArrowheads="1"/>
                </p:cNvSpPr>
                <p:nvPr/>
              </p:nvSpPr>
              <p:spPr bwMode="auto">
                <a:xfrm flipH="1" flipV="1">
                  <a:off x="1652" y="3009"/>
                  <a:ext cx="29" cy="84"/>
                </a:xfrm>
                <a:prstGeom prst="can">
                  <a:avLst>
                    <a:gd name="adj" fmla="val 28121"/>
                  </a:avLst>
                </a:prstGeom>
                <a:solidFill>
                  <a:srgbClr val="FFB66D">
                    <a:alpha val="39999"/>
                  </a:srgbClr>
                </a:solidFill>
                <a:ln w="6350">
                  <a:solidFill>
                    <a:srgbClr val="FFB66D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1" name="Freeform 22"/>
                <p:cNvSpPr>
                  <a:spLocks/>
                </p:cNvSpPr>
                <p:nvPr/>
              </p:nvSpPr>
              <p:spPr bwMode="auto">
                <a:xfrm>
                  <a:off x="1538" y="3085"/>
                  <a:ext cx="257" cy="73"/>
                </a:xfrm>
                <a:custGeom>
                  <a:avLst/>
                  <a:gdLst>
                    <a:gd name="T0" fmla="*/ 0 w 468"/>
                    <a:gd name="T1" fmla="*/ 73 h 133"/>
                    <a:gd name="T2" fmla="*/ 0 w 468"/>
                    <a:gd name="T3" fmla="*/ 0 h 133"/>
                    <a:gd name="T4" fmla="*/ 257 w 468"/>
                    <a:gd name="T5" fmla="*/ 0 h 133"/>
                    <a:gd name="T6" fmla="*/ 257 w 468"/>
                    <a:gd name="T7" fmla="*/ 73 h 133"/>
                    <a:gd name="T8" fmla="*/ 234 w 468"/>
                    <a:gd name="T9" fmla="*/ 73 h 133"/>
                    <a:gd name="T10" fmla="*/ 234 w 468"/>
                    <a:gd name="T11" fmla="*/ 24 h 133"/>
                    <a:gd name="T12" fmla="*/ 20 w 468"/>
                    <a:gd name="T13" fmla="*/ 24 h 133"/>
                    <a:gd name="T14" fmla="*/ 20 w 468"/>
                    <a:gd name="T15" fmla="*/ 73 h 133"/>
                    <a:gd name="T16" fmla="*/ 0 w 468"/>
                    <a:gd name="T17" fmla="*/ 73 h 1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8"/>
                    <a:gd name="T28" fmla="*/ 0 h 133"/>
                    <a:gd name="T29" fmla="*/ 468 w 468"/>
                    <a:gd name="T30" fmla="*/ 133 h 1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8" h="133">
                      <a:moveTo>
                        <a:pt x="0" y="133"/>
                      </a:moveTo>
                      <a:lnTo>
                        <a:pt x="0" y="0"/>
                      </a:lnTo>
                      <a:lnTo>
                        <a:pt x="468" y="0"/>
                      </a:lnTo>
                      <a:lnTo>
                        <a:pt x="468" y="133"/>
                      </a:lnTo>
                      <a:lnTo>
                        <a:pt x="427" y="133"/>
                      </a:lnTo>
                      <a:lnTo>
                        <a:pt x="427" y="43"/>
                      </a:lnTo>
                      <a:lnTo>
                        <a:pt x="37" y="43"/>
                      </a:lnTo>
                      <a:lnTo>
                        <a:pt x="37" y="133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FFB66D">
                    <a:alpha val="39999"/>
                  </a:srgbClr>
                </a:solidFill>
                <a:ln w="6350">
                  <a:solidFill>
                    <a:srgbClr val="FFB66D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117" name="Group 23"/>
            <p:cNvGrpSpPr>
              <a:grpSpLocks/>
            </p:cNvGrpSpPr>
            <p:nvPr/>
          </p:nvGrpSpPr>
          <p:grpSpPr bwMode="auto">
            <a:xfrm>
              <a:off x="998538" y="4903788"/>
              <a:ext cx="757237" cy="1554162"/>
              <a:chOff x="629" y="1681"/>
              <a:chExt cx="477" cy="979"/>
            </a:xfrm>
          </p:grpSpPr>
          <p:grpSp>
            <p:nvGrpSpPr>
              <p:cNvPr id="118" name="Group 24"/>
              <p:cNvGrpSpPr>
                <a:grpSpLocks/>
              </p:cNvGrpSpPr>
              <p:nvPr/>
            </p:nvGrpSpPr>
            <p:grpSpPr bwMode="auto">
              <a:xfrm rot="-3900000">
                <a:off x="349" y="2099"/>
                <a:ext cx="875" cy="68"/>
                <a:chOff x="1785" y="2810"/>
                <a:chExt cx="1561" cy="121"/>
              </a:xfrm>
            </p:grpSpPr>
            <p:sp>
              <p:nvSpPr>
                <p:cNvPr id="125" name="Freeform 25"/>
                <p:cNvSpPr>
                  <a:spLocks/>
                </p:cNvSpPr>
                <p:nvPr/>
              </p:nvSpPr>
              <p:spPr bwMode="auto">
                <a:xfrm>
                  <a:off x="1785" y="2810"/>
                  <a:ext cx="1561" cy="121"/>
                </a:xfrm>
                <a:custGeom>
                  <a:avLst/>
                  <a:gdLst>
                    <a:gd name="T0" fmla="*/ 0 w 1395"/>
                    <a:gd name="T1" fmla="*/ 121 h 102"/>
                    <a:gd name="T2" fmla="*/ 1561 w 1395"/>
                    <a:gd name="T3" fmla="*/ 121 h 102"/>
                    <a:gd name="T4" fmla="*/ 779 w 1395"/>
                    <a:gd name="T5" fmla="*/ 0 h 102"/>
                    <a:gd name="T6" fmla="*/ 0 w 1395"/>
                    <a:gd name="T7" fmla="*/ 121 h 10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5"/>
                    <a:gd name="T13" fmla="*/ 0 h 102"/>
                    <a:gd name="T14" fmla="*/ 1395 w 1395"/>
                    <a:gd name="T15" fmla="*/ 102 h 10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5" h="102">
                      <a:moveTo>
                        <a:pt x="0" y="102"/>
                      </a:moveTo>
                      <a:lnTo>
                        <a:pt x="1395" y="102"/>
                      </a:lnTo>
                      <a:lnTo>
                        <a:pt x="696" y="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8FAFC3">
                    <a:alpha val="39999"/>
                  </a:srgbClr>
                </a:solidFill>
                <a:ln w="6350">
                  <a:solidFill>
                    <a:srgbClr val="8FAFC3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6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2531" y="2829"/>
                  <a:ext cx="69" cy="69"/>
                </a:xfrm>
                <a:prstGeom prst="ellipse">
                  <a:avLst/>
                </a:prstGeom>
                <a:solidFill>
                  <a:srgbClr val="8FAFC3">
                    <a:alpha val="39999"/>
                  </a:srgbClr>
                </a:solidFill>
                <a:ln w="6350">
                  <a:solidFill>
                    <a:srgbClr val="8FAFC3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19" name="Group 27"/>
              <p:cNvGrpSpPr>
                <a:grpSpLocks/>
              </p:cNvGrpSpPr>
              <p:nvPr/>
            </p:nvGrpSpPr>
            <p:grpSpPr bwMode="auto">
              <a:xfrm rot="-3900000">
                <a:off x="588" y="2494"/>
                <a:ext cx="204" cy="117"/>
                <a:chOff x="1538" y="3009"/>
                <a:chExt cx="257" cy="149"/>
              </a:xfrm>
            </p:grpSpPr>
            <p:sp>
              <p:nvSpPr>
                <p:cNvPr id="123" name="AutoShape 28"/>
                <p:cNvSpPr>
                  <a:spLocks noChangeArrowheads="1"/>
                </p:cNvSpPr>
                <p:nvPr/>
              </p:nvSpPr>
              <p:spPr bwMode="auto">
                <a:xfrm flipH="1" flipV="1">
                  <a:off x="1652" y="3009"/>
                  <a:ext cx="29" cy="84"/>
                </a:xfrm>
                <a:prstGeom prst="can">
                  <a:avLst>
                    <a:gd name="adj" fmla="val 28121"/>
                  </a:avLst>
                </a:prstGeom>
                <a:solidFill>
                  <a:srgbClr val="8FAFC3">
                    <a:alpha val="39999"/>
                  </a:srgbClr>
                </a:solidFill>
                <a:ln w="6350">
                  <a:solidFill>
                    <a:srgbClr val="8FAFC3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4" name="Freeform 29"/>
                <p:cNvSpPr>
                  <a:spLocks/>
                </p:cNvSpPr>
                <p:nvPr/>
              </p:nvSpPr>
              <p:spPr bwMode="auto">
                <a:xfrm>
                  <a:off x="1538" y="3085"/>
                  <a:ext cx="257" cy="73"/>
                </a:xfrm>
                <a:custGeom>
                  <a:avLst/>
                  <a:gdLst>
                    <a:gd name="T0" fmla="*/ 0 w 468"/>
                    <a:gd name="T1" fmla="*/ 73 h 133"/>
                    <a:gd name="T2" fmla="*/ 0 w 468"/>
                    <a:gd name="T3" fmla="*/ 0 h 133"/>
                    <a:gd name="T4" fmla="*/ 257 w 468"/>
                    <a:gd name="T5" fmla="*/ 0 h 133"/>
                    <a:gd name="T6" fmla="*/ 257 w 468"/>
                    <a:gd name="T7" fmla="*/ 73 h 133"/>
                    <a:gd name="T8" fmla="*/ 234 w 468"/>
                    <a:gd name="T9" fmla="*/ 73 h 133"/>
                    <a:gd name="T10" fmla="*/ 234 w 468"/>
                    <a:gd name="T11" fmla="*/ 24 h 133"/>
                    <a:gd name="T12" fmla="*/ 20 w 468"/>
                    <a:gd name="T13" fmla="*/ 24 h 133"/>
                    <a:gd name="T14" fmla="*/ 20 w 468"/>
                    <a:gd name="T15" fmla="*/ 73 h 133"/>
                    <a:gd name="T16" fmla="*/ 0 w 468"/>
                    <a:gd name="T17" fmla="*/ 73 h 1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8"/>
                    <a:gd name="T28" fmla="*/ 0 h 133"/>
                    <a:gd name="T29" fmla="*/ 468 w 468"/>
                    <a:gd name="T30" fmla="*/ 133 h 1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8" h="133">
                      <a:moveTo>
                        <a:pt x="0" y="133"/>
                      </a:moveTo>
                      <a:lnTo>
                        <a:pt x="0" y="0"/>
                      </a:lnTo>
                      <a:lnTo>
                        <a:pt x="468" y="0"/>
                      </a:lnTo>
                      <a:lnTo>
                        <a:pt x="468" y="133"/>
                      </a:lnTo>
                      <a:lnTo>
                        <a:pt x="427" y="133"/>
                      </a:lnTo>
                      <a:lnTo>
                        <a:pt x="427" y="43"/>
                      </a:lnTo>
                      <a:lnTo>
                        <a:pt x="37" y="43"/>
                      </a:lnTo>
                      <a:lnTo>
                        <a:pt x="37" y="133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8FAFC3">
                    <a:alpha val="39999"/>
                  </a:srgbClr>
                </a:solidFill>
                <a:ln w="6350">
                  <a:solidFill>
                    <a:srgbClr val="8FAFC3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20" name="Group 30"/>
              <p:cNvGrpSpPr>
                <a:grpSpLocks/>
              </p:cNvGrpSpPr>
              <p:nvPr/>
            </p:nvGrpSpPr>
            <p:grpSpPr bwMode="auto">
              <a:xfrm rot="-3900000">
                <a:off x="948" y="1718"/>
                <a:ext cx="204" cy="117"/>
                <a:chOff x="1538" y="3009"/>
                <a:chExt cx="257" cy="149"/>
              </a:xfrm>
            </p:grpSpPr>
            <p:sp>
              <p:nvSpPr>
                <p:cNvPr id="121" name="AutoShape 31"/>
                <p:cNvSpPr>
                  <a:spLocks noChangeArrowheads="1"/>
                </p:cNvSpPr>
                <p:nvPr/>
              </p:nvSpPr>
              <p:spPr bwMode="auto">
                <a:xfrm flipH="1" flipV="1">
                  <a:off x="1652" y="3009"/>
                  <a:ext cx="29" cy="84"/>
                </a:xfrm>
                <a:prstGeom prst="can">
                  <a:avLst>
                    <a:gd name="adj" fmla="val 28121"/>
                  </a:avLst>
                </a:prstGeom>
                <a:solidFill>
                  <a:srgbClr val="8FAFC3">
                    <a:alpha val="39999"/>
                  </a:srgbClr>
                </a:solidFill>
                <a:ln w="6350">
                  <a:solidFill>
                    <a:srgbClr val="8FAFC3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2" name="Freeform 32"/>
                <p:cNvSpPr>
                  <a:spLocks/>
                </p:cNvSpPr>
                <p:nvPr/>
              </p:nvSpPr>
              <p:spPr bwMode="auto">
                <a:xfrm>
                  <a:off x="1538" y="3085"/>
                  <a:ext cx="257" cy="73"/>
                </a:xfrm>
                <a:custGeom>
                  <a:avLst/>
                  <a:gdLst>
                    <a:gd name="T0" fmla="*/ 0 w 468"/>
                    <a:gd name="T1" fmla="*/ 73 h 133"/>
                    <a:gd name="T2" fmla="*/ 0 w 468"/>
                    <a:gd name="T3" fmla="*/ 0 h 133"/>
                    <a:gd name="T4" fmla="*/ 257 w 468"/>
                    <a:gd name="T5" fmla="*/ 0 h 133"/>
                    <a:gd name="T6" fmla="*/ 257 w 468"/>
                    <a:gd name="T7" fmla="*/ 73 h 133"/>
                    <a:gd name="T8" fmla="*/ 234 w 468"/>
                    <a:gd name="T9" fmla="*/ 73 h 133"/>
                    <a:gd name="T10" fmla="*/ 234 w 468"/>
                    <a:gd name="T11" fmla="*/ 24 h 133"/>
                    <a:gd name="T12" fmla="*/ 20 w 468"/>
                    <a:gd name="T13" fmla="*/ 24 h 133"/>
                    <a:gd name="T14" fmla="*/ 20 w 468"/>
                    <a:gd name="T15" fmla="*/ 73 h 133"/>
                    <a:gd name="T16" fmla="*/ 0 w 468"/>
                    <a:gd name="T17" fmla="*/ 73 h 1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8"/>
                    <a:gd name="T28" fmla="*/ 0 h 133"/>
                    <a:gd name="T29" fmla="*/ 468 w 468"/>
                    <a:gd name="T30" fmla="*/ 133 h 1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8" h="133">
                      <a:moveTo>
                        <a:pt x="0" y="133"/>
                      </a:moveTo>
                      <a:lnTo>
                        <a:pt x="0" y="0"/>
                      </a:lnTo>
                      <a:lnTo>
                        <a:pt x="468" y="0"/>
                      </a:lnTo>
                      <a:lnTo>
                        <a:pt x="468" y="133"/>
                      </a:lnTo>
                      <a:lnTo>
                        <a:pt x="427" y="133"/>
                      </a:lnTo>
                      <a:lnTo>
                        <a:pt x="427" y="43"/>
                      </a:lnTo>
                      <a:lnTo>
                        <a:pt x="37" y="43"/>
                      </a:lnTo>
                      <a:lnTo>
                        <a:pt x="37" y="133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8FAFC3">
                    <a:alpha val="39999"/>
                  </a:srgbClr>
                </a:solidFill>
                <a:ln w="6350">
                  <a:solidFill>
                    <a:srgbClr val="8FAFC3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127" name="AutoShape 33"/>
            <p:cNvSpPr>
              <a:spLocks noChangeArrowheads="1"/>
            </p:cNvSpPr>
            <p:nvPr/>
          </p:nvSpPr>
          <p:spPr bwMode="auto">
            <a:xfrm rot="8394995">
              <a:off x="600445" y="5593064"/>
              <a:ext cx="478332" cy="719999"/>
            </a:xfrm>
            <a:custGeom>
              <a:avLst/>
              <a:gdLst>
                <a:gd name="T0" fmla="*/ 68218801 w 21600"/>
                <a:gd name="T1" fmla="*/ 40231778 h 21600"/>
                <a:gd name="T2" fmla="*/ 49691424 w 21600"/>
                <a:gd name="T3" fmla="*/ 15794298 h 21600"/>
                <a:gd name="T4" fmla="*/ 58122411 w 21600"/>
                <a:gd name="T5" fmla="*/ 46440679 h 21600"/>
                <a:gd name="T6" fmla="*/ 75989466 w 21600"/>
                <a:gd name="T7" fmla="*/ 88293340 h 21600"/>
                <a:gd name="T8" fmla="*/ 57654061 w 21600"/>
                <a:gd name="T9" fmla="*/ 102062864 h 21600"/>
                <a:gd name="T10" fmla="*/ 49671919 w 21600"/>
                <a:gd name="T11" fmla="*/ 7044064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783" y="13547"/>
                  </a:moveTo>
                  <a:cubicBezTo>
                    <a:pt x="18128" y="12672"/>
                    <a:pt x="18305" y="11740"/>
                    <a:pt x="18305" y="10800"/>
                  </a:cubicBezTo>
                  <a:cubicBezTo>
                    <a:pt x="18305" y="8085"/>
                    <a:pt x="16838" y="5582"/>
                    <a:pt x="14471" y="4254"/>
                  </a:cubicBezTo>
                  <a:lnTo>
                    <a:pt x="16082" y="1380"/>
                  </a:lnTo>
                  <a:cubicBezTo>
                    <a:pt x="19490" y="3291"/>
                    <a:pt x="21600" y="6893"/>
                    <a:pt x="21600" y="10800"/>
                  </a:cubicBezTo>
                  <a:cubicBezTo>
                    <a:pt x="21600" y="12153"/>
                    <a:pt x="21345" y="13494"/>
                    <a:pt x="20850" y="14754"/>
                  </a:cubicBezTo>
                  <a:lnTo>
                    <a:pt x="23362" y="15742"/>
                  </a:lnTo>
                  <a:lnTo>
                    <a:pt x="17725" y="18197"/>
                  </a:lnTo>
                  <a:lnTo>
                    <a:pt x="15271" y="12559"/>
                  </a:lnTo>
                  <a:lnTo>
                    <a:pt x="17783" y="13547"/>
                  </a:lnTo>
                  <a:close/>
                </a:path>
              </a:pathLst>
            </a:custGeom>
            <a:gradFill rotWithShape="0">
              <a:gsLst>
                <a:gs pos="0">
                  <a:srgbClr val="336699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96" name="Group 41"/>
            <p:cNvGrpSpPr>
              <a:grpSpLocks/>
            </p:cNvGrpSpPr>
            <p:nvPr/>
          </p:nvGrpSpPr>
          <p:grpSpPr bwMode="auto">
            <a:xfrm>
              <a:off x="1198563" y="4794250"/>
              <a:ext cx="288925" cy="1681163"/>
              <a:chOff x="747" y="1628"/>
              <a:chExt cx="182" cy="1059"/>
            </a:xfrm>
          </p:grpSpPr>
          <p:sp>
            <p:nvSpPr>
              <p:cNvPr id="98" name="AutoShape 42"/>
              <p:cNvSpPr>
                <a:spLocks noChangeArrowheads="1"/>
              </p:cNvSpPr>
              <p:nvPr/>
            </p:nvSpPr>
            <p:spPr bwMode="auto">
              <a:xfrm rot="-5400000" flipH="1" flipV="1">
                <a:off x="833" y="2553"/>
                <a:ext cx="23" cy="66"/>
              </a:xfrm>
              <a:prstGeom prst="can">
                <a:avLst>
                  <a:gd name="adj" fmla="val 27859"/>
                </a:avLst>
              </a:prstGeom>
              <a:gradFill rotWithShape="1">
                <a:gsLst>
                  <a:gs pos="0">
                    <a:srgbClr val="4D4D4D"/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Freeform 43"/>
              <p:cNvSpPr>
                <a:spLocks/>
              </p:cNvSpPr>
              <p:nvPr/>
            </p:nvSpPr>
            <p:spPr bwMode="auto">
              <a:xfrm rot="-5400000">
                <a:off x="799" y="2557"/>
                <a:ext cx="203" cy="57"/>
              </a:xfrm>
              <a:custGeom>
                <a:avLst/>
                <a:gdLst>
                  <a:gd name="T0" fmla="*/ 0 w 468"/>
                  <a:gd name="T1" fmla="*/ 57 h 133"/>
                  <a:gd name="T2" fmla="*/ 0 w 468"/>
                  <a:gd name="T3" fmla="*/ 0 h 133"/>
                  <a:gd name="T4" fmla="*/ 203 w 468"/>
                  <a:gd name="T5" fmla="*/ 0 h 133"/>
                  <a:gd name="T6" fmla="*/ 203 w 468"/>
                  <a:gd name="T7" fmla="*/ 57 h 133"/>
                  <a:gd name="T8" fmla="*/ 185 w 468"/>
                  <a:gd name="T9" fmla="*/ 57 h 133"/>
                  <a:gd name="T10" fmla="*/ 185 w 468"/>
                  <a:gd name="T11" fmla="*/ 18 h 133"/>
                  <a:gd name="T12" fmla="*/ 16 w 468"/>
                  <a:gd name="T13" fmla="*/ 18 h 133"/>
                  <a:gd name="T14" fmla="*/ 16 w 468"/>
                  <a:gd name="T15" fmla="*/ 57 h 133"/>
                  <a:gd name="T16" fmla="*/ 0 w 468"/>
                  <a:gd name="T17" fmla="*/ 57 h 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8"/>
                  <a:gd name="T28" fmla="*/ 0 h 133"/>
                  <a:gd name="T29" fmla="*/ 468 w 468"/>
                  <a:gd name="T30" fmla="*/ 133 h 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8" h="133">
                    <a:moveTo>
                      <a:pt x="0" y="133"/>
                    </a:moveTo>
                    <a:lnTo>
                      <a:pt x="0" y="0"/>
                    </a:lnTo>
                    <a:lnTo>
                      <a:pt x="468" y="0"/>
                    </a:lnTo>
                    <a:lnTo>
                      <a:pt x="468" y="133"/>
                    </a:lnTo>
                    <a:lnTo>
                      <a:pt x="427" y="133"/>
                    </a:lnTo>
                    <a:lnTo>
                      <a:pt x="427" y="43"/>
                    </a:lnTo>
                    <a:lnTo>
                      <a:pt x="37" y="43"/>
                    </a:lnTo>
                    <a:lnTo>
                      <a:pt x="37" y="133"/>
                    </a:lnTo>
                    <a:lnTo>
                      <a:pt x="0" y="13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AutoShape 44"/>
              <p:cNvSpPr>
                <a:spLocks noChangeArrowheads="1"/>
              </p:cNvSpPr>
              <p:nvPr/>
            </p:nvSpPr>
            <p:spPr bwMode="auto">
              <a:xfrm rot="-5400000" flipH="1" flipV="1">
                <a:off x="832" y="1697"/>
                <a:ext cx="23" cy="66"/>
              </a:xfrm>
              <a:prstGeom prst="can">
                <a:avLst>
                  <a:gd name="adj" fmla="val 27859"/>
                </a:avLst>
              </a:prstGeom>
              <a:gradFill rotWithShape="1">
                <a:gsLst>
                  <a:gs pos="0">
                    <a:srgbClr val="4D4D4D"/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Freeform 45"/>
              <p:cNvSpPr>
                <a:spLocks/>
              </p:cNvSpPr>
              <p:nvPr/>
            </p:nvSpPr>
            <p:spPr bwMode="auto">
              <a:xfrm rot="-5400000">
                <a:off x="798" y="1701"/>
                <a:ext cx="203" cy="57"/>
              </a:xfrm>
              <a:custGeom>
                <a:avLst/>
                <a:gdLst>
                  <a:gd name="T0" fmla="*/ 0 w 468"/>
                  <a:gd name="T1" fmla="*/ 57 h 133"/>
                  <a:gd name="T2" fmla="*/ 0 w 468"/>
                  <a:gd name="T3" fmla="*/ 0 h 133"/>
                  <a:gd name="T4" fmla="*/ 203 w 468"/>
                  <a:gd name="T5" fmla="*/ 0 h 133"/>
                  <a:gd name="T6" fmla="*/ 203 w 468"/>
                  <a:gd name="T7" fmla="*/ 57 h 133"/>
                  <a:gd name="T8" fmla="*/ 185 w 468"/>
                  <a:gd name="T9" fmla="*/ 57 h 133"/>
                  <a:gd name="T10" fmla="*/ 185 w 468"/>
                  <a:gd name="T11" fmla="*/ 18 h 133"/>
                  <a:gd name="T12" fmla="*/ 16 w 468"/>
                  <a:gd name="T13" fmla="*/ 18 h 133"/>
                  <a:gd name="T14" fmla="*/ 16 w 468"/>
                  <a:gd name="T15" fmla="*/ 57 h 133"/>
                  <a:gd name="T16" fmla="*/ 0 w 468"/>
                  <a:gd name="T17" fmla="*/ 57 h 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8"/>
                  <a:gd name="T28" fmla="*/ 0 h 133"/>
                  <a:gd name="T29" fmla="*/ 468 w 468"/>
                  <a:gd name="T30" fmla="*/ 133 h 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8" h="133">
                    <a:moveTo>
                      <a:pt x="0" y="133"/>
                    </a:moveTo>
                    <a:lnTo>
                      <a:pt x="0" y="0"/>
                    </a:lnTo>
                    <a:lnTo>
                      <a:pt x="468" y="0"/>
                    </a:lnTo>
                    <a:lnTo>
                      <a:pt x="468" y="133"/>
                    </a:lnTo>
                    <a:lnTo>
                      <a:pt x="427" y="133"/>
                    </a:lnTo>
                    <a:lnTo>
                      <a:pt x="427" y="43"/>
                    </a:lnTo>
                    <a:lnTo>
                      <a:pt x="37" y="43"/>
                    </a:lnTo>
                    <a:lnTo>
                      <a:pt x="37" y="133"/>
                    </a:lnTo>
                    <a:lnTo>
                      <a:pt x="0" y="13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03" name="Group 46"/>
              <p:cNvGrpSpPr>
                <a:grpSpLocks/>
              </p:cNvGrpSpPr>
              <p:nvPr/>
            </p:nvGrpSpPr>
            <p:grpSpPr bwMode="auto">
              <a:xfrm>
                <a:off x="747" y="1719"/>
                <a:ext cx="68" cy="875"/>
                <a:chOff x="747" y="1719"/>
                <a:chExt cx="68" cy="875"/>
              </a:xfrm>
            </p:grpSpPr>
            <p:sp>
              <p:nvSpPr>
                <p:cNvPr id="104" name="Freeform 47"/>
                <p:cNvSpPr>
                  <a:spLocks/>
                </p:cNvSpPr>
                <p:nvPr/>
              </p:nvSpPr>
              <p:spPr bwMode="auto">
                <a:xfrm rot="-5400000">
                  <a:off x="343" y="2123"/>
                  <a:ext cx="875" cy="68"/>
                </a:xfrm>
                <a:custGeom>
                  <a:avLst/>
                  <a:gdLst>
                    <a:gd name="T0" fmla="*/ 0 w 1395"/>
                    <a:gd name="T1" fmla="*/ 68 h 102"/>
                    <a:gd name="T2" fmla="*/ 875 w 1395"/>
                    <a:gd name="T3" fmla="*/ 68 h 102"/>
                    <a:gd name="T4" fmla="*/ 437 w 1395"/>
                    <a:gd name="T5" fmla="*/ 0 h 102"/>
                    <a:gd name="T6" fmla="*/ 0 w 1395"/>
                    <a:gd name="T7" fmla="*/ 68 h 10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5"/>
                    <a:gd name="T13" fmla="*/ 0 h 102"/>
                    <a:gd name="T14" fmla="*/ 1395 w 1395"/>
                    <a:gd name="T15" fmla="*/ 102 h 10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5" h="102">
                      <a:moveTo>
                        <a:pt x="0" y="102"/>
                      </a:moveTo>
                      <a:lnTo>
                        <a:pt x="1395" y="102"/>
                      </a:lnTo>
                      <a:lnTo>
                        <a:pt x="696" y="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5" name="Oval 48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757" y="2138"/>
                  <a:ext cx="39" cy="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116" name="AutoShape 40"/>
            <p:cNvSpPr>
              <a:spLocks noChangeArrowheads="1"/>
            </p:cNvSpPr>
            <p:nvPr/>
          </p:nvSpPr>
          <p:spPr bwMode="auto">
            <a:xfrm rot="13698794" flipV="1">
              <a:off x="612482" y="4878320"/>
              <a:ext cx="504000" cy="719999"/>
            </a:xfrm>
            <a:custGeom>
              <a:avLst/>
              <a:gdLst>
                <a:gd name="T0" fmla="*/ 68218801 w 21600"/>
                <a:gd name="T1" fmla="*/ 40231778 h 21600"/>
                <a:gd name="T2" fmla="*/ 49691424 w 21600"/>
                <a:gd name="T3" fmla="*/ 15794298 h 21600"/>
                <a:gd name="T4" fmla="*/ 58122411 w 21600"/>
                <a:gd name="T5" fmla="*/ 46440679 h 21600"/>
                <a:gd name="T6" fmla="*/ 75989466 w 21600"/>
                <a:gd name="T7" fmla="*/ 88293340 h 21600"/>
                <a:gd name="T8" fmla="*/ 57654061 w 21600"/>
                <a:gd name="T9" fmla="*/ 102062864 h 21600"/>
                <a:gd name="T10" fmla="*/ 49671919 w 21600"/>
                <a:gd name="T11" fmla="*/ 7044064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783" y="13547"/>
                  </a:moveTo>
                  <a:cubicBezTo>
                    <a:pt x="18128" y="12672"/>
                    <a:pt x="18305" y="11740"/>
                    <a:pt x="18305" y="10800"/>
                  </a:cubicBezTo>
                  <a:cubicBezTo>
                    <a:pt x="18305" y="8085"/>
                    <a:pt x="16838" y="5582"/>
                    <a:pt x="14471" y="4254"/>
                  </a:cubicBezTo>
                  <a:lnTo>
                    <a:pt x="16082" y="1380"/>
                  </a:lnTo>
                  <a:cubicBezTo>
                    <a:pt x="19490" y="3291"/>
                    <a:pt x="21600" y="6893"/>
                    <a:pt x="21600" y="10800"/>
                  </a:cubicBezTo>
                  <a:cubicBezTo>
                    <a:pt x="21600" y="12153"/>
                    <a:pt x="21345" y="13494"/>
                    <a:pt x="20850" y="14754"/>
                  </a:cubicBezTo>
                  <a:lnTo>
                    <a:pt x="23362" y="15742"/>
                  </a:lnTo>
                  <a:lnTo>
                    <a:pt x="17725" y="18197"/>
                  </a:lnTo>
                  <a:lnTo>
                    <a:pt x="15271" y="12559"/>
                  </a:lnTo>
                  <a:lnTo>
                    <a:pt x="17783" y="13547"/>
                  </a:lnTo>
                  <a:close/>
                </a:path>
              </a:pathLst>
            </a:custGeom>
            <a:gradFill rotWithShape="0">
              <a:gsLst>
                <a:gs pos="0">
                  <a:srgbClr val="FFB66D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" name="Grouper 1"/>
          <p:cNvGrpSpPr>
            <a:grpSpLocks noChangeAspect="1"/>
          </p:cNvGrpSpPr>
          <p:nvPr/>
        </p:nvGrpSpPr>
        <p:grpSpPr>
          <a:xfrm>
            <a:off x="489442" y="3436150"/>
            <a:ext cx="1439998" cy="1085325"/>
            <a:chOff x="349742" y="3283743"/>
            <a:chExt cx="1819827" cy="1371600"/>
          </a:xfrm>
        </p:grpSpPr>
        <p:grpSp>
          <p:nvGrpSpPr>
            <p:cNvPr id="139" name="Group 38"/>
            <p:cNvGrpSpPr>
              <a:grpSpLocks/>
            </p:cNvGrpSpPr>
            <p:nvPr/>
          </p:nvGrpSpPr>
          <p:grpSpPr bwMode="auto">
            <a:xfrm rot="1200000">
              <a:off x="1258888" y="3299618"/>
              <a:ext cx="138112" cy="1331912"/>
              <a:chOff x="900" y="904"/>
              <a:chExt cx="87" cy="839"/>
            </a:xfrm>
          </p:grpSpPr>
          <p:sp>
            <p:nvSpPr>
              <p:cNvPr id="140" name="AutoShape 39"/>
              <p:cNvSpPr>
                <a:spLocks noChangeArrowheads="1"/>
              </p:cNvSpPr>
              <p:nvPr/>
            </p:nvSpPr>
            <p:spPr bwMode="auto">
              <a:xfrm rot="21540000" flipH="1">
                <a:off x="914" y="962"/>
                <a:ext cx="68" cy="781"/>
              </a:xfrm>
              <a:prstGeom prst="can">
                <a:avLst>
                  <a:gd name="adj" fmla="val 111503"/>
                </a:avLst>
              </a:prstGeom>
              <a:solidFill>
                <a:srgbClr val="FFB66D">
                  <a:alpha val="79999"/>
                </a:srgbClr>
              </a:solidFill>
              <a:ln w="9525">
                <a:solidFill>
                  <a:srgbClr val="FFA34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1" name="AutoShape 40"/>
              <p:cNvSpPr>
                <a:spLocks noChangeArrowheads="1"/>
              </p:cNvSpPr>
              <p:nvPr/>
            </p:nvSpPr>
            <p:spPr bwMode="auto">
              <a:xfrm rot="21540000" flipH="1">
                <a:off x="900" y="904"/>
                <a:ext cx="87" cy="210"/>
              </a:xfrm>
              <a:prstGeom prst="can">
                <a:avLst>
                  <a:gd name="adj" fmla="val 23434"/>
                </a:avLst>
              </a:prstGeom>
              <a:solidFill>
                <a:srgbClr val="FFB66D"/>
              </a:solidFill>
              <a:ln w="9525">
                <a:solidFill>
                  <a:srgbClr val="FFA34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8" name="AutoShape 2"/>
            <p:cNvSpPr>
              <a:spLocks noChangeArrowheads="1"/>
            </p:cNvSpPr>
            <p:nvPr/>
          </p:nvSpPr>
          <p:spPr bwMode="auto">
            <a:xfrm rot="7463596" flipH="1" flipV="1">
              <a:off x="1449570" y="3249915"/>
              <a:ext cx="540000" cy="899999"/>
            </a:xfrm>
            <a:custGeom>
              <a:avLst/>
              <a:gdLst>
                <a:gd name="T0" fmla="*/ 25806345 w 21600"/>
                <a:gd name="T1" fmla="*/ 44022716 h 21600"/>
                <a:gd name="T2" fmla="*/ 22042515 w 21600"/>
                <a:gd name="T3" fmla="*/ 26023203 h 21600"/>
                <a:gd name="T4" fmla="*/ 21880753 w 21600"/>
                <a:gd name="T5" fmla="*/ 45654892 h 21600"/>
                <a:gd name="T6" fmla="*/ 27994407 w 21600"/>
                <a:gd name="T7" fmla="*/ 71970668 h 21600"/>
                <a:gd name="T8" fmla="*/ 21239659 w 21600"/>
                <a:gd name="T9" fmla="*/ 83194678 h 21600"/>
                <a:gd name="T10" fmla="*/ 18299040 w 21600"/>
                <a:gd name="T11" fmla="*/ 5741834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783" y="13547"/>
                  </a:moveTo>
                  <a:cubicBezTo>
                    <a:pt x="18128" y="12672"/>
                    <a:pt x="18305" y="11740"/>
                    <a:pt x="18305" y="10800"/>
                  </a:cubicBezTo>
                  <a:cubicBezTo>
                    <a:pt x="18305" y="9307"/>
                    <a:pt x="17860" y="7849"/>
                    <a:pt x="17027" y="6611"/>
                  </a:cubicBezTo>
                  <a:lnTo>
                    <a:pt x="19761" y="4772"/>
                  </a:lnTo>
                  <a:cubicBezTo>
                    <a:pt x="20960" y="6554"/>
                    <a:pt x="21600" y="8652"/>
                    <a:pt x="21600" y="10800"/>
                  </a:cubicBezTo>
                  <a:cubicBezTo>
                    <a:pt x="21600" y="12153"/>
                    <a:pt x="21345" y="13494"/>
                    <a:pt x="20850" y="14754"/>
                  </a:cubicBezTo>
                  <a:lnTo>
                    <a:pt x="23362" y="15742"/>
                  </a:lnTo>
                  <a:lnTo>
                    <a:pt x="17725" y="18197"/>
                  </a:lnTo>
                  <a:lnTo>
                    <a:pt x="15271" y="12559"/>
                  </a:lnTo>
                  <a:lnTo>
                    <a:pt x="17783" y="1354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B66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AutoShape 7"/>
            <p:cNvSpPr>
              <a:spLocks noChangeArrowheads="1"/>
            </p:cNvSpPr>
            <p:nvPr/>
          </p:nvSpPr>
          <p:spPr bwMode="auto">
            <a:xfrm rot="13830976" flipV="1">
              <a:off x="529742" y="3291077"/>
              <a:ext cx="539999" cy="899999"/>
            </a:xfrm>
            <a:custGeom>
              <a:avLst/>
              <a:gdLst>
                <a:gd name="T0" fmla="*/ 25767990 w 21600"/>
                <a:gd name="T1" fmla="*/ 42824903 h 21600"/>
                <a:gd name="T2" fmla="*/ 21732145 w 21600"/>
                <a:gd name="T3" fmla="*/ 24354446 h 21600"/>
                <a:gd name="T4" fmla="*/ 21854376 w 21600"/>
                <a:gd name="T5" fmla="*/ 44822813 h 21600"/>
                <a:gd name="T6" fmla="*/ 27994407 w 21600"/>
                <a:gd name="T7" fmla="*/ 71970668 h 21600"/>
                <a:gd name="T8" fmla="*/ 21239659 w 21600"/>
                <a:gd name="T9" fmla="*/ 83194678 h 21600"/>
                <a:gd name="T10" fmla="*/ 18299040 w 21600"/>
                <a:gd name="T11" fmla="*/ 5741834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783" y="13547"/>
                  </a:moveTo>
                  <a:cubicBezTo>
                    <a:pt x="18128" y="12672"/>
                    <a:pt x="18305" y="11740"/>
                    <a:pt x="18305" y="10800"/>
                  </a:cubicBezTo>
                  <a:cubicBezTo>
                    <a:pt x="18305" y="9182"/>
                    <a:pt x="17782" y="7609"/>
                    <a:pt x="16815" y="6312"/>
                  </a:cubicBezTo>
                  <a:lnTo>
                    <a:pt x="19457" y="4342"/>
                  </a:lnTo>
                  <a:cubicBezTo>
                    <a:pt x="20848" y="6208"/>
                    <a:pt x="21600" y="8472"/>
                    <a:pt x="21600" y="10800"/>
                  </a:cubicBezTo>
                  <a:cubicBezTo>
                    <a:pt x="21600" y="12153"/>
                    <a:pt x="21345" y="13494"/>
                    <a:pt x="20850" y="14754"/>
                  </a:cubicBezTo>
                  <a:lnTo>
                    <a:pt x="23362" y="15742"/>
                  </a:lnTo>
                  <a:lnTo>
                    <a:pt x="17725" y="18197"/>
                  </a:lnTo>
                  <a:lnTo>
                    <a:pt x="15271" y="12559"/>
                  </a:lnTo>
                  <a:lnTo>
                    <a:pt x="17783" y="13547"/>
                  </a:lnTo>
                  <a:close/>
                </a:path>
              </a:pathLst>
            </a:custGeom>
            <a:gradFill rotWithShape="0">
              <a:gsLst>
                <a:gs pos="0">
                  <a:srgbClr val="336699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33" name="Group 35"/>
            <p:cNvGrpSpPr>
              <a:grpSpLocks/>
            </p:cNvGrpSpPr>
            <p:nvPr/>
          </p:nvGrpSpPr>
          <p:grpSpPr bwMode="auto">
            <a:xfrm rot="-1200000">
              <a:off x="1095375" y="3323430"/>
              <a:ext cx="138113" cy="1331913"/>
              <a:chOff x="628" y="632"/>
              <a:chExt cx="87" cy="839"/>
            </a:xfrm>
          </p:grpSpPr>
          <p:sp>
            <p:nvSpPr>
              <p:cNvPr id="134" name="AutoShape 36"/>
              <p:cNvSpPr>
                <a:spLocks noChangeArrowheads="1"/>
              </p:cNvSpPr>
              <p:nvPr/>
            </p:nvSpPr>
            <p:spPr bwMode="auto">
              <a:xfrm rot="21540000" flipH="1">
                <a:off x="642" y="690"/>
                <a:ext cx="68" cy="781"/>
              </a:xfrm>
              <a:prstGeom prst="can">
                <a:avLst>
                  <a:gd name="adj" fmla="val 111503"/>
                </a:avLst>
              </a:prstGeom>
              <a:solidFill>
                <a:srgbClr val="77A5D3">
                  <a:alpha val="79999"/>
                </a:srgbClr>
              </a:solidFill>
              <a:ln w="9525">
                <a:solidFill>
                  <a:srgbClr val="4986C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" name="AutoShape 37"/>
              <p:cNvSpPr>
                <a:spLocks noChangeArrowheads="1"/>
              </p:cNvSpPr>
              <p:nvPr/>
            </p:nvSpPr>
            <p:spPr bwMode="auto">
              <a:xfrm rot="21540000" flipH="1">
                <a:off x="628" y="632"/>
                <a:ext cx="87" cy="210"/>
              </a:xfrm>
              <a:prstGeom prst="can">
                <a:avLst>
                  <a:gd name="adj" fmla="val 23434"/>
                </a:avLst>
              </a:prstGeom>
              <a:solidFill>
                <a:srgbClr val="77A5D3"/>
              </a:solidFill>
              <a:ln w="9525">
                <a:solidFill>
                  <a:srgbClr val="4986C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37" name="Oval 42"/>
            <p:cNvSpPr>
              <a:spLocks noChangeArrowheads="1"/>
            </p:cNvSpPr>
            <p:nvPr/>
          </p:nvSpPr>
          <p:spPr bwMode="auto">
            <a:xfrm flipV="1">
              <a:off x="1219203" y="4229893"/>
              <a:ext cx="73025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30" name="Group 32"/>
            <p:cNvGrpSpPr>
              <a:grpSpLocks/>
            </p:cNvGrpSpPr>
            <p:nvPr/>
          </p:nvGrpSpPr>
          <p:grpSpPr bwMode="auto">
            <a:xfrm>
              <a:off x="1171575" y="3283743"/>
              <a:ext cx="138113" cy="1331912"/>
              <a:chOff x="2854" y="1696"/>
              <a:chExt cx="91" cy="679"/>
            </a:xfrm>
          </p:grpSpPr>
          <p:sp>
            <p:nvSpPr>
              <p:cNvPr id="131" name="AutoShape 33"/>
              <p:cNvSpPr>
                <a:spLocks noChangeArrowheads="1"/>
              </p:cNvSpPr>
              <p:nvPr/>
            </p:nvSpPr>
            <p:spPr bwMode="auto">
              <a:xfrm rot="21540000" flipH="1">
                <a:off x="2869" y="1743"/>
                <a:ext cx="71" cy="632"/>
              </a:xfrm>
              <a:prstGeom prst="can">
                <a:avLst>
                  <a:gd name="adj" fmla="val 8641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AutoShape 34"/>
              <p:cNvSpPr>
                <a:spLocks noChangeArrowheads="1"/>
              </p:cNvSpPr>
              <p:nvPr/>
            </p:nvSpPr>
            <p:spPr bwMode="auto">
              <a:xfrm rot="21540000" flipH="1">
                <a:off x="2854" y="1696"/>
                <a:ext cx="91" cy="170"/>
              </a:xfrm>
              <a:prstGeom prst="can">
                <a:avLst>
                  <a:gd name="adj" fmla="val 18136"/>
                </a:avLst>
              </a:prstGeom>
              <a:gradFill rotWithShape="1">
                <a:gsLst>
                  <a:gs pos="0">
                    <a:srgbClr val="4D4D4D"/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43" name="Oval 42"/>
            <p:cNvSpPr>
              <a:spLocks noChangeArrowheads="1"/>
            </p:cNvSpPr>
            <p:nvPr/>
          </p:nvSpPr>
          <p:spPr bwMode="auto">
            <a:xfrm flipV="1">
              <a:off x="1219200" y="4229893"/>
              <a:ext cx="73025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Line 43"/>
            <p:cNvSpPr>
              <a:spLocks noChangeShapeType="1"/>
            </p:cNvSpPr>
            <p:nvPr/>
          </p:nvSpPr>
          <p:spPr bwMode="auto">
            <a:xfrm rot="20429851" flipH="1" flipV="1">
              <a:off x="845127" y="4094214"/>
              <a:ext cx="899135" cy="323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5" name="Grouper 144"/>
          <p:cNvGrpSpPr>
            <a:grpSpLocks noChangeAspect="1"/>
          </p:cNvGrpSpPr>
          <p:nvPr/>
        </p:nvGrpSpPr>
        <p:grpSpPr>
          <a:xfrm>
            <a:off x="451342" y="1835944"/>
            <a:ext cx="1439998" cy="1075764"/>
            <a:chOff x="349742" y="3283743"/>
            <a:chExt cx="1819827" cy="1371600"/>
          </a:xfrm>
        </p:grpSpPr>
        <p:grpSp>
          <p:nvGrpSpPr>
            <p:cNvPr id="146" name="Group 38"/>
            <p:cNvGrpSpPr>
              <a:grpSpLocks/>
            </p:cNvGrpSpPr>
            <p:nvPr/>
          </p:nvGrpSpPr>
          <p:grpSpPr bwMode="auto">
            <a:xfrm rot="1200000">
              <a:off x="1258888" y="3299618"/>
              <a:ext cx="138112" cy="1331912"/>
              <a:chOff x="900" y="904"/>
              <a:chExt cx="87" cy="839"/>
            </a:xfrm>
          </p:grpSpPr>
          <p:sp>
            <p:nvSpPr>
              <p:cNvPr id="158" name="AutoShape 39"/>
              <p:cNvSpPr>
                <a:spLocks noChangeArrowheads="1"/>
              </p:cNvSpPr>
              <p:nvPr/>
            </p:nvSpPr>
            <p:spPr bwMode="auto">
              <a:xfrm rot="21540000" flipH="1">
                <a:off x="914" y="962"/>
                <a:ext cx="68" cy="781"/>
              </a:xfrm>
              <a:prstGeom prst="can">
                <a:avLst>
                  <a:gd name="adj" fmla="val 111503"/>
                </a:avLst>
              </a:prstGeom>
              <a:solidFill>
                <a:srgbClr val="FFB66D">
                  <a:alpha val="79999"/>
                </a:srgbClr>
              </a:solidFill>
              <a:ln w="9525">
                <a:solidFill>
                  <a:srgbClr val="FFA34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9" name="AutoShape 40"/>
              <p:cNvSpPr>
                <a:spLocks noChangeArrowheads="1"/>
              </p:cNvSpPr>
              <p:nvPr/>
            </p:nvSpPr>
            <p:spPr bwMode="auto">
              <a:xfrm rot="21540000" flipH="1">
                <a:off x="900" y="904"/>
                <a:ext cx="87" cy="210"/>
              </a:xfrm>
              <a:prstGeom prst="can">
                <a:avLst>
                  <a:gd name="adj" fmla="val 23434"/>
                </a:avLst>
              </a:prstGeom>
              <a:solidFill>
                <a:srgbClr val="FFB66D"/>
              </a:solidFill>
              <a:ln w="9525">
                <a:solidFill>
                  <a:srgbClr val="FFA34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47" name="AutoShape 2"/>
            <p:cNvSpPr>
              <a:spLocks noChangeArrowheads="1"/>
            </p:cNvSpPr>
            <p:nvPr/>
          </p:nvSpPr>
          <p:spPr bwMode="auto">
            <a:xfrm rot="7463596" flipH="1" flipV="1">
              <a:off x="1449570" y="3249915"/>
              <a:ext cx="540000" cy="899999"/>
            </a:xfrm>
            <a:custGeom>
              <a:avLst/>
              <a:gdLst>
                <a:gd name="T0" fmla="*/ 25806345 w 21600"/>
                <a:gd name="T1" fmla="*/ 44022716 h 21600"/>
                <a:gd name="T2" fmla="*/ 22042515 w 21600"/>
                <a:gd name="T3" fmla="*/ 26023203 h 21600"/>
                <a:gd name="T4" fmla="*/ 21880753 w 21600"/>
                <a:gd name="T5" fmla="*/ 45654892 h 21600"/>
                <a:gd name="T6" fmla="*/ 27994407 w 21600"/>
                <a:gd name="T7" fmla="*/ 71970668 h 21600"/>
                <a:gd name="T8" fmla="*/ 21239659 w 21600"/>
                <a:gd name="T9" fmla="*/ 83194678 h 21600"/>
                <a:gd name="T10" fmla="*/ 18299040 w 21600"/>
                <a:gd name="T11" fmla="*/ 5741834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783" y="13547"/>
                  </a:moveTo>
                  <a:cubicBezTo>
                    <a:pt x="18128" y="12672"/>
                    <a:pt x="18305" y="11740"/>
                    <a:pt x="18305" y="10800"/>
                  </a:cubicBezTo>
                  <a:cubicBezTo>
                    <a:pt x="18305" y="9307"/>
                    <a:pt x="17860" y="7849"/>
                    <a:pt x="17027" y="6611"/>
                  </a:cubicBezTo>
                  <a:lnTo>
                    <a:pt x="19761" y="4772"/>
                  </a:lnTo>
                  <a:cubicBezTo>
                    <a:pt x="20960" y="6554"/>
                    <a:pt x="21600" y="8652"/>
                    <a:pt x="21600" y="10800"/>
                  </a:cubicBezTo>
                  <a:cubicBezTo>
                    <a:pt x="21600" y="12153"/>
                    <a:pt x="21345" y="13494"/>
                    <a:pt x="20850" y="14754"/>
                  </a:cubicBezTo>
                  <a:lnTo>
                    <a:pt x="23362" y="15742"/>
                  </a:lnTo>
                  <a:lnTo>
                    <a:pt x="17725" y="18197"/>
                  </a:lnTo>
                  <a:lnTo>
                    <a:pt x="15271" y="12559"/>
                  </a:lnTo>
                  <a:lnTo>
                    <a:pt x="17783" y="1354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B66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AutoShape 7"/>
            <p:cNvSpPr>
              <a:spLocks noChangeArrowheads="1"/>
            </p:cNvSpPr>
            <p:nvPr/>
          </p:nvSpPr>
          <p:spPr bwMode="auto">
            <a:xfrm rot="13830976" flipV="1">
              <a:off x="529742" y="3291077"/>
              <a:ext cx="539999" cy="899999"/>
            </a:xfrm>
            <a:custGeom>
              <a:avLst/>
              <a:gdLst>
                <a:gd name="T0" fmla="*/ 25767990 w 21600"/>
                <a:gd name="T1" fmla="*/ 42824903 h 21600"/>
                <a:gd name="T2" fmla="*/ 21732145 w 21600"/>
                <a:gd name="T3" fmla="*/ 24354446 h 21600"/>
                <a:gd name="T4" fmla="*/ 21854376 w 21600"/>
                <a:gd name="T5" fmla="*/ 44822813 h 21600"/>
                <a:gd name="T6" fmla="*/ 27994407 w 21600"/>
                <a:gd name="T7" fmla="*/ 71970668 h 21600"/>
                <a:gd name="T8" fmla="*/ 21239659 w 21600"/>
                <a:gd name="T9" fmla="*/ 83194678 h 21600"/>
                <a:gd name="T10" fmla="*/ 18299040 w 21600"/>
                <a:gd name="T11" fmla="*/ 5741834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783" y="13547"/>
                  </a:moveTo>
                  <a:cubicBezTo>
                    <a:pt x="18128" y="12672"/>
                    <a:pt x="18305" y="11740"/>
                    <a:pt x="18305" y="10800"/>
                  </a:cubicBezTo>
                  <a:cubicBezTo>
                    <a:pt x="18305" y="9182"/>
                    <a:pt x="17782" y="7609"/>
                    <a:pt x="16815" y="6312"/>
                  </a:cubicBezTo>
                  <a:lnTo>
                    <a:pt x="19457" y="4342"/>
                  </a:lnTo>
                  <a:cubicBezTo>
                    <a:pt x="20848" y="6208"/>
                    <a:pt x="21600" y="8472"/>
                    <a:pt x="21600" y="10800"/>
                  </a:cubicBezTo>
                  <a:cubicBezTo>
                    <a:pt x="21600" y="12153"/>
                    <a:pt x="21345" y="13494"/>
                    <a:pt x="20850" y="14754"/>
                  </a:cubicBezTo>
                  <a:lnTo>
                    <a:pt x="23362" y="15742"/>
                  </a:lnTo>
                  <a:lnTo>
                    <a:pt x="17725" y="18197"/>
                  </a:lnTo>
                  <a:lnTo>
                    <a:pt x="15271" y="12559"/>
                  </a:lnTo>
                  <a:lnTo>
                    <a:pt x="17783" y="13547"/>
                  </a:lnTo>
                  <a:close/>
                </a:path>
              </a:pathLst>
            </a:custGeom>
            <a:gradFill rotWithShape="0">
              <a:gsLst>
                <a:gs pos="0">
                  <a:srgbClr val="336699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49" name="Group 35"/>
            <p:cNvGrpSpPr>
              <a:grpSpLocks/>
            </p:cNvGrpSpPr>
            <p:nvPr/>
          </p:nvGrpSpPr>
          <p:grpSpPr bwMode="auto">
            <a:xfrm rot="-1200000">
              <a:off x="1095375" y="3323430"/>
              <a:ext cx="138113" cy="1331913"/>
              <a:chOff x="628" y="632"/>
              <a:chExt cx="87" cy="839"/>
            </a:xfrm>
          </p:grpSpPr>
          <p:sp>
            <p:nvSpPr>
              <p:cNvPr id="156" name="AutoShape 36"/>
              <p:cNvSpPr>
                <a:spLocks noChangeArrowheads="1"/>
              </p:cNvSpPr>
              <p:nvPr/>
            </p:nvSpPr>
            <p:spPr bwMode="auto">
              <a:xfrm rot="21540000" flipH="1">
                <a:off x="642" y="690"/>
                <a:ext cx="68" cy="781"/>
              </a:xfrm>
              <a:prstGeom prst="can">
                <a:avLst>
                  <a:gd name="adj" fmla="val 111503"/>
                </a:avLst>
              </a:prstGeom>
              <a:solidFill>
                <a:srgbClr val="77A5D3">
                  <a:alpha val="79999"/>
                </a:srgbClr>
              </a:solidFill>
              <a:ln w="9525">
                <a:solidFill>
                  <a:srgbClr val="4986C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7" name="AutoShape 37"/>
              <p:cNvSpPr>
                <a:spLocks noChangeArrowheads="1"/>
              </p:cNvSpPr>
              <p:nvPr/>
            </p:nvSpPr>
            <p:spPr bwMode="auto">
              <a:xfrm rot="21540000" flipH="1">
                <a:off x="628" y="632"/>
                <a:ext cx="87" cy="210"/>
              </a:xfrm>
              <a:prstGeom prst="can">
                <a:avLst>
                  <a:gd name="adj" fmla="val 23434"/>
                </a:avLst>
              </a:prstGeom>
              <a:solidFill>
                <a:srgbClr val="77A5D3"/>
              </a:solidFill>
              <a:ln w="9525">
                <a:solidFill>
                  <a:srgbClr val="4986C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50" name="Oval 42"/>
            <p:cNvSpPr>
              <a:spLocks noChangeArrowheads="1"/>
            </p:cNvSpPr>
            <p:nvPr/>
          </p:nvSpPr>
          <p:spPr bwMode="auto">
            <a:xfrm flipV="1">
              <a:off x="1219203" y="4229893"/>
              <a:ext cx="73025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51" name="Group 32"/>
            <p:cNvGrpSpPr>
              <a:grpSpLocks/>
            </p:cNvGrpSpPr>
            <p:nvPr/>
          </p:nvGrpSpPr>
          <p:grpSpPr bwMode="auto">
            <a:xfrm>
              <a:off x="1171575" y="3283743"/>
              <a:ext cx="138113" cy="1331912"/>
              <a:chOff x="2854" y="1696"/>
              <a:chExt cx="91" cy="679"/>
            </a:xfrm>
          </p:grpSpPr>
          <p:sp>
            <p:nvSpPr>
              <p:cNvPr id="154" name="AutoShape 33"/>
              <p:cNvSpPr>
                <a:spLocks noChangeArrowheads="1"/>
              </p:cNvSpPr>
              <p:nvPr/>
            </p:nvSpPr>
            <p:spPr bwMode="auto">
              <a:xfrm rot="21540000" flipH="1">
                <a:off x="2869" y="1743"/>
                <a:ext cx="71" cy="632"/>
              </a:xfrm>
              <a:prstGeom prst="can">
                <a:avLst>
                  <a:gd name="adj" fmla="val 8641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" name="AutoShape 34"/>
              <p:cNvSpPr>
                <a:spLocks noChangeArrowheads="1"/>
              </p:cNvSpPr>
              <p:nvPr/>
            </p:nvSpPr>
            <p:spPr bwMode="auto">
              <a:xfrm rot="21540000" flipH="1">
                <a:off x="2854" y="1696"/>
                <a:ext cx="91" cy="170"/>
              </a:xfrm>
              <a:prstGeom prst="can">
                <a:avLst>
                  <a:gd name="adj" fmla="val 18136"/>
                </a:avLst>
              </a:prstGeom>
              <a:gradFill rotWithShape="1">
                <a:gsLst>
                  <a:gs pos="0">
                    <a:srgbClr val="4D4D4D"/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52" name="Oval 42"/>
            <p:cNvSpPr>
              <a:spLocks noChangeArrowheads="1"/>
            </p:cNvSpPr>
            <p:nvPr/>
          </p:nvSpPr>
          <p:spPr bwMode="auto">
            <a:xfrm flipV="1">
              <a:off x="1219200" y="4229893"/>
              <a:ext cx="73025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36" name="Text Box 15"/>
          <p:cNvSpPr txBox="1">
            <a:spLocks noChangeArrowheads="1"/>
          </p:cNvSpPr>
          <p:nvPr/>
        </p:nvSpPr>
        <p:spPr bwMode="auto">
          <a:xfrm>
            <a:off x="6608763" y="1709738"/>
            <a:ext cx="10130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 b="1" dirty="0">
                <a:solidFill>
                  <a:srgbClr val="666699"/>
                </a:solidFill>
                <a:latin typeface="+mj-lt"/>
                <a:ea typeface="Lucida Sans Unicode" pitchFamily="-84" charset="0"/>
                <a:cs typeface="Lucida Sans Unicode" pitchFamily="-84" charset="0"/>
              </a:rPr>
              <a:t>TANGAGE</a:t>
            </a:r>
          </a:p>
        </p:txBody>
      </p:sp>
      <p:sp>
        <p:nvSpPr>
          <p:cNvPr id="138" name="Text Box 16"/>
          <p:cNvSpPr txBox="1">
            <a:spLocks noChangeArrowheads="1"/>
          </p:cNvSpPr>
          <p:nvPr/>
        </p:nvSpPr>
        <p:spPr bwMode="auto">
          <a:xfrm>
            <a:off x="7075488" y="3467100"/>
            <a:ext cx="8130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 b="1" dirty="0">
                <a:solidFill>
                  <a:srgbClr val="339966"/>
                </a:solidFill>
                <a:latin typeface="+mj-lt"/>
                <a:ea typeface="Lucida Sans Unicode" pitchFamily="-84" charset="0"/>
                <a:cs typeface="Lucida Sans Unicode" pitchFamily="-84" charset="0"/>
              </a:rPr>
              <a:t>ROULIS</a:t>
            </a:r>
          </a:p>
        </p:txBody>
      </p:sp>
      <p:sp>
        <p:nvSpPr>
          <p:cNvPr id="142" name="Text Box 17"/>
          <p:cNvSpPr txBox="1">
            <a:spLocks noChangeArrowheads="1"/>
          </p:cNvSpPr>
          <p:nvPr/>
        </p:nvSpPr>
        <p:spPr bwMode="auto">
          <a:xfrm>
            <a:off x="5983288" y="5362575"/>
            <a:ext cx="7104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600" b="1" dirty="0">
                <a:solidFill>
                  <a:srgbClr val="FF9966"/>
                </a:solidFill>
                <a:latin typeface="+mj-lt"/>
                <a:ea typeface="Lucida Sans Unicode" pitchFamily="-84" charset="0"/>
                <a:cs typeface="Lucida Sans Unicode" pitchFamily="-84" charset="0"/>
              </a:rPr>
              <a:t>LACET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17500" y="2235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-125" dirty="0">
                <a:ln w="3175">
                  <a:noFill/>
                </a:ln>
                <a:latin typeface="+mj-lt"/>
                <a:cs typeface="Arial" charset="0"/>
              </a:rPr>
              <a:t>AV</a:t>
            </a:r>
          </a:p>
        </p:txBody>
      </p:sp>
      <p:sp>
        <p:nvSpPr>
          <p:cNvPr id="153" name="ZoneTexte 152"/>
          <p:cNvSpPr txBox="1"/>
          <p:nvPr/>
        </p:nvSpPr>
        <p:spPr>
          <a:xfrm>
            <a:off x="1524000" y="2235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-125" dirty="0">
                <a:ln w="3175">
                  <a:noFill/>
                </a:ln>
                <a:latin typeface="+mj-lt"/>
                <a:cs typeface="Arial" charset="0"/>
              </a:rPr>
              <a:t>AR</a:t>
            </a:r>
          </a:p>
        </p:txBody>
      </p:sp>
      <p:sp>
        <p:nvSpPr>
          <p:cNvPr id="160" name="ZoneTexte 159"/>
          <p:cNvSpPr txBox="1"/>
          <p:nvPr/>
        </p:nvSpPr>
        <p:spPr>
          <a:xfrm>
            <a:off x="419100" y="3759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-125" dirty="0">
                <a:ln w="3175">
                  <a:noFill/>
                </a:ln>
                <a:latin typeface="+mj-lt"/>
                <a:cs typeface="Arial" charset="0"/>
              </a:rPr>
              <a:t>G</a:t>
            </a:r>
          </a:p>
        </p:txBody>
      </p:sp>
      <p:sp>
        <p:nvSpPr>
          <p:cNvPr id="161" name="ZoneTexte 160"/>
          <p:cNvSpPr txBox="1"/>
          <p:nvPr/>
        </p:nvSpPr>
        <p:spPr>
          <a:xfrm>
            <a:off x="1625600" y="3759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-125" dirty="0">
                <a:ln w="3175">
                  <a:noFill/>
                </a:ln>
                <a:latin typeface="+mj-lt"/>
                <a:cs typeface="Arial" charset="0"/>
              </a:rPr>
              <a:t>D</a:t>
            </a:r>
          </a:p>
        </p:txBody>
      </p:sp>
      <p:sp>
        <p:nvSpPr>
          <p:cNvPr id="162" name="ZoneTexte 161"/>
          <p:cNvSpPr txBox="1"/>
          <p:nvPr/>
        </p:nvSpPr>
        <p:spPr>
          <a:xfrm>
            <a:off x="355600" y="5562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-125" dirty="0">
                <a:ln w="3175">
                  <a:noFill/>
                </a:ln>
                <a:latin typeface="+mj-lt"/>
                <a:cs typeface="Arial" charset="0"/>
              </a:rPr>
              <a:t>G</a:t>
            </a:r>
          </a:p>
        </p:txBody>
      </p:sp>
      <p:sp>
        <p:nvSpPr>
          <p:cNvPr id="163" name="ZoneTexte 162"/>
          <p:cNvSpPr txBox="1"/>
          <p:nvPr/>
        </p:nvSpPr>
        <p:spPr>
          <a:xfrm>
            <a:off x="368300" y="513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-125" dirty="0">
                <a:ln w="3175">
                  <a:noFill/>
                </a:ln>
                <a:latin typeface="+mj-lt"/>
                <a:cs typeface="Arial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/>
      <p:bldP spid="29721" grpId="0"/>
      <p:bldP spid="29722" grpId="0"/>
      <p:bldP spid="29735" grpId="0"/>
      <p:bldP spid="29736" grpId="0"/>
      <p:bldP spid="43" grpId="0"/>
      <p:bldP spid="44" grpId="0"/>
      <p:bldP spid="65" grpId="0" animBg="1"/>
      <p:bldP spid="66" grpId="0" animBg="1"/>
      <p:bldP spid="68" grpId="0" animBg="1"/>
      <p:bldP spid="136" grpId="0"/>
      <p:bldP spid="138" grpId="0"/>
      <p:bldP spid="142" grpId="0"/>
      <p:bldP spid="4" grpId="0"/>
      <p:bldP spid="153" grpId="0"/>
      <p:bldP spid="160" grpId="0"/>
      <p:bldP spid="161" grpId="0"/>
      <p:bldP spid="162" grpId="0"/>
      <p:bldP spid="16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spect="1" noChangeArrowheads="1"/>
          </p:cNvSpPr>
          <p:nvPr/>
        </p:nvSpPr>
        <p:spPr bwMode="auto">
          <a:xfrm>
            <a:off x="1527877" y="2636838"/>
            <a:ext cx="6119995" cy="394980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fr-FR"/>
            </a:defPPr>
            <a:lvl1pPr marL="0" marR="0" lvl="0" indent="0" algn="ctr" defTabSz="914363" eaLnBrk="1" fontAlgn="auto" latinLnBrk="0" hangingPunct="1">
              <a:lnSpc>
                <a:spcPct val="90000"/>
              </a:lnSpc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  <a:lvl2pPr defTabSz="914400" eaLnBrk="1" latinLnBrk="0" hangingPunct="1">
              <a:defRPr sz="1800"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 defTabSz="914400">
              <a:defRPr sz="1800">
                <a:latin typeface="+mn-lt"/>
              </a:defRPr>
            </a:lvl6pPr>
            <a:lvl7pPr defTabSz="914400">
              <a:defRPr sz="1800">
                <a:latin typeface="+mn-lt"/>
              </a:defRPr>
            </a:lvl7pPr>
            <a:lvl8pPr defTabSz="914400">
              <a:defRPr sz="1800">
                <a:latin typeface="+mn-lt"/>
              </a:defRPr>
            </a:lvl8pPr>
            <a:lvl9pPr defTabSz="914400">
              <a:defRPr sz="1800">
                <a:latin typeface="+mn-lt"/>
              </a:defRPr>
            </a:lvl9pPr>
          </a:lstStyle>
          <a:p>
            <a:r>
              <a:rPr lang="fr-FR" dirty="0"/>
              <a:t>QCM</a:t>
            </a:r>
          </a:p>
        </p:txBody>
      </p:sp>
      <p:sp>
        <p:nvSpPr>
          <p:cNvPr id="5" name="Rectangle 4"/>
          <p:cNvSpPr/>
          <p:nvPr/>
        </p:nvSpPr>
        <p:spPr>
          <a:xfrm>
            <a:off x="7548027" y="6584089"/>
            <a:ext cx="1611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0" dirty="0">
                <a:latin typeface="Candara"/>
                <a:cs typeface="Haettenschweiler"/>
              </a:rPr>
              <a:t>Didier HORN – V1.13 </a:t>
            </a:r>
            <a:r>
              <a:rPr lang="fr-FR" sz="1200" b="0" dirty="0">
                <a:latin typeface="Candara"/>
                <a:cs typeface="Haettenschweiler"/>
                <a:sym typeface="Symbol" charset="2"/>
              </a:rPr>
              <a:t></a:t>
            </a:r>
            <a:endParaRPr lang="fr-FR" sz="1200" dirty="0">
              <a:latin typeface="Candara"/>
              <a:cs typeface="Haettenschweiler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81000" y="230188"/>
            <a:ext cx="8382000" cy="394980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en-US" noProof="1"/>
              <a:t>Connaissance des aéronefs - Partie 1 </a:t>
            </a:r>
          </a:p>
        </p:txBody>
      </p:sp>
    </p:spTree>
    <p:extLst>
      <p:ext uri="{BB962C8B-B14F-4D97-AF65-F5344CB8AC3E}">
        <p14:creationId xmlns:p14="http://schemas.microsoft.com/office/powerpoint/2010/main" val="34567174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 bwMode="auto">
          <a:xfrm>
            <a:off x="520700" y="2812646"/>
            <a:ext cx="5265134" cy="347100"/>
          </a:xfrm>
          <a:prstGeom prst="roundRect">
            <a:avLst/>
          </a:prstGeom>
          <a:solidFill>
            <a:srgbClr val="FFF793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685800" y="2266948"/>
            <a:ext cx="6756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2400"/>
              </a:spcAft>
            </a:pPr>
            <a:r>
              <a:rPr lang="fr-FR" sz="1600" b="1" dirty="0"/>
              <a:t>Sur un avion léger à train classique, les palonniers commandent  :</a:t>
            </a:r>
            <a:endParaRPr lang="en-GB" sz="1600" b="1" dirty="0"/>
          </a:p>
          <a:p>
            <a:pPr marL="342900" indent="-342900">
              <a:spcAft>
                <a:spcPts val="2400"/>
              </a:spcAft>
              <a:buAutoNum type="alphaLcParenR"/>
            </a:pPr>
            <a:r>
              <a:rPr lang="fr-FR" sz="1600" dirty="0"/>
              <a:t>la gouverne de direction.				</a:t>
            </a:r>
          </a:p>
          <a:p>
            <a:pPr marL="342900" indent="-342900">
              <a:spcAft>
                <a:spcPts val="2400"/>
              </a:spcAft>
              <a:buAutoNum type="alphaLcParenR"/>
            </a:pPr>
            <a:r>
              <a:rPr lang="fr-FR" sz="1600" dirty="0"/>
              <a:t>les ailerons.</a:t>
            </a:r>
            <a:endParaRPr lang="en-GB" sz="1600" dirty="0"/>
          </a:p>
          <a:p>
            <a:pPr>
              <a:spcAft>
                <a:spcPts val="2400"/>
              </a:spcAft>
            </a:pPr>
            <a:r>
              <a:rPr lang="fr-FR" sz="1600" dirty="0"/>
              <a:t>c) la gouverne de profondeur.			</a:t>
            </a:r>
          </a:p>
          <a:p>
            <a:pPr>
              <a:spcAft>
                <a:spcPts val="2400"/>
              </a:spcAft>
            </a:pPr>
            <a:r>
              <a:rPr lang="fr-FR" sz="1600" dirty="0"/>
              <a:t>d) l’orientation de la roulette de nez.</a:t>
            </a:r>
            <a:endParaRPr lang="en-GB" sz="1600" dirty="0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65766" y="1736725"/>
            <a:ext cx="55572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Question 1 :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1000" y="230188"/>
            <a:ext cx="8382000" cy="394980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en-US" noProof="1"/>
              <a:t>Connaissance des aéronefs - Partie 1 </a:t>
            </a:r>
          </a:p>
        </p:txBody>
      </p:sp>
    </p:spTree>
    <p:extLst>
      <p:ext uri="{BB962C8B-B14F-4D97-AF65-F5344CB8AC3E}">
        <p14:creationId xmlns:p14="http://schemas.microsoft.com/office/powerpoint/2010/main" val="29202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build="p" bldLvl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 bwMode="auto">
          <a:xfrm>
            <a:off x="647700" y="4177788"/>
            <a:ext cx="5811234" cy="347100"/>
          </a:xfrm>
          <a:prstGeom prst="roundRect">
            <a:avLst/>
          </a:prstGeom>
          <a:solidFill>
            <a:srgbClr val="FFF793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11200" y="2320924"/>
            <a:ext cx="5003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</a:pPr>
            <a:r>
              <a:rPr lang="fr-FR" sz="1600" b="1" dirty="0"/>
              <a:t>Le pilote braque le manche à droite :</a:t>
            </a:r>
            <a:endParaRPr lang="en-GB" sz="1600" dirty="0"/>
          </a:p>
          <a:p>
            <a:pPr marL="342900" indent="-342900">
              <a:spcAft>
                <a:spcPts val="1800"/>
              </a:spcAft>
              <a:buAutoNum type="alphaLcParenR"/>
            </a:pPr>
            <a:r>
              <a:rPr lang="fr-FR" sz="1600" dirty="0"/>
              <a:t>la gouverne de direction se braque à droite. 	</a:t>
            </a:r>
          </a:p>
          <a:p>
            <a:pPr marL="342900" indent="-342900">
              <a:spcAft>
                <a:spcPts val="1800"/>
              </a:spcAft>
              <a:buAutoNum type="alphaLcParenR"/>
            </a:pPr>
            <a:r>
              <a:rPr lang="fr-FR" sz="1600" dirty="0"/>
              <a:t>la gouverne de profondeur se braque vers le haut.</a:t>
            </a:r>
            <a:endParaRPr lang="en-GB" sz="1600" dirty="0"/>
          </a:p>
          <a:p>
            <a:pPr>
              <a:spcAft>
                <a:spcPts val="1800"/>
              </a:spcAft>
            </a:pPr>
            <a:r>
              <a:rPr lang="fr-FR" sz="1600" dirty="0"/>
              <a:t>c)    l'aileron droit s'abaisse.			</a:t>
            </a:r>
          </a:p>
          <a:p>
            <a:pPr>
              <a:spcAft>
                <a:spcPts val="1800"/>
              </a:spcAft>
            </a:pPr>
            <a:r>
              <a:rPr lang="fr-FR" sz="1600" dirty="0"/>
              <a:t>d)    l'aileron droit se lève.</a:t>
            </a:r>
            <a:endParaRPr lang="en-GB" sz="1600" dirty="0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65766" y="1736725"/>
            <a:ext cx="55572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Question 2 :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1000" y="230188"/>
            <a:ext cx="8382000" cy="394980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en-US" noProof="1"/>
              <a:t>Connaissance des aéronefs - Partie 1 </a:t>
            </a:r>
          </a:p>
        </p:txBody>
      </p:sp>
    </p:spTree>
    <p:extLst>
      <p:ext uri="{BB962C8B-B14F-4D97-AF65-F5344CB8AC3E}">
        <p14:creationId xmlns:p14="http://schemas.microsoft.com/office/powerpoint/2010/main" val="424854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build="p" bldLvl="5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 bwMode="auto">
          <a:xfrm>
            <a:off x="589566" y="3395100"/>
            <a:ext cx="5722334" cy="347100"/>
          </a:xfrm>
          <a:prstGeom prst="roundRect">
            <a:avLst/>
          </a:prstGeom>
          <a:solidFill>
            <a:srgbClr val="FFF793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11200" y="2206624"/>
            <a:ext cx="74549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</a:pPr>
            <a:r>
              <a:rPr lang="fr-FR" sz="1600" b="1" dirty="0"/>
              <a:t>Un Karman est :</a:t>
            </a:r>
            <a:endParaRPr lang="en-GB" sz="1600" dirty="0"/>
          </a:p>
          <a:p>
            <a:pPr>
              <a:spcAft>
                <a:spcPts val="1800"/>
              </a:spcAft>
            </a:pPr>
            <a:r>
              <a:rPr lang="fr-FR" sz="1600" dirty="0"/>
              <a:t>a) un célèbre appareil de compétition utilisé dans les courses de vitesse aux USA (courses de pylônes).</a:t>
            </a:r>
            <a:endParaRPr lang="en-GB" sz="1600" dirty="0"/>
          </a:p>
          <a:p>
            <a:pPr>
              <a:spcAft>
                <a:spcPts val="1800"/>
              </a:spcAft>
            </a:pPr>
            <a:r>
              <a:rPr lang="fr-FR" sz="1600" dirty="0"/>
              <a:t>b) un carénage d'emplanture optimisant l'écoulement de l'air.</a:t>
            </a:r>
            <a:endParaRPr lang="en-GB" sz="1600" dirty="0"/>
          </a:p>
          <a:p>
            <a:pPr>
              <a:spcAft>
                <a:spcPts val="1800"/>
              </a:spcAft>
            </a:pPr>
            <a:r>
              <a:rPr lang="fr-FR" sz="1600" dirty="0"/>
              <a:t>c) un chariot de déplacement d'aéronef lourd sur les aires de parking des aéroports.</a:t>
            </a:r>
            <a:endParaRPr lang="en-GB" sz="1600" dirty="0"/>
          </a:p>
          <a:p>
            <a:pPr>
              <a:spcAft>
                <a:spcPts val="1800"/>
              </a:spcAft>
            </a:pPr>
            <a:r>
              <a:rPr lang="fr-FR" sz="1600" dirty="0"/>
              <a:t>d) un dirigeable gonflé au sulfure d'hydrogène.</a:t>
            </a:r>
            <a:endParaRPr lang="en-GB" sz="1600" dirty="0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65766" y="1736725"/>
            <a:ext cx="55572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Question 3 :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1000" y="230188"/>
            <a:ext cx="8382000" cy="394980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en-US" noProof="1"/>
              <a:t>Connaissance des aéronefs - Partie 1 </a:t>
            </a:r>
          </a:p>
        </p:txBody>
      </p:sp>
    </p:spTree>
    <p:extLst>
      <p:ext uri="{BB962C8B-B14F-4D97-AF65-F5344CB8AC3E}">
        <p14:creationId xmlns:p14="http://schemas.microsoft.com/office/powerpoint/2010/main" val="258072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build="p" bldLvl="5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 bwMode="auto">
          <a:xfrm>
            <a:off x="500666" y="4944532"/>
            <a:ext cx="3481486" cy="347100"/>
          </a:xfrm>
          <a:prstGeom prst="roundRect">
            <a:avLst/>
          </a:prstGeom>
          <a:solidFill>
            <a:srgbClr val="FFF793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11200" y="2206624"/>
            <a:ext cx="8432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250000"/>
              </a:lnSpc>
            </a:pPr>
            <a:r>
              <a:rPr lang="fr-FR" sz="1600" b="1" dirty="0"/>
              <a:t>Parmi les éléments ci-après, lequel n’est pas un constituant de la cellule ?</a:t>
            </a:r>
            <a:endParaRPr lang="en-GB" sz="1600" dirty="0"/>
          </a:p>
          <a:p>
            <a:pPr marL="342900" indent="-342900">
              <a:lnSpc>
                <a:spcPct val="250000"/>
              </a:lnSpc>
              <a:buAutoNum type="alphaLcParenR"/>
            </a:pPr>
            <a:r>
              <a:rPr lang="fr-FR" sz="1600" dirty="0"/>
              <a:t>le fuselage.		</a:t>
            </a:r>
          </a:p>
          <a:p>
            <a:pPr marL="342900" indent="-342900">
              <a:lnSpc>
                <a:spcPct val="250000"/>
              </a:lnSpc>
              <a:buAutoNum type="alphaLcParenR"/>
            </a:pPr>
            <a:r>
              <a:rPr lang="fr-FR" sz="1600" dirty="0"/>
              <a:t>les empennages. 		</a:t>
            </a:r>
          </a:p>
          <a:p>
            <a:pPr marL="342900" indent="-342900">
              <a:lnSpc>
                <a:spcPct val="250000"/>
              </a:lnSpc>
              <a:buAutoNum type="alphaLcParenR"/>
            </a:pPr>
            <a:r>
              <a:rPr lang="fr-FR" sz="1600" dirty="0"/>
              <a:t>l’aile. 		</a:t>
            </a:r>
          </a:p>
          <a:p>
            <a:pPr marL="342900" indent="-342900">
              <a:lnSpc>
                <a:spcPct val="250000"/>
              </a:lnSpc>
              <a:buAutoNum type="alphaLcParenR"/>
            </a:pPr>
            <a:r>
              <a:rPr lang="fr-FR" sz="1600" dirty="0"/>
              <a:t>l’avionique</a:t>
            </a:r>
            <a:r>
              <a:rPr lang="en-GB" sz="1600" dirty="0"/>
              <a:t> </a:t>
            </a:r>
            <a:endParaRPr lang="fr-FR" sz="1600" dirty="0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65766" y="1736725"/>
            <a:ext cx="55572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Question 4 :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1000" y="230188"/>
            <a:ext cx="8382000" cy="394980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en-US" noProof="1"/>
              <a:t>Connaissance des aéronefs - Partie 1 </a:t>
            </a:r>
          </a:p>
        </p:txBody>
      </p:sp>
    </p:spTree>
    <p:extLst>
      <p:ext uri="{BB962C8B-B14F-4D97-AF65-F5344CB8AC3E}">
        <p14:creationId xmlns:p14="http://schemas.microsoft.com/office/powerpoint/2010/main" val="62689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build="p" bldLvl="5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 bwMode="auto">
          <a:xfrm>
            <a:off x="508000" y="3736839"/>
            <a:ext cx="3481486" cy="347100"/>
          </a:xfrm>
          <a:prstGeom prst="roundRect">
            <a:avLst/>
          </a:prstGeom>
          <a:solidFill>
            <a:srgbClr val="FFF793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558800" y="2206624"/>
            <a:ext cx="7797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250000"/>
              </a:lnSpc>
            </a:pPr>
            <a:r>
              <a:rPr lang="fr-FR" sz="1600" b="1" dirty="0"/>
              <a:t>Un saumon d'aile est :</a:t>
            </a:r>
            <a:endParaRPr lang="en-GB" sz="1600" dirty="0"/>
          </a:p>
          <a:p>
            <a:pPr>
              <a:lnSpc>
                <a:spcPct val="250000"/>
              </a:lnSpc>
            </a:pPr>
            <a:r>
              <a:rPr lang="fr-FR" sz="1600" dirty="0"/>
              <a:t>a) la pièce maîtresse de l'aile.</a:t>
            </a:r>
            <a:endParaRPr lang="en-GB" sz="1600" dirty="0"/>
          </a:p>
          <a:p>
            <a:pPr>
              <a:lnSpc>
                <a:spcPct val="250000"/>
              </a:lnSpc>
            </a:pPr>
            <a:r>
              <a:rPr lang="fr-FR" sz="1600" dirty="0"/>
              <a:t>b) la partie d'extrémité de l'aile.</a:t>
            </a:r>
            <a:endParaRPr lang="en-GB" sz="1600" dirty="0"/>
          </a:p>
          <a:p>
            <a:pPr>
              <a:lnSpc>
                <a:spcPct val="250000"/>
              </a:lnSpc>
            </a:pPr>
            <a:r>
              <a:rPr lang="fr-FR" sz="1600" dirty="0"/>
              <a:t>c) une pièce en forme de poisson qui sert à équilibrer l'aileron.</a:t>
            </a:r>
            <a:endParaRPr lang="en-GB" sz="1600" dirty="0"/>
          </a:p>
          <a:p>
            <a:pPr>
              <a:lnSpc>
                <a:spcPct val="250000"/>
              </a:lnSpc>
            </a:pPr>
            <a:r>
              <a:rPr lang="fr-FR" sz="1600" dirty="0"/>
              <a:t>d) une pièce renforcée de l'aile qui sert de marchepied.</a:t>
            </a:r>
            <a:endParaRPr lang="en-GB" sz="1600" dirty="0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65766" y="1736725"/>
            <a:ext cx="55572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Question 5 :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1000" y="230188"/>
            <a:ext cx="8382000" cy="394980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en-US" noProof="1"/>
              <a:t>Connaissance des aéronefs - Partie 1 </a:t>
            </a:r>
          </a:p>
        </p:txBody>
      </p:sp>
    </p:spTree>
    <p:extLst>
      <p:ext uri="{BB962C8B-B14F-4D97-AF65-F5344CB8AC3E}">
        <p14:creationId xmlns:p14="http://schemas.microsoft.com/office/powerpoint/2010/main" val="316776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build="p" bldLvl="5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 bwMode="auto">
          <a:xfrm>
            <a:off x="526066" y="3154925"/>
            <a:ext cx="6077934" cy="347100"/>
          </a:xfrm>
          <a:prstGeom prst="roundRect">
            <a:avLst/>
          </a:prstGeom>
          <a:solidFill>
            <a:srgbClr val="FFF793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65766" y="1736725"/>
            <a:ext cx="55572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Question 6 :</a:t>
            </a:r>
          </a:p>
        </p:txBody>
      </p:sp>
      <p:sp>
        <p:nvSpPr>
          <p:cNvPr id="2" name="Rectangle 1"/>
          <p:cNvSpPr/>
          <p:nvPr/>
        </p:nvSpPr>
        <p:spPr>
          <a:xfrm>
            <a:off x="711200" y="2482711"/>
            <a:ext cx="7721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fr-FR" sz="1600" b="1" dirty="0"/>
              <a:t>L’emplanture d’une aile est :</a:t>
            </a:r>
            <a:endParaRPr lang="en-GB" sz="1600" dirty="0"/>
          </a:p>
          <a:p>
            <a:pPr>
              <a:spcAft>
                <a:spcPts val="3000"/>
              </a:spcAft>
            </a:pPr>
            <a:r>
              <a:rPr lang="fr-FR" sz="1600" dirty="0"/>
              <a:t>a) la partie assurant la jonction aile-fuselage.</a:t>
            </a:r>
            <a:endParaRPr lang="en-GB" sz="1600" dirty="0"/>
          </a:p>
          <a:p>
            <a:pPr>
              <a:spcAft>
                <a:spcPts val="3000"/>
              </a:spcAft>
            </a:pPr>
            <a:r>
              <a:rPr lang="fr-FR" sz="1600" dirty="0"/>
              <a:t>b) l’extrémité de l’aile également appelée « saumon ».</a:t>
            </a:r>
            <a:endParaRPr lang="en-GB" sz="1600" dirty="0"/>
          </a:p>
          <a:p>
            <a:pPr>
              <a:spcAft>
                <a:spcPts val="3000"/>
              </a:spcAft>
            </a:pPr>
            <a:r>
              <a:rPr lang="fr-FR" sz="1600" dirty="0"/>
              <a:t>c) le dessous de l’aile.</a:t>
            </a:r>
            <a:endParaRPr lang="en-GB" sz="1600" dirty="0"/>
          </a:p>
          <a:p>
            <a:pPr>
              <a:spcAft>
                <a:spcPts val="3000"/>
              </a:spcAft>
            </a:pPr>
            <a:r>
              <a:rPr lang="fr-FR" sz="1600" dirty="0"/>
              <a:t>d) le logement des aérofreins.</a:t>
            </a:r>
            <a:endParaRPr lang="en-GB" sz="1600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1000" y="230188"/>
            <a:ext cx="8382000" cy="394980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en-US" noProof="1"/>
              <a:t>Connaissance des aéronefs - Partie 1 </a:t>
            </a:r>
          </a:p>
        </p:txBody>
      </p:sp>
    </p:spTree>
    <p:extLst>
      <p:ext uri="{BB962C8B-B14F-4D97-AF65-F5344CB8AC3E}">
        <p14:creationId xmlns:p14="http://schemas.microsoft.com/office/powerpoint/2010/main" val="402347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build="p" bldLvl="5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 bwMode="auto">
          <a:xfrm>
            <a:off x="627666" y="4636575"/>
            <a:ext cx="4465034" cy="347100"/>
          </a:xfrm>
          <a:prstGeom prst="roundRect">
            <a:avLst/>
          </a:prstGeom>
          <a:solidFill>
            <a:srgbClr val="FFF793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65766" y="1736725"/>
            <a:ext cx="55572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Question 7 :</a:t>
            </a:r>
          </a:p>
        </p:txBody>
      </p:sp>
      <p:sp>
        <p:nvSpPr>
          <p:cNvPr id="2" name="Rectangle 1"/>
          <p:cNvSpPr/>
          <p:nvPr/>
        </p:nvSpPr>
        <p:spPr>
          <a:xfrm>
            <a:off x="711200" y="2362538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fr-FR" sz="1600" b="1" dirty="0"/>
              <a:t>La gouverne de profondeur est la partie :</a:t>
            </a:r>
          </a:p>
          <a:p>
            <a:pPr>
              <a:spcAft>
                <a:spcPts val="1200"/>
              </a:spcAft>
            </a:pPr>
            <a:endParaRPr lang="en-GB" sz="1600" dirty="0"/>
          </a:p>
          <a:p>
            <a:pPr marL="342900" indent="-342900">
              <a:spcAft>
                <a:spcPts val="1200"/>
              </a:spcAft>
              <a:buAutoNum type="alphaLcParenR"/>
            </a:pPr>
            <a:r>
              <a:rPr lang="fr-FR" sz="1600" dirty="0"/>
              <a:t>mobile de la dérive.						</a:t>
            </a:r>
          </a:p>
          <a:p>
            <a:pPr marL="342900" indent="-342900">
              <a:spcAft>
                <a:spcPts val="1200"/>
              </a:spcAft>
              <a:buAutoNum type="alphaLcParenR"/>
            </a:pPr>
            <a:r>
              <a:rPr lang="fr-FR" sz="1600" dirty="0"/>
              <a:t>fixe de l'empennage horizontal.</a:t>
            </a:r>
          </a:p>
          <a:p>
            <a:pPr>
              <a:spcAft>
                <a:spcPts val="1200"/>
              </a:spcAft>
            </a:pPr>
            <a:endParaRPr lang="en-GB" sz="1600" dirty="0"/>
          </a:p>
          <a:p>
            <a:pPr>
              <a:spcAft>
                <a:spcPts val="1200"/>
              </a:spcAft>
            </a:pPr>
            <a:r>
              <a:rPr lang="fr-FR" sz="1600" dirty="0"/>
              <a:t>c) mobile de l'empennage horizontal.				</a:t>
            </a:r>
          </a:p>
          <a:p>
            <a:pPr>
              <a:spcAft>
                <a:spcPts val="1200"/>
              </a:spcAft>
            </a:pPr>
            <a:r>
              <a:rPr lang="fr-FR" sz="1600" dirty="0"/>
              <a:t>d) mobile d’un volet hypersustentateur.</a:t>
            </a:r>
            <a:endParaRPr lang="en-GB" sz="1600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1000" y="230188"/>
            <a:ext cx="8382000" cy="394980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en-US" noProof="1"/>
              <a:t>Connaissance des aéronefs - Partie 1 </a:t>
            </a:r>
          </a:p>
        </p:txBody>
      </p:sp>
    </p:spTree>
    <p:extLst>
      <p:ext uri="{BB962C8B-B14F-4D97-AF65-F5344CB8AC3E}">
        <p14:creationId xmlns:p14="http://schemas.microsoft.com/office/powerpoint/2010/main" val="29622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build="p" bldLvl="5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 bwMode="auto">
          <a:xfrm>
            <a:off x="526066" y="4579938"/>
            <a:ext cx="5595334" cy="368299"/>
          </a:xfrm>
          <a:prstGeom prst="roundRect">
            <a:avLst/>
          </a:prstGeom>
          <a:solidFill>
            <a:srgbClr val="FFF793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65766" y="1736725"/>
            <a:ext cx="55572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Question 8 :</a:t>
            </a:r>
          </a:p>
        </p:txBody>
      </p:sp>
      <p:sp>
        <p:nvSpPr>
          <p:cNvPr id="2" name="Rectangle 1"/>
          <p:cNvSpPr/>
          <p:nvPr/>
        </p:nvSpPr>
        <p:spPr>
          <a:xfrm>
            <a:off x="673100" y="2427238"/>
            <a:ext cx="5969000" cy="3177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fr-FR" sz="1600" b="1" dirty="0"/>
              <a:t>Le train classique d'un avion se compose de 2 roues :</a:t>
            </a:r>
            <a:endParaRPr lang="en-GB" sz="1600" dirty="0"/>
          </a:p>
          <a:p>
            <a:pPr marL="342900" indent="-342900">
              <a:lnSpc>
                <a:spcPct val="250000"/>
              </a:lnSpc>
              <a:buAutoNum type="alphaLcParenR"/>
            </a:pPr>
            <a:r>
              <a:rPr lang="fr-FR" sz="1600" dirty="0"/>
              <a:t>directives et d'une roulette de nez.			</a:t>
            </a:r>
          </a:p>
          <a:p>
            <a:pPr>
              <a:lnSpc>
                <a:spcPct val="250000"/>
              </a:lnSpc>
            </a:pPr>
            <a:r>
              <a:rPr lang="fr-FR" sz="1600" dirty="0"/>
              <a:t>b) principales et d'une roulette de nez.</a:t>
            </a:r>
            <a:endParaRPr lang="en-GB" sz="1600" dirty="0"/>
          </a:p>
          <a:p>
            <a:pPr>
              <a:lnSpc>
                <a:spcPct val="250000"/>
              </a:lnSpc>
            </a:pPr>
            <a:r>
              <a:rPr lang="fr-FR" sz="1600" dirty="0"/>
              <a:t>c) principales et d'une roulette de queue.		</a:t>
            </a:r>
          </a:p>
          <a:p>
            <a:pPr>
              <a:lnSpc>
                <a:spcPct val="250000"/>
              </a:lnSpc>
            </a:pPr>
            <a:r>
              <a:rPr lang="fr-FR" sz="1600" dirty="0"/>
              <a:t>d) directives et d'une roulette de queue.</a:t>
            </a:r>
            <a:endParaRPr lang="en-GB" sz="16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81000" y="230188"/>
            <a:ext cx="8382000" cy="394980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en-US" noProof="1"/>
              <a:t>Connaissance des aéronefs - Partie 1 </a:t>
            </a:r>
          </a:p>
        </p:txBody>
      </p:sp>
    </p:spTree>
    <p:extLst>
      <p:ext uri="{BB962C8B-B14F-4D97-AF65-F5344CB8AC3E}">
        <p14:creationId xmlns:p14="http://schemas.microsoft.com/office/powerpoint/2010/main" val="209290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77825" y="16510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Classification des aéronefs</a:t>
            </a:r>
          </a:p>
        </p:txBody>
      </p:sp>
      <p:sp>
        <p:nvSpPr>
          <p:cNvPr id="29" name="Titre 24"/>
          <p:cNvSpPr txBox="1">
            <a:spLocks/>
          </p:cNvSpPr>
          <p:nvPr/>
        </p:nvSpPr>
        <p:spPr>
          <a:xfrm>
            <a:off x="381000" y="812800"/>
            <a:ext cx="8382000" cy="69147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spc="-125" dirty="0">
                <a:ln w="3175">
                  <a:noFill/>
                </a:ln>
                <a:latin typeface="+mj-lt"/>
                <a:cs typeface="Arial" charset="0"/>
              </a:rPr>
              <a:t>Les différentes classes d’ULM</a:t>
            </a:r>
          </a:p>
          <a:p>
            <a:pPr marL="0" marR="0" lvl="0" indent="0" algn="ctr" defTabSz="914363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-125" normalizeH="0" baseline="0" noProof="0" dirty="0">
                <a:ln w="3175">
                  <a:noFill/>
                </a:ln>
                <a:uLnTx/>
                <a:uFillTx/>
                <a:latin typeface="+mj-lt"/>
                <a:cs typeface="Arial" charset="0"/>
              </a:rPr>
              <a:t>(Arrêté du 23 septembre 1998)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950" y="1781115"/>
            <a:ext cx="82296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²"/>
            </a:pPr>
            <a:r>
              <a:rPr lang="fr-FR" sz="20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Classe 3 (dite multiaxe)</a:t>
            </a:r>
            <a:endParaRPr lang="en-GB" sz="20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cs typeface="Arial" charset="0"/>
            </a:endParaRPr>
          </a:p>
          <a:p>
            <a:r>
              <a:rPr lang="fr-FR" sz="1600" dirty="0"/>
              <a:t>Un ULM multiaxe est un aéronef monomoteur sustenté par une voilure fixe.</a:t>
            </a:r>
            <a:endParaRPr lang="en-GB" sz="1600" dirty="0"/>
          </a:p>
          <a:p>
            <a:pPr marL="342900" indent="-342900">
              <a:spcBef>
                <a:spcPts val="600"/>
              </a:spcBef>
              <a:buFont typeface="Wingdings" charset="2"/>
              <a:buChar char="v"/>
            </a:pPr>
            <a:r>
              <a:rPr lang="fr-FR" sz="1600" b="1" dirty="0">
                <a:solidFill>
                  <a:srgbClr val="953735"/>
                </a:solidFill>
              </a:rPr>
              <a:t>La puissance maximale est inférieure ou égale à 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60 kW ( 81 Cv) pour un monoplace,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ü"/>
            </a:pPr>
            <a:r>
              <a:rPr lang="fr-FR" sz="1600" dirty="0"/>
              <a:t>75 kW (101 Cv) pour un biplace.</a:t>
            </a:r>
            <a:endParaRPr lang="en-GB" sz="1600" dirty="0"/>
          </a:p>
          <a:p>
            <a:pPr marL="342900" indent="-342900">
              <a:buFont typeface="Wingdings" charset="2"/>
              <a:buChar char="v"/>
            </a:pPr>
            <a:r>
              <a:rPr lang="fr-FR" sz="1600" b="1" dirty="0">
                <a:solidFill>
                  <a:srgbClr val="953735"/>
                </a:solidFill>
              </a:rPr>
              <a:t>La masse maximale est inférieure ou égale à 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300 kg pour un monoplace,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450 kg pour un biplace,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+ 5 % dans le cas d'un ULM équipé d'un parachute de secours, 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ü"/>
            </a:pPr>
            <a:r>
              <a:rPr lang="fr-FR" sz="1600" dirty="0"/>
              <a:t>+ 10 % dans le cas d'un ULM à flotteurs</a:t>
            </a:r>
            <a:r>
              <a:rPr lang="en-GB" sz="1600" dirty="0"/>
              <a:t>.</a:t>
            </a:r>
            <a:endParaRPr lang="fr-FR" sz="1600" dirty="0"/>
          </a:p>
          <a:p>
            <a:pPr marL="342900" indent="-342900">
              <a:buFont typeface="Wingdings" charset="2"/>
              <a:buChar char="v"/>
            </a:pPr>
            <a:r>
              <a:rPr lang="fr-FR" sz="1600" b="1" dirty="0">
                <a:solidFill>
                  <a:srgbClr val="953735"/>
                </a:solidFill>
              </a:rPr>
              <a:t>la vitesse de décrochage ou la vitesse constante minimale de vol</a:t>
            </a:r>
            <a:r>
              <a:rPr lang="fr-FR" sz="1600" dirty="0"/>
              <a:t> </a:t>
            </a:r>
            <a:r>
              <a:rPr lang="fr-FR" sz="1600" b="1" dirty="0">
                <a:solidFill>
                  <a:srgbClr val="953735"/>
                </a:solidFill>
              </a:rPr>
              <a:t>(VS0) est inférieure ou égale à 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35 nœuds (65 km/h). </a:t>
            </a:r>
            <a:endParaRPr lang="en-GB" sz="1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5787">
            <a:off x="4707323" y="2069270"/>
            <a:ext cx="4212347" cy="1871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5067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 bwMode="auto">
          <a:xfrm>
            <a:off x="449866" y="3796788"/>
            <a:ext cx="5379434" cy="347100"/>
          </a:xfrm>
          <a:prstGeom prst="roundRect">
            <a:avLst/>
          </a:prstGeom>
          <a:solidFill>
            <a:srgbClr val="FFF793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65766" y="1736725"/>
            <a:ext cx="55572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Question 9 :</a:t>
            </a:r>
          </a:p>
        </p:txBody>
      </p:sp>
      <p:sp>
        <p:nvSpPr>
          <p:cNvPr id="3" name="Rectangle 2"/>
          <p:cNvSpPr/>
          <p:nvPr/>
        </p:nvSpPr>
        <p:spPr>
          <a:xfrm>
            <a:off x="584200" y="2248238"/>
            <a:ext cx="7404100" cy="3177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fr-FR" sz="1600" b="1" dirty="0"/>
              <a:t>La gouverne de direction est une surface :</a:t>
            </a:r>
            <a:endParaRPr lang="en-GB" sz="1600" dirty="0"/>
          </a:p>
          <a:p>
            <a:pPr>
              <a:lnSpc>
                <a:spcPct val="250000"/>
              </a:lnSpc>
            </a:pPr>
            <a:r>
              <a:rPr lang="fr-FR" sz="1600" dirty="0"/>
              <a:t>a) fixe et horizontale placée à l'arrière de l'avion.		</a:t>
            </a:r>
          </a:p>
          <a:p>
            <a:pPr>
              <a:lnSpc>
                <a:spcPct val="250000"/>
              </a:lnSpc>
            </a:pPr>
            <a:r>
              <a:rPr lang="fr-FR" sz="1600" dirty="0"/>
              <a:t>b) mobile et verticale placée à l'arrière de l'avion.</a:t>
            </a:r>
            <a:endParaRPr lang="en-GB" sz="1600" dirty="0"/>
          </a:p>
          <a:p>
            <a:pPr>
              <a:lnSpc>
                <a:spcPct val="250000"/>
              </a:lnSpc>
            </a:pPr>
            <a:r>
              <a:rPr lang="fr-FR" sz="1600" dirty="0"/>
              <a:t>c) mobile et située à l'extrémité de chaque demi-aile.		</a:t>
            </a:r>
          </a:p>
          <a:p>
            <a:pPr>
              <a:lnSpc>
                <a:spcPct val="250000"/>
              </a:lnSpc>
            </a:pPr>
            <a:r>
              <a:rPr lang="fr-FR" sz="1600" dirty="0"/>
              <a:t>d) fixe et verticale placée à l'arrière de l'avion</a:t>
            </a:r>
            <a:r>
              <a:rPr lang="en-GB" sz="1600" dirty="0"/>
              <a:t> </a:t>
            </a:r>
            <a:endParaRPr lang="fr-FR" sz="16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81000" y="230188"/>
            <a:ext cx="8382000" cy="394980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en-US" noProof="1"/>
              <a:t>Connaissance des aéronefs - Partie 1 </a:t>
            </a:r>
          </a:p>
        </p:txBody>
      </p:sp>
    </p:spTree>
    <p:extLst>
      <p:ext uri="{BB962C8B-B14F-4D97-AF65-F5344CB8AC3E}">
        <p14:creationId xmlns:p14="http://schemas.microsoft.com/office/powerpoint/2010/main" val="314179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 build="p" bldLvl="5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 bwMode="auto">
          <a:xfrm>
            <a:off x="424466" y="4738175"/>
            <a:ext cx="2750534" cy="347100"/>
          </a:xfrm>
          <a:prstGeom prst="roundRect">
            <a:avLst/>
          </a:prstGeom>
          <a:solidFill>
            <a:srgbClr val="FFF793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65766" y="1736725"/>
            <a:ext cx="55572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Question 10 :</a:t>
            </a:r>
          </a:p>
        </p:txBody>
      </p:sp>
      <p:sp>
        <p:nvSpPr>
          <p:cNvPr id="2" name="Rectangle 1"/>
          <p:cNvSpPr/>
          <p:nvPr/>
        </p:nvSpPr>
        <p:spPr>
          <a:xfrm>
            <a:off x="495300" y="2550636"/>
            <a:ext cx="647700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Une aile rectangulaire a les caractéristiques suivantes : </a:t>
            </a:r>
          </a:p>
          <a:p>
            <a:r>
              <a:rPr lang="fr-FR" sz="1600" b="1" dirty="0"/>
              <a:t>Envergure 10 mètres, longueur de la corde 1 mètre. </a:t>
            </a:r>
          </a:p>
          <a:p>
            <a:r>
              <a:rPr lang="fr-FR" sz="1600" b="1" dirty="0"/>
              <a:t>Son allongement est :</a:t>
            </a:r>
          </a:p>
          <a:p>
            <a:endParaRPr lang="en-GB" sz="1600" dirty="0"/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fr-FR" sz="1600" dirty="0"/>
              <a:t>50		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fr-FR" sz="1600" dirty="0"/>
              <a:t>5 		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fr-FR" sz="1600" dirty="0"/>
              <a:t>10 		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fr-FR" sz="1600" dirty="0"/>
              <a:t>100</a:t>
            </a:r>
            <a:endParaRPr lang="en-GB" sz="16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81000" y="230188"/>
            <a:ext cx="8382000" cy="394980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en-US" noProof="1"/>
              <a:t>Connaissance des aéronefs - Partie 1 </a:t>
            </a:r>
          </a:p>
        </p:txBody>
      </p:sp>
    </p:spTree>
    <p:extLst>
      <p:ext uri="{BB962C8B-B14F-4D97-AF65-F5344CB8AC3E}">
        <p14:creationId xmlns:p14="http://schemas.microsoft.com/office/powerpoint/2010/main" val="38960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build="p" bldLvl="3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 bwMode="auto">
          <a:xfrm>
            <a:off x="348266" y="3531675"/>
            <a:ext cx="6357334" cy="347100"/>
          </a:xfrm>
          <a:prstGeom prst="roundRect">
            <a:avLst/>
          </a:prstGeom>
          <a:solidFill>
            <a:srgbClr val="FFF793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65766" y="1736725"/>
            <a:ext cx="55572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Question 11 :</a:t>
            </a:r>
          </a:p>
        </p:txBody>
      </p:sp>
      <p:sp>
        <p:nvSpPr>
          <p:cNvPr id="2" name="Rectangle 1"/>
          <p:cNvSpPr/>
          <p:nvPr/>
        </p:nvSpPr>
        <p:spPr>
          <a:xfrm>
            <a:off x="495300" y="2537936"/>
            <a:ext cx="64770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La manœuvre qui permet d’effectuer une rotation autour de l’axe de tangage est :</a:t>
            </a:r>
          </a:p>
          <a:p>
            <a:endParaRPr lang="en-GB" sz="1600" dirty="0"/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fr-FR" sz="1600" dirty="0"/>
              <a:t>Le déplacement du manche en avant ou en arrière	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fr-FR" sz="1600" dirty="0"/>
              <a:t> Le déplacement latéral du manche.		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fr-FR" sz="1600" dirty="0"/>
              <a:t> Le déplacement des palonniers à gauche ou à droite.	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fr-FR" sz="1600" dirty="0"/>
              <a:t>Aucune des réponses n’est exacte.</a:t>
            </a:r>
            <a:endParaRPr lang="en-GB" sz="16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81000" y="230188"/>
            <a:ext cx="8382000" cy="394980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2800" b="1" i="0" u="none" strike="noStrike" cap="all" normalizeH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rial" charset="0"/>
              </a:defRPr>
            </a:lvl1pPr>
          </a:lstStyle>
          <a:p>
            <a:r>
              <a:rPr lang="en-US" noProof="1"/>
              <a:t>Connaissance des aéronefs - Partie 1 </a:t>
            </a:r>
          </a:p>
        </p:txBody>
      </p:sp>
    </p:spTree>
    <p:extLst>
      <p:ext uri="{BB962C8B-B14F-4D97-AF65-F5344CB8AC3E}">
        <p14:creationId xmlns:p14="http://schemas.microsoft.com/office/powerpoint/2010/main" val="3986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">
            <a:off x="5225469" y="1206782"/>
            <a:ext cx="4636757" cy="3455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77825" y="16510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Classification des aéronefs</a:t>
            </a:r>
          </a:p>
        </p:txBody>
      </p:sp>
      <p:sp>
        <p:nvSpPr>
          <p:cNvPr id="29" name="Titre 24"/>
          <p:cNvSpPr txBox="1">
            <a:spLocks/>
          </p:cNvSpPr>
          <p:nvPr/>
        </p:nvSpPr>
        <p:spPr>
          <a:xfrm>
            <a:off x="381000" y="812800"/>
            <a:ext cx="8382000" cy="69147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spc="-125" dirty="0">
                <a:ln w="3175">
                  <a:noFill/>
                </a:ln>
                <a:latin typeface="+mj-lt"/>
                <a:cs typeface="Arial" charset="0"/>
              </a:rPr>
              <a:t>Les différentes classes d’ULM</a:t>
            </a:r>
          </a:p>
          <a:p>
            <a:pPr marL="0" marR="0" lvl="0" indent="0" algn="ctr" defTabSz="914363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-125" normalizeH="0" baseline="0" noProof="0" dirty="0">
                <a:ln w="3175">
                  <a:noFill/>
                </a:ln>
                <a:uLnTx/>
                <a:uFillTx/>
                <a:latin typeface="+mj-lt"/>
                <a:cs typeface="Arial" charset="0"/>
              </a:rPr>
              <a:t>(Arrêté du 23 septembre 1998)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949" y="1781115"/>
            <a:ext cx="8417983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²"/>
            </a:pPr>
            <a:r>
              <a:rPr lang="fr-FR" sz="20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Classe 4 (dite autogire ultraléger)</a:t>
            </a:r>
            <a:endParaRPr lang="en-GB" sz="20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cs typeface="Arial" charset="0"/>
            </a:endParaRPr>
          </a:p>
          <a:p>
            <a:r>
              <a:rPr lang="fr-FR" sz="1600" dirty="0"/>
              <a:t>Un ULM autogire est un aéronef monomoteur sustenté par une voilure tournante libre.</a:t>
            </a:r>
            <a:endParaRPr lang="en-GB" sz="1600" dirty="0"/>
          </a:p>
          <a:p>
            <a:pPr marL="342900" indent="-342900">
              <a:spcBef>
                <a:spcPts val="600"/>
              </a:spcBef>
              <a:buFont typeface="Wingdings" charset="2"/>
              <a:buChar char="v"/>
            </a:pPr>
            <a:r>
              <a:rPr lang="fr-FR" sz="1600" b="1" dirty="0">
                <a:solidFill>
                  <a:srgbClr val="953735"/>
                </a:solidFill>
              </a:rPr>
              <a:t>La puissance maximale est inférieure ou égale à 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75 kW ( 101 Cv) pour un monoplace,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90 kW (122 Cv) pour un biplace.</a:t>
            </a:r>
          </a:p>
          <a:p>
            <a:pPr marL="342900" indent="-342900">
              <a:spcBef>
                <a:spcPts val="600"/>
              </a:spcBef>
              <a:buFont typeface="Wingdings" charset="2"/>
              <a:buChar char="v"/>
            </a:pPr>
            <a:r>
              <a:rPr lang="fr-FR" sz="1600" b="1" dirty="0">
                <a:solidFill>
                  <a:srgbClr val="953735"/>
                </a:solidFill>
              </a:rPr>
              <a:t>La masse maximale est inférieure ou égale à 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300 kg pour un monoplace,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450 kg pour un biplace.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ü"/>
            </a:pPr>
            <a:r>
              <a:rPr lang="fr-FR" sz="1600" dirty="0"/>
              <a:t>+ 5 % dans le cas d'un ULM équipé d'un parachute de secours,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fr-FR" sz="1600" b="1" dirty="0">
                <a:solidFill>
                  <a:srgbClr val="953735"/>
                </a:solidFill>
              </a:rPr>
              <a:t>la charge </a:t>
            </a:r>
            <a:r>
              <a:rPr lang="fr-FR" sz="1600" b="1" dirty="0" err="1">
                <a:solidFill>
                  <a:srgbClr val="953735"/>
                </a:solidFill>
              </a:rPr>
              <a:t>rotorique</a:t>
            </a:r>
            <a:r>
              <a:rPr lang="fr-FR" sz="1600" b="1" dirty="0">
                <a:solidFill>
                  <a:srgbClr val="953735"/>
                </a:solidFill>
              </a:rPr>
              <a:t> à la masse maximale est comprise entre 4,5 et 12 kg au m</a:t>
            </a:r>
            <a:r>
              <a:rPr lang="fr-FR" sz="1600" b="1" baseline="40000" dirty="0">
                <a:solidFill>
                  <a:srgbClr val="953735"/>
                </a:solidFill>
              </a:rPr>
              <a:t>2</a:t>
            </a:r>
            <a:r>
              <a:rPr lang="fr-FR" sz="1600" b="1" dirty="0">
                <a:solidFill>
                  <a:srgbClr val="953735"/>
                </a:solidFill>
              </a:rPr>
              <a:t>.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Charge </a:t>
            </a:r>
            <a:r>
              <a:rPr lang="fr-FR" sz="1600" dirty="0" err="1"/>
              <a:t>rotorique</a:t>
            </a:r>
            <a:r>
              <a:rPr lang="fr-FR" sz="1600" dirty="0"/>
              <a:t> : rapport de la masse de l'appareil par la surface du rotor.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ü"/>
            </a:pPr>
            <a:r>
              <a:rPr lang="fr-FR" sz="1600" dirty="0"/>
              <a:t>La surface du rotor : produit du carré du diamètre du rotor par π / 4.</a:t>
            </a:r>
            <a:endParaRPr lang="en-GB" sz="1600" dirty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fr-FR" sz="1600" b="1" dirty="0">
                <a:solidFill>
                  <a:srgbClr val="953735"/>
                </a:solidFill>
              </a:rPr>
              <a:t>Exemple pour un autogire de 450 Kg avec un rotor de 8,50 m de diamètre 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Surface rotor = 8,50</a:t>
            </a:r>
            <a:r>
              <a:rPr lang="fr-FR" sz="1600" baseline="40000" dirty="0"/>
              <a:t>2</a:t>
            </a:r>
            <a:r>
              <a:rPr lang="fr-FR" sz="1600" dirty="0"/>
              <a:t> x 3,14 / 4 = 56,71 m</a:t>
            </a:r>
            <a:r>
              <a:rPr lang="fr-FR" sz="1600" baseline="40000" dirty="0"/>
              <a:t>2</a:t>
            </a:r>
            <a:r>
              <a:rPr lang="fr-FR" sz="1600" dirty="0"/>
              <a:t> 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Charge </a:t>
            </a:r>
            <a:r>
              <a:rPr lang="fr-FR" sz="1600" dirty="0" err="1"/>
              <a:t>rotorique</a:t>
            </a:r>
            <a:r>
              <a:rPr lang="fr-FR" sz="1600" dirty="0"/>
              <a:t> =  450 Kg / 56,71 m</a:t>
            </a:r>
            <a:r>
              <a:rPr lang="fr-FR" sz="1600" baseline="40000" dirty="0"/>
              <a:t>2</a:t>
            </a:r>
            <a:r>
              <a:rPr lang="fr-FR" sz="1600" dirty="0"/>
              <a:t> = 7,93 Kg/m</a:t>
            </a:r>
            <a:r>
              <a:rPr lang="fr-FR" sz="1600" baseline="40000" dirty="0"/>
              <a:t>2</a:t>
            </a:r>
            <a:r>
              <a:rPr lang="fr-FR" sz="1600" dirty="0"/>
              <a:t> </a:t>
            </a:r>
            <a:endParaRPr lang="en-GB" sz="1600" dirty="0"/>
          </a:p>
          <a:p>
            <a:pPr marL="800100" lvl="1" indent="-342900">
              <a:buFont typeface="Wingdings" charset="2"/>
              <a:buChar char="ü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3693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000" r="983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0668" y="3263902"/>
            <a:ext cx="4571997" cy="2857497"/>
          </a:xfrm>
          <a:prstGeom prst="rect">
            <a:avLst/>
          </a:prstGeom>
        </p:spPr>
      </p:pic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77825" y="16510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Classification des aéronefs</a:t>
            </a:r>
          </a:p>
        </p:txBody>
      </p:sp>
      <p:sp>
        <p:nvSpPr>
          <p:cNvPr id="29" name="Titre 24"/>
          <p:cNvSpPr txBox="1">
            <a:spLocks/>
          </p:cNvSpPr>
          <p:nvPr/>
        </p:nvSpPr>
        <p:spPr>
          <a:xfrm>
            <a:off x="381000" y="812800"/>
            <a:ext cx="8382000" cy="69147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spc="-125" dirty="0">
                <a:ln w="3175">
                  <a:noFill/>
                </a:ln>
                <a:latin typeface="+mj-lt"/>
                <a:cs typeface="Arial" charset="0"/>
              </a:rPr>
              <a:t>Les différentes classes d’ULM</a:t>
            </a:r>
          </a:p>
          <a:p>
            <a:pPr marL="0" marR="0" lvl="0" indent="0" algn="ctr" defTabSz="914363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-125" normalizeH="0" baseline="0" noProof="0" dirty="0">
                <a:ln w="3175">
                  <a:noFill/>
                </a:ln>
                <a:uLnTx/>
                <a:uFillTx/>
                <a:latin typeface="+mj-lt"/>
                <a:cs typeface="Arial" charset="0"/>
              </a:rPr>
              <a:t>(Arrêté du 23 septembre 1998)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949" y="1781115"/>
            <a:ext cx="8417983" cy="2723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²"/>
            </a:pPr>
            <a:r>
              <a:rPr lang="fr-FR" sz="20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Classe 5 (dite aérostat dirigeable ultraléger)</a:t>
            </a:r>
            <a:endParaRPr lang="en-GB" sz="20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cs typeface="Arial" charset="0"/>
            </a:endParaRPr>
          </a:p>
          <a:p>
            <a:r>
              <a:rPr lang="fr-FR" sz="1600" dirty="0"/>
              <a:t>Un aérostat dirigeable ultraléger répond aux conditions techniques suivantes :</a:t>
            </a:r>
            <a:endParaRPr lang="en-GB" sz="1600" dirty="0"/>
          </a:p>
          <a:p>
            <a:pPr marL="342900" indent="-342900">
              <a:spcBef>
                <a:spcPts val="600"/>
              </a:spcBef>
              <a:buFont typeface="Wingdings" charset="2"/>
              <a:buChar char="v"/>
            </a:pPr>
            <a:r>
              <a:rPr lang="fr-FR" sz="1600" b="1" dirty="0">
                <a:solidFill>
                  <a:srgbClr val="953735"/>
                </a:solidFill>
              </a:rPr>
              <a:t>La puissance maximale est inférieure ou égale à 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75 kW ( 101 Cv) pour un monoplace,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90 kW (122 Cv) pour un biplace,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ü"/>
            </a:pPr>
            <a:r>
              <a:rPr lang="fr-FR" sz="1600" dirty="0"/>
              <a:t>Pour un </a:t>
            </a:r>
            <a:r>
              <a:rPr lang="fr-FR" sz="1600" dirty="0" err="1"/>
              <a:t>multimoteur</a:t>
            </a:r>
            <a:r>
              <a:rPr lang="fr-FR" sz="1600" dirty="0"/>
              <a:t>, ces valeurs sont les puissances cumulées. </a:t>
            </a:r>
            <a:endParaRPr lang="en-GB" sz="1600" dirty="0"/>
          </a:p>
          <a:p>
            <a:pPr marL="342900" indent="-342900">
              <a:spcBef>
                <a:spcPts val="600"/>
              </a:spcBef>
              <a:buFont typeface="Wingdings" charset="2"/>
              <a:buChar char="v"/>
            </a:pPr>
            <a:r>
              <a:rPr lang="fr-FR" sz="1600" b="1" dirty="0">
                <a:solidFill>
                  <a:srgbClr val="953735"/>
                </a:solidFill>
              </a:rPr>
              <a:t>le volume de l'enveloppe  est inférieure ou égale à 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900 m</a:t>
            </a:r>
            <a:r>
              <a:rPr lang="fr-FR" sz="1600" baseline="40000" dirty="0"/>
              <a:t>3</a:t>
            </a:r>
            <a:r>
              <a:rPr lang="fr-FR" sz="1600" dirty="0"/>
              <a:t> pour de l’hélium,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2000 m</a:t>
            </a:r>
            <a:r>
              <a:rPr lang="fr-FR" sz="1600" baseline="40000" dirty="0"/>
              <a:t>3</a:t>
            </a:r>
            <a:r>
              <a:rPr lang="fr-FR" sz="1600" dirty="0"/>
              <a:t> pour de l’air chaud.</a:t>
            </a:r>
          </a:p>
        </p:txBody>
      </p:sp>
    </p:spTree>
    <p:extLst>
      <p:ext uri="{BB962C8B-B14F-4D97-AF65-F5344CB8AC3E}">
        <p14:creationId xmlns:p14="http://schemas.microsoft.com/office/powerpoint/2010/main" val="227550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10828" r="5641" b="4702"/>
          <a:stretch/>
        </p:blipFill>
        <p:spPr>
          <a:xfrm>
            <a:off x="5672667" y="1865207"/>
            <a:ext cx="2743200" cy="2401993"/>
          </a:xfrm>
          <a:prstGeom prst="rect">
            <a:avLst/>
          </a:prstGeom>
        </p:spPr>
      </p:pic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377825" y="165100"/>
            <a:ext cx="8382000" cy="394980"/>
          </a:xfrm>
          <a:effectLst/>
        </p:spPr>
        <p:txBody>
          <a:bodyPr vert="horz" wrap="square" lIns="0" tIns="0" rIns="0" bIns="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363">
              <a:lnSpc>
                <a:spcPct val="90000"/>
              </a:lnSpc>
              <a:spcAft>
                <a:spcPts val="600"/>
              </a:spcAft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Arial" charset="0"/>
              </a:rPr>
              <a:t>Classification des aéronefs</a:t>
            </a:r>
          </a:p>
        </p:txBody>
      </p:sp>
      <p:sp>
        <p:nvSpPr>
          <p:cNvPr id="29" name="Titre 24"/>
          <p:cNvSpPr txBox="1">
            <a:spLocks/>
          </p:cNvSpPr>
          <p:nvPr/>
        </p:nvSpPr>
        <p:spPr>
          <a:xfrm>
            <a:off x="381000" y="812800"/>
            <a:ext cx="8382000" cy="69147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spc="-125" dirty="0">
                <a:ln w="3175">
                  <a:noFill/>
                </a:ln>
                <a:latin typeface="+mj-lt"/>
                <a:cs typeface="Arial" charset="0"/>
              </a:rPr>
              <a:t>Les différentes classes d’ULM</a:t>
            </a:r>
          </a:p>
          <a:p>
            <a:pPr marL="0" marR="0" lvl="0" indent="0" algn="ctr" defTabSz="914363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-125" normalizeH="0" baseline="0" noProof="0" dirty="0">
                <a:ln w="3175">
                  <a:noFill/>
                </a:ln>
                <a:uLnTx/>
                <a:uFillTx/>
                <a:latin typeface="+mj-lt"/>
                <a:cs typeface="Arial" charset="0"/>
              </a:rPr>
              <a:t>(Arrêté du 23 septembre 1998)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949" y="1781115"/>
            <a:ext cx="841798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charset="2"/>
              <a:buChar char="²"/>
            </a:pPr>
            <a:r>
              <a:rPr lang="fr-FR" sz="20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classe 6 (dite hélicoptère ultraléger)</a:t>
            </a:r>
            <a:endParaRPr lang="en-GB" sz="20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cs typeface="Arial" charset="0"/>
            </a:endParaRPr>
          </a:p>
          <a:p>
            <a:r>
              <a:rPr lang="fr-FR" sz="1600" dirty="0"/>
              <a:t>Un hélicoptère ultraléger répond aux conditions techniques suivantes :</a:t>
            </a:r>
            <a:endParaRPr lang="en-GB" sz="1600" dirty="0"/>
          </a:p>
          <a:p>
            <a:pPr marL="342900" indent="-342900">
              <a:spcBef>
                <a:spcPts val="600"/>
              </a:spcBef>
              <a:buFont typeface="Wingdings" charset="2"/>
              <a:buChar char="v"/>
            </a:pPr>
            <a:r>
              <a:rPr lang="fr-FR" sz="1600" b="1" dirty="0">
                <a:solidFill>
                  <a:srgbClr val="953735"/>
                </a:solidFill>
              </a:rPr>
              <a:t>La puissance maximale est inférieure ou égale à 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80 kW ( 108 Cv) pour un monoplace,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100 kW (135 Cv) pour un biplace,</a:t>
            </a:r>
          </a:p>
          <a:p>
            <a:pPr marL="342900" indent="-342900">
              <a:spcBef>
                <a:spcPts val="600"/>
              </a:spcBef>
              <a:buFont typeface="Wingdings" charset="2"/>
              <a:buChar char="v"/>
            </a:pPr>
            <a:r>
              <a:rPr lang="fr-FR" sz="1600" b="1" dirty="0">
                <a:solidFill>
                  <a:srgbClr val="953735"/>
                </a:solidFill>
              </a:rPr>
              <a:t>La masse maximale est inférieure ou égale à :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300 kg pour un monoplace,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450 kg pour un biplace,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ü"/>
            </a:pPr>
            <a:r>
              <a:rPr lang="fr-FR" sz="1600" dirty="0"/>
              <a:t>+ 10 % dans le cas d'un ULM à flotteurs</a:t>
            </a:r>
            <a:r>
              <a:rPr lang="en-GB" sz="1600" dirty="0"/>
              <a:t>.</a:t>
            </a:r>
            <a:endParaRPr lang="fr-FR" sz="16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v"/>
            </a:pPr>
            <a:r>
              <a:rPr lang="fr-FR" sz="1600" b="1" dirty="0">
                <a:solidFill>
                  <a:srgbClr val="953735"/>
                </a:solidFill>
              </a:rPr>
              <a:t>la charge </a:t>
            </a:r>
            <a:r>
              <a:rPr lang="fr-FR" sz="1600" b="1" dirty="0" err="1">
                <a:solidFill>
                  <a:srgbClr val="953735"/>
                </a:solidFill>
              </a:rPr>
              <a:t>rotorique</a:t>
            </a:r>
            <a:r>
              <a:rPr lang="fr-FR" sz="1600" b="1" dirty="0">
                <a:solidFill>
                  <a:srgbClr val="953735"/>
                </a:solidFill>
              </a:rPr>
              <a:t> à la masse maximale est comprise entre 8 et 20 kg au m</a:t>
            </a:r>
            <a:r>
              <a:rPr lang="fr-FR" sz="1600" b="1" baseline="40000" dirty="0">
                <a:solidFill>
                  <a:srgbClr val="953735"/>
                </a:solidFill>
              </a:rPr>
              <a:t>2</a:t>
            </a:r>
            <a:r>
              <a:rPr lang="fr-FR" sz="1600" b="1" dirty="0">
                <a:solidFill>
                  <a:srgbClr val="953735"/>
                </a:solidFill>
              </a:rPr>
              <a:t>.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1600" dirty="0"/>
              <a:t>Charge </a:t>
            </a:r>
            <a:r>
              <a:rPr lang="fr-FR" sz="1600" dirty="0" err="1"/>
              <a:t>rotorique</a:t>
            </a:r>
            <a:r>
              <a:rPr lang="fr-FR" sz="1600" dirty="0"/>
              <a:t> : rapport de la masse de l'appareil par la surface du rotor.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ü"/>
            </a:pPr>
            <a:r>
              <a:rPr lang="fr-FR" sz="1600" dirty="0"/>
              <a:t>La surface du rotor : produit du carré du diamètre du rotor par π / 4.</a:t>
            </a:r>
            <a:endParaRPr lang="en-GB" sz="1600" dirty="0"/>
          </a:p>
          <a:p>
            <a:pPr marL="800100" lvl="1" indent="-342900">
              <a:buFont typeface="Wingdings" charset="2"/>
              <a:buChar char="ü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5563211"/>
      </p:ext>
    </p:extLst>
  </p:cSld>
  <p:clrMapOvr>
    <a:masterClrMapping/>
  </p:clrMapOvr>
</p:sld>
</file>

<file path=ppt/theme/theme1.xml><?xml version="1.0" encoding="utf-8"?>
<a:theme xmlns:a="http://schemas.openxmlformats.org/drawingml/2006/main" name="TS010286709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HORNULM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ception personnalisée">
  <a:themeElements>
    <a:clrScheme name="HORN-201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6A3"/>
      </a:accent4>
      <a:accent5>
        <a:srgbClr val="FF2600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HORN-2021">
  <a:themeElements>
    <a:clrScheme name="HORN-201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6A3"/>
      </a:accent4>
      <a:accent5>
        <a:srgbClr val="FF26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RN-2021" id="{6175A6EE-CF46-2849-AEEB-4512B9594832}" vid="{A2E908C5-5245-EE4A-86ED-38883283CA7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E64B3FB-D41B-43EA-9BB3-E80B28B33B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TS010286709.potx</Template>
  <TotalTime>4528</TotalTime>
  <Words>3043</Words>
  <Application>Microsoft Macintosh PowerPoint</Application>
  <PresentationFormat>Affichage à l'écran (4:3)</PresentationFormat>
  <Paragraphs>486</Paragraphs>
  <Slides>62</Slides>
  <Notes>9</Notes>
  <HiddenSlides>2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62</vt:i4>
      </vt:variant>
    </vt:vector>
  </HeadingPairs>
  <TitlesOfParts>
    <vt:vector size="80" baseType="lpstr">
      <vt:lpstr>.Hiragino Kaku Gothic Interface W3</vt:lpstr>
      <vt:lpstr>Arial</vt:lpstr>
      <vt:lpstr>Arial Narrow</vt:lpstr>
      <vt:lpstr>Calibri</vt:lpstr>
      <vt:lpstr>Candara</vt:lpstr>
      <vt:lpstr>Courier New</vt:lpstr>
      <vt:lpstr>Helvetica Neue UltraLight</vt:lpstr>
      <vt:lpstr>Segoe</vt:lpstr>
      <vt:lpstr>Segoe Print</vt:lpstr>
      <vt:lpstr>Symbol</vt:lpstr>
      <vt:lpstr>Tahoma</vt:lpstr>
      <vt:lpstr>Trebuchet MS</vt:lpstr>
      <vt:lpstr>Wingdings</vt:lpstr>
      <vt:lpstr>TS010286709</vt:lpstr>
      <vt:lpstr>White with Courier font for code slides</vt:lpstr>
      <vt:lpstr>HORNULM15</vt:lpstr>
      <vt:lpstr>Conception personnalisée</vt:lpstr>
      <vt:lpstr>HORN-2021</vt:lpstr>
      <vt:lpstr>Présentation PowerPoint</vt:lpstr>
      <vt:lpstr>Classification des aéronefs</vt:lpstr>
      <vt:lpstr>Présentation PowerPoint</vt:lpstr>
      <vt:lpstr>Classification des aéronefs</vt:lpstr>
      <vt:lpstr>Classification des aéronefs</vt:lpstr>
      <vt:lpstr>Classification des aéronefs</vt:lpstr>
      <vt:lpstr>Classification des aéronefs</vt:lpstr>
      <vt:lpstr>Classification des aéronefs</vt:lpstr>
      <vt:lpstr>Classification des aéronefs</vt:lpstr>
      <vt:lpstr>Modifications apportées par l’arrêté du 24 juin 2019</vt:lpstr>
      <vt:lpstr>Modifications apportées par l’arrêté du 24 juin 2019</vt:lpstr>
      <vt:lpstr>Présentation PowerPoint</vt:lpstr>
      <vt:lpstr>Structure d’un aéronef</vt:lpstr>
      <vt:lpstr>Structure d’un aéronef</vt:lpstr>
      <vt:lpstr>Structure d’un aéronef</vt:lpstr>
      <vt:lpstr>Structure d’un aéronef</vt:lpstr>
      <vt:lpstr>Structure d’un aéronef</vt:lpstr>
      <vt:lpstr>Structure d’un aéronef</vt:lpstr>
      <vt:lpstr>Structure d’un aéronef</vt:lpstr>
      <vt:lpstr>Structure d’un aéronef</vt:lpstr>
      <vt:lpstr>Structure d’un aéronef</vt:lpstr>
      <vt:lpstr>Structure d’un aéronef</vt:lpstr>
      <vt:lpstr>Structure d’un aéronef</vt:lpstr>
      <vt:lpstr>Structure d’un aéronef</vt:lpstr>
      <vt:lpstr>Structure d’un aéronef</vt:lpstr>
      <vt:lpstr>Structure d’un aéronef</vt:lpstr>
      <vt:lpstr>Structure d’un aéronef</vt:lpstr>
      <vt:lpstr>Structure d’un aéronef</vt:lpstr>
      <vt:lpstr>Présentation PowerPoint</vt:lpstr>
      <vt:lpstr>Les axes de rotations d’un aéronef</vt:lpstr>
      <vt:lpstr>Les axes de rotations d’un aéronef</vt:lpstr>
      <vt:lpstr>Les axes de rotations d’un aéronef</vt:lpstr>
      <vt:lpstr>Les axes de rotations d’un aéronef</vt:lpstr>
      <vt:lpstr>Présentation PowerPoint</vt:lpstr>
      <vt:lpstr>Commandes et gouvernes associées</vt:lpstr>
      <vt:lpstr>Présentation PowerPoint</vt:lpstr>
      <vt:lpstr>Présentation PowerPoint</vt:lpstr>
      <vt:lpstr>Présentation PowerPoint</vt:lpstr>
      <vt:lpstr>Présentation PowerPoint</vt:lpstr>
      <vt:lpstr>Commandes et gouvernes associées</vt:lpstr>
      <vt:lpstr>Présentation PowerPoint</vt:lpstr>
      <vt:lpstr>Présentation PowerPoint</vt:lpstr>
      <vt:lpstr>Présentation PowerPoint</vt:lpstr>
      <vt:lpstr>Présentation PowerPoint</vt:lpstr>
      <vt:lpstr>Commandes et gouvernes associées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HORN ULM EURL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 </dc:title>
  <dc:subject/>
  <dc:creator>DIDIER HORN</dc:creator>
  <cp:keywords/>
  <dc:description/>
  <cp:lastModifiedBy>didier Horn</cp:lastModifiedBy>
  <cp:revision>313</cp:revision>
  <dcterms:created xsi:type="dcterms:W3CDTF">2012-10-01T12:03:26Z</dcterms:created>
  <dcterms:modified xsi:type="dcterms:W3CDTF">2020-11-16T15:17:42Z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TC102867099990</vt:lpwstr>
  </property>
</Properties>
</file>