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703" r:id="rId4"/>
    <p:sldMasterId id="2147483716" r:id="rId5"/>
    <p:sldMasterId id="2147483760" r:id="rId6"/>
  </p:sldMasterIdLst>
  <p:notesMasterIdLst>
    <p:notesMasterId r:id="rId29"/>
  </p:notesMasterIdLst>
  <p:sldIdLst>
    <p:sldId id="412" r:id="rId7"/>
    <p:sldId id="395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413" r:id="rId18"/>
    <p:sldId id="382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6FC2"/>
    <a:srgbClr val="6D68BB"/>
    <a:srgbClr val="FFB03B"/>
    <a:srgbClr val="FFCC66"/>
    <a:srgbClr val="A3BDC9"/>
    <a:srgbClr val="A6B4E1"/>
    <a:srgbClr val="72B0D2"/>
    <a:srgbClr val="D76523"/>
    <a:srgbClr val="328FAD"/>
    <a:srgbClr val="516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3865" autoAdjust="0"/>
  </p:normalViewPr>
  <p:slideViewPr>
    <p:cSldViewPr snapToGrid="0">
      <p:cViewPr varScale="1">
        <p:scale>
          <a:sx n="105" d="100"/>
          <a:sy n="105" d="100"/>
        </p:scale>
        <p:origin x="1968" y="200"/>
      </p:cViewPr>
      <p:guideLst>
        <p:guide orient="horz" pos="2160"/>
        <p:guide pos="27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C775-880C-44CB-8AE2-3269D895F24F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10F0-22F4-44BC-9418-29B3E40774B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6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 CV =</a:t>
            </a:r>
            <a:r>
              <a:rPr lang="fr-FR" baseline="0" dirty="0"/>
              <a:t> 736 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>
                <a:solidFill>
                  <a:srgbClr val="FF0000"/>
                </a:solidFill>
                <a:latin typeface="+mn-lt"/>
                <a:ea typeface="+mn-ea"/>
                <a:cs typeface="Trebuchet MS"/>
              </a:rPr>
              <a:t>Angle de calage (</a:t>
            </a:r>
            <a:r>
              <a:rPr lang="fr-FR" sz="1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fr-FR" sz="1200" b="0" kern="1200" dirty="0">
                <a:solidFill>
                  <a:srgbClr val="FF0000"/>
                </a:solidFill>
                <a:latin typeface="+mn-lt"/>
                <a:ea typeface="+mn-ea"/>
                <a:cs typeface="Symbol" charset="2"/>
              </a:rPr>
              <a:t>) = oméga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-84" charset="2"/>
              <a:buChar char="h"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êta</a:t>
            </a:r>
          </a:p>
          <a:p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moteur fournit 350 watt à l’arbre. Combien fournit l’hélice, dont le rendement est 0.7 ?</a:t>
            </a:r>
          </a:p>
          <a:p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Réponse : Pf = </a:t>
            </a:r>
            <a:r>
              <a:rPr lang="fr-F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Rh.Pa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0,7 . 350 = 245 Watt</a:t>
            </a:r>
          </a:p>
          <a:p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aura donc gaspillé plus de 100 Watt.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7056"/>
            <a:ext cx="9144000" cy="572088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844" y="2474976"/>
            <a:ext cx="7772400" cy="3400154"/>
          </a:xfrm>
        </p:spPr>
        <p:txBody>
          <a:bodyPr>
            <a:normAutofit/>
          </a:bodyPr>
          <a:lstStyle>
            <a:lvl1pPr marL="0" indent="0" algn="l">
              <a:spcBef>
                <a:spcPts val="1176"/>
              </a:spcBef>
              <a:buNone/>
              <a:defRPr sz="2400" b="0" i="0" baseline="0">
                <a:solidFill>
                  <a:schemeClr val="bg1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  <a:p>
            <a:r>
              <a:rPr lang="en-US" dirty="0"/>
              <a:t>Body Level Four</a:t>
            </a:r>
          </a:p>
          <a:p>
            <a:r>
              <a:rPr lang="en-US" dirty="0"/>
              <a:t>Body Level Five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844" y="827754"/>
            <a:ext cx="7772400" cy="1470025"/>
          </a:xfrm>
        </p:spPr>
        <p:txBody>
          <a:bodyPr>
            <a:noAutofit/>
          </a:bodyPr>
          <a:lstStyle>
            <a:lvl1pPr algn="l">
              <a:defRPr sz="92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6921" y="21708"/>
            <a:ext cx="662155" cy="685075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860661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15F2-2FDF-774A-8208-B53597C79C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8B15F2-2FDF-774A-8208-B53597C79C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376F54-98E6-E742-ACAC-1A407F80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40D909-1484-744C-B40D-F71C24B2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193897-9424-294F-AABA-C90C5561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B15F2-2FDF-774A-8208-B53597C79C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0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445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F4232-E209-094D-92C0-A8F58127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F58108-2035-0840-8E9B-F432E07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39237-3250-1F44-AB34-4279A28E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9CBFE8-355E-A24F-BCC5-28602A12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B9F3C9-3436-F945-A5D5-48D3E8C8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125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333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4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7" r:id="rId2"/>
    <p:sldLayoutId id="2147483758" r:id="rId3"/>
    <p:sldLayoutId id="214748375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23100-93E5-8844-AA00-2D44DC6C7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713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621D4D6A-5DD5-2146-BB7E-79A4164E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43"/>
            <a:ext cx="7886700" cy="47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CB83D-1D49-B945-89BD-CBF5E37258F6}"/>
              </a:ext>
            </a:extLst>
          </p:cNvPr>
          <p:cNvSpPr>
            <a:spLocks noChangeAspect="1"/>
          </p:cNvSpPr>
          <p:nvPr/>
        </p:nvSpPr>
        <p:spPr>
          <a:xfrm>
            <a:off x="7965954" y="6406345"/>
            <a:ext cx="1188000" cy="45165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0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xStyles>
    <p:titleStyle>
      <a:lvl1pPr marL="0" algn="ctr" defTabSz="914400" rtl="0" eaLnBrk="1" latinLnBrk="0" hangingPunct="1">
        <a:lnSpc>
          <a:spcPct val="90000"/>
        </a:lnSpc>
        <a:spcBef>
          <a:spcPct val="50000"/>
        </a:spcBef>
        <a:buNone/>
        <a:defRPr lang="fr-FR" sz="2400" b="0" kern="1200" dirty="0">
          <a:solidFill>
            <a:schemeClr val="accent1">
              <a:lumMod val="75000"/>
            </a:schemeClr>
          </a:solidFill>
          <a:latin typeface="+mj-lt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.Hiragino Kaku Gothic Interface W3"/>
        <a:buChar char="◉"/>
        <a:defRPr lang="fr-FR" sz="2000" b="0" kern="1200" dirty="0">
          <a:solidFill>
            <a:srgbClr val="C00000"/>
          </a:solidFill>
          <a:latin typeface="+mj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1079246" y="3213000"/>
            <a:ext cx="6642608" cy="43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2" algn="ctr" defTabSz="9143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 groupe moteur à piston (GMP)</a:t>
            </a:r>
          </a:p>
        </p:txBody>
      </p:sp>
    </p:spTree>
    <p:extLst>
      <p:ext uri="{BB962C8B-B14F-4D97-AF65-F5344CB8AC3E}">
        <p14:creationId xmlns:p14="http://schemas.microsoft.com/office/powerpoint/2010/main" val="283236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039331" y="974725"/>
            <a:ext cx="3065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defRPr>
            </a:lvl1pPr>
          </a:lstStyle>
          <a:p>
            <a:r>
              <a:rPr lang="fr-FR" dirty="0"/>
              <a:t>4ème temps : échappement</a:t>
            </a:r>
          </a:p>
        </p:txBody>
      </p:sp>
      <p:pic>
        <p:nvPicPr>
          <p:cNvPr id="13" name="Picture 6" descr="4-Stroke-Engine-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0000" y="2520000"/>
            <a:ext cx="1955800" cy="4241800"/>
          </a:xfrm>
          <a:prstGeom prst="rect">
            <a:avLst/>
          </a:prstGeom>
          <a:noFill/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rot="120000">
            <a:off x="6102349" y="2878930"/>
            <a:ext cx="273050" cy="668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 rot="13520344">
            <a:off x="6145301" y="3722876"/>
            <a:ext cx="732986" cy="29901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0">
            <a:gsLst>
              <a:gs pos="0">
                <a:srgbClr val="FFFFFF">
                  <a:alpha val="73000"/>
                </a:srgbClr>
              </a:gs>
              <a:gs pos="100000">
                <a:srgbClr val="FF0000">
                  <a:alpha val="73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 rot="10800000" flipV="1">
            <a:off x="5539931" y="3430777"/>
            <a:ext cx="732986" cy="29901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0">
            <a:gsLst>
              <a:gs pos="0">
                <a:srgbClr val="FFFFFF">
                  <a:alpha val="73000"/>
                </a:srgbClr>
              </a:gs>
              <a:gs pos="100000">
                <a:srgbClr val="FF0000">
                  <a:alpha val="73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rot="21420000" flipV="1">
            <a:off x="6731001" y="4038600"/>
            <a:ext cx="22224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812800" y="2832101"/>
            <a:ext cx="401319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1/ Le piston remonte et repousse les gaz.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  <a:buFont typeface="Arial"/>
              <a:buChar char="•"/>
            </a:pPr>
            <a:endParaRPr lang="fr-FR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825500" y="3251200"/>
            <a:ext cx="3924299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2/ La soupape d’échappement s’ouvre.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  <a:buFont typeface="Arial"/>
              <a:buChar char="•"/>
            </a:pPr>
            <a:endParaRPr lang="fr-FR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38201" y="3670301"/>
            <a:ext cx="3352800" cy="4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3/ Les gaz brûlés sont chassés.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  <a:buFont typeface="Arial"/>
              <a:buChar char="•"/>
            </a:pPr>
            <a:endParaRPr lang="fr-FR" dirty="0"/>
          </a:p>
        </p:txBody>
      </p:sp>
      <p:sp>
        <p:nvSpPr>
          <p:cNvPr id="17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</p:spTree>
    <p:extLst>
      <p:ext uri="{BB962C8B-B14F-4D97-AF65-F5344CB8AC3E}">
        <p14:creationId xmlns:p14="http://schemas.microsoft.com/office/powerpoint/2010/main" val="10242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8" grpId="0" animBg="1"/>
      <p:bldP spid="18" grpId="1" animBg="1"/>
      <p:bldP spid="19" grpId="0" animBg="1"/>
      <p:bldP spid="20" grpId="0" animBg="1"/>
      <p:bldP spid="21" grpId="0" build="p"/>
      <p:bldP spid="22" grpId="0" build="p"/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27400" y="1527601"/>
            <a:ext cx="24892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/>
              <a:t>  Le moteur 2 temps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315112" y="884200"/>
            <a:ext cx="4513776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solidFill>
                  <a:schemeClr val="tx1"/>
                </a:solidFill>
                <a:latin typeface="+mj-lt"/>
                <a:cs typeface="Arial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dirty="0"/>
              <a:t>les différents cycles de fonctionnement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" y="221803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moteur « 2 temps » transforme l'énergie chimique en énergie mécanique en deux courses de piston soit une seule révolution. </a:t>
            </a:r>
          </a:p>
          <a:p>
            <a:pPr algn="ctr"/>
            <a:r>
              <a:rPr lang="fr-FR" dirty="0"/>
              <a:t>Tous les tours sont «moteurs ».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2450" y="3251200"/>
            <a:ext cx="53149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Lucida Grande"/>
              <a:buChar char="☞"/>
            </a:pPr>
            <a:r>
              <a:rPr lang="fr-FR" dirty="0">
                <a:solidFill>
                  <a:srgbClr val="800000"/>
                </a:solidFill>
              </a:rPr>
              <a:t>  différences majeures par rapport au 4 temps 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fr-FR" dirty="0"/>
              <a:t> Pas de soupapes, mais présence de lumières et de canal de transfert sur le cylindre.</a:t>
            </a:r>
          </a:p>
          <a:p>
            <a:pPr>
              <a:buFontTx/>
              <a:buChar char="-"/>
            </a:pPr>
            <a:r>
              <a:rPr lang="fr-FR" dirty="0"/>
              <a:t> Adjonction d’huile avec le mélange carburé pour lubrifier le vilebrequin et la bielle.</a:t>
            </a:r>
          </a:p>
          <a:p>
            <a:endParaRPr lang="fr-FR" dirty="0"/>
          </a:p>
        </p:txBody>
      </p:sp>
      <p:pic>
        <p:nvPicPr>
          <p:cNvPr id="20" name="Picture 4" descr="Two-Stroke_Engine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705" y="3267088"/>
            <a:ext cx="1739483" cy="3025313"/>
          </a:xfrm>
          <a:prstGeom prst="rect">
            <a:avLst/>
          </a:prstGeom>
          <a:noFill/>
        </p:spPr>
      </p:pic>
      <p:sp>
        <p:nvSpPr>
          <p:cNvPr id="10" name="Légende encadrée 1 9"/>
          <p:cNvSpPr/>
          <p:nvPr/>
        </p:nvSpPr>
        <p:spPr bwMode="auto">
          <a:xfrm>
            <a:off x="1981200" y="5181600"/>
            <a:ext cx="2590800" cy="342900"/>
          </a:xfrm>
          <a:prstGeom prst="borderCallout1">
            <a:avLst>
              <a:gd name="adj1" fmla="val 569"/>
              <a:gd name="adj2" fmla="val 100238"/>
              <a:gd name="adj3" fmla="val -271002"/>
              <a:gd name="adj4" fmla="val 189524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Lumière d’échappement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égende encadrée 1 10"/>
          <p:cNvSpPr/>
          <p:nvPr/>
        </p:nvSpPr>
        <p:spPr bwMode="auto">
          <a:xfrm>
            <a:off x="1981200" y="5676900"/>
            <a:ext cx="2590800" cy="342900"/>
          </a:xfrm>
          <a:prstGeom prst="borderCallout1">
            <a:avLst>
              <a:gd name="adj1" fmla="val 569"/>
              <a:gd name="adj2" fmla="val 100238"/>
              <a:gd name="adj3" fmla="val -363595"/>
              <a:gd name="adj4" fmla="val 225799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 de transfert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égende encadrée 1 11"/>
          <p:cNvSpPr/>
          <p:nvPr/>
        </p:nvSpPr>
        <p:spPr bwMode="auto">
          <a:xfrm>
            <a:off x="5092700" y="6146800"/>
            <a:ext cx="2590800" cy="342900"/>
          </a:xfrm>
          <a:prstGeom prst="borderCallout1">
            <a:avLst>
              <a:gd name="adj1" fmla="val 569"/>
              <a:gd name="adj2" fmla="val 100238"/>
              <a:gd name="adj3" fmla="val -237668"/>
              <a:gd name="adj4" fmla="val 113543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Lumière d’admission</a:t>
            </a:r>
          </a:p>
        </p:txBody>
      </p:sp>
      <p:sp>
        <p:nvSpPr>
          <p:cNvPr id="14" name="Légende encadrée 1 13"/>
          <p:cNvSpPr>
            <a:spLocks/>
          </p:cNvSpPr>
          <p:nvPr/>
        </p:nvSpPr>
        <p:spPr bwMode="auto">
          <a:xfrm>
            <a:off x="2557200" y="6146808"/>
            <a:ext cx="2014800" cy="338660"/>
          </a:xfrm>
          <a:prstGeom prst="borderCallout1">
            <a:avLst>
              <a:gd name="adj1" fmla="val 569"/>
              <a:gd name="adj2" fmla="val 100238"/>
              <a:gd name="adj3" fmla="val -259891"/>
              <a:gd name="adj4" fmla="val 26580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Valve d’admission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</p:spTree>
    <p:extLst>
      <p:ext uri="{BB962C8B-B14F-4D97-AF65-F5344CB8AC3E}">
        <p14:creationId xmlns:p14="http://schemas.microsoft.com/office/powerpoint/2010/main" val="34550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9" grpId="0" build="p" bldLvl="2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4">
            <a:extLst>
              <a:ext uri="{FF2B5EF4-FFF2-40B4-BE49-F238E27FC236}">
                <a16:creationId xmlns:a16="http://schemas.microsoft.com/office/drawing/2014/main" id="{6A5ADED6-6972-F444-9122-ED2DE4C89CC2}"/>
              </a:ext>
            </a:extLst>
          </p:cNvPr>
          <p:cNvSpPr txBox="1">
            <a:spLocks/>
          </p:cNvSpPr>
          <p:nvPr/>
        </p:nvSpPr>
        <p:spPr>
          <a:xfrm>
            <a:off x="209550" y="3207401"/>
            <a:ext cx="8382000" cy="443198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3200" dirty="0"/>
              <a:t>L’hélice</a:t>
            </a:r>
          </a:p>
        </p:txBody>
      </p:sp>
    </p:spTree>
    <p:extLst>
      <p:ext uri="{BB962C8B-B14F-4D97-AF65-F5344CB8AC3E}">
        <p14:creationId xmlns:p14="http://schemas.microsoft.com/office/powerpoint/2010/main" val="167941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571500" y="2458237"/>
            <a:ext cx="857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/>
              <a:t>Les matériaux utilisés pour leur fabrication sont le bois, l’aluminium ou le composite.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 rot="20202918">
            <a:off x="2886047" y="2454541"/>
            <a:ext cx="3371906" cy="1593318"/>
          </a:xfrm>
          <a:prstGeom prst="rect">
            <a:avLst/>
          </a:prstGeom>
        </p:spPr>
      </p:pic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558800" y="1165225"/>
            <a:ext cx="72009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/>
              <a:t>L’hélice transforme l’énergie mécanique fournie par le moteur, en force de traction ou de propulsion permettant à l’avion de se déplacer.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61795" y="847725"/>
            <a:ext cx="199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defRPr>
            </a:lvl1pPr>
          </a:lstStyle>
          <a:p>
            <a:pPr indent="-285750" algn="l">
              <a:spcAft>
                <a:spcPts val="600"/>
              </a:spcAft>
              <a:buFont typeface="Lucida Grande"/>
              <a:buChar char="☞"/>
            </a:pPr>
            <a:r>
              <a:rPr lang="fr-FR" b="0" cap="none" dirty="0">
                <a:ln>
                  <a:noFill/>
                </a:ln>
                <a:solidFill>
                  <a:srgbClr val="C00000"/>
                </a:solidFill>
                <a:effectLst/>
              </a:rPr>
              <a:t>Rôle de l’hélice :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66428" y="1795046"/>
            <a:ext cx="2903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constitution d’une hélice :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571500" y="2120900"/>
            <a:ext cx="857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/>
              <a:t>Une hélice est composée de 2 pales au minimum, reliées à une partie centrale nommée moyeu.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 l="21209" r="12984"/>
          <a:stretch>
            <a:fillRect/>
          </a:stretch>
        </p:blipFill>
        <p:spPr bwMode="auto">
          <a:xfrm>
            <a:off x="503107" y="3860801"/>
            <a:ext cx="2479769" cy="28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DSC_7257"/>
          <p:cNvPicPr>
            <a:picLocks noChangeAspect="1" noChangeArrowheads="1"/>
          </p:cNvPicPr>
          <p:nvPr/>
        </p:nvPicPr>
        <p:blipFill>
          <a:blip r:embed="rId5"/>
          <a:srcRect t="12800"/>
          <a:stretch>
            <a:fillRect/>
          </a:stretch>
        </p:blipFill>
        <p:spPr bwMode="auto">
          <a:xfrm>
            <a:off x="3386052" y="3835400"/>
            <a:ext cx="2422695" cy="2867471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5400" y="3835097"/>
            <a:ext cx="2244055" cy="2933903"/>
          </a:xfrm>
          <a:prstGeom prst="rect">
            <a:avLst/>
          </a:prstGeom>
          <a:noFill/>
          <a:effectLst/>
        </p:spPr>
      </p:pic>
      <p:sp>
        <p:nvSpPr>
          <p:cNvPr id="14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  <p:sp>
        <p:nvSpPr>
          <p:cNvPr id="15" name="Légende encadrée 1 14"/>
          <p:cNvSpPr/>
          <p:nvPr/>
        </p:nvSpPr>
        <p:spPr bwMode="auto">
          <a:xfrm>
            <a:off x="2971800" y="2152650"/>
            <a:ext cx="684000" cy="324000"/>
          </a:xfrm>
          <a:prstGeom prst="borderCallout1">
            <a:avLst>
              <a:gd name="adj1" fmla="val 109043"/>
              <a:gd name="adj2" fmla="val 52978"/>
              <a:gd name="adj3" fmla="val 330377"/>
              <a:gd name="adj4" fmla="val 53522"/>
            </a:avLst>
          </a:prstGeom>
          <a:noFill/>
          <a:ln w="19050">
            <a:solidFill>
              <a:srgbClr val="4F81BD"/>
            </a:solidFill>
            <a:headEnd type="none" w="med" len="med"/>
            <a:tailEnd type="arrow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solidFill>
                <a:schemeClr val="tx1"/>
              </a:solidFill>
            </a:endParaRPr>
          </a:p>
        </p:txBody>
      </p:sp>
      <p:sp>
        <p:nvSpPr>
          <p:cNvPr id="16" name="Légende encadrée 1 15"/>
          <p:cNvSpPr/>
          <p:nvPr/>
        </p:nvSpPr>
        <p:spPr bwMode="auto">
          <a:xfrm>
            <a:off x="7899400" y="2133600"/>
            <a:ext cx="647700" cy="360000"/>
          </a:xfrm>
          <a:prstGeom prst="borderCallout1">
            <a:avLst>
              <a:gd name="adj1" fmla="val 51416"/>
              <a:gd name="adj2" fmla="val -3871"/>
              <a:gd name="adj3" fmla="val 296617"/>
              <a:gd name="adj4" fmla="val -533387"/>
            </a:avLst>
          </a:prstGeom>
          <a:noFill/>
          <a:ln w="19050">
            <a:solidFill>
              <a:srgbClr val="4F81BD"/>
            </a:solidFill>
            <a:headEnd type="none" w="med" len="med"/>
            <a:tailEnd type="arrow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solidFill>
                <a:schemeClr val="tx1"/>
              </a:solidFill>
            </a:endParaRPr>
          </a:p>
        </p:txBody>
      </p:sp>
      <p:sp>
        <p:nvSpPr>
          <p:cNvPr id="17" name="Légende encadrée 1 16"/>
          <p:cNvSpPr/>
          <p:nvPr/>
        </p:nvSpPr>
        <p:spPr bwMode="auto">
          <a:xfrm>
            <a:off x="4584700" y="2432050"/>
            <a:ext cx="612000" cy="360000"/>
          </a:xfrm>
          <a:prstGeom prst="borderCallout1">
            <a:avLst>
              <a:gd name="adj1" fmla="val 109043"/>
              <a:gd name="adj2" fmla="val 52978"/>
              <a:gd name="adj3" fmla="val 588003"/>
              <a:gd name="adj4" fmla="val -340945"/>
            </a:avLst>
          </a:pr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solidFill>
                <a:schemeClr val="tx1"/>
              </a:solidFill>
            </a:endParaRPr>
          </a:p>
        </p:txBody>
      </p:sp>
      <p:sp>
        <p:nvSpPr>
          <p:cNvPr id="18" name="Légende encadrée 1 17"/>
          <p:cNvSpPr/>
          <p:nvPr/>
        </p:nvSpPr>
        <p:spPr bwMode="auto">
          <a:xfrm>
            <a:off x="5232400" y="2432050"/>
            <a:ext cx="1044000" cy="360000"/>
          </a:xfrm>
          <a:prstGeom prst="borderCallout1">
            <a:avLst>
              <a:gd name="adj1" fmla="val 109043"/>
              <a:gd name="adj2" fmla="val 52978"/>
              <a:gd name="adj3" fmla="val 481491"/>
              <a:gd name="adj4" fmla="val -124384"/>
            </a:avLst>
          </a:pr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solidFill>
                <a:schemeClr val="tx1"/>
              </a:solidFill>
            </a:endParaRPr>
          </a:p>
        </p:txBody>
      </p:sp>
      <p:sp>
        <p:nvSpPr>
          <p:cNvPr id="19" name="Légende encadrée 1 18"/>
          <p:cNvSpPr/>
          <p:nvPr/>
        </p:nvSpPr>
        <p:spPr bwMode="auto">
          <a:xfrm>
            <a:off x="6502400" y="2432050"/>
            <a:ext cx="1206500" cy="360000"/>
          </a:xfrm>
          <a:prstGeom prst="borderCallout1">
            <a:avLst>
              <a:gd name="adj1" fmla="val 109043"/>
              <a:gd name="adj2" fmla="val 52978"/>
              <a:gd name="adj3" fmla="val 428957"/>
              <a:gd name="adj4" fmla="val 80671"/>
            </a:avLst>
          </a:pr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5" grpId="0"/>
      <p:bldP spid="7" grpId="0"/>
      <p:bldP spid="8" grpId="0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er 95"/>
          <p:cNvGrpSpPr/>
          <p:nvPr/>
        </p:nvGrpSpPr>
        <p:grpSpPr>
          <a:xfrm>
            <a:off x="4756150" y="2997200"/>
            <a:ext cx="3009900" cy="3479800"/>
            <a:chOff x="5391150" y="3162300"/>
            <a:chExt cx="3009900" cy="3479800"/>
          </a:xfrm>
        </p:grpSpPr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8"/>
                </a:clrFrom>
                <a:clrTo>
                  <a:srgbClr val="FFFFF8">
                    <a:alpha val="0"/>
                  </a:srgbClr>
                </a:clrTo>
              </a:clrChange>
              <a:lum bright="-11000" contrast="20000"/>
            </a:blip>
            <a:srcRect l="9369" t="15578"/>
            <a:stretch>
              <a:fillRect/>
            </a:stretch>
          </p:blipFill>
          <p:spPr>
            <a:xfrm>
              <a:off x="5391150" y="3162300"/>
              <a:ext cx="3009900" cy="3479800"/>
            </a:xfrm>
            <a:prstGeom prst="rect">
              <a:avLst/>
            </a:prstGeom>
          </p:spPr>
        </p:pic>
        <p:grpSp>
          <p:nvGrpSpPr>
            <p:cNvPr id="95" name="Grouper 94"/>
            <p:cNvGrpSpPr/>
            <p:nvPr/>
          </p:nvGrpSpPr>
          <p:grpSpPr>
            <a:xfrm>
              <a:off x="6051550" y="3225800"/>
              <a:ext cx="1951550" cy="3266000"/>
              <a:chOff x="6051550" y="3225800"/>
              <a:chExt cx="1951550" cy="3266000"/>
            </a:xfrm>
          </p:grpSpPr>
          <p:grpSp>
            <p:nvGrpSpPr>
              <p:cNvPr id="94" name="Grouper 93"/>
              <p:cNvGrpSpPr/>
              <p:nvPr/>
            </p:nvGrpSpPr>
            <p:grpSpPr>
              <a:xfrm>
                <a:off x="6051550" y="3225800"/>
                <a:ext cx="1951550" cy="3266000"/>
                <a:chOff x="6051550" y="3225800"/>
                <a:chExt cx="1951550" cy="3266000"/>
              </a:xfrm>
            </p:grpSpPr>
            <p:sp>
              <p:nvSpPr>
                <p:cNvPr id="68" name="Forme libre 67"/>
                <p:cNvSpPr/>
                <p:nvPr/>
              </p:nvSpPr>
              <p:spPr bwMode="auto">
                <a:xfrm>
                  <a:off x="7023100" y="3530600"/>
                  <a:ext cx="980000" cy="2961200"/>
                </a:xfrm>
                <a:custGeom>
                  <a:avLst/>
                  <a:gdLst>
                    <a:gd name="connsiteX0" fmla="*/ 139700 w 1016000"/>
                    <a:gd name="connsiteY0" fmla="*/ 0 h 2997200"/>
                    <a:gd name="connsiteX1" fmla="*/ 1009650 w 1016000"/>
                    <a:gd name="connsiteY1" fmla="*/ 38100 h 2997200"/>
                    <a:gd name="connsiteX2" fmla="*/ 1016000 w 1016000"/>
                    <a:gd name="connsiteY2" fmla="*/ 2997200 h 2997200"/>
                    <a:gd name="connsiteX3" fmla="*/ 0 w 1016000"/>
                    <a:gd name="connsiteY3" fmla="*/ 2832100 h 2997200"/>
                    <a:gd name="connsiteX4" fmla="*/ 88900 w 1016000"/>
                    <a:gd name="connsiteY4" fmla="*/ 2660650 h 2997200"/>
                    <a:gd name="connsiteX5" fmla="*/ 469900 w 1016000"/>
                    <a:gd name="connsiteY5" fmla="*/ 2717800 h 2997200"/>
                    <a:gd name="connsiteX6" fmla="*/ 1009650 w 1016000"/>
                    <a:gd name="connsiteY6" fmla="*/ 2393950 h 2997200"/>
                    <a:gd name="connsiteX7" fmla="*/ 165100 w 1016000"/>
                    <a:gd name="connsiteY7" fmla="*/ 2279650 h 2997200"/>
                    <a:gd name="connsiteX8" fmla="*/ 171450 w 1016000"/>
                    <a:gd name="connsiteY8" fmla="*/ 2095500 h 2997200"/>
                    <a:gd name="connsiteX9" fmla="*/ 171450 w 1016000"/>
                    <a:gd name="connsiteY9" fmla="*/ 2095500 h 2997200"/>
                    <a:gd name="connsiteX10" fmla="*/ 177800 w 1016000"/>
                    <a:gd name="connsiteY10" fmla="*/ 2057400 h 2997200"/>
                    <a:gd name="connsiteX11" fmla="*/ 469900 w 1016000"/>
                    <a:gd name="connsiteY11" fmla="*/ 2101850 h 2997200"/>
                    <a:gd name="connsiteX12" fmla="*/ 1009650 w 1016000"/>
                    <a:gd name="connsiteY12" fmla="*/ 1854200 h 2997200"/>
                    <a:gd name="connsiteX13" fmla="*/ 190500 w 1016000"/>
                    <a:gd name="connsiteY13" fmla="*/ 1746250 h 2997200"/>
                    <a:gd name="connsiteX14" fmla="*/ 184150 w 1016000"/>
                    <a:gd name="connsiteY14" fmla="*/ 1492250 h 2997200"/>
                    <a:gd name="connsiteX15" fmla="*/ 469900 w 1016000"/>
                    <a:gd name="connsiteY15" fmla="*/ 1524000 h 2997200"/>
                    <a:gd name="connsiteX16" fmla="*/ 996950 w 1016000"/>
                    <a:gd name="connsiteY16" fmla="*/ 1282700 h 2997200"/>
                    <a:gd name="connsiteX17" fmla="*/ 171450 w 1016000"/>
                    <a:gd name="connsiteY17" fmla="*/ 1200150 h 2997200"/>
                    <a:gd name="connsiteX18" fmla="*/ 82550 w 1016000"/>
                    <a:gd name="connsiteY18" fmla="*/ 685800 h 2997200"/>
                    <a:gd name="connsiteX19" fmla="*/ 38100 w 1016000"/>
                    <a:gd name="connsiteY19" fmla="*/ 476250 h 2997200"/>
                    <a:gd name="connsiteX20" fmla="*/ 57150 w 1016000"/>
                    <a:gd name="connsiteY20" fmla="*/ 184150 h 2997200"/>
                    <a:gd name="connsiteX21" fmla="*/ 114300 w 1016000"/>
                    <a:gd name="connsiteY21" fmla="*/ 114300 h 2997200"/>
                    <a:gd name="connsiteX22" fmla="*/ 139700 w 1016000"/>
                    <a:gd name="connsiteY22" fmla="*/ 0 h 2997200"/>
                    <a:gd name="connsiteX0" fmla="*/ 139700 w 1016000"/>
                    <a:gd name="connsiteY0" fmla="*/ 0 h 2997200"/>
                    <a:gd name="connsiteX1" fmla="*/ 1009650 w 1016000"/>
                    <a:gd name="connsiteY1" fmla="*/ 38100 h 2997200"/>
                    <a:gd name="connsiteX2" fmla="*/ 1016000 w 1016000"/>
                    <a:gd name="connsiteY2" fmla="*/ 2997200 h 2997200"/>
                    <a:gd name="connsiteX3" fmla="*/ 0 w 1016000"/>
                    <a:gd name="connsiteY3" fmla="*/ 2832100 h 2997200"/>
                    <a:gd name="connsiteX4" fmla="*/ 88900 w 1016000"/>
                    <a:gd name="connsiteY4" fmla="*/ 2660650 h 2997200"/>
                    <a:gd name="connsiteX5" fmla="*/ 469900 w 1016000"/>
                    <a:gd name="connsiteY5" fmla="*/ 2717800 h 2997200"/>
                    <a:gd name="connsiteX6" fmla="*/ 1009650 w 1016000"/>
                    <a:gd name="connsiteY6" fmla="*/ 2393950 h 2997200"/>
                    <a:gd name="connsiteX7" fmla="*/ 165100 w 1016000"/>
                    <a:gd name="connsiteY7" fmla="*/ 2279650 h 2997200"/>
                    <a:gd name="connsiteX8" fmla="*/ 171450 w 1016000"/>
                    <a:gd name="connsiteY8" fmla="*/ 2095500 h 2997200"/>
                    <a:gd name="connsiteX9" fmla="*/ 171450 w 1016000"/>
                    <a:gd name="connsiteY9" fmla="*/ 2095500 h 2997200"/>
                    <a:gd name="connsiteX10" fmla="*/ 177800 w 1016000"/>
                    <a:gd name="connsiteY10" fmla="*/ 2057400 h 2997200"/>
                    <a:gd name="connsiteX11" fmla="*/ 469900 w 1016000"/>
                    <a:gd name="connsiteY11" fmla="*/ 2101850 h 2997200"/>
                    <a:gd name="connsiteX12" fmla="*/ 1009650 w 1016000"/>
                    <a:gd name="connsiteY12" fmla="*/ 1854200 h 2997200"/>
                    <a:gd name="connsiteX13" fmla="*/ 190500 w 1016000"/>
                    <a:gd name="connsiteY13" fmla="*/ 1746250 h 2997200"/>
                    <a:gd name="connsiteX14" fmla="*/ 184150 w 1016000"/>
                    <a:gd name="connsiteY14" fmla="*/ 1492250 h 2997200"/>
                    <a:gd name="connsiteX15" fmla="*/ 469900 w 1016000"/>
                    <a:gd name="connsiteY15" fmla="*/ 1524000 h 2997200"/>
                    <a:gd name="connsiteX16" fmla="*/ 996950 w 1016000"/>
                    <a:gd name="connsiteY16" fmla="*/ 1282700 h 2997200"/>
                    <a:gd name="connsiteX17" fmla="*/ 171450 w 1016000"/>
                    <a:gd name="connsiteY17" fmla="*/ 1200150 h 2997200"/>
                    <a:gd name="connsiteX18" fmla="*/ 82550 w 1016000"/>
                    <a:gd name="connsiteY18" fmla="*/ 685800 h 2997200"/>
                    <a:gd name="connsiteX19" fmla="*/ 38100 w 1016000"/>
                    <a:gd name="connsiteY19" fmla="*/ 476250 h 2997200"/>
                    <a:gd name="connsiteX20" fmla="*/ 57150 w 1016000"/>
                    <a:gd name="connsiteY20" fmla="*/ 184150 h 2997200"/>
                    <a:gd name="connsiteX21" fmla="*/ 114300 w 1016000"/>
                    <a:gd name="connsiteY21" fmla="*/ 114300 h 2997200"/>
                    <a:gd name="connsiteX22" fmla="*/ 139700 w 1016000"/>
                    <a:gd name="connsiteY22" fmla="*/ 0 h 2997200"/>
                    <a:gd name="connsiteX0" fmla="*/ 139700 w 1016000"/>
                    <a:gd name="connsiteY0" fmla="*/ 0 h 2997200"/>
                    <a:gd name="connsiteX1" fmla="*/ 1009650 w 1016000"/>
                    <a:gd name="connsiteY1" fmla="*/ 38100 h 2997200"/>
                    <a:gd name="connsiteX2" fmla="*/ 1016000 w 1016000"/>
                    <a:gd name="connsiteY2" fmla="*/ 2997200 h 2997200"/>
                    <a:gd name="connsiteX3" fmla="*/ 0 w 1016000"/>
                    <a:gd name="connsiteY3" fmla="*/ 2832100 h 2997200"/>
                    <a:gd name="connsiteX4" fmla="*/ 88900 w 1016000"/>
                    <a:gd name="connsiteY4" fmla="*/ 2660650 h 2997200"/>
                    <a:gd name="connsiteX5" fmla="*/ 469900 w 1016000"/>
                    <a:gd name="connsiteY5" fmla="*/ 2717800 h 2997200"/>
                    <a:gd name="connsiteX6" fmla="*/ 1009650 w 1016000"/>
                    <a:gd name="connsiteY6" fmla="*/ 2393950 h 2997200"/>
                    <a:gd name="connsiteX7" fmla="*/ 165100 w 1016000"/>
                    <a:gd name="connsiteY7" fmla="*/ 2279650 h 2997200"/>
                    <a:gd name="connsiteX8" fmla="*/ 171450 w 1016000"/>
                    <a:gd name="connsiteY8" fmla="*/ 2095500 h 2997200"/>
                    <a:gd name="connsiteX9" fmla="*/ 171450 w 1016000"/>
                    <a:gd name="connsiteY9" fmla="*/ 2095500 h 2997200"/>
                    <a:gd name="connsiteX10" fmla="*/ 177800 w 1016000"/>
                    <a:gd name="connsiteY10" fmla="*/ 2057400 h 2997200"/>
                    <a:gd name="connsiteX11" fmla="*/ 469900 w 1016000"/>
                    <a:gd name="connsiteY11" fmla="*/ 2101850 h 2997200"/>
                    <a:gd name="connsiteX12" fmla="*/ 1009650 w 1016000"/>
                    <a:gd name="connsiteY12" fmla="*/ 1854200 h 2997200"/>
                    <a:gd name="connsiteX13" fmla="*/ 190500 w 1016000"/>
                    <a:gd name="connsiteY13" fmla="*/ 1746250 h 2997200"/>
                    <a:gd name="connsiteX14" fmla="*/ 184150 w 1016000"/>
                    <a:gd name="connsiteY14" fmla="*/ 1492250 h 2997200"/>
                    <a:gd name="connsiteX15" fmla="*/ 469900 w 1016000"/>
                    <a:gd name="connsiteY15" fmla="*/ 1524000 h 2997200"/>
                    <a:gd name="connsiteX16" fmla="*/ 996950 w 1016000"/>
                    <a:gd name="connsiteY16" fmla="*/ 1282700 h 2997200"/>
                    <a:gd name="connsiteX17" fmla="*/ 171450 w 1016000"/>
                    <a:gd name="connsiteY17" fmla="*/ 1200150 h 2997200"/>
                    <a:gd name="connsiteX18" fmla="*/ 82550 w 1016000"/>
                    <a:gd name="connsiteY18" fmla="*/ 685800 h 2997200"/>
                    <a:gd name="connsiteX19" fmla="*/ 38100 w 1016000"/>
                    <a:gd name="connsiteY19" fmla="*/ 476250 h 2997200"/>
                    <a:gd name="connsiteX20" fmla="*/ 44450 w 1016000"/>
                    <a:gd name="connsiteY20" fmla="*/ 469900 h 2997200"/>
                    <a:gd name="connsiteX21" fmla="*/ 57150 w 1016000"/>
                    <a:gd name="connsiteY21" fmla="*/ 184150 h 2997200"/>
                    <a:gd name="connsiteX22" fmla="*/ 114300 w 1016000"/>
                    <a:gd name="connsiteY22" fmla="*/ 114300 h 2997200"/>
                    <a:gd name="connsiteX23" fmla="*/ 139700 w 1016000"/>
                    <a:gd name="connsiteY23" fmla="*/ 0 h 299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16000" h="2997200">
                      <a:moveTo>
                        <a:pt x="139700" y="0"/>
                      </a:moveTo>
                      <a:lnTo>
                        <a:pt x="1009650" y="38100"/>
                      </a:lnTo>
                      <a:cubicBezTo>
                        <a:pt x="1011767" y="1024467"/>
                        <a:pt x="1016000" y="2997200"/>
                        <a:pt x="1016000" y="2997200"/>
                      </a:cubicBezTo>
                      <a:lnTo>
                        <a:pt x="0" y="2832100"/>
                      </a:lnTo>
                      <a:lnTo>
                        <a:pt x="88900" y="2660650"/>
                      </a:lnTo>
                      <a:lnTo>
                        <a:pt x="469900" y="2717800"/>
                      </a:lnTo>
                      <a:lnTo>
                        <a:pt x="1009650" y="2393950"/>
                      </a:lnTo>
                      <a:lnTo>
                        <a:pt x="165100" y="2279650"/>
                      </a:lnTo>
                      <a:lnTo>
                        <a:pt x="171450" y="2095500"/>
                      </a:lnTo>
                      <a:lnTo>
                        <a:pt x="171450" y="2095500"/>
                      </a:lnTo>
                      <a:lnTo>
                        <a:pt x="177800" y="2057400"/>
                      </a:lnTo>
                      <a:lnTo>
                        <a:pt x="469900" y="2101850"/>
                      </a:lnTo>
                      <a:lnTo>
                        <a:pt x="1009650" y="1854200"/>
                      </a:lnTo>
                      <a:lnTo>
                        <a:pt x="190500" y="1746250"/>
                      </a:lnTo>
                      <a:lnTo>
                        <a:pt x="184150" y="1492250"/>
                      </a:lnTo>
                      <a:lnTo>
                        <a:pt x="469900" y="1524000"/>
                      </a:lnTo>
                      <a:lnTo>
                        <a:pt x="996950" y="1282700"/>
                      </a:lnTo>
                      <a:lnTo>
                        <a:pt x="171450" y="1200150"/>
                      </a:lnTo>
                      <a:lnTo>
                        <a:pt x="82550" y="685800"/>
                      </a:lnTo>
                      <a:lnTo>
                        <a:pt x="38100" y="476250"/>
                      </a:lnTo>
                      <a:lnTo>
                        <a:pt x="44450" y="469900"/>
                      </a:lnTo>
                      <a:lnTo>
                        <a:pt x="57150" y="184150"/>
                      </a:lnTo>
                      <a:lnTo>
                        <a:pt x="114300" y="114300"/>
                      </a:lnTo>
                      <a:lnTo>
                        <a:pt x="139700" y="0"/>
                      </a:lnTo>
                      <a:close/>
                    </a:path>
                  </a:pathLst>
                </a:custGeom>
                <a:solidFill>
                  <a:schemeClr val="bg2">
                    <a:lumMod val="8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 fov="0">
                    <a:rot lat="0" lon="0" rev="0"/>
                  </a:camera>
                  <a:lightRig rig="glow" dir="t">
                    <a:rot lat="0" lon="0" rev="6360000"/>
                  </a:lightRig>
                </a:scene3d>
                <a:sp3d contourW="1000" prstMaterial="flat">
                  <a:contourClr>
                    <a:schemeClr val="accent2">
                      <a:satMod val="300000"/>
                    </a:schemeClr>
                  </a:contourClr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grpSp>
              <p:nvGrpSpPr>
                <p:cNvPr id="93" name="Grouper 92"/>
                <p:cNvGrpSpPr/>
                <p:nvPr/>
              </p:nvGrpSpPr>
              <p:grpSpPr>
                <a:xfrm>
                  <a:off x="6051550" y="3225800"/>
                  <a:ext cx="1590997" cy="3111500"/>
                  <a:chOff x="6051550" y="3225800"/>
                  <a:chExt cx="1590997" cy="3111500"/>
                </a:xfrm>
              </p:grpSpPr>
              <p:sp>
                <p:nvSpPr>
                  <p:cNvPr id="70" name="Forme libre 69"/>
                  <p:cNvSpPr/>
                  <p:nvPr/>
                </p:nvSpPr>
                <p:spPr bwMode="auto">
                  <a:xfrm>
                    <a:off x="6057900" y="3498850"/>
                    <a:ext cx="831850" cy="1189550"/>
                  </a:xfrm>
                  <a:custGeom>
                    <a:avLst/>
                    <a:gdLst>
                      <a:gd name="connsiteX0" fmla="*/ 0 w 831850"/>
                      <a:gd name="connsiteY0" fmla="*/ 0 h 1225550"/>
                      <a:gd name="connsiteX1" fmla="*/ 577850 w 831850"/>
                      <a:gd name="connsiteY1" fmla="*/ 25400 h 1225550"/>
                      <a:gd name="connsiteX2" fmla="*/ 577850 w 831850"/>
                      <a:gd name="connsiteY2" fmla="*/ 25400 h 1225550"/>
                      <a:gd name="connsiteX3" fmla="*/ 577850 w 831850"/>
                      <a:gd name="connsiteY3" fmla="*/ 133350 h 1225550"/>
                      <a:gd name="connsiteX4" fmla="*/ 622300 w 831850"/>
                      <a:gd name="connsiteY4" fmla="*/ 177800 h 1225550"/>
                      <a:gd name="connsiteX5" fmla="*/ 762000 w 831850"/>
                      <a:gd name="connsiteY5" fmla="*/ 234950 h 1225550"/>
                      <a:gd name="connsiteX6" fmla="*/ 831850 w 831850"/>
                      <a:gd name="connsiteY6" fmla="*/ 247650 h 1225550"/>
                      <a:gd name="connsiteX7" fmla="*/ 831850 w 831850"/>
                      <a:gd name="connsiteY7" fmla="*/ 406400 h 1225550"/>
                      <a:gd name="connsiteX8" fmla="*/ 831850 w 831850"/>
                      <a:gd name="connsiteY8" fmla="*/ 558800 h 1225550"/>
                      <a:gd name="connsiteX9" fmla="*/ 812800 w 831850"/>
                      <a:gd name="connsiteY9" fmla="*/ 692150 h 1225550"/>
                      <a:gd name="connsiteX10" fmla="*/ 806450 w 831850"/>
                      <a:gd name="connsiteY10" fmla="*/ 749300 h 1225550"/>
                      <a:gd name="connsiteX11" fmla="*/ 787400 w 831850"/>
                      <a:gd name="connsiteY11" fmla="*/ 876300 h 1225550"/>
                      <a:gd name="connsiteX12" fmla="*/ 768350 w 831850"/>
                      <a:gd name="connsiteY12" fmla="*/ 1003300 h 1225550"/>
                      <a:gd name="connsiteX13" fmla="*/ 742950 w 831850"/>
                      <a:gd name="connsiteY13" fmla="*/ 1047750 h 1225550"/>
                      <a:gd name="connsiteX14" fmla="*/ 742950 w 831850"/>
                      <a:gd name="connsiteY14" fmla="*/ 1047750 h 1225550"/>
                      <a:gd name="connsiteX15" fmla="*/ 736600 w 831850"/>
                      <a:gd name="connsiteY15" fmla="*/ 1225550 h 1225550"/>
                      <a:gd name="connsiteX16" fmla="*/ 0 w 831850"/>
                      <a:gd name="connsiteY16" fmla="*/ 1168400 h 1225550"/>
                      <a:gd name="connsiteX17" fmla="*/ 0 w 831850"/>
                      <a:gd name="connsiteY17" fmla="*/ 0 h 1225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31850" h="1225550">
                        <a:moveTo>
                          <a:pt x="0" y="0"/>
                        </a:moveTo>
                        <a:lnTo>
                          <a:pt x="577850" y="25400"/>
                        </a:lnTo>
                        <a:lnTo>
                          <a:pt x="577850" y="25400"/>
                        </a:lnTo>
                        <a:lnTo>
                          <a:pt x="577850" y="133350"/>
                        </a:lnTo>
                        <a:lnTo>
                          <a:pt x="622300" y="177800"/>
                        </a:lnTo>
                        <a:lnTo>
                          <a:pt x="762000" y="234950"/>
                        </a:lnTo>
                        <a:lnTo>
                          <a:pt x="831850" y="247650"/>
                        </a:lnTo>
                        <a:lnTo>
                          <a:pt x="831850" y="406400"/>
                        </a:lnTo>
                        <a:lnTo>
                          <a:pt x="831850" y="558800"/>
                        </a:lnTo>
                        <a:lnTo>
                          <a:pt x="812800" y="692150"/>
                        </a:lnTo>
                        <a:lnTo>
                          <a:pt x="806450" y="749300"/>
                        </a:lnTo>
                        <a:lnTo>
                          <a:pt x="787400" y="876300"/>
                        </a:lnTo>
                        <a:lnTo>
                          <a:pt x="768350" y="1003300"/>
                        </a:lnTo>
                        <a:lnTo>
                          <a:pt x="742950" y="1047750"/>
                        </a:lnTo>
                        <a:lnTo>
                          <a:pt x="742950" y="1047750"/>
                        </a:lnTo>
                        <a:lnTo>
                          <a:pt x="736600" y="1225550"/>
                        </a:lnTo>
                        <a:lnTo>
                          <a:pt x="0" y="1168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85000"/>
                    </a:schemeClr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orthographicFront" fov="0">
                      <a:rot lat="0" lon="0" rev="0"/>
                    </a:camera>
                    <a:lightRig rig="glow" dir="t">
                      <a:rot lat="0" lon="0" rev="6360000"/>
                    </a:lightRig>
                  </a:scene3d>
                  <a:sp3d contourW="1000" prstMaterial="flat">
                    <a:contourClr>
                      <a:schemeClr val="accent2">
                        <a:satMod val="300000"/>
                      </a:schemeClr>
                    </a:contourClr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969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sp>
                <p:nvSpPr>
                  <p:cNvPr id="71" name="Forme libre 70"/>
                  <p:cNvSpPr/>
                  <p:nvPr/>
                </p:nvSpPr>
                <p:spPr bwMode="auto">
                  <a:xfrm>
                    <a:off x="6051550" y="4908550"/>
                    <a:ext cx="711200" cy="323850"/>
                  </a:xfrm>
                  <a:custGeom>
                    <a:avLst/>
                    <a:gdLst>
                      <a:gd name="connsiteX0" fmla="*/ 12700 w 711200"/>
                      <a:gd name="connsiteY0" fmla="*/ 0 h 323850"/>
                      <a:gd name="connsiteX1" fmla="*/ 704850 w 711200"/>
                      <a:gd name="connsiteY1" fmla="*/ 57150 h 323850"/>
                      <a:gd name="connsiteX2" fmla="*/ 704850 w 711200"/>
                      <a:gd name="connsiteY2" fmla="*/ 165100 h 323850"/>
                      <a:gd name="connsiteX3" fmla="*/ 704850 w 711200"/>
                      <a:gd name="connsiteY3" fmla="*/ 285750 h 323850"/>
                      <a:gd name="connsiteX4" fmla="*/ 704850 w 711200"/>
                      <a:gd name="connsiteY4" fmla="*/ 285750 h 323850"/>
                      <a:gd name="connsiteX5" fmla="*/ 704850 w 711200"/>
                      <a:gd name="connsiteY5" fmla="*/ 285750 h 323850"/>
                      <a:gd name="connsiteX6" fmla="*/ 711200 w 711200"/>
                      <a:gd name="connsiteY6" fmla="*/ 323850 h 323850"/>
                      <a:gd name="connsiteX7" fmla="*/ 0 w 711200"/>
                      <a:gd name="connsiteY7" fmla="*/ 241300 h 323850"/>
                      <a:gd name="connsiteX8" fmla="*/ 12700 w 711200"/>
                      <a:gd name="connsiteY8" fmla="*/ 0 h 32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11200" h="323850">
                        <a:moveTo>
                          <a:pt x="12700" y="0"/>
                        </a:moveTo>
                        <a:lnTo>
                          <a:pt x="704850" y="57150"/>
                        </a:lnTo>
                        <a:lnTo>
                          <a:pt x="704850" y="165100"/>
                        </a:lnTo>
                        <a:lnTo>
                          <a:pt x="704850" y="285750"/>
                        </a:lnTo>
                        <a:lnTo>
                          <a:pt x="704850" y="285750"/>
                        </a:lnTo>
                        <a:lnTo>
                          <a:pt x="704850" y="285750"/>
                        </a:lnTo>
                        <a:lnTo>
                          <a:pt x="711200" y="323850"/>
                        </a:lnTo>
                        <a:lnTo>
                          <a:pt x="0" y="241300"/>
                        </a:lnTo>
                        <a:lnTo>
                          <a:pt x="12700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85000"/>
                    </a:schemeClr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orthographicFront" fov="0">
                      <a:rot lat="0" lon="0" rev="0"/>
                    </a:camera>
                    <a:lightRig rig="glow" dir="t">
                      <a:rot lat="0" lon="0" rev="6360000"/>
                    </a:lightRig>
                  </a:scene3d>
                  <a:sp3d contourW="1000" prstMaterial="flat">
                    <a:contourClr>
                      <a:schemeClr val="accent2">
                        <a:satMod val="300000"/>
                      </a:schemeClr>
                    </a:contourClr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1096963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fr-FR" sz="2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sp>
                <p:nvSpPr>
                  <p:cNvPr id="72" name="Forme libre 71"/>
                  <p:cNvSpPr/>
                  <p:nvPr/>
                </p:nvSpPr>
                <p:spPr bwMode="auto">
                  <a:xfrm>
                    <a:off x="6051550" y="5448300"/>
                    <a:ext cx="755649" cy="304800"/>
                  </a:xfrm>
                  <a:custGeom>
                    <a:avLst/>
                    <a:gdLst>
                      <a:gd name="connsiteX0" fmla="*/ 12700 w 755650"/>
                      <a:gd name="connsiteY0" fmla="*/ 0 h 304800"/>
                      <a:gd name="connsiteX1" fmla="*/ 736600 w 755650"/>
                      <a:gd name="connsiteY1" fmla="*/ 88900 h 304800"/>
                      <a:gd name="connsiteX2" fmla="*/ 736600 w 755650"/>
                      <a:gd name="connsiteY2" fmla="*/ 234950 h 304800"/>
                      <a:gd name="connsiteX3" fmla="*/ 755650 w 755650"/>
                      <a:gd name="connsiteY3" fmla="*/ 304800 h 304800"/>
                      <a:gd name="connsiteX4" fmla="*/ 0 w 755650"/>
                      <a:gd name="connsiteY4" fmla="*/ 215900 h 304800"/>
                      <a:gd name="connsiteX5" fmla="*/ 12700 w 755650"/>
                      <a:gd name="connsiteY5" fmla="*/ 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5650" h="304800">
                        <a:moveTo>
                          <a:pt x="12700" y="0"/>
                        </a:moveTo>
                        <a:lnTo>
                          <a:pt x="736600" y="88900"/>
                        </a:lnTo>
                        <a:lnTo>
                          <a:pt x="736600" y="234950"/>
                        </a:lnTo>
                        <a:lnTo>
                          <a:pt x="755650" y="304800"/>
                        </a:lnTo>
                        <a:lnTo>
                          <a:pt x="0" y="215900"/>
                        </a:lnTo>
                        <a:lnTo>
                          <a:pt x="12700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85000"/>
                    </a:schemeClr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orthographicFront" fov="0">
                      <a:rot lat="0" lon="0" rev="0"/>
                    </a:camera>
                    <a:lightRig rig="glow" dir="t">
                      <a:rot lat="0" lon="0" rev="6360000"/>
                    </a:lightRig>
                  </a:scene3d>
                  <a:sp3d contourW="1000" prstMaterial="flat">
                    <a:contourClr>
                      <a:schemeClr val="accent2">
                        <a:satMod val="300000"/>
                      </a:schemeClr>
                    </a:contourClr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1096963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fr-FR" sz="2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sp>
                <p:nvSpPr>
                  <p:cNvPr id="73" name="Forme libre 72"/>
                  <p:cNvSpPr/>
                  <p:nvPr/>
                </p:nvSpPr>
                <p:spPr bwMode="auto">
                  <a:xfrm>
                    <a:off x="6051550" y="6032500"/>
                    <a:ext cx="901700" cy="298450"/>
                  </a:xfrm>
                  <a:custGeom>
                    <a:avLst/>
                    <a:gdLst>
                      <a:gd name="connsiteX0" fmla="*/ 12700 w 901700"/>
                      <a:gd name="connsiteY0" fmla="*/ 0 h 298450"/>
                      <a:gd name="connsiteX1" fmla="*/ 850900 w 901700"/>
                      <a:gd name="connsiteY1" fmla="*/ 114300 h 298450"/>
                      <a:gd name="connsiteX2" fmla="*/ 876300 w 901700"/>
                      <a:gd name="connsiteY2" fmla="*/ 234950 h 298450"/>
                      <a:gd name="connsiteX3" fmla="*/ 901700 w 901700"/>
                      <a:gd name="connsiteY3" fmla="*/ 298450 h 298450"/>
                      <a:gd name="connsiteX4" fmla="*/ 0 w 901700"/>
                      <a:gd name="connsiteY4" fmla="*/ 152400 h 298450"/>
                      <a:gd name="connsiteX5" fmla="*/ 12700 w 901700"/>
                      <a:gd name="connsiteY5" fmla="*/ 0 h 298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01700" h="298450">
                        <a:moveTo>
                          <a:pt x="12700" y="0"/>
                        </a:moveTo>
                        <a:lnTo>
                          <a:pt x="850900" y="114300"/>
                        </a:lnTo>
                        <a:lnTo>
                          <a:pt x="876300" y="234950"/>
                        </a:lnTo>
                        <a:lnTo>
                          <a:pt x="901700" y="298450"/>
                        </a:lnTo>
                        <a:lnTo>
                          <a:pt x="0" y="152400"/>
                        </a:lnTo>
                        <a:lnTo>
                          <a:pt x="12700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85000"/>
                    </a:schemeClr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orthographicFront" fov="0">
                      <a:rot lat="0" lon="0" rev="0"/>
                    </a:camera>
                    <a:lightRig rig="glow" dir="t">
                      <a:rot lat="0" lon="0" rev="6360000"/>
                    </a:lightRig>
                  </a:scene3d>
                  <a:sp3d contourW="1000" prstMaterial="flat">
                    <a:contourClr>
                      <a:schemeClr val="accent2">
                        <a:satMod val="300000"/>
                      </a:schemeClr>
                    </a:contourClr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1096963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fr-FR" sz="2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sp>
                <p:nvSpPr>
                  <p:cNvPr id="74" name="Forme libre 73"/>
                  <p:cNvSpPr/>
                  <p:nvPr/>
                </p:nvSpPr>
                <p:spPr bwMode="auto">
                  <a:xfrm>
                    <a:off x="6781800" y="3683000"/>
                    <a:ext cx="389450" cy="2654300"/>
                  </a:xfrm>
                  <a:custGeom>
                    <a:avLst/>
                    <a:gdLst>
                      <a:gd name="connsiteX0" fmla="*/ 120650 w 425450"/>
                      <a:gd name="connsiteY0" fmla="*/ 0 h 2654300"/>
                      <a:gd name="connsiteX1" fmla="*/ 133350 w 425450"/>
                      <a:gd name="connsiteY1" fmla="*/ 298450 h 2654300"/>
                      <a:gd name="connsiteX2" fmla="*/ 101600 w 425450"/>
                      <a:gd name="connsiteY2" fmla="*/ 533400 h 2654300"/>
                      <a:gd name="connsiteX3" fmla="*/ 76200 w 425450"/>
                      <a:gd name="connsiteY3" fmla="*/ 704850 h 2654300"/>
                      <a:gd name="connsiteX4" fmla="*/ 50800 w 425450"/>
                      <a:gd name="connsiteY4" fmla="*/ 901700 h 2654300"/>
                      <a:gd name="connsiteX5" fmla="*/ 12700 w 425450"/>
                      <a:gd name="connsiteY5" fmla="*/ 1263650 h 2654300"/>
                      <a:gd name="connsiteX6" fmla="*/ 0 w 425450"/>
                      <a:gd name="connsiteY6" fmla="*/ 1543050 h 2654300"/>
                      <a:gd name="connsiteX7" fmla="*/ 12700 w 425450"/>
                      <a:gd name="connsiteY7" fmla="*/ 1727200 h 2654300"/>
                      <a:gd name="connsiteX8" fmla="*/ 31750 w 425450"/>
                      <a:gd name="connsiteY8" fmla="*/ 1841500 h 2654300"/>
                      <a:gd name="connsiteX9" fmla="*/ 44450 w 425450"/>
                      <a:gd name="connsiteY9" fmla="*/ 1987550 h 2654300"/>
                      <a:gd name="connsiteX10" fmla="*/ 69850 w 425450"/>
                      <a:gd name="connsiteY10" fmla="*/ 2152650 h 2654300"/>
                      <a:gd name="connsiteX11" fmla="*/ 133350 w 425450"/>
                      <a:gd name="connsiteY11" fmla="*/ 2451100 h 2654300"/>
                      <a:gd name="connsiteX12" fmla="*/ 171450 w 425450"/>
                      <a:gd name="connsiteY12" fmla="*/ 2628900 h 2654300"/>
                      <a:gd name="connsiteX13" fmla="*/ 209550 w 425450"/>
                      <a:gd name="connsiteY13" fmla="*/ 2654300 h 2654300"/>
                      <a:gd name="connsiteX14" fmla="*/ 266700 w 425450"/>
                      <a:gd name="connsiteY14" fmla="*/ 2603500 h 2654300"/>
                      <a:gd name="connsiteX15" fmla="*/ 323850 w 425450"/>
                      <a:gd name="connsiteY15" fmla="*/ 2495550 h 2654300"/>
                      <a:gd name="connsiteX16" fmla="*/ 361950 w 425450"/>
                      <a:gd name="connsiteY16" fmla="*/ 2298700 h 2654300"/>
                      <a:gd name="connsiteX17" fmla="*/ 387350 w 425450"/>
                      <a:gd name="connsiteY17" fmla="*/ 2159000 h 2654300"/>
                      <a:gd name="connsiteX18" fmla="*/ 412750 w 425450"/>
                      <a:gd name="connsiteY18" fmla="*/ 1917700 h 2654300"/>
                      <a:gd name="connsiteX19" fmla="*/ 412750 w 425450"/>
                      <a:gd name="connsiteY19" fmla="*/ 1816100 h 2654300"/>
                      <a:gd name="connsiteX20" fmla="*/ 425450 w 425450"/>
                      <a:gd name="connsiteY20" fmla="*/ 1663700 h 2654300"/>
                      <a:gd name="connsiteX21" fmla="*/ 412750 w 425450"/>
                      <a:gd name="connsiteY21" fmla="*/ 1568450 h 2654300"/>
                      <a:gd name="connsiteX22" fmla="*/ 412750 w 425450"/>
                      <a:gd name="connsiteY22" fmla="*/ 1314450 h 2654300"/>
                      <a:gd name="connsiteX23" fmla="*/ 393700 w 425450"/>
                      <a:gd name="connsiteY23" fmla="*/ 1035050 h 2654300"/>
                      <a:gd name="connsiteX24" fmla="*/ 355600 w 425450"/>
                      <a:gd name="connsiteY24" fmla="*/ 742950 h 2654300"/>
                      <a:gd name="connsiteX25" fmla="*/ 311150 w 425450"/>
                      <a:gd name="connsiteY25" fmla="*/ 501650 h 2654300"/>
                      <a:gd name="connsiteX26" fmla="*/ 285750 w 425450"/>
                      <a:gd name="connsiteY26" fmla="*/ 323850 h 2654300"/>
                      <a:gd name="connsiteX27" fmla="*/ 279400 w 425450"/>
                      <a:gd name="connsiteY27" fmla="*/ 101600 h 2654300"/>
                      <a:gd name="connsiteX28" fmla="*/ 266700 w 425450"/>
                      <a:gd name="connsiteY28" fmla="*/ 82550 h 2654300"/>
                      <a:gd name="connsiteX29" fmla="*/ 285750 w 425450"/>
                      <a:gd name="connsiteY29" fmla="*/ 12700 h 2654300"/>
                      <a:gd name="connsiteX30" fmla="*/ 196850 w 425450"/>
                      <a:gd name="connsiteY30" fmla="*/ 31750 h 2654300"/>
                      <a:gd name="connsiteX31" fmla="*/ 120650 w 425450"/>
                      <a:gd name="connsiteY31" fmla="*/ 0 h 265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25450" h="2654300">
                        <a:moveTo>
                          <a:pt x="120650" y="0"/>
                        </a:moveTo>
                        <a:lnTo>
                          <a:pt x="133350" y="298450"/>
                        </a:lnTo>
                        <a:lnTo>
                          <a:pt x="101600" y="533400"/>
                        </a:lnTo>
                        <a:lnTo>
                          <a:pt x="76200" y="704850"/>
                        </a:lnTo>
                        <a:lnTo>
                          <a:pt x="50800" y="901700"/>
                        </a:lnTo>
                        <a:lnTo>
                          <a:pt x="12700" y="1263650"/>
                        </a:lnTo>
                        <a:lnTo>
                          <a:pt x="0" y="1543050"/>
                        </a:lnTo>
                        <a:lnTo>
                          <a:pt x="12700" y="1727200"/>
                        </a:lnTo>
                        <a:lnTo>
                          <a:pt x="31750" y="1841500"/>
                        </a:lnTo>
                        <a:lnTo>
                          <a:pt x="44450" y="1987550"/>
                        </a:lnTo>
                        <a:lnTo>
                          <a:pt x="69850" y="2152650"/>
                        </a:lnTo>
                        <a:lnTo>
                          <a:pt x="133350" y="2451100"/>
                        </a:lnTo>
                        <a:lnTo>
                          <a:pt x="171450" y="2628900"/>
                        </a:lnTo>
                        <a:lnTo>
                          <a:pt x="209550" y="2654300"/>
                        </a:lnTo>
                        <a:lnTo>
                          <a:pt x="266700" y="2603500"/>
                        </a:lnTo>
                        <a:lnTo>
                          <a:pt x="323850" y="2495550"/>
                        </a:lnTo>
                        <a:lnTo>
                          <a:pt x="361950" y="2298700"/>
                        </a:lnTo>
                        <a:lnTo>
                          <a:pt x="387350" y="2159000"/>
                        </a:lnTo>
                        <a:lnTo>
                          <a:pt x="412750" y="1917700"/>
                        </a:lnTo>
                        <a:lnTo>
                          <a:pt x="412750" y="1816100"/>
                        </a:lnTo>
                        <a:lnTo>
                          <a:pt x="425450" y="1663700"/>
                        </a:lnTo>
                        <a:lnTo>
                          <a:pt x="412750" y="1568450"/>
                        </a:lnTo>
                        <a:lnTo>
                          <a:pt x="412750" y="1314450"/>
                        </a:lnTo>
                        <a:lnTo>
                          <a:pt x="393700" y="1035050"/>
                        </a:lnTo>
                        <a:lnTo>
                          <a:pt x="355600" y="742950"/>
                        </a:lnTo>
                        <a:lnTo>
                          <a:pt x="311150" y="501650"/>
                        </a:lnTo>
                        <a:lnTo>
                          <a:pt x="285750" y="323850"/>
                        </a:lnTo>
                        <a:cubicBezTo>
                          <a:pt x="283633" y="249767"/>
                          <a:pt x="285233" y="175484"/>
                          <a:pt x="279400" y="101600"/>
                        </a:cubicBezTo>
                        <a:cubicBezTo>
                          <a:pt x="278799" y="93992"/>
                          <a:pt x="266700" y="82550"/>
                          <a:pt x="266700" y="82550"/>
                        </a:cubicBezTo>
                        <a:lnTo>
                          <a:pt x="285750" y="12700"/>
                        </a:lnTo>
                        <a:lnTo>
                          <a:pt x="196850" y="31750"/>
                        </a:lnTo>
                        <a:lnTo>
                          <a:pt x="1206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0000">
                        <a:schemeClr val="accent1">
                          <a:lumMod val="40000"/>
                          <a:lumOff val="60000"/>
                          <a:alpha val="66000"/>
                        </a:schemeClr>
                      </a:gs>
                      <a:gs pos="28000">
                        <a:schemeClr val="accent1">
                          <a:lumMod val="40000"/>
                          <a:lumOff val="60000"/>
                          <a:alpha val="43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orthographicFront" fov="0">
                      <a:rot lat="0" lon="0" rev="0"/>
                    </a:camera>
                    <a:lightRig rig="glow" dir="t">
                      <a:rot lat="0" lon="0" rev="6360000"/>
                    </a:lightRig>
                  </a:scene3d>
                  <a:sp3d contourW="1000" prstMaterial="flat">
                    <a:contourClr>
                      <a:schemeClr val="accent2">
                        <a:satMod val="300000"/>
                      </a:schemeClr>
                    </a:contourClr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9728" tIns="54864" rIns="109728" bIns="54864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969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2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grpSp>
                <p:nvGrpSpPr>
                  <p:cNvPr id="48" name="Grouper 47"/>
                  <p:cNvGrpSpPr>
                    <a:grpSpLocks noChangeAspect="1"/>
                  </p:cNvGrpSpPr>
                  <p:nvPr/>
                </p:nvGrpSpPr>
                <p:grpSpPr>
                  <a:xfrm rot="20805109">
                    <a:off x="6767941" y="4458502"/>
                    <a:ext cx="472501" cy="572117"/>
                    <a:chOff x="4518632" y="3671296"/>
                    <a:chExt cx="1460225" cy="1544094"/>
                  </a:xfrm>
                </p:grpSpPr>
                <p:grpSp>
                  <p:nvGrpSpPr>
                    <p:cNvPr id="223" name="Grouper 222"/>
                    <p:cNvGrpSpPr>
                      <a:grpSpLocks noChangeAspect="1"/>
                    </p:cNvGrpSpPr>
                    <p:nvPr/>
                  </p:nvGrpSpPr>
                  <p:grpSpPr>
                    <a:xfrm rot="853933">
                      <a:off x="4518632" y="3801924"/>
                      <a:ext cx="1244388" cy="888222"/>
                      <a:chOff x="1651000" y="6070600"/>
                      <a:chExt cx="2035323" cy="787400"/>
                    </a:xfrm>
                    <a:gradFill flip="none" rotWithShape="1">
                      <a:gsLst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effectLst>
                      <a:outerShdw blurRad="50800" dist="38100" dir="5400000">
                        <a:srgbClr val="000000">
                          <a:alpha val="43000"/>
                        </a:srgbClr>
                      </a:outerShdw>
                    </a:effectLst>
                  </p:grpSpPr>
                  <p:sp>
                    <p:nvSpPr>
                      <p:cNvPr id="220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4323" y="6076616"/>
                        <a:ext cx="2032000" cy="7366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0" y="8"/>
                          </a:cxn>
                          <a:cxn ang="0">
                            <a:pos x="112" y="24"/>
                          </a:cxn>
                          <a:cxn ang="0">
                            <a:pos x="168" y="32"/>
                          </a:cxn>
                          <a:cxn ang="0">
                            <a:pos x="240" y="48"/>
                          </a:cxn>
                          <a:cxn ang="0">
                            <a:pos x="288" y="56"/>
                          </a:cxn>
                          <a:cxn ang="0">
                            <a:pos x="352" y="72"/>
                          </a:cxn>
                          <a:cxn ang="0">
                            <a:pos x="416" y="88"/>
                          </a:cxn>
                          <a:cxn ang="0">
                            <a:pos x="456" y="96"/>
                          </a:cxn>
                          <a:cxn ang="0">
                            <a:pos x="504" y="104"/>
                          </a:cxn>
                          <a:cxn ang="0">
                            <a:pos x="560" y="120"/>
                          </a:cxn>
                          <a:cxn ang="0">
                            <a:pos x="600" y="128"/>
                          </a:cxn>
                          <a:cxn ang="0">
                            <a:pos x="648" y="144"/>
                          </a:cxn>
                          <a:cxn ang="0">
                            <a:pos x="688" y="152"/>
                          </a:cxn>
                          <a:cxn ang="0">
                            <a:pos x="712" y="160"/>
                          </a:cxn>
                          <a:cxn ang="0">
                            <a:pos x="744" y="168"/>
                          </a:cxn>
                          <a:cxn ang="0">
                            <a:pos x="776" y="176"/>
                          </a:cxn>
                          <a:cxn ang="0">
                            <a:pos x="792" y="184"/>
                          </a:cxn>
                          <a:cxn ang="0">
                            <a:pos x="816" y="192"/>
                          </a:cxn>
                          <a:cxn ang="0">
                            <a:pos x="864" y="208"/>
                          </a:cxn>
                          <a:cxn ang="0">
                            <a:pos x="928" y="232"/>
                          </a:cxn>
                          <a:cxn ang="0">
                            <a:pos x="960" y="248"/>
                          </a:cxn>
                          <a:cxn ang="0">
                            <a:pos x="1008" y="264"/>
                          </a:cxn>
                          <a:cxn ang="0">
                            <a:pos x="1056" y="288"/>
                          </a:cxn>
                          <a:cxn ang="0">
                            <a:pos x="1088" y="304"/>
                          </a:cxn>
                          <a:cxn ang="0">
                            <a:pos x="1136" y="328"/>
                          </a:cxn>
                          <a:cxn ang="0">
                            <a:pos x="1152" y="336"/>
                          </a:cxn>
                          <a:cxn ang="0">
                            <a:pos x="1168" y="344"/>
                          </a:cxn>
                          <a:cxn ang="0">
                            <a:pos x="1200" y="360"/>
                          </a:cxn>
                          <a:cxn ang="0">
                            <a:pos x="1224" y="376"/>
                          </a:cxn>
                          <a:cxn ang="0">
                            <a:pos x="1256" y="400"/>
                          </a:cxn>
                          <a:cxn ang="0">
                            <a:pos x="1272" y="416"/>
                          </a:cxn>
                          <a:cxn ang="0">
                            <a:pos x="1280" y="432"/>
                          </a:cxn>
                          <a:cxn ang="0">
                            <a:pos x="1280" y="440"/>
                          </a:cxn>
                          <a:cxn ang="0">
                            <a:pos x="1280" y="464"/>
                          </a:cxn>
                          <a:cxn ang="0">
                            <a:pos x="1280" y="464"/>
                          </a:cxn>
                        </a:cxnLst>
                        <a:rect l="0" t="0" r="r" b="b"/>
                        <a:pathLst>
                          <a:path w="1280" h="464">
                            <a:moveTo>
                              <a:pt x="0" y="0"/>
                            </a:moveTo>
                            <a:lnTo>
                              <a:pt x="40" y="8"/>
                            </a:lnTo>
                            <a:lnTo>
                              <a:pt x="112" y="24"/>
                            </a:lnTo>
                            <a:lnTo>
                              <a:pt x="168" y="32"/>
                            </a:lnTo>
                            <a:lnTo>
                              <a:pt x="240" y="48"/>
                            </a:lnTo>
                            <a:lnTo>
                              <a:pt x="288" y="56"/>
                            </a:lnTo>
                            <a:lnTo>
                              <a:pt x="352" y="72"/>
                            </a:lnTo>
                            <a:lnTo>
                              <a:pt x="416" y="88"/>
                            </a:lnTo>
                            <a:lnTo>
                              <a:pt x="456" y="96"/>
                            </a:lnTo>
                            <a:lnTo>
                              <a:pt x="504" y="104"/>
                            </a:lnTo>
                            <a:lnTo>
                              <a:pt x="560" y="120"/>
                            </a:lnTo>
                            <a:lnTo>
                              <a:pt x="600" y="128"/>
                            </a:lnTo>
                            <a:lnTo>
                              <a:pt x="648" y="144"/>
                            </a:lnTo>
                            <a:lnTo>
                              <a:pt x="688" y="152"/>
                            </a:lnTo>
                            <a:lnTo>
                              <a:pt x="712" y="160"/>
                            </a:lnTo>
                            <a:lnTo>
                              <a:pt x="744" y="168"/>
                            </a:lnTo>
                            <a:lnTo>
                              <a:pt x="776" y="176"/>
                            </a:lnTo>
                            <a:lnTo>
                              <a:pt x="792" y="184"/>
                            </a:lnTo>
                            <a:lnTo>
                              <a:pt x="816" y="192"/>
                            </a:lnTo>
                            <a:lnTo>
                              <a:pt x="864" y="208"/>
                            </a:lnTo>
                            <a:lnTo>
                              <a:pt x="928" y="232"/>
                            </a:lnTo>
                            <a:lnTo>
                              <a:pt x="960" y="248"/>
                            </a:lnTo>
                            <a:lnTo>
                              <a:pt x="1008" y="264"/>
                            </a:lnTo>
                            <a:lnTo>
                              <a:pt x="1056" y="288"/>
                            </a:lnTo>
                            <a:lnTo>
                              <a:pt x="1088" y="304"/>
                            </a:lnTo>
                            <a:lnTo>
                              <a:pt x="1136" y="328"/>
                            </a:lnTo>
                            <a:lnTo>
                              <a:pt x="1152" y="336"/>
                            </a:lnTo>
                            <a:lnTo>
                              <a:pt x="1168" y="344"/>
                            </a:lnTo>
                            <a:lnTo>
                              <a:pt x="1200" y="360"/>
                            </a:lnTo>
                            <a:lnTo>
                              <a:pt x="1224" y="376"/>
                            </a:lnTo>
                            <a:lnTo>
                              <a:pt x="1256" y="400"/>
                            </a:lnTo>
                            <a:lnTo>
                              <a:pt x="1272" y="416"/>
                            </a:lnTo>
                            <a:lnTo>
                              <a:pt x="1280" y="432"/>
                            </a:lnTo>
                            <a:lnTo>
                              <a:pt x="1280" y="440"/>
                            </a:lnTo>
                            <a:lnTo>
                              <a:pt x="1280" y="464"/>
                            </a:lnTo>
                            <a:lnTo>
                              <a:pt x="1280" y="464"/>
                            </a:lnTo>
                          </a:path>
                        </a:pathLst>
                      </a:custGeom>
                      <a:grpFill/>
                      <a:ln w="6350" cap="flat" cmpd="sng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21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1000" y="6070600"/>
                        <a:ext cx="2032000" cy="7874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2" y="16"/>
                          </a:cxn>
                          <a:cxn ang="0">
                            <a:pos x="88" y="48"/>
                          </a:cxn>
                          <a:cxn ang="0">
                            <a:pos x="152" y="80"/>
                          </a:cxn>
                          <a:cxn ang="0">
                            <a:pos x="208" y="112"/>
                          </a:cxn>
                          <a:cxn ang="0">
                            <a:pos x="272" y="144"/>
                          </a:cxn>
                          <a:cxn ang="0">
                            <a:pos x="312" y="168"/>
                          </a:cxn>
                          <a:cxn ang="0">
                            <a:pos x="368" y="200"/>
                          </a:cxn>
                          <a:cxn ang="0">
                            <a:pos x="416" y="224"/>
                          </a:cxn>
                          <a:cxn ang="0">
                            <a:pos x="456" y="240"/>
                          </a:cxn>
                          <a:cxn ang="0">
                            <a:pos x="496" y="264"/>
                          </a:cxn>
                          <a:cxn ang="0">
                            <a:pos x="552" y="288"/>
                          </a:cxn>
                          <a:cxn ang="0">
                            <a:pos x="584" y="304"/>
                          </a:cxn>
                          <a:cxn ang="0">
                            <a:pos x="616" y="320"/>
                          </a:cxn>
                          <a:cxn ang="0">
                            <a:pos x="656" y="336"/>
                          </a:cxn>
                          <a:cxn ang="0">
                            <a:pos x="688" y="352"/>
                          </a:cxn>
                          <a:cxn ang="0">
                            <a:pos x="712" y="360"/>
                          </a:cxn>
                          <a:cxn ang="0">
                            <a:pos x="728" y="368"/>
                          </a:cxn>
                          <a:cxn ang="0">
                            <a:pos x="784" y="392"/>
                          </a:cxn>
                          <a:cxn ang="0">
                            <a:pos x="880" y="424"/>
                          </a:cxn>
                          <a:cxn ang="0">
                            <a:pos x="968" y="448"/>
                          </a:cxn>
                          <a:cxn ang="0">
                            <a:pos x="1064" y="472"/>
                          </a:cxn>
                          <a:cxn ang="0">
                            <a:pos x="1104" y="480"/>
                          </a:cxn>
                          <a:cxn ang="0">
                            <a:pos x="1128" y="488"/>
                          </a:cxn>
                          <a:cxn ang="0">
                            <a:pos x="1160" y="496"/>
                          </a:cxn>
                          <a:cxn ang="0">
                            <a:pos x="1192" y="496"/>
                          </a:cxn>
                          <a:cxn ang="0">
                            <a:pos x="1216" y="496"/>
                          </a:cxn>
                          <a:cxn ang="0">
                            <a:pos x="1232" y="496"/>
                          </a:cxn>
                          <a:cxn ang="0">
                            <a:pos x="1264" y="488"/>
                          </a:cxn>
                          <a:cxn ang="0">
                            <a:pos x="1272" y="480"/>
                          </a:cxn>
                          <a:cxn ang="0">
                            <a:pos x="1280" y="464"/>
                          </a:cxn>
                          <a:cxn ang="0">
                            <a:pos x="1280" y="464"/>
                          </a:cxn>
                        </a:cxnLst>
                        <a:rect l="0" t="0" r="r" b="b"/>
                        <a:pathLst>
                          <a:path w="1280" h="496">
                            <a:moveTo>
                              <a:pt x="0" y="0"/>
                            </a:moveTo>
                            <a:lnTo>
                              <a:pt x="32" y="16"/>
                            </a:lnTo>
                            <a:lnTo>
                              <a:pt x="88" y="48"/>
                            </a:lnTo>
                            <a:lnTo>
                              <a:pt x="152" y="80"/>
                            </a:lnTo>
                            <a:lnTo>
                              <a:pt x="208" y="112"/>
                            </a:lnTo>
                            <a:lnTo>
                              <a:pt x="272" y="144"/>
                            </a:lnTo>
                            <a:lnTo>
                              <a:pt x="312" y="168"/>
                            </a:lnTo>
                            <a:lnTo>
                              <a:pt x="368" y="200"/>
                            </a:lnTo>
                            <a:lnTo>
                              <a:pt x="416" y="224"/>
                            </a:lnTo>
                            <a:lnTo>
                              <a:pt x="456" y="240"/>
                            </a:lnTo>
                            <a:lnTo>
                              <a:pt x="496" y="264"/>
                            </a:lnTo>
                            <a:lnTo>
                              <a:pt x="552" y="288"/>
                            </a:lnTo>
                            <a:lnTo>
                              <a:pt x="584" y="304"/>
                            </a:lnTo>
                            <a:lnTo>
                              <a:pt x="616" y="320"/>
                            </a:lnTo>
                            <a:lnTo>
                              <a:pt x="656" y="336"/>
                            </a:lnTo>
                            <a:lnTo>
                              <a:pt x="688" y="352"/>
                            </a:lnTo>
                            <a:lnTo>
                              <a:pt x="712" y="360"/>
                            </a:lnTo>
                            <a:lnTo>
                              <a:pt x="728" y="368"/>
                            </a:lnTo>
                            <a:lnTo>
                              <a:pt x="784" y="392"/>
                            </a:lnTo>
                            <a:lnTo>
                              <a:pt x="880" y="424"/>
                            </a:lnTo>
                            <a:lnTo>
                              <a:pt x="968" y="448"/>
                            </a:lnTo>
                            <a:lnTo>
                              <a:pt x="1064" y="472"/>
                            </a:lnTo>
                            <a:lnTo>
                              <a:pt x="1104" y="480"/>
                            </a:lnTo>
                            <a:lnTo>
                              <a:pt x="1128" y="488"/>
                            </a:lnTo>
                            <a:lnTo>
                              <a:pt x="1160" y="496"/>
                            </a:lnTo>
                            <a:lnTo>
                              <a:pt x="1192" y="496"/>
                            </a:lnTo>
                            <a:lnTo>
                              <a:pt x="1216" y="496"/>
                            </a:lnTo>
                            <a:lnTo>
                              <a:pt x="1232" y="496"/>
                            </a:lnTo>
                            <a:lnTo>
                              <a:pt x="1264" y="488"/>
                            </a:lnTo>
                            <a:lnTo>
                              <a:pt x="1272" y="480"/>
                            </a:lnTo>
                            <a:lnTo>
                              <a:pt x="1280" y="464"/>
                            </a:lnTo>
                            <a:lnTo>
                              <a:pt x="1280" y="464"/>
                            </a:lnTo>
                          </a:path>
                        </a:pathLst>
                      </a:custGeom>
                      <a:grpFill/>
                      <a:ln w="6350" cap="flat" cmpd="sng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cxnSp>
                  <p:nvCxnSpPr>
                    <p:cNvPr id="242" name="Connecteur droit 241"/>
                    <p:cNvCxnSpPr>
                      <a:cxnSpLocks noChangeAspect="1"/>
                    </p:cNvCxnSpPr>
                    <p:nvPr/>
                  </p:nvCxnSpPr>
                  <p:spPr>
                    <a:xfrm>
                      <a:off x="4673785" y="3671296"/>
                      <a:ext cx="1305072" cy="1544094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er 57"/>
                  <p:cNvGrpSpPr>
                    <a:grpSpLocks noChangeAspect="1"/>
                  </p:cNvGrpSpPr>
                  <p:nvPr/>
                </p:nvGrpSpPr>
                <p:grpSpPr>
                  <a:xfrm rot="20331041">
                    <a:off x="6795120" y="5025429"/>
                    <a:ext cx="436500" cy="528526"/>
                    <a:chOff x="4518632" y="3671296"/>
                    <a:chExt cx="1460225" cy="1544094"/>
                  </a:xfrm>
                </p:grpSpPr>
                <p:grpSp>
                  <p:nvGrpSpPr>
                    <p:cNvPr id="59" name="Grouper 222"/>
                    <p:cNvGrpSpPr>
                      <a:grpSpLocks noChangeAspect="1"/>
                    </p:cNvGrpSpPr>
                    <p:nvPr/>
                  </p:nvGrpSpPr>
                  <p:grpSpPr>
                    <a:xfrm rot="853933">
                      <a:off x="4518632" y="3801924"/>
                      <a:ext cx="1244388" cy="888222"/>
                      <a:chOff x="1651000" y="6070600"/>
                      <a:chExt cx="2035323" cy="787400"/>
                    </a:xfrm>
                    <a:gradFill flip="none" rotWithShape="1">
                      <a:gsLst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effectLst>
                      <a:outerShdw blurRad="50800" dist="38100" dir="5400000">
                        <a:srgbClr val="000000">
                          <a:alpha val="43000"/>
                        </a:srgbClr>
                      </a:outerShdw>
                    </a:effectLst>
                  </p:grpSpPr>
                  <p:sp>
                    <p:nvSpPr>
                      <p:cNvPr id="61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4323" y="6076616"/>
                        <a:ext cx="2032000" cy="7366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0" y="8"/>
                          </a:cxn>
                          <a:cxn ang="0">
                            <a:pos x="112" y="24"/>
                          </a:cxn>
                          <a:cxn ang="0">
                            <a:pos x="168" y="32"/>
                          </a:cxn>
                          <a:cxn ang="0">
                            <a:pos x="240" y="48"/>
                          </a:cxn>
                          <a:cxn ang="0">
                            <a:pos x="288" y="56"/>
                          </a:cxn>
                          <a:cxn ang="0">
                            <a:pos x="352" y="72"/>
                          </a:cxn>
                          <a:cxn ang="0">
                            <a:pos x="416" y="88"/>
                          </a:cxn>
                          <a:cxn ang="0">
                            <a:pos x="456" y="96"/>
                          </a:cxn>
                          <a:cxn ang="0">
                            <a:pos x="504" y="104"/>
                          </a:cxn>
                          <a:cxn ang="0">
                            <a:pos x="560" y="120"/>
                          </a:cxn>
                          <a:cxn ang="0">
                            <a:pos x="600" y="128"/>
                          </a:cxn>
                          <a:cxn ang="0">
                            <a:pos x="648" y="144"/>
                          </a:cxn>
                          <a:cxn ang="0">
                            <a:pos x="688" y="152"/>
                          </a:cxn>
                          <a:cxn ang="0">
                            <a:pos x="712" y="160"/>
                          </a:cxn>
                          <a:cxn ang="0">
                            <a:pos x="744" y="168"/>
                          </a:cxn>
                          <a:cxn ang="0">
                            <a:pos x="776" y="176"/>
                          </a:cxn>
                          <a:cxn ang="0">
                            <a:pos x="792" y="184"/>
                          </a:cxn>
                          <a:cxn ang="0">
                            <a:pos x="816" y="192"/>
                          </a:cxn>
                          <a:cxn ang="0">
                            <a:pos x="864" y="208"/>
                          </a:cxn>
                          <a:cxn ang="0">
                            <a:pos x="928" y="232"/>
                          </a:cxn>
                          <a:cxn ang="0">
                            <a:pos x="960" y="248"/>
                          </a:cxn>
                          <a:cxn ang="0">
                            <a:pos x="1008" y="264"/>
                          </a:cxn>
                          <a:cxn ang="0">
                            <a:pos x="1056" y="288"/>
                          </a:cxn>
                          <a:cxn ang="0">
                            <a:pos x="1088" y="304"/>
                          </a:cxn>
                          <a:cxn ang="0">
                            <a:pos x="1136" y="328"/>
                          </a:cxn>
                          <a:cxn ang="0">
                            <a:pos x="1152" y="336"/>
                          </a:cxn>
                          <a:cxn ang="0">
                            <a:pos x="1168" y="344"/>
                          </a:cxn>
                          <a:cxn ang="0">
                            <a:pos x="1200" y="360"/>
                          </a:cxn>
                          <a:cxn ang="0">
                            <a:pos x="1224" y="376"/>
                          </a:cxn>
                          <a:cxn ang="0">
                            <a:pos x="1256" y="400"/>
                          </a:cxn>
                          <a:cxn ang="0">
                            <a:pos x="1272" y="416"/>
                          </a:cxn>
                          <a:cxn ang="0">
                            <a:pos x="1280" y="432"/>
                          </a:cxn>
                          <a:cxn ang="0">
                            <a:pos x="1280" y="440"/>
                          </a:cxn>
                          <a:cxn ang="0">
                            <a:pos x="1280" y="464"/>
                          </a:cxn>
                          <a:cxn ang="0">
                            <a:pos x="1280" y="464"/>
                          </a:cxn>
                        </a:cxnLst>
                        <a:rect l="0" t="0" r="r" b="b"/>
                        <a:pathLst>
                          <a:path w="1280" h="464">
                            <a:moveTo>
                              <a:pt x="0" y="0"/>
                            </a:moveTo>
                            <a:lnTo>
                              <a:pt x="40" y="8"/>
                            </a:lnTo>
                            <a:lnTo>
                              <a:pt x="112" y="24"/>
                            </a:lnTo>
                            <a:lnTo>
                              <a:pt x="168" y="32"/>
                            </a:lnTo>
                            <a:lnTo>
                              <a:pt x="240" y="48"/>
                            </a:lnTo>
                            <a:lnTo>
                              <a:pt x="288" y="56"/>
                            </a:lnTo>
                            <a:lnTo>
                              <a:pt x="352" y="72"/>
                            </a:lnTo>
                            <a:lnTo>
                              <a:pt x="416" y="88"/>
                            </a:lnTo>
                            <a:lnTo>
                              <a:pt x="456" y="96"/>
                            </a:lnTo>
                            <a:lnTo>
                              <a:pt x="504" y="104"/>
                            </a:lnTo>
                            <a:lnTo>
                              <a:pt x="560" y="120"/>
                            </a:lnTo>
                            <a:lnTo>
                              <a:pt x="600" y="128"/>
                            </a:lnTo>
                            <a:lnTo>
                              <a:pt x="648" y="144"/>
                            </a:lnTo>
                            <a:lnTo>
                              <a:pt x="688" y="152"/>
                            </a:lnTo>
                            <a:lnTo>
                              <a:pt x="712" y="160"/>
                            </a:lnTo>
                            <a:lnTo>
                              <a:pt x="744" y="168"/>
                            </a:lnTo>
                            <a:lnTo>
                              <a:pt x="776" y="176"/>
                            </a:lnTo>
                            <a:lnTo>
                              <a:pt x="792" y="184"/>
                            </a:lnTo>
                            <a:lnTo>
                              <a:pt x="816" y="192"/>
                            </a:lnTo>
                            <a:lnTo>
                              <a:pt x="864" y="208"/>
                            </a:lnTo>
                            <a:lnTo>
                              <a:pt x="928" y="232"/>
                            </a:lnTo>
                            <a:lnTo>
                              <a:pt x="960" y="248"/>
                            </a:lnTo>
                            <a:lnTo>
                              <a:pt x="1008" y="264"/>
                            </a:lnTo>
                            <a:lnTo>
                              <a:pt x="1056" y="288"/>
                            </a:lnTo>
                            <a:lnTo>
                              <a:pt x="1088" y="304"/>
                            </a:lnTo>
                            <a:lnTo>
                              <a:pt x="1136" y="328"/>
                            </a:lnTo>
                            <a:lnTo>
                              <a:pt x="1152" y="336"/>
                            </a:lnTo>
                            <a:lnTo>
                              <a:pt x="1168" y="344"/>
                            </a:lnTo>
                            <a:lnTo>
                              <a:pt x="1200" y="360"/>
                            </a:lnTo>
                            <a:lnTo>
                              <a:pt x="1224" y="376"/>
                            </a:lnTo>
                            <a:lnTo>
                              <a:pt x="1256" y="400"/>
                            </a:lnTo>
                            <a:lnTo>
                              <a:pt x="1272" y="416"/>
                            </a:lnTo>
                            <a:lnTo>
                              <a:pt x="1280" y="432"/>
                            </a:lnTo>
                            <a:lnTo>
                              <a:pt x="1280" y="440"/>
                            </a:lnTo>
                            <a:lnTo>
                              <a:pt x="1280" y="464"/>
                            </a:lnTo>
                            <a:lnTo>
                              <a:pt x="1280" y="464"/>
                            </a:lnTo>
                          </a:path>
                        </a:pathLst>
                      </a:custGeom>
                      <a:grpFill/>
                      <a:ln w="6350" cap="flat" cmpd="sng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2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1000" y="6070600"/>
                        <a:ext cx="2032000" cy="7874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2" y="16"/>
                          </a:cxn>
                          <a:cxn ang="0">
                            <a:pos x="88" y="48"/>
                          </a:cxn>
                          <a:cxn ang="0">
                            <a:pos x="152" y="80"/>
                          </a:cxn>
                          <a:cxn ang="0">
                            <a:pos x="208" y="112"/>
                          </a:cxn>
                          <a:cxn ang="0">
                            <a:pos x="272" y="144"/>
                          </a:cxn>
                          <a:cxn ang="0">
                            <a:pos x="312" y="168"/>
                          </a:cxn>
                          <a:cxn ang="0">
                            <a:pos x="368" y="200"/>
                          </a:cxn>
                          <a:cxn ang="0">
                            <a:pos x="416" y="224"/>
                          </a:cxn>
                          <a:cxn ang="0">
                            <a:pos x="456" y="240"/>
                          </a:cxn>
                          <a:cxn ang="0">
                            <a:pos x="496" y="264"/>
                          </a:cxn>
                          <a:cxn ang="0">
                            <a:pos x="552" y="288"/>
                          </a:cxn>
                          <a:cxn ang="0">
                            <a:pos x="584" y="304"/>
                          </a:cxn>
                          <a:cxn ang="0">
                            <a:pos x="616" y="320"/>
                          </a:cxn>
                          <a:cxn ang="0">
                            <a:pos x="656" y="336"/>
                          </a:cxn>
                          <a:cxn ang="0">
                            <a:pos x="688" y="352"/>
                          </a:cxn>
                          <a:cxn ang="0">
                            <a:pos x="712" y="360"/>
                          </a:cxn>
                          <a:cxn ang="0">
                            <a:pos x="728" y="368"/>
                          </a:cxn>
                          <a:cxn ang="0">
                            <a:pos x="784" y="392"/>
                          </a:cxn>
                          <a:cxn ang="0">
                            <a:pos x="880" y="424"/>
                          </a:cxn>
                          <a:cxn ang="0">
                            <a:pos x="968" y="448"/>
                          </a:cxn>
                          <a:cxn ang="0">
                            <a:pos x="1064" y="472"/>
                          </a:cxn>
                          <a:cxn ang="0">
                            <a:pos x="1104" y="480"/>
                          </a:cxn>
                          <a:cxn ang="0">
                            <a:pos x="1128" y="488"/>
                          </a:cxn>
                          <a:cxn ang="0">
                            <a:pos x="1160" y="496"/>
                          </a:cxn>
                          <a:cxn ang="0">
                            <a:pos x="1192" y="496"/>
                          </a:cxn>
                          <a:cxn ang="0">
                            <a:pos x="1216" y="496"/>
                          </a:cxn>
                          <a:cxn ang="0">
                            <a:pos x="1232" y="496"/>
                          </a:cxn>
                          <a:cxn ang="0">
                            <a:pos x="1264" y="488"/>
                          </a:cxn>
                          <a:cxn ang="0">
                            <a:pos x="1272" y="480"/>
                          </a:cxn>
                          <a:cxn ang="0">
                            <a:pos x="1280" y="464"/>
                          </a:cxn>
                          <a:cxn ang="0">
                            <a:pos x="1280" y="464"/>
                          </a:cxn>
                        </a:cxnLst>
                        <a:rect l="0" t="0" r="r" b="b"/>
                        <a:pathLst>
                          <a:path w="1280" h="496">
                            <a:moveTo>
                              <a:pt x="0" y="0"/>
                            </a:moveTo>
                            <a:lnTo>
                              <a:pt x="32" y="16"/>
                            </a:lnTo>
                            <a:lnTo>
                              <a:pt x="88" y="48"/>
                            </a:lnTo>
                            <a:lnTo>
                              <a:pt x="152" y="80"/>
                            </a:lnTo>
                            <a:lnTo>
                              <a:pt x="208" y="112"/>
                            </a:lnTo>
                            <a:lnTo>
                              <a:pt x="272" y="144"/>
                            </a:lnTo>
                            <a:lnTo>
                              <a:pt x="312" y="168"/>
                            </a:lnTo>
                            <a:lnTo>
                              <a:pt x="368" y="200"/>
                            </a:lnTo>
                            <a:lnTo>
                              <a:pt x="416" y="224"/>
                            </a:lnTo>
                            <a:lnTo>
                              <a:pt x="456" y="240"/>
                            </a:lnTo>
                            <a:lnTo>
                              <a:pt x="496" y="264"/>
                            </a:lnTo>
                            <a:lnTo>
                              <a:pt x="552" y="288"/>
                            </a:lnTo>
                            <a:lnTo>
                              <a:pt x="584" y="304"/>
                            </a:lnTo>
                            <a:lnTo>
                              <a:pt x="616" y="320"/>
                            </a:lnTo>
                            <a:lnTo>
                              <a:pt x="656" y="336"/>
                            </a:lnTo>
                            <a:lnTo>
                              <a:pt x="688" y="352"/>
                            </a:lnTo>
                            <a:lnTo>
                              <a:pt x="712" y="360"/>
                            </a:lnTo>
                            <a:lnTo>
                              <a:pt x="728" y="368"/>
                            </a:lnTo>
                            <a:lnTo>
                              <a:pt x="784" y="392"/>
                            </a:lnTo>
                            <a:lnTo>
                              <a:pt x="880" y="424"/>
                            </a:lnTo>
                            <a:lnTo>
                              <a:pt x="968" y="448"/>
                            </a:lnTo>
                            <a:lnTo>
                              <a:pt x="1064" y="472"/>
                            </a:lnTo>
                            <a:lnTo>
                              <a:pt x="1104" y="480"/>
                            </a:lnTo>
                            <a:lnTo>
                              <a:pt x="1128" y="488"/>
                            </a:lnTo>
                            <a:lnTo>
                              <a:pt x="1160" y="496"/>
                            </a:lnTo>
                            <a:lnTo>
                              <a:pt x="1192" y="496"/>
                            </a:lnTo>
                            <a:lnTo>
                              <a:pt x="1216" y="496"/>
                            </a:lnTo>
                            <a:lnTo>
                              <a:pt x="1232" y="496"/>
                            </a:lnTo>
                            <a:lnTo>
                              <a:pt x="1264" y="488"/>
                            </a:lnTo>
                            <a:lnTo>
                              <a:pt x="1272" y="480"/>
                            </a:lnTo>
                            <a:lnTo>
                              <a:pt x="1280" y="464"/>
                            </a:lnTo>
                            <a:lnTo>
                              <a:pt x="1280" y="464"/>
                            </a:lnTo>
                          </a:path>
                        </a:pathLst>
                      </a:custGeom>
                      <a:grpFill/>
                      <a:ln w="6350" cap="flat" cmpd="sng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cxnSp>
                  <p:nvCxnSpPr>
                    <p:cNvPr id="60" name="Connecteur droit 59"/>
                    <p:cNvCxnSpPr>
                      <a:cxnSpLocks noChangeAspect="1"/>
                    </p:cNvCxnSpPr>
                    <p:nvPr/>
                  </p:nvCxnSpPr>
                  <p:spPr>
                    <a:xfrm>
                      <a:off x="4673785" y="3671296"/>
                      <a:ext cx="1305072" cy="1544094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" name="Grouper 62"/>
                  <p:cNvGrpSpPr>
                    <a:grpSpLocks noChangeAspect="1"/>
                  </p:cNvGrpSpPr>
                  <p:nvPr/>
                </p:nvGrpSpPr>
                <p:grpSpPr>
                  <a:xfrm rot="20069941">
                    <a:off x="6764518" y="5543963"/>
                    <a:ext cx="395841" cy="479296"/>
                    <a:chOff x="4518632" y="3671296"/>
                    <a:chExt cx="1460225" cy="1544094"/>
                  </a:xfrm>
                </p:grpSpPr>
                <p:grpSp>
                  <p:nvGrpSpPr>
                    <p:cNvPr id="64" name="Grouper 222"/>
                    <p:cNvGrpSpPr>
                      <a:grpSpLocks noChangeAspect="1"/>
                    </p:cNvGrpSpPr>
                    <p:nvPr/>
                  </p:nvGrpSpPr>
                  <p:grpSpPr>
                    <a:xfrm rot="853933">
                      <a:off x="4518632" y="3801924"/>
                      <a:ext cx="1244388" cy="888222"/>
                      <a:chOff x="1651000" y="6070600"/>
                      <a:chExt cx="2035323" cy="787400"/>
                    </a:xfrm>
                    <a:gradFill flip="none" rotWithShape="1">
                      <a:gsLst>
                        <a:gs pos="41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rgbClr val="FFFF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effectLst>
                      <a:outerShdw blurRad="50800" dist="38100" dir="5400000">
                        <a:srgbClr val="000000">
                          <a:alpha val="43000"/>
                        </a:srgbClr>
                      </a:outerShdw>
                    </a:effectLst>
                  </p:grpSpPr>
                  <p:sp>
                    <p:nvSpPr>
                      <p:cNvPr id="66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4323" y="6076616"/>
                        <a:ext cx="2032000" cy="7366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0" y="8"/>
                          </a:cxn>
                          <a:cxn ang="0">
                            <a:pos x="112" y="24"/>
                          </a:cxn>
                          <a:cxn ang="0">
                            <a:pos x="168" y="32"/>
                          </a:cxn>
                          <a:cxn ang="0">
                            <a:pos x="240" y="48"/>
                          </a:cxn>
                          <a:cxn ang="0">
                            <a:pos x="288" y="56"/>
                          </a:cxn>
                          <a:cxn ang="0">
                            <a:pos x="352" y="72"/>
                          </a:cxn>
                          <a:cxn ang="0">
                            <a:pos x="416" y="88"/>
                          </a:cxn>
                          <a:cxn ang="0">
                            <a:pos x="456" y="96"/>
                          </a:cxn>
                          <a:cxn ang="0">
                            <a:pos x="504" y="104"/>
                          </a:cxn>
                          <a:cxn ang="0">
                            <a:pos x="560" y="120"/>
                          </a:cxn>
                          <a:cxn ang="0">
                            <a:pos x="600" y="128"/>
                          </a:cxn>
                          <a:cxn ang="0">
                            <a:pos x="648" y="144"/>
                          </a:cxn>
                          <a:cxn ang="0">
                            <a:pos x="688" y="152"/>
                          </a:cxn>
                          <a:cxn ang="0">
                            <a:pos x="712" y="160"/>
                          </a:cxn>
                          <a:cxn ang="0">
                            <a:pos x="744" y="168"/>
                          </a:cxn>
                          <a:cxn ang="0">
                            <a:pos x="776" y="176"/>
                          </a:cxn>
                          <a:cxn ang="0">
                            <a:pos x="792" y="184"/>
                          </a:cxn>
                          <a:cxn ang="0">
                            <a:pos x="816" y="192"/>
                          </a:cxn>
                          <a:cxn ang="0">
                            <a:pos x="864" y="208"/>
                          </a:cxn>
                          <a:cxn ang="0">
                            <a:pos x="928" y="232"/>
                          </a:cxn>
                          <a:cxn ang="0">
                            <a:pos x="960" y="248"/>
                          </a:cxn>
                          <a:cxn ang="0">
                            <a:pos x="1008" y="264"/>
                          </a:cxn>
                          <a:cxn ang="0">
                            <a:pos x="1056" y="288"/>
                          </a:cxn>
                          <a:cxn ang="0">
                            <a:pos x="1088" y="304"/>
                          </a:cxn>
                          <a:cxn ang="0">
                            <a:pos x="1136" y="328"/>
                          </a:cxn>
                          <a:cxn ang="0">
                            <a:pos x="1152" y="336"/>
                          </a:cxn>
                          <a:cxn ang="0">
                            <a:pos x="1168" y="344"/>
                          </a:cxn>
                          <a:cxn ang="0">
                            <a:pos x="1200" y="360"/>
                          </a:cxn>
                          <a:cxn ang="0">
                            <a:pos x="1224" y="376"/>
                          </a:cxn>
                          <a:cxn ang="0">
                            <a:pos x="1256" y="400"/>
                          </a:cxn>
                          <a:cxn ang="0">
                            <a:pos x="1272" y="416"/>
                          </a:cxn>
                          <a:cxn ang="0">
                            <a:pos x="1280" y="432"/>
                          </a:cxn>
                          <a:cxn ang="0">
                            <a:pos x="1280" y="440"/>
                          </a:cxn>
                          <a:cxn ang="0">
                            <a:pos x="1280" y="464"/>
                          </a:cxn>
                          <a:cxn ang="0">
                            <a:pos x="1280" y="464"/>
                          </a:cxn>
                        </a:cxnLst>
                        <a:rect l="0" t="0" r="r" b="b"/>
                        <a:pathLst>
                          <a:path w="1280" h="464">
                            <a:moveTo>
                              <a:pt x="0" y="0"/>
                            </a:moveTo>
                            <a:lnTo>
                              <a:pt x="40" y="8"/>
                            </a:lnTo>
                            <a:lnTo>
                              <a:pt x="112" y="24"/>
                            </a:lnTo>
                            <a:lnTo>
                              <a:pt x="168" y="32"/>
                            </a:lnTo>
                            <a:lnTo>
                              <a:pt x="240" y="48"/>
                            </a:lnTo>
                            <a:lnTo>
                              <a:pt x="288" y="56"/>
                            </a:lnTo>
                            <a:lnTo>
                              <a:pt x="352" y="72"/>
                            </a:lnTo>
                            <a:lnTo>
                              <a:pt x="416" y="88"/>
                            </a:lnTo>
                            <a:lnTo>
                              <a:pt x="456" y="96"/>
                            </a:lnTo>
                            <a:lnTo>
                              <a:pt x="504" y="104"/>
                            </a:lnTo>
                            <a:lnTo>
                              <a:pt x="560" y="120"/>
                            </a:lnTo>
                            <a:lnTo>
                              <a:pt x="600" y="128"/>
                            </a:lnTo>
                            <a:lnTo>
                              <a:pt x="648" y="144"/>
                            </a:lnTo>
                            <a:lnTo>
                              <a:pt x="688" y="152"/>
                            </a:lnTo>
                            <a:lnTo>
                              <a:pt x="712" y="160"/>
                            </a:lnTo>
                            <a:lnTo>
                              <a:pt x="744" y="168"/>
                            </a:lnTo>
                            <a:lnTo>
                              <a:pt x="776" y="176"/>
                            </a:lnTo>
                            <a:lnTo>
                              <a:pt x="792" y="184"/>
                            </a:lnTo>
                            <a:lnTo>
                              <a:pt x="816" y="192"/>
                            </a:lnTo>
                            <a:lnTo>
                              <a:pt x="864" y="208"/>
                            </a:lnTo>
                            <a:lnTo>
                              <a:pt x="928" y="232"/>
                            </a:lnTo>
                            <a:lnTo>
                              <a:pt x="960" y="248"/>
                            </a:lnTo>
                            <a:lnTo>
                              <a:pt x="1008" y="264"/>
                            </a:lnTo>
                            <a:lnTo>
                              <a:pt x="1056" y="288"/>
                            </a:lnTo>
                            <a:lnTo>
                              <a:pt x="1088" y="304"/>
                            </a:lnTo>
                            <a:lnTo>
                              <a:pt x="1136" y="328"/>
                            </a:lnTo>
                            <a:lnTo>
                              <a:pt x="1152" y="336"/>
                            </a:lnTo>
                            <a:lnTo>
                              <a:pt x="1168" y="344"/>
                            </a:lnTo>
                            <a:lnTo>
                              <a:pt x="1200" y="360"/>
                            </a:lnTo>
                            <a:lnTo>
                              <a:pt x="1224" y="376"/>
                            </a:lnTo>
                            <a:lnTo>
                              <a:pt x="1256" y="400"/>
                            </a:lnTo>
                            <a:lnTo>
                              <a:pt x="1272" y="416"/>
                            </a:lnTo>
                            <a:lnTo>
                              <a:pt x="1280" y="432"/>
                            </a:lnTo>
                            <a:lnTo>
                              <a:pt x="1280" y="440"/>
                            </a:lnTo>
                            <a:lnTo>
                              <a:pt x="1280" y="464"/>
                            </a:lnTo>
                            <a:lnTo>
                              <a:pt x="1280" y="464"/>
                            </a:lnTo>
                          </a:path>
                        </a:pathLst>
                      </a:custGeom>
                      <a:grpFill/>
                      <a:ln w="6350" cap="flat" cmpd="sng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7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1000" y="6070600"/>
                        <a:ext cx="2032000" cy="7874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2" y="16"/>
                          </a:cxn>
                          <a:cxn ang="0">
                            <a:pos x="88" y="48"/>
                          </a:cxn>
                          <a:cxn ang="0">
                            <a:pos x="152" y="80"/>
                          </a:cxn>
                          <a:cxn ang="0">
                            <a:pos x="208" y="112"/>
                          </a:cxn>
                          <a:cxn ang="0">
                            <a:pos x="272" y="144"/>
                          </a:cxn>
                          <a:cxn ang="0">
                            <a:pos x="312" y="168"/>
                          </a:cxn>
                          <a:cxn ang="0">
                            <a:pos x="368" y="200"/>
                          </a:cxn>
                          <a:cxn ang="0">
                            <a:pos x="416" y="224"/>
                          </a:cxn>
                          <a:cxn ang="0">
                            <a:pos x="456" y="240"/>
                          </a:cxn>
                          <a:cxn ang="0">
                            <a:pos x="496" y="264"/>
                          </a:cxn>
                          <a:cxn ang="0">
                            <a:pos x="552" y="288"/>
                          </a:cxn>
                          <a:cxn ang="0">
                            <a:pos x="584" y="304"/>
                          </a:cxn>
                          <a:cxn ang="0">
                            <a:pos x="616" y="320"/>
                          </a:cxn>
                          <a:cxn ang="0">
                            <a:pos x="656" y="336"/>
                          </a:cxn>
                          <a:cxn ang="0">
                            <a:pos x="688" y="352"/>
                          </a:cxn>
                          <a:cxn ang="0">
                            <a:pos x="712" y="360"/>
                          </a:cxn>
                          <a:cxn ang="0">
                            <a:pos x="728" y="368"/>
                          </a:cxn>
                          <a:cxn ang="0">
                            <a:pos x="784" y="392"/>
                          </a:cxn>
                          <a:cxn ang="0">
                            <a:pos x="880" y="424"/>
                          </a:cxn>
                          <a:cxn ang="0">
                            <a:pos x="968" y="448"/>
                          </a:cxn>
                          <a:cxn ang="0">
                            <a:pos x="1064" y="472"/>
                          </a:cxn>
                          <a:cxn ang="0">
                            <a:pos x="1104" y="480"/>
                          </a:cxn>
                          <a:cxn ang="0">
                            <a:pos x="1128" y="488"/>
                          </a:cxn>
                          <a:cxn ang="0">
                            <a:pos x="1160" y="496"/>
                          </a:cxn>
                          <a:cxn ang="0">
                            <a:pos x="1192" y="496"/>
                          </a:cxn>
                          <a:cxn ang="0">
                            <a:pos x="1216" y="496"/>
                          </a:cxn>
                          <a:cxn ang="0">
                            <a:pos x="1232" y="496"/>
                          </a:cxn>
                          <a:cxn ang="0">
                            <a:pos x="1264" y="488"/>
                          </a:cxn>
                          <a:cxn ang="0">
                            <a:pos x="1272" y="480"/>
                          </a:cxn>
                          <a:cxn ang="0">
                            <a:pos x="1280" y="464"/>
                          </a:cxn>
                          <a:cxn ang="0">
                            <a:pos x="1280" y="464"/>
                          </a:cxn>
                        </a:cxnLst>
                        <a:rect l="0" t="0" r="r" b="b"/>
                        <a:pathLst>
                          <a:path w="1280" h="496">
                            <a:moveTo>
                              <a:pt x="0" y="0"/>
                            </a:moveTo>
                            <a:lnTo>
                              <a:pt x="32" y="16"/>
                            </a:lnTo>
                            <a:lnTo>
                              <a:pt x="88" y="48"/>
                            </a:lnTo>
                            <a:lnTo>
                              <a:pt x="152" y="80"/>
                            </a:lnTo>
                            <a:lnTo>
                              <a:pt x="208" y="112"/>
                            </a:lnTo>
                            <a:lnTo>
                              <a:pt x="272" y="144"/>
                            </a:lnTo>
                            <a:lnTo>
                              <a:pt x="312" y="168"/>
                            </a:lnTo>
                            <a:lnTo>
                              <a:pt x="368" y="200"/>
                            </a:lnTo>
                            <a:lnTo>
                              <a:pt x="416" y="224"/>
                            </a:lnTo>
                            <a:lnTo>
                              <a:pt x="456" y="240"/>
                            </a:lnTo>
                            <a:lnTo>
                              <a:pt x="496" y="264"/>
                            </a:lnTo>
                            <a:lnTo>
                              <a:pt x="552" y="288"/>
                            </a:lnTo>
                            <a:lnTo>
                              <a:pt x="584" y="304"/>
                            </a:lnTo>
                            <a:lnTo>
                              <a:pt x="616" y="320"/>
                            </a:lnTo>
                            <a:lnTo>
                              <a:pt x="656" y="336"/>
                            </a:lnTo>
                            <a:lnTo>
                              <a:pt x="688" y="352"/>
                            </a:lnTo>
                            <a:lnTo>
                              <a:pt x="712" y="360"/>
                            </a:lnTo>
                            <a:lnTo>
                              <a:pt x="728" y="368"/>
                            </a:lnTo>
                            <a:lnTo>
                              <a:pt x="784" y="392"/>
                            </a:lnTo>
                            <a:lnTo>
                              <a:pt x="880" y="424"/>
                            </a:lnTo>
                            <a:lnTo>
                              <a:pt x="968" y="448"/>
                            </a:lnTo>
                            <a:lnTo>
                              <a:pt x="1064" y="472"/>
                            </a:lnTo>
                            <a:lnTo>
                              <a:pt x="1104" y="480"/>
                            </a:lnTo>
                            <a:lnTo>
                              <a:pt x="1128" y="488"/>
                            </a:lnTo>
                            <a:lnTo>
                              <a:pt x="1160" y="496"/>
                            </a:lnTo>
                            <a:lnTo>
                              <a:pt x="1192" y="496"/>
                            </a:lnTo>
                            <a:lnTo>
                              <a:pt x="1216" y="496"/>
                            </a:lnTo>
                            <a:lnTo>
                              <a:pt x="1232" y="496"/>
                            </a:lnTo>
                            <a:lnTo>
                              <a:pt x="1264" y="488"/>
                            </a:lnTo>
                            <a:lnTo>
                              <a:pt x="1272" y="480"/>
                            </a:lnTo>
                            <a:lnTo>
                              <a:pt x="1280" y="464"/>
                            </a:lnTo>
                            <a:lnTo>
                              <a:pt x="1280" y="464"/>
                            </a:lnTo>
                          </a:path>
                        </a:pathLst>
                      </a:custGeom>
                      <a:grpFill/>
                      <a:ln w="6350" cap="flat" cmpd="sng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cxnSp>
                  <p:nvCxnSpPr>
                    <p:cNvPr id="65" name="Connecteur droit 64"/>
                    <p:cNvCxnSpPr>
                      <a:cxnSpLocks noChangeAspect="1"/>
                    </p:cNvCxnSpPr>
                    <p:nvPr/>
                  </p:nvCxnSpPr>
                  <p:spPr>
                    <a:xfrm>
                      <a:off x="4673785" y="3671296"/>
                      <a:ext cx="1305072" cy="1544094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6" name="ZoneTexte 75"/>
                  <p:cNvSpPr txBox="1"/>
                  <p:nvPr/>
                </p:nvSpPr>
                <p:spPr>
                  <a:xfrm rot="5400000">
                    <a:off x="6789825" y="3801523"/>
                    <a:ext cx="14284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r-FR" sz="1200" dirty="0">
                        <a:solidFill>
                          <a:srgbClr val="000000"/>
                        </a:solidFill>
                      </a:rPr>
                      <a:t>Plan de rotation </a:t>
                    </a:r>
                  </a:p>
                </p:txBody>
              </p:sp>
            </p:grpSp>
          </p:grpSp>
          <p:pic>
            <p:nvPicPr>
              <p:cNvPr id="75" name="Image 7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FF0000"/>
                  <a:srgbClr val="FFF1C1"/>
                </a:duotone>
              </a:blip>
              <a:stretch>
                <a:fillRect/>
              </a:stretch>
            </p:blipFill>
            <p:spPr>
              <a:xfrm rot="19041265">
                <a:off x="6480530" y="3402072"/>
                <a:ext cx="1147665" cy="5619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Forme libre 2"/>
          <p:cNvSpPr/>
          <p:nvPr/>
        </p:nvSpPr>
        <p:spPr>
          <a:xfrm>
            <a:off x="6527997" y="4588933"/>
            <a:ext cx="253803" cy="139700"/>
          </a:xfrm>
          <a:custGeom>
            <a:avLst/>
            <a:gdLst>
              <a:gd name="connsiteX0" fmla="*/ 0 w 774700"/>
              <a:gd name="connsiteY0" fmla="*/ 0 h 298450"/>
              <a:gd name="connsiteX1" fmla="*/ 774700 w 774700"/>
              <a:gd name="connsiteY1" fmla="*/ 69850 h 298450"/>
              <a:gd name="connsiteX2" fmla="*/ 323850 w 774700"/>
              <a:gd name="connsiteY2" fmla="*/ 298450 h 298450"/>
              <a:gd name="connsiteX3" fmla="*/ 0 w 774700"/>
              <a:gd name="connsiteY3" fmla="*/ 0 h 298450"/>
              <a:gd name="connsiteX0" fmla="*/ 0 w 741966"/>
              <a:gd name="connsiteY0" fmla="*/ 0 h 285750"/>
              <a:gd name="connsiteX1" fmla="*/ 741966 w 741966"/>
              <a:gd name="connsiteY1" fmla="*/ 57150 h 285750"/>
              <a:gd name="connsiteX2" fmla="*/ 291116 w 741966"/>
              <a:gd name="connsiteY2" fmla="*/ 285750 h 285750"/>
              <a:gd name="connsiteX3" fmla="*/ 0 w 741966"/>
              <a:gd name="connsiteY3" fmla="*/ 0 h 285750"/>
              <a:gd name="connsiteX0" fmla="*/ 0 w 741966"/>
              <a:gd name="connsiteY0" fmla="*/ 0 h 285750"/>
              <a:gd name="connsiteX1" fmla="*/ 38189 w 741966"/>
              <a:gd name="connsiteY1" fmla="*/ 0 h 285750"/>
              <a:gd name="connsiteX2" fmla="*/ 741966 w 741966"/>
              <a:gd name="connsiteY2" fmla="*/ 57150 h 285750"/>
              <a:gd name="connsiteX3" fmla="*/ 291116 w 741966"/>
              <a:gd name="connsiteY3" fmla="*/ 285750 h 285750"/>
              <a:gd name="connsiteX4" fmla="*/ 0 w 741966"/>
              <a:gd name="connsiteY4" fmla="*/ 0 h 285750"/>
              <a:gd name="connsiteX0" fmla="*/ 252927 w 703777"/>
              <a:gd name="connsiteY0" fmla="*/ 285750 h 285750"/>
              <a:gd name="connsiteX1" fmla="*/ 0 w 703777"/>
              <a:gd name="connsiteY1" fmla="*/ 0 h 285750"/>
              <a:gd name="connsiteX2" fmla="*/ 703777 w 703777"/>
              <a:gd name="connsiteY2" fmla="*/ 57150 h 285750"/>
              <a:gd name="connsiteX3" fmla="*/ 252927 w 703777"/>
              <a:gd name="connsiteY3" fmla="*/ 285750 h 285750"/>
              <a:gd name="connsiteX0" fmla="*/ 149270 w 703777"/>
              <a:gd name="connsiteY0" fmla="*/ 298450 h 298450"/>
              <a:gd name="connsiteX1" fmla="*/ 0 w 703777"/>
              <a:gd name="connsiteY1" fmla="*/ 0 h 298450"/>
              <a:gd name="connsiteX2" fmla="*/ 703777 w 703777"/>
              <a:gd name="connsiteY2" fmla="*/ 57150 h 298450"/>
              <a:gd name="connsiteX3" fmla="*/ 149270 w 703777"/>
              <a:gd name="connsiteY3" fmla="*/ 298450 h 298450"/>
              <a:gd name="connsiteX0" fmla="*/ 149270 w 703777"/>
              <a:gd name="connsiteY0" fmla="*/ 298450 h 298450"/>
              <a:gd name="connsiteX1" fmla="*/ 32734 w 703777"/>
              <a:gd name="connsiteY1" fmla="*/ 69850 h 298450"/>
              <a:gd name="connsiteX2" fmla="*/ 0 w 703777"/>
              <a:gd name="connsiteY2" fmla="*/ 0 h 298450"/>
              <a:gd name="connsiteX3" fmla="*/ 703777 w 703777"/>
              <a:gd name="connsiteY3" fmla="*/ 57150 h 298450"/>
              <a:gd name="connsiteX4" fmla="*/ 149270 w 703777"/>
              <a:gd name="connsiteY4" fmla="*/ 298450 h 298450"/>
              <a:gd name="connsiteX0" fmla="*/ 149270 w 703777"/>
              <a:gd name="connsiteY0" fmla="*/ 298450 h 298450"/>
              <a:gd name="connsiteX1" fmla="*/ 5456 w 703777"/>
              <a:gd name="connsiteY1" fmla="*/ 101600 h 298450"/>
              <a:gd name="connsiteX2" fmla="*/ 0 w 703777"/>
              <a:gd name="connsiteY2" fmla="*/ 0 h 298450"/>
              <a:gd name="connsiteX3" fmla="*/ 703777 w 703777"/>
              <a:gd name="connsiteY3" fmla="*/ 57150 h 298450"/>
              <a:gd name="connsiteX4" fmla="*/ 149270 w 703777"/>
              <a:gd name="connsiteY4" fmla="*/ 298450 h 298450"/>
              <a:gd name="connsiteX0" fmla="*/ 258382 w 703777"/>
              <a:gd name="connsiteY0" fmla="*/ 298450 h 298450"/>
              <a:gd name="connsiteX1" fmla="*/ 5456 w 703777"/>
              <a:gd name="connsiteY1" fmla="*/ 101600 h 298450"/>
              <a:gd name="connsiteX2" fmla="*/ 0 w 703777"/>
              <a:gd name="connsiteY2" fmla="*/ 0 h 298450"/>
              <a:gd name="connsiteX3" fmla="*/ 703777 w 703777"/>
              <a:gd name="connsiteY3" fmla="*/ 57150 h 298450"/>
              <a:gd name="connsiteX4" fmla="*/ 258382 w 703777"/>
              <a:gd name="connsiteY4" fmla="*/ 298450 h 298450"/>
              <a:gd name="connsiteX0" fmla="*/ 278349 w 703777"/>
              <a:gd name="connsiteY0" fmla="*/ 265289 h 265289"/>
              <a:gd name="connsiteX1" fmla="*/ 5456 w 703777"/>
              <a:gd name="connsiteY1" fmla="*/ 101600 h 265289"/>
              <a:gd name="connsiteX2" fmla="*/ 0 w 703777"/>
              <a:gd name="connsiteY2" fmla="*/ 0 h 265289"/>
              <a:gd name="connsiteX3" fmla="*/ 703777 w 703777"/>
              <a:gd name="connsiteY3" fmla="*/ 57150 h 265289"/>
              <a:gd name="connsiteX4" fmla="*/ 278349 w 703777"/>
              <a:gd name="connsiteY4" fmla="*/ 265289 h 265289"/>
              <a:gd name="connsiteX0" fmla="*/ 282877 w 708305"/>
              <a:gd name="connsiteY0" fmla="*/ 265289 h 265289"/>
              <a:gd name="connsiteX1" fmla="*/ 0 w 708305"/>
              <a:gd name="connsiteY1" fmla="*/ 123708 h 265289"/>
              <a:gd name="connsiteX2" fmla="*/ 4528 w 708305"/>
              <a:gd name="connsiteY2" fmla="*/ 0 h 265289"/>
              <a:gd name="connsiteX3" fmla="*/ 708305 w 708305"/>
              <a:gd name="connsiteY3" fmla="*/ 57150 h 265289"/>
              <a:gd name="connsiteX4" fmla="*/ 282877 w 708305"/>
              <a:gd name="connsiteY4" fmla="*/ 265289 h 265289"/>
              <a:gd name="connsiteX0" fmla="*/ 282877 w 718287"/>
              <a:gd name="connsiteY0" fmla="*/ 265289 h 265289"/>
              <a:gd name="connsiteX1" fmla="*/ 0 w 718287"/>
              <a:gd name="connsiteY1" fmla="*/ 123708 h 265289"/>
              <a:gd name="connsiteX2" fmla="*/ 4528 w 718287"/>
              <a:gd name="connsiteY2" fmla="*/ 0 h 265289"/>
              <a:gd name="connsiteX3" fmla="*/ 718287 w 718287"/>
              <a:gd name="connsiteY3" fmla="*/ 35042 h 265289"/>
              <a:gd name="connsiteX4" fmla="*/ 282877 w 718287"/>
              <a:gd name="connsiteY4" fmla="*/ 265289 h 265289"/>
              <a:gd name="connsiteX0" fmla="*/ 282877 w 718287"/>
              <a:gd name="connsiteY0" fmla="*/ 232128 h 232128"/>
              <a:gd name="connsiteX1" fmla="*/ 0 w 718287"/>
              <a:gd name="connsiteY1" fmla="*/ 90547 h 232128"/>
              <a:gd name="connsiteX2" fmla="*/ 4528 w 718287"/>
              <a:gd name="connsiteY2" fmla="*/ 0 h 232128"/>
              <a:gd name="connsiteX3" fmla="*/ 718287 w 718287"/>
              <a:gd name="connsiteY3" fmla="*/ 1881 h 232128"/>
              <a:gd name="connsiteX4" fmla="*/ 282877 w 718287"/>
              <a:gd name="connsiteY4" fmla="*/ 232128 h 232128"/>
              <a:gd name="connsiteX0" fmla="*/ 282877 w 718287"/>
              <a:gd name="connsiteY0" fmla="*/ 248709 h 248709"/>
              <a:gd name="connsiteX1" fmla="*/ 0 w 718287"/>
              <a:gd name="connsiteY1" fmla="*/ 107128 h 248709"/>
              <a:gd name="connsiteX2" fmla="*/ 14509 w 718287"/>
              <a:gd name="connsiteY2" fmla="*/ 0 h 248709"/>
              <a:gd name="connsiteX3" fmla="*/ 718287 w 718287"/>
              <a:gd name="connsiteY3" fmla="*/ 18462 h 248709"/>
              <a:gd name="connsiteX4" fmla="*/ 282877 w 718287"/>
              <a:gd name="connsiteY4" fmla="*/ 248709 h 248709"/>
              <a:gd name="connsiteX0" fmla="*/ 210992 w 718287"/>
              <a:gd name="connsiteY0" fmla="*/ 215984 h 215984"/>
              <a:gd name="connsiteX1" fmla="*/ 0 w 718287"/>
              <a:gd name="connsiteY1" fmla="*/ 107128 h 215984"/>
              <a:gd name="connsiteX2" fmla="*/ 14509 w 718287"/>
              <a:gd name="connsiteY2" fmla="*/ 0 h 215984"/>
              <a:gd name="connsiteX3" fmla="*/ 718287 w 718287"/>
              <a:gd name="connsiteY3" fmla="*/ 18462 h 215984"/>
              <a:gd name="connsiteX4" fmla="*/ 210992 w 718287"/>
              <a:gd name="connsiteY4" fmla="*/ 215984 h 2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287" h="215984">
                <a:moveTo>
                  <a:pt x="210992" y="215984"/>
                </a:moveTo>
                <a:lnTo>
                  <a:pt x="0" y="107128"/>
                </a:lnTo>
                <a:lnTo>
                  <a:pt x="14509" y="0"/>
                </a:lnTo>
                <a:lnTo>
                  <a:pt x="718287" y="18462"/>
                </a:lnTo>
                <a:lnTo>
                  <a:pt x="210992" y="215984"/>
                </a:lnTo>
                <a:close/>
              </a:path>
            </a:pathLst>
          </a:cu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accent6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647700" y="1393825"/>
            <a:ext cx="8115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C’est l’angle formé par la corde de la pale et le plan de rotation de l’hélice.  </a:t>
            </a:r>
            <a:endParaRPr lang="fr-FR" sz="1600" b="1" dirty="0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40366" y="1063625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Calage d’une hélice :</a:t>
            </a:r>
          </a:p>
        </p:txBody>
      </p:sp>
      <p:sp>
        <p:nvSpPr>
          <p:cNvPr id="281" name="Triangle rectangle 280"/>
          <p:cNvSpPr>
            <a:spLocks/>
          </p:cNvSpPr>
          <p:nvPr/>
        </p:nvSpPr>
        <p:spPr bwMode="auto">
          <a:xfrm>
            <a:off x="2159000" y="3621595"/>
            <a:ext cx="1344099" cy="2250000"/>
          </a:xfrm>
          <a:prstGeom prst="rtTriangle">
            <a:avLst/>
          </a:prstGeom>
          <a:gradFill flip="none" rotWithShape="1">
            <a:gsLst>
              <a:gs pos="92000">
                <a:srgbClr val="FF0000">
                  <a:alpha val="27000"/>
                </a:srgbClr>
              </a:gs>
              <a:gs pos="98000">
                <a:srgbClr val="FFFFFF">
                  <a:alpha val="27000"/>
                </a:srgbClr>
              </a:gs>
            </a:gsLst>
            <a:lin ang="534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37" name="Grouper 236"/>
          <p:cNvGrpSpPr/>
          <p:nvPr/>
        </p:nvGrpSpPr>
        <p:grpSpPr>
          <a:xfrm>
            <a:off x="1270000" y="3532694"/>
            <a:ext cx="2247900" cy="1195799"/>
            <a:chOff x="2684001" y="3566483"/>
            <a:chExt cx="2917997" cy="1604416"/>
          </a:xfrm>
          <a:effectLst/>
        </p:grpSpPr>
        <p:sp>
          <p:nvSpPr>
            <p:cNvPr id="224" name="Cylindre 223"/>
            <p:cNvSpPr/>
            <p:nvPr/>
          </p:nvSpPr>
          <p:spPr bwMode="auto">
            <a:xfrm rot="5400000" flipH="1">
              <a:off x="3206801" y="3719000"/>
              <a:ext cx="308999" cy="1354600"/>
            </a:xfrm>
            <a:prstGeom prst="can">
              <a:avLst/>
            </a:prstGeom>
            <a:gradFill flip="none" rotWithShape="1">
              <a:gsLst>
                <a:gs pos="38000">
                  <a:schemeClr val="tx1">
                    <a:lumMod val="50000"/>
                    <a:lumOff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5">
              <a:lum contrast="-60000"/>
            </a:blip>
            <a:stretch>
              <a:fillRect/>
            </a:stretch>
          </p:blipFill>
          <p:spPr>
            <a:xfrm>
              <a:off x="3790950" y="3566483"/>
              <a:ext cx="1811048" cy="1604416"/>
            </a:xfrm>
            <a:prstGeom prst="rect">
              <a:avLst/>
            </a:prstGeom>
            <a:effectLst>
              <a:outerShdw blurRad="50800" dist="38100" dir="4800000" algn="br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0" name="Grouper 49"/>
          <p:cNvGrpSpPr/>
          <p:nvPr/>
        </p:nvGrpSpPr>
        <p:grpSpPr>
          <a:xfrm>
            <a:off x="1863759" y="3530600"/>
            <a:ext cx="307777" cy="2237294"/>
            <a:chOff x="4422615" y="3693603"/>
            <a:chExt cx="312785" cy="2947833"/>
          </a:xfrm>
        </p:grpSpPr>
        <p:cxnSp>
          <p:nvCxnSpPr>
            <p:cNvPr id="240" name="Connecteur droit 239"/>
            <p:cNvCxnSpPr/>
            <p:nvPr/>
          </p:nvCxnSpPr>
          <p:spPr>
            <a:xfrm rot="5400000" flipH="1" flipV="1">
              <a:off x="3225855" y="5166748"/>
              <a:ext cx="294629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lgDashDot"/>
              <a:round/>
              <a:headEnd type="stealth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ZoneTexte 240"/>
            <p:cNvSpPr txBox="1"/>
            <p:nvPr/>
          </p:nvSpPr>
          <p:spPr>
            <a:xfrm rot="5400000">
              <a:off x="3637956" y="5543992"/>
              <a:ext cx="1882103" cy="31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Plan de rotation </a:t>
              </a:r>
            </a:p>
          </p:txBody>
        </p:sp>
      </p:grpSp>
      <p:sp>
        <p:nvSpPr>
          <p:cNvPr id="280" name="Légende à une bordure 2 279"/>
          <p:cNvSpPr/>
          <p:nvPr/>
        </p:nvSpPr>
        <p:spPr>
          <a:xfrm>
            <a:off x="2933699" y="5945696"/>
            <a:ext cx="1905001" cy="294199"/>
          </a:xfrm>
          <a:prstGeom prst="accentCallout2">
            <a:avLst>
              <a:gd name="adj1" fmla="val 57042"/>
              <a:gd name="adj2" fmla="val -331"/>
              <a:gd name="adj3" fmla="val 54360"/>
              <a:gd name="adj4" fmla="val -13334"/>
              <a:gd name="adj5" fmla="val -105392"/>
              <a:gd name="adj6" fmla="val -26668"/>
            </a:avLst>
          </a:prstGeom>
          <a:noFill/>
          <a:ln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rgbClr val="FF0000"/>
                </a:solidFill>
                <a:latin typeface="+mj-lt"/>
                <a:cs typeface="Trebuchet MS"/>
              </a:rPr>
              <a:t>Angle de calage (</a:t>
            </a:r>
            <a:r>
              <a:rPr lang="fr-FR" sz="1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fr-FR" sz="1400" b="0" dirty="0">
                <a:solidFill>
                  <a:srgbClr val="FF0000"/>
                </a:solidFill>
                <a:latin typeface="+mj-lt"/>
                <a:cs typeface="Symbol" charset="2"/>
              </a:rPr>
              <a:t>)</a:t>
            </a:r>
          </a:p>
        </p:txBody>
      </p:sp>
      <p:pic>
        <p:nvPicPr>
          <p:cNvPr id="229" name="Image 2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 rot="2860439">
            <a:off x="1044928" y="4028080"/>
            <a:ext cx="1147665" cy="5619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rouper 76"/>
          <p:cNvGrpSpPr>
            <a:grpSpLocks noChangeAspect="1"/>
          </p:cNvGrpSpPr>
          <p:nvPr/>
        </p:nvGrpSpPr>
        <p:grpSpPr>
          <a:xfrm rot="313716">
            <a:off x="1963736" y="3604360"/>
            <a:ext cx="1678048" cy="2197324"/>
            <a:chOff x="4518632" y="3604178"/>
            <a:chExt cx="2561091" cy="2928756"/>
          </a:xfrm>
        </p:grpSpPr>
        <p:grpSp>
          <p:nvGrpSpPr>
            <p:cNvPr id="78" name="Grouper 222"/>
            <p:cNvGrpSpPr>
              <a:grpSpLocks noChangeAspect="1"/>
            </p:cNvGrpSpPr>
            <p:nvPr/>
          </p:nvGrpSpPr>
          <p:grpSpPr>
            <a:xfrm rot="853933">
              <a:off x="4518632" y="3801924"/>
              <a:ext cx="1244388" cy="888222"/>
              <a:chOff x="1651000" y="6070600"/>
              <a:chExt cx="2035323" cy="787400"/>
            </a:xfrm>
            <a:gradFill flip="none" rotWithShape="1">
              <a:gsLst>
                <a:gs pos="41000">
                  <a:schemeClr val="accent5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grpSpPr>
          <p:sp>
            <p:nvSpPr>
              <p:cNvPr id="80" name="Freeform 10"/>
              <p:cNvSpPr>
                <a:spLocks/>
              </p:cNvSpPr>
              <p:nvPr/>
            </p:nvSpPr>
            <p:spPr bwMode="auto">
              <a:xfrm>
                <a:off x="1654323" y="6076616"/>
                <a:ext cx="2032000" cy="736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8"/>
                  </a:cxn>
                  <a:cxn ang="0">
                    <a:pos x="112" y="24"/>
                  </a:cxn>
                  <a:cxn ang="0">
                    <a:pos x="168" y="32"/>
                  </a:cxn>
                  <a:cxn ang="0">
                    <a:pos x="240" y="48"/>
                  </a:cxn>
                  <a:cxn ang="0">
                    <a:pos x="288" y="56"/>
                  </a:cxn>
                  <a:cxn ang="0">
                    <a:pos x="352" y="72"/>
                  </a:cxn>
                  <a:cxn ang="0">
                    <a:pos x="416" y="88"/>
                  </a:cxn>
                  <a:cxn ang="0">
                    <a:pos x="456" y="96"/>
                  </a:cxn>
                  <a:cxn ang="0">
                    <a:pos x="504" y="104"/>
                  </a:cxn>
                  <a:cxn ang="0">
                    <a:pos x="560" y="120"/>
                  </a:cxn>
                  <a:cxn ang="0">
                    <a:pos x="600" y="128"/>
                  </a:cxn>
                  <a:cxn ang="0">
                    <a:pos x="648" y="144"/>
                  </a:cxn>
                  <a:cxn ang="0">
                    <a:pos x="688" y="152"/>
                  </a:cxn>
                  <a:cxn ang="0">
                    <a:pos x="712" y="160"/>
                  </a:cxn>
                  <a:cxn ang="0">
                    <a:pos x="744" y="168"/>
                  </a:cxn>
                  <a:cxn ang="0">
                    <a:pos x="776" y="176"/>
                  </a:cxn>
                  <a:cxn ang="0">
                    <a:pos x="792" y="184"/>
                  </a:cxn>
                  <a:cxn ang="0">
                    <a:pos x="816" y="192"/>
                  </a:cxn>
                  <a:cxn ang="0">
                    <a:pos x="864" y="208"/>
                  </a:cxn>
                  <a:cxn ang="0">
                    <a:pos x="928" y="232"/>
                  </a:cxn>
                  <a:cxn ang="0">
                    <a:pos x="960" y="248"/>
                  </a:cxn>
                  <a:cxn ang="0">
                    <a:pos x="1008" y="264"/>
                  </a:cxn>
                  <a:cxn ang="0">
                    <a:pos x="1056" y="288"/>
                  </a:cxn>
                  <a:cxn ang="0">
                    <a:pos x="1088" y="304"/>
                  </a:cxn>
                  <a:cxn ang="0">
                    <a:pos x="1136" y="328"/>
                  </a:cxn>
                  <a:cxn ang="0">
                    <a:pos x="1152" y="336"/>
                  </a:cxn>
                  <a:cxn ang="0">
                    <a:pos x="1168" y="344"/>
                  </a:cxn>
                  <a:cxn ang="0">
                    <a:pos x="1200" y="360"/>
                  </a:cxn>
                  <a:cxn ang="0">
                    <a:pos x="1224" y="376"/>
                  </a:cxn>
                  <a:cxn ang="0">
                    <a:pos x="1256" y="400"/>
                  </a:cxn>
                  <a:cxn ang="0">
                    <a:pos x="1272" y="416"/>
                  </a:cxn>
                  <a:cxn ang="0">
                    <a:pos x="1280" y="432"/>
                  </a:cxn>
                  <a:cxn ang="0">
                    <a:pos x="1280" y="440"/>
                  </a:cxn>
                  <a:cxn ang="0">
                    <a:pos x="1280" y="464"/>
                  </a:cxn>
                  <a:cxn ang="0">
                    <a:pos x="1280" y="464"/>
                  </a:cxn>
                </a:cxnLst>
                <a:rect l="0" t="0" r="r" b="b"/>
                <a:pathLst>
                  <a:path w="1280" h="464">
                    <a:moveTo>
                      <a:pt x="0" y="0"/>
                    </a:moveTo>
                    <a:lnTo>
                      <a:pt x="40" y="8"/>
                    </a:lnTo>
                    <a:lnTo>
                      <a:pt x="112" y="24"/>
                    </a:lnTo>
                    <a:lnTo>
                      <a:pt x="168" y="32"/>
                    </a:lnTo>
                    <a:lnTo>
                      <a:pt x="240" y="48"/>
                    </a:lnTo>
                    <a:lnTo>
                      <a:pt x="288" y="56"/>
                    </a:lnTo>
                    <a:lnTo>
                      <a:pt x="352" y="72"/>
                    </a:lnTo>
                    <a:lnTo>
                      <a:pt x="416" y="88"/>
                    </a:lnTo>
                    <a:lnTo>
                      <a:pt x="456" y="96"/>
                    </a:lnTo>
                    <a:lnTo>
                      <a:pt x="504" y="104"/>
                    </a:lnTo>
                    <a:lnTo>
                      <a:pt x="560" y="120"/>
                    </a:lnTo>
                    <a:lnTo>
                      <a:pt x="600" y="128"/>
                    </a:lnTo>
                    <a:lnTo>
                      <a:pt x="648" y="144"/>
                    </a:lnTo>
                    <a:lnTo>
                      <a:pt x="688" y="152"/>
                    </a:lnTo>
                    <a:lnTo>
                      <a:pt x="712" y="160"/>
                    </a:lnTo>
                    <a:lnTo>
                      <a:pt x="744" y="168"/>
                    </a:lnTo>
                    <a:lnTo>
                      <a:pt x="776" y="176"/>
                    </a:lnTo>
                    <a:lnTo>
                      <a:pt x="792" y="184"/>
                    </a:lnTo>
                    <a:lnTo>
                      <a:pt x="816" y="192"/>
                    </a:lnTo>
                    <a:lnTo>
                      <a:pt x="864" y="208"/>
                    </a:lnTo>
                    <a:lnTo>
                      <a:pt x="928" y="232"/>
                    </a:lnTo>
                    <a:lnTo>
                      <a:pt x="960" y="248"/>
                    </a:lnTo>
                    <a:lnTo>
                      <a:pt x="1008" y="264"/>
                    </a:lnTo>
                    <a:lnTo>
                      <a:pt x="1056" y="288"/>
                    </a:lnTo>
                    <a:lnTo>
                      <a:pt x="1088" y="304"/>
                    </a:lnTo>
                    <a:lnTo>
                      <a:pt x="1136" y="328"/>
                    </a:lnTo>
                    <a:lnTo>
                      <a:pt x="1152" y="336"/>
                    </a:lnTo>
                    <a:lnTo>
                      <a:pt x="1168" y="344"/>
                    </a:lnTo>
                    <a:lnTo>
                      <a:pt x="1200" y="360"/>
                    </a:lnTo>
                    <a:lnTo>
                      <a:pt x="1224" y="376"/>
                    </a:lnTo>
                    <a:lnTo>
                      <a:pt x="1256" y="400"/>
                    </a:lnTo>
                    <a:lnTo>
                      <a:pt x="1272" y="416"/>
                    </a:lnTo>
                    <a:lnTo>
                      <a:pt x="1280" y="432"/>
                    </a:lnTo>
                    <a:lnTo>
                      <a:pt x="1280" y="440"/>
                    </a:lnTo>
                    <a:lnTo>
                      <a:pt x="1280" y="464"/>
                    </a:lnTo>
                    <a:lnTo>
                      <a:pt x="1280" y="464"/>
                    </a:lnTo>
                  </a:path>
                </a:pathLst>
              </a:custGeom>
              <a:grpFill/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13"/>
              <p:cNvSpPr>
                <a:spLocks/>
              </p:cNvSpPr>
              <p:nvPr/>
            </p:nvSpPr>
            <p:spPr bwMode="auto">
              <a:xfrm>
                <a:off x="1651000" y="6070600"/>
                <a:ext cx="2032000" cy="787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6"/>
                  </a:cxn>
                  <a:cxn ang="0">
                    <a:pos x="88" y="48"/>
                  </a:cxn>
                  <a:cxn ang="0">
                    <a:pos x="152" y="80"/>
                  </a:cxn>
                  <a:cxn ang="0">
                    <a:pos x="208" y="112"/>
                  </a:cxn>
                  <a:cxn ang="0">
                    <a:pos x="272" y="144"/>
                  </a:cxn>
                  <a:cxn ang="0">
                    <a:pos x="312" y="168"/>
                  </a:cxn>
                  <a:cxn ang="0">
                    <a:pos x="368" y="200"/>
                  </a:cxn>
                  <a:cxn ang="0">
                    <a:pos x="416" y="224"/>
                  </a:cxn>
                  <a:cxn ang="0">
                    <a:pos x="456" y="240"/>
                  </a:cxn>
                  <a:cxn ang="0">
                    <a:pos x="496" y="264"/>
                  </a:cxn>
                  <a:cxn ang="0">
                    <a:pos x="552" y="288"/>
                  </a:cxn>
                  <a:cxn ang="0">
                    <a:pos x="584" y="304"/>
                  </a:cxn>
                  <a:cxn ang="0">
                    <a:pos x="616" y="320"/>
                  </a:cxn>
                  <a:cxn ang="0">
                    <a:pos x="656" y="336"/>
                  </a:cxn>
                  <a:cxn ang="0">
                    <a:pos x="688" y="352"/>
                  </a:cxn>
                  <a:cxn ang="0">
                    <a:pos x="712" y="360"/>
                  </a:cxn>
                  <a:cxn ang="0">
                    <a:pos x="728" y="368"/>
                  </a:cxn>
                  <a:cxn ang="0">
                    <a:pos x="784" y="392"/>
                  </a:cxn>
                  <a:cxn ang="0">
                    <a:pos x="880" y="424"/>
                  </a:cxn>
                  <a:cxn ang="0">
                    <a:pos x="968" y="448"/>
                  </a:cxn>
                  <a:cxn ang="0">
                    <a:pos x="1064" y="472"/>
                  </a:cxn>
                  <a:cxn ang="0">
                    <a:pos x="1104" y="480"/>
                  </a:cxn>
                  <a:cxn ang="0">
                    <a:pos x="1128" y="488"/>
                  </a:cxn>
                  <a:cxn ang="0">
                    <a:pos x="1160" y="496"/>
                  </a:cxn>
                  <a:cxn ang="0">
                    <a:pos x="1192" y="496"/>
                  </a:cxn>
                  <a:cxn ang="0">
                    <a:pos x="1216" y="496"/>
                  </a:cxn>
                  <a:cxn ang="0">
                    <a:pos x="1232" y="496"/>
                  </a:cxn>
                  <a:cxn ang="0">
                    <a:pos x="1264" y="488"/>
                  </a:cxn>
                  <a:cxn ang="0">
                    <a:pos x="1272" y="480"/>
                  </a:cxn>
                  <a:cxn ang="0">
                    <a:pos x="1280" y="464"/>
                  </a:cxn>
                  <a:cxn ang="0">
                    <a:pos x="1280" y="464"/>
                  </a:cxn>
                </a:cxnLst>
                <a:rect l="0" t="0" r="r" b="b"/>
                <a:pathLst>
                  <a:path w="1280" h="496">
                    <a:moveTo>
                      <a:pt x="0" y="0"/>
                    </a:moveTo>
                    <a:lnTo>
                      <a:pt x="32" y="16"/>
                    </a:lnTo>
                    <a:lnTo>
                      <a:pt x="88" y="48"/>
                    </a:lnTo>
                    <a:lnTo>
                      <a:pt x="152" y="80"/>
                    </a:lnTo>
                    <a:lnTo>
                      <a:pt x="208" y="112"/>
                    </a:lnTo>
                    <a:lnTo>
                      <a:pt x="272" y="144"/>
                    </a:lnTo>
                    <a:lnTo>
                      <a:pt x="312" y="168"/>
                    </a:lnTo>
                    <a:lnTo>
                      <a:pt x="368" y="200"/>
                    </a:lnTo>
                    <a:lnTo>
                      <a:pt x="416" y="224"/>
                    </a:lnTo>
                    <a:lnTo>
                      <a:pt x="456" y="240"/>
                    </a:lnTo>
                    <a:lnTo>
                      <a:pt x="496" y="264"/>
                    </a:lnTo>
                    <a:lnTo>
                      <a:pt x="552" y="288"/>
                    </a:lnTo>
                    <a:lnTo>
                      <a:pt x="584" y="304"/>
                    </a:lnTo>
                    <a:lnTo>
                      <a:pt x="616" y="320"/>
                    </a:lnTo>
                    <a:lnTo>
                      <a:pt x="656" y="336"/>
                    </a:lnTo>
                    <a:lnTo>
                      <a:pt x="688" y="352"/>
                    </a:lnTo>
                    <a:lnTo>
                      <a:pt x="712" y="360"/>
                    </a:lnTo>
                    <a:lnTo>
                      <a:pt x="728" y="368"/>
                    </a:lnTo>
                    <a:lnTo>
                      <a:pt x="784" y="392"/>
                    </a:lnTo>
                    <a:lnTo>
                      <a:pt x="880" y="424"/>
                    </a:lnTo>
                    <a:lnTo>
                      <a:pt x="968" y="448"/>
                    </a:lnTo>
                    <a:lnTo>
                      <a:pt x="1064" y="472"/>
                    </a:lnTo>
                    <a:lnTo>
                      <a:pt x="1104" y="480"/>
                    </a:lnTo>
                    <a:lnTo>
                      <a:pt x="1128" y="488"/>
                    </a:lnTo>
                    <a:lnTo>
                      <a:pt x="1160" y="496"/>
                    </a:lnTo>
                    <a:lnTo>
                      <a:pt x="1192" y="496"/>
                    </a:lnTo>
                    <a:lnTo>
                      <a:pt x="1216" y="496"/>
                    </a:lnTo>
                    <a:lnTo>
                      <a:pt x="1232" y="496"/>
                    </a:lnTo>
                    <a:lnTo>
                      <a:pt x="1264" y="488"/>
                    </a:lnTo>
                    <a:lnTo>
                      <a:pt x="1272" y="480"/>
                    </a:lnTo>
                    <a:lnTo>
                      <a:pt x="1280" y="464"/>
                    </a:lnTo>
                    <a:lnTo>
                      <a:pt x="1280" y="464"/>
                    </a:lnTo>
                  </a:path>
                </a:pathLst>
              </a:custGeom>
              <a:grpFill/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cxnSp>
          <p:nvCxnSpPr>
            <p:cNvPr id="79" name="Connecteur droit 78"/>
            <p:cNvCxnSpPr>
              <a:cxnSpLocks noChangeAspect="1"/>
            </p:cNvCxnSpPr>
            <p:nvPr/>
          </p:nvCxnSpPr>
          <p:spPr>
            <a:xfrm>
              <a:off x="4604344" y="3604178"/>
              <a:ext cx="2475379" cy="2928756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ZoneTexte 81"/>
          <p:cNvSpPr txBox="1"/>
          <p:nvPr/>
        </p:nvSpPr>
        <p:spPr>
          <a:xfrm rot="3467363">
            <a:off x="2501899" y="4912380"/>
            <a:ext cx="146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Corde de profil</a:t>
            </a:r>
          </a:p>
        </p:txBody>
      </p:sp>
      <p:cxnSp>
        <p:nvCxnSpPr>
          <p:cNvPr id="83" name="Connecteur droit 82"/>
          <p:cNvCxnSpPr/>
          <p:nvPr/>
        </p:nvCxnSpPr>
        <p:spPr>
          <a:xfrm rot="10800000">
            <a:off x="6318710" y="6173048"/>
            <a:ext cx="1555290" cy="253152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 rot="540000">
            <a:off x="5346700" y="62073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2"/>
                </a:solidFill>
              </a:rPr>
              <a:t>Vitesse linéaire de l’hélice</a:t>
            </a:r>
          </a:p>
        </p:txBody>
      </p:sp>
      <p:cxnSp>
        <p:nvCxnSpPr>
          <p:cNvPr id="89" name="Connecteur droit 88"/>
          <p:cNvCxnSpPr>
            <a:cxnSpLocks/>
          </p:cNvCxnSpPr>
          <p:nvPr/>
        </p:nvCxnSpPr>
        <p:spPr>
          <a:xfrm rot="10800000">
            <a:off x="6536872" y="4575049"/>
            <a:ext cx="473527" cy="22351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 Box 50"/>
          <p:cNvSpPr txBox="1">
            <a:spLocks noChangeArrowheads="1"/>
          </p:cNvSpPr>
          <p:nvPr/>
        </p:nvSpPr>
        <p:spPr bwMode="auto">
          <a:xfrm>
            <a:off x="628650" y="2117726"/>
            <a:ext cx="7169150" cy="6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fr-FR" sz="1600" dirty="0"/>
              <a:t>Il est dû aux variations du calage en fonction du rayon de la pale.</a:t>
            </a:r>
          </a:p>
          <a:p>
            <a:pPr>
              <a:lnSpc>
                <a:spcPct val="120000"/>
              </a:lnSpc>
            </a:pPr>
            <a:r>
              <a:rPr lang="fr-FR" sz="1600" dirty="0"/>
              <a:t>Il permet de compenser les différences de vitesse linéaire de la pale.</a:t>
            </a:r>
          </a:p>
        </p:txBody>
      </p:sp>
      <p:sp>
        <p:nvSpPr>
          <p:cNvPr id="92" name="Text Box 50"/>
          <p:cNvSpPr txBox="1">
            <a:spLocks noChangeArrowheads="1"/>
          </p:cNvSpPr>
          <p:nvPr/>
        </p:nvSpPr>
        <p:spPr bwMode="auto">
          <a:xfrm>
            <a:off x="628650" y="2755955"/>
            <a:ext cx="8115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Par convention le calage de référence se situe à 70% du rayon de la pale. </a:t>
            </a:r>
            <a:endParaRPr lang="fr-FR" sz="1600" b="1" dirty="0"/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614966" y="1838325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Vrillage d’une hélice :</a:t>
            </a:r>
          </a:p>
        </p:txBody>
      </p:sp>
      <p:cxnSp>
        <p:nvCxnSpPr>
          <p:cNvPr id="69" name="Connecteur droit 68"/>
          <p:cNvCxnSpPr/>
          <p:nvPr/>
        </p:nvCxnSpPr>
        <p:spPr>
          <a:xfrm rot="16200000" flipV="1">
            <a:off x="4910005" y="4300405"/>
            <a:ext cx="1972400" cy="18590"/>
          </a:xfrm>
          <a:prstGeom prst="line">
            <a:avLst/>
          </a:prstGeom>
          <a:ln w="28575" cap="flat" cmpd="sng" algn="ctr">
            <a:solidFill>
              <a:srgbClr val="C0504D"/>
            </a:solidFill>
            <a:prstDash val="solid"/>
            <a:round/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491125" y="4220623"/>
            <a:ext cx="142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0,7 R</a:t>
            </a:r>
          </a:p>
        </p:txBody>
      </p:sp>
      <p:sp>
        <p:nvSpPr>
          <p:cNvPr id="85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  <p:sp>
        <p:nvSpPr>
          <p:cNvPr id="90" name="Forme libre 89"/>
          <p:cNvSpPr/>
          <p:nvPr/>
        </p:nvSpPr>
        <p:spPr>
          <a:xfrm>
            <a:off x="6553397" y="5113862"/>
            <a:ext cx="287999" cy="158833"/>
          </a:xfrm>
          <a:custGeom>
            <a:avLst/>
            <a:gdLst>
              <a:gd name="connsiteX0" fmla="*/ 0 w 774700"/>
              <a:gd name="connsiteY0" fmla="*/ 0 h 298450"/>
              <a:gd name="connsiteX1" fmla="*/ 774700 w 774700"/>
              <a:gd name="connsiteY1" fmla="*/ 69850 h 298450"/>
              <a:gd name="connsiteX2" fmla="*/ 323850 w 774700"/>
              <a:gd name="connsiteY2" fmla="*/ 298450 h 298450"/>
              <a:gd name="connsiteX3" fmla="*/ 0 w 774700"/>
              <a:gd name="connsiteY3" fmla="*/ 0 h 298450"/>
              <a:gd name="connsiteX0" fmla="*/ 0 w 741966"/>
              <a:gd name="connsiteY0" fmla="*/ 0 h 285750"/>
              <a:gd name="connsiteX1" fmla="*/ 741966 w 741966"/>
              <a:gd name="connsiteY1" fmla="*/ 57150 h 285750"/>
              <a:gd name="connsiteX2" fmla="*/ 291116 w 741966"/>
              <a:gd name="connsiteY2" fmla="*/ 285750 h 285750"/>
              <a:gd name="connsiteX3" fmla="*/ 0 w 741966"/>
              <a:gd name="connsiteY3" fmla="*/ 0 h 285750"/>
              <a:gd name="connsiteX0" fmla="*/ 0 w 741966"/>
              <a:gd name="connsiteY0" fmla="*/ 0 h 285750"/>
              <a:gd name="connsiteX1" fmla="*/ 38189 w 741966"/>
              <a:gd name="connsiteY1" fmla="*/ 0 h 285750"/>
              <a:gd name="connsiteX2" fmla="*/ 741966 w 741966"/>
              <a:gd name="connsiteY2" fmla="*/ 57150 h 285750"/>
              <a:gd name="connsiteX3" fmla="*/ 291116 w 741966"/>
              <a:gd name="connsiteY3" fmla="*/ 285750 h 285750"/>
              <a:gd name="connsiteX4" fmla="*/ 0 w 741966"/>
              <a:gd name="connsiteY4" fmla="*/ 0 h 285750"/>
              <a:gd name="connsiteX0" fmla="*/ 252927 w 703777"/>
              <a:gd name="connsiteY0" fmla="*/ 285750 h 285750"/>
              <a:gd name="connsiteX1" fmla="*/ 0 w 703777"/>
              <a:gd name="connsiteY1" fmla="*/ 0 h 285750"/>
              <a:gd name="connsiteX2" fmla="*/ 703777 w 703777"/>
              <a:gd name="connsiteY2" fmla="*/ 57150 h 285750"/>
              <a:gd name="connsiteX3" fmla="*/ 252927 w 703777"/>
              <a:gd name="connsiteY3" fmla="*/ 285750 h 285750"/>
              <a:gd name="connsiteX0" fmla="*/ 149270 w 703777"/>
              <a:gd name="connsiteY0" fmla="*/ 298450 h 298450"/>
              <a:gd name="connsiteX1" fmla="*/ 0 w 703777"/>
              <a:gd name="connsiteY1" fmla="*/ 0 h 298450"/>
              <a:gd name="connsiteX2" fmla="*/ 703777 w 703777"/>
              <a:gd name="connsiteY2" fmla="*/ 57150 h 298450"/>
              <a:gd name="connsiteX3" fmla="*/ 149270 w 703777"/>
              <a:gd name="connsiteY3" fmla="*/ 298450 h 298450"/>
              <a:gd name="connsiteX0" fmla="*/ 149270 w 703777"/>
              <a:gd name="connsiteY0" fmla="*/ 298450 h 298450"/>
              <a:gd name="connsiteX1" fmla="*/ 32734 w 703777"/>
              <a:gd name="connsiteY1" fmla="*/ 69850 h 298450"/>
              <a:gd name="connsiteX2" fmla="*/ 0 w 703777"/>
              <a:gd name="connsiteY2" fmla="*/ 0 h 298450"/>
              <a:gd name="connsiteX3" fmla="*/ 703777 w 703777"/>
              <a:gd name="connsiteY3" fmla="*/ 57150 h 298450"/>
              <a:gd name="connsiteX4" fmla="*/ 149270 w 703777"/>
              <a:gd name="connsiteY4" fmla="*/ 298450 h 298450"/>
              <a:gd name="connsiteX0" fmla="*/ 149270 w 703777"/>
              <a:gd name="connsiteY0" fmla="*/ 298450 h 298450"/>
              <a:gd name="connsiteX1" fmla="*/ 5456 w 703777"/>
              <a:gd name="connsiteY1" fmla="*/ 101600 h 298450"/>
              <a:gd name="connsiteX2" fmla="*/ 0 w 703777"/>
              <a:gd name="connsiteY2" fmla="*/ 0 h 298450"/>
              <a:gd name="connsiteX3" fmla="*/ 703777 w 703777"/>
              <a:gd name="connsiteY3" fmla="*/ 57150 h 298450"/>
              <a:gd name="connsiteX4" fmla="*/ 149270 w 703777"/>
              <a:gd name="connsiteY4" fmla="*/ 298450 h 298450"/>
              <a:gd name="connsiteX0" fmla="*/ 258382 w 703777"/>
              <a:gd name="connsiteY0" fmla="*/ 298450 h 298450"/>
              <a:gd name="connsiteX1" fmla="*/ 5456 w 703777"/>
              <a:gd name="connsiteY1" fmla="*/ 101600 h 298450"/>
              <a:gd name="connsiteX2" fmla="*/ 0 w 703777"/>
              <a:gd name="connsiteY2" fmla="*/ 0 h 298450"/>
              <a:gd name="connsiteX3" fmla="*/ 703777 w 703777"/>
              <a:gd name="connsiteY3" fmla="*/ 57150 h 298450"/>
              <a:gd name="connsiteX4" fmla="*/ 258382 w 703777"/>
              <a:gd name="connsiteY4" fmla="*/ 298450 h 298450"/>
              <a:gd name="connsiteX0" fmla="*/ 278349 w 703777"/>
              <a:gd name="connsiteY0" fmla="*/ 265289 h 265289"/>
              <a:gd name="connsiteX1" fmla="*/ 5456 w 703777"/>
              <a:gd name="connsiteY1" fmla="*/ 101600 h 265289"/>
              <a:gd name="connsiteX2" fmla="*/ 0 w 703777"/>
              <a:gd name="connsiteY2" fmla="*/ 0 h 265289"/>
              <a:gd name="connsiteX3" fmla="*/ 703777 w 703777"/>
              <a:gd name="connsiteY3" fmla="*/ 57150 h 265289"/>
              <a:gd name="connsiteX4" fmla="*/ 278349 w 703777"/>
              <a:gd name="connsiteY4" fmla="*/ 265289 h 265289"/>
              <a:gd name="connsiteX0" fmla="*/ 282877 w 708305"/>
              <a:gd name="connsiteY0" fmla="*/ 265289 h 265289"/>
              <a:gd name="connsiteX1" fmla="*/ 0 w 708305"/>
              <a:gd name="connsiteY1" fmla="*/ 123708 h 265289"/>
              <a:gd name="connsiteX2" fmla="*/ 4528 w 708305"/>
              <a:gd name="connsiteY2" fmla="*/ 0 h 265289"/>
              <a:gd name="connsiteX3" fmla="*/ 708305 w 708305"/>
              <a:gd name="connsiteY3" fmla="*/ 57150 h 265289"/>
              <a:gd name="connsiteX4" fmla="*/ 282877 w 708305"/>
              <a:gd name="connsiteY4" fmla="*/ 265289 h 265289"/>
              <a:gd name="connsiteX0" fmla="*/ 282877 w 718287"/>
              <a:gd name="connsiteY0" fmla="*/ 265289 h 265289"/>
              <a:gd name="connsiteX1" fmla="*/ 0 w 718287"/>
              <a:gd name="connsiteY1" fmla="*/ 123708 h 265289"/>
              <a:gd name="connsiteX2" fmla="*/ 4528 w 718287"/>
              <a:gd name="connsiteY2" fmla="*/ 0 h 265289"/>
              <a:gd name="connsiteX3" fmla="*/ 718287 w 718287"/>
              <a:gd name="connsiteY3" fmla="*/ 35042 h 265289"/>
              <a:gd name="connsiteX4" fmla="*/ 282877 w 718287"/>
              <a:gd name="connsiteY4" fmla="*/ 265289 h 265289"/>
              <a:gd name="connsiteX0" fmla="*/ 282877 w 718287"/>
              <a:gd name="connsiteY0" fmla="*/ 232128 h 232128"/>
              <a:gd name="connsiteX1" fmla="*/ 0 w 718287"/>
              <a:gd name="connsiteY1" fmla="*/ 90547 h 232128"/>
              <a:gd name="connsiteX2" fmla="*/ 4528 w 718287"/>
              <a:gd name="connsiteY2" fmla="*/ 0 h 232128"/>
              <a:gd name="connsiteX3" fmla="*/ 718287 w 718287"/>
              <a:gd name="connsiteY3" fmla="*/ 1881 h 232128"/>
              <a:gd name="connsiteX4" fmla="*/ 282877 w 718287"/>
              <a:gd name="connsiteY4" fmla="*/ 232128 h 232128"/>
              <a:gd name="connsiteX0" fmla="*/ 282877 w 718287"/>
              <a:gd name="connsiteY0" fmla="*/ 248709 h 248709"/>
              <a:gd name="connsiteX1" fmla="*/ 0 w 718287"/>
              <a:gd name="connsiteY1" fmla="*/ 107128 h 248709"/>
              <a:gd name="connsiteX2" fmla="*/ 14509 w 718287"/>
              <a:gd name="connsiteY2" fmla="*/ 0 h 248709"/>
              <a:gd name="connsiteX3" fmla="*/ 718287 w 718287"/>
              <a:gd name="connsiteY3" fmla="*/ 18462 h 248709"/>
              <a:gd name="connsiteX4" fmla="*/ 282877 w 718287"/>
              <a:gd name="connsiteY4" fmla="*/ 248709 h 248709"/>
              <a:gd name="connsiteX0" fmla="*/ 282876 w 718287"/>
              <a:gd name="connsiteY0" fmla="*/ 213613 h 213613"/>
              <a:gd name="connsiteX1" fmla="*/ 0 w 718287"/>
              <a:gd name="connsiteY1" fmla="*/ 107128 h 213613"/>
              <a:gd name="connsiteX2" fmla="*/ 14509 w 718287"/>
              <a:gd name="connsiteY2" fmla="*/ 0 h 213613"/>
              <a:gd name="connsiteX3" fmla="*/ 718287 w 718287"/>
              <a:gd name="connsiteY3" fmla="*/ 18462 h 213613"/>
              <a:gd name="connsiteX4" fmla="*/ 282876 w 718287"/>
              <a:gd name="connsiteY4" fmla="*/ 213613 h 213613"/>
              <a:gd name="connsiteX0" fmla="*/ 282876 w 718287"/>
              <a:gd name="connsiteY0" fmla="*/ 237010 h 237010"/>
              <a:gd name="connsiteX1" fmla="*/ 0 w 718287"/>
              <a:gd name="connsiteY1" fmla="*/ 130525 h 237010"/>
              <a:gd name="connsiteX2" fmla="*/ 25065 w 718287"/>
              <a:gd name="connsiteY2" fmla="*/ 0 h 237010"/>
              <a:gd name="connsiteX3" fmla="*/ 718287 w 718287"/>
              <a:gd name="connsiteY3" fmla="*/ 41859 h 237010"/>
              <a:gd name="connsiteX4" fmla="*/ 282876 w 718287"/>
              <a:gd name="connsiteY4" fmla="*/ 237010 h 237010"/>
              <a:gd name="connsiteX0" fmla="*/ 230085 w 718287"/>
              <a:gd name="connsiteY0" fmla="*/ 219462 h 219462"/>
              <a:gd name="connsiteX1" fmla="*/ 0 w 718287"/>
              <a:gd name="connsiteY1" fmla="*/ 130525 h 219462"/>
              <a:gd name="connsiteX2" fmla="*/ 25065 w 718287"/>
              <a:gd name="connsiteY2" fmla="*/ 0 h 219462"/>
              <a:gd name="connsiteX3" fmla="*/ 718287 w 718287"/>
              <a:gd name="connsiteY3" fmla="*/ 41859 h 219462"/>
              <a:gd name="connsiteX4" fmla="*/ 230085 w 718287"/>
              <a:gd name="connsiteY4" fmla="*/ 219462 h 2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287" h="219462">
                <a:moveTo>
                  <a:pt x="230085" y="219462"/>
                </a:moveTo>
                <a:lnTo>
                  <a:pt x="0" y="130525"/>
                </a:lnTo>
                <a:lnTo>
                  <a:pt x="25065" y="0"/>
                </a:lnTo>
                <a:lnTo>
                  <a:pt x="718287" y="41859"/>
                </a:lnTo>
                <a:lnTo>
                  <a:pt x="230085" y="219462"/>
                </a:lnTo>
                <a:close/>
              </a:path>
            </a:pathLst>
          </a:cu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accent6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87"/>
          <p:cNvCxnSpPr>
            <a:cxnSpLocks noChangeAspect="1"/>
          </p:cNvCxnSpPr>
          <p:nvPr/>
        </p:nvCxnSpPr>
        <p:spPr>
          <a:xfrm flipH="1" flipV="1">
            <a:off x="6553200" y="5100400"/>
            <a:ext cx="762003" cy="93902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orme libre 96"/>
          <p:cNvSpPr/>
          <p:nvPr/>
        </p:nvSpPr>
        <p:spPr>
          <a:xfrm>
            <a:off x="6511064" y="5643025"/>
            <a:ext cx="287999" cy="141866"/>
          </a:xfrm>
          <a:custGeom>
            <a:avLst/>
            <a:gdLst>
              <a:gd name="connsiteX0" fmla="*/ 0 w 774700"/>
              <a:gd name="connsiteY0" fmla="*/ 0 h 298450"/>
              <a:gd name="connsiteX1" fmla="*/ 774700 w 774700"/>
              <a:gd name="connsiteY1" fmla="*/ 69850 h 298450"/>
              <a:gd name="connsiteX2" fmla="*/ 323850 w 774700"/>
              <a:gd name="connsiteY2" fmla="*/ 298450 h 298450"/>
              <a:gd name="connsiteX3" fmla="*/ 0 w 774700"/>
              <a:gd name="connsiteY3" fmla="*/ 0 h 298450"/>
              <a:gd name="connsiteX0" fmla="*/ 0 w 741966"/>
              <a:gd name="connsiteY0" fmla="*/ 0 h 285750"/>
              <a:gd name="connsiteX1" fmla="*/ 741966 w 741966"/>
              <a:gd name="connsiteY1" fmla="*/ 57150 h 285750"/>
              <a:gd name="connsiteX2" fmla="*/ 291116 w 741966"/>
              <a:gd name="connsiteY2" fmla="*/ 285750 h 285750"/>
              <a:gd name="connsiteX3" fmla="*/ 0 w 741966"/>
              <a:gd name="connsiteY3" fmla="*/ 0 h 285750"/>
              <a:gd name="connsiteX0" fmla="*/ 0 w 741966"/>
              <a:gd name="connsiteY0" fmla="*/ 0 h 285750"/>
              <a:gd name="connsiteX1" fmla="*/ 38189 w 741966"/>
              <a:gd name="connsiteY1" fmla="*/ 0 h 285750"/>
              <a:gd name="connsiteX2" fmla="*/ 741966 w 741966"/>
              <a:gd name="connsiteY2" fmla="*/ 57150 h 285750"/>
              <a:gd name="connsiteX3" fmla="*/ 291116 w 741966"/>
              <a:gd name="connsiteY3" fmla="*/ 285750 h 285750"/>
              <a:gd name="connsiteX4" fmla="*/ 0 w 741966"/>
              <a:gd name="connsiteY4" fmla="*/ 0 h 285750"/>
              <a:gd name="connsiteX0" fmla="*/ 252927 w 703777"/>
              <a:gd name="connsiteY0" fmla="*/ 285750 h 285750"/>
              <a:gd name="connsiteX1" fmla="*/ 0 w 703777"/>
              <a:gd name="connsiteY1" fmla="*/ 0 h 285750"/>
              <a:gd name="connsiteX2" fmla="*/ 703777 w 703777"/>
              <a:gd name="connsiteY2" fmla="*/ 57150 h 285750"/>
              <a:gd name="connsiteX3" fmla="*/ 252927 w 703777"/>
              <a:gd name="connsiteY3" fmla="*/ 285750 h 285750"/>
              <a:gd name="connsiteX0" fmla="*/ 149270 w 703777"/>
              <a:gd name="connsiteY0" fmla="*/ 298450 h 298450"/>
              <a:gd name="connsiteX1" fmla="*/ 0 w 703777"/>
              <a:gd name="connsiteY1" fmla="*/ 0 h 298450"/>
              <a:gd name="connsiteX2" fmla="*/ 703777 w 703777"/>
              <a:gd name="connsiteY2" fmla="*/ 57150 h 298450"/>
              <a:gd name="connsiteX3" fmla="*/ 149270 w 703777"/>
              <a:gd name="connsiteY3" fmla="*/ 298450 h 298450"/>
              <a:gd name="connsiteX0" fmla="*/ 149270 w 703777"/>
              <a:gd name="connsiteY0" fmla="*/ 298450 h 298450"/>
              <a:gd name="connsiteX1" fmla="*/ 32734 w 703777"/>
              <a:gd name="connsiteY1" fmla="*/ 69850 h 298450"/>
              <a:gd name="connsiteX2" fmla="*/ 0 w 703777"/>
              <a:gd name="connsiteY2" fmla="*/ 0 h 298450"/>
              <a:gd name="connsiteX3" fmla="*/ 703777 w 703777"/>
              <a:gd name="connsiteY3" fmla="*/ 57150 h 298450"/>
              <a:gd name="connsiteX4" fmla="*/ 149270 w 703777"/>
              <a:gd name="connsiteY4" fmla="*/ 298450 h 298450"/>
              <a:gd name="connsiteX0" fmla="*/ 149270 w 703777"/>
              <a:gd name="connsiteY0" fmla="*/ 298450 h 298450"/>
              <a:gd name="connsiteX1" fmla="*/ 5456 w 703777"/>
              <a:gd name="connsiteY1" fmla="*/ 101600 h 298450"/>
              <a:gd name="connsiteX2" fmla="*/ 0 w 703777"/>
              <a:gd name="connsiteY2" fmla="*/ 0 h 298450"/>
              <a:gd name="connsiteX3" fmla="*/ 703777 w 703777"/>
              <a:gd name="connsiteY3" fmla="*/ 57150 h 298450"/>
              <a:gd name="connsiteX4" fmla="*/ 149270 w 703777"/>
              <a:gd name="connsiteY4" fmla="*/ 298450 h 298450"/>
              <a:gd name="connsiteX0" fmla="*/ 258382 w 703777"/>
              <a:gd name="connsiteY0" fmla="*/ 298450 h 298450"/>
              <a:gd name="connsiteX1" fmla="*/ 5456 w 703777"/>
              <a:gd name="connsiteY1" fmla="*/ 101600 h 298450"/>
              <a:gd name="connsiteX2" fmla="*/ 0 w 703777"/>
              <a:gd name="connsiteY2" fmla="*/ 0 h 298450"/>
              <a:gd name="connsiteX3" fmla="*/ 703777 w 703777"/>
              <a:gd name="connsiteY3" fmla="*/ 57150 h 298450"/>
              <a:gd name="connsiteX4" fmla="*/ 258382 w 703777"/>
              <a:gd name="connsiteY4" fmla="*/ 298450 h 298450"/>
              <a:gd name="connsiteX0" fmla="*/ 278349 w 703777"/>
              <a:gd name="connsiteY0" fmla="*/ 265289 h 265289"/>
              <a:gd name="connsiteX1" fmla="*/ 5456 w 703777"/>
              <a:gd name="connsiteY1" fmla="*/ 101600 h 265289"/>
              <a:gd name="connsiteX2" fmla="*/ 0 w 703777"/>
              <a:gd name="connsiteY2" fmla="*/ 0 h 265289"/>
              <a:gd name="connsiteX3" fmla="*/ 703777 w 703777"/>
              <a:gd name="connsiteY3" fmla="*/ 57150 h 265289"/>
              <a:gd name="connsiteX4" fmla="*/ 278349 w 703777"/>
              <a:gd name="connsiteY4" fmla="*/ 265289 h 265289"/>
              <a:gd name="connsiteX0" fmla="*/ 282877 w 708305"/>
              <a:gd name="connsiteY0" fmla="*/ 265289 h 265289"/>
              <a:gd name="connsiteX1" fmla="*/ 0 w 708305"/>
              <a:gd name="connsiteY1" fmla="*/ 123708 h 265289"/>
              <a:gd name="connsiteX2" fmla="*/ 4528 w 708305"/>
              <a:gd name="connsiteY2" fmla="*/ 0 h 265289"/>
              <a:gd name="connsiteX3" fmla="*/ 708305 w 708305"/>
              <a:gd name="connsiteY3" fmla="*/ 57150 h 265289"/>
              <a:gd name="connsiteX4" fmla="*/ 282877 w 708305"/>
              <a:gd name="connsiteY4" fmla="*/ 265289 h 265289"/>
              <a:gd name="connsiteX0" fmla="*/ 282877 w 718287"/>
              <a:gd name="connsiteY0" fmla="*/ 265289 h 265289"/>
              <a:gd name="connsiteX1" fmla="*/ 0 w 718287"/>
              <a:gd name="connsiteY1" fmla="*/ 123708 h 265289"/>
              <a:gd name="connsiteX2" fmla="*/ 4528 w 718287"/>
              <a:gd name="connsiteY2" fmla="*/ 0 h 265289"/>
              <a:gd name="connsiteX3" fmla="*/ 718287 w 718287"/>
              <a:gd name="connsiteY3" fmla="*/ 35042 h 265289"/>
              <a:gd name="connsiteX4" fmla="*/ 282877 w 718287"/>
              <a:gd name="connsiteY4" fmla="*/ 265289 h 265289"/>
              <a:gd name="connsiteX0" fmla="*/ 282877 w 718287"/>
              <a:gd name="connsiteY0" fmla="*/ 232128 h 232128"/>
              <a:gd name="connsiteX1" fmla="*/ 0 w 718287"/>
              <a:gd name="connsiteY1" fmla="*/ 90547 h 232128"/>
              <a:gd name="connsiteX2" fmla="*/ 4528 w 718287"/>
              <a:gd name="connsiteY2" fmla="*/ 0 h 232128"/>
              <a:gd name="connsiteX3" fmla="*/ 718287 w 718287"/>
              <a:gd name="connsiteY3" fmla="*/ 1881 h 232128"/>
              <a:gd name="connsiteX4" fmla="*/ 282877 w 718287"/>
              <a:gd name="connsiteY4" fmla="*/ 232128 h 232128"/>
              <a:gd name="connsiteX0" fmla="*/ 282877 w 718287"/>
              <a:gd name="connsiteY0" fmla="*/ 248709 h 248709"/>
              <a:gd name="connsiteX1" fmla="*/ 0 w 718287"/>
              <a:gd name="connsiteY1" fmla="*/ 107128 h 248709"/>
              <a:gd name="connsiteX2" fmla="*/ 14509 w 718287"/>
              <a:gd name="connsiteY2" fmla="*/ 0 h 248709"/>
              <a:gd name="connsiteX3" fmla="*/ 718287 w 718287"/>
              <a:gd name="connsiteY3" fmla="*/ 18462 h 248709"/>
              <a:gd name="connsiteX4" fmla="*/ 282877 w 718287"/>
              <a:gd name="connsiteY4" fmla="*/ 248709 h 248709"/>
              <a:gd name="connsiteX0" fmla="*/ 282876 w 718287"/>
              <a:gd name="connsiteY0" fmla="*/ 213613 h 213613"/>
              <a:gd name="connsiteX1" fmla="*/ 0 w 718287"/>
              <a:gd name="connsiteY1" fmla="*/ 107128 h 213613"/>
              <a:gd name="connsiteX2" fmla="*/ 14509 w 718287"/>
              <a:gd name="connsiteY2" fmla="*/ 0 h 213613"/>
              <a:gd name="connsiteX3" fmla="*/ 718287 w 718287"/>
              <a:gd name="connsiteY3" fmla="*/ 18462 h 213613"/>
              <a:gd name="connsiteX4" fmla="*/ 282876 w 718287"/>
              <a:gd name="connsiteY4" fmla="*/ 213613 h 213613"/>
              <a:gd name="connsiteX0" fmla="*/ 282876 w 718287"/>
              <a:gd name="connsiteY0" fmla="*/ 237010 h 237010"/>
              <a:gd name="connsiteX1" fmla="*/ 0 w 718287"/>
              <a:gd name="connsiteY1" fmla="*/ 130525 h 237010"/>
              <a:gd name="connsiteX2" fmla="*/ 25065 w 718287"/>
              <a:gd name="connsiteY2" fmla="*/ 0 h 237010"/>
              <a:gd name="connsiteX3" fmla="*/ 718287 w 718287"/>
              <a:gd name="connsiteY3" fmla="*/ 41859 h 237010"/>
              <a:gd name="connsiteX4" fmla="*/ 282876 w 718287"/>
              <a:gd name="connsiteY4" fmla="*/ 237010 h 237010"/>
              <a:gd name="connsiteX0" fmla="*/ 377900 w 718287"/>
              <a:gd name="connsiteY0" fmla="*/ 311330 h 311330"/>
              <a:gd name="connsiteX1" fmla="*/ 0 w 718287"/>
              <a:gd name="connsiteY1" fmla="*/ 130525 h 311330"/>
              <a:gd name="connsiteX2" fmla="*/ 25065 w 718287"/>
              <a:gd name="connsiteY2" fmla="*/ 0 h 311330"/>
              <a:gd name="connsiteX3" fmla="*/ 718287 w 718287"/>
              <a:gd name="connsiteY3" fmla="*/ 41859 h 311330"/>
              <a:gd name="connsiteX4" fmla="*/ 377900 w 718287"/>
              <a:gd name="connsiteY4" fmla="*/ 311330 h 31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287" h="311330">
                <a:moveTo>
                  <a:pt x="377900" y="311330"/>
                </a:moveTo>
                <a:lnTo>
                  <a:pt x="0" y="130525"/>
                </a:lnTo>
                <a:lnTo>
                  <a:pt x="25065" y="0"/>
                </a:lnTo>
                <a:lnTo>
                  <a:pt x="718287" y="41859"/>
                </a:lnTo>
                <a:lnTo>
                  <a:pt x="377900" y="311330"/>
                </a:lnTo>
                <a:close/>
              </a:path>
            </a:pathLst>
          </a:cu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accent6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6" name="Connecteur droit 85"/>
          <p:cNvCxnSpPr>
            <a:cxnSpLocks noChangeAspect="1"/>
          </p:cNvCxnSpPr>
          <p:nvPr/>
        </p:nvCxnSpPr>
        <p:spPr>
          <a:xfrm rot="10800000">
            <a:off x="6524091" y="5635448"/>
            <a:ext cx="1057809" cy="130352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5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81" grpId="0" animBg="1"/>
      <p:bldP spid="280" grpId="0" animBg="1"/>
      <p:bldP spid="82" grpId="0"/>
      <p:bldP spid="84" grpId="0"/>
      <p:bldP spid="91" grpId="0"/>
      <p:bldP spid="92" grpId="0"/>
      <p:bldP spid="57" grpId="0"/>
      <p:bldP spid="87" grpId="0"/>
      <p:bldP spid="90" grpId="0" animBg="1"/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692150" y="1431925"/>
            <a:ext cx="7810500" cy="6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fr-FR" sz="1600" dirty="0"/>
              <a:t>Une hélice fonctionne comme une aile : </a:t>
            </a:r>
          </a:p>
          <a:p>
            <a:pPr>
              <a:lnSpc>
                <a:spcPct val="120000"/>
              </a:lnSpc>
            </a:pPr>
            <a:r>
              <a:rPr lang="fr-FR" sz="1600" dirty="0"/>
              <a:t>En la mettant en mouvement, on génère une force orientée vers l’avant : </a:t>
            </a:r>
            <a:r>
              <a:rPr lang="fr-FR" sz="1600" b="1" dirty="0"/>
              <a:t>la traction.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78466" y="1114425"/>
            <a:ext cx="4211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fonctionnement d’une hélice à pas fixe :</a:t>
            </a:r>
          </a:p>
        </p:txBody>
      </p:sp>
      <p:grpSp>
        <p:nvGrpSpPr>
          <p:cNvPr id="2" name="Grouper 236"/>
          <p:cNvGrpSpPr/>
          <p:nvPr/>
        </p:nvGrpSpPr>
        <p:grpSpPr>
          <a:xfrm>
            <a:off x="1718809" y="3278623"/>
            <a:ext cx="2917997" cy="1604416"/>
            <a:chOff x="2684001" y="3566483"/>
            <a:chExt cx="2917997" cy="1604416"/>
          </a:xfrm>
          <a:effectLst/>
        </p:grpSpPr>
        <p:sp>
          <p:nvSpPr>
            <p:cNvPr id="224" name="Cylindre 223"/>
            <p:cNvSpPr/>
            <p:nvPr/>
          </p:nvSpPr>
          <p:spPr bwMode="auto">
            <a:xfrm rot="5400000" flipH="1">
              <a:off x="3206801" y="3719000"/>
              <a:ext cx="308999" cy="1354600"/>
            </a:xfrm>
            <a:prstGeom prst="can">
              <a:avLst/>
            </a:prstGeom>
            <a:gradFill flip="none" rotWithShape="1">
              <a:gsLst>
                <a:gs pos="38000">
                  <a:schemeClr val="tx1">
                    <a:lumMod val="50000"/>
                    <a:lumOff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3">
              <a:lum contrast="-60000"/>
            </a:blip>
            <a:stretch>
              <a:fillRect/>
            </a:stretch>
          </p:blipFill>
          <p:spPr>
            <a:xfrm>
              <a:off x="3790950" y="3566483"/>
              <a:ext cx="1811048" cy="1604416"/>
            </a:xfrm>
            <a:prstGeom prst="rect">
              <a:avLst/>
            </a:prstGeom>
            <a:effectLst>
              <a:outerShdw blurRad="50800" dist="38100" dir="4800000" algn="br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81" name="Triangle rectangle 280"/>
          <p:cNvSpPr>
            <a:spLocks/>
          </p:cNvSpPr>
          <p:nvPr/>
        </p:nvSpPr>
        <p:spPr bwMode="auto">
          <a:xfrm>
            <a:off x="3022606" y="3395140"/>
            <a:ext cx="2679702" cy="3124200"/>
          </a:xfrm>
          <a:prstGeom prst="rtTriangle">
            <a:avLst/>
          </a:prstGeom>
          <a:gradFill flip="none" rotWithShape="1">
            <a:gsLst>
              <a:gs pos="92000">
                <a:srgbClr val="FF0000">
                  <a:alpha val="27000"/>
                </a:srgbClr>
              </a:gs>
              <a:gs pos="98000">
                <a:srgbClr val="FFFFFF">
                  <a:alpha val="27000"/>
                </a:srgbClr>
              </a:gs>
            </a:gsLst>
            <a:lin ang="534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3" name="Grouper 222"/>
          <p:cNvGrpSpPr>
            <a:grpSpLocks noChangeAspect="1"/>
          </p:cNvGrpSpPr>
          <p:nvPr/>
        </p:nvGrpSpPr>
        <p:grpSpPr>
          <a:xfrm rot="853933">
            <a:off x="2829540" y="3463264"/>
            <a:ext cx="1244388" cy="888222"/>
            <a:chOff x="1651000" y="6070600"/>
            <a:chExt cx="2035323" cy="787400"/>
          </a:xfrm>
          <a:gradFill flip="none" rotWithShape="1">
            <a:gsLst>
              <a:gs pos="41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sp>
          <p:nvSpPr>
            <p:cNvPr id="220" name="Freeform 10"/>
            <p:cNvSpPr>
              <a:spLocks/>
            </p:cNvSpPr>
            <p:nvPr/>
          </p:nvSpPr>
          <p:spPr bwMode="auto">
            <a:xfrm>
              <a:off x="1654323" y="6076616"/>
              <a:ext cx="2032000" cy="736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8"/>
                </a:cxn>
                <a:cxn ang="0">
                  <a:pos x="112" y="24"/>
                </a:cxn>
                <a:cxn ang="0">
                  <a:pos x="168" y="32"/>
                </a:cxn>
                <a:cxn ang="0">
                  <a:pos x="240" y="48"/>
                </a:cxn>
                <a:cxn ang="0">
                  <a:pos x="288" y="56"/>
                </a:cxn>
                <a:cxn ang="0">
                  <a:pos x="352" y="72"/>
                </a:cxn>
                <a:cxn ang="0">
                  <a:pos x="416" y="88"/>
                </a:cxn>
                <a:cxn ang="0">
                  <a:pos x="456" y="96"/>
                </a:cxn>
                <a:cxn ang="0">
                  <a:pos x="504" y="104"/>
                </a:cxn>
                <a:cxn ang="0">
                  <a:pos x="560" y="120"/>
                </a:cxn>
                <a:cxn ang="0">
                  <a:pos x="600" y="128"/>
                </a:cxn>
                <a:cxn ang="0">
                  <a:pos x="648" y="144"/>
                </a:cxn>
                <a:cxn ang="0">
                  <a:pos x="688" y="152"/>
                </a:cxn>
                <a:cxn ang="0">
                  <a:pos x="712" y="160"/>
                </a:cxn>
                <a:cxn ang="0">
                  <a:pos x="744" y="168"/>
                </a:cxn>
                <a:cxn ang="0">
                  <a:pos x="776" y="176"/>
                </a:cxn>
                <a:cxn ang="0">
                  <a:pos x="792" y="184"/>
                </a:cxn>
                <a:cxn ang="0">
                  <a:pos x="816" y="192"/>
                </a:cxn>
                <a:cxn ang="0">
                  <a:pos x="864" y="208"/>
                </a:cxn>
                <a:cxn ang="0">
                  <a:pos x="928" y="232"/>
                </a:cxn>
                <a:cxn ang="0">
                  <a:pos x="960" y="248"/>
                </a:cxn>
                <a:cxn ang="0">
                  <a:pos x="1008" y="264"/>
                </a:cxn>
                <a:cxn ang="0">
                  <a:pos x="1056" y="288"/>
                </a:cxn>
                <a:cxn ang="0">
                  <a:pos x="1088" y="304"/>
                </a:cxn>
                <a:cxn ang="0">
                  <a:pos x="1136" y="328"/>
                </a:cxn>
                <a:cxn ang="0">
                  <a:pos x="1152" y="336"/>
                </a:cxn>
                <a:cxn ang="0">
                  <a:pos x="1168" y="344"/>
                </a:cxn>
                <a:cxn ang="0">
                  <a:pos x="1200" y="360"/>
                </a:cxn>
                <a:cxn ang="0">
                  <a:pos x="1224" y="376"/>
                </a:cxn>
                <a:cxn ang="0">
                  <a:pos x="1256" y="400"/>
                </a:cxn>
                <a:cxn ang="0">
                  <a:pos x="1272" y="416"/>
                </a:cxn>
                <a:cxn ang="0">
                  <a:pos x="1280" y="432"/>
                </a:cxn>
                <a:cxn ang="0">
                  <a:pos x="1280" y="440"/>
                </a:cxn>
                <a:cxn ang="0">
                  <a:pos x="1280" y="464"/>
                </a:cxn>
                <a:cxn ang="0">
                  <a:pos x="1280" y="464"/>
                </a:cxn>
              </a:cxnLst>
              <a:rect l="0" t="0" r="r" b="b"/>
              <a:pathLst>
                <a:path w="1280" h="464">
                  <a:moveTo>
                    <a:pt x="0" y="0"/>
                  </a:moveTo>
                  <a:lnTo>
                    <a:pt x="40" y="8"/>
                  </a:lnTo>
                  <a:lnTo>
                    <a:pt x="112" y="24"/>
                  </a:lnTo>
                  <a:lnTo>
                    <a:pt x="168" y="32"/>
                  </a:lnTo>
                  <a:lnTo>
                    <a:pt x="240" y="48"/>
                  </a:lnTo>
                  <a:lnTo>
                    <a:pt x="288" y="56"/>
                  </a:lnTo>
                  <a:lnTo>
                    <a:pt x="352" y="72"/>
                  </a:lnTo>
                  <a:lnTo>
                    <a:pt x="416" y="88"/>
                  </a:lnTo>
                  <a:lnTo>
                    <a:pt x="456" y="96"/>
                  </a:lnTo>
                  <a:lnTo>
                    <a:pt x="504" y="104"/>
                  </a:lnTo>
                  <a:lnTo>
                    <a:pt x="560" y="120"/>
                  </a:lnTo>
                  <a:lnTo>
                    <a:pt x="600" y="128"/>
                  </a:lnTo>
                  <a:lnTo>
                    <a:pt x="648" y="144"/>
                  </a:lnTo>
                  <a:lnTo>
                    <a:pt x="688" y="152"/>
                  </a:lnTo>
                  <a:lnTo>
                    <a:pt x="712" y="160"/>
                  </a:lnTo>
                  <a:lnTo>
                    <a:pt x="744" y="168"/>
                  </a:lnTo>
                  <a:lnTo>
                    <a:pt x="776" y="176"/>
                  </a:lnTo>
                  <a:lnTo>
                    <a:pt x="792" y="184"/>
                  </a:lnTo>
                  <a:lnTo>
                    <a:pt x="816" y="192"/>
                  </a:lnTo>
                  <a:lnTo>
                    <a:pt x="864" y="208"/>
                  </a:lnTo>
                  <a:lnTo>
                    <a:pt x="928" y="232"/>
                  </a:lnTo>
                  <a:lnTo>
                    <a:pt x="960" y="248"/>
                  </a:lnTo>
                  <a:lnTo>
                    <a:pt x="1008" y="264"/>
                  </a:lnTo>
                  <a:lnTo>
                    <a:pt x="1056" y="288"/>
                  </a:lnTo>
                  <a:lnTo>
                    <a:pt x="1088" y="304"/>
                  </a:lnTo>
                  <a:lnTo>
                    <a:pt x="1136" y="328"/>
                  </a:lnTo>
                  <a:lnTo>
                    <a:pt x="1152" y="336"/>
                  </a:lnTo>
                  <a:lnTo>
                    <a:pt x="1168" y="344"/>
                  </a:lnTo>
                  <a:lnTo>
                    <a:pt x="1200" y="360"/>
                  </a:lnTo>
                  <a:lnTo>
                    <a:pt x="1224" y="376"/>
                  </a:lnTo>
                  <a:lnTo>
                    <a:pt x="1256" y="400"/>
                  </a:lnTo>
                  <a:lnTo>
                    <a:pt x="1272" y="416"/>
                  </a:lnTo>
                  <a:lnTo>
                    <a:pt x="1280" y="432"/>
                  </a:lnTo>
                  <a:lnTo>
                    <a:pt x="1280" y="440"/>
                  </a:lnTo>
                  <a:lnTo>
                    <a:pt x="1280" y="464"/>
                  </a:lnTo>
                  <a:lnTo>
                    <a:pt x="1280" y="464"/>
                  </a:lnTo>
                </a:path>
              </a:pathLst>
            </a:custGeom>
            <a:grp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13"/>
            <p:cNvSpPr>
              <a:spLocks/>
            </p:cNvSpPr>
            <p:nvPr/>
          </p:nvSpPr>
          <p:spPr bwMode="auto">
            <a:xfrm>
              <a:off x="1651000" y="6070600"/>
              <a:ext cx="2032000" cy="787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6"/>
                </a:cxn>
                <a:cxn ang="0">
                  <a:pos x="88" y="48"/>
                </a:cxn>
                <a:cxn ang="0">
                  <a:pos x="152" y="80"/>
                </a:cxn>
                <a:cxn ang="0">
                  <a:pos x="208" y="112"/>
                </a:cxn>
                <a:cxn ang="0">
                  <a:pos x="272" y="144"/>
                </a:cxn>
                <a:cxn ang="0">
                  <a:pos x="312" y="168"/>
                </a:cxn>
                <a:cxn ang="0">
                  <a:pos x="368" y="200"/>
                </a:cxn>
                <a:cxn ang="0">
                  <a:pos x="416" y="224"/>
                </a:cxn>
                <a:cxn ang="0">
                  <a:pos x="456" y="240"/>
                </a:cxn>
                <a:cxn ang="0">
                  <a:pos x="496" y="264"/>
                </a:cxn>
                <a:cxn ang="0">
                  <a:pos x="552" y="288"/>
                </a:cxn>
                <a:cxn ang="0">
                  <a:pos x="584" y="304"/>
                </a:cxn>
                <a:cxn ang="0">
                  <a:pos x="616" y="320"/>
                </a:cxn>
                <a:cxn ang="0">
                  <a:pos x="656" y="336"/>
                </a:cxn>
                <a:cxn ang="0">
                  <a:pos x="688" y="352"/>
                </a:cxn>
                <a:cxn ang="0">
                  <a:pos x="712" y="360"/>
                </a:cxn>
                <a:cxn ang="0">
                  <a:pos x="728" y="368"/>
                </a:cxn>
                <a:cxn ang="0">
                  <a:pos x="784" y="392"/>
                </a:cxn>
                <a:cxn ang="0">
                  <a:pos x="880" y="424"/>
                </a:cxn>
                <a:cxn ang="0">
                  <a:pos x="968" y="448"/>
                </a:cxn>
                <a:cxn ang="0">
                  <a:pos x="1064" y="472"/>
                </a:cxn>
                <a:cxn ang="0">
                  <a:pos x="1104" y="480"/>
                </a:cxn>
                <a:cxn ang="0">
                  <a:pos x="1128" y="488"/>
                </a:cxn>
                <a:cxn ang="0">
                  <a:pos x="1160" y="496"/>
                </a:cxn>
                <a:cxn ang="0">
                  <a:pos x="1192" y="496"/>
                </a:cxn>
                <a:cxn ang="0">
                  <a:pos x="1216" y="496"/>
                </a:cxn>
                <a:cxn ang="0">
                  <a:pos x="1232" y="496"/>
                </a:cxn>
                <a:cxn ang="0">
                  <a:pos x="1264" y="488"/>
                </a:cxn>
                <a:cxn ang="0">
                  <a:pos x="1272" y="480"/>
                </a:cxn>
                <a:cxn ang="0">
                  <a:pos x="1280" y="464"/>
                </a:cxn>
                <a:cxn ang="0">
                  <a:pos x="1280" y="464"/>
                </a:cxn>
              </a:cxnLst>
              <a:rect l="0" t="0" r="r" b="b"/>
              <a:pathLst>
                <a:path w="1280" h="496">
                  <a:moveTo>
                    <a:pt x="0" y="0"/>
                  </a:moveTo>
                  <a:lnTo>
                    <a:pt x="32" y="16"/>
                  </a:lnTo>
                  <a:lnTo>
                    <a:pt x="88" y="48"/>
                  </a:lnTo>
                  <a:lnTo>
                    <a:pt x="152" y="80"/>
                  </a:lnTo>
                  <a:lnTo>
                    <a:pt x="208" y="112"/>
                  </a:lnTo>
                  <a:lnTo>
                    <a:pt x="272" y="144"/>
                  </a:lnTo>
                  <a:lnTo>
                    <a:pt x="312" y="168"/>
                  </a:lnTo>
                  <a:lnTo>
                    <a:pt x="368" y="200"/>
                  </a:lnTo>
                  <a:lnTo>
                    <a:pt x="416" y="224"/>
                  </a:lnTo>
                  <a:lnTo>
                    <a:pt x="456" y="240"/>
                  </a:lnTo>
                  <a:lnTo>
                    <a:pt x="496" y="264"/>
                  </a:lnTo>
                  <a:lnTo>
                    <a:pt x="552" y="288"/>
                  </a:lnTo>
                  <a:lnTo>
                    <a:pt x="584" y="304"/>
                  </a:lnTo>
                  <a:lnTo>
                    <a:pt x="616" y="320"/>
                  </a:lnTo>
                  <a:lnTo>
                    <a:pt x="656" y="336"/>
                  </a:lnTo>
                  <a:lnTo>
                    <a:pt x="688" y="352"/>
                  </a:lnTo>
                  <a:lnTo>
                    <a:pt x="712" y="360"/>
                  </a:lnTo>
                  <a:lnTo>
                    <a:pt x="728" y="368"/>
                  </a:lnTo>
                  <a:lnTo>
                    <a:pt x="784" y="392"/>
                  </a:lnTo>
                  <a:lnTo>
                    <a:pt x="880" y="424"/>
                  </a:lnTo>
                  <a:lnTo>
                    <a:pt x="968" y="448"/>
                  </a:lnTo>
                  <a:lnTo>
                    <a:pt x="1064" y="472"/>
                  </a:lnTo>
                  <a:lnTo>
                    <a:pt x="1104" y="480"/>
                  </a:lnTo>
                  <a:lnTo>
                    <a:pt x="1128" y="488"/>
                  </a:lnTo>
                  <a:lnTo>
                    <a:pt x="1160" y="496"/>
                  </a:lnTo>
                  <a:lnTo>
                    <a:pt x="1192" y="496"/>
                  </a:lnTo>
                  <a:lnTo>
                    <a:pt x="1216" y="496"/>
                  </a:lnTo>
                  <a:lnTo>
                    <a:pt x="1232" y="496"/>
                  </a:lnTo>
                  <a:lnTo>
                    <a:pt x="1264" y="488"/>
                  </a:lnTo>
                  <a:lnTo>
                    <a:pt x="1272" y="480"/>
                  </a:lnTo>
                  <a:lnTo>
                    <a:pt x="1280" y="464"/>
                  </a:lnTo>
                  <a:lnTo>
                    <a:pt x="1280" y="464"/>
                  </a:lnTo>
                </a:path>
              </a:pathLst>
            </a:custGeom>
            <a:grp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29" name="Image 2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 rot="2860439">
            <a:off x="1578587" y="3879209"/>
            <a:ext cx="1368231" cy="6699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Connecteur droit 239"/>
          <p:cNvCxnSpPr/>
          <p:nvPr/>
        </p:nvCxnSpPr>
        <p:spPr>
          <a:xfrm rot="5400000" flipH="1" flipV="1">
            <a:off x="1536763" y="4828088"/>
            <a:ext cx="294629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stealth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ZoneTexte 240"/>
          <p:cNvSpPr txBox="1"/>
          <p:nvPr/>
        </p:nvSpPr>
        <p:spPr>
          <a:xfrm>
            <a:off x="762008" y="6034220"/>
            <a:ext cx="218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Plan de rotation de l’hélice</a:t>
            </a:r>
          </a:p>
        </p:txBody>
      </p:sp>
      <p:cxnSp>
        <p:nvCxnSpPr>
          <p:cNvPr id="242" name="Connecteur droit 241"/>
          <p:cNvCxnSpPr>
            <a:cxnSpLocks noChangeAspect="1"/>
          </p:cNvCxnSpPr>
          <p:nvPr/>
        </p:nvCxnSpPr>
        <p:spPr>
          <a:xfrm>
            <a:off x="2984691" y="3332628"/>
            <a:ext cx="2004589" cy="23717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ZoneTexte 244"/>
          <p:cNvSpPr txBox="1"/>
          <p:nvPr/>
        </p:nvSpPr>
        <p:spPr>
          <a:xfrm rot="2897483">
            <a:off x="3962407" y="4980120"/>
            <a:ext cx="146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Corde de profil</a:t>
            </a:r>
          </a:p>
        </p:txBody>
      </p:sp>
      <p:grpSp>
        <p:nvGrpSpPr>
          <p:cNvPr id="7" name="Grouper 273"/>
          <p:cNvGrpSpPr/>
          <p:nvPr/>
        </p:nvGrpSpPr>
        <p:grpSpPr>
          <a:xfrm>
            <a:off x="2861733" y="2692399"/>
            <a:ext cx="1964275" cy="1352489"/>
            <a:chOff x="4550825" y="3031059"/>
            <a:chExt cx="1964275" cy="1352489"/>
          </a:xfrm>
        </p:grpSpPr>
        <p:sp>
          <p:nvSpPr>
            <p:cNvPr id="264" name="Text Box 13"/>
            <p:cNvSpPr txBox="1">
              <a:spLocks noChangeArrowheads="1"/>
            </p:cNvSpPr>
            <p:nvPr/>
          </p:nvSpPr>
          <p:spPr bwMode="auto">
            <a:xfrm>
              <a:off x="4550825" y="3031059"/>
              <a:ext cx="19642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solidFill>
                    <a:srgbClr val="FF6600"/>
                  </a:solidFill>
                  <a:latin typeface="+mj-lt"/>
                  <a:cs typeface="Trebuchet MS"/>
                </a:rPr>
                <a:t>Force de résistance</a:t>
              </a:r>
            </a:p>
          </p:txBody>
        </p:sp>
        <p:sp>
          <p:nvSpPr>
            <p:cNvPr id="265" name="AutoShape 10"/>
            <p:cNvSpPr>
              <a:spLocks noChangeArrowheads="1"/>
            </p:cNvSpPr>
            <p:nvPr/>
          </p:nvSpPr>
          <p:spPr bwMode="auto">
            <a:xfrm rot="16200000" flipH="1">
              <a:off x="4785752" y="3769752"/>
              <a:ext cx="1047745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tr">
                <a:srgbClr val="000000">
                  <a:alpha val="66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r 275"/>
          <p:cNvGrpSpPr/>
          <p:nvPr/>
        </p:nvGrpSpPr>
        <p:grpSpPr>
          <a:xfrm>
            <a:off x="3618642" y="3903139"/>
            <a:ext cx="3171624" cy="307777"/>
            <a:chOff x="5307734" y="4241799"/>
            <a:chExt cx="3171624" cy="307777"/>
          </a:xfrm>
        </p:grpSpPr>
        <p:sp>
          <p:nvSpPr>
            <p:cNvPr id="251" name="Text Box 14"/>
            <p:cNvSpPr txBox="1">
              <a:spLocks noChangeArrowheads="1"/>
            </p:cNvSpPr>
            <p:nvPr/>
          </p:nvSpPr>
          <p:spPr bwMode="auto">
            <a:xfrm>
              <a:off x="6400797" y="4241799"/>
              <a:ext cx="20785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solidFill>
                    <a:srgbClr val="3366FF"/>
                  </a:solidFill>
                  <a:latin typeface="+mj-lt"/>
                  <a:cs typeface="Trebuchet MS"/>
                </a:rPr>
                <a:t>Force de Traction</a:t>
              </a:r>
            </a:p>
          </p:txBody>
        </p:sp>
        <p:sp>
          <p:nvSpPr>
            <p:cNvPr id="270" name="AutoShape 7"/>
            <p:cNvSpPr>
              <a:spLocks noChangeArrowheads="1"/>
            </p:cNvSpPr>
            <p:nvPr/>
          </p:nvSpPr>
          <p:spPr bwMode="auto">
            <a:xfrm rot="5400000">
              <a:off x="5774762" y="3860685"/>
              <a:ext cx="167745" cy="1101801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2" name="Freeform 25"/>
          <p:cNvSpPr>
            <a:spLocks/>
          </p:cNvSpPr>
          <p:nvPr/>
        </p:nvSpPr>
        <p:spPr bwMode="auto">
          <a:xfrm>
            <a:off x="4699541" y="2774977"/>
            <a:ext cx="0" cy="1636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3" name="Freeform 25"/>
          <p:cNvSpPr>
            <a:spLocks/>
          </p:cNvSpPr>
          <p:nvPr/>
        </p:nvSpPr>
        <p:spPr bwMode="auto">
          <a:xfrm rot="16200000">
            <a:off x="4203168" y="2251115"/>
            <a:ext cx="0" cy="1528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5656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0" name="Légende à une bordure 2 279"/>
          <p:cNvSpPr/>
          <p:nvPr/>
        </p:nvSpPr>
        <p:spPr>
          <a:xfrm>
            <a:off x="5549907" y="5731941"/>
            <a:ext cx="1905001" cy="294199"/>
          </a:xfrm>
          <a:prstGeom prst="accentCallout2">
            <a:avLst>
              <a:gd name="adj1" fmla="val 57042"/>
              <a:gd name="adj2" fmla="val -331"/>
              <a:gd name="adj3" fmla="val 54360"/>
              <a:gd name="adj4" fmla="val -13334"/>
              <a:gd name="adj5" fmla="val 94608"/>
              <a:gd name="adj6" fmla="val -32001"/>
            </a:avLst>
          </a:prstGeom>
          <a:noFill/>
          <a:ln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rgbClr val="FF0000"/>
                </a:solidFill>
                <a:latin typeface="+mj-lt"/>
                <a:cs typeface="Trebuchet MS"/>
              </a:rPr>
              <a:t>Angle de calage (</a:t>
            </a:r>
            <a:r>
              <a:rPr lang="fr-FR" sz="1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fr-FR" sz="1400" b="0" dirty="0">
                <a:solidFill>
                  <a:srgbClr val="FF0000"/>
                </a:solidFill>
                <a:latin typeface="+mj-lt"/>
                <a:cs typeface="Symbol" charset="2"/>
              </a:rPr>
              <a:t>)</a:t>
            </a:r>
          </a:p>
        </p:txBody>
      </p:sp>
      <p:grpSp>
        <p:nvGrpSpPr>
          <p:cNvPr id="9" name="Grouper 274"/>
          <p:cNvGrpSpPr/>
          <p:nvPr/>
        </p:nvGrpSpPr>
        <p:grpSpPr>
          <a:xfrm>
            <a:off x="3391959" y="2724929"/>
            <a:ext cx="2018817" cy="1540677"/>
            <a:chOff x="5081051" y="3063589"/>
            <a:chExt cx="2018817" cy="1540677"/>
          </a:xfrm>
        </p:grpSpPr>
        <p:sp>
          <p:nvSpPr>
            <p:cNvPr id="259" name="Text Box 14"/>
            <p:cNvSpPr txBox="1">
              <a:spLocks noChangeArrowheads="1"/>
            </p:cNvSpPr>
            <p:nvPr/>
          </p:nvSpPr>
          <p:spPr bwMode="auto">
            <a:xfrm>
              <a:off x="6346784" y="3063589"/>
              <a:ext cx="7530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solidFill>
                    <a:srgbClr val="17375E"/>
                  </a:solidFill>
                  <a:latin typeface="+mj-lt"/>
                  <a:cs typeface="Trebuchet MS"/>
                </a:rPr>
                <a:t>RFA</a:t>
              </a:r>
            </a:p>
          </p:txBody>
        </p:sp>
        <p:grpSp>
          <p:nvGrpSpPr>
            <p:cNvPr id="10" name="Grouper 259"/>
            <p:cNvGrpSpPr/>
            <p:nvPr/>
          </p:nvGrpSpPr>
          <p:grpSpPr>
            <a:xfrm>
              <a:off x="5081051" y="3770309"/>
              <a:ext cx="1536797" cy="833957"/>
              <a:chOff x="5081051" y="3770309"/>
              <a:chExt cx="1536797" cy="833957"/>
            </a:xfrm>
          </p:grpSpPr>
          <p:sp>
            <p:nvSpPr>
              <p:cNvPr id="258" name="AutoShape 7"/>
              <p:cNvSpPr>
                <a:spLocks noChangeArrowheads="1"/>
              </p:cNvSpPr>
              <p:nvPr/>
            </p:nvSpPr>
            <p:spPr bwMode="auto">
              <a:xfrm rot="2760000">
                <a:off x="5742450" y="3108910"/>
                <a:ext cx="213999" cy="1536797"/>
              </a:xfrm>
              <a:prstGeom prst="upArrow">
                <a:avLst>
                  <a:gd name="adj1" fmla="val 50000"/>
                  <a:gd name="adj2" fmla="val 96354"/>
                </a:avLst>
              </a:prstGeom>
              <a:gradFill flip="none" rotWithShape="1">
                <a:gsLst>
                  <a:gs pos="25000">
                    <a:schemeClr val="accent6"/>
                  </a:gs>
                  <a:gs pos="64000">
                    <a:srgbClr val="3366FF"/>
                  </a:gs>
                </a:gsLst>
                <a:lin ang="17640000" scaled="0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" name="Group 48"/>
              <p:cNvGrpSpPr>
                <a:grpSpLocks/>
              </p:cNvGrpSpPr>
              <p:nvPr/>
            </p:nvGrpSpPr>
            <p:grpSpPr bwMode="auto">
              <a:xfrm>
                <a:off x="5107886" y="4226112"/>
                <a:ext cx="402749" cy="378154"/>
                <a:chOff x="1093" y="2411"/>
                <a:chExt cx="177" cy="157"/>
              </a:xfrm>
            </p:grpSpPr>
            <p:sp>
              <p:nvSpPr>
                <p:cNvPr id="255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5F5F5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6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7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cxnSp>
        <p:nvCxnSpPr>
          <p:cNvPr id="282" name="Connecteur droit 281"/>
          <p:cNvCxnSpPr/>
          <p:nvPr/>
        </p:nvCxnSpPr>
        <p:spPr>
          <a:xfrm rot="5400000" flipH="1" flipV="1">
            <a:off x="1914763" y="4475488"/>
            <a:ext cx="2190290" cy="0"/>
          </a:xfrm>
          <a:prstGeom prst="line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ZoneTexte 282"/>
          <p:cNvSpPr txBox="1"/>
          <p:nvPr/>
        </p:nvSpPr>
        <p:spPr>
          <a:xfrm rot="5400000">
            <a:off x="2041608" y="3852921"/>
            <a:ext cx="17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2"/>
                </a:solidFill>
              </a:rPr>
              <a:t>Vitesse de rotation</a:t>
            </a:r>
          </a:p>
        </p:txBody>
      </p:sp>
      <p:sp>
        <p:nvSpPr>
          <p:cNvPr id="37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</p:spTree>
    <p:extLst>
      <p:ext uri="{BB962C8B-B14F-4D97-AF65-F5344CB8AC3E}">
        <p14:creationId xmlns:p14="http://schemas.microsoft.com/office/powerpoint/2010/main" val="25635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2" grpId="0" animBg="1"/>
      <p:bldP spid="273" grpId="0" animBg="1"/>
      <p:bldP spid="2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36"/>
          <p:cNvGrpSpPr/>
          <p:nvPr/>
        </p:nvGrpSpPr>
        <p:grpSpPr>
          <a:xfrm>
            <a:off x="1718809" y="3278623"/>
            <a:ext cx="2917997" cy="1604416"/>
            <a:chOff x="2684001" y="3566483"/>
            <a:chExt cx="2917997" cy="1604416"/>
          </a:xfrm>
          <a:effectLst/>
        </p:grpSpPr>
        <p:sp>
          <p:nvSpPr>
            <p:cNvPr id="224" name="Cylindre 223"/>
            <p:cNvSpPr/>
            <p:nvPr/>
          </p:nvSpPr>
          <p:spPr bwMode="auto">
            <a:xfrm rot="5400000" flipH="1">
              <a:off x="3206801" y="3719000"/>
              <a:ext cx="308999" cy="1354600"/>
            </a:xfrm>
            <a:prstGeom prst="can">
              <a:avLst/>
            </a:prstGeom>
            <a:gradFill flip="none" rotWithShape="1">
              <a:gsLst>
                <a:gs pos="38000">
                  <a:schemeClr val="tx1">
                    <a:lumMod val="50000"/>
                    <a:lumOff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3">
              <a:lum contrast="-60000"/>
            </a:blip>
            <a:stretch>
              <a:fillRect/>
            </a:stretch>
          </p:blipFill>
          <p:spPr>
            <a:xfrm>
              <a:off x="3790950" y="3566483"/>
              <a:ext cx="1811048" cy="1604416"/>
            </a:xfrm>
            <a:prstGeom prst="rect">
              <a:avLst/>
            </a:prstGeom>
            <a:effectLst>
              <a:outerShdw blurRad="50800" dist="38100" dir="4800000" algn="br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81" name="Triangle rectangle 280"/>
          <p:cNvSpPr>
            <a:spLocks/>
          </p:cNvSpPr>
          <p:nvPr/>
        </p:nvSpPr>
        <p:spPr bwMode="auto">
          <a:xfrm>
            <a:off x="3022606" y="3395140"/>
            <a:ext cx="2679702" cy="3124200"/>
          </a:xfrm>
          <a:prstGeom prst="rtTriangle">
            <a:avLst/>
          </a:prstGeom>
          <a:gradFill flip="none" rotWithShape="1">
            <a:gsLst>
              <a:gs pos="92000">
                <a:srgbClr val="FF0000">
                  <a:alpha val="27000"/>
                </a:srgbClr>
              </a:gs>
              <a:gs pos="98000">
                <a:srgbClr val="FFFFFF">
                  <a:alpha val="27000"/>
                </a:srgbClr>
              </a:gs>
            </a:gsLst>
            <a:lin ang="534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3" name="Grouper 222"/>
          <p:cNvGrpSpPr>
            <a:grpSpLocks noChangeAspect="1"/>
          </p:cNvGrpSpPr>
          <p:nvPr/>
        </p:nvGrpSpPr>
        <p:grpSpPr>
          <a:xfrm rot="853933">
            <a:off x="2829540" y="3463264"/>
            <a:ext cx="1244388" cy="888222"/>
            <a:chOff x="1651000" y="6070600"/>
            <a:chExt cx="2035323" cy="787400"/>
          </a:xfrm>
          <a:gradFill flip="none" rotWithShape="1">
            <a:gsLst>
              <a:gs pos="41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sp>
          <p:nvSpPr>
            <p:cNvPr id="220" name="Freeform 10"/>
            <p:cNvSpPr>
              <a:spLocks/>
            </p:cNvSpPr>
            <p:nvPr/>
          </p:nvSpPr>
          <p:spPr bwMode="auto">
            <a:xfrm>
              <a:off x="1654323" y="6076616"/>
              <a:ext cx="2032000" cy="736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8"/>
                </a:cxn>
                <a:cxn ang="0">
                  <a:pos x="112" y="24"/>
                </a:cxn>
                <a:cxn ang="0">
                  <a:pos x="168" y="32"/>
                </a:cxn>
                <a:cxn ang="0">
                  <a:pos x="240" y="48"/>
                </a:cxn>
                <a:cxn ang="0">
                  <a:pos x="288" y="56"/>
                </a:cxn>
                <a:cxn ang="0">
                  <a:pos x="352" y="72"/>
                </a:cxn>
                <a:cxn ang="0">
                  <a:pos x="416" y="88"/>
                </a:cxn>
                <a:cxn ang="0">
                  <a:pos x="456" y="96"/>
                </a:cxn>
                <a:cxn ang="0">
                  <a:pos x="504" y="104"/>
                </a:cxn>
                <a:cxn ang="0">
                  <a:pos x="560" y="120"/>
                </a:cxn>
                <a:cxn ang="0">
                  <a:pos x="600" y="128"/>
                </a:cxn>
                <a:cxn ang="0">
                  <a:pos x="648" y="144"/>
                </a:cxn>
                <a:cxn ang="0">
                  <a:pos x="688" y="152"/>
                </a:cxn>
                <a:cxn ang="0">
                  <a:pos x="712" y="160"/>
                </a:cxn>
                <a:cxn ang="0">
                  <a:pos x="744" y="168"/>
                </a:cxn>
                <a:cxn ang="0">
                  <a:pos x="776" y="176"/>
                </a:cxn>
                <a:cxn ang="0">
                  <a:pos x="792" y="184"/>
                </a:cxn>
                <a:cxn ang="0">
                  <a:pos x="816" y="192"/>
                </a:cxn>
                <a:cxn ang="0">
                  <a:pos x="864" y="208"/>
                </a:cxn>
                <a:cxn ang="0">
                  <a:pos x="928" y="232"/>
                </a:cxn>
                <a:cxn ang="0">
                  <a:pos x="960" y="248"/>
                </a:cxn>
                <a:cxn ang="0">
                  <a:pos x="1008" y="264"/>
                </a:cxn>
                <a:cxn ang="0">
                  <a:pos x="1056" y="288"/>
                </a:cxn>
                <a:cxn ang="0">
                  <a:pos x="1088" y="304"/>
                </a:cxn>
                <a:cxn ang="0">
                  <a:pos x="1136" y="328"/>
                </a:cxn>
                <a:cxn ang="0">
                  <a:pos x="1152" y="336"/>
                </a:cxn>
                <a:cxn ang="0">
                  <a:pos x="1168" y="344"/>
                </a:cxn>
                <a:cxn ang="0">
                  <a:pos x="1200" y="360"/>
                </a:cxn>
                <a:cxn ang="0">
                  <a:pos x="1224" y="376"/>
                </a:cxn>
                <a:cxn ang="0">
                  <a:pos x="1256" y="400"/>
                </a:cxn>
                <a:cxn ang="0">
                  <a:pos x="1272" y="416"/>
                </a:cxn>
                <a:cxn ang="0">
                  <a:pos x="1280" y="432"/>
                </a:cxn>
                <a:cxn ang="0">
                  <a:pos x="1280" y="440"/>
                </a:cxn>
                <a:cxn ang="0">
                  <a:pos x="1280" y="464"/>
                </a:cxn>
                <a:cxn ang="0">
                  <a:pos x="1280" y="464"/>
                </a:cxn>
              </a:cxnLst>
              <a:rect l="0" t="0" r="r" b="b"/>
              <a:pathLst>
                <a:path w="1280" h="464">
                  <a:moveTo>
                    <a:pt x="0" y="0"/>
                  </a:moveTo>
                  <a:lnTo>
                    <a:pt x="40" y="8"/>
                  </a:lnTo>
                  <a:lnTo>
                    <a:pt x="112" y="24"/>
                  </a:lnTo>
                  <a:lnTo>
                    <a:pt x="168" y="32"/>
                  </a:lnTo>
                  <a:lnTo>
                    <a:pt x="240" y="48"/>
                  </a:lnTo>
                  <a:lnTo>
                    <a:pt x="288" y="56"/>
                  </a:lnTo>
                  <a:lnTo>
                    <a:pt x="352" y="72"/>
                  </a:lnTo>
                  <a:lnTo>
                    <a:pt x="416" y="88"/>
                  </a:lnTo>
                  <a:lnTo>
                    <a:pt x="456" y="96"/>
                  </a:lnTo>
                  <a:lnTo>
                    <a:pt x="504" y="104"/>
                  </a:lnTo>
                  <a:lnTo>
                    <a:pt x="560" y="120"/>
                  </a:lnTo>
                  <a:lnTo>
                    <a:pt x="600" y="128"/>
                  </a:lnTo>
                  <a:lnTo>
                    <a:pt x="648" y="144"/>
                  </a:lnTo>
                  <a:lnTo>
                    <a:pt x="688" y="152"/>
                  </a:lnTo>
                  <a:lnTo>
                    <a:pt x="712" y="160"/>
                  </a:lnTo>
                  <a:lnTo>
                    <a:pt x="744" y="168"/>
                  </a:lnTo>
                  <a:lnTo>
                    <a:pt x="776" y="176"/>
                  </a:lnTo>
                  <a:lnTo>
                    <a:pt x="792" y="184"/>
                  </a:lnTo>
                  <a:lnTo>
                    <a:pt x="816" y="192"/>
                  </a:lnTo>
                  <a:lnTo>
                    <a:pt x="864" y="208"/>
                  </a:lnTo>
                  <a:lnTo>
                    <a:pt x="928" y="232"/>
                  </a:lnTo>
                  <a:lnTo>
                    <a:pt x="960" y="248"/>
                  </a:lnTo>
                  <a:lnTo>
                    <a:pt x="1008" y="264"/>
                  </a:lnTo>
                  <a:lnTo>
                    <a:pt x="1056" y="288"/>
                  </a:lnTo>
                  <a:lnTo>
                    <a:pt x="1088" y="304"/>
                  </a:lnTo>
                  <a:lnTo>
                    <a:pt x="1136" y="328"/>
                  </a:lnTo>
                  <a:lnTo>
                    <a:pt x="1152" y="336"/>
                  </a:lnTo>
                  <a:lnTo>
                    <a:pt x="1168" y="344"/>
                  </a:lnTo>
                  <a:lnTo>
                    <a:pt x="1200" y="360"/>
                  </a:lnTo>
                  <a:lnTo>
                    <a:pt x="1224" y="376"/>
                  </a:lnTo>
                  <a:lnTo>
                    <a:pt x="1256" y="400"/>
                  </a:lnTo>
                  <a:lnTo>
                    <a:pt x="1272" y="416"/>
                  </a:lnTo>
                  <a:lnTo>
                    <a:pt x="1280" y="432"/>
                  </a:lnTo>
                  <a:lnTo>
                    <a:pt x="1280" y="440"/>
                  </a:lnTo>
                  <a:lnTo>
                    <a:pt x="1280" y="464"/>
                  </a:lnTo>
                  <a:lnTo>
                    <a:pt x="1280" y="464"/>
                  </a:lnTo>
                </a:path>
              </a:pathLst>
            </a:custGeom>
            <a:grp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13"/>
            <p:cNvSpPr>
              <a:spLocks/>
            </p:cNvSpPr>
            <p:nvPr/>
          </p:nvSpPr>
          <p:spPr bwMode="auto">
            <a:xfrm>
              <a:off x="1651000" y="6070600"/>
              <a:ext cx="2032000" cy="787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6"/>
                </a:cxn>
                <a:cxn ang="0">
                  <a:pos x="88" y="48"/>
                </a:cxn>
                <a:cxn ang="0">
                  <a:pos x="152" y="80"/>
                </a:cxn>
                <a:cxn ang="0">
                  <a:pos x="208" y="112"/>
                </a:cxn>
                <a:cxn ang="0">
                  <a:pos x="272" y="144"/>
                </a:cxn>
                <a:cxn ang="0">
                  <a:pos x="312" y="168"/>
                </a:cxn>
                <a:cxn ang="0">
                  <a:pos x="368" y="200"/>
                </a:cxn>
                <a:cxn ang="0">
                  <a:pos x="416" y="224"/>
                </a:cxn>
                <a:cxn ang="0">
                  <a:pos x="456" y="240"/>
                </a:cxn>
                <a:cxn ang="0">
                  <a:pos x="496" y="264"/>
                </a:cxn>
                <a:cxn ang="0">
                  <a:pos x="552" y="288"/>
                </a:cxn>
                <a:cxn ang="0">
                  <a:pos x="584" y="304"/>
                </a:cxn>
                <a:cxn ang="0">
                  <a:pos x="616" y="320"/>
                </a:cxn>
                <a:cxn ang="0">
                  <a:pos x="656" y="336"/>
                </a:cxn>
                <a:cxn ang="0">
                  <a:pos x="688" y="352"/>
                </a:cxn>
                <a:cxn ang="0">
                  <a:pos x="712" y="360"/>
                </a:cxn>
                <a:cxn ang="0">
                  <a:pos x="728" y="368"/>
                </a:cxn>
                <a:cxn ang="0">
                  <a:pos x="784" y="392"/>
                </a:cxn>
                <a:cxn ang="0">
                  <a:pos x="880" y="424"/>
                </a:cxn>
                <a:cxn ang="0">
                  <a:pos x="968" y="448"/>
                </a:cxn>
                <a:cxn ang="0">
                  <a:pos x="1064" y="472"/>
                </a:cxn>
                <a:cxn ang="0">
                  <a:pos x="1104" y="480"/>
                </a:cxn>
                <a:cxn ang="0">
                  <a:pos x="1128" y="488"/>
                </a:cxn>
                <a:cxn ang="0">
                  <a:pos x="1160" y="496"/>
                </a:cxn>
                <a:cxn ang="0">
                  <a:pos x="1192" y="496"/>
                </a:cxn>
                <a:cxn ang="0">
                  <a:pos x="1216" y="496"/>
                </a:cxn>
                <a:cxn ang="0">
                  <a:pos x="1232" y="496"/>
                </a:cxn>
                <a:cxn ang="0">
                  <a:pos x="1264" y="488"/>
                </a:cxn>
                <a:cxn ang="0">
                  <a:pos x="1272" y="480"/>
                </a:cxn>
                <a:cxn ang="0">
                  <a:pos x="1280" y="464"/>
                </a:cxn>
                <a:cxn ang="0">
                  <a:pos x="1280" y="464"/>
                </a:cxn>
              </a:cxnLst>
              <a:rect l="0" t="0" r="r" b="b"/>
              <a:pathLst>
                <a:path w="1280" h="496">
                  <a:moveTo>
                    <a:pt x="0" y="0"/>
                  </a:moveTo>
                  <a:lnTo>
                    <a:pt x="32" y="16"/>
                  </a:lnTo>
                  <a:lnTo>
                    <a:pt x="88" y="48"/>
                  </a:lnTo>
                  <a:lnTo>
                    <a:pt x="152" y="80"/>
                  </a:lnTo>
                  <a:lnTo>
                    <a:pt x="208" y="112"/>
                  </a:lnTo>
                  <a:lnTo>
                    <a:pt x="272" y="144"/>
                  </a:lnTo>
                  <a:lnTo>
                    <a:pt x="312" y="168"/>
                  </a:lnTo>
                  <a:lnTo>
                    <a:pt x="368" y="200"/>
                  </a:lnTo>
                  <a:lnTo>
                    <a:pt x="416" y="224"/>
                  </a:lnTo>
                  <a:lnTo>
                    <a:pt x="456" y="240"/>
                  </a:lnTo>
                  <a:lnTo>
                    <a:pt x="496" y="264"/>
                  </a:lnTo>
                  <a:lnTo>
                    <a:pt x="552" y="288"/>
                  </a:lnTo>
                  <a:lnTo>
                    <a:pt x="584" y="304"/>
                  </a:lnTo>
                  <a:lnTo>
                    <a:pt x="616" y="320"/>
                  </a:lnTo>
                  <a:lnTo>
                    <a:pt x="656" y="336"/>
                  </a:lnTo>
                  <a:lnTo>
                    <a:pt x="688" y="352"/>
                  </a:lnTo>
                  <a:lnTo>
                    <a:pt x="712" y="360"/>
                  </a:lnTo>
                  <a:lnTo>
                    <a:pt x="728" y="368"/>
                  </a:lnTo>
                  <a:lnTo>
                    <a:pt x="784" y="392"/>
                  </a:lnTo>
                  <a:lnTo>
                    <a:pt x="880" y="424"/>
                  </a:lnTo>
                  <a:lnTo>
                    <a:pt x="968" y="448"/>
                  </a:lnTo>
                  <a:lnTo>
                    <a:pt x="1064" y="472"/>
                  </a:lnTo>
                  <a:lnTo>
                    <a:pt x="1104" y="480"/>
                  </a:lnTo>
                  <a:lnTo>
                    <a:pt x="1128" y="488"/>
                  </a:lnTo>
                  <a:lnTo>
                    <a:pt x="1160" y="496"/>
                  </a:lnTo>
                  <a:lnTo>
                    <a:pt x="1192" y="496"/>
                  </a:lnTo>
                  <a:lnTo>
                    <a:pt x="1216" y="496"/>
                  </a:lnTo>
                  <a:lnTo>
                    <a:pt x="1232" y="496"/>
                  </a:lnTo>
                  <a:lnTo>
                    <a:pt x="1264" y="488"/>
                  </a:lnTo>
                  <a:lnTo>
                    <a:pt x="1272" y="480"/>
                  </a:lnTo>
                  <a:lnTo>
                    <a:pt x="1280" y="464"/>
                  </a:lnTo>
                  <a:lnTo>
                    <a:pt x="1280" y="464"/>
                  </a:lnTo>
                </a:path>
              </a:pathLst>
            </a:custGeom>
            <a:grp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29" name="Image 2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 rot="2860439">
            <a:off x="1578587" y="3879209"/>
            <a:ext cx="1368231" cy="6699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Connecteur droit 239"/>
          <p:cNvCxnSpPr/>
          <p:nvPr/>
        </p:nvCxnSpPr>
        <p:spPr>
          <a:xfrm rot="5400000" flipH="1" flipV="1">
            <a:off x="1536763" y="4828088"/>
            <a:ext cx="294629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stealth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ZoneTexte 240"/>
          <p:cNvSpPr txBox="1"/>
          <p:nvPr/>
        </p:nvSpPr>
        <p:spPr>
          <a:xfrm>
            <a:off x="762008" y="6034220"/>
            <a:ext cx="218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Plan de rotation de l’hélice</a:t>
            </a:r>
          </a:p>
        </p:txBody>
      </p:sp>
      <p:cxnSp>
        <p:nvCxnSpPr>
          <p:cNvPr id="242" name="Connecteur droit 241"/>
          <p:cNvCxnSpPr>
            <a:cxnSpLocks noChangeAspect="1"/>
          </p:cNvCxnSpPr>
          <p:nvPr/>
        </p:nvCxnSpPr>
        <p:spPr>
          <a:xfrm>
            <a:off x="2984691" y="3332628"/>
            <a:ext cx="2004589" cy="23717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ZoneTexte 244"/>
          <p:cNvSpPr txBox="1"/>
          <p:nvPr/>
        </p:nvSpPr>
        <p:spPr>
          <a:xfrm rot="2897483">
            <a:off x="3962407" y="4980120"/>
            <a:ext cx="146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Corde de profil</a:t>
            </a:r>
          </a:p>
        </p:txBody>
      </p:sp>
      <p:sp>
        <p:nvSpPr>
          <p:cNvPr id="280" name="Légende à une bordure 2 279"/>
          <p:cNvSpPr/>
          <p:nvPr/>
        </p:nvSpPr>
        <p:spPr>
          <a:xfrm>
            <a:off x="5549907" y="5731941"/>
            <a:ext cx="1905001" cy="294199"/>
          </a:xfrm>
          <a:prstGeom prst="accentCallout2">
            <a:avLst>
              <a:gd name="adj1" fmla="val 57042"/>
              <a:gd name="adj2" fmla="val -331"/>
              <a:gd name="adj3" fmla="val 54360"/>
              <a:gd name="adj4" fmla="val -13334"/>
              <a:gd name="adj5" fmla="val 94608"/>
              <a:gd name="adj6" fmla="val -32001"/>
            </a:avLst>
          </a:prstGeom>
          <a:noFill/>
          <a:ln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rgbClr val="FF0000"/>
                </a:solidFill>
                <a:latin typeface="+mj-lt"/>
                <a:cs typeface="Trebuchet MS"/>
              </a:rPr>
              <a:t>Angle de calage (</a:t>
            </a:r>
            <a:r>
              <a:rPr lang="fr-FR" sz="1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fr-FR" sz="1400" b="0" dirty="0">
                <a:solidFill>
                  <a:srgbClr val="FF0000"/>
                </a:solidFill>
                <a:latin typeface="+mj-lt"/>
                <a:cs typeface="Symbol" charset="2"/>
              </a:rPr>
              <a:t>)</a:t>
            </a:r>
          </a:p>
        </p:txBody>
      </p:sp>
      <p:cxnSp>
        <p:nvCxnSpPr>
          <p:cNvPr id="282" name="Connecteur droit 281"/>
          <p:cNvCxnSpPr/>
          <p:nvPr/>
        </p:nvCxnSpPr>
        <p:spPr>
          <a:xfrm rot="5400000" flipH="1" flipV="1">
            <a:off x="1914763" y="4475488"/>
            <a:ext cx="2190290" cy="0"/>
          </a:xfrm>
          <a:prstGeom prst="line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ZoneTexte 282"/>
          <p:cNvSpPr txBox="1"/>
          <p:nvPr/>
        </p:nvSpPr>
        <p:spPr>
          <a:xfrm rot="5400000">
            <a:off x="2041608" y="3852921"/>
            <a:ext cx="17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2"/>
                </a:solidFill>
              </a:rPr>
              <a:t>Vitesse de rotation</a:t>
            </a:r>
          </a:p>
        </p:txBody>
      </p:sp>
      <p:sp>
        <p:nvSpPr>
          <p:cNvPr id="284" name="ZoneTexte 283"/>
          <p:cNvSpPr txBox="1"/>
          <p:nvPr/>
        </p:nvSpPr>
        <p:spPr>
          <a:xfrm>
            <a:off x="5765809" y="4484820"/>
            <a:ext cx="146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Pas de vis</a:t>
            </a:r>
          </a:p>
        </p:txBody>
      </p:sp>
      <p:cxnSp>
        <p:nvCxnSpPr>
          <p:cNvPr id="289" name="Connecteur droit 288"/>
          <p:cNvCxnSpPr/>
          <p:nvPr/>
        </p:nvCxnSpPr>
        <p:spPr>
          <a:xfrm flipH="1" flipV="1">
            <a:off x="6171161" y="4473592"/>
            <a:ext cx="613496" cy="1588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stealth" w="lg" len="med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 Box 50"/>
          <p:cNvSpPr txBox="1">
            <a:spLocks noChangeArrowheads="1"/>
          </p:cNvSpPr>
          <p:nvPr/>
        </p:nvSpPr>
        <p:spPr bwMode="auto">
          <a:xfrm>
            <a:off x="635000" y="1459924"/>
            <a:ext cx="7924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L’hélice fonctionne aussi comme une vis : pour chaque tour effectué, elle avance d’une certaine distance. C’est son </a:t>
            </a:r>
            <a:r>
              <a:rPr lang="fr-FR" sz="1600" b="1" dirty="0"/>
              <a:t>pas théorique</a:t>
            </a:r>
            <a:r>
              <a:rPr lang="fr-FR" sz="1600" dirty="0"/>
              <a:t>.</a:t>
            </a:r>
          </a:p>
        </p:txBody>
      </p:sp>
      <p:cxnSp>
        <p:nvCxnSpPr>
          <p:cNvPr id="292" name="Connecteur droit 291"/>
          <p:cNvCxnSpPr/>
          <p:nvPr/>
        </p:nvCxnSpPr>
        <p:spPr>
          <a:xfrm flipH="1" flipV="1">
            <a:off x="3022608" y="6313988"/>
            <a:ext cx="2478290" cy="0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lgDashDot"/>
            <a:round/>
            <a:headEnd type="stealth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ZoneTexte 292"/>
          <p:cNvSpPr txBox="1"/>
          <p:nvPr/>
        </p:nvSpPr>
        <p:spPr>
          <a:xfrm>
            <a:off x="2984508" y="602106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Pas théorique de l’hélice</a:t>
            </a: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602266" y="1076325"/>
            <a:ext cx="4288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Pas théorique de l’hélice (géométrique) :</a:t>
            </a:r>
          </a:p>
        </p:txBody>
      </p:sp>
      <p:sp>
        <p:nvSpPr>
          <p:cNvPr id="30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635000" y="2056824"/>
            <a:ext cx="792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Le pas théorique de l’hélice varie avec l’angle de calage des pales.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5333998" y="3653369"/>
            <a:ext cx="2366443" cy="788664"/>
            <a:chOff x="5232398" y="2535769"/>
            <a:chExt cx="2366443" cy="788664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123" r="30396"/>
            <a:stretch/>
          </p:blipFill>
          <p:spPr bwMode="auto">
            <a:xfrm>
              <a:off x="6011333" y="2535773"/>
              <a:ext cx="808575" cy="78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123" r="30396"/>
            <a:stretch/>
          </p:blipFill>
          <p:spPr bwMode="auto">
            <a:xfrm>
              <a:off x="6790266" y="2535773"/>
              <a:ext cx="808575" cy="78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123" r="30396"/>
            <a:stretch/>
          </p:blipFill>
          <p:spPr bwMode="auto">
            <a:xfrm>
              <a:off x="5232398" y="2535769"/>
              <a:ext cx="808575" cy="78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" name="Picture 7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99" r="52877"/>
          <a:stretch/>
        </p:blipFill>
        <p:spPr bwMode="auto">
          <a:xfrm flipH="1">
            <a:off x="5943600" y="3627972"/>
            <a:ext cx="508000" cy="78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1" name="Image 29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 rot="2860439">
            <a:off x="5756025" y="3799272"/>
            <a:ext cx="1326141" cy="649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Connecteur droit 286"/>
          <p:cNvCxnSpPr/>
          <p:nvPr/>
        </p:nvCxnSpPr>
        <p:spPr>
          <a:xfrm rot="5400000" flipH="1" flipV="1">
            <a:off x="5672765" y="4027959"/>
            <a:ext cx="973497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none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287"/>
          <p:cNvCxnSpPr/>
          <p:nvPr/>
        </p:nvCxnSpPr>
        <p:spPr>
          <a:xfrm rot="5400000" flipH="1" flipV="1">
            <a:off x="6316232" y="4019492"/>
            <a:ext cx="973497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none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6666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0" grpId="0" animBg="1"/>
      <p:bldP spid="284" grpId="0"/>
      <p:bldP spid="293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36"/>
          <p:cNvGrpSpPr/>
          <p:nvPr/>
        </p:nvGrpSpPr>
        <p:grpSpPr>
          <a:xfrm>
            <a:off x="1718805" y="3261685"/>
            <a:ext cx="2917997" cy="1604416"/>
            <a:chOff x="2684001" y="3566483"/>
            <a:chExt cx="2917997" cy="1604416"/>
          </a:xfrm>
          <a:effectLst/>
        </p:grpSpPr>
        <p:sp>
          <p:nvSpPr>
            <p:cNvPr id="224" name="Cylindre 223"/>
            <p:cNvSpPr/>
            <p:nvPr/>
          </p:nvSpPr>
          <p:spPr bwMode="auto">
            <a:xfrm rot="5400000" flipH="1">
              <a:off x="3206801" y="3719000"/>
              <a:ext cx="308999" cy="1354600"/>
            </a:xfrm>
            <a:prstGeom prst="can">
              <a:avLst/>
            </a:prstGeom>
            <a:gradFill flip="none" rotWithShape="1">
              <a:gsLst>
                <a:gs pos="38000">
                  <a:schemeClr val="tx1">
                    <a:lumMod val="50000"/>
                    <a:lumOff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3">
              <a:lum contrast="-60000"/>
            </a:blip>
            <a:stretch>
              <a:fillRect/>
            </a:stretch>
          </p:blipFill>
          <p:spPr>
            <a:xfrm>
              <a:off x="3790950" y="3566483"/>
              <a:ext cx="1811048" cy="1604416"/>
            </a:xfrm>
            <a:prstGeom prst="rect">
              <a:avLst/>
            </a:prstGeom>
            <a:effectLst>
              <a:outerShdw blurRad="50800" dist="38100" dir="4800000" algn="br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240" name="Connecteur droit 239"/>
          <p:cNvCxnSpPr/>
          <p:nvPr/>
        </p:nvCxnSpPr>
        <p:spPr>
          <a:xfrm rot="5400000" flipH="1" flipV="1">
            <a:off x="1482759" y="4865150"/>
            <a:ext cx="305429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stealth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1" name="Triangle rectangle 280"/>
          <p:cNvSpPr>
            <a:spLocks/>
          </p:cNvSpPr>
          <p:nvPr/>
        </p:nvSpPr>
        <p:spPr bwMode="auto">
          <a:xfrm>
            <a:off x="3022602" y="3378202"/>
            <a:ext cx="2679702" cy="3124200"/>
          </a:xfrm>
          <a:prstGeom prst="rtTriangle">
            <a:avLst/>
          </a:prstGeom>
          <a:gradFill flip="none" rotWithShape="1">
            <a:gsLst>
              <a:gs pos="92000">
                <a:srgbClr val="FF0000">
                  <a:alpha val="27000"/>
                </a:srgbClr>
              </a:gs>
              <a:gs pos="98000">
                <a:srgbClr val="FFFFFF">
                  <a:alpha val="27000"/>
                </a:srgbClr>
              </a:gs>
            </a:gsLst>
            <a:lin ang="534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7" name="Triangle rectangle 56"/>
          <p:cNvSpPr>
            <a:spLocks/>
          </p:cNvSpPr>
          <p:nvPr/>
        </p:nvSpPr>
        <p:spPr bwMode="auto">
          <a:xfrm>
            <a:off x="3009904" y="3352802"/>
            <a:ext cx="901700" cy="2184400"/>
          </a:xfrm>
          <a:prstGeom prst="rtTriangle">
            <a:avLst/>
          </a:prstGeom>
          <a:gradFill flip="none" rotWithShape="1">
            <a:gsLst>
              <a:gs pos="85000">
                <a:srgbClr val="2484B7">
                  <a:alpha val="54000"/>
                </a:srgbClr>
              </a:gs>
              <a:gs pos="100000">
                <a:schemeClr val="accent2">
                  <a:lumMod val="40000"/>
                  <a:lumOff val="60000"/>
                  <a:alpha val="54000"/>
                </a:schemeClr>
              </a:gs>
            </a:gsLst>
            <a:lin ang="528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rot="5400000" flipH="1" flipV="1">
            <a:off x="1914759" y="4458550"/>
            <a:ext cx="2190290" cy="0"/>
          </a:xfrm>
          <a:prstGeom prst="line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3022604" y="5550750"/>
            <a:ext cx="894290" cy="0"/>
          </a:xfrm>
          <a:prstGeom prst="line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485904" y="5331482"/>
            <a:ext cx="148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050595"/>
                </a:solidFill>
              </a:rPr>
              <a:t> Vitesse propre</a:t>
            </a:r>
          </a:p>
        </p:txBody>
      </p:sp>
      <p:sp>
        <p:nvSpPr>
          <p:cNvPr id="62" name="Triangle isocèle 61"/>
          <p:cNvSpPr/>
          <p:nvPr/>
        </p:nvSpPr>
        <p:spPr bwMode="auto">
          <a:xfrm rot="20301417" flipH="1">
            <a:off x="3504195" y="3086101"/>
            <a:ext cx="888015" cy="2717469"/>
          </a:xfrm>
          <a:custGeom>
            <a:avLst/>
            <a:gdLst>
              <a:gd name="connsiteX0" fmla="*/ 0 w 779799"/>
              <a:gd name="connsiteY0" fmla="*/ 2387600 h 2387600"/>
              <a:gd name="connsiteX1" fmla="*/ 779799 w 779799"/>
              <a:gd name="connsiteY1" fmla="*/ 0 h 2387600"/>
              <a:gd name="connsiteX2" fmla="*/ 779799 w 779799"/>
              <a:gd name="connsiteY2" fmla="*/ 2387600 h 2387600"/>
              <a:gd name="connsiteX3" fmla="*/ 0 w 779799"/>
              <a:gd name="connsiteY3" fmla="*/ 2387600 h 2387600"/>
              <a:gd name="connsiteX0" fmla="*/ 0 w 888015"/>
              <a:gd name="connsiteY0" fmla="*/ 2717469 h 2717469"/>
              <a:gd name="connsiteX1" fmla="*/ 888015 w 888015"/>
              <a:gd name="connsiteY1" fmla="*/ 0 h 2717469"/>
              <a:gd name="connsiteX2" fmla="*/ 888015 w 888015"/>
              <a:gd name="connsiteY2" fmla="*/ 2387600 h 2717469"/>
              <a:gd name="connsiteX3" fmla="*/ 0 w 888015"/>
              <a:gd name="connsiteY3" fmla="*/ 2717469 h 27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015" h="2717469">
                <a:moveTo>
                  <a:pt x="0" y="2717469"/>
                </a:moveTo>
                <a:lnTo>
                  <a:pt x="888015" y="0"/>
                </a:lnTo>
                <a:lnTo>
                  <a:pt x="888015" y="2387600"/>
                </a:lnTo>
                <a:lnTo>
                  <a:pt x="0" y="2717469"/>
                </a:lnTo>
                <a:close/>
              </a:path>
            </a:pathLst>
          </a:custGeom>
          <a:pattFill prst="ltUpDiag">
            <a:fgClr>
              <a:srgbClr val="008000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3" name="Grouper 222"/>
          <p:cNvGrpSpPr>
            <a:grpSpLocks noChangeAspect="1"/>
          </p:cNvGrpSpPr>
          <p:nvPr/>
        </p:nvGrpSpPr>
        <p:grpSpPr>
          <a:xfrm rot="853933">
            <a:off x="2829536" y="3446326"/>
            <a:ext cx="1244388" cy="888222"/>
            <a:chOff x="1651000" y="6070600"/>
            <a:chExt cx="2035323" cy="787400"/>
          </a:xfrm>
          <a:gradFill flip="none" rotWithShape="1">
            <a:gsLst>
              <a:gs pos="41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sp>
          <p:nvSpPr>
            <p:cNvPr id="220" name="Freeform 10"/>
            <p:cNvSpPr>
              <a:spLocks/>
            </p:cNvSpPr>
            <p:nvPr/>
          </p:nvSpPr>
          <p:spPr bwMode="auto">
            <a:xfrm>
              <a:off x="1654323" y="6076616"/>
              <a:ext cx="2032000" cy="736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8"/>
                </a:cxn>
                <a:cxn ang="0">
                  <a:pos x="112" y="24"/>
                </a:cxn>
                <a:cxn ang="0">
                  <a:pos x="168" y="32"/>
                </a:cxn>
                <a:cxn ang="0">
                  <a:pos x="240" y="48"/>
                </a:cxn>
                <a:cxn ang="0">
                  <a:pos x="288" y="56"/>
                </a:cxn>
                <a:cxn ang="0">
                  <a:pos x="352" y="72"/>
                </a:cxn>
                <a:cxn ang="0">
                  <a:pos x="416" y="88"/>
                </a:cxn>
                <a:cxn ang="0">
                  <a:pos x="456" y="96"/>
                </a:cxn>
                <a:cxn ang="0">
                  <a:pos x="504" y="104"/>
                </a:cxn>
                <a:cxn ang="0">
                  <a:pos x="560" y="120"/>
                </a:cxn>
                <a:cxn ang="0">
                  <a:pos x="600" y="128"/>
                </a:cxn>
                <a:cxn ang="0">
                  <a:pos x="648" y="144"/>
                </a:cxn>
                <a:cxn ang="0">
                  <a:pos x="688" y="152"/>
                </a:cxn>
                <a:cxn ang="0">
                  <a:pos x="712" y="160"/>
                </a:cxn>
                <a:cxn ang="0">
                  <a:pos x="744" y="168"/>
                </a:cxn>
                <a:cxn ang="0">
                  <a:pos x="776" y="176"/>
                </a:cxn>
                <a:cxn ang="0">
                  <a:pos x="792" y="184"/>
                </a:cxn>
                <a:cxn ang="0">
                  <a:pos x="816" y="192"/>
                </a:cxn>
                <a:cxn ang="0">
                  <a:pos x="864" y="208"/>
                </a:cxn>
                <a:cxn ang="0">
                  <a:pos x="928" y="232"/>
                </a:cxn>
                <a:cxn ang="0">
                  <a:pos x="960" y="248"/>
                </a:cxn>
                <a:cxn ang="0">
                  <a:pos x="1008" y="264"/>
                </a:cxn>
                <a:cxn ang="0">
                  <a:pos x="1056" y="288"/>
                </a:cxn>
                <a:cxn ang="0">
                  <a:pos x="1088" y="304"/>
                </a:cxn>
                <a:cxn ang="0">
                  <a:pos x="1136" y="328"/>
                </a:cxn>
                <a:cxn ang="0">
                  <a:pos x="1152" y="336"/>
                </a:cxn>
                <a:cxn ang="0">
                  <a:pos x="1168" y="344"/>
                </a:cxn>
                <a:cxn ang="0">
                  <a:pos x="1200" y="360"/>
                </a:cxn>
                <a:cxn ang="0">
                  <a:pos x="1224" y="376"/>
                </a:cxn>
                <a:cxn ang="0">
                  <a:pos x="1256" y="400"/>
                </a:cxn>
                <a:cxn ang="0">
                  <a:pos x="1272" y="416"/>
                </a:cxn>
                <a:cxn ang="0">
                  <a:pos x="1280" y="432"/>
                </a:cxn>
                <a:cxn ang="0">
                  <a:pos x="1280" y="440"/>
                </a:cxn>
                <a:cxn ang="0">
                  <a:pos x="1280" y="464"/>
                </a:cxn>
                <a:cxn ang="0">
                  <a:pos x="1280" y="464"/>
                </a:cxn>
              </a:cxnLst>
              <a:rect l="0" t="0" r="r" b="b"/>
              <a:pathLst>
                <a:path w="1280" h="464">
                  <a:moveTo>
                    <a:pt x="0" y="0"/>
                  </a:moveTo>
                  <a:lnTo>
                    <a:pt x="40" y="8"/>
                  </a:lnTo>
                  <a:lnTo>
                    <a:pt x="112" y="24"/>
                  </a:lnTo>
                  <a:lnTo>
                    <a:pt x="168" y="32"/>
                  </a:lnTo>
                  <a:lnTo>
                    <a:pt x="240" y="48"/>
                  </a:lnTo>
                  <a:lnTo>
                    <a:pt x="288" y="56"/>
                  </a:lnTo>
                  <a:lnTo>
                    <a:pt x="352" y="72"/>
                  </a:lnTo>
                  <a:lnTo>
                    <a:pt x="416" y="88"/>
                  </a:lnTo>
                  <a:lnTo>
                    <a:pt x="456" y="96"/>
                  </a:lnTo>
                  <a:lnTo>
                    <a:pt x="504" y="104"/>
                  </a:lnTo>
                  <a:lnTo>
                    <a:pt x="560" y="120"/>
                  </a:lnTo>
                  <a:lnTo>
                    <a:pt x="600" y="128"/>
                  </a:lnTo>
                  <a:lnTo>
                    <a:pt x="648" y="144"/>
                  </a:lnTo>
                  <a:lnTo>
                    <a:pt x="688" y="152"/>
                  </a:lnTo>
                  <a:lnTo>
                    <a:pt x="712" y="160"/>
                  </a:lnTo>
                  <a:lnTo>
                    <a:pt x="744" y="168"/>
                  </a:lnTo>
                  <a:lnTo>
                    <a:pt x="776" y="176"/>
                  </a:lnTo>
                  <a:lnTo>
                    <a:pt x="792" y="184"/>
                  </a:lnTo>
                  <a:lnTo>
                    <a:pt x="816" y="192"/>
                  </a:lnTo>
                  <a:lnTo>
                    <a:pt x="864" y="208"/>
                  </a:lnTo>
                  <a:lnTo>
                    <a:pt x="928" y="232"/>
                  </a:lnTo>
                  <a:lnTo>
                    <a:pt x="960" y="248"/>
                  </a:lnTo>
                  <a:lnTo>
                    <a:pt x="1008" y="264"/>
                  </a:lnTo>
                  <a:lnTo>
                    <a:pt x="1056" y="288"/>
                  </a:lnTo>
                  <a:lnTo>
                    <a:pt x="1088" y="304"/>
                  </a:lnTo>
                  <a:lnTo>
                    <a:pt x="1136" y="328"/>
                  </a:lnTo>
                  <a:lnTo>
                    <a:pt x="1152" y="336"/>
                  </a:lnTo>
                  <a:lnTo>
                    <a:pt x="1168" y="344"/>
                  </a:lnTo>
                  <a:lnTo>
                    <a:pt x="1200" y="360"/>
                  </a:lnTo>
                  <a:lnTo>
                    <a:pt x="1224" y="376"/>
                  </a:lnTo>
                  <a:lnTo>
                    <a:pt x="1256" y="400"/>
                  </a:lnTo>
                  <a:lnTo>
                    <a:pt x="1272" y="416"/>
                  </a:lnTo>
                  <a:lnTo>
                    <a:pt x="1280" y="432"/>
                  </a:lnTo>
                  <a:lnTo>
                    <a:pt x="1280" y="440"/>
                  </a:lnTo>
                  <a:lnTo>
                    <a:pt x="1280" y="464"/>
                  </a:lnTo>
                  <a:lnTo>
                    <a:pt x="1280" y="464"/>
                  </a:lnTo>
                </a:path>
              </a:pathLst>
            </a:custGeom>
            <a:grp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13"/>
            <p:cNvSpPr>
              <a:spLocks/>
            </p:cNvSpPr>
            <p:nvPr/>
          </p:nvSpPr>
          <p:spPr bwMode="auto">
            <a:xfrm>
              <a:off x="1651000" y="6070600"/>
              <a:ext cx="2032000" cy="787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6"/>
                </a:cxn>
                <a:cxn ang="0">
                  <a:pos x="88" y="48"/>
                </a:cxn>
                <a:cxn ang="0">
                  <a:pos x="152" y="80"/>
                </a:cxn>
                <a:cxn ang="0">
                  <a:pos x="208" y="112"/>
                </a:cxn>
                <a:cxn ang="0">
                  <a:pos x="272" y="144"/>
                </a:cxn>
                <a:cxn ang="0">
                  <a:pos x="312" y="168"/>
                </a:cxn>
                <a:cxn ang="0">
                  <a:pos x="368" y="200"/>
                </a:cxn>
                <a:cxn ang="0">
                  <a:pos x="416" y="224"/>
                </a:cxn>
                <a:cxn ang="0">
                  <a:pos x="456" y="240"/>
                </a:cxn>
                <a:cxn ang="0">
                  <a:pos x="496" y="264"/>
                </a:cxn>
                <a:cxn ang="0">
                  <a:pos x="552" y="288"/>
                </a:cxn>
                <a:cxn ang="0">
                  <a:pos x="584" y="304"/>
                </a:cxn>
                <a:cxn ang="0">
                  <a:pos x="616" y="320"/>
                </a:cxn>
                <a:cxn ang="0">
                  <a:pos x="656" y="336"/>
                </a:cxn>
                <a:cxn ang="0">
                  <a:pos x="688" y="352"/>
                </a:cxn>
                <a:cxn ang="0">
                  <a:pos x="712" y="360"/>
                </a:cxn>
                <a:cxn ang="0">
                  <a:pos x="728" y="368"/>
                </a:cxn>
                <a:cxn ang="0">
                  <a:pos x="784" y="392"/>
                </a:cxn>
                <a:cxn ang="0">
                  <a:pos x="880" y="424"/>
                </a:cxn>
                <a:cxn ang="0">
                  <a:pos x="968" y="448"/>
                </a:cxn>
                <a:cxn ang="0">
                  <a:pos x="1064" y="472"/>
                </a:cxn>
                <a:cxn ang="0">
                  <a:pos x="1104" y="480"/>
                </a:cxn>
                <a:cxn ang="0">
                  <a:pos x="1128" y="488"/>
                </a:cxn>
                <a:cxn ang="0">
                  <a:pos x="1160" y="496"/>
                </a:cxn>
                <a:cxn ang="0">
                  <a:pos x="1192" y="496"/>
                </a:cxn>
                <a:cxn ang="0">
                  <a:pos x="1216" y="496"/>
                </a:cxn>
                <a:cxn ang="0">
                  <a:pos x="1232" y="496"/>
                </a:cxn>
                <a:cxn ang="0">
                  <a:pos x="1264" y="488"/>
                </a:cxn>
                <a:cxn ang="0">
                  <a:pos x="1272" y="480"/>
                </a:cxn>
                <a:cxn ang="0">
                  <a:pos x="1280" y="464"/>
                </a:cxn>
                <a:cxn ang="0">
                  <a:pos x="1280" y="464"/>
                </a:cxn>
              </a:cxnLst>
              <a:rect l="0" t="0" r="r" b="b"/>
              <a:pathLst>
                <a:path w="1280" h="496">
                  <a:moveTo>
                    <a:pt x="0" y="0"/>
                  </a:moveTo>
                  <a:lnTo>
                    <a:pt x="32" y="16"/>
                  </a:lnTo>
                  <a:lnTo>
                    <a:pt x="88" y="48"/>
                  </a:lnTo>
                  <a:lnTo>
                    <a:pt x="152" y="80"/>
                  </a:lnTo>
                  <a:lnTo>
                    <a:pt x="208" y="112"/>
                  </a:lnTo>
                  <a:lnTo>
                    <a:pt x="272" y="144"/>
                  </a:lnTo>
                  <a:lnTo>
                    <a:pt x="312" y="168"/>
                  </a:lnTo>
                  <a:lnTo>
                    <a:pt x="368" y="200"/>
                  </a:lnTo>
                  <a:lnTo>
                    <a:pt x="416" y="224"/>
                  </a:lnTo>
                  <a:lnTo>
                    <a:pt x="456" y="240"/>
                  </a:lnTo>
                  <a:lnTo>
                    <a:pt x="496" y="264"/>
                  </a:lnTo>
                  <a:lnTo>
                    <a:pt x="552" y="288"/>
                  </a:lnTo>
                  <a:lnTo>
                    <a:pt x="584" y="304"/>
                  </a:lnTo>
                  <a:lnTo>
                    <a:pt x="616" y="320"/>
                  </a:lnTo>
                  <a:lnTo>
                    <a:pt x="656" y="336"/>
                  </a:lnTo>
                  <a:lnTo>
                    <a:pt x="688" y="352"/>
                  </a:lnTo>
                  <a:lnTo>
                    <a:pt x="712" y="360"/>
                  </a:lnTo>
                  <a:lnTo>
                    <a:pt x="728" y="368"/>
                  </a:lnTo>
                  <a:lnTo>
                    <a:pt x="784" y="392"/>
                  </a:lnTo>
                  <a:lnTo>
                    <a:pt x="880" y="424"/>
                  </a:lnTo>
                  <a:lnTo>
                    <a:pt x="968" y="448"/>
                  </a:lnTo>
                  <a:lnTo>
                    <a:pt x="1064" y="472"/>
                  </a:lnTo>
                  <a:lnTo>
                    <a:pt x="1104" y="480"/>
                  </a:lnTo>
                  <a:lnTo>
                    <a:pt x="1128" y="488"/>
                  </a:lnTo>
                  <a:lnTo>
                    <a:pt x="1160" y="496"/>
                  </a:lnTo>
                  <a:lnTo>
                    <a:pt x="1192" y="496"/>
                  </a:lnTo>
                  <a:lnTo>
                    <a:pt x="1216" y="496"/>
                  </a:lnTo>
                  <a:lnTo>
                    <a:pt x="1232" y="496"/>
                  </a:lnTo>
                  <a:lnTo>
                    <a:pt x="1264" y="488"/>
                  </a:lnTo>
                  <a:lnTo>
                    <a:pt x="1272" y="480"/>
                  </a:lnTo>
                  <a:lnTo>
                    <a:pt x="1280" y="464"/>
                  </a:lnTo>
                  <a:lnTo>
                    <a:pt x="1280" y="464"/>
                  </a:lnTo>
                </a:path>
              </a:pathLst>
            </a:custGeom>
            <a:grp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42" name="Connecteur droit 241"/>
          <p:cNvCxnSpPr>
            <a:cxnSpLocks noChangeAspect="1"/>
          </p:cNvCxnSpPr>
          <p:nvPr/>
        </p:nvCxnSpPr>
        <p:spPr>
          <a:xfrm>
            <a:off x="2984687" y="3315690"/>
            <a:ext cx="2004589" cy="23717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égende à une bordure 2 58"/>
          <p:cNvSpPr/>
          <p:nvPr/>
        </p:nvSpPr>
        <p:spPr>
          <a:xfrm>
            <a:off x="5283204" y="5194303"/>
            <a:ext cx="2451100" cy="294199"/>
          </a:xfrm>
          <a:prstGeom prst="accentCallout2">
            <a:avLst>
              <a:gd name="adj1" fmla="val 52787"/>
              <a:gd name="adj2" fmla="val -331"/>
              <a:gd name="adj3" fmla="val 54360"/>
              <a:gd name="adj4" fmla="val -40001"/>
              <a:gd name="adj5" fmla="val 1879"/>
              <a:gd name="adj6" fmla="val -86667"/>
            </a:avLst>
          </a:prstGeom>
          <a:noFill/>
          <a:ln>
            <a:solidFill>
              <a:schemeClr val="tx2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  <a:latin typeface="+mj-lt"/>
                <a:cs typeface="Trebuchet MS"/>
              </a:rPr>
              <a:t>Pas</a:t>
            </a:r>
            <a:r>
              <a:rPr lang="fr-FR" sz="1400" b="0" dirty="0">
                <a:solidFill>
                  <a:schemeClr val="tx2"/>
                </a:solidFill>
                <a:latin typeface="+mj-lt"/>
                <a:cs typeface="Trebuchet MS"/>
              </a:rPr>
              <a:t> réel de l’hélice (</a:t>
            </a:r>
            <a:r>
              <a:rPr lang="fr-FR" sz="1400" b="1" dirty="0">
                <a:solidFill>
                  <a:schemeClr val="tx2"/>
                </a:solidFill>
                <a:latin typeface="Symbol" charset="2"/>
                <a:cs typeface="Symbol" charset="2"/>
              </a:rPr>
              <a:t>b</a:t>
            </a:r>
            <a:r>
              <a:rPr lang="fr-FR" sz="1400" b="0" dirty="0">
                <a:solidFill>
                  <a:schemeClr val="tx2"/>
                </a:solidFill>
                <a:latin typeface="+mj-lt"/>
                <a:cs typeface="Symbol" charset="2"/>
              </a:rPr>
              <a:t>)</a:t>
            </a:r>
          </a:p>
        </p:txBody>
      </p:sp>
      <p:sp>
        <p:nvSpPr>
          <p:cNvPr id="64" name="Légende à une bordure 2 63"/>
          <p:cNvSpPr/>
          <p:nvPr/>
        </p:nvSpPr>
        <p:spPr>
          <a:xfrm>
            <a:off x="5041904" y="4711702"/>
            <a:ext cx="1905001" cy="298500"/>
          </a:xfrm>
          <a:prstGeom prst="accentCallout2">
            <a:avLst>
              <a:gd name="adj1" fmla="val 52787"/>
              <a:gd name="adj2" fmla="val -331"/>
              <a:gd name="adj3" fmla="val 54360"/>
              <a:gd name="adj4" fmla="val -19334"/>
              <a:gd name="adj5" fmla="val 129517"/>
              <a:gd name="adj6" fmla="val -41334"/>
            </a:avLst>
          </a:prstGeom>
          <a:noFill/>
          <a:ln>
            <a:solidFill>
              <a:srgbClr val="0080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rgbClr val="008000"/>
                </a:solidFill>
                <a:latin typeface="+mj-lt"/>
                <a:cs typeface="Trebuchet MS"/>
              </a:rPr>
              <a:t>Angle d’incidence (</a:t>
            </a:r>
            <a:r>
              <a:rPr lang="fr-FR" sz="1400" b="1" dirty="0">
                <a:solidFill>
                  <a:srgbClr val="008000"/>
                </a:solidFill>
                <a:latin typeface="Symbol" charset="2"/>
                <a:cs typeface="Symbol" charset="2"/>
              </a:rPr>
              <a:t>a</a:t>
            </a:r>
            <a:r>
              <a:rPr lang="fr-FR" sz="1400" b="0" dirty="0">
                <a:solidFill>
                  <a:srgbClr val="008000"/>
                </a:solidFill>
                <a:latin typeface="+mj-lt"/>
                <a:cs typeface="Symbol" charset="2"/>
              </a:rPr>
              <a:t>)</a:t>
            </a:r>
            <a:endParaRPr lang="fr-FR" sz="1400" b="0" dirty="0">
              <a:solidFill>
                <a:srgbClr val="008000"/>
              </a:solidFill>
              <a:latin typeface="+mj-lt"/>
              <a:cs typeface="Trebuchet MS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 flipH="1" flipV="1">
            <a:off x="3022604" y="6297050"/>
            <a:ext cx="2478290" cy="0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lgDashDot"/>
            <a:round/>
            <a:headEnd type="stealth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égende à une bordure 2 67"/>
          <p:cNvSpPr/>
          <p:nvPr/>
        </p:nvSpPr>
        <p:spPr>
          <a:xfrm>
            <a:off x="5549903" y="5715003"/>
            <a:ext cx="1905001" cy="294199"/>
          </a:xfrm>
          <a:prstGeom prst="accentCallout2">
            <a:avLst>
              <a:gd name="adj1" fmla="val 57042"/>
              <a:gd name="adj2" fmla="val -331"/>
              <a:gd name="adj3" fmla="val 54360"/>
              <a:gd name="adj4" fmla="val -13334"/>
              <a:gd name="adj5" fmla="val 94608"/>
              <a:gd name="adj6" fmla="val -32001"/>
            </a:avLst>
          </a:prstGeom>
          <a:noFill/>
          <a:ln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rgbClr val="FF0000"/>
                </a:solidFill>
                <a:latin typeface="+mj-lt"/>
                <a:cs typeface="Trebuchet MS"/>
              </a:rPr>
              <a:t>Angle de calage (</a:t>
            </a:r>
            <a:r>
              <a:rPr lang="fr-FR" sz="1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fr-FR" sz="1400" b="0" dirty="0">
                <a:solidFill>
                  <a:srgbClr val="FF0000"/>
                </a:solidFill>
                <a:latin typeface="+mj-lt"/>
                <a:cs typeface="Symbol" charset="2"/>
              </a:rPr>
              <a:t>)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594104" y="550928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2484B7"/>
                </a:solidFill>
              </a:rPr>
              <a:t>(</a:t>
            </a:r>
            <a:r>
              <a:rPr lang="fr-FR" sz="1400" b="1" dirty="0" err="1">
                <a:solidFill>
                  <a:srgbClr val="2484B7"/>
                </a:solidFill>
              </a:rPr>
              <a:t>Vr</a:t>
            </a:r>
            <a:r>
              <a:rPr lang="fr-FR" sz="1400" dirty="0">
                <a:solidFill>
                  <a:srgbClr val="2484B7"/>
                </a:solidFill>
              </a:rPr>
              <a:t>)</a:t>
            </a:r>
          </a:p>
        </p:txBody>
      </p:sp>
      <p:cxnSp>
        <p:nvCxnSpPr>
          <p:cNvPr id="49" name="Connecteur droit 48"/>
          <p:cNvCxnSpPr>
            <a:endCxn id="281" idx="0"/>
          </p:cNvCxnSpPr>
          <p:nvPr/>
        </p:nvCxnSpPr>
        <p:spPr>
          <a:xfrm rot="16200000" flipV="1">
            <a:off x="2355853" y="4044951"/>
            <a:ext cx="2209800" cy="876302"/>
          </a:xfrm>
          <a:prstGeom prst="line">
            <a:avLst/>
          </a:prstGeom>
          <a:ln w="28575" cap="flat" cmpd="sng" algn="ctr">
            <a:solidFill>
              <a:srgbClr val="2484B7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602266" y="1089025"/>
            <a:ext cx="3993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Pas réel de l’hélice (aérodynamique) :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048004" y="6004125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Pas théorique de l’hélice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 rot="2860439">
            <a:off x="1578583" y="3862271"/>
            <a:ext cx="1368231" cy="669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ZoneTexte 31"/>
          <p:cNvSpPr txBox="1"/>
          <p:nvPr/>
        </p:nvSpPr>
        <p:spPr>
          <a:xfrm rot="5400000">
            <a:off x="2041604" y="3835983"/>
            <a:ext cx="17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2"/>
                </a:solidFill>
              </a:rPr>
              <a:t>Vitesse de rotation</a:t>
            </a:r>
          </a:p>
        </p:txBody>
      </p:sp>
      <p:cxnSp>
        <p:nvCxnSpPr>
          <p:cNvPr id="29" name="Connecteur droit 28"/>
          <p:cNvCxnSpPr/>
          <p:nvPr/>
        </p:nvCxnSpPr>
        <p:spPr>
          <a:xfrm flipH="1" flipV="1">
            <a:off x="3911604" y="5550750"/>
            <a:ext cx="966289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102104" y="549658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Recul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596900" y="2284511"/>
            <a:ext cx="624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C’est le recul qui donne la valeur de </a:t>
            </a:r>
            <a:r>
              <a:rPr lang="fr-FR" sz="1600" b="1" dirty="0">
                <a:solidFill>
                  <a:srgbClr val="000000"/>
                </a:solidFill>
              </a:rPr>
              <a:t>l’angle d’incidence </a:t>
            </a:r>
            <a:r>
              <a:rPr lang="fr-FR" sz="1600" b="1" dirty="0">
                <a:solidFill>
                  <a:srgbClr val="000000"/>
                </a:solidFill>
                <a:cs typeface="Trebuchet MS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fr-FR" sz="1600" b="1" dirty="0">
                <a:solidFill>
                  <a:srgbClr val="000000"/>
                </a:solidFill>
                <a:cs typeface="Symbol" charset="2"/>
              </a:rPr>
              <a:t>)</a:t>
            </a:r>
            <a:r>
              <a:rPr lang="fr-FR" sz="1600" dirty="0">
                <a:solidFill>
                  <a:srgbClr val="000000"/>
                </a:solidFill>
                <a:cs typeface="Symbol" charset="2"/>
              </a:rPr>
              <a:t> de la pale.</a:t>
            </a:r>
            <a:endParaRPr lang="fr-FR" sz="1600" b="1" dirty="0">
              <a:solidFill>
                <a:srgbClr val="000000"/>
              </a:solidFill>
              <a:cs typeface="Trebuchet MS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596900" y="1889125"/>
            <a:ext cx="6337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La différence entre le pas théorique et le pas réel s’appelle le </a:t>
            </a:r>
            <a:r>
              <a:rPr lang="fr-FR" sz="1600" b="1" dirty="0"/>
              <a:t>recul.</a:t>
            </a:r>
          </a:p>
        </p:txBody>
      </p:sp>
      <p:sp>
        <p:nvSpPr>
          <p:cNvPr id="36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84200" y="1533525"/>
            <a:ext cx="8496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Le </a:t>
            </a:r>
            <a:r>
              <a:rPr lang="fr-FR" sz="1600" b="1" dirty="0"/>
              <a:t>pas réel </a:t>
            </a:r>
            <a:r>
              <a:rPr lang="fr-FR" sz="1600" dirty="0"/>
              <a:t>est résultant de la vitesse propre de l’aéronef et de la vitesse de rotation de l’hélice.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9021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8" grpId="0"/>
      <p:bldP spid="62" grpId="0" animBg="1"/>
      <p:bldP spid="59" grpId="0" animBg="1"/>
      <p:bldP spid="64" grpId="0" animBg="1"/>
      <p:bldP spid="55" grpId="0"/>
      <p:bldP spid="33" grpId="0"/>
      <p:bldP spid="34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500666" y="885825"/>
            <a:ext cx="2979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rendement de l’hélice (</a:t>
            </a:r>
            <a:r>
              <a:rPr lang="fr-FR" dirty="0">
                <a:solidFill>
                  <a:srgbClr val="C00000"/>
                </a:solidFill>
                <a:latin typeface="Symbol" charset="2"/>
                <a:cs typeface="Symbol" charset="2"/>
              </a:rPr>
              <a:t>h</a:t>
            </a:r>
            <a:r>
              <a:rPr lang="fr-FR" dirty="0">
                <a:solidFill>
                  <a:srgbClr val="C00000"/>
                </a:solidFill>
              </a:rPr>
              <a:t>) :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546100" y="2143125"/>
            <a:ext cx="72009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A vitesse de rotation constante, le rendement maximum d’une hélice à pas fixe ne sera obtenu qu’à une vitesse propre donnée.</a:t>
            </a:r>
            <a:endParaRPr lang="fr-FR" sz="1600" b="1" dirty="0"/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508000" y="1304925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C’est le rapport entre le </a:t>
            </a:r>
            <a:r>
              <a:rPr lang="fr-FR" sz="1600" dirty="0">
                <a:solidFill>
                  <a:srgbClr val="000090"/>
                </a:solidFill>
              </a:rPr>
              <a:t>pas réel </a:t>
            </a:r>
            <a:r>
              <a:rPr lang="fr-FR" sz="1600" dirty="0">
                <a:solidFill>
                  <a:srgbClr val="000090"/>
                </a:solidFill>
                <a:cs typeface="Trebuchet MS"/>
              </a:rPr>
              <a:t>(</a:t>
            </a:r>
            <a:r>
              <a:rPr lang="fr-FR" sz="1600" b="1" dirty="0">
                <a:solidFill>
                  <a:srgbClr val="000090"/>
                </a:solidFill>
                <a:latin typeface="Symbol" charset="2"/>
                <a:cs typeface="Symbol" charset="2"/>
              </a:rPr>
              <a:t>b</a:t>
            </a:r>
            <a:r>
              <a:rPr lang="fr-FR" sz="1600" dirty="0">
                <a:solidFill>
                  <a:srgbClr val="000090"/>
                </a:solidFill>
                <a:cs typeface="Symbol" charset="2"/>
              </a:rPr>
              <a:t>) </a:t>
            </a:r>
            <a:r>
              <a:rPr lang="fr-FR" sz="1600" dirty="0"/>
              <a:t>et le </a:t>
            </a:r>
            <a:r>
              <a:rPr lang="fr-FR" sz="1600" dirty="0">
                <a:solidFill>
                  <a:srgbClr val="FF0000"/>
                </a:solidFill>
              </a:rPr>
              <a:t>pas théorique </a:t>
            </a:r>
            <a:r>
              <a:rPr lang="fr-FR" sz="1600" dirty="0">
                <a:solidFill>
                  <a:srgbClr val="FF0000"/>
                </a:solidFill>
                <a:cs typeface="Trebuchet MS"/>
              </a:rPr>
              <a:t>(</a:t>
            </a:r>
            <a:r>
              <a:rPr lang="fr-FR" sz="1600" b="1" dirty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fr-FR" sz="1600" dirty="0">
                <a:solidFill>
                  <a:srgbClr val="FF0000"/>
                </a:solidFill>
                <a:cs typeface="Symbol" charset="2"/>
              </a:rPr>
              <a:t>)</a:t>
            </a:r>
            <a:r>
              <a:rPr lang="fr-FR" sz="1600" dirty="0"/>
              <a:t>.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508000" y="1711325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C’est aussi le rapport entre la puissance utile et la puissance absorbée. </a:t>
            </a:r>
            <a:endParaRPr lang="fr-FR" sz="1600" b="1" dirty="0"/>
          </a:p>
        </p:txBody>
      </p:sp>
      <p:sp>
        <p:nvSpPr>
          <p:cNvPr id="50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1473200" y="3111499"/>
            <a:ext cx="6248400" cy="3416301"/>
            <a:chOff x="1892300" y="3441699"/>
            <a:chExt cx="6248400" cy="3416301"/>
          </a:xfrm>
        </p:grpSpPr>
        <p:grpSp>
          <p:nvGrpSpPr>
            <p:cNvPr id="2" name="Grouper 236"/>
            <p:cNvGrpSpPr/>
            <p:nvPr/>
          </p:nvGrpSpPr>
          <p:grpSpPr>
            <a:xfrm>
              <a:off x="2125201" y="3617283"/>
              <a:ext cx="2917997" cy="1604416"/>
              <a:chOff x="2684001" y="3566483"/>
              <a:chExt cx="2917997" cy="1604416"/>
            </a:xfrm>
            <a:effectLst/>
          </p:grpSpPr>
          <p:sp>
            <p:nvSpPr>
              <p:cNvPr id="224" name="Cylindre 223"/>
              <p:cNvSpPr/>
              <p:nvPr/>
            </p:nvSpPr>
            <p:spPr bwMode="auto">
              <a:xfrm rot="5400000" flipH="1">
                <a:off x="3206801" y="3719000"/>
                <a:ext cx="308999" cy="1354600"/>
              </a:xfrm>
              <a:prstGeom prst="can">
                <a:avLst/>
              </a:prstGeom>
              <a:gradFill flip="none" rotWithShape="1">
                <a:gsLst>
                  <a:gs pos="38000">
                    <a:schemeClr val="tx1">
                      <a:lumMod val="50000"/>
                      <a:lumOff val="50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3">
                <a:lum contrast="-60000"/>
              </a:blip>
              <a:stretch>
                <a:fillRect/>
              </a:stretch>
            </p:blipFill>
            <p:spPr>
              <a:xfrm>
                <a:off x="3790950" y="3566483"/>
                <a:ext cx="1811048" cy="1604416"/>
              </a:xfrm>
              <a:prstGeom prst="rect">
                <a:avLst/>
              </a:prstGeom>
              <a:effectLst>
                <a:outerShdw blurRad="50800" dist="38100" dir="4800000" algn="br">
                  <a:srgbClr val="000000">
                    <a:alpha val="43000"/>
                  </a:srgbClr>
                </a:outerShdw>
              </a:effectLst>
            </p:spPr>
          </p:pic>
        </p:grpSp>
        <p:cxnSp>
          <p:nvCxnSpPr>
            <p:cNvPr id="240" name="Connecteur droit 239"/>
            <p:cNvCxnSpPr/>
            <p:nvPr/>
          </p:nvCxnSpPr>
          <p:spPr>
            <a:xfrm rot="5400000" flipH="1" flipV="1">
              <a:off x="1889155" y="5220748"/>
              <a:ext cx="305429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lgDashDot"/>
              <a:round/>
              <a:headEnd type="stealth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riangle rectangle 280"/>
            <p:cNvSpPr>
              <a:spLocks/>
            </p:cNvSpPr>
            <p:nvPr/>
          </p:nvSpPr>
          <p:spPr bwMode="auto">
            <a:xfrm>
              <a:off x="3428998" y="3733800"/>
              <a:ext cx="2679702" cy="3124200"/>
            </a:xfrm>
            <a:prstGeom prst="rtTriangle">
              <a:avLst/>
            </a:prstGeom>
            <a:gradFill flip="none" rotWithShape="1">
              <a:gsLst>
                <a:gs pos="92000">
                  <a:srgbClr val="FF0000">
                    <a:alpha val="27000"/>
                  </a:srgbClr>
                </a:gs>
                <a:gs pos="98000">
                  <a:srgbClr val="FFFFFF">
                    <a:alpha val="27000"/>
                  </a:srgbClr>
                </a:gs>
              </a:gsLst>
              <a:lin ang="5340000" scaled="0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7" name="Triangle rectangle 56"/>
            <p:cNvSpPr>
              <a:spLocks/>
            </p:cNvSpPr>
            <p:nvPr/>
          </p:nvSpPr>
          <p:spPr bwMode="auto">
            <a:xfrm>
              <a:off x="3416300" y="3708400"/>
              <a:ext cx="901700" cy="2184400"/>
            </a:xfrm>
            <a:prstGeom prst="rtTriangle">
              <a:avLst/>
            </a:prstGeom>
            <a:gradFill flip="none" rotWithShape="1">
              <a:gsLst>
                <a:gs pos="85000">
                  <a:srgbClr val="2484B7">
                    <a:alpha val="54000"/>
                  </a:srgbClr>
                </a:gs>
                <a:gs pos="100000">
                  <a:schemeClr val="accent2">
                    <a:lumMod val="40000"/>
                    <a:lumOff val="60000"/>
                    <a:alpha val="54000"/>
                  </a:schemeClr>
                </a:gs>
              </a:gsLst>
              <a:lin ang="5280000" scaled="0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45" name="Connecteur droit 44"/>
            <p:cNvCxnSpPr/>
            <p:nvPr/>
          </p:nvCxnSpPr>
          <p:spPr>
            <a:xfrm rot="5400000" flipH="1" flipV="1">
              <a:off x="2321155" y="4814148"/>
              <a:ext cx="2190290" cy="0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 flipV="1">
              <a:off x="3429000" y="5906348"/>
              <a:ext cx="894290" cy="0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1892300" y="5687080"/>
              <a:ext cx="148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50595"/>
                  </a:solidFill>
                </a:rPr>
                <a:t> Vitesse propre</a:t>
              </a:r>
            </a:p>
          </p:txBody>
        </p:sp>
        <p:cxnSp>
          <p:nvCxnSpPr>
            <p:cNvPr id="66" name="Connecteur droit 65"/>
            <p:cNvCxnSpPr/>
            <p:nvPr/>
          </p:nvCxnSpPr>
          <p:spPr>
            <a:xfrm flipH="1" flipV="1">
              <a:off x="3429000" y="6652648"/>
              <a:ext cx="2478290" cy="0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lgDashDot"/>
              <a:round/>
              <a:headEnd type="stealth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Légende à une bordure 2 67"/>
            <p:cNvSpPr/>
            <p:nvPr/>
          </p:nvSpPr>
          <p:spPr>
            <a:xfrm>
              <a:off x="5956299" y="6070601"/>
              <a:ext cx="1905001" cy="294199"/>
            </a:xfrm>
            <a:prstGeom prst="accentCallout2">
              <a:avLst>
                <a:gd name="adj1" fmla="val 57042"/>
                <a:gd name="adj2" fmla="val -331"/>
                <a:gd name="adj3" fmla="val 54360"/>
                <a:gd name="adj4" fmla="val -13334"/>
                <a:gd name="adj5" fmla="val 94608"/>
                <a:gd name="adj6" fmla="val -32001"/>
              </a:avLst>
            </a:prstGeom>
            <a:noFill/>
            <a:ln>
              <a:solidFill>
                <a:srgbClr val="FF0000"/>
              </a:solidFill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0" dirty="0">
                  <a:solidFill>
                    <a:srgbClr val="FF0000"/>
                  </a:solidFill>
                  <a:latin typeface="+mj-lt"/>
                  <a:cs typeface="Trebuchet MS"/>
                </a:rPr>
                <a:t>Angle de calage (</a:t>
              </a:r>
              <a:r>
                <a:rPr lang="fr-FR" sz="1400" b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w</a:t>
              </a:r>
              <a:r>
                <a:rPr lang="fr-FR" sz="1400" b="0" dirty="0">
                  <a:solidFill>
                    <a:srgbClr val="FF0000"/>
                  </a:solidFill>
                  <a:latin typeface="+mj-lt"/>
                  <a:cs typeface="Symbol" charset="2"/>
                </a:rPr>
                <a:t>)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4089400" y="586488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2484B7"/>
                  </a:solidFill>
                </a:rPr>
                <a:t>(</a:t>
              </a:r>
              <a:r>
                <a:rPr lang="fr-FR" sz="1400" b="1" dirty="0" err="1">
                  <a:solidFill>
                    <a:srgbClr val="2484B7"/>
                  </a:solidFill>
                </a:rPr>
                <a:t>Vr</a:t>
              </a:r>
              <a:r>
                <a:rPr lang="fr-FR" sz="1400" dirty="0">
                  <a:solidFill>
                    <a:srgbClr val="2484B7"/>
                  </a:solidFill>
                </a:rPr>
                <a:t>)</a:t>
              </a:r>
            </a:p>
          </p:txBody>
        </p:sp>
        <p:cxnSp>
          <p:nvCxnSpPr>
            <p:cNvPr id="49" name="Connecteur droit 48"/>
            <p:cNvCxnSpPr>
              <a:endCxn id="281" idx="0"/>
            </p:cNvCxnSpPr>
            <p:nvPr/>
          </p:nvCxnSpPr>
          <p:spPr>
            <a:xfrm rot="16200000" flipV="1">
              <a:off x="2762249" y="4400549"/>
              <a:ext cx="2209800" cy="876302"/>
            </a:xfrm>
            <a:prstGeom prst="line">
              <a:avLst/>
            </a:prstGeom>
            <a:ln w="28575" cap="flat" cmpd="sng" algn="ctr">
              <a:solidFill>
                <a:srgbClr val="2484B7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454400" y="6359723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>
                  <a:solidFill>
                    <a:srgbClr val="FF0000"/>
                  </a:solidFill>
                </a:rPr>
                <a:t>Pas théorique de l’hélice</a:t>
              </a: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 rot="2860439">
              <a:off x="1984979" y="4217869"/>
              <a:ext cx="1368231" cy="669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ZoneTexte 31"/>
            <p:cNvSpPr txBox="1"/>
            <p:nvPr/>
          </p:nvSpPr>
          <p:spPr>
            <a:xfrm rot="5400000">
              <a:off x="2448000" y="4191581"/>
              <a:ext cx="178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tx2"/>
                  </a:solidFill>
                </a:rPr>
                <a:t>Vitesse de rotation</a:t>
              </a:r>
            </a:p>
          </p:txBody>
        </p:sp>
        <p:sp>
          <p:nvSpPr>
            <p:cNvPr id="52" name="Triangle isocèle 61"/>
            <p:cNvSpPr/>
            <p:nvPr/>
          </p:nvSpPr>
          <p:spPr bwMode="auto">
            <a:xfrm rot="20301417" flipH="1">
              <a:off x="3910591" y="3441699"/>
              <a:ext cx="888015" cy="2717469"/>
            </a:xfrm>
            <a:custGeom>
              <a:avLst/>
              <a:gdLst>
                <a:gd name="connsiteX0" fmla="*/ 0 w 779799"/>
                <a:gd name="connsiteY0" fmla="*/ 2387600 h 2387600"/>
                <a:gd name="connsiteX1" fmla="*/ 779799 w 779799"/>
                <a:gd name="connsiteY1" fmla="*/ 0 h 2387600"/>
                <a:gd name="connsiteX2" fmla="*/ 779799 w 779799"/>
                <a:gd name="connsiteY2" fmla="*/ 2387600 h 2387600"/>
                <a:gd name="connsiteX3" fmla="*/ 0 w 779799"/>
                <a:gd name="connsiteY3" fmla="*/ 2387600 h 2387600"/>
                <a:gd name="connsiteX0" fmla="*/ 0 w 888015"/>
                <a:gd name="connsiteY0" fmla="*/ 2717469 h 2717469"/>
                <a:gd name="connsiteX1" fmla="*/ 888015 w 888015"/>
                <a:gd name="connsiteY1" fmla="*/ 0 h 2717469"/>
                <a:gd name="connsiteX2" fmla="*/ 888015 w 888015"/>
                <a:gd name="connsiteY2" fmla="*/ 2387600 h 2717469"/>
                <a:gd name="connsiteX3" fmla="*/ 0 w 888015"/>
                <a:gd name="connsiteY3" fmla="*/ 2717469 h 271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015" h="2717469">
                  <a:moveTo>
                    <a:pt x="0" y="2717469"/>
                  </a:moveTo>
                  <a:lnTo>
                    <a:pt x="888015" y="0"/>
                  </a:lnTo>
                  <a:lnTo>
                    <a:pt x="888015" y="2387600"/>
                  </a:lnTo>
                  <a:lnTo>
                    <a:pt x="0" y="2717469"/>
                  </a:lnTo>
                  <a:close/>
                </a:path>
              </a:pathLst>
            </a:custGeom>
            <a:pattFill prst="ltUpDiag">
              <a:fgClr>
                <a:srgbClr val="008000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242" name="Connecteur droit 241"/>
            <p:cNvCxnSpPr>
              <a:cxnSpLocks noChangeAspect="1"/>
            </p:cNvCxnSpPr>
            <p:nvPr/>
          </p:nvCxnSpPr>
          <p:spPr>
            <a:xfrm>
              <a:off x="3391083" y="3671288"/>
              <a:ext cx="2004589" cy="237171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r 222"/>
            <p:cNvGrpSpPr>
              <a:grpSpLocks noChangeAspect="1"/>
            </p:cNvGrpSpPr>
            <p:nvPr/>
          </p:nvGrpSpPr>
          <p:grpSpPr>
            <a:xfrm rot="853933">
              <a:off x="3235932" y="3801924"/>
              <a:ext cx="1244388" cy="888222"/>
              <a:chOff x="1651000" y="6070600"/>
              <a:chExt cx="2035323" cy="787400"/>
            </a:xfrm>
            <a:gradFill flip="none" rotWithShape="1">
              <a:gsLst>
                <a:gs pos="41000">
                  <a:schemeClr val="accent5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grpSpPr>
          <p:sp>
            <p:nvSpPr>
              <p:cNvPr id="220" name="Freeform 10"/>
              <p:cNvSpPr>
                <a:spLocks/>
              </p:cNvSpPr>
              <p:nvPr/>
            </p:nvSpPr>
            <p:spPr bwMode="auto">
              <a:xfrm>
                <a:off x="1654323" y="6076616"/>
                <a:ext cx="2032000" cy="736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8"/>
                  </a:cxn>
                  <a:cxn ang="0">
                    <a:pos x="112" y="24"/>
                  </a:cxn>
                  <a:cxn ang="0">
                    <a:pos x="168" y="32"/>
                  </a:cxn>
                  <a:cxn ang="0">
                    <a:pos x="240" y="48"/>
                  </a:cxn>
                  <a:cxn ang="0">
                    <a:pos x="288" y="56"/>
                  </a:cxn>
                  <a:cxn ang="0">
                    <a:pos x="352" y="72"/>
                  </a:cxn>
                  <a:cxn ang="0">
                    <a:pos x="416" y="88"/>
                  </a:cxn>
                  <a:cxn ang="0">
                    <a:pos x="456" y="96"/>
                  </a:cxn>
                  <a:cxn ang="0">
                    <a:pos x="504" y="104"/>
                  </a:cxn>
                  <a:cxn ang="0">
                    <a:pos x="560" y="120"/>
                  </a:cxn>
                  <a:cxn ang="0">
                    <a:pos x="600" y="128"/>
                  </a:cxn>
                  <a:cxn ang="0">
                    <a:pos x="648" y="144"/>
                  </a:cxn>
                  <a:cxn ang="0">
                    <a:pos x="688" y="152"/>
                  </a:cxn>
                  <a:cxn ang="0">
                    <a:pos x="712" y="160"/>
                  </a:cxn>
                  <a:cxn ang="0">
                    <a:pos x="744" y="168"/>
                  </a:cxn>
                  <a:cxn ang="0">
                    <a:pos x="776" y="176"/>
                  </a:cxn>
                  <a:cxn ang="0">
                    <a:pos x="792" y="184"/>
                  </a:cxn>
                  <a:cxn ang="0">
                    <a:pos x="816" y="192"/>
                  </a:cxn>
                  <a:cxn ang="0">
                    <a:pos x="864" y="208"/>
                  </a:cxn>
                  <a:cxn ang="0">
                    <a:pos x="928" y="232"/>
                  </a:cxn>
                  <a:cxn ang="0">
                    <a:pos x="960" y="248"/>
                  </a:cxn>
                  <a:cxn ang="0">
                    <a:pos x="1008" y="264"/>
                  </a:cxn>
                  <a:cxn ang="0">
                    <a:pos x="1056" y="288"/>
                  </a:cxn>
                  <a:cxn ang="0">
                    <a:pos x="1088" y="304"/>
                  </a:cxn>
                  <a:cxn ang="0">
                    <a:pos x="1136" y="328"/>
                  </a:cxn>
                  <a:cxn ang="0">
                    <a:pos x="1152" y="336"/>
                  </a:cxn>
                  <a:cxn ang="0">
                    <a:pos x="1168" y="344"/>
                  </a:cxn>
                  <a:cxn ang="0">
                    <a:pos x="1200" y="360"/>
                  </a:cxn>
                  <a:cxn ang="0">
                    <a:pos x="1224" y="376"/>
                  </a:cxn>
                  <a:cxn ang="0">
                    <a:pos x="1256" y="400"/>
                  </a:cxn>
                  <a:cxn ang="0">
                    <a:pos x="1272" y="416"/>
                  </a:cxn>
                  <a:cxn ang="0">
                    <a:pos x="1280" y="432"/>
                  </a:cxn>
                  <a:cxn ang="0">
                    <a:pos x="1280" y="440"/>
                  </a:cxn>
                  <a:cxn ang="0">
                    <a:pos x="1280" y="464"/>
                  </a:cxn>
                  <a:cxn ang="0">
                    <a:pos x="1280" y="464"/>
                  </a:cxn>
                </a:cxnLst>
                <a:rect l="0" t="0" r="r" b="b"/>
                <a:pathLst>
                  <a:path w="1280" h="464">
                    <a:moveTo>
                      <a:pt x="0" y="0"/>
                    </a:moveTo>
                    <a:lnTo>
                      <a:pt x="40" y="8"/>
                    </a:lnTo>
                    <a:lnTo>
                      <a:pt x="112" y="24"/>
                    </a:lnTo>
                    <a:lnTo>
                      <a:pt x="168" y="32"/>
                    </a:lnTo>
                    <a:lnTo>
                      <a:pt x="240" y="48"/>
                    </a:lnTo>
                    <a:lnTo>
                      <a:pt x="288" y="56"/>
                    </a:lnTo>
                    <a:lnTo>
                      <a:pt x="352" y="72"/>
                    </a:lnTo>
                    <a:lnTo>
                      <a:pt x="416" y="88"/>
                    </a:lnTo>
                    <a:lnTo>
                      <a:pt x="456" y="96"/>
                    </a:lnTo>
                    <a:lnTo>
                      <a:pt x="504" y="104"/>
                    </a:lnTo>
                    <a:lnTo>
                      <a:pt x="560" y="120"/>
                    </a:lnTo>
                    <a:lnTo>
                      <a:pt x="600" y="128"/>
                    </a:lnTo>
                    <a:lnTo>
                      <a:pt x="648" y="144"/>
                    </a:lnTo>
                    <a:lnTo>
                      <a:pt x="688" y="152"/>
                    </a:lnTo>
                    <a:lnTo>
                      <a:pt x="712" y="160"/>
                    </a:lnTo>
                    <a:lnTo>
                      <a:pt x="744" y="168"/>
                    </a:lnTo>
                    <a:lnTo>
                      <a:pt x="776" y="176"/>
                    </a:lnTo>
                    <a:lnTo>
                      <a:pt x="792" y="184"/>
                    </a:lnTo>
                    <a:lnTo>
                      <a:pt x="816" y="192"/>
                    </a:lnTo>
                    <a:lnTo>
                      <a:pt x="864" y="208"/>
                    </a:lnTo>
                    <a:lnTo>
                      <a:pt x="928" y="232"/>
                    </a:lnTo>
                    <a:lnTo>
                      <a:pt x="960" y="248"/>
                    </a:lnTo>
                    <a:lnTo>
                      <a:pt x="1008" y="264"/>
                    </a:lnTo>
                    <a:lnTo>
                      <a:pt x="1056" y="288"/>
                    </a:lnTo>
                    <a:lnTo>
                      <a:pt x="1088" y="304"/>
                    </a:lnTo>
                    <a:lnTo>
                      <a:pt x="1136" y="328"/>
                    </a:lnTo>
                    <a:lnTo>
                      <a:pt x="1152" y="336"/>
                    </a:lnTo>
                    <a:lnTo>
                      <a:pt x="1168" y="344"/>
                    </a:lnTo>
                    <a:lnTo>
                      <a:pt x="1200" y="360"/>
                    </a:lnTo>
                    <a:lnTo>
                      <a:pt x="1224" y="376"/>
                    </a:lnTo>
                    <a:lnTo>
                      <a:pt x="1256" y="400"/>
                    </a:lnTo>
                    <a:lnTo>
                      <a:pt x="1272" y="416"/>
                    </a:lnTo>
                    <a:lnTo>
                      <a:pt x="1280" y="432"/>
                    </a:lnTo>
                    <a:lnTo>
                      <a:pt x="1280" y="440"/>
                    </a:lnTo>
                    <a:lnTo>
                      <a:pt x="1280" y="464"/>
                    </a:lnTo>
                    <a:lnTo>
                      <a:pt x="1280" y="464"/>
                    </a:lnTo>
                  </a:path>
                </a:pathLst>
              </a:custGeom>
              <a:grpFill/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13"/>
              <p:cNvSpPr>
                <a:spLocks/>
              </p:cNvSpPr>
              <p:nvPr/>
            </p:nvSpPr>
            <p:spPr bwMode="auto">
              <a:xfrm>
                <a:off x="1651000" y="6070600"/>
                <a:ext cx="2032000" cy="787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6"/>
                  </a:cxn>
                  <a:cxn ang="0">
                    <a:pos x="88" y="48"/>
                  </a:cxn>
                  <a:cxn ang="0">
                    <a:pos x="152" y="80"/>
                  </a:cxn>
                  <a:cxn ang="0">
                    <a:pos x="208" y="112"/>
                  </a:cxn>
                  <a:cxn ang="0">
                    <a:pos x="272" y="144"/>
                  </a:cxn>
                  <a:cxn ang="0">
                    <a:pos x="312" y="168"/>
                  </a:cxn>
                  <a:cxn ang="0">
                    <a:pos x="368" y="200"/>
                  </a:cxn>
                  <a:cxn ang="0">
                    <a:pos x="416" y="224"/>
                  </a:cxn>
                  <a:cxn ang="0">
                    <a:pos x="456" y="240"/>
                  </a:cxn>
                  <a:cxn ang="0">
                    <a:pos x="496" y="264"/>
                  </a:cxn>
                  <a:cxn ang="0">
                    <a:pos x="552" y="288"/>
                  </a:cxn>
                  <a:cxn ang="0">
                    <a:pos x="584" y="304"/>
                  </a:cxn>
                  <a:cxn ang="0">
                    <a:pos x="616" y="320"/>
                  </a:cxn>
                  <a:cxn ang="0">
                    <a:pos x="656" y="336"/>
                  </a:cxn>
                  <a:cxn ang="0">
                    <a:pos x="688" y="352"/>
                  </a:cxn>
                  <a:cxn ang="0">
                    <a:pos x="712" y="360"/>
                  </a:cxn>
                  <a:cxn ang="0">
                    <a:pos x="728" y="368"/>
                  </a:cxn>
                  <a:cxn ang="0">
                    <a:pos x="784" y="392"/>
                  </a:cxn>
                  <a:cxn ang="0">
                    <a:pos x="880" y="424"/>
                  </a:cxn>
                  <a:cxn ang="0">
                    <a:pos x="968" y="448"/>
                  </a:cxn>
                  <a:cxn ang="0">
                    <a:pos x="1064" y="472"/>
                  </a:cxn>
                  <a:cxn ang="0">
                    <a:pos x="1104" y="480"/>
                  </a:cxn>
                  <a:cxn ang="0">
                    <a:pos x="1128" y="488"/>
                  </a:cxn>
                  <a:cxn ang="0">
                    <a:pos x="1160" y="496"/>
                  </a:cxn>
                  <a:cxn ang="0">
                    <a:pos x="1192" y="496"/>
                  </a:cxn>
                  <a:cxn ang="0">
                    <a:pos x="1216" y="496"/>
                  </a:cxn>
                  <a:cxn ang="0">
                    <a:pos x="1232" y="496"/>
                  </a:cxn>
                  <a:cxn ang="0">
                    <a:pos x="1264" y="488"/>
                  </a:cxn>
                  <a:cxn ang="0">
                    <a:pos x="1272" y="480"/>
                  </a:cxn>
                  <a:cxn ang="0">
                    <a:pos x="1280" y="464"/>
                  </a:cxn>
                  <a:cxn ang="0">
                    <a:pos x="1280" y="464"/>
                  </a:cxn>
                </a:cxnLst>
                <a:rect l="0" t="0" r="r" b="b"/>
                <a:pathLst>
                  <a:path w="1280" h="496">
                    <a:moveTo>
                      <a:pt x="0" y="0"/>
                    </a:moveTo>
                    <a:lnTo>
                      <a:pt x="32" y="16"/>
                    </a:lnTo>
                    <a:lnTo>
                      <a:pt x="88" y="48"/>
                    </a:lnTo>
                    <a:lnTo>
                      <a:pt x="152" y="80"/>
                    </a:lnTo>
                    <a:lnTo>
                      <a:pt x="208" y="112"/>
                    </a:lnTo>
                    <a:lnTo>
                      <a:pt x="272" y="144"/>
                    </a:lnTo>
                    <a:lnTo>
                      <a:pt x="312" y="168"/>
                    </a:lnTo>
                    <a:lnTo>
                      <a:pt x="368" y="200"/>
                    </a:lnTo>
                    <a:lnTo>
                      <a:pt x="416" y="224"/>
                    </a:lnTo>
                    <a:lnTo>
                      <a:pt x="456" y="240"/>
                    </a:lnTo>
                    <a:lnTo>
                      <a:pt x="496" y="264"/>
                    </a:lnTo>
                    <a:lnTo>
                      <a:pt x="552" y="288"/>
                    </a:lnTo>
                    <a:lnTo>
                      <a:pt x="584" y="304"/>
                    </a:lnTo>
                    <a:lnTo>
                      <a:pt x="616" y="320"/>
                    </a:lnTo>
                    <a:lnTo>
                      <a:pt x="656" y="336"/>
                    </a:lnTo>
                    <a:lnTo>
                      <a:pt x="688" y="352"/>
                    </a:lnTo>
                    <a:lnTo>
                      <a:pt x="712" y="360"/>
                    </a:lnTo>
                    <a:lnTo>
                      <a:pt x="728" y="368"/>
                    </a:lnTo>
                    <a:lnTo>
                      <a:pt x="784" y="392"/>
                    </a:lnTo>
                    <a:lnTo>
                      <a:pt x="880" y="424"/>
                    </a:lnTo>
                    <a:lnTo>
                      <a:pt x="968" y="448"/>
                    </a:lnTo>
                    <a:lnTo>
                      <a:pt x="1064" y="472"/>
                    </a:lnTo>
                    <a:lnTo>
                      <a:pt x="1104" y="480"/>
                    </a:lnTo>
                    <a:lnTo>
                      <a:pt x="1128" y="488"/>
                    </a:lnTo>
                    <a:lnTo>
                      <a:pt x="1160" y="496"/>
                    </a:lnTo>
                    <a:lnTo>
                      <a:pt x="1192" y="496"/>
                    </a:lnTo>
                    <a:lnTo>
                      <a:pt x="1216" y="496"/>
                    </a:lnTo>
                    <a:lnTo>
                      <a:pt x="1232" y="496"/>
                    </a:lnTo>
                    <a:lnTo>
                      <a:pt x="1264" y="488"/>
                    </a:lnTo>
                    <a:lnTo>
                      <a:pt x="1272" y="480"/>
                    </a:lnTo>
                    <a:lnTo>
                      <a:pt x="1280" y="464"/>
                    </a:lnTo>
                    <a:lnTo>
                      <a:pt x="1280" y="464"/>
                    </a:lnTo>
                  </a:path>
                </a:pathLst>
              </a:custGeom>
              <a:grpFill/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4" name="Légende à une bordure 2 63"/>
            <p:cNvSpPr/>
            <p:nvPr/>
          </p:nvSpPr>
          <p:spPr>
            <a:xfrm>
              <a:off x="5448300" y="5067300"/>
              <a:ext cx="1905001" cy="298500"/>
            </a:xfrm>
            <a:prstGeom prst="accentCallout2">
              <a:avLst>
                <a:gd name="adj1" fmla="val 52787"/>
                <a:gd name="adj2" fmla="val -331"/>
                <a:gd name="adj3" fmla="val 54360"/>
                <a:gd name="adj4" fmla="val -19334"/>
                <a:gd name="adj5" fmla="val 129517"/>
                <a:gd name="adj6" fmla="val -41334"/>
              </a:avLst>
            </a:prstGeom>
            <a:noFill/>
            <a:ln>
              <a:solidFill>
                <a:srgbClr val="008000"/>
              </a:solidFill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0" dirty="0">
                  <a:solidFill>
                    <a:srgbClr val="008000"/>
                  </a:solidFill>
                  <a:latin typeface="+mj-lt"/>
                  <a:cs typeface="Trebuchet MS"/>
                </a:rPr>
                <a:t>Angle d’incidence (</a:t>
              </a:r>
              <a:r>
                <a:rPr lang="fr-FR" sz="1400" b="1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a)</a:t>
              </a:r>
              <a:endParaRPr lang="fr-FR" sz="1400" b="0" dirty="0">
                <a:solidFill>
                  <a:srgbClr val="008000"/>
                </a:solidFill>
                <a:latin typeface="+mj-lt"/>
                <a:cs typeface="Trebuchet MS"/>
              </a:endParaRPr>
            </a:p>
          </p:txBody>
        </p:sp>
        <p:sp>
          <p:nvSpPr>
            <p:cNvPr id="59" name="Légende à une bordure 2 58"/>
            <p:cNvSpPr/>
            <p:nvPr/>
          </p:nvSpPr>
          <p:spPr>
            <a:xfrm>
              <a:off x="5689600" y="5549901"/>
              <a:ext cx="2451100" cy="294199"/>
            </a:xfrm>
            <a:prstGeom prst="accentCallout2">
              <a:avLst>
                <a:gd name="adj1" fmla="val 52787"/>
                <a:gd name="adj2" fmla="val -331"/>
                <a:gd name="adj3" fmla="val 54360"/>
                <a:gd name="adj4" fmla="val -40001"/>
                <a:gd name="adj5" fmla="val 1879"/>
                <a:gd name="adj6" fmla="val -86667"/>
              </a:avLst>
            </a:prstGeom>
            <a:noFill/>
            <a:ln>
              <a:solidFill>
                <a:schemeClr val="tx2"/>
              </a:solidFill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>
                  <a:solidFill>
                    <a:schemeClr val="tx2"/>
                  </a:solidFill>
                  <a:latin typeface="+mj-lt"/>
                  <a:cs typeface="Trebuchet MS"/>
                </a:rPr>
                <a:t>Pas</a:t>
              </a:r>
              <a:r>
                <a:rPr lang="fr-FR" sz="1400" b="0" dirty="0">
                  <a:solidFill>
                    <a:schemeClr val="tx2"/>
                  </a:solidFill>
                  <a:latin typeface="+mj-lt"/>
                  <a:cs typeface="Trebuchet MS"/>
                </a:rPr>
                <a:t> réel de l’hélice (</a:t>
              </a:r>
              <a:r>
                <a:rPr lang="fr-FR" sz="1400" b="1" dirty="0">
                  <a:solidFill>
                    <a:schemeClr val="tx2"/>
                  </a:solidFill>
                  <a:latin typeface="Symbol" charset="2"/>
                  <a:cs typeface="Symbol" charset="2"/>
                </a:rPr>
                <a:t>b</a:t>
              </a:r>
              <a:r>
                <a:rPr lang="fr-FR" sz="1400" b="0" dirty="0">
                  <a:solidFill>
                    <a:schemeClr val="tx2"/>
                  </a:solidFill>
                  <a:latin typeface="+mj-lt"/>
                  <a:cs typeface="Symbol" charset="2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6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508000" y="1254125"/>
            <a:ext cx="7899400" cy="6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fr-FR" sz="1600" dirty="0"/>
              <a:t>Si la vitesse propre est faible, lors du décollage ou en montée, le rendement va diminuer.</a:t>
            </a:r>
          </a:p>
          <a:p>
            <a:pPr>
              <a:lnSpc>
                <a:spcPct val="120000"/>
              </a:lnSpc>
            </a:pPr>
            <a:r>
              <a:rPr lang="fr-FR" sz="1600" dirty="0"/>
              <a:t>Les performances de l’avion seront dégradées et le moteur sera en sous-régime.</a:t>
            </a:r>
            <a:endParaRPr lang="fr-FR" sz="1600" b="1" dirty="0"/>
          </a:p>
        </p:txBody>
      </p:sp>
      <p:sp>
        <p:nvSpPr>
          <p:cNvPr id="29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  <p:grpSp>
        <p:nvGrpSpPr>
          <p:cNvPr id="35" name="Grouper 236"/>
          <p:cNvGrpSpPr/>
          <p:nvPr/>
        </p:nvGrpSpPr>
        <p:grpSpPr>
          <a:xfrm>
            <a:off x="1706101" y="3287083"/>
            <a:ext cx="2917997" cy="1604416"/>
            <a:chOff x="2684001" y="3566483"/>
            <a:chExt cx="2917997" cy="1604416"/>
          </a:xfrm>
          <a:effectLst/>
        </p:grpSpPr>
        <p:sp>
          <p:nvSpPr>
            <p:cNvPr id="69" name="Cylindre 68"/>
            <p:cNvSpPr/>
            <p:nvPr/>
          </p:nvSpPr>
          <p:spPr bwMode="auto">
            <a:xfrm rot="5400000" flipH="1">
              <a:off x="3206801" y="3719000"/>
              <a:ext cx="308999" cy="1354600"/>
            </a:xfrm>
            <a:prstGeom prst="can">
              <a:avLst/>
            </a:prstGeom>
            <a:gradFill flip="none" rotWithShape="1">
              <a:gsLst>
                <a:gs pos="38000">
                  <a:schemeClr val="tx1">
                    <a:lumMod val="50000"/>
                    <a:lumOff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3">
              <a:lum contrast="-60000"/>
            </a:blip>
            <a:stretch>
              <a:fillRect/>
            </a:stretch>
          </p:blipFill>
          <p:spPr>
            <a:xfrm>
              <a:off x="3790950" y="3566483"/>
              <a:ext cx="1811048" cy="1604416"/>
            </a:xfrm>
            <a:prstGeom prst="rect">
              <a:avLst/>
            </a:prstGeom>
            <a:effectLst>
              <a:outerShdw blurRad="50800" dist="38100" dir="4800000" algn="br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6" name="Connecteur droit 35"/>
          <p:cNvCxnSpPr/>
          <p:nvPr/>
        </p:nvCxnSpPr>
        <p:spPr>
          <a:xfrm rot="5400000" flipH="1" flipV="1">
            <a:off x="1470055" y="4890548"/>
            <a:ext cx="305429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stealth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riangle rectangle 36"/>
          <p:cNvSpPr>
            <a:spLocks/>
          </p:cNvSpPr>
          <p:nvPr/>
        </p:nvSpPr>
        <p:spPr bwMode="auto">
          <a:xfrm>
            <a:off x="3009898" y="3403600"/>
            <a:ext cx="2679702" cy="3124200"/>
          </a:xfrm>
          <a:prstGeom prst="rtTriangle">
            <a:avLst/>
          </a:prstGeom>
          <a:gradFill flip="none" rotWithShape="1">
            <a:gsLst>
              <a:gs pos="92000">
                <a:srgbClr val="FF0000">
                  <a:alpha val="27000"/>
                </a:srgbClr>
              </a:gs>
              <a:gs pos="98000">
                <a:srgbClr val="FFFFFF">
                  <a:alpha val="27000"/>
                </a:srgbClr>
              </a:gs>
            </a:gsLst>
            <a:lin ang="534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8" name="Triangle rectangle 37"/>
          <p:cNvSpPr>
            <a:spLocks/>
          </p:cNvSpPr>
          <p:nvPr/>
        </p:nvSpPr>
        <p:spPr bwMode="auto">
          <a:xfrm>
            <a:off x="2997200" y="3378200"/>
            <a:ext cx="457200" cy="2184400"/>
          </a:xfrm>
          <a:prstGeom prst="rtTriangle">
            <a:avLst/>
          </a:prstGeom>
          <a:gradFill flip="none" rotWithShape="1">
            <a:gsLst>
              <a:gs pos="85000">
                <a:srgbClr val="2484B7">
                  <a:alpha val="54000"/>
                </a:srgbClr>
              </a:gs>
              <a:gs pos="100000">
                <a:schemeClr val="accent2">
                  <a:lumMod val="40000"/>
                  <a:lumOff val="60000"/>
                  <a:alpha val="54000"/>
                </a:schemeClr>
              </a:gs>
            </a:gsLst>
            <a:lin ang="528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rot="5400000" flipH="1" flipV="1">
            <a:off x="1902055" y="4483948"/>
            <a:ext cx="2190290" cy="0"/>
          </a:xfrm>
          <a:prstGeom prst="line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3009900" y="5576148"/>
            <a:ext cx="438150" cy="0"/>
          </a:xfrm>
          <a:prstGeom prst="line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473200" y="5356880"/>
            <a:ext cx="148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050595"/>
                </a:solidFill>
              </a:rPr>
              <a:t> Vitesse propre</a:t>
            </a:r>
          </a:p>
        </p:txBody>
      </p:sp>
      <p:cxnSp>
        <p:nvCxnSpPr>
          <p:cNvPr id="42" name="Connecteur droit 41"/>
          <p:cNvCxnSpPr/>
          <p:nvPr/>
        </p:nvCxnSpPr>
        <p:spPr>
          <a:xfrm flipH="1" flipV="1">
            <a:off x="3009900" y="6322448"/>
            <a:ext cx="2478290" cy="0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lgDashDot"/>
            <a:round/>
            <a:headEnd type="stealth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égende à une bordure 2 42"/>
          <p:cNvSpPr/>
          <p:nvPr/>
        </p:nvSpPr>
        <p:spPr>
          <a:xfrm>
            <a:off x="5537199" y="5740401"/>
            <a:ext cx="1905001" cy="294199"/>
          </a:xfrm>
          <a:prstGeom prst="accentCallout2">
            <a:avLst>
              <a:gd name="adj1" fmla="val 57042"/>
              <a:gd name="adj2" fmla="val -331"/>
              <a:gd name="adj3" fmla="val 54360"/>
              <a:gd name="adj4" fmla="val -13334"/>
              <a:gd name="adj5" fmla="val 94608"/>
              <a:gd name="adj6" fmla="val -32001"/>
            </a:avLst>
          </a:prstGeom>
          <a:noFill/>
          <a:ln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rgbClr val="FF0000"/>
                </a:solidFill>
                <a:latin typeface="+mj-lt"/>
                <a:cs typeface="Trebuchet MS"/>
              </a:rPr>
              <a:t>Angle de calage (</a:t>
            </a:r>
            <a:r>
              <a:rPr lang="fr-FR" sz="1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fr-FR" sz="1400" b="0" dirty="0">
                <a:solidFill>
                  <a:srgbClr val="FF0000"/>
                </a:solidFill>
                <a:latin typeface="+mj-lt"/>
                <a:cs typeface="Symbol" charset="2"/>
              </a:rPr>
              <a:t>)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225800" y="556008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2484B7"/>
                </a:solidFill>
              </a:rPr>
              <a:t>(</a:t>
            </a:r>
            <a:r>
              <a:rPr lang="fr-FR" sz="1400" b="1" dirty="0" err="1">
                <a:solidFill>
                  <a:srgbClr val="2484B7"/>
                </a:solidFill>
              </a:rPr>
              <a:t>Vr</a:t>
            </a:r>
            <a:r>
              <a:rPr lang="fr-FR" sz="1400" dirty="0">
                <a:solidFill>
                  <a:srgbClr val="2484B7"/>
                </a:solidFill>
              </a:rPr>
              <a:t>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035300" y="60295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Pas théorique de l’hélice</a:t>
            </a: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F0000"/>
              <a:srgbClr val="FFF1C1"/>
            </a:duotone>
          </a:blip>
          <a:stretch>
            <a:fillRect/>
          </a:stretch>
        </p:blipFill>
        <p:spPr>
          <a:xfrm rot="2860439">
            <a:off x="1565879" y="3887669"/>
            <a:ext cx="1368231" cy="66995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ZoneTexte 52"/>
          <p:cNvSpPr txBox="1"/>
          <p:nvPr/>
        </p:nvSpPr>
        <p:spPr>
          <a:xfrm rot="5400000">
            <a:off x="2028900" y="3861381"/>
            <a:ext cx="178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2"/>
                </a:solidFill>
              </a:rPr>
              <a:t>Vitesse de rotation</a:t>
            </a:r>
          </a:p>
        </p:txBody>
      </p:sp>
      <p:sp>
        <p:nvSpPr>
          <p:cNvPr id="54" name="Triangle isocèle 61"/>
          <p:cNvSpPr/>
          <p:nvPr/>
        </p:nvSpPr>
        <p:spPr bwMode="auto">
          <a:xfrm rot="20301417" flipH="1">
            <a:off x="3115263" y="3183414"/>
            <a:ext cx="1277989" cy="2717469"/>
          </a:xfrm>
          <a:custGeom>
            <a:avLst/>
            <a:gdLst>
              <a:gd name="connsiteX0" fmla="*/ 0 w 779799"/>
              <a:gd name="connsiteY0" fmla="*/ 2387600 h 2387600"/>
              <a:gd name="connsiteX1" fmla="*/ 779799 w 779799"/>
              <a:gd name="connsiteY1" fmla="*/ 0 h 2387600"/>
              <a:gd name="connsiteX2" fmla="*/ 779799 w 779799"/>
              <a:gd name="connsiteY2" fmla="*/ 2387600 h 2387600"/>
              <a:gd name="connsiteX3" fmla="*/ 0 w 779799"/>
              <a:gd name="connsiteY3" fmla="*/ 2387600 h 2387600"/>
              <a:gd name="connsiteX0" fmla="*/ 0 w 888015"/>
              <a:gd name="connsiteY0" fmla="*/ 2717469 h 2717469"/>
              <a:gd name="connsiteX1" fmla="*/ 888015 w 888015"/>
              <a:gd name="connsiteY1" fmla="*/ 0 h 2717469"/>
              <a:gd name="connsiteX2" fmla="*/ 888015 w 888015"/>
              <a:gd name="connsiteY2" fmla="*/ 2387600 h 2717469"/>
              <a:gd name="connsiteX3" fmla="*/ 0 w 888015"/>
              <a:gd name="connsiteY3" fmla="*/ 2717469 h 2717469"/>
              <a:gd name="connsiteX0" fmla="*/ 0 w 1259062"/>
              <a:gd name="connsiteY0" fmla="*/ 2717469 h 2717469"/>
              <a:gd name="connsiteX1" fmla="*/ 888015 w 1259062"/>
              <a:gd name="connsiteY1" fmla="*/ 0 h 2717469"/>
              <a:gd name="connsiteX2" fmla="*/ 1259062 w 1259062"/>
              <a:gd name="connsiteY2" fmla="*/ 2217661 h 2717469"/>
              <a:gd name="connsiteX3" fmla="*/ 0 w 1259062"/>
              <a:gd name="connsiteY3" fmla="*/ 2717469 h 27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062" h="2717469">
                <a:moveTo>
                  <a:pt x="0" y="2717469"/>
                </a:moveTo>
                <a:lnTo>
                  <a:pt x="888015" y="0"/>
                </a:lnTo>
                <a:lnTo>
                  <a:pt x="1259062" y="2217661"/>
                </a:lnTo>
                <a:lnTo>
                  <a:pt x="0" y="2717469"/>
                </a:lnTo>
                <a:close/>
              </a:path>
            </a:pathLst>
          </a:custGeom>
          <a:pattFill prst="ltUpDiag">
            <a:fgClr>
              <a:srgbClr val="008000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56" name="Connecteur droit 55"/>
          <p:cNvCxnSpPr>
            <a:cxnSpLocks noChangeAspect="1"/>
          </p:cNvCxnSpPr>
          <p:nvPr/>
        </p:nvCxnSpPr>
        <p:spPr>
          <a:xfrm>
            <a:off x="2971983" y="3341088"/>
            <a:ext cx="2004589" cy="237171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Légende à une bordure 2 59"/>
          <p:cNvSpPr/>
          <p:nvPr/>
        </p:nvSpPr>
        <p:spPr>
          <a:xfrm>
            <a:off x="5029200" y="4737100"/>
            <a:ext cx="1905001" cy="298500"/>
          </a:xfrm>
          <a:prstGeom prst="accentCallout2">
            <a:avLst>
              <a:gd name="adj1" fmla="val 52787"/>
              <a:gd name="adj2" fmla="val -331"/>
              <a:gd name="adj3" fmla="val 54360"/>
              <a:gd name="adj4" fmla="val -19334"/>
              <a:gd name="adj5" fmla="val 129517"/>
              <a:gd name="adj6" fmla="val -41334"/>
            </a:avLst>
          </a:prstGeom>
          <a:noFill/>
          <a:ln>
            <a:solidFill>
              <a:srgbClr val="008000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rgbClr val="008000"/>
                </a:solidFill>
                <a:latin typeface="+mj-lt"/>
                <a:cs typeface="Trebuchet MS"/>
              </a:rPr>
              <a:t>Angle d’incidence (</a:t>
            </a:r>
            <a:r>
              <a:rPr lang="fr-FR" sz="1400" b="1" dirty="0">
                <a:solidFill>
                  <a:srgbClr val="008000"/>
                </a:solidFill>
                <a:latin typeface="Symbol" charset="2"/>
                <a:cs typeface="Symbol" charset="2"/>
              </a:rPr>
              <a:t>a)</a:t>
            </a:r>
            <a:endParaRPr lang="fr-FR" sz="1400" b="0" dirty="0">
              <a:solidFill>
                <a:srgbClr val="008000"/>
              </a:solidFill>
              <a:latin typeface="+mj-lt"/>
              <a:cs typeface="Trebuchet MS"/>
            </a:endParaRPr>
          </a:p>
        </p:txBody>
      </p:sp>
      <p:sp>
        <p:nvSpPr>
          <p:cNvPr id="61" name="Légende à une bordure 2 60"/>
          <p:cNvSpPr/>
          <p:nvPr/>
        </p:nvSpPr>
        <p:spPr>
          <a:xfrm>
            <a:off x="5270500" y="5219701"/>
            <a:ext cx="2451100" cy="294199"/>
          </a:xfrm>
          <a:prstGeom prst="accentCallout2">
            <a:avLst>
              <a:gd name="adj1" fmla="val 52787"/>
              <a:gd name="adj2" fmla="val -331"/>
              <a:gd name="adj3" fmla="val 54360"/>
              <a:gd name="adj4" fmla="val -40001"/>
              <a:gd name="adj5" fmla="val 1879"/>
              <a:gd name="adj6" fmla="val -86667"/>
            </a:avLst>
          </a:prstGeom>
          <a:noFill/>
          <a:ln>
            <a:solidFill>
              <a:schemeClr val="tx2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2"/>
                </a:solidFill>
                <a:latin typeface="+mj-lt"/>
                <a:cs typeface="Trebuchet MS"/>
              </a:rPr>
              <a:t>Pas</a:t>
            </a:r>
            <a:r>
              <a:rPr lang="fr-FR" sz="1400" b="0" dirty="0">
                <a:solidFill>
                  <a:schemeClr val="tx2"/>
                </a:solidFill>
                <a:latin typeface="+mj-lt"/>
                <a:cs typeface="Trebuchet MS"/>
              </a:rPr>
              <a:t> réel de l’hélice (</a:t>
            </a:r>
            <a:r>
              <a:rPr lang="fr-FR" sz="1400" b="1" dirty="0">
                <a:solidFill>
                  <a:schemeClr val="tx2"/>
                </a:solidFill>
                <a:latin typeface="Symbol" charset="2"/>
                <a:cs typeface="Symbol" charset="2"/>
              </a:rPr>
              <a:t>b</a:t>
            </a:r>
            <a:r>
              <a:rPr lang="fr-FR" sz="1400" b="0" dirty="0">
                <a:solidFill>
                  <a:schemeClr val="tx2"/>
                </a:solidFill>
                <a:latin typeface="+mj-lt"/>
                <a:cs typeface="Symbol" charset="2"/>
              </a:rPr>
              <a:t>)</a:t>
            </a:r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500666" y="885825"/>
            <a:ext cx="2979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rendement de l’hélice (</a:t>
            </a:r>
            <a:r>
              <a:rPr lang="fr-FR" dirty="0">
                <a:solidFill>
                  <a:srgbClr val="C00000"/>
                </a:solidFill>
                <a:latin typeface="Symbol" charset="2"/>
                <a:cs typeface="Symbol" charset="2"/>
              </a:rPr>
              <a:t>h</a:t>
            </a:r>
            <a:r>
              <a:rPr lang="fr-FR" dirty="0">
                <a:solidFill>
                  <a:srgbClr val="C00000"/>
                </a:solidFill>
              </a:rPr>
              <a:t>) :</a:t>
            </a:r>
          </a:p>
        </p:txBody>
      </p:sp>
      <p:cxnSp>
        <p:nvCxnSpPr>
          <p:cNvPr id="47" name="Connecteur droit 46"/>
          <p:cNvCxnSpPr>
            <a:endCxn id="37" idx="0"/>
          </p:cNvCxnSpPr>
          <p:nvPr/>
        </p:nvCxnSpPr>
        <p:spPr>
          <a:xfrm flipH="1" flipV="1">
            <a:off x="3009898" y="3403600"/>
            <a:ext cx="450852" cy="2197100"/>
          </a:xfrm>
          <a:prstGeom prst="line">
            <a:avLst/>
          </a:prstGeom>
          <a:ln w="28575" cap="flat" cmpd="sng" algn="ctr">
            <a:solidFill>
              <a:srgbClr val="2484B7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er 222"/>
          <p:cNvGrpSpPr>
            <a:grpSpLocks noChangeAspect="1"/>
          </p:cNvGrpSpPr>
          <p:nvPr/>
        </p:nvGrpSpPr>
        <p:grpSpPr>
          <a:xfrm rot="853933">
            <a:off x="2816832" y="3471724"/>
            <a:ext cx="1244388" cy="888222"/>
            <a:chOff x="1651000" y="6070600"/>
            <a:chExt cx="2035323" cy="787400"/>
          </a:xfrm>
          <a:gradFill flip="none" rotWithShape="1">
            <a:gsLst>
              <a:gs pos="41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654323" y="6076616"/>
              <a:ext cx="2032000" cy="736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8"/>
                </a:cxn>
                <a:cxn ang="0">
                  <a:pos x="112" y="24"/>
                </a:cxn>
                <a:cxn ang="0">
                  <a:pos x="168" y="32"/>
                </a:cxn>
                <a:cxn ang="0">
                  <a:pos x="240" y="48"/>
                </a:cxn>
                <a:cxn ang="0">
                  <a:pos x="288" y="56"/>
                </a:cxn>
                <a:cxn ang="0">
                  <a:pos x="352" y="72"/>
                </a:cxn>
                <a:cxn ang="0">
                  <a:pos x="416" y="88"/>
                </a:cxn>
                <a:cxn ang="0">
                  <a:pos x="456" y="96"/>
                </a:cxn>
                <a:cxn ang="0">
                  <a:pos x="504" y="104"/>
                </a:cxn>
                <a:cxn ang="0">
                  <a:pos x="560" y="120"/>
                </a:cxn>
                <a:cxn ang="0">
                  <a:pos x="600" y="128"/>
                </a:cxn>
                <a:cxn ang="0">
                  <a:pos x="648" y="144"/>
                </a:cxn>
                <a:cxn ang="0">
                  <a:pos x="688" y="152"/>
                </a:cxn>
                <a:cxn ang="0">
                  <a:pos x="712" y="160"/>
                </a:cxn>
                <a:cxn ang="0">
                  <a:pos x="744" y="168"/>
                </a:cxn>
                <a:cxn ang="0">
                  <a:pos x="776" y="176"/>
                </a:cxn>
                <a:cxn ang="0">
                  <a:pos x="792" y="184"/>
                </a:cxn>
                <a:cxn ang="0">
                  <a:pos x="816" y="192"/>
                </a:cxn>
                <a:cxn ang="0">
                  <a:pos x="864" y="208"/>
                </a:cxn>
                <a:cxn ang="0">
                  <a:pos x="928" y="232"/>
                </a:cxn>
                <a:cxn ang="0">
                  <a:pos x="960" y="248"/>
                </a:cxn>
                <a:cxn ang="0">
                  <a:pos x="1008" y="264"/>
                </a:cxn>
                <a:cxn ang="0">
                  <a:pos x="1056" y="288"/>
                </a:cxn>
                <a:cxn ang="0">
                  <a:pos x="1088" y="304"/>
                </a:cxn>
                <a:cxn ang="0">
                  <a:pos x="1136" y="328"/>
                </a:cxn>
                <a:cxn ang="0">
                  <a:pos x="1152" y="336"/>
                </a:cxn>
                <a:cxn ang="0">
                  <a:pos x="1168" y="344"/>
                </a:cxn>
                <a:cxn ang="0">
                  <a:pos x="1200" y="360"/>
                </a:cxn>
                <a:cxn ang="0">
                  <a:pos x="1224" y="376"/>
                </a:cxn>
                <a:cxn ang="0">
                  <a:pos x="1256" y="400"/>
                </a:cxn>
                <a:cxn ang="0">
                  <a:pos x="1272" y="416"/>
                </a:cxn>
                <a:cxn ang="0">
                  <a:pos x="1280" y="432"/>
                </a:cxn>
                <a:cxn ang="0">
                  <a:pos x="1280" y="440"/>
                </a:cxn>
                <a:cxn ang="0">
                  <a:pos x="1280" y="464"/>
                </a:cxn>
                <a:cxn ang="0">
                  <a:pos x="1280" y="464"/>
                </a:cxn>
              </a:cxnLst>
              <a:rect l="0" t="0" r="r" b="b"/>
              <a:pathLst>
                <a:path w="1280" h="464">
                  <a:moveTo>
                    <a:pt x="0" y="0"/>
                  </a:moveTo>
                  <a:lnTo>
                    <a:pt x="40" y="8"/>
                  </a:lnTo>
                  <a:lnTo>
                    <a:pt x="112" y="24"/>
                  </a:lnTo>
                  <a:lnTo>
                    <a:pt x="168" y="32"/>
                  </a:lnTo>
                  <a:lnTo>
                    <a:pt x="240" y="48"/>
                  </a:lnTo>
                  <a:lnTo>
                    <a:pt x="288" y="56"/>
                  </a:lnTo>
                  <a:lnTo>
                    <a:pt x="352" y="72"/>
                  </a:lnTo>
                  <a:lnTo>
                    <a:pt x="416" y="88"/>
                  </a:lnTo>
                  <a:lnTo>
                    <a:pt x="456" y="96"/>
                  </a:lnTo>
                  <a:lnTo>
                    <a:pt x="504" y="104"/>
                  </a:lnTo>
                  <a:lnTo>
                    <a:pt x="560" y="120"/>
                  </a:lnTo>
                  <a:lnTo>
                    <a:pt x="600" y="128"/>
                  </a:lnTo>
                  <a:lnTo>
                    <a:pt x="648" y="144"/>
                  </a:lnTo>
                  <a:lnTo>
                    <a:pt x="688" y="152"/>
                  </a:lnTo>
                  <a:lnTo>
                    <a:pt x="712" y="160"/>
                  </a:lnTo>
                  <a:lnTo>
                    <a:pt x="744" y="168"/>
                  </a:lnTo>
                  <a:lnTo>
                    <a:pt x="776" y="176"/>
                  </a:lnTo>
                  <a:lnTo>
                    <a:pt x="792" y="184"/>
                  </a:lnTo>
                  <a:lnTo>
                    <a:pt x="816" y="192"/>
                  </a:lnTo>
                  <a:lnTo>
                    <a:pt x="864" y="208"/>
                  </a:lnTo>
                  <a:lnTo>
                    <a:pt x="928" y="232"/>
                  </a:lnTo>
                  <a:lnTo>
                    <a:pt x="960" y="248"/>
                  </a:lnTo>
                  <a:lnTo>
                    <a:pt x="1008" y="264"/>
                  </a:lnTo>
                  <a:lnTo>
                    <a:pt x="1056" y="288"/>
                  </a:lnTo>
                  <a:lnTo>
                    <a:pt x="1088" y="304"/>
                  </a:lnTo>
                  <a:lnTo>
                    <a:pt x="1136" y="328"/>
                  </a:lnTo>
                  <a:lnTo>
                    <a:pt x="1152" y="336"/>
                  </a:lnTo>
                  <a:lnTo>
                    <a:pt x="1168" y="344"/>
                  </a:lnTo>
                  <a:lnTo>
                    <a:pt x="1200" y="360"/>
                  </a:lnTo>
                  <a:lnTo>
                    <a:pt x="1224" y="376"/>
                  </a:lnTo>
                  <a:lnTo>
                    <a:pt x="1256" y="400"/>
                  </a:lnTo>
                  <a:lnTo>
                    <a:pt x="1272" y="416"/>
                  </a:lnTo>
                  <a:lnTo>
                    <a:pt x="1280" y="432"/>
                  </a:lnTo>
                  <a:lnTo>
                    <a:pt x="1280" y="440"/>
                  </a:lnTo>
                  <a:lnTo>
                    <a:pt x="1280" y="464"/>
                  </a:lnTo>
                  <a:lnTo>
                    <a:pt x="1280" y="464"/>
                  </a:lnTo>
                </a:path>
              </a:pathLst>
            </a:custGeom>
            <a:grp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651000" y="6070600"/>
              <a:ext cx="2032000" cy="787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6"/>
                </a:cxn>
                <a:cxn ang="0">
                  <a:pos x="88" y="48"/>
                </a:cxn>
                <a:cxn ang="0">
                  <a:pos x="152" y="80"/>
                </a:cxn>
                <a:cxn ang="0">
                  <a:pos x="208" y="112"/>
                </a:cxn>
                <a:cxn ang="0">
                  <a:pos x="272" y="144"/>
                </a:cxn>
                <a:cxn ang="0">
                  <a:pos x="312" y="168"/>
                </a:cxn>
                <a:cxn ang="0">
                  <a:pos x="368" y="200"/>
                </a:cxn>
                <a:cxn ang="0">
                  <a:pos x="416" y="224"/>
                </a:cxn>
                <a:cxn ang="0">
                  <a:pos x="456" y="240"/>
                </a:cxn>
                <a:cxn ang="0">
                  <a:pos x="496" y="264"/>
                </a:cxn>
                <a:cxn ang="0">
                  <a:pos x="552" y="288"/>
                </a:cxn>
                <a:cxn ang="0">
                  <a:pos x="584" y="304"/>
                </a:cxn>
                <a:cxn ang="0">
                  <a:pos x="616" y="320"/>
                </a:cxn>
                <a:cxn ang="0">
                  <a:pos x="656" y="336"/>
                </a:cxn>
                <a:cxn ang="0">
                  <a:pos x="688" y="352"/>
                </a:cxn>
                <a:cxn ang="0">
                  <a:pos x="712" y="360"/>
                </a:cxn>
                <a:cxn ang="0">
                  <a:pos x="728" y="368"/>
                </a:cxn>
                <a:cxn ang="0">
                  <a:pos x="784" y="392"/>
                </a:cxn>
                <a:cxn ang="0">
                  <a:pos x="880" y="424"/>
                </a:cxn>
                <a:cxn ang="0">
                  <a:pos x="968" y="448"/>
                </a:cxn>
                <a:cxn ang="0">
                  <a:pos x="1064" y="472"/>
                </a:cxn>
                <a:cxn ang="0">
                  <a:pos x="1104" y="480"/>
                </a:cxn>
                <a:cxn ang="0">
                  <a:pos x="1128" y="488"/>
                </a:cxn>
                <a:cxn ang="0">
                  <a:pos x="1160" y="496"/>
                </a:cxn>
                <a:cxn ang="0">
                  <a:pos x="1192" y="496"/>
                </a:cxn>
                <a:cxn ang="0">
                  <a:pos x="1216" y="496"/>
                </a:cxn>
                <a:cxn ang="0">
                  <a:pos x="1232" y="496"/>
                </a:cxn>
                <a:cxn ang="0">
                  <a:pos x="1264" y="488"/>
                </a:cxn>
                <a:cxn ang="0">
                  <a:pos x="1272" y="480"/>
                </a:cxn>
                <a:cxn ang="0">
                  <a:pos x="1280" y="464"/>
                </a:cxn>
                <a:cxn ang="0">
                  <a:pos x="1280" y="464"/>
                </a:cxn>
              </a:cxnLst>
              <a:rect l="0" t="0" r="r" b="b"/>
              <a:pathLst>
                <a:path w="1280" h="496">
                  <a:moveTo>
                    <a:pt x="0" y="0"/>
                  </a:moveTo>
                  <a:lnTo>
                    <a:pt x="32" y="16"/>
                  </a:lnTo>
                  <a:lnTo>
                    <a:pt x="88" y="48"/>
                  </a:lnTo>
                  <a:lnTo>
                    <a:pt x="152" y="80"/>
                  </a:lnTo>
                  <a:lnTo>
                    <a:pt x="208" y="112"/>
                  </a:lnTo>
                  <a:lnTo>
                    <a:pt x="272" y="144"/>
                  </a:lnTo>
                  <a:lnTo>
                    <a:pt x="312" y="168"/>
                  </a:lnTo>
                  <a:lnTo>
                    <a:pt x="368" y="200"/>
                  </a:lnTo>
                  <a:lnTo>
                    <a:pt x="416" y="224"/>
                  </a:lnTo>
                  <a:lnTo>
                    <a:pt x="456" y="240"/>
                  </a:lnTo>
                  <a:lnTo>
                    <a:pt x="496" y="264"/>
                  </a:lnTo>
                  <a:lnTo>
                    <a:pt x="552" y="288"/>
                  </a:lnTo>
                  <a:lnTo>
                    <a:pt x="584" y="304"/>
                  </a:lnTo>
                  <a:lnTo>
                    <a:pt x="616" y="320"/>
                  </a:lnTo>
                  <a:lnTo>
                    <a:pt x="656" y="336"/>
                  </a:lnTo>
                  <a:lnTo>
                    <a:pt x="688" y="352"/>
                  </a:lnTo>
                  <a:lnTo>
                    <a:pt x="712" y="360"/>
                  </a:lnTo>
                  <a:lnTo>
                    <a:pt x="728" y="368"/>
                  </a:lnTo>
                  <a:lnTo>
                    <a:pt x="784" y="392"/>
                  </a:lnTo>
                  <a:lnTo>
                    <a:pt x="880" y="424"/>
                  </a:lnTo>
                  <a:lnTo>
                    <a:pt x="968" y="448"/>
                  </a:lnTo>
                  <a:lnTo>
                    <a:pt x="1064" y="472"/>
                  </a:lnTo>
                  <a:lnTo>
                    <a:pt x="1104" y="480"/>
                  </a:lnTo>
                  <a:lnTo>
                    <a:pt x="1128" y="488"/>
                  </a:lnTo>
                  <a:lnTo>
                    <a:pt x="1160" y="496"/>
                  </a:lnTo>
                  <a:lnTo>
                    <a:pt x="1192" y="496"/>
                  </a:lnTo>
                  <a:lnTo>
                    <a:pt x="1216" y="496"/>
                  </a:lnTo>
                  <a:lnTo>
                    <a:pt x="1232" y="496"/>
                  </a:lnTo>
                  <a:lnTo>
                    <a:pt x="1264" y="488"/>
                  </a:lnTo>
                  <a:lnTo>
                    <a:pt x="1272" y="480"/>
                  </a:lnTo>
                  <a:lnTo>
                    <a:pt x="1280" y="464"/>
                  </a:lnTo>
                  <a:lnTo>
                    <a:pt x="1280" y="464"/>
                  </a:lnTo>
                </a:path>
              </a:pathLst>
            </a:custGeom>
            <a:grp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656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932394" y="985800"/>
            <a:ext cx="527921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 principaux éléments d’un moteur à piston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50100" y="227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98750" l="19792" r="83125">
                        <a14:foregroundMark x1="33958" y1="10625" x2="33958" y2="10625"/>
                        <a14:foregroundMark x1="36667" y1="7969" x2="36667" y2="7969"/>
                        <a14:foregroundMark x1="40625" y1="5156" x2="40625" y2="5156"/>
                        <a14:foregroundMark x1="44583" y1="3594" x2="44583" y2="3594"/>
                        <a14:foregroundMark x1="42083" y1="7187" x2="42083" y2="7187"/>
                        <a14:foregroundMark x1="48125" y1="7969" x2="48125" y2="7969"/>
                        <a14:foregroundMark x1="64167" y1="10625" x2="64167" y2="10625"/>
                        <a14:foregroundMark x1="57500" y1="4844" x2="57500" y2="4844"/>
                        <a14:foregroundMark x1="51667" y1="16250" x2="51667" y2="16250"/>
                        <a14:foregroundMark x1="35417" y1="19844" x2="35417" y2="19844"/>
                        <a14:foregroundMark x1="33958" y1="24531" x2="33958" y2="24531"/>
                        <a14:foregroundMark x1="39792" y1="22500" x2="39792" y2="22500"/>
                        <a14:foregroundMark x1="60625" y1="23594" x2="60625" y2="23594"/>
                        <a14:foregroundMark x1="65625" y1="17500" x2="65625" y2="17500"/>
                        <a14:foregroundMark x1="63750" y1="7813" x2="63750" y2="7813"/>
                        <a14:foregroundMark x1="50417" y1="3281" x2="50417" y2="3281"/>
                        <a14:foregroundMark x1="64583" y1="22188" x2="64583" y2="22188"/>
                        <a14:foregroundMark x1="35833" y1="55937" x2="35833" y2="55937"/>
                        <a14:foregroundMark x1="62500" y1="58281" x2="62500" y2="58281"/>
                        <a14:foregroundMark x1="66458" y1="55469" x2="66458" y2="55469"/>
                        <a14:foregroundMark x1="65625" y1="48594" x2="65625" y2="48594"/>
                        <a14:foregroundMark x1="65208" y1="38594" x2="65208" y2="38594"/>
                        <a14:foregroundMark x1="65625" y1="32969" x2="65625" y2="32969"/>
                        <a14:foregroundMark x1="66875" y1="28906" x2="66875" y2="28906"/>
                        <a14:foregroundMark x1="66042" y1="51875" x2="66042" y2="51875"/>
                        <a14:foregroundMark x1="35000" y1="57188" x2="35000" y2="57188"/>
                        <a14:foregroundMark x1="35625" y1="58281" x2="35625" y2="58281"/>
                        <a14:foregroundMark x1="33750" y1="53906" x2="33750" y2="53906"/>
                        <a14:foregroundMark x1="33333" y1="50469" x2="33333" y2="50469"/>
                        <a14:foregroundMark x1="33333" y1="46563" x2="33333" y2="46563"/>
                        <a14:foregroundMark x1="33125" y1="43438" x2="33125" y2="43438"/>
                        <a14:foregroundMark x1="32917" y1="40156" x2="32917" y2="40156"/>
                        <a14:foregroundMark x1="33125" y1="37344" x2="33125" y2="37344"/>
                        <a14:foregroundMark x1="32917" y1="33750" x2="32917" y2="33750"/>
                        <a14:foregroundMark x1="67292" y1="32969" x2="67292" y2="32969"/>
                        <a14:foregroundMark x1="66042" y1="34844" x2="66042" y2="34844"/>
                        <a14:foregroundMark x1="66042" y1="37188" x2="66042" y2="37188"/>
                        <a14:foregroundMark x1="65833" y1="40781" x2="65833" y2="40781"/>
                        <a14:foregroundMark x1="65208" y1="43906" x2="65208" y2="43906"/>
                        <a14:foregroundMark x1="65833" y1="45469" x2="65833" y2="45469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750" y="1900767"/>
            <a:ext cx="3238500" cy="431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198967" y="2112433"/>
            <a:ext cx="2260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Lucida Grande"/>
              <a:buChar char="☞"/>
            </a:pPr>
            <a:r>
              <a:rPr lang="fr-FR" dirty="0">
                <a:solidFill>
                  <a:srgbClr val="FFFFFF"/>
                </a:solidFill>
              </a:rPr>
              <a:t> Elément fixes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90500" y="2625923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1 - Carter moteur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2033" y="2933700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2 - Cylindre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3568" y="3272364"/>
            <a:ext cx="3115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3 - Passage du liquide </a:t>
            </a:r>
            <a:r>
              <a:rPr lang="fr-FR" sz="1600" dirty="0" err="1"/>
              <a:t>refroid</a:t>
            </a:r>
            <a:r>
              <a:rPr lang="fr-FR" sz="1600" baseline="30000" dirty="0" err="1"/>
              <a:t>t</a:t>
            </a:r>
            <a:endParaRPr lang="fr-FR" sz="1600" baseline="30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82032" y="3619498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4 - Culasse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73566" y="3932767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5 - Bougie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82032" y="4246034"/>
            <a:ext cx="291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6 - Conduit d’admission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5100" y="4576232"/>
            <a:ext cx="298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7 - Conduit d’échappement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3566" y="4897966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8 - Cache culbuteurs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527801" y="2071701"/>
            <a:ext cx="2260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Lucida Grande"/>
              <a:buChar char="☞"/>
            </a:pPr>
            <a:r>
              <a:rPr lang="fr-FR" dirty="0">
                <a:solidFill>
                  <a:srgbClr val="FFFFFF"/>
                </a:solidFill>
              </a:rPr>
              <a:t> Elément mobiles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667500" y="2625923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9 - Vilebrequin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663267" y="2933700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10 - Contrepoids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671734" y="3268133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11 - Bielle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650566" y="3619500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12 - Piston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59034" y="3941233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13 - Segments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667500" y="4246033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14 - Soupapes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671734" y="4572000"/>
            <a:ext cx="2065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15 - Arbre à cames</a:t>
            </a:r>
          </a:p>
        </p:txBody>
      </p:sp>
      <p:sp>
        <p:nvSpPr>
          <p:cNvPr id="37" name="Légende encadrée 1 36"/>
          <p:cNvSpPr/>
          <p:nvPr/>
        </p:nvSpPr>
        <p:spPr bwMode="auto">
          <a:xfrm>
            <a:off x="3035300" y="5537200"/>
            <a:ext cx="444500" cy="279400"/>
          </a:xfrm>
          <a:prstGeom prst="borderCallout1">
            <a:avLst>
              <a:gd name="adj1" fmla="val 64205"/>
              <a:gd name="adj2" fmla="val 108810"/>
              <a:gd name="adj3" fmla="val 126136"/>
              <a:gd name="adj4" fmla="val 221667"/>
            </a:avLst>
          </a:prstGeom>
          <a:ln>
            <a:solidFill>
              <a:schemeClr val="accent2"/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8" name="Légende encadrée 1 37"/>
          <p:cNvSpPr/>
          <p:nvPr/>
        </p:nvSpPr>
        <p:spPr bwMode="auto">
          <a:xfrm>
            <a:off x="3022600" y="4229100"/>
            <a:ext cx="444500" cy="279400"/>
          </a:xfrm>
          <a:prstGeom prst="borderCallout1">
            <a:avLst>
              <a:gd name="adj1" fmla="val 23296"/>
              <a:gd name="adj2" fmla="val 105953"/>
              <a:gd name="adj3" fmla="val -78409"/>
              <a:gd name="adj4" fmla="val 224524"/>
            </a:avLst>
          </a:prstGeom>
          <a:ln>
            <a:solidFill>
              <a:schemeClr val="accent2"/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Légende encadrée 1 38"/>
          <p:cNvSpPr/>
          <p:nvPr/>
        </p:nvSpPr>
        <p:spPr bwMode="auto">
          <a:xfrm>
            <a:off x="3022600" y="3797300"/>
            <a:ext cx="444500" cy="279400"/>
          </a:xfrm>
          <a:prstGeom prst="borderCallout1">
            <a:avLst>
              <a:gd name="adj1" fmla="val 64205"/>
              <a:gd name="adj2" fmla="val 108810"/>
              <a:gd name="adj3" fmla="val -46591"/>
              <a:gd name="adj4" fmla="val 250239"/>
            </a:avLst>
          </a:prstGeom>
          <a:ln>
            <a:solidFill>
              <a:schemeClr val="accent2"/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Légende encadrée 1 39"/>
          <p:cNvSpPr/>
          <p:nvPr/>
        </p:nvSpPr>
        <p:spPr bwMode="auto">
          <a:xfrm>
            <a:off x="3022600" y="2095500"/>
            <a:ext cx="444500" cy="279400"/>
          </a:xfrm>
          <a:prstGeom prst="borderCallout1">
            <a:avLst>
              <a:gd name="adj1" fmla="val 64205"/>
              <a:gd name="adj2" fmla="val 108810"/>
              <a:gd name="adj3" fmla="val 107954"/>
              <a:gd name="adj4" fmla="val 235953"/>
            </a:avLst>
          </a:prstGeom>
          <a:ln>
            <a:solidFill>
              <a:schemeClr val="accent2"/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kumimoji="0" lang="fr-FR" sz="1600" b="0" i="0" u="none" strike="noStrike" cap="none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Légende encadrée 1 40"/>
          <p:cNvSpPr/>
          <p:nvPr/>
        </p:nvSpPr>
        <p:spPr bwMode="auto">
          <a:xfrm>
            <a:off x="3035300" y="2463800"/>
            <a:ext cx="444500" cy="279400"/>
          </a:xfrm>
          <a:prstGeom prst="borderCallout1">
            <a:avLst>
              <a:gd name="adj1" fmla="val 64205"/>
              <a:gd name="adj2" fmla="val 108810"/>
              <a:gd name="adj3" fmla="val 62499"/>
              <a:gd name="adj4" fmla="val 350238"/>
            </a:avLst>
          </a:prstGeom>
          <a:ln>
            <a:solidFill>
              <a:schemeClr val="accent2"/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Légende encadrée 1 41"/>
          <p:cNvSpPr/>
          <p:nvPr/>
        </p:nvSpPr>
        <p:spPr bwMode="auto">
          <a:xfrm>
            <a:off x="3022600" y="2882900"/>
            <a:ext cx="444500" cy="279400"/>
          </a:xfrm>
          <a:prstGeom prst="borderCallout1">
            <a:avLst>
              <a:gd name="adj1" fmla="val 64205"/>
              <a:gd name="adj2" fmla="val 108810"/>
              <a:gd name="adj3" fmla="val -28410"/>
              <a:gd name="adj4" fmla="val 244524"/>
            </a:avLst>
          </a:prstGeom>
          <a:ln>
            <a:solidFill>
              <a:schemeClr val="accent2"/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Légende encadrée 1 42"/>
          <p:cNvSpPr/>
          <p:nvPr/>
        </p:nvSpPr>
        <p:spPr bwMode="auto">
          <a:xfrm>
            <a:off x="3035300" y="3238500"/>
            <a:ext cx="444500" cy="279400"/>
          </a:xfrm>
          <a:prstGeom prst="borderCallout1">
            <a:avLst>
              <a:gd name="adj1" fmla="val 64205"/>
              <a:gd name="adj2" fmla="val 108810"/>
              <a:gd name="adj3" fmla="val -164773"/>
              <a:gd name="adj4" fmla="val 433096"/>
            </a:avLst>
          </a:prstGeom>
          <a:ln>
            <a:solidFill>
              <a:schemeClr val="accent2"/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Légende encadrée 1 43"/>
          <p:cNvSpPr/>
          <p:nvPr/>
        </p:nvSpPr>
        <p:spPr bwMode="auto">
          <a:xfrm>
            <a:off x="5346700" y="1981200"/>
            <a:ext cx="444500" cy="279400"/>
          </a:xfrm>
          <a:prstGeom prst="borderCallout1">
            <a:avLst>
              <a:gd name="adj1" fmla="val 46023"/>
              <a:gd name="adj2" fmla="val 238"/>
              <a:gd name="adj3" fmla="val 53408"/>
              <a:gd name="adj4" fmla="val -106904"/>
            </a:avLst>
          </a:prstGeom>
          <a:ln>
            <a:solidFill>
              <a:schemeClr val="accent2"/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Légende encadrée 1 45"/>
          <p:cNvSpPr/>
          <p:nvPr/>
        </p:nvSpPr>
        <p:spPr bwMode="auto">
          <a:xfrm>
            <a:off x="4127500" y="5524500"/>
            <a:ext cx="444500" cy="279400"/>
          </a:xfrm>
          <a:prstGeom prst="borderCallout1">
            <a:avLst>
              <a:gd name="adj1" fmla="val -13068"/>
              <a:gd name="adj2" fmla="val 71667"/>
              <a:gd name="adj3" fmla="val -155683"/>
              <a:gd name="adj4" fmla="val 47382"/>
            </a:avLst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Légende encadrée 1 46"/>
          <p:cNvSpPr/>
          <p:nvPr/>
        </p:nvSpPr>
        <p:spPr bwMode="auto">
          <a:xfrm>
            <a:off x="5346700" y="5448300"/>
            <a:ext cx="444500" cy="279400"/>
          </a:xfrm>
          <a:prstGeom prst="borderCallout1">
            <a:avLst>
              <a:gd name="adj1" fmla="val 41477"/>
              <a:gd name="adj2" fmla="val 238"/>
              <a:gd name="adj3" fmla="val -64774"/>
              <a:gd name="adj4" fmla="val -98333"/>
            </a:avLst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Légende encadrée 1 47"/>
          <p:cNvSpPr/>
          <p:nvPr/>
        </p:nvSpPr>
        <p:spPr bwMode="auto">
          <a:xfrm>
            <a:off x="5334000" y="4292600"/>
            <a:ext cx="444500" cy="279400"/>
          </a:xfrm>
          <a:prstGeom prst="borderCallout1">
            <a:avLst>
              <a:gd name="adj1" fmla="val 41477"/>
              <a:gd name="adj2" fmla="val 238"/>
              <a:gd name="adj3" fmla="val 117044"/>
              <a:gd name="adj4" fmla="val -224047"/>
            </a:avLst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Légende encadrée 1 48"/>
          <p:cNvSpPr/>
          <p:nvPr/>
        </p:nvSpPr>
        <p:spPr bwMode="auto">
          <a:xfrm>
            <a:off x="5308600" y="3670300"/>
            <a:ext cx="444500" cy="279400"/>
          </a:xfrm>
          <a:prstGeom prst="borderCallout1">
            <a:avLst>
              <a:gd name="adj1" fmla="val 41477"/>
              <a:gd name="adj2" fmla="val 238"/>
              <a:gd name="adj3" fmla="val 7953"/>
              <a:gd name="adj4" fmla="val -141190"/>
            </a:avLst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Légende encadrée 1 49"/>
          <p:cNvSpPr/>
          <p:nvPr/>
        </p:nvSpPr>
        <p:spPr bwMode="auto">
          <a:xfrm>
            <a:off x="5321300" y="3276600"/>
            <a:ext cx="444500" cy="279400"/>
          </a:xfrm>
          <a:prstGeom prst="borderCallout1">
            <a:avLst>
              <a:gd name="adj1" fmla="val 41477"/>
              <a:gd name="adj2" fmla="val 238"/>
              <a:gd name="adj3" fmla="val 21589"/>
              <a:gd name="adj4" fmla="val -146904"/>
            </a:avLst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Légende encadrée 1 50"/>
          <p:cNvSpPr/>
          <p:nvPr/>
        </p:nvSpPr>
        <p:spPr bwMode="auto">
          <a:xfrm>
            <a:off x="5321300" y="2794000"/>
            <a:ext cx="444500" cy="279400"/>
          </a:xfrm>
          <a:prstGeom prst="borderCallout1">
            <a:avLst>
              <a:gd name="adj1" fmla="val 41477"/>
              <a:gd name="adj2" fmla="val 238"/>
              <a:gd name="adj3" fmla="val -64775"/>
              <a:gd name="adj4" fmla="val -126905"/>
            </a:avLst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Légende encadrée 1 51"/>
          <p:cNvSpPr/>
          <p:nvPr/>
        </p:nvSpPr>
        <p:spPr bwMode="auto">
          <a:xfrm>
            <a:off x="5308600" y="2387600"/>
            <a:ext cx="444500" cy="279400"/>
          </a:xfrm>
          <a:prstGeom prst="borderCallout1">
            <a:avLst>
              <a:gd name="adj1" fmla="val 41477"/>
              <a:gd name="adj2" fmla="val 238"/>
              <a:gd name="adj3" fmla="val -60229"/>
              <a:gd name="adj4" fmla="val -132619"/>
            </a:avLst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kumimoji="0" lang="fr-FR" sz="1600" b="0" i="0" u="none" strike="noStrike" cap="none" normalizeH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0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08000" y="1254125"/>
            <a:ext cx="8610600" cy="6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fr-FR" sz="1600" dirty="0"/>
              <a:t>Si la vitesse propre augmente, en vol rapide ou en descente, le rendement  va également diminuer.</a:t>
            </a:r>
          </a:p>
          <a:p>
            <a:pPr>
              <a:lnSpc>
                <a:spcPct val="120000"/>
              </a:lnSpc>
            </a:pPr>
            <a:r>
              <a:rPr lang="fr-FR" sz="1600" dirty="0"/>
              <a:t>Les performances de l’avion seront dégradées et le moteur sera en </a:t>
            </a:r>
            <a:r>
              <a:rPr lang="fr-FR" sz="1600" dirty="0" err="1"/>
              <a:t>sur-régime</a:t>
            </a:r>
            <a:r>
              <a:rPr lang="fr-FR" sz="1600" dirty="0"/>
              <a:t>.</a:t>
            </a:r>
            <a:endParaRPr lang="fr-FR" sz="1600" b="1" dirty="0"/>
          </a:p>
        </p:txBody>
      </p:sp>
      <p:sp>
        <p:nvSpPr>
          <p:cNvPr id="29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  <p:grpSp>
        <p:nvGrpSpPr>
          <p:cNvPr id="33" name="Grouper 32"/>
          <p:cNvGrpSpPr/>
          <p:nvPr/>
        </p:nvGrpSpPr>
        <p:grpSpPr>
          <a:xfrm>
            <a:off x="1473200" y="3111499"/>
            <a:ext cx="6248400" cy="3416301"/>
            <a:chOff x="1892300" y="3441699"/>
            <a:chExt cx="6248400" cy="3416301"/>
          </a:xfrm>
        </p:grpSpPr>
        <p:grpSp>
          <p:nvGrpSpPr>
            <p:cNvPr id="34" name="Grouper 236"/>
            <p:cNvGrpSpPr/>
            <p:nvPr/>
          </p:nvGrpSpPr>
          <p:grpSpPr>
            <a:xfrm>
              <a:off x="2125201" y="3617283"/>
              <a:ext cx="2917997" cy="1604416"/>
              <a:chOff x="2684001" y="3566483"/>
              <a:chExt cx="2917997" cy="1604416"/>
            </a:xfrm>
            <a:effectLst/>
          </p:grpSpPr>
          <p:sp>
            <p:nvSpPr>
              <p:cNvPr id="69" name="Cylindre 68"/>
              <p:cNvSpPr/>
              <p:nvPr/>
            </p:nvSpPr>
            <p:spPr bwMode="auto">
              <a:xfrm rot="5400000" flipH="1">
                <a:off x="3206801" y="3719000"/>
                <a:ext cx="308999" cy="1354600"/>
              </a:xfrm>
              <a:prstGeom prst="can">
                <a:avLst/>
              </a:prstGeom>
              <a:gradFill flip="none" rotWithShape="1">
                <a:gsLst>
                  <a:gs pos="38000">
                    <a:schemeClr val="tx1">
                      <a:lumMod val="50000"/>
                      <a:lumOff val="50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3">
                <a:lum contrast="-60000"/>
              </a:blip>
              <a:stretch>
                <a:fillRect/>
              </a:stretch>
            </p:blipFill>
            <p:spPr>
              <a:xfrm>
                <a:off x="3790950" y="3566483"/>
                <a:ext cx="1811048" cy="1604416"/>
              </a:xfrm>
              <a:prstGeom prst="rect">
                <a:avLst/>
              </a:prstGeom>
              <a:effectLst>
                <a:outerShdw blurRad="50800" dist="38100" dir="4800000" algn="br">
                  <a:srgbClr val="000000">
                    <a:alpha val="43000"/>
                  </a:srgbClr>
                </a:outerShdw>
              </a:effectLst>
            </p:spPr>
          </p:pic>
        </p:grpSp>
        <p:cxnSp>
          <p:nvCxnSpPr>
            <p:cNvPr id="35" name="Connecteur droit 34"/>
            <p:cNvCxnSpPr/>
            <p:nvPr/>
          </p:nvCxnSpPr>
          <p:spPr>
            <a:xfrm rot="5400000" flipH="1" flipV="1">
              <a:off x="1889155" y="5220748"/>
              <a:ext cx="305429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lgDashDot"/>
              <a:round/>
              <a:headEnd type="stealth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riangle rectangle 35"/>
            <p:cNvSpPr>
              <a:spLocks/>
            </p:cNvSpPr>
            <p:nvPr/>
          </p:nvSpPr>
          <p:spPr bwMode="auto">
            <a:xfrm>
              <a:off x="3428998" y="3733800"/>
              <a:ext cx="2679702" cy="3124200"/>
            </a:xfrm>
            <a:prstGeom prst="rtTriangle">
              <a:avLst/>
            </a:prstGeom>
            <a:gradFill flip="none" rotWithShape="1">
              <a:gsLst>
                <a:gs pos="92000">
                  <a:srgbClr val="FF0000">
                    <a:alpha val="27000"/>
                  </a:srgbClr>
                </a:gs>
                <a:gs pos="98000">
                  <a:srgbClr val="FFFFFF">
                    <a:alpha val="27000"/>
                  </a:srgbClr>
                </a:gs>
              </a:gsLst>
              <a:lin ang="5340000" scaled="0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8" name="Triangle rectangle 37"/>
            <p:cNvSpPr>
              <a:spLocks/>
            </p:cNvSpPr>
            <p:nvPr/>
          </p:nvSpPr>
          <p:spPr bwMode="auto">
            <a:xfrm>
              <a:off x="3416300" y="3708400"/>
              <a:ext cx="1257300" cy="2184400"/>
            </a:xfrm>
            <a:prstGeom prst="rtTriangle">
              <a:avLst/>
            </a:prstGeom>
            <a:gradFill flip="none" rotWithShape="1">
              <a:gsLst>
                <a:gs pos="85000">
                  <a:srgbClr val="2484B7">
                    <a:alpha val="54000"/>
                  </a:srgbClr>
                </a:gs>
                <a:gs pos="100000">
                  <a:schemeClr val="accent2">
                    <a:lumMod val="40000"/>
                    <a:lumOff val="60000"/>
                    <a:alpha val="54000"/>
                  </a:schemeClr>
                </a:gs>
              </a:gsLst>
              <a:lin ang="5280000" scaled="0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>
            <a:xfrm rot="5400000" flipH="1" flipV="1">
              <a:off x="2321155" y="4814148"/>
              <a:ext cx="2190290" cy="0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54" idx="2"/>
            </p:cNvCxnSpPr>
            <p:nvPr/>
          </p:nvCxnSpPr>
          <p:spPr>
            <a:xfrm flipH="1" flipV="1">
              <a:off x="3429000" y="5906348"/>
              <a:ext cx="1279713" cy="7827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892300" y="5687080"/>
              <a:ext cx="148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50595"/>
                  </a:solidFill>
                </a:rPr>
                <a:t> Vitesse propre</a:t>
              </a:r>
            </a:p>
          </p:txBody>
        </p:sp>
        <p:cxnSp>
          <p:nvCxnSpPr>
            <p:cNvPr id="42" name="Connecteur droit 41"/>
            <p:cNvCxnSpPr/>
            <p:nvPr/>
          </p:nvCxnSpPr>
          <p:spPr>
            <a:xfrm flipH="1" flipV="1">
              <a:off x="3429000" y="6652648"/>
              <a:ext cx="2478290" cy="0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lgDashDot"/>
              <a:round/>
              <a:headEnd type="stealth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Légende à une bordure 2 42"/>
            <p:cNvSpPr/>
            <p:nvPr/>
          </p:nvSpPr>
          <p:spPr>
            <a:xfrm>
              <a:off x="5956299" y="6070601"/>
              <a:ext cx="1905001" cy="294199"/>
            </a:xfrm>
            <a:prstGeom prst="accentCallout2">
              <a:avLst>
                <a:gd name="adj1" fmla="val 57042"/>
                <a:gd name="adj2" fmla="val -331"/>
                <a:gd name="adj3" fmla="val 54360"/>
                <a:gd name="adj4" fmla="val -13334"/>
                <a:gd name="adj5" fmla="val 94608"/>
                <a:gd name="adj6" fmla="val -32001"/>
              </a:avLst>
            </a:prstGeom>
            <a:noFill/>
            <a:ln>
              <a:solidFill>
                <a:srgbClr val="FF0000"/>
              </a:solidFill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0" dirty="0">
                  <a:solidFill>
                    <a:srgbClr val="FF0000"/>
                  </a:solidFill>
                  <a:latin typeface="+mj-lt"/>
                  <a:cs typeface="Trebuchet MS"/>
                </a:rPr>
                <a:t>Angle de calage (</a:t>
              </a:r>
              <a:r>
                <a:rPr lang="fr-FR" sz="1400" b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w</a:t>
              </a:r>
              <a:r>
                <a:rPr lang="fr-FR" sz="1400" b="0" dirty="0">
                  <a:solidFill>
                    <a:srgbClr val="FF0000"/>
                  </a:solidFill>
                  <a:latin typeface="+mj-lt"/>
                  <a:cs typeface="Symbol" charset="2"/>
                </a:rPr>
                <a:t>)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508500" y="585853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2484B7"/>
                  </a:solidFill>
                </a:rPr>
                <a:t>(</a:t>
              </a:r>
              <a:r>
                <a:rPr lang="fr-FR" sz="1400" b="1" dirty="0" err="1">
                  <a:solidFill>
                    <a:srgbClr val="2484B7"/>
                  </a:solidFill>
                </a:rPr>
                <a:t>Vr</a:t>
              </a:r>
              <a:r>
                <a:rPr lang="fr-FR" sz="1400" dirty="0">
                  <a:solidFill>
                    <a:srgbClr val="2484B7"/>
                  </a:solidFill>
                </a:rPr>
                <a:t>)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454400" y="6359723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>
                  <a:solidFill>
                    <a:srgbClr val="FF0000"/>
                  </a:solidFill>
                </a:rPr>
                <a:t>Pas théorique de l’hélice</a:t>
              </a:r>
            </a:p>
          </p:txBody>
        </p:sp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 rot="2860439">
              <a:off x="1984979" y="4217869"/>
              <a:ext cx="1368231" cy="669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ZoneTexte 52"/>
            <p:cNvSpPr txBox="1"/>
            <p:nvPr/>
          </p:nvSpPr>
          <p:spPr>
            <a:xfrm rot="5400000">
              <a:off x="2448000" y="4191581"/>
              <a:ext cx="178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tx2"/>
                  </a:solidFill>
                </a:rPr>
                <a:t>Vitesse de rotation</a:t>
              </a:r>
            </a:p>
          </p:txBody>
        </p:sp>
        <p:sp>
          <p:nvSpPr>
            <p:cNvPr id="54" name="Triangle isocèle 61"/>
            <p:cNvSpPr/>
            <p:nvPr/>
          </p:nvSpPr>
          <p:spPr bwMode="auto">
            <a:xfrm rot="20301417" flipH="1">
              <a:off x="3910591" y="3441699"/>
              <a:ext cx="888015" cy="2717469"/>
            </a:xfrm>
            <a:custGeom>
              <a:avLst/>
              <a:gdLst>
                <a:gd name="connsiteX0" fmla="*/ 0 w 779799"/>
                <a:gd name="connsiteY0" fmla="*/ 2387600 h 2387600"/>
                <a:gd name="connsiteX1" fmla="*/ 779799 w 779799"/>
                <a:gd name="connsiteY1" fmla="*/ 0 h 2387600"/>
                <a:gd name="connsiteX2" fmla="*/ 779799 w 779799"/>
                <a:gd name="connsiteY2" fmla="*/ 2387600 h 2387600"/>
                <a:gd name="connsiteX3" fmla="*/ 0 w 779799"/>
                <a:gd name="connsiteY3" fmla="*/ 2387600 h 2387600"/>
                <a:gd name="connsiteX0" fmla="*/ 0 w 888015"/>
                <a:gd name="connsiteY0" fmla="*/ 2717469 h 2717469"/>
                <a:gd name="connsiteX1" fmla="*/ 888015 w 888015"/>
                <a:gd name="connsiteY1" fmla="*/ 0 h 2717469"/>
                <a:gd name="connsiteX2" fmla="*/ 888015 w 888015"/>
                <a:gd name="connsiteY2" fmla="*/ 2387600 h 2717469"/>
                <a:gd name="connsiteX3" fmla="*/ 0 w 888015"/>
                <a:gd name="connsiteY3" fmla="*/ 2717469 h 2717469"/>
                <a:gd name="connsiteX0" fmla="*/ 0 w 888015"/>
                <a:gd name="connsiteY0" fmla="*/ 2717469 h 2717469"/>
                <a:gd name="connsiteX1" fmla="*/ 888015 w 888015"/>
                <a:gd name="connsiteY1" fmla="*/ 0 h 2717469"/>
                <a:gd name="connsiteX2" fmla="*/ 525632 w 888015"/>
                <a:gd name="connsiteY2" fmla="*/ 2524562 h 2717469"/>
                <a:gd name="connsiteX3" fmla="*/ 0 w 888015"/>
                <a:gd name="connsiteY3" fmla="*/ 2717469 h 271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015" h="2717469">
                  <a:moveTo>
                    <a:pt x="0" y="2717469"/>
                  </a:moveTo>
                  <a:lnTo>
                    <a:pt x="888015" y="0"/>
                  </a:lnTo>
                  <a:lnTo>
                    <a:pt x="525632" y="2524562"/>
                  </a:lnTo>
                  <a:lnTo>
                    <a:pt x="0" y="2717469"/>
                  </a:lnTo>
                  <a:close/>
                </a:path>
              </a:pathLst>
            </a:custGeom>
            <a:pattFill prst="ltUpDiag">
              <a:fgClr>
                <a:srgbClr val="008000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47" name="Connecteur droit 46"/>
            <p:cNvCxnSpPr>
              <a:endCxn id="36" idx="0"/>
            </p:cNvCxnSpPr>
            <p:nvPr/>
          </p:nvCxnSpPr>
          <p:spPr>
            <a:xfrm flipH="1" flipV="1">
              <a:off x="3428998" y="3733800"/>
              <a:ext cx="1270002" cy="2184400"/>
            </a:xfrm>
            <a:prstGeom prst="line">
              <a:avLst/>
            </a:prstGeom>
            <a:ln w="28575" cap="flat" cmpd="sng" algn="ctr">
              <a:solidFill>
                <a:srgbClr val="2484B7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cxnSpLocks noChangeAspect="1"/>
            </p:cNvCxnSpPr>
            <p:nvPr/>
          </p:nvCxnSpPr>
          <p:spPr>
            <a:xfrm>
              <a:off x="3391083" y="3671288"/>
              <a:ext cx="2004589" cy="237171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er 222"/>
            <p:cNvGrpSpPr>
              <a:grpSpLocks noChangeAspect="1"/>
            </p:cNvGrpSpPr>
            <p:nvPr/>
          </p:nvGrpSpPr>
          <p:grpSpPr>
            <a:xfrm rot="853933">
              <a:off x="3235931" y="3801923"/>
              <a:ext cx="1244386" cy="888222"/>
              <a:chOff x="1651000" y="6070600"/>
              <a:chExt cx="2035321" cy="787400"/>
            </a:xfrm>
            <a:gradFill flip="none" rotWithShape="1">
              <a:gsLst>
                <a:gs pos="41000">
                  <a:schemeClr val="accent5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grpSpPr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1654323" y="6076615"/>
                <a:ext cx="2031998" cy="736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8"/>
                  </a:cxn>
                  <a:cxn ang="0">
                    <a:pos x="112" y="24"/>
                  </a:cxn>
                  <a:cxn ang="0">
                    <a:pos x="168" y="32"/>
                  </a:cxn>
                  <a:cxn ang="0">
                    <a:pos x="240" y="48"/>
                  </a:cxn>
                  <a:cxn ang="0">
                    <a:pos x="288" y="56"/>
                  </a:cxn>
                  <a:cxn ang="0">
                    <a:pos x="352" y="72"/>
                  </a:cxn>
                  <a:cxn ang="0">
                    <a:pos x="416" y="88"/>
                  </a:cxn>
                  <a:cxn ang="0">
                    <a:pos x="456" y="96"/>
                  </a:cxn>
                  <a:cxn ang="0">
                    <a:pos x="504" y="104"/>
                  </a:cxn>
                  <a:cxn ang="0">
                    <a:pos x="560" y="120"/>
                  </a:cxn>
                  <a:cxn ang="0">
                    <a:pos x="600" y="128"/>
                  </a:cxn>
                  <a:cxn ang="0">
                    <a:pos x="648" y="144"/>
                  </a:cxn>
                  <a:cxn ang="0">
                    <a:pos x="688" y="152"/>
                  </a:cxn>
                  <a:cxn ang="0">
                    <a:pos x="712" y="160"/>
                  </a:cxn>
                  <a:cxn ang="0">
                    <a:pos x="744" y="168"/>
                  </a:cxn>
                  <a:cxn ang="0">
                    <a:pos x="776" y="176"/>
                  </a:cxn>
                  <a:cxn ang="0">
                    <a:pos x="792" y="184"/>
                  </a:cxn>
                  <a:cxn ang="0">
                    <a:pos x="816" y="192"/>
                  </a:cxn>
                  <a:cxn ang="0">
                    <a:pos x="864" y="208"/>
                  </a:cxn>
                  <a:cxn ang="0">
                    <a:pos x="928" y="232"/>
                  </a:cxn>
                  <a:cxn ang="0">
                    <a:pos x="960" y="248"/>
                  </a:cxn>
                  <a:cxn ang="0">
                    <a:pos x="1008" y="264"/>
                  </a:cxn>
                  <a:cxn ang="0">
                    <a:pos x="1056" y="288"/>
                  </a:cxn>
                  <a:cxn ang="0">
                    <a:pos x="1088" y="304"/>
                  </a:cxn>
                  <a:cxn ang="0">
                    <a:pos x="1136" y="328"/>
                  </a:cxn>
                  <a:cxn ang="0">
                    <a:pos x="1152" y="336"/>
                  </a:cxn>
                  <a:cxn ang="0">
                    <a:pos x="1168" y="344"/>
                  </a:cxn>
                  <a:cxn ang="0">
                    <a:pos x="1200" y="360"/>
                  </a:cxn>
                  <a:cxn ang="0">
                    <a:pos x="1224" y="376"/>
                  </a:cxn>
                  <a:cxn ang="0">
                    <a:pos x="1256" y="400"/>
                  </a:cxn>
                  <a:cxn ang="0">
                    <a:pos x="1272" y="416"/>
                  </a:cxn>
                  <a:cxn ang="0">
                    <a:pos x="1280" y="432"/>
                  </a:cxn>
                  <a:cxn ang="0">
                    <a:pos x="1280" y="440"/>
                  </a:cxn>
                  <a:cxn ang="0">
                    <a:pos x="1280" y="464"/>
                  </a:cxn>
                  <a:cxn ang="0">
                    <a:pos x="1280" y="464"/>
                  </a:cxn>
                </a:cxnLst>
                <a:rect l="0" t="0" r="r" b="b"/>
                <a:pathLst>
                  <a:path w="1280" h="464">
                    <a:moveTo>
                      <a:pt x="0" y="0"/>
                    </a:moveTo>
                    <a:lnTo>
                      <a:pt x="40" y="8"/>
                    </a:lnTo>
                    <a:lnTo>
                      <a:pt x="112" y="24"/>
                    </a:lnTo>
                    <a:lnTo>
                      <a:pt x="168" y="32"/>
                    </a:lnTo>
                    <a:lnTo>
                      <a:pt x="240" y="48"/>
                    </a:lnTo>
                    <a:lnTo>
                      <a:pt x="288" y="56"/>
                    </a:lnTo>
                    <a:lnTo>
                      <a:pt x="352" y="72"/>
                    </a:lnTo>
                    <a:lnTo>
                      <a:pt x="416" y="88"/>
                    </a:lnTo>
                    <a:lnTo>
                      <a:pt x="456" y="96"/>
                    </a:lnTo>
                    <a:lnTo>
                      <a:pt x="504" y="104"/>
                    </a:lnTo>
                    <a:lnTo>
                      <a:pt x="560" y="120"/>
                    </a:lnTo>
                    <a:lnTo>
                      <a:pt x="600" y="128"/>
                    </a:lnTo>
                    <a:lnTo>
                      <a:pt x="648" y="144"/>
                    </a:lnTo>
                    <a:lnTo>
                      <a:pt x="688" y="152"/>
                    </a:lnTo>
                    <a:lnTo>
                      <a:pt x="712" y="160"/>
                    </a:lnTo>
                    <a:lnTo>
                      <a:pt x="744" y="168"/>
                    </a:lnTo>
                    <a:lnTo>
                      <a:pt x="776" y="176"/>
                    </a:lnTo>
                    <a:lnTo>
                      <a:pt x="792" y="184"/>
                    </a:lnTo>
                    <a:lnTo>
                      <a:pt x="816" y="192"/>
                    </a:lnTo>
                    <a:lnTo>
                      <a:pt x="864" y="208"/>
                    </a:lnTo>
                    <a:lnTo>
                      <a:pt x="928" y="232"/>
                    </a:lnTo>
                    <a:lnTo>
                      <a:pt x="960" y="248"/>
                    </a:lnTo>
                    <a:lnTo>
                      <a:pt x="1008" y="264"/>
                    </a:lnTo>
                    <a:lnTo>
                      <a:pt x="1056" y="288"/>
                    </a:lnTo>
                    <a:lnTo>
                      <a:pt x="1088" y="304"/>
                    </a:lnTo>
                    <a:lnTo>
                      <a:pt x="1136" y="328"/>
                    </a:lnTo>
                    <a:lnTo>
                      <a:pt x="1152" y="336"/>
                    </a:lnTo>
                    <a:lnTo>
                      <a:pt x="1168" y="344"/>
                    </a:lnTo>
                    <a:lnTo>
                      <a:pt x="1200" y="360"/>
                    </a:lnTo>
                    <a:lnTo>
                      <a:pt x="1224" y="376"/>
                    </a:lnTo>
                    <a:lnTo>
                      <a:pt x="1256" y="400"/>
                    </a:lnTo>
                    <a:lnTo>
                      <a:pt x="1272" y="416"/>
                    </a:lnTo>
                    <a:lnTo>
                      <a:pt x="1280" y="432"/>
                    </a:lnTo>
                    <a:lnTo>
                      <a:pt x="1280" y="440"/>
                    </a:lnTo>
                    <a:lnTo>
                      <a:pt x="1280" y="464"/>
                    </a:lnTo>
                    <a:lnTo>
                      <a:pt x="1280" y="464"/>
                    </a:lnTo>
                  </a:path>
                </a:pathLst>
              </a:custGeom>
              <a:grpFill/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1651000" y="6070600"/>
                <a:ext cx="2032000" cy="787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6"/>
                  </a:cxn>
                  <a:cxn ang="0">
                    <a:pos x="88" y="48"/>
                  </a:cxn>
                  <a:cxn ang="0">
                    <a:pos x="152" y="80"/>
                  </a:cxn>
                  <a:cxn ang="0">
                    <a:pos x="208" y="112"/>
                  </a:cxn>
                  <a:cxn ang="0">
                    <a:pos x="272" y="144"/>
                  </a:cxn>
                  <a:cxn ang="0">
                    <a:pos x="312" y="168"/>
                  </a:cxn>
                  <a:cxn ang="0">
                    <a:pos x="368" y="200"/>
                  </a:cxn>
                  <a:cxn ang="0">
                    <a:pos x="416" y="224"/>
                  </a:cxn>
                  <a:cxn ang="0">
                    <a:pos x="456" y="240"/>
                  </a:cxn>
                  <a:cxn ang="0">
                    <a:pos x="496" y="264"/>
                  </a:cxn>
                  <a:cxn ang="0">
                    <a:pos x="552" y="288"/>
                  </a:cxn>
                  <a:cxn ang="0">
                    <a:pos x="584" y="304"/>
                  </a:cxn>
                  <a:cxn ang="0">
                    <a:pos x="616" y="320"/>
                  </a:cxn>
                  <a:cxn ang="0">
                    <a:pos x="656" y="336"/>
                  </a:cxn>
                  <a:cxn ang="0">
                    <a:pos x="688" y="352"/>
                  </a:cxn>
                  <a:cxn ang="0">
                    <a:pos x="712" y="360"/>
                  </a:cxn>
                  <a:cxn ang="0">
                    <a:pos x="728" y="368"/>
                  </a:cxn>
                  <a:cxn ang="0">
                    <a:pos x="784" y="392"/>
                  </a:cxn>
                  <a:cxn ang="0">
                    <a:pos x="880" y="424"/>
                  </a:cxn>
                  <a:cxn ang="0">
                    <a:pos x="968" y="448"/>
                  </a:cxn>
                  <a:cxn ang="0">
                    <a:pos x="1064" y="472"/>
                  </a:cxn>
                  <a:cxn ang="0">
                    <a:pos x="1104" y="480"/>
                  </a:cxn>
                  <a:cxn ang="0">
                    <a:pos x="1128" y="488"/>
                  </a:cxn>
                  <a:cxn ang="0">
                    <a:pos x="1160" y="496"/>
                  </a:cxn>
                  <a:cxn ang="0">
                    <a:pos x="1192" y="496"/>
                  </a:cxn>
                  <a:cxn ang="0">
                    <a:pos x="1216" y="496"/>
                  </a:cxn>
                  <a:cxn ang="0">
                    <a:pos x="1232" y="496"/>
                  </a:cxn>
                  <a:cxn ang="0">
                    <a:pos x="1264" y="488"/>
                  </a:cxn>
                  <a:cxn ang="0">
                    <a:pos x="1272" y="480"/>
                  </a:cxn>
                  <a:cxn ang="0">
                    <a:pos x="1280" y="464"/>
                  </a:cxn>
                  <a:cxn ang="0">
                    <a:pos x="1280" y="464"/>
                  </a:cxn>
                </a:cxnLst>
                <a:rect l="0" t="0" r="r" b="b"/>
                <a:pathLst>
                  <a:path w="1280" h="496">
                    <a:moveTo>
                      <a:pt x="0" y="0"/>
                    </a:moveTo>
                    <a:lnTo>
                      <a:pt x="32" y="16"/>
                    </a:lnTo>
                    <a:lnTo>
                      <a:pt x="88" y="48"/>
                    </a:lnTo>
                    <a:lnTo>
                      <a:pt x="152" y="80"/>
                    </a:lnTo>
                    <a:lnTo>
                      <a:pt x="208" y="112"/>
                    </a:lnTo>
                    <a:lnTo>
                      <a:pt x="272" y="144"/>
                    </a:lnTo>
                    <a:lnTo>
                      <a:pt x="312" y="168"/>
                    </a:lnTo>
                    <a:lnTo>
                      <a:pt x="368" y="200"/>
                    </a:lnTo>
                    <a:lnTo>
                      <a:pt x="416" y="224"/>
                    </a:lnTo>
                    <a:lnTo>
                      <a:pt x="456" y="240"/>
                    </a:lnTo>
                    <a:lnTo>
                      <a:pt x="496" y="264"/>
                    </a:lnTo>
                    <a:lnTo>
                      <a:pt x="552" y="288"/>
                    </a:lnTo>
                    <a:lnTo>
                      <a:pt x="584" y="304"/>
                    </a:lnTo>
                    <a:lnTo>
                      <a:pt x="616" y="320"/>
                    </a:lnTo>
                    <a:lnTo>
                      <a:pt x="656" y="336"/>
                    </a:lnTo>
                    <a:lnTo>
                      <a:pt x="688" y="352"/>
                    </a:lnTo>
                    <a:lnTo>
                      <a:pt x="712" y="360"/>
                    </a:lnTo>
                    <a:lnTo>
                      <a:pt x="728" y="368"/>
                    </a:lnTo>
                    <a:lnTo>
                      <a:pt x="784" y="392"/>
                    </a:lnTo>
                    <a:lnTo>
                      <a:pt x="880" y="424"/>
                    </a:lnTo>
                    <a:lnTo>
                      <a:pt x="968" y="448"/>
                    </a:lnTo>
                    <a:lnTo>
                      <a:pt x="1064" y="472"/>
                    </a:lnTo>
                    <a:lnTo>
                      <a:pt x="1104" y="480"/>
                    </a:lnTo>
                    <a:lnTo>
                      <a:pt x="1128" y="488"/>
                    </a:lnTo>
                    <a:lnTo>
                      <a:pt x="1160" y="496"/>
                    </a:lnTo>
                    <a:lnTo>
                      <a:pt x="1192" y="496"/>
                    </a:lnTo>
                    <a:lnTo>
                      <a:pt x="1216" y="496"/>
                    </a:lnTo>
                    <a:lnTo>
                      <a:pt x="1232" y="496"/>
                    </a:lnTo>
                    <a:lnTo>
                      <a:pt x="1264" y="488"/>
                    </a:lnTo>
                    <a:lnTo>
                      <a:pt x="1272" y="480"/>
                    </a:lnTo>
                    <a:lnTo>
                      <a:pt x="1280" y="464"/>
                    </a:lnTo>
                    <a:lnTo>
                      <a:pt x="1280" y="464"/>
                    </a:lnTo>
                  </a:path>
                </a:pathLst>
              </a:custGeom>
              <a:grpFill/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0" name="Légende à une bordure 2 59"/>
            <p:cNvSpPr/>
            <p:nvPr/>
          </p:nvSpPr>
          <p:spPr>
            <a:xfrm>
              <a:off x="5448300" y="5067300"/>
              <a:ext cx="1905001" cy="298500"/>
            </a:xfrm>
            <a:prstGeom prst="accentCallout2">
              <a:avLst>
                <a:gd name="adj1" fmla="val 52787"/>
                <a:gd name="adj2" fmla="val -331"/>
                <a:gd name="adj3" fmla="val 54360"/>
                <a:gd name="adj4" fmla="val -19334"/>
                <a:gd name="adj5" fmla="val 129517"/>
                <a:gd name="adj6" fmla="val -41334"/>
              </a:avLst>
            </a:prstGeom>
            <a:noFill/>
            <a:ln>
              <a:solidFill>
                <a:srgbClr val="008000"/>
              </a:solidFill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0" dirty="0">
                  <a:solidFill>
                    <a:srgbClr val="008000"/>
                  </a:solidFill>
                  <a:latin typeface="+mj-lt"/>
                  <a:cs typeface="Trebuchet MS"/>
                </a:rPr>
                <a:t>Angle d’incidence (</a:t>
              </a:r>
              <a:r>
                <a:rPr lang="fr-FR" sz="1400" b="1" dirty="0">
                  <a:solidFill>
                    <a:srgbClr val="008000"/>
                  </a:solidFill>
                  <a:latin typeface="Symbol" charset="2"/>
                  <a:cs typeface="Symbol" charset="2"/>
                </a:rPr>
                <a:t>a)</a:t>
              </a:r>
              <a:endParaRPr lang="fr-FR" sz="1400" b="0" dirty="0">
                <a:solidFill>
                  <a:srgbClr val="008000"/>
                </a:solidFill>
                <a:latin typeface="+mj-lt"/>
                <a:cs typeface="Trebuchet MS"/>
              </a:endParaRPr>
            </a:p>
          </p:txBody>
        </p:sp>
        <p:sp>
          <p:nvSpPr>
            <p:cNvPr id="61" name="Légende à une bordure 2 60"/>
            <p:cNvSpPr/>
            <p:nvPr/>
          </p:nvSpPr>
          <p:spPr>
            <a:xfrm>
              <a:off x="5689600" y="5549901"/>
              <a:ext cx="2451100" cy="294199"/>
            </a:xfrm>
            <a:prstGeom prst="accentCallout2">
              <a:avLst>
                <a:gd name="adj1" fmla="val 52787"/>
                <a:gd name="adj2" fmla="val -331"/>
                <a:gd name="adj3" fmla="val 54360"/>
                <a:gd name="adj4" fmla="val -40001"/>
                <a:gd name="adj5" fmla="val 1879"/>
                <a:gd name="adj6" fmla="val -86667"/>
              </a:avLst>
            </a:prstGeom>
            <a:noFill/>
            <a:ln>
              <a:solidFill>
                <a:schemeClr val="tx2"/>
              </a:solidFill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>
                  <a:solidFill>
                    <a:schemeClr val="tx2"/>
                  </a:solidFill>
                  <a:latin typeface="+mj-lt"/>
                  <a:cs typeface="Trebuchet MS"/>
                </a:rPr>
                <a:t>Pas</a:t>
              </a:r>
              <a:r>
                <a:rPr lang="fr-FR" sz="1400" b="0" dirty="0">
                  <a:solidFill>
                    <a:schemeClr val="tx2"/>
                  </a:solidFill>
                  <a:latin typeface="+mj-lt"/>
                  <a:cs typeface="Trebuchet MS"/>
                </a:rPr>
                <a:t> réel de l’hélice (</a:t>
              </a:r>
              <a:r>
                <a:rPr lang="fr-FR" sz="1400" b="1" dirty="0">
                  <a:solidFill>
                    <a:schemeClr val="tx2"/>
                  </a:solidFill>
                  <a:latin typeface="Symbol" charset="2"/>
                  <a:cs typeface="Symbol" charset="2"/>
                </a:rPr>
                <a:t>b</a:t>
              </a:r>
              <a:r>
                <a:rPr lang="fr-FR" sz="1400" b="0" dirty="0">
                  <a:solidFill>
                    <a:schemeClr val="tx2"/>
                  </a:solidFill>
                  <a:latin typeface="+mj-lt"/>
                  <a:cs typeface="Symbol" charset="2"/>
                </a:rPr>
                <a:t>)</a:t>
              </a:r>
            </a:p>
          </p:txBody>
        </p:sp>
      </p:grp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500666" y="885825"/>
            <a:ext cx="2979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rendement de l’hélice (</a:t>
            </a:r>
            <a:r>
              <a:rPr lang="fr-FR" dirty="0">
                <a:solidFill>
                  <a:srgbClr val="C00000"/>
                </a:solidFill>
                <a:latin typeface="Symbol" charset="2"/>
                <a:cs typeface="Symbol" charset="2"/>
              </a:rPr>
              <a:t>h</a:t>
            </a:r>
            <a:r>
              <a:rPr lang="fr-FR" dirty="0">
                <a:solidFill>
                  <a:srgbClr val="C00000"/>
                </a:solidFill>
              </a:rPr>
              <a:t>) :</a:t>
            </a:r>
          </a:p>
        </p:txBody>
      </p:sp>
    </p:spTree>
    <p:extLst>
      <p:ext uri="{BB962C8B-B14F-4D97-AF65-F5344CB8AC3E}">
        <p14:creationId xmlns:p14="http://schemas.microsoft.com/office/powerpoint/2010/main" val="411051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2450296" y="741891"/>
            <a:ext cx="4237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En résumé pour un rendement optimal :</a:t>
            </a: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0" y="1211791"/>
            <a:ext cx="9144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/>
              <a:t>  Il faudrait une hélice calée avec un «</a:t>
            </a:r>
            <a:r>
              <a:rPr lang="fr-FR" sz="1600" b="1" dirty="0">
                <a:solidFill>
                  <a:srgbClr val="FF0000"/>
                </a:solidFill>
              </a:rPr>
              <a:t> petit pas</a:t>
            </a:r>
            <a:r>
              <a:rPr lang="fr-FR" sz="1600" dirty="0"/>
              <a:t> » pour de bonnes performances au décollage et en montée.</a:t>
            </a:r>
          </a:p>
          <a:p>
            <a:pPr algn="ctr">
              <a:spcAft>
                <a:spcPts val="600"/>
              </a:spcAft>
            </a:pPr>
            <a:r>
              <a:rPr lang="fr-FR" sz="1600" i="1" dirty="0"/>
              <a:t>(Analogue à la 1</a:t>
            </a:r>
            <a:r>
              <a:rPr lang="fr-FR" sz="1600" i="1" baseline="30000" dirty="0"/>
              <a:t>ère</a:t>
            </a:r>
            <a:r>
              <a:rPr lang="fr-FR" sz="1600" i="1" dirty="0"/>
              <a:t> vitesse d’une voiture)</a:t>
            </a:r>
          </a:p>
        </p:txBody>
      </p:sp>
      <p:grpSp>
        <p:nvGrpSpPr>
          <p:cNvPr id="77" name="Grouper 76"/>
          <p:cNvGrpSpPr/>
          <p:nvPr/>
        </p:nvGrpSpPr>
        <p:grpSpPr>
          <a:xfrm>
            <a:off x="653605" y="3314700"/>
            <a:ext cx="1246047" cy="1908996"/>
            <a:chOff x="1758505" y="3035299"/>
            <a:chExt cx="1246047" cy="1908996"/>
          </a:xfrm>
        </p:grpSpPr>
        <p:sp>
          <p:nvSpPr>
            <p:cNvPr id="29" name="Triangle rectangle 28"/>
            <p:cNvSpPr>
              <a:spLocks/>
            </p:cNvSpPr>
            <p:nvPr/>
          </p:nvSpPr>
          <p:spPr bwMode="auto">
            <a:xfrm>
              <a:off x="2070100" y="3126295"/>
              <a:ext cx="698194" cy="1818000"/>
            </a:xfrm>
            <a:prstGeom prst="rtTriangle">
              <a:avLst/>
            </a:prstGeom>
            <a:gradFill flip="none" rotWithShape="1">
              <a:gsLst>
                <a:gs pos="93000">
                  <a:srgbClr val="FF0000">
                    <a:alpha val="27000"/>
                  </a:srgbClr>
                </a:gs>
                <a:gs pos="98000">
                  <a:srgbClr val="FFFFFF">
                    <a:alpha val="27000"/>
                  </a:srgbClr>
                </a:gs>
              </a:gsLst>
              <a:lin ang="5340000" scaled="0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/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 rot="5400000" flipH="1" flipV="1">
              <a:off x="1121457" y="3973361"/>
              <a:ext cx="187612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lgDashDot"/>
              <a:round/>
              <a:headEnd type="stealth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er 41"/>
            <p:cNvGrpSpPr>
              <a:grpSpLocks noChangeAspect="1"/>
            </p:cNvGrpSpPr>
            <p:nvPr/>
          </p:nvGrpSpPr>
          <p:grpSpPr>
            <a:xfrm rot="965544">
              <a:off x="1758505" y="3161868"/>
              <a:ext cx="1246047" cy="1631643"/>
              <a:chOff x="4518632" y="3604178"/>
              <a:chExt cx="2561091" cy="2928756"/>
            </a:xfrm>
          </p:grpSpPr>
          <p:grpSp>
            <p:nvGrpSpPr>
              <p:cNvPr id="43" name="Grouper 222"/>
              <p:cNvGrpSpPr>
                <a:grpSpLocks noChangeAspect="1"/>
              </p:cNvGrpSpPr>
              <p:nvPr/>
            </p:nvGrpSpPr>
            <p:grpSpPr>
              <a:xfrm rot="853933">
                <a:off x="4518632" y="3801924"/>
                <a:ext cx="1244388" cy="888222"/>
                <a:chOff x="1651000" y="6070600"/>
                <a:chExt cx="2035323" cy="787400"/>
              </a:xfrm>
              <a:gradFill flip="none" rotWithShape="1"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7" name="Freeform 10"/>
                <p:cNvSpPr>
                  <a:spLocks/>
                </p:cNvSpPr>
                <p:nvPr/>
              </p:nvSpPr>
              <p:spPr bwMode="auto">
                <a:xfrm>
                  <a:off x="1654323" y="6076616"/>
                  <a:ext cx="2032000" cy="7366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8"/>
                    </a:cxn>
                    <a:cxn ang="0">
                      <a:pos x="112" y="24"/>
                    </a:cxn>
                    <a:cxn ang="0">
                      <a:pos x="168" y="32"/>
                    </a:cxn>
                    <a:cxn ang="0">
                      <a:pos x="240" y="48"/>
                    </a:cxn>
                    <a:cxn ang="0">
                      <a:pos x="288" y="56"/>
                    </a:cxn>
                    <a:cxn ang="0">
                      <a:pos x="352" y="72"/>
                    </a:cxn>
                    <a:cxn ang="0">
                      <a:pos x="416" y="88"/>
                    </a:cxn>
                    <a:cxn ang="0">
                      <a:pos x="456" y="96"/>
                    </a:cxn>
                    <a:cxn ang="0">
                      <a:pos x="504" y="104"/>
                    </a:cxn>
                    <a:cxn ang="0">
                      <a:pos x="560" y="120"/>
                    </a:cxn>
                    <a:cxn ang="0">
                      <a:pos x="600" y="128"/>
                    </a:cxn>
                    <a:cxn ang="0">
                      <a:pos x="648" y="144"/>
                    </a:cxn>
                    <a:cxn ang="0">
                      <a:pos x="688" y="152"/>
                    </a:cxn>
                    <a:cxn ang="0">
                      <a:pos x="712" y="160"/>
                    </a:cxn>
                    <a:cxn ang="0">
                      <a:pos x="744" y="168"/>
                    </a:cxn>
                    <a:cxn ang="0">
                      <a:pos x="776" y="176"/>
                    </a:cxn>
                    <a:cxn ang="0">
                      <a:pos x="792" y="184"/>
                    </a:cxn>
                    <a:cxn ang="0">
                      <a:pos x="816" y="192"/>
                    </a:cxn>
                    <a:cxn ang="0">
                      <a:pos x="864" y="208"/>
                    </a:cxn>
                    <a:cxn ang="0">
                      <a:pos x="928" y="232"/>
                    </a:cxn>
                    <a:cxn ang="0">
                      <a:pos x="960" y="248"/>
                    </a:cxn>
                    <a:cxn ang="0">
                      <a:pos x="1008" y="264"/>
                    </a:cxn>
                    <a:cxn ang="0">
                      <a:pos x="1056" y="288"/>
                    </a:cxn>
                    <a:cxn ang="0">
                      <a:pos x="1088" y="304"/>
                    </a:cxn>
                    <a:cxn ang="0">
                      <a:pos x="1136" y="328"/>
                    </a:cxn>
                    <a:cxn ang="0">
                      <a:pos x="1152" y="336"/>
                    </a:cxn>
                    <a:cxn ang="0">
                      <a:pos x="1168" y="344"/>
                    </a:cxn>
                    <a:cxn ang="0">
                      <a:pos x="1200" y="360"/>
                    </a:cxn>
                    <a:cxn ang="0">
                      <a:pos x="1224" y="376"/>
                    </a:cxn>
                    <a:cxn ang="0">
                      <a:pos x="1256" y="400"/>
                    </a:cxn>
                    <a:cxn ang="0">
                      <a:pos x="1272" y="416"/>
                    </a:cxn>
                    <a:cxn ang="0">
                      <a:pos x="1280" y="432"/>
                    </a:cxn>
                    <a:cxn ang="0">
                      <a:pos x="1280" y="440"/>
                    </a:cxn>
                    <a:cxn ang="0">
                      <a:pos x="1280" y="464"/>
                    </a:cxn>
                    <a:cxn ang="0">
                      <a:pos x="1280" y="464"/>
                    </a:cxn>
                  </a:cxnLst>
                  <a:rect l="0" t="0" r="r" b="b"/>
                  <a:pathLst>
                    <a:path w="1280" h="464">
                      <a:moveTo>
                        <a:pt x="0" y="0"/>
                      </a:moveTo>
                      <a:lnTo>
                        <a:pt x="40" y="8"/>
                      </a:lnTo>
                      <a:lnTo>
                        <a:pt x="112" y="24"/>
                      </a:lnTo>
                      <a:lnTo>
                        <a:pt x="168" y="32"/>
                      </a:lnTo>
                      <a:lnTo>
                        <a:pt x="240" y="48"/>
                      </a:lnTo>
                      <a:lnTo>
                        <a:pt x="288" y="56"/>
                      </a:lnTo>
                      <a:lnTo>
                        <a:pt x="352" y="72"/>
                      </a:lnTo>
                      <a:lnTo>
                        <a:pt x="416" y="88"/>
                      </a:lnTo>
                      <a:lnTo>
                        <a:pt x="456" y="96"/>
                      </a:lnTo>
                      <a:lnTo>
                        <a:pt x="504" y="104"/>
                      </a:lnTo>
                      <a:lnTo>
                        <a:pt x="560" y="120"/>
                      </a:lnTo>
                      <a:lnTo>
                        <a:pt x="600" y="128"/>
                      </a:lnTo>
                      <a:lnTo>
                        <a:pt x="648" y="144"/>
                      </a:lnTo>
                      <a:lnTo>
                        <a:pt x="688" y="152"/>
                      </a:lnTo>
                      <a:lnTo>
                        <a:pt x="712" y="160"/>
                      </a:lnTo>
                      <a:lnTo>
                        <a:pt x="744" y="168"/>
                      </a:lnTo>
                      <a:lnTo>
                        <a:pt x="776" y="176"/>
                      </a:lnTo>
                      <a:lnTo>
                        <a:pt x="792" y="184"/>
                      </a:lnTo>
                      <a:lnTo>
                        <a:pt x="816" y="192"/>
                      </a:lnTo>
                      <a:lnTo>
                        <a:pt x="864" y="208"/>
                      </a:lnTo>
                      <a:lnTo>
                        <a:pt x="928" y="232"/>
                      </a:lnTo>
                      <a:lnTo>
                        <a:pt x="960" y="248"/>
                      </a:lnTo>
                      <a:lnTo>
                        <a:pt x="1008" y="264"/>
                      </a:lnTo>
                      <a:lnTo>
                        <a:pt x="1056" y="288"/>
                      </a:lnTo>
                      <a:lnTo>
                        <a:pt x="1088" y="304"/>
                      </a:lnTo>
                      <a:lnTo>
                        <a:pt x="1136" y="328"/>
                      </a:lnTo>
                      <a:lnTo>
                        <a:pt x="1152" y="336"/>
                      </a:lnTo>
                      <a:lnTo>
                        <a:pt x="1168" y="344"/>
                      </a:lnTo>
                      <a:lnTo>
                        <a:pt x="1200" y="360"/>
                      </a:lnTo>
                      <a:lnTo>
                        <a:pt x="1224" y="376"/>
                      </a:lnTo>
                      <a:lnTo>
                        <a:pt x="1256" y="400"/>
                      </a:lnTo>
                      <a:lnTo>
                        <a:pt x="1272" y="416"/>
                      </a:lnTo>
                      <a:lnTo>
                        <a:pt x="1280" y="432"/>
                      </a:lnTo>
                      <a:lnTo>
                        <a:pt x="1280" y="440"/>
                      </a:lnTo>
                      <a:lnTo>
                        <a:pt x="1280" y="464"/>
                      </a:lnTo>
                      <a:lnTo>
                        <a:pt x="1280" y="464"/>
                      </a:lnTo>
                    </a:path>
                  </a:pathLst>
                </a:custGeom>
                <a:grp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0" name="Freeform 13"/>
                <p:cNvSpPr>
                  <a:spLocks/>
                </p:cNvSpPr>
                <p:nvPr/>
              </p:nvSpPr>
              <p:spPr bwMode="auto">
                <a:xfrm>
                  <a:off x="1651000" y="6070600"/>
                  <a:ext cx="2032000" cy="787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16"/>
                    </a:cxn>
                    <a:cxn ang="0">
                      <a:pos x="88" y="48"/>
                    </a:cxn>
                    <a:cxn ang="0">
                      <a:pos x="152" y="80"/>
                    </a:cxn>
                    <a:cxn ang="0">
                      <a:pos x="208" y="112"/>
                    </a:cxn>
                    <a:cxn ang="0">
                      <a:pos x="272" y="144"/>
                    </a:cxn>
                    <a:cxn ang="0">
                      <a:pos x="312" y="168"/>
                    </a:cxn>
                    <a:cxn ang="0">
                      <a:pos x="368" y="200"/>
                    </a:cxn>
                    <a:cxn ang="0">
                      <a:pos x="416" y="224"/>
                    </a:cxn>
                    <a:cxn ang="0">
                      <a:pos x="456" y="240"/>
                    </a:cxn>
                    <a:cxn ang="0">
                      <a:pos x="496" y="264"/>
                    </a:cxn>
                    <a:cxn ang="0">
                      <a:pos x="552" y="288"/>
                    </a:cxn>
                    <a:cxn ang="0">
                      <a:pos x="584" y="304"/>
                    </a:cxn>
                    <a:cxn ang="0">
                      <a:pos x="616" y="320"/>
                    </a:cxn>
                    <a:cxn ang="0">
                      <a:pos x="656" y="336"/>
                    </a:cxn>
                    <a:cxn ang="0">
                      <a:pos x="688" y="352"/>
                    </a:cxn>
                    <a:cxn ang="0">
                      <a:pos x="712" y="360"/>
                    </a:cxn>
                    <a:cxn ang="0">
                      <a:pos x="728" y="368"/>
                    </a:cxn>
                    <a:cxn ang="0">
                      <a:pos x="784" y="392"/>
                    </a:cxn>
                    <a:cxn ang="0">
                      <a:pos x="880" y="424"/>
                    </a:cxn>
                    <a:cxn ang="0">
                      <a:pos x="968" y="448"/>
                    </a:cxn>
                    <a:cxn ang="0">
                      <a:pos x="1064" y="472"/>
                    </a:cxn>
                    <a:cxn ang="0">
                      <a:pos x="1104" y="480"/>
                    </a:cxn>
                    <a:cxn ang="0">
                      <a:pos x="1128" y="488"/>
                    </a:cxn>
                    <a:cxn ang="0">
                      <a:pos x="1160" y="496"/>
                    </a:cxn>
                    <a:cxn ang="0">
                      <a:pos x="1192" y="496"/>
                    </a:cxn>
                    <a:cxn ang="0">
                      <a:pos x="1216" y="496"/>
                    </a:cxn>
                    <a:cxn ang="0">
                      <a:pos x="1232" y="496"/>
                    </a:cxn>
                    <a:cxn ang="0">
                      <a:pos x="1264" y="488"/>
                    </a:cxn>
                    <a:cxn ang="0">
                      <a:pos x="1272" y="480"/>
                    </a:cxn>
                    <a:cxn ang="0">
                      <a:pos x="1280" y="464"/>
                    </a:cxn>
                    <a:cxn ang="0">
                      <a:pos x="1280" y="464"/>
                    </a:cxn>
                  </a:cxnLst>
                  <a:rect l="0" t="0" r="r" b="b"/>
                  <a:pathLst>
                    <a:path w="1280" h="496">
                      <a:moveTo>
                        <a:pt x="0" y="0"/>
                      </a:moveTo>
                      <a:lnTo>
                        <a:pt x="32" y="16"/>
                      </a:lnTo>
                      <a:lnTo>
                        <a:pt x="88" y="48"/>
                      </a:lnTo>
                      <a:lnTo>
                        <a:pt x="152" y="80"/>
                      </a:lnTo>
                      <a:lnTo>
                        <a:pt x="208" y="112"/>
                      </a:lnTo>
                      <a:lnTo>
                        <a:pt x="272" y="144"/>
                      </a:lnTo>
                      <a:lnTo>
                        <a:pt x="312" y="168"/>
                      </a:lnTo>
                      <a:lnTo>
                        <a:pt x="368" y="200"/>
                      </a:lnTo>
                      <a:lnTo>
                        <a:pt x="416" y="224"/>
                      </a:lnTo>
                      <a:lnTo>
                        <a:pt x="456" y="240"/>
                      </a:lnTo>
                      <a:lnTo>
                        <a:pt x="496" y="264"/>
                      </a:lnTo>
                      <a:lnTo>
                        <a:pt x="552" y="288"/>
                      </a:lnTo>
                      <a:lnTo>
                        <a:pt x="584" y="304"/>
                      </a:lnTo>
                      <a:lnTo>
                        <a:pt x="616" y="320"/>
                      </a:lnTo>
                      <a:lnTo>
                        <a:pt x="656" y="336"/>
                      </a:lnTo>
                      <a:lnTo>
                        <a:pt x="688" y="352"/>
                      </a:lnTo>
                      <a:lnTo>
                        <a:pt x="712" y="360"/>
                      </a:lnTo>
                      <a:lnTo>
                        <a:pt x="728" y="368"/>
                      </a:lnTo>
                      <a:lnTo>
                        <a:pt x="784" y="392"/>
                      </a:lnTo>
                      <a:lnTo>
                        <a:pt x="880" y="424"/>
                      </a:lnTo>
                      <a:lnTo>
                        <a:pt x="968" y="448"/>
                      </a:lnTo>
                      <a:lnTo>
                        <a:pt x="1064" y="472"/>
                      </a:lnTo>
                      <a:lnTo>
                        <a:pt x="1104" y="480"/>
                      </a:lnTo>
                      <a:lnTo>
                        <a:pt x="1128" y="488"/>
                      </a:lnTo>
                      <a:lnTo>
                        <a:pt x="1160" y="496"/>
                      </a:lnTo>
                      <a:lnTo>
                        <a:pt x="1192" y="496"/>
                      </a:lnTo>
                      <a:lnTo>
                        <a:pt x="1216" y="496"/>
                      </a:lnTo>
                      <a:lnTo>
                        <a:pt x="1232" y="496"/>
                      </a:lnTo>
                      <a:lnTo>
                        <a:pt x="1264" y="488"/>
                      </a:lnTo>
                      <a:lnTo>
                        <a:pt x="1272" y="480"/>
                      </a:lnTo>
                      <a:lnTo>
                        <a:pt x="1280" y="464"/>
                      </a:lnTo>
                      <a:lnTo>
                        <a:pt x="1280" y="464"/>
                      </a:lnTo>
                    </a:path>
                  </a:pathLst>
                </a:custGeom>
                <a:grp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cxnSp>
            <p:nvCxnSpPr>
              <p:cNvPr id="44" name="Connecteur droit 43"/>
              <p:cNvCxnSpPr>
                <a:cxnSpLocks noChangeAspect="1"/>
              </p:cNvCxnSpPr>
              <p:nvPr/>
            </p:nvCxnSpPr>
            <p:spPr>
              <a:xfrm>
                <a:off x="4604344" y="3604178"/>
                <a:ext cx="2475379" cy="292875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er 78"/>
          <p:cNvGrpSpPr/>
          <p:nvPr/>
        </p:nvGrpSpPr>
        <p:grpSpPr>
          <a:xfrm>
            <a:off x="7480374" y="3314700"/>
            <a:ext cx="1215682" cy="1876123"/>
            <a:chOff x="6354307" y="3213099"/>
            <a:chExt cx="1215682" cy="1876123"/>
          </a:xfrm>
        </p:grpSpPr>
        <p:sp>
          <p:nvSpPr>
            <p:cNvPr id="53" name="Triangle rectangle 52"/>
            <p:cNvSpPr>
              <a:spLocks/>
            </p:cNvSpPr>
            <p:nvPr/>
          </p:nvSpPr>
          <p:spPr bwMode="auto">
            <a:xfrm>
              <a:off x="6489695" y="3278694"/>
              <a:ext cx="1080000" cy="1737736"/>
            </a:xfrm>
            <a:prstGeom prst="rtTriangle">
              <a:avLst/>
            </a:prstGeom>
            <a:solidFill>
              <a:srgbClr val="746FC2">
                <a:alpha val="67000"/>
              </a:srgb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54" name="Connecteur droit 53"/>
            <p:cNvCxnSpPr/>
            <p:nvPr/>
          </p:nvCxnSpPr>
          <p:spPr>
            <a:xfrm rot="5400000" flipH="1" flipV="1">
              <a:off x="5541057" y="4151161"/>
              <a:ext cx="187612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lgDashDot"/>
              <a:round/>
              <a:headEnd type="stealth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er 55"/>
            <p:cNvGrpSpPr>
              <a:grpSpLocks noChangeAspect="1"/>
            </p:cNvGrpSpPr>
            <p:nvPr/>
          </p:nvGrpSpPr>
          <p:grpSpPr>
            <a:xfrm rot="332736">
              <a:off x="6354307" y="3230462"/>
              <a:ext cx="1215682" cy="1779921"/>
              <a:chOff x="4518632" y="3502119"/>
              <a:chExt cx="2498679" cy="3194911"/>
            </a:xfrm>
          </p:grpSpPr>
          <p:grpSp>
            <p:nvGrpSpPr>
              <p:cNvPr id="58" name="Grouper 222"/>
              <p:cNvGrpSpPr>
                <a:grpSpLocks noChangeAspect="1"/>
              </p:cNvGrpSpPr>
              <p:nvPr/>
            </p:nvGrpSpPr>
            <p:grpSpPr>
              <a:xfrm rot="853933">
                <a:off x="4518632" y="3801924"/>
                <a:ext cx="1244388" cy="888222"/>
                <a:chOff x="1651000" y="6070600"/>
                <a:chExt cx="2035323" cy="787400"/>
              </a:xfrm>
              <a:gradFill flip="none" rotWithShape="1"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1" name="Freeform 10"/>
                <p:cNvSpPr>
                  <a:spLocks/>
                </p:cNvSpPr>
                <p:nvPr/>
              </p:nvSpPr>
              <p:spPr bwMode="auto">
                <a:xfrm>
                  <a:off x="1654323" y="6076616"/>
                  <a:ext cx="2032000" cy="7366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8"/>
                    </a:cxn>
                    <a:cxn ang="0">
                      <a:pos x="112" y="24"/>
                    </a:cxn>
                    <a:cxn ang="0">
                      <a:pos x="168" y="32"/>
                    </a:cxn>
                    <a:cxn ang="0">
                      <a:pos x="240" y="48"/>
                    </a:cxn>
                    <a:cxn ang="0">
                      <a:pos x="288" y="56"/>
                    </a:cxn>
                    <a:cxn ang="0">
                      <a:pos x="352" y="72"/>
                    </a:cxn>
                    <a:cxn ang="0">
                      <a:pos x="416" y="88"/>
                    </a:cxn>
                    <a:cxn ang="0">
                      <a:pos x="456" y="96"/>
                    </a:cxn>
                    <a:cxn ang="0">
                      <a:pos x="504" y="104"/>
                    </a:cxn>
                    <a:cxn ang="0">
                      <a:pos x="560" y="120"/>
                    </a:cxn>
                    <a:cxn ang="0">
                      <a:pos x="600" y="128"/>
                    </a:cxn>
                    <a:cxn ang="0">
                      <a:pos x="648" y="144"/>
                    </a:cxn>
                    <a:cxn ang="0">
                      <a:pos x="688" y="152"/>
                    </a:cxn>
                    <a:cxn ang="0">
                      <a:pos x="712" y="160"/>
                    </a:cxn>
                    <a:cxn ang="0">
                      <a:pos x="744" y="168"/>
                    </a:cxn>
                    <a:cxn ang="0">
                      <a:pos x="776" y="176"/>
                    </a:cxn>
                    <a:cxn ang="0">
                      <a:pos x="792" y="184"/>
                    </a:cxn>
                    <a:cxn ang="0">
                      <a:pos x="816" y="192"/>
                    </a:cxn>
                    <a:cxn ang="0">
                      <a:pos x="864" y="208"/>
                    </a:cxn>
                    <a:cxn ang="0">
                      <a:pos x="928" y="232"/>
                    </a:cxn>
                    <a:cxn ang="0">
                      <a:pos x="960" y="248"/>
                    </a:cxn>
                    <a:cxn ang="0">
                      <a:pos x="1008" y="264"/>
                    </a:cxn>
                    <a:cxn ang="0">
                      <a:pos x="1056" y="288"/>
                    </a:cxn>
                    <a:cxn ang="0">
                      <a:pos x="1088" y="304"/>
                    </a:cxn>
                    <a:cxn ang="0">
                      <a:pos x="1136" y="328"/>
                    </a:cxn>
                    <a:cxn ang="0">
                      <a:pos x="1152" y="336"/>
                    </a:cxn>
                    <a:cxn ang="0">
                      <a:pos x="1168" y="344"/>
                    </a:cxn>
                    <a:cxn ang="0">
                      <a:pos x="1200" y="360"/>
                    </a:cxn>
                    <a:cxn ang="0">
                      <a:pos x="1224" y="376"/>
                    </a:cxn>
                    <a:cxn ang="0">
                      <a:pos x="1256" y="400"/>
                    </a:cxn>
                    <a:cxn ang="0">
                      <a:pos x="1272" y="416"/>
                    </a:cxn>
                    <a:cxn ang="0">
                      <a:pos x="1280" y="432"/>
                    </a:cxn>
                    <a:cxn ang="0">
                      <a:pos x="1280" y="440"/>
                    </a:cxn>
                    <a:cxn ang="0">
                      <a:pos x="1280" y="464"/>
                    </a:cxn>
                    <a:cxn ang="0">
                      <a:pos x="1280" y="464"/>
                    </a:cxn>
                  </a:cxnLst>
                  <a:rect l="0" t="0" r="r" b="b"/>
                  <a:pathLst>
                    <a:path w="1280" h="464">
                      <a:moveTo>
                        <a:pt x="0" y="0"/>
                      </a:moveTo>
                      <a:lnTo>
                        <a:pt x="40" y="8"/>
                      </a:lnTo>
                      <a:lnTo>
                        <a:pt x="112" y="24"/>
                      </a:lnTo>
                      <a:lnTo>
                        <a:pt x="168" y="32"/>
                      </a:lnTo>
                      <a:lnTo>
                        <a:pt x="240" y="48"/>
                      </a:lnTo>
                      <a:lnTo>
                        <a:pt x="288" y="56"/>
                      </a:lnTo>
                      <a:lnTo>
                        <a:pt x="352" y="72"/>
                      </a:lnTo>
                      <a:lnTo>
                        <a:pt x="416" y="88"/>
                      </a:lnTo>
                      <a:lnTo>
                        <a:pt x="456" y="96"/>
                      </a:lnTo>
                      <a:lnTo>
                        <a:pt x="504" y="104"/>
                      </a:lnTo>
                      <a:lnTo>
                        <a:pt x="560" y="120"/>
                      </a:lnTo>
                      <a:lnTo>
                        <a:pt x="600" y="128"/>
                      </a:lnTo>
                      <a:lnTo>
                        <a:pt x="648" y="144"/>
                      </a:lnTo>
                      <a:lnTo>
                        <a:pt x="688" y="152"/>
                      </a:lnTo>
                      <a:lnTo>
                        <a:pt x="712" y="160"/>
                      </a:lnTo>
                      <a:lnTo>
                        <a:pt x="744" y="168"/>
                      </a:lnTo>
                      <a:lnTo>
                        <a:pt x="776" y="176"/>
                      </a:lnTo>
                      <a:lnTo>
                        <a:pt x="792" y="184"/>
                      </a:lnTo>
                      <a:lnTo>
                        <a:pt x="816" y="192"/>
                      </a:lnTo>
                      <a:lnTo>
                        <a:pt x="864" y="208"/>
                      </a:lnTo>
                      <a:lnTo>
                        <a:pt x="928" y="232"/>
                      </a:lnTo>
                      <a:lnTo>
                        <a:pt x="960" y="248"/>
                      </a:lnTo>
                      <a:lnTo>
                        <a:pt x="1008" y="264"/>
                      </a:lnTo>
                      <a:lnTo>
                        <a:pt x="1056" y="288"/>
                      </a:lnTo>
                      <a:lnTo>
                        <a:pt x="1088" y="304"/>
                      </a:lnTo>
                      <a:lnTo>
                        <a:pt x="1136" y="328"/>
                      </a:lnTo>
                      <a:lnTo>
                        <a:pt x="1152" y="336"/>
                      </a:lnTo>
                      <a:lnTo>
                        <a:pt x="1168" y="344"/>
                      </a:lnTo>
                      <a:lnTo>
                        <a:pt x="1200" y="360"/>
                      </a:lnTo>
                      <a:lnTo>
                        <a:pt x="1224" y="376"/>
                      </a:lnTo>
                      <a:lnTo>
                        <a:pt x="1256" y="400"/>
                      </a:lnTo>
                      <a:lnTo>
                        <a:pt x="1272" y="416"/>
                      </a:lnTo>
                      <a:lnTo>
                        <a:pt x="1280" y="432"/>
                      </a:lnTo>
                      <a:lnTo>
                        <a:pt x="1280" y="440"/>
                      </a:lnTo>
                      <a:lnTo>
                        <a:pt x="1280" y="464"/>
                      </a:lnTo>
                      <a:lnTo>
                        <a:pt x="1280" y="464"/>
                      </a:lnTo>
                    </a:path>
                  </a:pathLst>
                </a:custGeom>
                <a:grp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3" name="Freeform 13"/>
                <p:cNvSpPr>
                  <a:spLocks/>
                </p:cNvSpPr>
                <p:nvPr/>
              </p:nvSpPr>
              <p:spPr bwMode="auto">
                <a:xfrm>
                  <a:off x="1651000" y="6070600"/>
                  <a:ext cx="2032000" cy="787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16"/>
                    </a:cxn>
                    <a:cxn ang="0">
                      <a:pos x="88" y="48"/>
                    </a:cxn>
                    <a:cxn ang="0">
                      <a:pos x="152" y="80"/>
                    </a:cxn>
                    <a:cxn ang="0">
                      <a:pos x="208" y="112"/>
                    </a:cxn>
                    <a:cxn ang="0">
                      <a:pos x="272" y="144"/>
                    </a:cxn>
                    <a:cxn ang="0">
                      <a:pos x="312" y="168"/>
                    </a:cxn>
                    <a:cxn ang="0">
                      <a:pos x="368" y="200"/>
                    </a:cxn>
                    <a:cxn ang="0">
                      <a:pos x="416" y="224"/>
                    </a:cxn>
                    <a:cxn ang="0">
                      <a:pos x="456" y="240"/>
                    </a:cxn>
                    <a:cxn ang="0">
                      <a:pos x="496" y="264"/>
                    </a:cxn>
                    <a:cxn ang="0">
                      <a:pos x="552" y="288"/>
                    </a:cxn>
                    <a:cxn ang="0">
                      <a:pos x="584" y="304"/>
                    </a:cxn>
                    <a:cxn ang="0">
                      <a:pos x="616" y="320"/>
                    </a:cxn>
                    <a:cxn ang="0">
                      <a:pos x="656" y="336"/>
                    </a:cxn>
                    <a:cxn ang="0">
                      <a:pos x="688" y="352"/>
                    </a:cxn>
                    <a:cxn ang="0">
                      <a:pos x="712" y="360"/>
                    </a:cxn>
                    <a:cxn ang="0">
                      <a:pos x="728" y="368"/>
                    </a:cxn>
                    <a:cxn ang="0">
                      <a:pos x="784" y="392"/>
                    </a:cxn>
                    <a:cxn ang="0">
                      <a:pos x="880" y="424"/>
                    </a:cxn>
                    <a:cxn ang="0">
                      <a:pos x="968" y="448"/>
                    </a:cxn>
                    <a:cxn ang="0">
                      <a:pos x="1064" y="472"/>
                    </a:cxn>
                    <a:cxn ang="0">
                      <a:pos x="1104" y="480"/>
                    </a:cxn>
                    <a:cxn ang="0">
                      <a:pos x="1128" y="488"/>
                    </a:cxn>
                    <a:cxn ang="0">
                      <a:pos x="1160" y="496"/>
                    </a:cxn>
                    <a:cxn ang="0">
                      <a:pos x="1192" y="496"/>
                    </a:cxn>
                    <a:cxn ang="0">
                      <a:pos x="1216" y="496"/>
                    </a:cxn>
                    <a:cxn ang="0">
                      <a:pos x="1232" y="496"/>
                    </a:cxn>
                    <a:cxn ang="0">
                      <a:pos x="1264" y="488"/>
                    </a:cxn>
                    <a:cxn ang="0">
                      <a:pos x="1272" y="480"/>
                    </a:cxn>
                    <a:cxn ang="0">
                      <a:pos x="1280" y="464"/>
                    </a:cxn>
                    <a:cxn ang="0">
                      <a:pos x="1280" y="464"/>
                    </a:cxn>
                  </a:cxnLst>
                  <a:rect l="0" t="0" r="r" b="b"/>
                  <a:pathLst>
                    <a:path w="1280" h="496">
                      <a:moveTo>
                        <a:pt x="0" y="0"/>
                      </a:moveTo>
                      <a:lnTo>
                        <a:pt x="32" y="16"/>
                      </a:lnTo>
                      <a:lnTo>
                        <a:pt x="88" y="48"/>
                      </a:lnTo>
                      <a:lnTo>
                        <a:pt x="152" y="80"/>
                      </a:lnTo>
                      <a:lnTo>
                        <a:pt x="208" y="112"/>
                      </a:lnTo>
                      <a:lnTo>
                        <a:pt x="272" y="144"/>
                      </a:lnTo>
                      <a:lnTo>
                        <a:pt x="312" y="168"/>
                      </a:lnTo>
                      <a:lnTo>
                        <a:pt x="368" y="200"/>
                      </a:lnTo>
                      <a:lnTo>
                        <a:pt x="416" y="224"/>
                      </a:lnTo>
                      <a:lnTo>
                        <a:pt x="456" y="240"/>
                      </a:lnTo>
                      <a:lnTo>
                        <a:pt x="496" y="264"/>
                      </a:lnTo>
                      <a:lnTo>
                        <a:pt x="552" y="288"/>
                      </a:lnTo>
                      <a:lnTo>
                        <a:pt x="584" y="304"/>
                      </a:lnTo>
                      <a:lnTo>
                        <a:pt x="616" y="320"/>
                      </a:lnTo>
                      <a:lnTo>
                        <a:pt x="656" y="336"/>
                      </a:lnTo>
                      <a:lnTo>
                        <a:pt x="688" y="352"/>
                      </a:lnTo>
                      <a:lnTo>
                        <a:pt x="712" y="360"/>
                      </a:lnTo>
                      <a:lnTo>
                        <a:pt x="728" y="368"/>
                      </a:lnTo>
                      <a:lnTo>
                        <a:pt x="784" y="392"/>
                      </a:lnTo>
                      <a:lnTo>
                        <a:pt x="880" y="424"/>
                      </a:lnTo>
                      <a:lnTo>
                        <a:pt x="968" y="448"/>
                      </a:lnTo>
                      <a:lnTo>
                        <a:pt x="1064" y="472"/>
                      </a:lnTo>
                      <a:lnTo>
                        <a:pt x="1104" y="480"/>
                      </a:lnTo>
                      <a:lnTo>
                        <a:pt x="1128" y="488"/>
                      </a:lnTo>
                      <a:lnTo>
                        <a:pt x="1160" y="496"/>
                      </a:lnTo>
                      <a:lnTo>
                        <a:pt x="1192" y="496"/>
                      </a:lnTo>
                      <a:lnTo>
                        <a:pt x="1216" y="496"/>
                      </a:lnTo>
                      <a:lnTo>
                        <a:pt x="1232" y="496"/>
                      </a:lnTo>
                      <a:lnTo>
                        <a:pt x="1264" y="488"/>
                      </a:lnTo>
                      <a:lnTo>
                        <a:pt x="1272" y="480"/>
                      </a:lnTo>
                      <a:lnTo>
                        <a:pt x="1280" y="464"/>
                      </a:lnTo>
                      <a:lnTo>
                        <a:pt x="1280" y="464"/>
                      </a:lnTo>
                    </a:path>
                  </a:pathLst>
                </a:custGeom>
                <a:grpFill/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cxnSp>
            <p:nvCxnSpPr>
              <p:cNvPr id="60" name="Connecteur droit 59"/>
              <p:cNvCxnSpPr>
                <a:cxnSpLocks noChangeAspect="1"/>
                <a:endCxn id="53" idx="4"/>
              </p:cNvCxnSpPr>
              <p:nvPr/>
            </p:nvCxnSpPr>
            <p:spPr>
              <a:xfrm rot="21267264">
                <a:off x="4775870" y="3502119"/>
                <a:ext cx="2241441" cy="319491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 Box 50"/>
          <p:cNvSpPr txBox="1">
            <a:spLocks noChangeArrowheads="1"/>
          </p:cNvSpPr>
          <p:nvPr/>
        </p:nvSpPr>
        <p:spPr bwMode="auto">
          <a:xfrm>
            <a:off x="1" y="1949047"/>
            <a:ext cx="914399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/>
              <a:t>  Il faudrait une hélice calée avec un « </a:t>
            </a:r>
            <a:r>
              <a:rPr lang="fr-FR" sz="1600" b="1" dirty="0">
                <a:solidFill>
                  <a:srgbClr val="746FC2"/>
                </a:solidFill>
              </a:rPr>
              <a:t>grand pas</a:t>
            </a:r>
            <a:r>
              <a:rPr lang="fr-FR" sz="1600" dirty="0">
                <a:solidFill>
                  <a:srgbClr val="746FC2"/>
                </a:solidFill>
              </a:rPr>
              <a:t> </a:t>
            </a:r>
            <a:r>
              <a:rPr lang="fr-FR" sz="1600" dirty="0"/>
              <a:t>» pour de bonnes performances en croisière.</a:t>
            </a:r>
          </a:p>
          <a:p>
            <a:pPr algn="ctr">
              <a:spcAft>
                <a:spcPts val="600"/>
              </a:spcAft>
            </a:pPr>
            <a:r>
              <a:rPr lang="fr-FR" sz="1600" i="1" dirty="0"/>
              <a:t>(Analogue à la 5</a:t>
            </a:r>
            <a:r>
              <a:rPr lang="fr-FR" sz="1600" i="1" baseline="30000" dirty="0"/>
              <a:t>ème</a:t>
            </a:r>
            <a:r>
              <a:rPr lang="fr-FR" sz="1600" i="1" dirty="0"/>
              <a:t> vitesse d’une voiture)</a:t>
            </a:r>
          </a:p>
        </p:txBody>
      </p:sp>
      <p:sp>
        <p:nvSpPr>
          <p:cNvPr id="81" name="Text Box 50"/>
          <p:cNvSpPr txBox="1">
            <a:spLocks noChangeArrowheads="1"/>
          </p:cNvSpPr>
          <p:nvPr/>
        </p:nvSpPr>
        <p:spPr bwMode="auto">
          <a:xfrm>
            <a:off x="0" y="6080126"/>
            <a:ext cx="9144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/>
              <a:t>La solution est d’avoir une hélice munie d’une boite de vitesse :</a:t>
            </a:r>
          </a:p>
          <a:p>
            <a:pPr algn="ctr">
              <a:spcAft>
                <a:spcPts val="600"/>
              </a:spcAft>
            </a:pPr>
            <a:r>
              <a:rPr lang="fr-FR" sz="1600" b="1" dirty="0"/>
              <a:t>L’hélice à pas variable </a:t>
            </a:r>
            <a:r>
              <a:rPr lang="fr-FR" sz="1600" dirty="0"/>
              <a:t>ou</a:t>
            </a:r>
            <a:r>
              <a:rPr lang="fr-FR" sz="1600" b="1" dirty="0"/>
              <a:t> à vitesse constante.</a:t>
            </a:r>
          </a:p>
        </p:txBody>
      </p:sp>
      <p:grpSp>
        <p:nvGrpSpPr>
          <p:cNvPr id="24" name="Group 63"/>
          <p:cNvGrpSpPr>
            <a:grpSpLocks/>
          </p:cNvGrpSpPr>
          <p:nvPr/>
        </p:nvGrpSpPr>
        <p:grpSpPr bwMode="auto">
          <a:xfrm>
            <a:off x="2070836" y="2640931"/>
            <a:ext cx="5739939" cy="3024439"/>
            <a:chOff x="472" y="1467"/>
            <a:chExt cx="4146" cy="2330"/>
          </a:xfrm>
        </p:grpSpPr>
        <p:grpSp>
          <p:nvGrpSpPr>
            <p:cNvPr id="25" name="Group 18"/>
            <p:cNvGrpSpPr>
              <a:grpSpLocks/>
            </p:cNvGrpSpPr>
            <p:nvPr/>
          </p:nvGrpSpPr>
          <p:grpSpPr bwMode="auto">
            <a:xfrm>
              <a:off x="472" y="1467"/>
              <a:ext cx="239" cy="2277"/>
              <a:chOff x="1192" y="1467"/>
              <a:chExt cx="239" cy="2277"/>
            </a:xfrm>
          </p:grpSpPr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 flipH="1">
                <a:off x="1248" y="1680"/>
                <a:ext cx="0" cy="206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>
                <a:off x="1200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>
                <a:off x="1200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>
                <a:off x="1200" y="283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1200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auto">
              <a:xfrm>
                <a:off x="1200" y="22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>
                <a:off x="1200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2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1192" y="1467"/>
                <a:ext cx="239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dirty="0">
                    <a:solidFill>
                      <a:srgbClr val="000000"/>
                    </a:solidFill>
                    <a:latin typeface="Symbol" pitchFamily="-84" charset="2"/>
                  </a:rPr>
                  <a:t>h</a:t>
                </a:r>
                <a:endParaRPr lang="fr-FR" sz="1400" dirty="0">
                  <a:latin typeface="Comic Sans MS" pitchFamily="-84" charset="0"/>
                </a:endParaRPr>
              </a:p>
            </p:txBody>
          </p:sp>
        </p:grp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528" y="3655"/>
              <a:ext cx="4090" cy="142"/>
              <a:chOff x="528" y="3655"/>
              <a:chExt cx="4090" cy="142"/>
            </a:xfrm>
          </p:grpSpPr>
          <p:sp>
            <p:nvSpPr>
              <p:cNvPr id="27" name="Line 32"/>
              <p:cNvSpPr>
                <a:spLocks noChangeShapeType="1"/>
              </p:cNvSpPr>
              <p:nvPr/>
            </p:nvSpPr>
            <p:spPr bwMode="auto">
              <a:xfrm flipH="1">
                <a:off x="528" y="3744"/>
                <a:ext cx="3484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Rectangle 33"/>
              <p:cNvSpPr>
                <a:spLocks noChangeArrowheads="1"/>
              </p:cNvSpPr>
              <p:nvPr/>
            </p:nvSpPr>
            <p:spPr bwMode="auto">
              <a:xfrm>
                <a:off x="4028" y="3655"/>
                <a:ext cx="59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>
                    <a:solidFill>
                      <a:srgbClr val="000000"/>
                    </a:solidFill>
                    <a:latin typeface="Candara"/>
                    <a:cs typeface="Candara"/>
                  </a:rPr>
                  <a:t>Vp avion</a:t>
                </a:r>
                <a:endParaRPr lang="fr-FR" sz="1200" dirty="0"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48" name="Freeform 13"/>
          <p:cNvSpPr>
            <a:spLocks/>
          </p:cNvSpPr>
          <p:nvPr/>
        </p:nvSpPr>
        <p:spPr bwMode="auto">
          <a:xfrm>
            <a:off x="2146300" y="3441700"/>
            <a:ext cx="1371600" cy="2146200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424" y="0"/>
              </a:cxn>
              <a:cxn ang="0">
                <a:pos x="864" y="1488"/>
              </a:cxn>
            </a:cxnLst>
            <a:rect l="0" t="0" r="r" b="b"/>
            <a:pathLst>
              <a:path w="864" h="1488">
                <a:moveTo>
                  <a:pt x="0" y="1488"/>
                </a:moveTo>
                <a:cubicBezTo>
                  <a:pt x="70" y="1240"/>
                  <a:pt x="280" y="0"/>
                  <a:pt x="424" y="0"/>
                </a:cubicBezTo>
                <a:cubicBezTo>
                  <a:pt x="568" y="0"/>
                  <a:pt x="772" y="1178"/>
                  <a:pt x="864" y="1488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40"/>
          <p:cNvSpPr>
            <a:spLocks/>
          </p:cNvSpPr>
          <p:nvPr/>
        </p:nvSpPr>
        <p:spPr bwMode="auto">
          <a:xfrm>
            <a:off x="2146300" y="3416300"/>
            <a:ext cx="4343400" cy="2185375"/>
          </a:xfrm>
          <a:custGeom>
            <a:avLst/>
            <a:gdLst/>
            <a:ahLst/>
            <a:cxnLst>
              <a:cxn ang="0">
                <a:pos x="0" y="1482"/>
              </a:cxn>
              <a:cxn ang="0">
                <a:pos x="2168" y="2"/>
              </a:cxn>
              <a:cxn ang="0">
                <a:pos x="2736" y="1490"/>
              </a:cxn>
            </a:cxnLst>
            <a:rect l="0" t="0" r="r" b="b"/>
            <a:pathLst>
              <a:path w="2736" h="1490">
                <a:moveTo>
                  <a:pt x="0" y="1482"/>
                </a:moveTo>
                <a:cubicBezTo>
                  <a:pt x="361" y="1235"/>
                  <a:pt x="1712" y="0"/>
                  <a:pt x="2168" y="2"/>
                </a:cubicBezTo>
                <a:cubicBezTo>
                  <a:pt x="2624" y="3"/>
                  <a:pt x="2617" y="1180"/>
                  <a:pt x="2736" y="1490"/>
                </a:cubicBezTo>
              </a:path>
            </a:pathLst>
          </a:custGeom>
          <a:noFill/>
          <a:ln w="19050" cap="flat" cmpd="sng" algn="ctr">
            <a:solidFill>
              <a:srgbClr val="7D3D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1" name="Group 14"/>
          <p:cNvGrpSpPr>
            <a:grpSpLocks/>
          </p:cNvGrpSpPr>
          <p:nvPr/>
        </p:nvGrpSpPr>
        <p:grpSpPr bwMode="auto">
          <a:xfrm>
            <a:off x="1778000" y="3314705"/>
            <a:ext cx="5002224" cy="169863"/>
            <a:chOff x="1024" y="2184"/>
            <a:chExt cx="3151" cy="107"/>
          </a:xfrm>
        </p:grpSpPr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1024" y="2184"/>
              <a:ext cx="1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100" dirty="0">
                  <a:solidFill>
                    <a:srgbClr val="000000"/>
                  </a:solidFill>
                  <a:latin typeface="Comic Sans MS" pitchFamily="-84" charset="0"/>
                </a:rPr>
                <a:t>0,7</a:t>
              </a:r>
              <a:endParaRPr lang="fr-FR" sz="1100" dirty="0">
                <a:latin typeface="Comic Sans MS" pitchFamily="-84" charset="0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1248" y="2256"/>
              <a:ext cx="29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2819400" y="3213100"/>
            <a:ext cx="0" cy="238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Line 44"/>
          <p:cNvSpPr>
            <a:spLocks noChangeShapeType="1"/>
          </p:cNvSpPr>
          <p:nvPr/>
        </p:nvSpPr>
        <p:spPr bwMode="auto">
          <a:xfrm>
            <a:off x="5562600" y="3213100"/>
            <a:ext cx="0" cy="238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AutoShape 31"/>
          <p:cNvSpPr>
            <a:spLocks noChangeArrowheads="1"/>
          </p:cNvSpPr>
          <p:nvPr/>
        </p:nvSpPr>
        <p:spPr bwMode="auto">
          <a:xfrm>
            <a:off x="3263903" y="3748703"/>
            <a:ext cx="875195" cy="291894"/>
          </a:xfrm>
          <a:prstGeom prst="wedgeRoundRectCallout">
            <a:avLst>
              <a:gd name="adj1" fmla="val -57564"/>
              <a:gd name="adj2" fmla="val 143335"/>
              <a:gd name="adj3" fmla="val 16667"/>
            </a:avLst>
          </a:prstGeom>
          <a:gradFill flip="none" rotWithShape="1">
            <a:gsLst>
              <a:gs pos="92000">
                <a:srgbClr val="FF0000">
                  <a:alpha val="27000"/>
                </a:srgbClr>
              </a:gs>
              <a:gs pos="98000">
                <a:srgbClr val="FFFFFF">
                  <a:alpha val="27000"/>
                </a:srgbClr>
              </a:gs>
            </a:gsLst>
            <a:lin ang="534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b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17375E"/>
                </a:solidFill>
              </a:rPr>
              <a:t>Petit pas</a:t>
            </a:r>
          </a:p>
        </p:txBody>
      </p:sp>
      <p:sp>
        <p:nvSpPr>
          <p:cNvPr id="64" name="AutoShape 31"/>
          <p:cNvSpPr>
            <a:spLocks noChangeArrowheads="1"/>
          </p:cNvSpPr>
          <p:nvPr/>
        </p:nvSpPr>
        <p:spPr bwMode="auto">
          <a:xfrm>
            <a:off x="4318002" y="4345603"/>
            <a:ext cx="983194" cy="291894"/>
          </a:xfrm>
          <a:prstGeom prst="wedgeRoundRectCallout">
            <a:avLst>
              <a:gd name="adj1" fmla="val -84480"/>
              <a:gd name="adj2" fmla="val -82911"/>
              <a:gd name="adj3" fmla="val 16667"/>
            </a:avLst>
          </a:prstGeom>
          <a:solidFill>
            <a:srgbClr val="B3A2C7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b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bg1"/>
                </a:solidFill>
              </a:rPr>
              <a:t>Grand pas</a:t>
            </a:r>
          </a:p>
        </p:txBody>
      </p:sp>
      <p:sp>
        <p:nvSpPr>
          <p:cNvPr id="66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1812348" y="5633448"/>
            <a:ext cx="20230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ndara"/>
                <a:cs typeface="Candara"/>
              </a:rPr>
              <a:t>Vitesse de décollage</a:t>
            </a:r>
            <a:endParaRPr lang="fr-FR" sz="1200" dirty="0">
              <a:latin typeface="Candara"/>
              <a:cs typeface="Candara"/>
            </a:endParaRP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4555548" y="5620748"/>
            <a:ext cx="20230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ndara"/>
                <a:cs typeface="Candara"/>
              </a:rPr>
              <a:t>Vitesse de croisière</a:t>
            </a:r>
            <a:endParaRPr lang="fr-FR" sz="1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333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80" grpId="0"/>
      <p:bldP spid="81" grpId="0"/>
      <p:bldP spid="48" grpId="0" animBg="1"/>
      <p:bldP spid="49" grpId="0" animBg="1"/>
      <p:bldP spid="57" grpId="0" animBg="1"/>
      <p:bldP spid="59" grpId="0" animBg="1"/>
      <p:bldP spid="62" grpId="0" animBg="1"/>
      <p:bldP spid="64" grpId="0" animBg="1"/>
      <p:bldP spid="67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609600" y="1241425"/>
            <a:ext cx="72009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Une hélice fonctionnera avec un rendement maximum si le rapport entre le son angle de calage et la vitesse de déplacement de l’avion est optimum.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89566" y="885825"/>
            <a:ext cx="5125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indent="-285750">
              <a:spcAft>
                <a:spcPts val="600"/>
              </a:spcAft>
              <a:buFont typeface="Lucida Grande"/>
              <a:buChar char="☞"/>
              <a:defRPr b="0" cap="none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dirty="0">
                <a:solidFill>
                  <a:srgbClr val="C00000"/>
                </a:solidFill>
              </a:rPr>
              <a:t>Rendement d’une hélice à pas variable  :</a:t>
            </a:r>
          </a:p>
        </p:txBody>
      </p:sp>
      <p:grpSp>
        <p:nvGrpSpPr>
          <p:cNvPr id="41" name="Group 63"/>
          <p:cNvGrpSpPr>
            <a:grpSpLocks/>
          </p:cNvGrpSpPr>
          <p:nvPr/>
        </p:nvGrpSpPr>
        <p:grpSpPr bwMode="auto">
          <a:xfrm>
            <a:off x="1698855" y="2653631"/>
            <a:ext cx="5739939" cy="3024439"/>
            <a:chOff x="472" y="1467"/>
            <a:chExt cx="4146" cy="2330"/>
          </a:xfrm>
        </p:grpSpPr>
        <p:grpSp>
          <p:nvGrpSpPr>
            <p:cNvPr id="42" name="Group 18"/>
            <p:cNvGrpSpPr>
              <a:grpSpLocks/>
            </p:cNvGrpSpPr>
            <p:nvPr/>
          </p:nvGrpSpPr>
          <p:grpSpPr bwMode="auto">
            <a:xfrm>
              <a:off x="472" y="1467"/>
              <a:ext cx="239" cy="2277"/>
              <a:chOff x="1192" y="1467"/>
              <a:chExt cx="239" cy="2277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 flipH="1">
                <a:off x="1248" y="1680"/>
                <a:ext cx="0" cy="206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>
                <a:off x="1200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>
                <a:off x="1200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23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>
                <a:off x="1200" y="283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>
                <a:off x="1200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>
                <a:off x="1200" y="22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28"/>
              <p:cNvSpPr>
                <a:spLocks noChangeShapeType="1"/>
              </p:cNvSpPr>
              <p:nvPr/>
            </p:nvSpPr>
            <p:spPr bwMode="auto">
              <a:xfrm>
                <a:off x="1200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192" y="1467"/>
                <a:ext cx="239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dirty="0">
                    <a:solidFill>
                      <a:srgbClr val="000000"/>
                    </a:solidFill>
                    <a:latin typeface="Symbol" pitchFamily="-84" charset="2"/>
                  </a:rPr>
                  <a:t>h</a:t>
                </a:r>
                <a:endParaRPr lang="fr-FR" sz="1400" dirty="0">
                  <a:latin typeface="Comic Sans MS" pitchFamily="-84" charset="0"/>
                </a:endParaRPr>
              </a:p>
            </p:txBody>
          </p:sp>
        </p:grpSp>
        <p:grpSp>
          <p:nvGrpSpPr>
            <p:cNvPr id="43" name="Group 39"/>
            <p:cNvGrpSpPr>
              <a:grpSpLocks/>
            </p:cNvGrpSpPr>
            <p:nvPr/>
          </p:nvGrpSpPr>
          <p:grpSpPr bwMode="auto">
            <a:xfrm>
              <a:off x="528" y="3655"/>
              <a:ext cx="4090" cy="142"/>
              <a:chOff x="528" y="3655"/>
              <a:chExt cx="4090" cy="142"/>
            </a:xfrm>
          </p:grpSpPr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 flipH="1">
                <a:off x="528" y="3744"/>
                <a:ext cx="3484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4028" y="3655"/>
                <a:ext cx="59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>
                    <a:solidFill>
                      <a:srgbClr val="000000"/>
                    </a:solidFill>
                    <a:latin typeface="Candara"/>
                    <a:cs typeface="Candara"/>
                  </a:rPr>
                  <a:t>Vp avion</a:t>
                </a:r>
                <a:endParaRPr lang="fr-FR" sz="1200" dirty="0">
                  <a:latin typeface="Candara"/>
                  <a:cs typeface="Candara"/>
                </a:endParaRPr>
              </a:p>
            </p:txBody>
          </p:sp>
        </p:grpSp>
      </p:grpSp>
      <p:grpSp>
        <p:nvGrpSpPr>
          <p:cNvPr id="63" name="Group 14"/>
          <p:cNvGrpSpPr>
            <a:grpSpLocks/>
          </p:cNvGrpSpPr>
          <p:nvPr/>
        </p:nvGrpSpPr>
        <p:grpSpPr bwMode="auto">
          <a:xfrm>
            <a:off x="1406019" y="3314695"/>
            <a:ext cx="4165600" cy="184150"/>
            <a:chOff x="1024" y="2184"/>
            <a:chExt cx="2624" cy="116"/>
          </a:xfrm>
        </p:grpSpPr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1024" y="2184"/>
              <a:ext cx="1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 dirty="0">
                  <a:solidFill>
                    <a:srgbClr val="000000"/>
                  </a:solidFill>
                  <a:latin typeface="Comic Sans MS" pitchFamily="-84" charset="0"/>
                </a:rPr>
                <a:t>0,7</a:t>
              </a:r>
              <a:endParaRPr lang="fr-FR" sz="1200" dirty="0">
                <a:latin typeface="Comic Sans MS" pitchFamily="-84" charset="0"/>
              </a:endParaRPr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>
              <a:off x="1248" y="2256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2" name="Freeform 3"/>
          <p:cNvSpPr>
            <a:spLocks/>
          </p:cNvSpPr>
          <p:nvPr/>
        </p:nvSpPr>
        <p:spPr bwMode="auto">
          <a:xfrm>
            <a:off x="1774318" y="3442470"/>
            <a:ext cx="1377487" cy="2170929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424" y="0"/>
              </a:cxn>
              <a:cxn ang="0">
                <a:pos x="864" y="1488"/>
              </a:cxn>
            </a:cxnLst>
            <a:rect l="0" t="0" r="r" b="b"/>
            <a:pathLst>
              <a:path w="864" h="1488">
                <a:moveTo>
                  <a:pt x="0" y="1488"/>
                </a:moveTo>
                <a:cubicBezTo>
                  <a:pt x="70" y="1240"/>
                  <a:pt x="280" y="0"/>
                  <a:pt x="424" y="0"/>
                </a:cubicBezTo>
                <a:cubicBezTo>
                  <a:pt x="568" y="0"/>
                  <a:pt x="772" y="1178"/>
                  <a:pt x="864" y="1488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25"/>
          <p:cNvSpPr>
            <a:spLocks/>
          </p:cNvSpPr>
          <p:nvPr/>
        </p:nvSpPr>
        <p:spPr bwMode="auto">
          <a:xfrm>
            <a:off x="1774318" y="3442729"/>
            <a:ext cx="4362041" cy="2173846"/>
          </a:xfrm>
          <a:custGeom>
            <a:avLst/>
            <a:gdLst/>
            <a:ahLst/>
            <a:cxnLst>
              <a:cxn ang="0">
                <a:pos x="0" y="1482"/>
              </a:cxn>
              <a:cxn ang="0">
                <a:pos x="2168" y="2"/>
              </a:cxn>
              <a:cxn ang="0">
                <a:pos x="2736" y="1490"/>
              </a:cxn>
            </a:cxnLst>
            <a:rect l="0" t="0" r="r" b="b"/>
            <a:pathLst>
              <a:path w="2736" h="1490">
                <a:moveTo>
                  <a:pt x="0" y="1482"/>
                </a:moveTo>
                <a:cubicBezTo>
                  <a:pt x="361" y="1235"/>
                  <a:pt x="1712" y="0"/>
                  <a:pt x="2168" y="2"/>
                </a:cubicBezTo>
                <a:cubicBezTo>
                  <a:pt x="2624" y="3"/>
                  <a:pt x="2617" y="1180"/>
                  <a:pt x="2736" y="1490"/>
                </a:cubicBezTo>
              </a:path>
            </a:pathLst>
          </a:custGeom>
          <a:noFill/>
          <a:ln w="12700" cap="flat" cmpd="sng" algn="ctr">
            <a:solidFill>
              <a:srgbClr val="746FC2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80" name="Freeform 33"/>
          <p:cNvSpPr>
            <a:spLocks/>
          </p:cNvSpPr>
          <p:nvPr/>
        </p:nvSpPr>
        <p:spPr bwMode="auto">
          <a:xfrm>
            <a:off x="1774319" y="3442041"/>
            <a:ext cx="3737070" cy="2184059"/>
          </a:xfrm>
          <a:custGeom>
            <a:avLst/>
            <a:gdLst/>
            <a:ahLst/>
            <a:cxnLst>
              <a:cxn ang="0">
                <a:pos x="0" y="1483"/>
              </a:cxn>
              <a:cxn ang="0">
                <a:pos x="1826" y="3"/>
              </a:cxn>
              <a:cxn ang="0">
                <a:pos x="2344" y="1497"/>
              </a:cxn>
            </a:cxnLst>
            <a:rect l="0" t="0" r="r" b="b"/>
            <a:pathLst>
              <a:path w="2344" h="1497">
                <a:moveTo>
                  <a:pt x="0" y="1483"/>
                </a:moveTo>
                <a:cubicBezTo>
                  <a:pt x="304" y="1236"/>
                  <a:pt x="1435" y="0"/>
                  <a:pt x="1826" y="3"/>
                </a:cubicBezTo>
                <a:cubicBezTo>
                  <a:pt x="2216" y="5"/>
                  <a:pt x="2236" y="1185"/>
                  <a:pt x="2344" y="1497"/>
                </a:cubicBez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Freeform 34"/>
          <p:cNvSpPr>
            <a:spLocks/>
          </p:cNvSpPr>
          <p:nvPr/>
        </p:nvSpPr>
        <p:spPr bwMode="auto">
          <a:xfrm>
            <a:off x="1774319" y="3441700"/>
            <a:ext cx="2971800" cy="2162175"/>
          </a:xfrm>
          <a:custGeom>
            <a:avLst/>
            <a:gdLst/>
            <a:ahLst/>
            <a:cxnLst>
              <a:cxn ang="0">
                <a:pos x="0" y="1482"/>
              </a:cxn>
              <a:cxn ang="0">
                <a:pos x="1369" y="2"/>
              </a:cxn>
              <a:cxn ang="0">
                <a:pos x="1864" y="1472"/>
              </a:cxn>
            </a:cxnLst>
            <a:rect l="0" t="0" r="r" b="b"/>
            <a:pathLst>
              <a:path w="1864" h="1482">
                <a:moveTo>
                  <a:pt x="0" y="1482"/>
                </a:moveTo>
                <a:cubicBezTo>
                  <a:pt x="228" y="1235"/>
                  <a:pt x="1058" y="3"/>
                  <a:pt x="1369" y="2"/>
                </a:cubicBezTo>
                <a:cubicBezTo>
                  <a:pt x="1679" y="0"/>
                  <a:pt x="1761" y="1165"/>
                  <a:pt x="1864" y="1472"/>
                </a:cubicBez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Freeform 35"/>
          <p:cNvSpPr>
            <a:spLocks/>
          </p:cNvSpPr>
          <p:nvPr/>
        </p:nvSpPr>
        <p:spPr bwMode="auto">
          <a:xfrm>
            <a:off x="1774318" y="3443159"/>
            <a:ext cx="1951439" cy="2160716"/>
          </a:xfrm>
          <a:custGeom>
            <a:avLst/>
            <a:gdLst/>
            <a:ahLst/>
            <a:cxnLst>
              <a:cxn ang="0">
                <a:pos x="0" y="1481"/>
              </a:cxn>
              <a:cxn ang="0">
                <a:pos x="799" y="1"/>
              </a:cxn>
              <a:cxn ang="0">
                <a:pos x="1224" y="1479"/>
              </a:cxn>
            </a:cxnLst>
            <a:rect l="0" t="0" r="r" b="b"/>
            <a:pathLst>
              <a:path w="1224" h="1481">
                <a:moveTo>
                  <a:pt x="0" y="1481"/>
                </a:moveTo>
                <a:cubicBezTo>
                  <a:pt x="133" y="1234"/>
                  <a:pt x="595" y="1"/>
                  <a:pt x="799" y="1"/>
                </a:cubicBezTo>
                <a:cubicBezTo>
                  <a:pt x="1003" y="0"/>
                  <a:pt x="1135" y="1171"/>
                  <a:pt x="1224" y="1479"/>
                </a:cubicBez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8" name="Line 35"/>
          <p:cNvSpPr>
            <a:spLocks noChangeShapeType="1"/>
          </p:cNvSpPr>
          <p:nvPr/>
        </p:nvSpPr>
        <p:spPr bwMode="auto">
          <a:xfrm>
            <a:off x="2460119" y="3213100"/>
            <a:ext cx="0" cy="238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44"/>
          <p:cNvSpPr>
            <a:spLocks noChangeShapeType="1"/>
          </p:cNvSpPr>
          <p:nvPr/>
        </p:nvSpPr>
        <p:spPr bwMode="auto">
          <a:xfrm>
            <a:off x="5304919" y="3213100"/>
            <a:ext cx="0" cy="238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AutoShape 36"/>
          <p:cNvSpPr>
            <a:spLocks noChangeArrowheads="1"/>
          </p:cNvSpPr>
          <p:nvPr/>
        </p:nvSpPr>
        <p:spPr bwMode="auto">
          <a:xfrm>
            <a:off x="2472819" y="3213100"/>
            <a:ext cx="2815200" cy="108000"/>
          </a:xfrm>
          <a:prstGeom prst="leftRightArrow">
            <a:avLst>
              <a:gd name="adj1" fmla="val 38889"/>
              <a:gd name="adj2" fmla="val 101389"/>
            </a:avLst>
          </a:prstGeom>
          <a:ln w="12700" cmpd="sng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AutoShape 31"/>
          <p:cNvSpPr>
            <a:spLocks noChangeArrowheads="1"/>
          </p:cNvSpPr>
          <p:nvPr/>
        </p:nvSpPr>
        <p:spPr bwMode="auto">
          <a:xfrm>
            <a:off x="1787019" y="2694601"/>
            <a:ext cx="4267200" cy="543899"/>
          </a:xfrm>
          <a:prstGeom prst="wedgeRoundRectCallout">
            <a:avLst>
              <a:gd name="adj1" fmla="val -38798"/>
              <a:gd name="adj2" fmla="val 49196"/>
              <a:gd name="adj3" fmla="val 16667"/>
            </a:avLst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cs typeface="Candara"/>
              </a:rPr>
              <a:t>Variation du pas : </a:t>
            </a:r>
            <a:br>
              <a:rPr lang="fr-FR" sz="1400" dirty="0">
                <a:solidFill>
                  <a:schemeClr val="accent1">
                    <a:lumMod val="75000"/>
                  </a:schemeClr>
                </a:solidFill>
                <a:cs typeface="Candara"/>
              </a:rPr>
            </a:br>
            <a:r>
              <a:rPr lang="fr-FR" sz="1400" dirty="0">
                <a:solidFill>
                  <a:schemeClr val="accent1">
                    <a:lumMod val="75000"/>
                  </a:schemeClr>
                </a:solidFill>
                <a:cs typeface="Candara"/>
              </a:rPr>
              <a:t>Plage de vitesses à rendement optimal</a:t>
            </a:r>
          </a:p>
        </p:txBody>
      </p:sp>
      <p:sp>
        <p:nvSpPr>
          <p:cNvPr id="37" name="Titre 24"/>
          <p:cNvSpPr txBox="1">
            <a:spLocks/>
          </p:cNvSpPr>
          <p:nvPr/>
        </p:nvSpPr>
        <p:spPr>
          <a:xfrm>
            <a:off x="393700" y="2667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L’hélice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1529267" y="5633448"/>
            <a:ext cx="20230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ndara"/>
                <a:cs typeface="Candara"/>
              </a:rPr>
              <a:t>Vitesse de décollage</a:t>
            </a:r>
            <a:endParaRPr lang="fr-FR" sz="1200" dirty="0">
              <a:latin typeface="Candara"/>
              <a:cs typeface="Candara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4272467" y="5620748"/>
            <a:ext cx="20230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ndara"/>
                <a:cs typeface="Candara"/>
              </a:rPr>
              <a:t>Vitesse de croisière</a:t>
            </a:r>
            <a:endParaRPr lang="fr-FR" sz="1200" dirty="0">
              <a:latin typeface="Candara"/>
              <a:cs typeface="Candara"/>
            </a:endParaRPr>
          </a:p>
        </p:txBody>
      </p:sp>
      <p:sp>
        <p:nvSpPr>
          <p:cNvPr id="39" name="AutoShape 31"/>
          <p:cNvSpPr>
            <a:spLocks noChangeArrowheads="1"/>
          </p:cNvSpPr>
          <p:nvPr/>
        </p:nvSpPr>
        <p:spPr bwMode="auto">
          <a:xfrm>
            <a:off x="663740" y="4457609"/>
            <a:ext cx="982478" cy="357688"/>
          </a:xfrm>
          <a:prstGeom prst="wedgeRoundRectCallout">
            <a:avLst>
              <a:gd name="adj1" fmla="val 96253"/>
              <a:gd name="adj2" fmla="val -74210"/>
              <a:gd name="adj3" fmla="val 16667"/>
            </a:avLst>
          </a:prstGeom>
          <a:gradFill flip="none" rotWithShape="1">
            <a:gsLst>
              <a:gs pos="92000">
                <a:srgbClr val="FF0000">
                  <a:alpha val="27000"/>
                </a:srgbClr>
              </a:gs>
              <a:gs pos="98000">
                <a:srgbClr val="FFFFFF">
                  <a:alpha val="27000"/>
                </a:srgbClr>
              </a:gs>
            </a:gsLst>
            <a:lin ang="534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b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17375E"/>
                </a:solidFill>
              </a:rPr>
              <a:t>Petit pas</a:t>
            </a:r>
          </a:p>
        </p:txBody>
      </p:sp>
      <p:sp>
        <p:nvSpPr>
          <p:cNvPr id="40" name="AutoShape 31"/>
          <p:cNvSpPr>
            <a:spLocks noChangeArrowheads="1"/>
          </p:cNvSpPr>
          <p:nvPr/>
        </p:nvSpPr>
        <p:spPr bwMode="auto">
          <a:xfrm>
            <a:off x="6232021" y="4522891"/>
            <a:ext cx="983194" cy="291894"/>
          </a:xfrm>
          <a:prstGeom prst="wedgeRoundRectCallout">
            <a:avLst>
              <a:gd name="adj1" fmla="val -84480"/>
              <a:gd name="adj2" fmla="val -82911"/>
              <a:gd name="adj3" fmla="val 16667"/>
            </a:avLst>
          </a:prstGeom>
          <a:solidFill>
            <a:srgbClr val="B3A2C7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b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bg1"/>
                </a:solidFill>
              </a:rPr>
              <a:t>Grand pas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609600" y="1851025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Pour obtenir ce rendement maximum, une hélice à pas variable est nécessaire.</a:t>
            </a:r>
          </a:p>
        </p:txBody>
      </p:sp>
    </p:spTree>
    <p:extLst>
      <p:ext uri="{BB962C8B-B14F-4D97-AF65-F5344CB8AC3E}">
        <p14:creationId xmlns:p14="http://schemas.microsoft.com/office/powerpoint/2010/main" val="2503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90" grpId="0" animBg="1"/>
      <p:bldP spid="85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409846" y="973100"/>
            <a:ext cx="4603732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Fonctionnement d’un moteur à piston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" y="1652369"/>
            <a:ext cx="90297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Un moteur à explosion fonctionne en transformant une énergie chimique (mélange carburé) en énergie mécanique. </a:t>
            </a:r>
          </a:p>
          <a:p>
            <a:pPr algn="ctr">
              <a:spcAft>
                <a:spcPts val="600"/>
              </a:spcAft>
            </a:pPr>
            <a:r>
              <a:rPr lang="fr-FR" dirty="0"/>
              <a:t>Le mélange carburé se compose de </a:t>
            </a:r>
            <a:r>
              <a:rPr lang="fr-FR" b="1" dirty="0"/>
              <a:t>15 grammes d’air </a:t>
            </a:r>
            <a:r>
              <a:rPr lang="fr-FR" dirty="0"/>
              <a:t>pour </a:t>
            </a:r>
            <a:r>
              <a:rPr lang="fr-FR" b="1" dirty="0"/>
              <a:t>1 gramme de carburant</a:t>
            </a:r>
            <a:r>
              <a:rPr lang="fr-FR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50100" y="259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3013075"/>
            <a:ext cx="9144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L’explosion du mélange carburé génère une augmentation de pression et de température, provoquant un mouvement linéaire des pistons. </a:t>
            </a:r>
          </a:p>
          <a:p>
            <a:pPr algn="ctr">
              <a:spcAft>
                <a:spcPts val="600"/>
              </a:spcAft>
            </a:pPr>
            <a:r>
              <a:rPr lang="fr-FR" dirty="0"/>
              <a:t>Ce mouvement linéaire se transforme en un mouvement rotatif au niveau du vilebrequin par l’intermédiaire des bielles.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460057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Cette énergie mécanique délivre une puissance (watt) qui est transformée en traction utile grâce à l’hélice couplée au moteur.</a:t>
            </a:r>
          </a:p>
        </p:txBody>
      </p:sp>
      <p:sp>
        <p:nvSpPr>
          <p:cNvPr id="11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</p:spTree>
    <p:extLst>
      <p:ext uri="{BB962C8B-B14F-4D97-AF65-F5344CB8AC3E}">
        <p14:creationId xmlns:p14="http://schemas.microsoft.com/office/powerpoint/2010/main" val="8810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86049" y="2162601"/>
            <a:ext cx="438785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/>
              <a:t>-  1/ Leur cycle de fonctionnement</a:t>
            </a:r>
          </a:p>
          <a:p>
            <a:pPr lvl="1">
              <a:buFont typeface="Wingdings" charset="2"/>
              <a:buChar char="ü"/>
            </a:pPr>
            <a:r>
              <a:rPr lang="fr-FR" sz="1600" dirty="0"/>
              <a:t>  4 temps</a:t>
            </a:r>
          </a:p>
          <a:p>
            <a:pPr lvl="1">
              <a:buFont typeface="Wingdings" charset="2"/>
              <a:buChar char="ü"/>
            </a:pPr>
            <a:r>
              <a:rPr lang="fr-FR" sz="1600" dirty="0"/>
              <a:t>  2 temps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39849" y="1577975"/>
            <a:ext cx="6464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On peut classer les moteurs à pistons selon 3 critères 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86049" y="3115101"/>
            <a:ext cx="412115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/>
              <a:t>-  2/ Leur architecture</a:t>
            </a:r>
          </a:p>
          <a:p>
            <a:pPr lvl="1">
              <a:buFont typeface="Wingdings" charset="2"/>
              <a:buChar char="ü"/>
            </a:pPr>
            <a:r>
              <a:rPr lang="fr-FR" sz="1600" dirty="0"/>
              <a:t>  Cylindres en ligne</a:t>
            </a:r>
          </a:p>
          <a:p>
            <a:pPr lvl="1">
              <a:buFont typeface="Wingdings" charset="2"/>
              <a:buChar char="ü"/>
            </a:pPr>
            <a:r>
              <a:rPr lang="fr-FR" sz="1600" dirty="0"/>
              <a:t>  Cylindres à plat</a:t>
            </a:r>
          </a:p>
          <a:p>
            <a:pPr lvl="1">
              <a:buFont typeface="Wingdings" charset="2"/>
              <a:buChar char="ü"/>
            </a:pPr>
            <a:r>
              <a:rPr lang="fr-FR" sz="1600" dirty="0"/>
              <a:t>  Cylindres en V</a:t>
            </a:r>
          </a:p>
          <a:p>
            <a:pPr lvl="1">
              <a:buFont typeface="Wingdings" charset="2"/>
              <a:buChar char="ü"/>
            </a:pPr>
            <a:r>
              <a:rPr lang="fr-FR" sz="1600" dirty="0"/>
              <a:t>  Cylindres en étoile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686049" y="4562901"/>
            <a:ext cx="40830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/>
              <a:t>-  3/ Leur mode de refroidissement</a:t>
            </a:r>
          </a:p>
          <a:p>
            <a:pPr lvl="1">
              <a:buFont typeface="Wingdings" charset="2"/>
              <a:buChar char="ü"/>
            </a:pPr>
            <a:r>
              <a:rPr lang="fr-FR" sz="1600" dirty="0"/>
              <a:t>  Air</a:t>
            </a:r>
          </a:p>
          <a:p>
            <a:pPr lvl="1">
              <a:buFont typeface="Wingdings" charset="2"/>
              <a:buChar char="ü"/>
            </a:pPr>
            <a:r>
              <a:rPr lang="fr-FR" sz="1600" dirty="0"/>
              <a:t>  Liquide</a:t>
            </a:r>
          </a:p>
          <a:p>
            <a:pPr lvl="1">
              <a:buFont typeface="Wingdings" charset="2"/>
              <a:buChar char="ü"/>
            </a:pPr>
            <a:r>
              <a:rPr lang="fr-FR" sz="1600" dirty="0"/>
              <a:t>  Mixte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2324731" y="884200"/>
            <a:ext cx="4443745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solidFill>
                  <a:schemeClr val="tx1"/>
                </a:solidFill>
                <a:latin typeface="+mj-lt"/>
                <a:cs typeface="Arial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dirty="0"/>
              <a:t>Classification des moteurs à piston</a:t>
            </a:r>
          </a:p>
        </p:txBody>
      </p:sp>
      <p:sp>
        <p:nvSpPr>
          <p:cNvPr id="15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</p:spTree>
    <p:extLst>
      <p:ext uri="{BB962C8B-B14F-4D97-AF65-F5344CB8AC3E}">
        <p14:creationId xmlns:p14="http://schemas.microsoft.com/office/powerpoint/2010/main" val="11703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0" y="11604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latin typeface="Comic Sans MS" pitchFamily="-84" charset="0"/>
              </a:rPr>
              <a:t>.</a:t>
            </a:r>
            <a:endParaRPr lang="fr-FR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24200" y="1540301"/>
            <a:ext cx="24892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  Le moteur 4 temps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327815" y="858800"/>
            <a:ext cx="4513776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solidFill>
                  <a:schemeClr val="tx1"/>
                </a:solidFill>
                <a:latin typeface="+mj-lt"/>
                <a:cs typeface="Arial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dirty="0"/>
              <a:t>les différents cycles de fonctionnement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5650" y="2122269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moteur est dit à « 4 temps » car la transformation de l'énergie chimique du mélange carburé en énergie mécanique s'opère en quatre courses de piston 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57249" y="3292901"/>
            <a:ext cx="3663951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-  1</a:t>
            </a:r>
            <a:r>
              <a:rPr lang="fr-FR" baseline="30000" dirty="0"/>
              <a:t>er</a:t>
            </a:r>
            <a:r>
              <a:rPr lang="fr-FR" dirty="0"/>
              <a:t> Temps : Admission </a:t>
            </a:r>
          </a:p>
          <a:p>
            <a:pPr>
              <a:spcAft>
                <a:spcPts val="600"/>
              </a:spcAft>
            </a:pPr>
            <a:r>
              <a:rPr lang="fr-FR" dirty="0"/>
              <a:t>-  2</a:t>
            </a:r>
            <a:r>
              <a:rPr lang="fr-FR" baseline="30000" dirty="0"/>
              <a:t>ème</a:t>
            </a:r>
            <a:r>
              <a:rPr lang="fr-FR" dirty="0"/>
              <a:t> temps : Compression</a:t>
            </a:r>
          </a:p>
          <a:p>
            <a:pPr>
              <a:spcAft>
                <a:spcPts val="600"/>
              </a:spcAft>
            </a:pPr>
            <a:r>
              <a:rPr lang="fr-FR" dirty="0"/>
              <a:t>-  3</a:t>
            </a:r>
            <a:r>
              <a:rPr lang="fr-FR" baseline="30000" dirty="0"/>
              <a:t>ème</a:t>
            </a:r>
            <a:r>
              <a:rPr lang="fr-FR" dirty="0"/>
              <a:t> temps : Explosion/détente</a:t>
            </a:r>
          </a:p>
          <a:p>
            <a:pPr>
              <a:spcAft>
                <a:spcPts val="600"/>
              </a:spcAft>
            </a:pPr>
            <a:r>
              <a:rPr lang="fr-FR" dirty="0"/>
              <a:t>-  4</a:t>
            </a:r>
            <a:r>
              <a:rPr lang="fr-FR" baseline="30000" dirty="0"/>
              <a:t>ème</a:t>
            </a:r>
            <a:r>
              <a:rPr lang="fr-FR" dirty="0"/>
              <a:t> temps : Echappement</a:t>
            </a:r>
          </a:p>
        </p:txBody>
      </p:sp>
      <p:pic>
        <p:nvPicPr>
          <p:cNvPr id="9" name="Picture 6" descr="4-Stroke-Eng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3250921"/>
            <a:ext cx="1562100" cy="3385968"/>
          </a:xfrm>
          <a:prstGeom prst="rect">
            <a:avLst/>
          </a:prstGeom>
          <a:noFill/>
        </p:spPr>
      </p:pic>
      <p:sp>
        <p:nvSpPr>
          <p:cNvPr id="12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</p:spTree>
    <p:extLst>
      <p:ext uri="{BB962C8B-B14F-4D97-AF65-F5344CB8AC3E}">
        <p14:creationId xmlns:p14="http://schemas.microsoft.com/office/powerpoint/2010/main" val="26498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331610" y="923925"/>
            <a:ext cx="2480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1</a:t>
            </a:r>
            <a:r>
              <a:rPr lang="fr-FR" b="1" cap="all" baseline="30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er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temps : admission</a:t>
            </a:r>
          </a:p>
        </p:txBody>
      </p:sp>
      <p:pic>
        <p:nvPicPr>
          <p:cNvPr id="10" name="Picture 4" descr="4-Stroke-Engine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000" y="2520000"/>
            <a:ext cx="1988998" cy="4313800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12801" y="2832101"/>
            <a:ext cx="2895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1/ Le piston descend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  <a:buFont typeface="Arial"/>
              <a:buChar char="•"/>
            </a:pPr>
            <a:endParaRPr lang="fr-FR" dirty="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21420000" flipH="1">
            <a:off x="6756401" y="4648200"/>
            <a:ext cx="22224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rot="21240000" flipH="1">
            <a:off x="7016750" y="2917031"/>
            <a:ext cx="273050" cy="668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8079656" flipV="1">
            <a:off x="6577101" y="3710176"/>
            <a:ext cx="732986" cy="29901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0">
            <a:gsLst>
              <a:gs pos="0">
                <a:srgbClr val="FFFFFF">
                  <a:alpha val="73000"/>
                </a:srgbClr>
              </a:gs>
              <a:gs pos="100000">
                <a:srgbClr val="72B0D2">
                  <a:alpha val="73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25501" y="3251200"/>
            <a:ext cx="3416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2/ La soupape d’admission s’ouvre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  <a:buFont typeface="Arial"/>
              <a:buChar char="•"/>
            </a:pPr>
            <a:endParaRPr lang="fr-FR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38201" y="3670301"/>
            <a:ext cx="3352800" cy="4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3/ Le mélange carburé est aspiré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  <a:buFont typeface="Arial"/>
              <a:buChar char="•"/>
            </a:pPr>
            <a:endParaRPr lang="fr-FR" dirty="0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rot="10800000" flipV="1">
            <a:off x="7203631" y="3430777"/>
            <a:ext cx="732986" cy="29901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0">
            <a:gsLst>
              <a:gs pos="0">
                <a:srgbClr val="FFFFFF">
                  <a:alpha val="73000"/>
                </a:srgbClr>
              </a:gs>
              <a:gs pos="100000">
                <a:srgbClr val="72B0D2">
                  <a:alpha val="73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</p:spTree>
    <p:extLst>
      <p:ext uri="{BB962C8B-B14F-4D97-AF65-F5344CB8AC3E}">
        <p14:creationId xmlns:p14="http://schemas.microsoft.com/office/powerpoint/2010/main" val="7789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2" grpId="0" animBg="1"/>
      <p:bldP spid="16" grpId="0" animBg="1"/>
      <p:bldP spid="17" grpId="0" animBg="1"/>
      <p:bldP spid="13" grpId="0" build="p"/>
      <p:bldP spid="14" grpId="0" build="p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050602" y="898525"/>
            <a:ext cx="3042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defRPr>
            </a:lvl1pPr>
          </a:lstStyle>
          <a:p>
            <a:r>
              <a:rPr lang="fr-FR" dirty="0"/>
              <a:t>2ème temps : compression</a:t>
            </a:r>
          </a:p>
        </p:txBody>
      </p:sp>
      <p:pic>
        <p:nvPicPr>
          <p:cNvPr id="13" name="Picture 6" descr="4-Stroke-Engine-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0000" y="2520000"/>
            <a:ext cx="1988998" cy="4313800"/>
          </a:xfrm>
          <a:prstGeom prst="rect">
            <a:avLst/>
          </a:prstGeom>
          <a:noFill/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12801" y="2832100"/>
            <a:ext cx="3759200" cy="7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1/ Après le passage du piston au PMB, la soupape se referme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63600" y="3670300"/>
            <a:ext cx="421639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2/ Le piston remonte et comprime le mélange carburé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  <a:buFont typeface="Arial"/>
              <a:buChar char="•"/>
            </a:pPr>
            <a:endParaRPr lang="fr-FR" dirty="0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rot="21420000" flipV="1">
            <a:off x="6743701" y="3898900"/>
            <a:ext cx="22224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rot="21240000" flipV="1">
            <a:off x="6915150" y="3209131"/>
            <a:ext cx="273050" cy="668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</p:spTree>
    <p:extLst>
      <p:ext uri="{BB962C8B-B14F-4D97-AF65-F5344CB8AC3E}">
        <p14:creationId xmlns:p14="http://schemas.microsoft.com/office/powerpoint/2010/main" val="15498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p"/>
      <p:bldP spid="18" grpId="0" build="p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221754" y="974725"/>
            <a:ext cx="2700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defRPr>
            </a:lvl1pPr>
          </a:lstStyle>
          <a:p>
            <a:r>
              <a:rPr lang="fr-FR" dirty="0"/>
              <a:t>3ème temps : Explosion </a:t>
            </a:r>
          </a:p>
        </p:txBody>
      </p:sp>
      <p:pic>
        <p:nvPicPr>
          <p:cNvPr id="13" name="Picture 6" descr="4-Stroke-Engine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000" y="2520000"/>
            <a:ext cx="1955800" cy="4241800"/>
          </a:xfrm>
          <a:prstGeom prst="rect">
            <a:avLst/>
          </a:prstGeom>
          <a:noFill/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12801" y="2832100"/>
            <a:ext cx="3759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1/ A l’approche du piston au PMH, une étincelle jaillit de la bougie et fait exploser le mélange carburé.</a:t>
            </a:r>
          </a:p>
        </p:txBody>
      </p:sp>
      <p:sp>
        <p:nvSpPr>
          <p:cNvPr id="11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</p:spTree>
    <p:extLst>
      <p:ext uri="{BB962C8B-B14F-4D97-AF65-F5344CB8AC3E}">
        <p14:creationId xmlns:p14="http://schemas.microsoft.com/office/powerpoint/2010/main" val="30091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335311" y="911225"/>
            <a:ext cx="2473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defRPr>
            </a:lvl1pPr>
          </a:lstStyle>
          <a:p>
            <a:r>
              <a:rPr lang="fr-FR" dirty="0"/>
              <a:t>3ème temps : détente</a:t>
            </a:r>
          </a:p>
        </p:txBody>
      </p:sp>
      <p:pic>
        <p:nvPicPr>
          <p:cNvPr id="14" name="Picture 6" descr="4-Stroke-Engine-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0000" y="2520000"/>
            <a:ext cx="1955800" cy="4241800"/>
          </a:xfrm>
          <a:prstGeom prst="rect">
            <a:avLst/>
          </a:prstGeom>
          <a:noFill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12801" y="2832100"/>
            <a:ext cx="4187828" cy="7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1/ L’explosion provoque une augmentation de la pression et de la température.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63600" y="3733800"/>
            <a:ext cx="4216399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2/ L’expansion des gaz repousse le piston vers le bas.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  <a:buFont typeface="Arial"/>
              <a:buChar char="•"/>
            </a:pPr>
            <a:endParaRPr lang="fr-FR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rot="21420000" flipH="1">
            <a:off x="6743701" y="4546600"/>
            <a:ext cx="22224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50900" y="4699000"/>
            <a:ext cx="4699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fr-FR" dirty="0"/>
              <a:t>NB : C’est cette phase qui produit l’énergie du moteur. On l’appelle le « temps moteur ».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75000"/>
              <a:buFont typeface="Arial"/>
              <a:buChar char="•"/>
            </a:pPr>
            <a:endParaRPr lang="fr-FR" dirty="0"/>
          </a:p>
        </p:txBody>
      </p:sp>
      <p:sp>
        <p:nvSpPr>
          <p:cNvPr id="15" name="Titre 24"/>
          <p:cNvSpPr txBox="1">
            <a:spLocks/>
          </p:cNvSpPr>
          <p:nvPr/>
        </p:nvSpPr>
        <p:spPr>
          <a:xfrm>
            <a:off x="393700" y="203200"/>
            <a:ext cx="8382000" cy="332399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sz="2400" dirty="0"/>
              <a:t>Le Groupe Moteur à Piston  (GMP)</a:t>
            </a:r>
          </a:p>
        </p:txBody>
      </p:sp>
    </p:spTree>
    <p:extLst>
      <p:ext uri="{BB962C8B-B14F-4D97-AF65-F5344CB8AC3E}">
        <p14:creationId xmlns:p14="http://schemas.microsoft.com/office/powerpoint/2010/main" val="16885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build="p"/>
      <p:bldP spid="19" grpId="0" animBg="1"/>
      <p:bldP spid="10" grpId="0" build="p"/>
    </p:bldLst>
  </p:timing>
</p:sld>
</file>

<file path=ppt/theme/theme1.xml><?xml version="1.0" encoding="utf-8"?>
<a:theme xmlns:a="http://schemas.openxmlformats.org/drawingml/2006/main" name="TS010286709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ception personnalisée">
  <a:themeElements>
    <a:clrScheme name="HORN-20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6A3"/>
      </a:accent4>
      <a:accent5>
        <a:srgbClr val="FF2600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HORN-2021">
  <a:themeElements>
    <a:clrScheme name="HORN-20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6A3"/>
      </a:accent4>
      <a:accent5>
        <a:srgbClr val="FF26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RN-2021" id="{6175A6EE-CF46-2849-AEEB-4512B9594832}" vid="{A2E908C5-5245-EE4A-86ED-38883283CA7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64B3FB-D41B-43EA-9BB3-E80B28B33B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TS010286709.potx</Template>
  <TotalTime>4535</TotalTime>
  <Words>1489</Words>
  <Application>Microsoft Macintosh PowerPoint</Application>
  <PresentationFormat>Affichage à l'écran (4:3)</PresentationFormat>
  <Paragraphs>232</Paragraphs>
  <Slides>22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22</vt:i4>
      </vt:variant>
    </vt:vector>
  </HeadingPairs>
  <TitlesOfParts>
    <vt:vector size="38" baseType="lpstr">
      <vt:lpstr>.Hiragino Kaku Gothic Interface W3</vt:lpstr>
      <vt:lpstr>Arial</vt:lpstr>
      <vt:lpstr>Calibri</vt:lpstr>
      <vt:lpstr>Candara</vt:lpstr>
      <vt:lpstr>Comic Sans MS</vt:lpstr>
      <vt:lpstr>Courier New</vt:lpstr>
      <vt:lpstr>Helvetica Neue UltraLight</vt:lpstr>
      <vt:lpstr>Lucida Grande</vt:lpstr>
      <vt:lpstr>Segoe</vt:lpstr>
      <vt:lpstr>Symbol</vt:lpstr>
      <vt:lpstr>Wingdings</vt:lpstr>
      <vt:lpstr>TS010286709</vt:lpstr>
      <vt:lpstr>White with Courier font for code slides</vt:lpstr>
      <vt:lpstr>HORNULM15</vt:lpstr>
      <vt:lpstr>Conception personnalisée</vt:lpstr>
      <vt:lpstr>HORN-2021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 EURL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 </dc:title>
  <dc:subject/>
  <dc:creator>DIDIER HORN</dc:creator>
  <cp:keywords/>
  <dc:description/>
  <cp:lastModifiedBy>didier Horn</cp:lastModifiedBy>
  <cp:revision>313</cp:revision>
  <dcterms:created xsi:type="dcterms:W3CDTF">2012-10-01T12:03:26Z</dcterms:created>
  <dcterms:modified xsi:type="dcterms:W3CDTF">2020-11-16T15:15:22Z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TC102867099990</vt:lpwstr>
  </property>
</Properties>
</file>