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1" r:id="rId1"/>
    <p:sldMasterId id="2147483763" r:id="rId2"/>
    <p:sldMasterId id="2147483765" r:id="rId3"/>
  </p:sldMasterIdLst>
  <p:notesMasterIdLst>
    <p:notesMasterId r:id="rId32"/>
  </p:notesMasterIdLst>
  <p:sldIdLst>
    <p:sldId id="303" r:id="rId4"/>
    <p:sldId id="387" r:id="rId5"/>
    <p:sldId id="388" r:id="rId6"/>
    <p:sldId id="391" r:id="rId7"/>
    <p:sldId id="392" r:id="rId8"/>
    <p:sldId id="429" r:id="rId9"/>
    <p:sldId id="394" r:id="rId10"/>
    <p:sldId id="444" r:id="rId11"/>
    <p:sldId id="390" r:id="rId12"/>
    <p:sldId id="401" r:id="rId13"/>
    <p:sldId id="402" r:id="rId14"/>
    <p:sldId id="409" r:id="rId15"/>
    <p:sldId id="410" r:id="rId16"/>
    <p:sldId id="411" r:id="rId17"/>
    <p:sldId id="412" r:id="rId18"/>
    <p:sldId id="413" r:id="rId19"/>
    <p:sldId id="407" r:id="rId20"/>
    <p:sldId id="403" r:id="rId21"/>
    <p:sldId id="406" r:id="rId22"/>
    <p:sldId id="405" r:id="rId23"/>
    <p:sldId id="441" r:id="rId24"/>
    <p:sldId id="414" r:id="rId25"/>
    <p:sldId id="420" r:id="rId26"/>
    <p:sldId id="442" r:id="rId27"/>
    <p:sldId id="445" r:id="rId28"/>
    <p:sldId id="446" r:id="rId29"/>
    <p:sldId id="443" r:id="rId30"/>
    <p:sldId id="427" r:id="rId31"/>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Bernhard Modern Roman" pitchFamily="18" charset="0"/>
        <a:ea typeface="+mn-ea"/>
        <a:cs typeface="+mn-cs"/>
      </a:defRPr>
    </a:lvl1pPr>
    <a:lvl2pPr marL="457200" algn="l" rtl="0" fontAlgn="base">
      <a:spcBef>
        <a:spcPct val="0"/>
      </a:spcBef>
      <a:spcAft>
        <a:spcPct val="0"/>
      </a:spcAft>
      <a:defRPr kern="1200">
        <a:solidFill>
          <a:schemeClr val="tx1"/>
        </a:solidFill>
        <a:latin typeface="Bernhard Modern Roman" pitchFamily="18" charset="0"/>
        <a:ea typeface="+mn-ea"/>
        <a:cs typeface="+mn-cs"/>
      </a:defRPr>
    </a:lvl2pPr>
    <a:lvl3pPr marL="914400" algn="l" rtl="0" fontAlgn="base">
      <a:spcBef>
        <a:spcPct val="0"/>
      </a:spcBef>
      <a:spcAft>
        <a:spcPct val="0"/>
      </a:spcAft>
      <a:defRPr kern="1200">
        <a:solidFill>
          <a:schemeClr val="tx1"/>
        </a:solidFill>
        <a:latin typeface="Bernhard Modern Roman" pitchFamily="18" charset="0"/>
        <a:ea typeface="+mn-ea"/>
        <a:cs typeface="+mn-cs"/>
      </a:defRPr>
    </a:lvl3pPr>
    <a:lvl4pPr marL="1371600" algn="l" rtl="0" fontAlgn="base">
      <a:spcBef>
        <a:spcPct val="0"/>
      </a:spcBef>
      <a:spcAft>
        <a:spcPct val="0"/>
      </a:spcAft>
      <a:defRPr kern="1200">
        <a:solidFill>
          <a:schemeClr val="tx1"/>
        </a:solidFill>
        <a:latin typeface="Bernhard Modern Roman" pitchFamily="18" charset="0"/>
        <a:ea typeface="+mn-ea"/>
        <a:cs typeface="+mn-cs"/>
      </a:defRPr>
    </a:lvl4pPr>
    <a:lvl5pPr marL="1828800" algn="l" rtl="0" fontAlgn="base">
      <a:spcBef>
        <a:spcPct val="0"/>
      </a:spcBef>
      <a:spcAft>
        <a:spcPct val="0"/>
      </a:spcAft>
      <a:defRPr kern="1200">
        <a:solidFill>
          <a:schemeClr val="tx1"/>
        </a:solidFill>
        <a:latin typeface="Bernhard Modern Roman" pitchFamily="18" charset="0"/>
        <a:ea typeface="+mn-ea"/>
        <a:cs typeface="+mn-cs"/>
      </a:defRPr>
    </a:lvl5pPr>
    <a:lvl6pPr marL="2286000" algn="l" defTabSz="457200" rtl="0" eaLnBrk="1" latinLnBrk="0" hangingPunct="1">
      <a:defRPr kern="1200">
        <a:solidFill>
          <a:schemeClr val="tx1"/>
        </a:solidFill>
        <a:latin typeface="Bernhard Modern Roman" pitchFamily="18" charset="0"/>
        <a:ea typeface="+mn-ea"/>
        <a:cs typeface="+mn-cs"/>
      </a:defRPr>
    </a:lvl6pPr>
    <a:lvl7pPr marL="2743200" algn="l" defTabSz="457200" rtl="0" eaLnBrk="1" latinLnBrk="0" hangingPunct="1">
      <a:defRPr kern="1200">
        <a:solidFill>
          <a:schemeClr val="tx1"/>
        </a:solidFill>
        <a:latin typeface="Bernhard Modern Roman" pitchFamily="18" charset="0"/>
        <a:ea typeface="+mn-ea"/>
        <a:cs typeface="+mn-cs"/>
      </a:defRPr>
    </a:lvl7pPr>
    <a:lvl8pPr marL="3200400" algn="l" defTabSz="457200" rtl="0" eaLnBrk="1" latinLnBrk="0" hangingPunct="1">
      <a:defRPr kern="1200">
        <a:solidFill>
          <a:schemeClr val="tx1"/>
        </a:solidFill>
        <a:latin typeface="Bernhard Modern Roman" pitchFamily="18" charset="0"/>
        <a:ea typeface="+mn-ea"/>
        <a:cs typeface="+mn-cs"/>
      </a:defRPr>
    </a:lvl8pPr>
    <a:lvl9pPr marL="3657600" algn="l" defTabSz="457200" rtl="0" eaLnBrk="1" latinLnBrk="0" hangingPunct="1">
      <a:defRPr kern="1200">
        <a:solidFill>
          <a:schemeClr val="tx1"/>
        </a:solidFill>
        <a:latin typeface="Bernhard Modern Roman" pitchFamily="18" charset="0"/>
        <a:ea typeface="+mn-ea"/>
        <a:cs typeface="+mn-cs"/>
      </a:defRPr>
    </a:lvl9pPr>
  </p:defaultTextStyle>
  <p:extLst>
    <p:ext uri="{EFAFB233-063F-42B5-8137-9DF3F51BA10A}">
      <p15:sldGuideLst xmlns:p15="http://schemas.microsoft.com/office/powerpoint/2012/main">
        <p15:guide id="1" orient="horz" pos="2176">
          <p15:clr>
            <a:srgbClr val="A4A3A4"/>
          </p15:clr>
        </p15:guide>
        <p15:guide id="2" pos="287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RN ULM"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101"/>
    <a:srgbClr val="FFF793"/>
    <a:srgbClr val="0088B7"/>
    <a:srgbClr val="C1E9FC"/>
    <a:srgbClr val="00BAF5"/>
    <a:srgbClr val="B2B7A8"/>
    <a:srgbClr val="B9C8C3"/>
    <a:srgbClr val="CADAD4"/>
    <a:srgbClr val="AC0EC6"/>
    <a:srgbClr val="FF2B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14" autoAdjust="0"/>
    <p:restoredTop sz="93313" autoAdjust="0"/>
  </p:normalViewPr>
  <p:slideViewPr>
    <p:cSldViewPr snapToGrid="0" snapToObjects="1">
      <p:cViewPr varScale="1">
        <p:scale>
          <a:sx n="106" d="100"/>
          <a:sy n="106" d="100"/>
        </p:scale>
        <p:origin x="2104" y="176"/>
      </p:cViewPr>
      <p:guideLst>
        <p:guide orient="horz" pos="2176"/>
        <p:guide pos="2878"/>
      </p:guideLst>
    </p:cSldViewPr>
  </p:slideViewPr>
  <p:notesTextViewPr>
    <p:cViewPr>
      <p:scale>
        <a:sx n="100" d="100"/>
        <a:sy n="100" d="100"/>
      </p:scale>
      <p:origin x="0" y="0"/>
    </p:cViewPr>
  </p:notesTextViewPr>
  <p:gridSpacing cx="60128" cy="6012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EDD035-43A6-2041-A505-B9744F3F3A26}" type="datetimeFigureOut">
              <a:rPr lang="fr-FR" smtClean="0"/>
              <a:pPr/>
              <a:t>13/11/2020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6CC615-92CA-004C-A2BA-78BDAA0F0857}" type="slidenum">
              <a:rPr lang="fr-FR" smtClean="0"/>
              <a:pPr/>
              <a:t>‹N°›</a:t>
            </a:fld>
            <a:endParaRPr lang="fr-FR"/>
          </a:p>
        </p:txBody>
      </p:sp>
    </p:spTree>
    <p:extLst>
      <p:ext uri="{BB962C8B-B14F-4D97-AF65-F5344CB8AC3E}">
        <p14:creationId xmlns:p14="http://schemas.microsoft.com/office/powerpoint/2010/main" val="2479282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2</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11</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12</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13</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14</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15</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16</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17</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18</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19</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20</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latin typeface="+mn-lt"/>
                <a:ea typeface="+mn-ea"/>
                <a:cs typeface="+mn-cs"/>
              </a:rPr>
              <a:t>L'anémomètre est un compteur de particules, lors d'une montée avec VI constant, VP augmente. En effet, pour compenser la diminution de densité et donc le nombre de particules par unité de volume, l'avion doit se déplacer plus vite par rapport à la masse d'air. </a:t>
            </a:r>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3</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22</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85000" lnSpcReduction="10000"/>
          </a:bodyPr>
          <a:lstStyle/>
          <a:p>
            <a:r>
              <a:rPr lang="fr-FR" sz="1200" kern="1200" dirty="0">
                <a:solidFill>
                  <a:schemeClr val="tx1"/>
                </a:solidFill>
                <a:latin typeface="+mn-lt"/>
                <a:ea typeface="+mn-ea"/>
                <a:cs typeface="+mn-cs"/>
              </a:rPr>
              <a:t>La constellation </a:t>
            </a:r>
            <a:r>
              <a:rPr lang="fr-FR" sz="1200" kern="1200" dirty="0" err="1">
                <a:solidFill>
                  <a:schemeClr val="tx1"/>
                </a:solidFill>
                <a:latin typeface="+mn-lt"/>
                <a:ea typeface="+mn-ea"/>
                <a:cs typeface="+mn-cs"/>
              </a:rPr>
              <a:t>gps</a:t>
            </a:r>
            <a:r>
              <a:rPr lang="fr-FR" sz="1200" kern="1200" dirty="0">
                <a:solidFill>
                  <a:schemeClr val="tx1"/>
                </a:solidFill>
                <a:latin typeface="+mn-lt"/>
                <a:ea typeface="+mn-ea"/>
                <a:cs typeface="+mn-cs"/>
              </a:rPr>
              <a:t> est constituée d’au moins 24 satellites, situés à 20184 km d’altitude, et faisant le tour de la terre en 12h. 5 stations au sol se chargent de gérer l'alignement parfait des satellites sur leur trajectoire et de définir les erreurs possibles.</a:t>
            </a:r>
          </a:p>
          <a:p>
            <a:r>
              <a:rPr lang="fr-FR" sz="1200" kern="1200" dirty="0">
                <a:solidFill>
                  <a:schemeClr val="tx1"/>
                </a:solidFill>
                <a:latin typeface="+mn-lt"/>
                <a:ea typeface="+mn-ea"/>
                <a:cs typeface="+mn-cs"/>
              </a:rPr>
              <a:t>Pour définir une position dans l’espace, il faut trois coordonnées (x, y et z). Les données GPS intègrent également une quatrième variable : le temps. Il faut donc quatre satellites munis d’horloges atomiques pour obtenir une position, ainsi qu’un récepteur GPS qui va décoder et calculer les signaux reçus. La précision des meilleures horloges atomiques se compte en milliardièmes de secondes, autrement dit il faudrait 160 millions d’années pour perdre une seconde de précision.</a:t>
            </a:r>
          </a:p>
          <a:p>
            <a:r>
              <a:rPr lang="fr-FR" sz="1200" kern="1200" dirty="0">
                <a:solidFill>
                  <a:schemeClr val="tx1"/>
                </a:solidFill>
                <a:latin typeface="+mn-lt"/>
                <a:ea typeface="+mn-ea"/>
                <a:cs typeface="+mn-cs"/>
              </a:rPr>
              <a:t>Le principe de fonctionnement du système de positionnement américain repose sur la triangulation.</a:t>
            </a:r>
          </a:p>
          <a:p>
            <a:r>
              <a:rPr lang="fr-FR" sz="1200" kern="1200" dirty="0">
                <a:solidFill>
                  <a:schemeClr val="tx1"/>
                </a:solidFill>
                <a:latin typeface="+mn-lt"/>
                <a:ea typeface="+mn-ea"/>
                <a:cs typeface="+mn-cs"/>
              </a:rPr>
              <a:t>Avant toute chose, il faut savoir que chaque satellite émet une onde électromagnétique de vitesse connue. Cette onde, porteuse d’un code « pseudo-aléatoire », est émise à un temps bien déterminé. Le récepteur calcule ensuite le temps de transmission, c'est à dire le temps nécessaire pour que son signal (qui est porteur du même code pseudo-aléatoire) soit en phase avec le signal émis par le satellite. En multipliant ce temps par la vitesse, il obtient donc la distance qui le sépare du satellite.</a:t>
            </a:r>
          </a:p>
          <a:p>
            <a:r>
              <a:rPr lang="fr-FR" sz="1200" kern="1200" dirty="0">
                <a:solidFill>
                  <a:schemeClr val="tx1"/>
                </a:solidFill>
                <a:latin typeface="+mn-lt"/>
                <a:ea typeface="+mn-ea"/>
                <a:cs typeface="+mn-cs"/>
              </a:rPr>
              <a:t>A l’issue de ce calcul, le récepteur dispose d’une première information : il se trouve sur un cercle centré sur le satellite. En répétant cette procédure avec un deuxième satellite, il peut à nouveau se situer sur un second cercle centré sur le deuxième satellite. En réitérant l’opération une troisième fois et en cherchant la zone d’intersection entre ces trois cercles, on obtient la position sur la Terre. Le quatrième satellite permet de déterminer le décalage entre l’heure du récepteur </a:t>
            </a:r>
            <a:r>
              <a:rPr lang="fr-FR" sz="1200" kern="1200" dirty="0" err="1">
                <a:solidFill>
                  <a:schemeClr val="tx1"/>
                </a:solidFill>
                <a:latin typeface="+mn-lt"/>
                <a:ea typeface="+mn-ea"/>
                <a:cs typeface="+mn-cs"/>
              </a:rPr>
              <a:t>gps</a:t>
            </a:r>
            <a:r>
              <a:rPr lang="fr-FR" sz="1200" kern="1200" dirty="0">
                <a:solidFill>
                  <a:schemeClr val="tx1"/>
                </a:solidFill>
                <a:latin typeface="+mn-lt"/>
                <a:ea typeface="+mn-ea"/>
                <a:cs typeface="+mn-cs"/>
              </a:rPr>
              <a:t> et l’heure exacte fournie par les satellites, pour affiner la position. Plus le nombre de satellites captés sera important, meilleure sera la précision.</a:t>
            </a:r>
          </a:p>
          <a:p>
            <a:r>
              <a:rPr lang="fr-FR" sz="1200" kern="1200" dirty="0">
                <a:solidFill>
                  <a:schemeClr val="tx1"/>
                </a:solidFill>
                <a:latin typeface="+mn-lt"/>
                <a:ea typeface="+mn-ea"/>
                <a:cs typeface="+mn-cs"/>
              </a:rPr>
              <a:t>L’extraordinaire précision des horloges atomiques est indispensable, car une erreur d’un millième de seconde dans le calcul du temps de transmission entrainerait une erreur de positionnement de 300 km !</a:t>
            </a:r>
          </a:p>
          <a:p>
            <a:r>
              <a:rPr lang="fr-FR" sz="1200" kern="1200" dirty="0">
                <a:solidFill>
                  <a:schemeClr val="tx1"/>
                </a:solidFill>
                <a:latin typeface="+mn-lt"/>
                <a:ea typeface="+mn-ea"/>
                <a:cs typeface="+mn-cs"/>
              </a:rPr>
              <a:t>En pratique, le calcul de distance suppose de connaître avec précision la position des satellites. Pour cela, chaque satellite envoie régulièrement sa position théorique à une station de contrôle capable de déterminer l’erreur de positionnement. </a:t>
            </a:r>
            <a:r>
              <a:rPr lang="fr-FR" sz="1200" kern="1200">
                <a:solidFill>
                  <a:schemeClr val="tx1"/>
                </a:solidFill>
                <a:latin typeface="+mn-lt"/>
                <a:ea typeface="+mn-ea"/>
                <a:cs typeface="+mn-cs"/>
              </a:rPr>
              <a:t>Cette correction est ensuite renvoyée au satellite qui pourra transmettre l’information au récepteur qui lui-même pourra en tenir compte dans ses calculs.</a:t>
            </a:r>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23</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28</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4</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5</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6</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7</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8</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9</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a:t>appareil constitué d'un</a:t>
            </a:r>
            <a:r>
              <a:rPr lang="fr-FR" baseline="0" dirty="0"/>
              <a:t>e roue</a:t>
            </a:r>
            <a:r>
              <a:rPr lang="fr-FR" dirty="0"/>
              <a:t> tournant à très grande vitesse et gardant la même orientation quelle que soit la position de l'avion.</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a:t>Avantage du gyroscope : fixité dans l’espace.</a:t>
            </a:r>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10</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A98DD163-F288-854D-A67B-0456A32B42B7}" type="slidenum">
              <a:rPr lang="fr-FR" smtClean="0"/>
              <a:pPr/>
              <a:t>‹N°›</a:t>
            </a:fld>
            <a:endParaRPr lang="fr-FR"/>
          </a:p>
        </p:txBody>
      </p:sp>
    </p:spTree>
    <p:extLst>
      <p:ext uri="{BB962C8B-B14F-4D97-AF65-F5344CB8AC3E}">
        <p14:creationId xmlns:p14="http://schemas.microsoft.com/office/powerpoint/2010/main" val="2674443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Cliquez et modifiez le titre</a:t>
            </a: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2C652333-8B48-B44D-BC96-1BCEFCD04DF8}" type="slidenum">
              <a:rPr lang="fr-FR" smtClean="0"/>
              <a:pPr/>
              <a:t>‹N°›</a:t>
            </a:fld>
            <a:endParaRPr lang="fr-FR"/>
          </a:p>
        </p:txBody>
      </p:sp>
    </p:spTree>
    <p:extLst>
      <p:ext uri="{BB962C8B-B14F-4D97-AF65-F5344CB8AC3E}">
        <p14:creationId xmlns:p14="http://schemas.microsoft.com/office/powerpoint/2010/main" val="1671702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49E1F641-C05F-5146-BC7F-24C1275380F4}" type="slidenum">
              <a:rPr lang="fr-FR" smtClean="0"/>
              <a:pPr/>
              <a:t>‹N°›</a:t>
            </a:fld>
            <a:endParaRPr lang="fr-FR"/>
          </a:p>
        </p:txBody>
      </p:sp>
    </p:spTree>
    <p:extLst>
      <p:ext uri="{BB962C8B-B14F-4D97-AF65-F5344CB8AC3E}">
        <p14:creationId xmlns:p14="http://schemas.microsoft.com/office/powerpoint/2010/main" val="278991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ACDDEC1D-A567-BA49-B18D-C48F4A9BA9AD}" type="datetimeFigureOut">
              <a:rPr lang="fr-FR" smtClean="0"/>
              <a:t>13/11/2020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B0B81B-962D-9D44-8590-BC29365B2BD1}" type="slidenum">
              <a:rPr lang="fr-FR" smtClean="0"/>
              <a:t>‹N°›</a:t>
            </a:fld>
            <a:endParaRPr lang="fr-FR"/>
          </a:p>
        </p:txBody>
      </p:sp>
    </p:spTree>
    <p:extLst>
      <p:ext uri="{BB962C8B-B14F-4D97-AF65-F5344CB8AC3E}">
        <p14:creationId xmlns:p14="http://schemas.microsoft.com/office/powerpoint/2010/main" val="3884160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5575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54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Cliquez et modifiez le titre</a:t>
            </a: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340A6EC4-D392-4047-A827-A64E61118490}" type="slidenum">
              <a:rPr lang="fr-FR" smtClean="0"/>
              <a:pPr/>
              <a:t>‹N°›</a:t>
            </a:fld>
            <a:endParaRPr lang="fr-FR"/>
          </a:p>
        </p:txBody>
      </p:sp>
    </p:spTree>
    <p:extLst>
      <p:ext uri="{BB962C8B-B14F-4D97-AF65-F5344CB8AC3E}">
        <p14:creationId xmlns:p14="http://schemas.microsoft.com/office/powerpoint/2010/main" val="850848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Cliquez et modifiez le titre</a:t>
            </a: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340A6EC4-D392-4047-A827-A64E61118490}" type="slidenum">
              <a:rPr lang="fr-FR" smtClean="0"/>
              <a:pPr/>
              <a:t>‹N°›</a:t>
            </a:fld>
            <a:endParaRPr lang="fr-FR"/>
          </a:p>
        </p:txBody>
      </p:sp>
    </p:spTree>
    <p:extLst>
      <p:ext uri="{BB962C8B-B14F-4D97-AF65-F5344CB8AC3E}">
        <p14:creationId xmlns:p14="http://schemas.microsoft.com/office/powerpoint/2010/main" val="1722004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FBA1AAF7-B32C-F549-89D1-BE7263A28CAA}" type="slidenum">
              <a:rPr lang="fr-FR" smtClean="0"/>
              <a:pPr/>
              <a:t>‹N°›</a:t>
            </a:fld>
            <a:endParaRPr lang="fr-FR"/>
          </a:p>
        </p:txBody>
      </p:sp>
    </p:spTree>
    <p:extLst>
      <p:ext uri="{BB962C8B-B14F-4D97-AF65-F5344CB8AC3E}">
        <p14:creationId xmlns:p14="http://schemas.microsoft.com/office/powerpoint/2010/main" val="3905461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ED4027C4-A467-D448-83F6-5446AFD512AB}" type="slidenum">
              <a:rPr lang="fr-FR" smtClean="0"/>
              <a:pPr/>
              <a:t>‹N°›</a:t>
            </a:fld>
            <a:endParaRPr lang="fr-FR"/>
          </a:p>
        </p:txBody>
      </p:sp>
    </p:spTree>
    <p:extLst>
      <p:ext uri="{BB962C8B-B14F-4D97-AF65-F5344CB8AC3E}">
        <p14:creationId xmlns:p14="http://schemas.microsoft.com/office/powerpoint/2010/main" val="1342463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p>
            <a:endParaRPr lang="fr-FR"/>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a:lstStyle/>
          <a:p>
            <a:endParaRPr lang="fr-FR"/>
          </a:p>
        </p:txBody>
      </p:sp>
      <p:sp>
        <p:nvSpPr>
          <p:cNvPr id="9" name="Espace réservé du numéro de diapositive 8"/>
          <p:cNvSpPr>
            <a:spLocks noGrp="1"/>
          </p:cNvSpPr>
          <p:nvPr>
            <p:ph type="sldNum" sz="quarter" idx="12"/>
          </p:nvPr>
        </p:nvSpPr>
        <p:spPr>
          <a:xfrm>
            <a:off x="6553200" y="6356350"/>
            <a:ext cx="2133600" cy="365125"/>
          </a:xfrm>
          <a:prstGeom prst="rect">
            <a:avLst/>
          </a:prstGeom>
        </p:spPr>
        <p:txBody>
          <a:bodyPr/>
          <a:lstStyle/>
          <a:p>
            <a:fld id="{56D002A5-ED21-0A46-BAF4-C75E1445C257}" type="slidenum">
              <a:rPr lang="fr-FR" smtClean="0"/>
              <a:pPr/>
              <a:t>‹N°›</a:t>
            </a:fld>
            <a:endParaRPr lang="fr-FR"/>
          </a:p>
        </p:txBody>
      </p:sp>
    </p:spTree>
    <p:extLst>
      <p:ext uri="{BB962C8B-B14F-4D97-AF65-F5344CB8AC3E}">
        <p14:creationId xmlns:p14="http://schemas.microsoft.com/office/powerpoint/2010/main" val="4109800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Cliquez et modifiez le titre</a:t>
            </a: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p>
            <a:endParaRPr lang="fr-F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p>
            <a:fld id="{3A7444CF-33D3-ED40-8B92-D25F4959712D}" type="slidenum">
              <a:rPr lang="fr-FR" smtClean="0"/>
              <a:pPr/>
              <a:t>‹N°›</a:t>
            </a:fld>
            <a:endParaRPr lang="fr-FR"/>
          </a:p>
        </p:txBody>
      </p:sp>
    </p:spTree>
    <p:extLst>
      <p:ext uri="{BB962C8B-B14F-4D97-AF65-F5344CB8AC3E}">
        <p14:creationId xmlns:p14="http://schemas.microsoft.com/office/powerpoint/2010/main" val="1517100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p>
            <a:endParaRPr lang="fr-F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fld id="{7A62EA07-E40A-7F4D-B0B5-0D6252724288}" type="slidenum">
              <a:rPr lang="fr-FR" smtClean="0"/>
              <a:pPr/>
              <a:t>‹N°›</a:t>
            </a:fld>
            <a:endParaRPr lang="fr-FR"/>
          </a:p>
        </p:txBody>
      </p:sp>
    </p:spTree>
    <p:extLst>
      <p:ext uri="{BB962C8B-B14F-4D97-AF65-F5344CB8AC3E}">
        <p14:creationId xmlns:p14="http://schemas.microsoft.com/office/powerpoint/2010/main" val="3271861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4891D604-EEEE-3C47-9498-B549B07A1E54}" type="slidenum">
              <a:rPr lang="fr-FR" smtClean="0"/>
              <a:pPr/>
              <a:t>‹N°›</a:t>
            </a:fld>
            <a:endParaRPr lang="fr-FR"/>
          </a:p>
        </p:txBody>
      </p:sp>
    </p:spTree>
    <p:extLst>
      <p:ext uri="{BB962C8B-B14F-4D97-AF65-F5344CB8AC3E}">
        <p14:creationId xmlns:p14="http://schemas.microsoft.com/office/powerpoint/2010/main" val="3440189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A2E9A788-2FAC-3F47-AF06-22F3AE28D66E}" type="slidenum">
              <a:rPr lang="fr-FR" smtClean="0"/>
              <a:pPr/>
              <a:t>‹N°›</a:t>
            </a:fld>
            <a:endParaRPr lang="fr-FR"/>
          </a:p>
        </p:txBody>
      </p:sp>
    </p:spTree>
    <p:extLst>
      <p:ext uri="{BB962C8B-B14F-4D97-AF65-F5344CB8AC3E}">
        <p14:creationId xmlns:p14="http://schemas.microsoft.com/office/powerpoint/2010/main" val="4267248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jp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2700" y="6627678"/>
            <a:ext cx="1373330" cy="246221"/>
          </a:xfrm>
          <a:prstGeom prst="rect">
            <a:avLst/>
          </a:prstGeom>
        </p:spPr>
        <p:txBody>
          <a:bodyPr wrap="none">
            <a:spAutoFit/>
          </a:bodyPr>
          <a:lstStyle/>
          <a:p>
            <a:r>
              <a:rPr lang="fr-FR" sz="1000" b="0" dirty="0">
                <a:latin typeface="Candara"/>
                <a:cs typeface="Haettenschweiler"/>
              </a:rPr>
              <a:t>Didier HORN – V1.13 </a:t>
            </a:r>
            <a:r>
              <a:rPr lang="fr-FR" sz="1000" b="0" dirty="0">
                <a:latin typeface="Candara"/>
                <a:cs typeface="Haettenschweiler"/>
                <a:sym typeface="Symbol" charset="2"/>
              </a:rPr>
              <a:t></a:t>
            </a:r>
            <a:endParaRPr lang="fr-FR" sz="1000" dirty="0">
              <a:latin typeface="Candara"/>
              <a:cs typeface="Haettenschweiler"/>
            </a:endParaRPr>
          </a:p>
        </p:txBody>
      </p:sp>
      <p:pic>
        <p:nvPicPr>
          <p:cNvPr id="8" name="I 1"/>
          <p:cNvPicPr>
            <a:picLocks noChangeAspect="1"/>
          </p:cNvPicPr>
          <p:nvPr/>
        </p:nvPicPr>
        <p:blipFill>
          <a:blip r:embed="rId13">
            <a:clrChange>
              <a:clrFrom>
                <a:srgbClr val="FFFFFF"/>
              </a:clrFrom>
              <a:clrTo>
                <a:srgbClr val="FFFFFF">
                  <a:alpha val="0"/>
                </a:srgbClr>
              </a:clrTo>
            </a:clrChange>
          </a:blip>
          <a:srcRect/>
          <a:stretch>
            <a:fillRect/>
          </a:stretch>
        </p:blipFill>
        <p:spPr bwMode="auto">
          <a:xfrm>
            <a:off x="7776165" y="6316443"/>
            <a:ext cx="1367835" cy="541557"/>
          </a:xfrm>
          <a:prstGeom prst="rect">
            <a:avLst/>
          </a:prstGeom>
          <a:noFill/>
          <a:ln w="9525">
            <a:noFill/>
            <a:miter lim="800000"/>
            <a:headEnd/>
            <a:tailEnd/>
          </a:ln>
          <a:effectLst/>
        </p:spPr>
      </p:pic>
    </p:spTree>
    <p:extLst>
      <p:ext uri="{BB962C8B-B14F-4D97-AF65-F5344CB8AC3E}">
        <p14:creationId xmlns:p14="http://schemas.microsoft.com/office/powerpoint/2010/main" val="248825462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DDEC1D-A567-BA49-B18D-C48F4A9BA9AD}" type="datetimeFigureOut">
              <a:rPr lang="fr-FR" smtClean="0"/>
              <a:t>13/11/2020</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0B81B-962D-9D44-8590-BC29365B2BD1}" type="slidenum">
              <a:rPr lang="fr-FR" smtClean="0"/>
              <a:t>‹N°›</a:t>
            </a:fld>
            <a:endParaRPr lang="fr-FR"/>
          </a:p>
        </p:txBody>
      </p:sp>
    </p:spTree>
    <p:extLst>
      <p:ext uri="{BB962C8B-B14F-4D97-AF65-F5344CB8AC3E}">
        <p14:creationId xmlns:p14="http://schemas.microsoft.com/office/powerpoint/2010/main" val="1978184215"/>
      </p:ext>
    </p:extLst>
  </p:cSld>
  <p:clrMap bg1="lt1" tx1="dk1" bg2="lt2" tx2="dk2" accent1="accent1" accent2="accent2" accent3="accent3" accent4="accent4" accent5="accent5" accent6="accent6" hlink="hlink" folHlink="folHlink"/>
  <p:sldLayoutIdLst>
    <p:sldLayoutId id="214748376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BE23100-93E5-8844-AA00-2D44DC6C7D2A}"/>
              </a:ext>
            </a:extLst>
          </p:cNvPr>
          <p:cNvSpPr>
            <a:spLocks noGrp="1"/>
          </p:cNvSpPr>
          <p:nvPr>
            <p:ph type="body" idx="1"/>
          </p:nvPr>
        </p:nvSpPr>
        <p:spPr>
          <a:xfrm>
            <a:off x="628650" y="871387"/>
            <a:ext cx="7886700" cy="4351338"/>
          </a:xfrm>
          <a:prstGeom prst="rect">
            <a:avLst/>
          </a:prstGeom>
        </p:spPr>
        <p:txBody>
          <a:bodyPr vert="horz" lIns="91440" tIns="45720" rIns="91440" bIns="45720" rtlCol="0">
            <a:normAutofit/>
          </a:bodyPr>
          <a:lstStyle/>
          <a:p>
            <a:pPr lvl="0"/>
            <a:r>
              <a:rPr lang="fr-FR" dirty="0"/>
              <a:t>  Cliquez pour modifier les styles du texte du masque</a:t>
            </a:r>
          </a:p>
          <a:p>
            <a:pPr lvl="1"/>
            <a:r>
              <a:rPr lang="fr-FR" dirty="0"/>
              <a:t> Deuxième niveau</a:t>
            </a:r>
          </a:p>
          <a:p>
            <a:pPr lvl="2"/>
            <a:r>
              <a:rPr lang="fr-FR" dirty="0"/>
              <a:t>Troisième niveau</a:t>
            </a:r>
          </a:p>
          <a:p>
            <a:pPr lvl="3"/>
            <a:r>
              <a:rPr lang="fr-FR" dirty="0"/>
              <a:t>Quatrième niveau</a:t>
            </a:r>
          </a:p>
          <a:p>
            <a:pPr lvl="4"/>
            <a:r>
              <a:rPr lang="fr-FR" dirty="0"/>
              <a:t>Cinquième niveau</a:t>
            </a:r>
          </a:p>
        </p:txBody>
      </p:sp>
      <p:sp>
        <p:nvSpPr>
          <p:cNvPr id="7" name="Espace réservé du titre 6">
            <a:extLst>
              <a:ext uri="{FF2B5EF4-FFF2-40B4-BE49-F238E27FC236}">
                <a16:creationId xmlns:a16="http://schemas.microsoft.com/office/drawing/2014/main" id="{621D4D6A-5DD5-2146-BB7E-79A4164EF37C}"/>
              </a:ext>
            </a:extLst>
          </p:cNvPr>
          <p:cNvSpPr>
            <a:spLocks noGrp="1"/>
          </p:cNvSpPr>
          <p:nvPr>
            <p:ph type="title"/>
          </p:nvPr>
        </p:nvSpPr>
        <p:spPr>
          <a:xfrm>
            <a:off x="628650" y="41743"/>
            <a:ext cx="7886700" cy="471216"/>
          </a:xfrm>
          <a:prstGeom prst="rect">
            <a:avLst/>
          </a:prstGeom>
        </p:spPr>
        <p:txBody>
          <a:bodyPr vert="horz" lIns="91440" tIns="45720" rIns="91440" bIns="45720" rtlCol="0" anchor="ctr">
            <a:noAutofit/>
          </a:bodyPr>
          <a:lstStyle/>
          <a:p>
            <a:r>
              <a:rPr lang="fr-FR" dirty="0"/>
              <a:t>Modifiez le style du titre</a:t>
            </a:r>
          </a:p>
        </p:txBody>
      </p:sp>
      <p:sp>
        <p:nvSpPr>
          <p:cNvPr id="8" name="Rectangle 7">
            <a:extLst>
              <a:ext uri="{FF2B5EF4-FFF2-40B4-BE49-F238E27FC236}">
                <a16:creationId xmlns:a16="http://schemas.microsoft.com/office/drawing/2014/main" id="{5F4CB83D-1D49-B945-89BD-CBF5E37258F6}"/>
              </a:ext>
            </a:extLst>
          </p:cNvPr>
          <p:cNvSpPr>
            <a:spLocks noChangeAspect="1"/>
          </p:cNvSpPr>
          <p:nvPr/>
        </p:nvSpPr>
        <p:spPr>
          <a:xfrm>
            <a:off x="7965954" y="6406345"/>
            <a:ext cx="1188000" cy="451655"/>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2522310"/>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Lst>
  <p:txStyles>
    <p:titleStyle>
      <a:lvl1pPr marL="0" algn="ctr" defTabSz="914400" rtl="0" eaLnBrk="1" latinLnBrk="0" hangingPunct="1">
        <a:lnSpc>
          <a:spcPct val="90000"/>
        </a:lnSpc>
        <a:spcBef>
          <a:spcPct val="50000"/>
        </a:spcBef>
        <a:buNone/>
        <a:defRPr lang="fr-FR" sz="2400" b="0" kern="1200" dirty="0">
          <a:solidFill>
            <a:schemeClr val="accent1">
              <a:lumMod val="75000"/>
            </a:schemeClr>
          </a:solidFill>
          <a:latin typeface="+mj-lt"/>
          <a:ea typeface="+mn-ea"/>
          <a:cs typeface="+mn-cs"/>
        </a:defRPr>
      </a:lvl1pPr>
    </p:titleStyle>
    <p:bodyStyle>
      <a:lvl1pPr marL="171450" indent="-171450" algn="l" defTabSz="685800" rtl="0" eaLnBrk="1" latinLnBrk="0" hangingPunct="1">
        <a:lnSpc>
          <a:spcPct val="90000"/>
        </a:lnSpc>
        <a:spcBef>
          <a:spcPts val="750"/>
        </a:spcBef>
        <a:buSzPct val="80000"/>
        <a:buFont typeface=".Hiragino Kaku Gothic Interface W3"/>
        <a:buChar char="◉"/>
        <a:defRPr lang="fr-FR" sz="2000" b="0" kern="1200" dirty="0">
          <a:solidFill>
            <a:srgbClr val="C00000"/>
          </a:solidFill>
          <a:latin typeface="+mj-lt"/>
          <a:ea typeface="+mj-ea"/>
          <a:cs typeface="+mj-cs"/>
        </a:defRPr>
      </a:lvl1pPr>
      <a:lvl2pPr marL="514350" indent="-171450" algn="l" defTabSz="685800" rtl="0" eaLnBrk="1" latinLnBrk="0" hangingPunct="1">
        <a:lnSpc>
          <a:spcPct val="90000"/>
        </a:lnSpc>
        <a:spcBef>
          <a:spcPts val="375"/>
        </a:spcBef>
        <a:buSzPct val="80000"/>
        <a:buFont typeface="Wingdings" pitchFamily="2" charset="2"/>
        <a:buChar char="v"/>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pitchFamily="2"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Courier New" panose="02070309020205020404" pitchFamily="49" charset="0"/>
        <a:buChar char="o"/>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jpeg"/><Relationship Id="rId4" Type="http://schemas.microsoft.com/office/2007/relationships/hdphoto" Target="../media/hdphoto1.wdp"/><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26.png"/><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microsoft.com/office/2007/relationships/hdphoto" Target="../media/hdphoto14.wdp"/><Relationship Id="rId5" Type="http://schemas.openxmlformats.org/officeDocument/2006/relationships/image" Target="../media/image29.png"/><Relationship Id="rId4" Type="http://schemas.microsoft.com/office/2007/relationships/hdphoto" Target="../media/hdphoto13.wdp"/></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microsoft.com/office/2007/relationships/hdphoto" Target="../media/hdphoto14.wdp"/><Relationship Id="rId5" Type="http://schemas.openxmlformats.org/officeDocument/2006/relationships/image" Target="../media/image29.png"/><Relationship Id="rId4" Type="http://schemas.microsoft.com/office/2007/relationships/hdphoto" Target="../media/hdphoto15.wdp"/></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microsoft.com/office/2007/relationships/hdphoto" Target="../media/hdphoto2.wdp"/><Relationship Id="rId11" Type="http://schemas.openxmlformats.org/officeDocument/2006/relationships/image" Target="../media/image7.jpg"/><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microsoft.com/office/2007/relationships/hdphoto" Target="../media/hdphoto14.wdp"/><Relationship Id="rId5" Type="http://schemas.openxmlformats.org/officeDocument/2006/relationships/image" Target="../media/image29.png"/><Relationship Id="rId4" Type="http://schemas.microsoft.com/office/2007/relationships/hdphoto" Target="../media/hdphoto16.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microsoft.com/office/2007/relationships/hdphoto" Target="../media/hdphoto17.wdp"/><Relationship Id="rId5" Type="http://schemas.openxmlformats.org/officeDocument/2006/relationships/image" Target="../media/image34.jpe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4.xml"/><Relationship Id="rId5" Type="http://schemas.openxmlformats.org/officeDocument/2006/relationships/image" Target="../media/image44.jpg"/><Relationship Id="rId4" Type="http://schemas.openxmlformats.org/officeDocument/2006/relationships/image" Target="../media/image43.jp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png"/><Relationship Id="rId7" Type="http://schemas.openxmlformats.org/officeDocument/2006/relationships/image" Target="../media/image47.png"/><Relationship Id="rId12"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0" Type="http://schemas.microsoft.com/office/2007/relationships/hdphoto" Target="../media/hdphoto18.wdp"/><Relationship Id="rId4" Type="http://schemas.microsoft.com/office/2007/relationships/hdphoto" Target="../media/hdphoto1.wdp"/><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8.png"/><Relationship Id="rId7"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microsoft.com/office/2007/relationships/hdphoto" Target="../media/hdphoto6.wdp"/><Relationship Id="rId5" Type="http://schemas.openxmlformats.org/officeDocument/2006/relationships/image" Target="../media/image9.jpe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microsoft.com/office/2007/relationships/hdphoto" Target="../media/hdphoto7.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hyperlink" Target="../Program%20Files/Microsoft%20Office/Clipart/homeanim/J0095727.GIF" TargetMode="External"/><Relationship Id="rId5" Type="http://schemas.microsoft.com/office/2007/relationships/hdphoto" Target="../media/hdphoto2.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notesSlide" Target="../notesSlides/notesSlide7.xml"/><Relationship Id="rId7" Type="http://schemas.openxmlformats.org/officeDocument/2006/relationships/image" Target="../media/image15.png"/><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14.jpeg"/><Relationship Id="rId5" Type="http://schemas.openxmlformats.org/officeDocument/2006/relationships/image" Target="../media/image13.png"/><Relationship Id="rId10" Type="http://schemas.microsoft.com/office/2007/relationships/hdphoto" Target="../media/hdphoto9.wdp"/><Relationship Id="rId4" Type="http://schemas.openxmlformats.org/officeDocument/2006/relationships/oleObject" Target="../embeddings/oleObject1.bin"/><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microsoft.com/office/2007/relationships/hdphoto" Target="../media/hdphoto11.wdp"/><Relationship Id="rId5" Type="http://schemas.microsoft.com/office/2007/relationships/hdphoto" Target="../media/hdphoto10.wdp"/><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Text Box 4"/>
          <p:cNvSpPr txBox="1">
            <a:spLocks noChangeAspect="1" noChangeArrowheads="1"/>
          </p:cNvSpPr>
          <p:nvPr/>
        </p:nvSpPr>
        <p:spPr bwMode="auto">
          <a:xfrm>
            <a:off x="0" y="295344"/>
            <a:ext cx="9131719" cy="394980"/>
          </a:xfrm>
          <a:prstGeom prst="rect">
            <a:avLst/>
          </a:prstGeom>
          <a:effectLst/>
        </p:spPr>
        <p:txBody>
          <a:bodyPr vert="horz" wrap="square" lIns="0" tIns="0" rIns="0" bIns="0" rtlCol="0" anchor="t">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en-US"/>
            </a:defPPr>
            <a:lvl1pPr marL="0" marR="0" lvl="0" indent="0" algn="ctr" defTabSz="914363" eaLnBrk="1" fontAlgn="auto" latinLnBrk="0" hangingPunct="1">
              <a:lnSpc>
                <a:spcPct val="90000"/>
              </a:lnSpc>
              <a:spcAft>
                <a:spcPts val="600"/>
              </a:spcAft>
              <a:buClrTx/>
              <a:buSzTx/>
              <a:buFontTx/>
              <a:buNone/>
              <a:tabLst/>
              <a:defRPr kumimoji="0" sz="2800" b="1" i="0" u="none" strike="noStrike" cap="all" normalizeH="0" baseline="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uLnTx/>
                <a:uFillTx/>
                <a:latin typeface="+mj-lt"/>
                <a:cs typeface="Arial" charset="0"/>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defTabSz="914400">
              <a:defRPr sz="1800">
                <a:latin typeface="+mn-lt"/>
              </a:defRPr>
            </a:lvl6pPr>
            <a:lvl7pPr defTabSz="914400">
              <a:defRPr sz="1800">
                <a:latin typeface="+mn-lt"/>
              </a:defRPr>
            </a:lvl7pPr>
            <a:lvl8pPr defTabSz="914400">
              <a:defRPr sz="1800">
                <a:latin typeface="+mn-lt"/>
              </a:defRPr>
            </a:lvl8pPr>
            <a:lvl9pPr defTabSz="914400">
              <a:defRPr sz="1800">
                <a:latin typeface="+mn-lt"/>
              </a:defRPr>
            </a:lvl9pPr>
          </a:lstStyle>
          <a:p>
            <a:r>
              <a:rPr lang="fr-FR" dirty="0"/>
              <a:t>Connaissance des aéronefs - Partie 2</a:t>
            </a:r>
          </a:p>
        </p:txBody>
      </p:sp>
      <p:sp>
        <p:nvSpPr>
          <p:cNvPr id="82949" name="Text Box 5"/>
          <p:cNvSpPr txBox="1">
            <a:spLocks noChangeArrowheads="1"/>
          </p:cNvSpPr>
          <p:nvPr/>
        </p:nvSpPr>
        <p:spPr bwMode="auto">
          <a:xfrm>
            <a:off x="1472849" y="1845657"/>
            <a:ext cx="6075178" cy="1661993"/>
          </a:xfrm>
          <a:prstGeom prst="rect">
            <a:avLst/>
          </a:prstGeom>
          <a:noFill/>
          <a:ln w="9525">
            <a:noFill/>
            <a:miter lim="800000"/>
            <a:headEnd/>
            <a:tailEnd/>
          </a:ln>
          <a:effectLst/>
        </p:spPr>
        <p:txBody>
          <a:bodyPr wrap="square">
            <a:prstTxWarp prst="textNoShape">
              <a:avLst/>
            </a:prstTxWarp>
            <a:spAutoFit/>
          </a:bodyPr>
          <a:lstStyle/>
          <a:p>
            <a:pPr marL="1371600" lvl="2" indent="-457200">
              <a:spcBef>
                <a:spcPct val="50000"/>
              </a:spcBef>
              <a:spcAft>
                <a:spcPts val="1800"/>
              </a:spcAft>
              <a:buSzPct val="100000"/>
              <a:buFont typeface="+mj-lt"/>
              <a:buAutoNum type="arabicPeriod"/>
              <a:defRPr/>
            </a:pPr>
            <a:r>
              <a:rPr lang="fr-FR" b="1" dirty="0">
                <a:ln w="0"/>
                <a:solidFill>
                  <a:schemeClr val="accent1"/>
                </a:solidFill>
                <a:effectLst/>
                <a:latin typeface="Trebuchet MS"/>
                <a:ea typeface="Comic Sans MS" charset="0"/>
                <a:cs typeface="Trebuchet MS"/>
              </a:rPr>
              <a:t>Instruments de contrôle de vol</a:t>
            </a:r>
          </a:p>
          <a:p>
            <a:pPr marL="1371600" lvl="2" indent="-457200">
              <a:spcBef>
                <a:spcPct val="50000"/>
              </a:spcBef>
              <a:spcAft>
                <a:spcPts val="1800"/>
              </a:spcAft>
              <a:buSzPct val="100000"/>
              <a:buFont typeface="+mj-lt"/>
              <a:buAutoNum type="arabicPeriod"/>
              <a:defRPr/>
            </a:pPr>
            <a:r>
              <a:rPr lang="fr-FR" b="1" dirty="0">
                <a:ln w="0"/>
                <a:solidFill>
                  <a:schemeClr val="accent1"/>
                </a:solidFill>
                <a:effectLst/>
                <a:latin typeface="Trebuchet MS"/>
                <a:ea typeface="Comic Sans MS" charset="0"/>
                <a:cs typeface="Trebuchet MS"/>
              </a:rPr>
              <a:t>Instruments de </a:t>
            </a:r>
            <a:r>
              <a:rPr lang="fr-FR" b="1" dirty="0">
                <a:ln w="0"/>
                <a:solidFill>
                  <a:schemeClr val="accent1"/>
                </a:solidFill>
                <a:latin typeface="Trebuchet MS"/>
                <a:ea typeface="Comic Sans MS" charset="0"/>
                <a:cs typeface="Trebuchet MS"/>
              </a:rPr>
              <a:t>navigation</a:t>
            </a:r>
          </a:p>
          <a:p>
            <a:pPr marL="1371600" lvl="2" indent="-457200">
              <a:spcBef>
                <a:spcPct val="50000"/>
              </a:spcBef>
              <a:spcAft>
                <a:spcPts val="1800"/>
              </a:spcAft>
              <a:buSzPct val="100000"/>
              <a:buFont typeface="+mj-lt"/>
              <a:buAutoNum type="arabicPeriod"/>
              <a:defRPr/>
            </a:pPr>
            <a:r>
              <a:rPr lang="fr-FR" b="1" dirty="0">
                <a:ln w="0"/>
                <a:solidFill>
                  <a:schemeClr val="accent1"/>
                </a:solidFill>
                <a:effectLst/>
                <a:latin typeface="Trebuchet MS"/>
                <a:ea typeface="Comic Sans MS" charset="0"/>
                <a:cs typeface="Trebuchet MS"/>
              </a:rPr>
              <a:t>Glass cockpit ou écrans numériques</a:t>
            </a:r>
          </a:p>
        </p:txBody>
      </p:sp>
      <p:sp>
        <p:nvSpPr>
          <p:cNvPr id="6" name="Rectangle à coins arrondis 5"/>
          <p:cNvSpPr/>
          <p:nvPr/>
        </p:nvSpPr>
        <p:spPr bwMode="auto">
          <a:xfrm>
            <a:off x="2099727" y="1845657"/>
            <a:ext cx="4914902" cy="431999"/>
          </a:xfrm>
          <a:prstGeom prst="roundRect">
            <a:avLst/>
          </a:prstGeom>
          <a:noFill/>
          <a:ln w="19050" cmpd="sng">
            <a:solidFill>
              <a:schemeClr val="accent1">
                <a:lumMod val="75000"/>
              </a:schemeClr>
            </a:solidFill>
            <a:headEnd type="none" w="med" len="med"/>
            <a:tailEnd type="none" w="med" len="med"/>
          </a:ln>
          <a:effectLst/>
          <a:scene3d>
            <a:camera prst="orthographicFront"/>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FR" sz="2300" dirty="0">
              <a:solidFill>
                <a:srgbClr val="FFFFFF"/>
              </a:solidFill>
              <a:effectLst>
                <a:outerShdw blurRad="38100" dist="38100" dir="2700000" algn="tl">
                  <a:srgbClr val="000000">
                    <a:alpha val="43137"/>
                  </a:srgbClr>
                </a:outerShdw>
              </a:effectLst>
              <a:latin typeface="Segoe"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1. Instruments de contrôle de vol</a:t>
            </a:r>
          </a:p>
        </p:txBody>
      </p:sp>
      <p:pic>
        <p:nvPicPr>
          <p:cNvPr id="11" name="Picture 2" descr="tableau01"/>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944" l="0" r="100000">
                        <a14:foregroundMark x1="10651" y1="9624" x2="10651" y2="9624"/>
                        <a14:foregroundMark x1="10651" y1="9624" x2="10651" y2="9624"/>
                        <a14:foregroundMark x1="21127" y1="5810" x2="21127" y2="5810"/>
                        <a14:foregroundMark x1="7790" y1="23298" x2="7790" y2="23298"/>
                        <a14:foregroundMark x1="5634" y1="31221" x2="5634" y2="31221"/>
                        <a14:foregroundMark x1="29886" y1="21303" x2="29886" y2="21303"/>
                        <a14:foregroundMark x1="48239" y1="21009" x2="48239" y2="21009"/>
                        <a14:foregroundMark x1="48239" y1="21009" x2="48239" y2="21009"/>
                        <a14:foregroundMark x1="47799" y1="23298" x2="47799" y2="23298"/>
                        <a14:foregroundMark x1="13028" y1="47535" x2="13028" y2="47535"/>
                        <a14:foregroundMark x1="18750" y1="60329" x2="18750" y2="60329"/>
                        <a14:foregroundMark x1="18750" y1="64143" x2="18750" y2="64143"/>
                        <a14:foregroundMark x1="82350" y1="70833" x2="82350" y2="70833"/>
                        <a14:foregroundMark x1="88908" y1="65317" x2="88908" y2="65317"/>
                        <a14:foregroundMark x1="57218" y1="58040" x2="57218" y2="58040"/>
                        <a14:foregroundMark x1="53917" y1="62383" x2="53917" y2="62383"/>
                        <a14:foregroundMark x1="91769" y1="65610" x2="91769" y2="65610"/>
                        <a14:foregroundMark x1="89569" y1="74354" x2="89569" y2="74354"/>
                        <a14:foregroundMark x1="16329" y1="73181" x2="16329" y2="73181"/>
                        <a14:foregroundMark x1="16769" y1="62383" x2="16769" y2="62383"/>
                        <a14:foregroundMark x1="86532" y1="63556" x2="86532" y2="63556"/>
                        <a14:foregroundMark x1="50880" y1="10211" x2="50880" y2="10211"/>
                        <a14:foregroundMark x1="54401" y1="96244" x2="54401" y2="96244"/>
                        <a14:foregroundMark x1="83495" y1="75235" x2="83495" y2="75235"/>
                        <a14:foregroundMark x1="28477" y1="68192" x2="28477" y2="68192"/>
                        <a14:foregroundMark x1="44454" y1="19894" x2="44454" y2="19894"/>
                        <a14:foregroundMark x1="52729" y1="4343" x2="52729" y2="4343"/>
                        <a14:foregroundMark x1="53653" y1="12852" x2="53653" y2="12852"/>
                        <a14:foregroundMark x1="14569" y1="63967" x2="14569" y2="63967"/>
                        <a14:foregroundMark x1="9903" y1="61913" x2="9903" y2="61913"/>
                        <a14:foregroundMark x1="1056" y1="55399" x2="1056" y2="55399"/>
                        <a14:foregroundMark x1="3125" y1="73944" x2="3125" y2="73944"/>
                        <a14:foregroundMark x1="80150" y1="64202" x2="80150" y2="64202"/>
                        <a14:foregroundMark x1="82570" y1="77993" x2="82570" y2="77993"/>
                        <a14:foregroundMark x1="82746" y1="79460" x2="82746" y2="79460"/>
                        <a14:foregroundMark x1="21919" y1="61209" x2="21919" y2="61209"/>
                        <a14:foregroundMark x1="28125" y1="76232" x2="28125" y2="76232"/>
                        <a14:foregroundMark x1="27377" y1="78697" x2="27377" y2="78697"/>
                        <a14:backgroundMark x1="31206" y1="6984" x2="31206" y2="6984"/>
                        <a14:backgroundMark x1="6910" y1="34390" x2="6910" y2="34390"/>
                        <a14:backgroundMark x1="96127" y1="17782" x2="96127" y2="17782"/>
                        <a14:backgroundMark x1="10431" y1="12852" x2="10431" y2="12852"/>
                        <a14:backgroundMark x1="98107" y1="19249" x2="98107" y2="19249"/>
                        <a14:backgroundMark x1="11752" y1="86502" x2="11752" y2="86502"/>
                        <a14:backgroundMark x1="12324" y1="90962" x2="12324" y2="90962"/>
                        <a14:backgroundMark x1="68882" y1="90962" x2="68882" y2="90962"/>
                        <a14:backgroundMark x1="85960" y1="95012" x2="85960" y2="95012"/>
                        <a14:backgroundMark x1="77333" y1="94484" x2="77333" y2="94484"/>
                      </a14:backgroundRemoval>
                    </a14:imgEffect>
                  </a14:imgLayer>
                </a14:imgProps>
              </a:ext>
              <a:ext uri="{28A0092B-C50C-407E-A947-70E740481C1C}">
                <a14:useLocalDpi xmlns:a14="http://schemas.microsoft.com/office/drawing/2010/main" val="0"/>
              </a:ext>
            </a:extLst>
          </a:blip>
          <a:srcRect/>
          <a:stretch>
            <a:fillRect/>
          </a:stretch>
        </p:blipFill>
        <p:spPr bwMode="auto">
          <a:xfrm>
            <a:off x="1223433" y="1087854"/>
            <a:ext cx="6762193" cy="50716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7"/>
          <p:cNvSpPr>
            <a:spLocks noChangeArrowheads="1"/>
          </p:cNvSpPr>
          <p:nvPr/>
        </p:nvSpPr>
        <p:spPr bwMode="auto">
          <a:xfrm>
            <a:off x="1600200" y="2451100"/>
            <a:ext cx="3556000" cy="1397000"/>
          </a:xfrm>
          <a:prstGeom prst="rect">
            <a:avLst/>
          </a:prstGeom>
          <a:noFill/>
          <a:ln w="38100" cmpd="sng">
            <a:solidFill>
              <a:srgbClr val="F61B0A"/>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3" name="ZoneTexte 22"/>
          <p:cNvSpPr txBox="1"/>
          <p:nvPr/>
        </p:nvSpPr>
        <p:spPr>
          <a:xfrm>
            <a:off x="0" y="57150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Instruments gyroscopiques</a:t>
            </a:r>
          </a:p>
        </p:txBody>
      </p:sp>
      <p:sp>
        <p:nvSpPr>
          <p:cNvPr id="43" name="ZoneTexte 42"/>
          <p:cNvSpPr txBox="1"/>
          <p:nvPr/>
        </p:nvSpPr>
        <p:spPr>
          <a:xfrm>
            <a:off x="1223433" y="6176267"/>
            <a:ext cx="2225116"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600" dirty="0"/>
              <a:t>Indicateur de virage</a:t>
            </a:r>
          </a:p>
        </p:txBody>
      </p:sp>
      <p:sp>
        <p:nvSpPr>
          <p:cNvPr id="44" name="ZoneTexte 43"/>
          <p:cNvSpPr txBox="1"/>
          <p:nvPr/>
        </p:nvSpPr>
        <p:spPr>
          <a:xfrm>
            <a:off x="3668168" y="6176267"/>
            <a:ext cx="1979998"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600" dirty="0"/>
              <a:t>Horizon artificiel</a:t>
            </a:r>
          </a:p>
        </p:txBody>
      </p:sp>
      <p:sp>
        <p:nvSpPr>
          <p:cNvPr id="45" name="ZoneTexte 44"/>
          <p:cNvSpPr txBox="1"/>
          <p:nvPr/>
        </p:nvSpPr>
        <p:spPr>
          <a:xfrm>
            <a:off x="5826896" y="6176267"/>
            <a:ext cx="2107929"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600" dirty="0"/>
              <a:t>Conservateur de cap</a:t>
            </a:r>
          </a:p>
        </p:txBody>
      </p:sp>
      <p:cxnSp>
        <p:nvCxnSpPr>
          <p:cNvPr id="15" name="Connecteur droit avec flèche 14"/>
          <p:cNvCxnSpPr/>
          <p:nvPr/>
        </p:nvCxnSpPr>
        <p:spPr>
          <a:xfrm flipV="1">
            <a:off x="2499554" y="3402030"/>
            <a:ext cx="321081" cy="68817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9" name="Connecteur droit avec flèche 48"/>
          <p:cNvCxnSpPr/>
          <p:nvPr/>
        </p:nvCxnSpPr>
        <p:spPr>
          <a:xfrm flipH="1" flipV="1">
            <a:off x="3386489" y="2734679"/>
            <a:ext cx="1188686" cy="145540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2" name="Connecteur droit avec flèche 51"/>
          <p:cNvCxnSpPr/>
          <p:nvPr/>
        </p:nvCxnSpPr>
        <p:spPr>
          <a:xfrm flipH="1" flipV="1">
            <a:off x="3448550" y="3486422"/>
            <a:ext cx="2687884" cy="1092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19" name="Picture 16" descr="conservcap"/>
          <p:cNvPicPr>
            <a:picLocks noChangeAspect="1" noChangeArrowheads="1"/>
          </p:cNvPicPr>
          <p:nvPr/>
        </p:nvPicPr>
        <p:blipFill>
          <a:blip r:embed="rId5">
            <a:clrChange>
              <a:clrFrom>
                <a:srgbClr val="DEFFFF"/>
              </a:clrFrom>
              <a:clrTo>
                <a:srgbClr val="DEFFFF">
                  <a:alpha val="0"/>
                </a:srgbClr>
              </a:clrTo>
            </a:clrChange>
            <a:extLst>
              <a:ext uri="{28A0092B-C50C-407E-A947-70E740481C1C}">
                <a14:useLocalDpi xmlns:a14="http://schemas.microsoft.com/office/drawing/2010/main" val="0"/>
              </a:ext>
            </a:extLst>
          </a:blip>
          <a:srcRect/>
          <a:stretch>
            <a:fillRect/>
          </a:stretch>
        </p:blipFill>
        <p:spPr bwMode="auto">
          <a:xfrm>
            <a:off x="5825047" y="4061667"/>
            <a:ext cx="1957641" cy="19576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Image 2" descr="IndicatCadran.png"/>
          <p:cNvPicPr>
            <a:picLocks noChangeAspect="1"/>
          </p:cNvPicPr>
          <p:nvPr/>
        </p:nvPicPr>
        <p:blipFill rotWithShape="1">
          <a:blip r:embed="rId6">
            <a:extLst>
              <a:ext uri="{28A0092B-C50C-407E-A947-70E740481C1C}">
                <a14:useLocalDpi xmlns:a14="http://schemas.microsoft.com/office/drawing/2010/main" val="0"/>
              </a:ext>
            </a:extLst>
          </a:blip>
          <a:srcRect l="60732"/>
          <a:stretch/>
        </p:blipFill>
        <p:spPr>
          <a:xfrm>
            <a:off x="1396461" y="4090204"/>
            <a:ext cx="1949308" cy="1942488"/>
          </a:xfrm>
          <a:prstGeom prst="rect">
            <a:avLst/>
          </a:prstGeom>
        </p:spPr>
      </p:pic>
      <p:pic>
        <p:nvPicPr>
          <p:cNvPr id="7" name="Image 6" descr="HorizonCadran.png"/>
          <p:cNvPicPr>
            <a:picLocks noChangeAspect="1"/>
          </p:cNvPicPr>
          <p:nvPr/>
        </p:nvPicPr>
        <p:blipFill rotWithShape="1">
          <a:blip r:embed="rId7">
            <a:extLst>
              <a:ext uri="{28A0092B-C50C-407E-A947-70E740481C1C}">
                <a14:useLocalDpi xmlns:a14="http://schemas.microsoft.com/office/drawing/2010/main" val="0"/>
              </a:ext>
            </a:extLst>
          </a:blip>
          <a:srcRect r="60817"/>
          <a:stretch/>
        </p:blipFill>
        <p:spPr>
          <a:xfrm>
            <a:off x="3687310" y="4104474"/>
            <a:ext cx="1943998" cy="1930593"/>
          </a:xfrm>
          <a:prstGeom prst="rect">
            <a:avLst/>
          </a:prstGeom>
        </p:spPr>
      </p:pic>
      <p:pic>
        <p:nvPicPr>
          <p:cNvPr id="9" name="Image 8" descr="gyroscope_3_degres.gif"/>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79310" y="0"/>
            <a:ext cx="1741824" cy="1741824"/>
          </a:xfrm>
          <a:prstGeom prst="rect">
            <a:avLst/>
          </a:prstGeom>
        </p:spPr>
      </p:pic>
      <p:grpSp>
        <p:nvGrpSpPr>
          <p:cNvPr id="17" name="Grouper 16"/>
          <p:cNvGrpSpPr/>
          <p:nvPr/>
        </p:nvGrpSpPr>
        <p:grpSpPr>
          <a:xfrm>
            <a:off x="2349500" y="1651000"/>
            <a:ext cx="4658554" cy="3924573"/>
            <a:chOff x="2260600" y="1257300"/>
            <a:chExt cx="4445000" cy="3695700"/>
          </a:xfrm>
        </p:grpSpPr>
        <p:sp>
          <p:nvSpPr>
            <p:cNvPr id="18" name="Rectangle à coins arrondis 17"/>
            <p:cNvSpPr/>
            <p:nvPr/>
          </p:nvSpPr>
          <p:spPr>
            <a:xfrm>
              <a:off x="2260600" y="1257300"/>
              <a:ext cx="4445000" cy="3695700"/>
            </a:xfrm>
            <a:prstGeom prst="roundRect">
              <a:avLst>
                <a:gd name="adj" fmla="val 13231"/>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0" name="Image 19" descr="Horizon artificie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2990" y="1498601"/>
              <a:ext cx="3465558" cy="3263898"/>
            </a:xfrm>
            <a:prstGeom prst="rect">
              <a:avLst/>
            </a:prstGeom>
          </p:spPr>
        </p:pic>
      </p:grpSp>
    </p:spTree>
    <p:extLst>
      <p:ext uri="{BB962C8B-B14F-4D97-AF65-F5344CB8AC3E}">
        <p14:creationId xmlns:p14="http://schemas.microsoft.com/office/powerpoint/2010/main" val="35171528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par>
                          <p:cTn id="23" fill="hold">
                            <p:stCondLst>
                              <p:cond delay="0"/>
                            </p:stCondLst>
                            <p:childTnLst>
                              <p:par>
                                <p:cTn id="24" presetID="22" presetClass="entr" presetSubtype="4"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par>
                          <p:cTn id="33" fill="hold">
                            <p:stCondLst>
                              <p:cond delay="0"/>
                            </p:stCondLst>
                            <p:childTnLst>
                              <p:par>
                                <p:cTn id="34" presetID="22" presetClass="entr" presetSubtype="4" fill="hold" nodeType="after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wipe(down)">
                                      <p:cBhvr>
                                        <p:cTn id="36" dur="500"/>
                                        <p:tgtEl>
                                          <p:spTgt spid="4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par>
                          <p:cTn id="43" fill="hold">
                            <p:stCondLst>
                              <p:cond delay="0"/>
                            </p:stCondLst>
                            <p:childTnLst>
                              <p:par>
                                <p:cTn id="44" presetID="22" presetClass="entr" presetSubtype="2" fill="hold" nodeType="after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wipe(right)">
                                      <p:cBhvr>
                                        <p:cTn id="4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1. Instruments de contrôle de vol</a:t>
            </a:r>
          </a:p>
        </p:txBody>
      </p:sp>
      <p:sp>
        <p:nvSpPr>
          <p:cNvPr id="33" name="ZoneTexte 32"/>
          <p:cNvSpPr txBox="1"/>
          <p:nvPr/>
        </p:nvSpPr>
        <p:spPr>
          <a:xfrm>
            <a:off x="2560370" y="694154"/>
            <a:ext cx="4029609"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600" dirty="0"/>
              <a:t>INDICATEUR DE VIRAGE OU BILLE AIGUILLE</a:t>
            </a:r>
          </a:p>
        </p:txBody>
      </p:sp>
      <p:sp>
        <p:nvSpPr>
          <p:cNvPr id="22" name="ZoneTexte 21"/>
          <p:cNvSpPr txBox="1"/>
          <p:nvPr/>
        </p:nvSpPr>
        <p:spPr>
          <a:xfrm>
            <a:off x="12700" y="126125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Présentation et utilité</a:t>
            </a:r>
          </a:p>
        </p:txBody>
      </p:sp>
      <p:sp>
        <p:nvSpPr>
          <p:cNvPr id="23" name="ZoneTexte 22"/>
          <p:cNvSpPr txBox="1"/>
          <p:nvPr/>
        </p:nvSpPr>
        <p:spPr>
          <a:xfrm>
            <a:off x="12700" y="1624519"/>
            <a:ext cx="9131300" cy="661720"/>
          </a:xfrm>
          <a:prstGeom prst="rect">
            <a:avLst/>
          </a:prstGeom>
          <a:noFill/>
        </p:spPr>
        <p:txBody>
          <a:bodyPr wrap="square" rtlCol="0">
            <a:spAutoFit/>
          </a:bodyPr>
          <a:lstStyle/>
          <a:p>
            <a:pPr algn="ctr">
              <a:spcAft>
                <a:spcPts val="600"/>
              </a:spcAft>
            </a:pPr>
            <a:r>
              <a:rPr lang="fr-FR" sz="1600" dirty="0">
                <a:latin typeface="+mj-lt"/>
              </a:rPr>
              <a:t>Il est composé de deux éléments indépendants : une bille et une aiguille ou maquette.</a:t>
            </a:r>
          </a:p>
          <a:p>
            <a:pPr algn="ctr">
              <a:spcAft>
                <a:spcPts val="600"/>
              </a:spcAft>
            </a:pPr>
            <a:r>
              <a:rPr lang="fr-FR" sz="1600" dirty="0">
                <a:latin typeface="+mj-lt"/>
              </a:rPr>
              <a:t>La bille renseigne sur la symétrie du vol et la maquette sur le sens et la taux du virage.</a:t>
            </a:r>
          </a:p>
        </p:txBody>
      </p:sp>
      <p:pic>
        <p:nvPicPr>
          <p:cNvPr id="4" name="Image 3" descr="IndicatCadran.png"/>
          <p:cNvPicPr>
            <a:picLocks noChangeAspect="1"/>
          </p:cNvPicPr>
          <p:nvPr/>
        </p:nvPicPr>
        <p:blipFill rotWithShape="1">
          <a:blip r:embed="rId3">
            <a:extLst>
              <a:ext uri="{28A0092B-C50C-407E-A947-70E740481C1C}">
                <a14:useLocalDpi xmlns:a14="http://schemas.microsoft.com/office/drawing/2010/main" val="0"/>
              </a:ext>
            </a:extLst>
          </a:blip>
          <a:srcRect l="59415"/>
          <a:stretch/>
        </p:blipFill>
        <p:spPr>
          <a:xfrm>
            <a:off x="3383349" y="2844800"/>
            <a:ext cx="2370951" cy="2286000"/>
          </a:xfrm>
          <a:prstGeom prst="rect">
            <a:avLst/>
          </a:prstGeom>
        </p:spPr>
      </p:pic>
    </p:spTree>
    <p:extLst>
      <p:ext uri="{BB962C8B-B14F-4D97-AF65-F5344CB8AC3E}">
        <p14:creationId xmlns:p14="http://schemas.microsoft.com/office/powerpoint/2010/main" val="9892807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1. Instruments de contrôle de vol</a:t>
            </a:r>
          </a:p>
        </p:txBody>
      </p:sp>
      <p:pic>
        <p:nvPicPr>
          <p:cNvPr id="2" name="Image 1" descr="indicateur_virage.png"/>
          <p:cNvPicPr>
            <a:picLocks noChangeAspect="1"/>
          </p:cNvPicPr>
          <p:nvPr/>
        </p:nvPicPr>
        <p:blipFill rotWithShape="1">
          <a:blip r:embed="rId3">
            <a:clrChange>
              <a:clrFrom>
                <a:srgbClr val="6F9DCB"/>
              </a:clrFrom>
              <a:clrTo>
                <a:srgbClr val="6F9DCB">
                  <a:alpha val="0"/>
                </a:srgbClr>
              </a:clrTo>
            </a:clrChang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82167" b="83033"/>
          <a:stretch/>
        </p:blipFill>
        <p:spPr>
          <a:xfrm>
            <a:off x="3891546" y="1880960"/>
            <a:ext cx="1354557" cy="1262876"/>
          </a:xfrm>
          <a:prstGeom prst="rect">
            <a:avLst/>
          </a:prstGeom>
        </p:spPr>
      </p:pic>
      <p:sp>
        <p:nvSpPr>
          <p:cNvPr id="8" name="ZoneTexte 7"/>
          <p:cNvSpPr txBox="1"/>
          <p:nvPr/>
        </p:nvSpPr>
        <p:spPr>
          <a:xfrm>
            <a:off x="-9525" y="115965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Interprétation</a:t>
            </a:r>
          </a:p>
        </p:txBody>
      </p:sp>
      <p:grpSp>
        <p:nvGrpSpPr>
          <p:cNvPr id="10" name="Grouper 92"/>
          <p:cNvGrpSpPr>
            <a:grpSpLocks noChangeAspect="1"/>
          </p:cNvGrpSpPr>
          <p:nvPr/>
        </p:nvGrpSpPr>
        <p:grpSpPr>
          <a:xfrm>
            <a:off x="1154207" y="4394377"/>
            <a:ext cx="3232550" cy="820109"/>
            <a:chOff x="2122487" y="3019401"/>
            <a:chExt cx="4905224" cy="1105741"/>
          </a:xfrm>
        </p:grpSpPr>
        <p:sp>
          <p:nvSpPr>
            <p:cNvPr id="11" name="Ellipse 10"/>
            <p:cNvSpPr>
              <a:spLocks noChangeAspect="1"/>
            </p:cNvSpPr>
            <p:nvPr/>
          </p:nvSpPr>
          <p:spPr>
            <a:xfrm>
              <a:off x="4127502" y="3019401"/>
              <a:ext cx="931393" cy="914398"/>
            </a:xfrm>
            <a:prstGeom prst="ellipse">
              <a:avLst/>
            </a:prstGeom>
            <a:noFill/>
            <a:ln>
              <a:solidFill>
                <a:srgbClr val="5F5F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2" name="Group 3"/>
            <p:cNvGrpSpPr>
              <a:grpSpLocks/>
            </p:cNvGrpSpPr>
            <p:nvPr/>
          </p:nvGrpSpPr>
          <p:grpSpPr bwMode="auto">
            <a:xfrm>
              <a:off x="2122487" y="3095664"/>
              <a:ext cx="4905224" cy="1029478"/>
              <a:chOff x="1174" y="3028"/>
              <a:chExt cx="2156" cy="483"/>
            </a:xfrm>
          </p:grpSpPr>
          <p:sp>
            <p:nvSpPr>
              <p:cNvPr id="13" name="Line 19"/>
              <p:cNvSpPr>
                <a:spLocks noChangeShapeType="1"/>
              </p:cNvSpPr>
              <p:nvPr/>
            </p:nvSpPr>
            <p:spPr bwMode="auto">
              <a:xfrm rot="120000" flipH="1" flipV="1">
                <a:off x="1707" y="3157"/>
                <a:ext cx="474"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4" name="Line 18"/>
              <p:cNvSpPr>
                <a:spLocks noChangeShapeType="1"/>
              </p:cNvSpPr>
              <p:nvPr/>
            </p:nvSpPr>
            <p:spPr bwMode="auto">
              <a:xfrm rot="21480000" flipV="1">
                <a:off x="2339" y="3151"/>
                <a:ext cx="473"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5" name="AutoShape 4"/>
              <p:cNvSpPr>
                <a:spLocks noChangeArrowheads="1"/>
              </p:cNvSpPr>
              <p:nvPr/>
            </p:nvSpPr>
            <p:spPr bwMode="auto">
              <a:xfrm rot="21480000">
                <a:off x="2370" y="3123"/>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6" name="Oval 5"/>
              <p:cNvSpPr>
                <a:spLocks noChangeArrowheads="1"/>
              </p:cNvSpPr>
              <p:nvPr/>
            </p:nvSpPr>
            <p:spPr bwMode="auto">
              <a:xfrm>
                <a:off x="2140" y="3118"/>
                <a:ext cx="231" cy="79"/>
              </a:xfrm>
              <a:prstGeom prst="ellipse">
                <a:avLst/>
              </a:prstGeom>
              <a:solidFill>
                <a:schemeClr val="tx2">
                  <a:lumMod val="75000"/>
                  <a:lumOff val="25000"/>
                </a:schemeClr>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7" name="Oval 6"/>
              <p:cNvSpPr>
                <a:spLocks noChangeArrowheads="1"/>
              </p:cNvSpPr>
              <p:nvPr/>
            </p:nvSpPr>
            <p:spPr bwMode="auto">
              <a:xfrm>
                <a:off x="2134" y="3199"/>
                <a:ext cx="243" cy="177"/>
              </a:xfrm>
              <a:prstGeom prst="ellipse">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8" name="Rectangle 7"/>
              <p:cNvSpPr>
                <a:spLocks noChangeArrowheads="1"/>
              </p:cNvSpPr>
              <p:nvPr/>
            </p:nvSpPr>
            <p:spPr bwMode="auto">
              <a:xfrm>
                <a:off x="2134" y="3168"/>
                <a:ext cx="243" cy="88"/>
              </a:xfrm>
              <a:prstGeom prst="rect">
                <a:avLst/>
              </a:prstGeom>
              <a:solidFill>
                <a:srgbClr val="C0C0C0"/>
              </a:solidFill>
              <a:ln w="9525">
                <a:solidFill>
                  <a:srgbClr val="000000"/>
                </a:solidFill>
                <a:miter lim="800000"/>
                <a:headEnd/>
                <a:tailEnd/>
              </a:ln>
              <a:scene3d>
                <a:camera prst="orthographicFront"/>
                <a:lightRig rig="threePt" dir="t"/>
              </a:scene3d>
              <a:sp3d>
                <a:bevelT/>
              </a:sp3d>
            </p:spPr>
            <p:txBody>
              <a:bodyPr>
                <a:prstTxWarp prst="textNoShape">
                  <a:avLst/>
                </a:prstTxWarp>
              </a:bodyPr>
              <a:lstStyle/>
              <a:p>
                <a:endParaRPr lang="en-US"/>
              </a:p>
            </p:txBody>
          </p:sp>
          <p:sp>
            <p:nvSpPr>
              <p:cNvPr id="19" name="AutoShape 9"/>
              <p:cNvSpPr>
                <a:spLocks noChangeArrowheads="1"/>
              </p:cNvSpPr>
              <p:nvPr/>
            </p:nvSpPr>
            <p:spPr bwMode="auto">
              <a:xfrm rot="16200000" flipV="1">
                <a:off x="2093" y="3188"/>
                <a:ext cx="334" cy="14"/>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0" name="Line 10"/>
              <p:cNvSpPr>
                <a:spLocks noChangeShapeType="1"/>
              </p:cNvSpPr>
              <p:nvPr/>
            </p:nvSpPr>
            <p:spPr bwMode="auto">
              <a:xfrm flipH="1">
                <a:off x="2198" y="3288"/>
                <a:ext cx="55"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1" name="Line 11"/>
              <p:cNvSpPr>
                <a:spLocks noChangeShapeType="1"/>
              </p:cNvSpPr>
              <p:nvPr/>
            </p:nvSpPr>
            <p:spPr bwMode="auto">
              <a:xfrm>
                <a:off x="2267" y="3284"/>
                <a:ext cx="53"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4" name="Line 12"/>
              <p:cNvSpPr>
                <a:spLocks noChangeShapeType="1"/>
              </p:cNvSpPr>
              <p:nvPr/>
            </p:nvSpPr>
            <p:spPr bwMode="auto">
              <a:xfrm flipH="1">
                <a:off x="2090" y="3350"/>
                <a:ext cx="49"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5" name="Line 13"/>
              <p:cNvSpPr>
                <a:spLocks noChangeShapeType="1"/>
              </p:cNvSpPr>
              <p:nvPr/>
            </p:nvSpPr>
            <p:spPr bwMode="auto">
              <a:xfrm>
                <a:off x="2365" y="3350"/>
                <a:ext cx="48"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6" name="Oval 14"/>
              <p:cNvSpPr>
                <a:spLocks noChangeArrowheads="1"/>
              </p:cNvSpPr>
              <p:nvPr/>
            </p:nvSpPr>
            <p:spPr bwMode="auto">
              <a:xfrm>
                <a:off x="2411" y="3425"/>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7" name="Line 15"/>
              <p:cNvSpPr>
                <a:spLocks noChangeShapeType="1"/>
              </p:cNvSpPr>
              <p:nvPr/>
            </p:nvSpPr>
            <p:spPr bwMode="auto">
              <a:xfrm flipH="1" flipV="1">
                <a:off x="2146" y="3174"/>
                <a:ext cx="91"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8" name="Line 16"/>
              <p:cNvSpPr>
                <a:spLocks noChangeShapeType="1"/>
              </p:cNvSpPr>
              <p:nvPr/>
            </p:nvSpPr>
            <p:spPr bwMode="auto">
              <a:xfrm flipV="1">
                <a:off x="2283" y="3174"/>
                <a:ext cx="89"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9" name="AutoShape 17"/>
              <p:cNvSpPr>
                <a:spLocks noChangeArrowheads="1"/>
              </p:cNvSpPr>
              <p:nvPr/>
            </p:nvSpPr>
            <p:spPr bwMode="auto">
              <a:xfrm rot="120000" flipH="1">
                <a:off x="1174" y="3131"/>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30" name="Oval 20"/>
              <p:cNvSpPr>
                <a:spLocks noChangeArrowheads="1"/>
              </p:cNvSpPr>
              <p:nvPr/>
            </p:nvSpPr>
            <p:spPr bwMode="auto">
              <a:xfrm>
                <a:off x="2056" y="3420"/>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31" name="AutoShape 8"/>
              <p:cNvSpPr>
                <a:spLocks noChangeArrowheads="1"/>
              </p:cNvSpPr>
              <p:nvPr/>
            </p:nvSpPr>
            <p:spPr bwMode="auto">
              <a:xfrm flipV="1">
                <a:off x="2063" y="3256"/>
                <a:ext cx="391" cy="22"/>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grpSp>
      </p:grpSp>
      <p:grpSp>
        <p:nvGrpSpPr>
          <p:cNvPr id="5" name="Grouper 4"/>
          <p:cNvGrpSpPr/>
          <p:nvPr/>
        </p:nvGrpSpPr>
        <p:grpSpPr>
          <a:xfrm>
            <a:off x="4656828" y="3508369"/>
            <a:ext cx="2638951" cy="2663996"/>
            <a:chOff x="4656828" y="3508369"/>
            <a:chExt cx="2638951" cy="2663996"/>
          </a:xfrm>
        </p:grpSpPr>
        <p:grpSp>
          <p:nvGrpSpPr>
            <p:cNvPr id="36" name="Grouper 45"/>
            <p:cNvGrpSpPr>
              <a:grpSpLocks noChangeAspect="1"/>
            </p:cNvGrpSpPr>
            <p:nvPr/>
          </p:nvGrpSpPr>
          <p:grpSpPr>
            <a:xfrm>
              <a:off x="4656828" y="4100176"/>
              <a:ext cx="2638951" cy="1792897"/>
              <a:chOff x="1689986" y="2451100"/>
              <a:chExt cx="5193414" cy="3505200"/>
            </a:xfrm>
          </p:grpSpPr>
          <p:pic>
            <p:nvPicPr>
              <p:cNvPr id="41" name="Image 40"/>
              <p:cNvPicPr>
                <a:picLocks noChangeAspect="1"/>
              </p:cNvPicPr>
              <p:nvPr/>
            </p:nvPicPr>
            <p:blipFill>
              <a:blip r:embed="rId5">
                <a:clrChange>
                  <a:clrFrom>
                    <a:srgbClr val="FFFFFF"/>
                  </a:clrFrom>
                  <a:clrTo>
                    <a:srgbClr val="FFFFFF">
                      <a:alpha val="0"/>
                    </a:srgbClr>
                  </a:clrTo>
                </a:clrChange>
              </a:blip>
              <a:srcRect r="39250"/>
              <a:stretch>
                <a:fillRect/>
              </a:stretch>
            </p:blipFill>
            <p:spPr>
              <a:xfrm>
                <a:off x="1689986" y="2451100"/>
                <a:ext cx="4952114" cy="3505200"/>
              </a:xfrm>
              <a:prstGeom prst="rect">
                <a:avLst/>
              </a:prstGeom>
            </p:spPr>
          </p:pic>
          <p:grpSp>
            <p:nvGrpSpPr>
              <p:cNvPr id="42" name="Grouper 57"/>
              <p:cNvGrpSpPr/>
              <p:nvPr/>
            </p:nvGrpSpPr>
            <p:grpSpPr>
              <a:xfrm>
                <a:off x="4953000" y="2717800"/>
                <a:ext cx="1930400" cy="2692400"/>
                <a:chOff x="4953000" y="2717800"/>
                <a:chExt cx="1930400" cy="2692400"/>
              </a:xfrm>
            </p:grpSpPr>
            <p:sp>
              <p:nvSpPr>
                <p:cNvPr id="43" name="Rectangle 42"/>
                <p:cNvSpPr/>
                <p:nvPr/>
              </p:nvSpPr>
              <p:spPr bwMode="auto">
                <a:xfrm>
                  <a:off x="4953000" y="2717800"/>
                  <a:ext cx="1689100" cy="482600"/>
                </a:xfrm>
                <a:prstGeom prst="rect">
                  <a:avLst/>
                </a:prstGeom>
                <a:solidFill>
                  <a:schemeClr val="bg1"/>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a:solidFill>
                      <a:schemeClr val="tx1"/>
                    </a:solidFill>
                    <a:effectLst>
                      <a:outerShdw blurRad="38100" dist="38100" dir="2700000" algn="tl">
                        <a:srgbClr val="000000">
                          <a:alpha val="43137"/>
                        </a:srgbClr>
                      </a:outerShdw>
                    </a:effectLst>
                    <a:latin typeface="Segoe" pitchFamily="34" charset="0"/>
                  </a:endParaRPr>
                </a:p>
              </p:txBody>
            </p:sp>
            <p:sp>
              <p:nvSpPr>
                <p:cNvPr id="44" name="Rectangle 43"/>
                <p:cNvSpPr/>
                <p:nvPr/>
              </p:nvSpPr>
              <p:spPr bwMode="auto">
                <a:xfrm>
                  <a:off x="5499100" y="4216400"/>
                  <a:ext cx="1384300" cy="1193800"/>
                </a:xfrm>
                <a:prstGeom prst="rect">
                  <a:avLst/>
                </a:prstGeom>
                <a:solidFill>
                  <a:schemeClr val="bg1"/>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a:solidFill>
                      <a:schemeClr val="tx1"/>
                    </a:solidFill>
                    <a:effectLst>
                      <a:outerShdw blurRad="38100" dist="38100" dir="2700000" algn="tl">
                        <a:srgbClr val="000000">
                          <a:alpha val="43137"/>
                        </a:srgbClr>
                      </a:outerShdw>
                    </a:effectLst>
                    <a:latin typeface="Segoe" pitchFamily="34" charset="0"/>
                  </a:endParaRPr>
                </a:p>
              </p:txBody>
            </p:sp>
          </p:grpSp>
        </p:grpSp>
        <p:cxnSp>
          <p:nvCxnSpPr>
            <p:cNvPr id="54" name="Connecteur droit avec flèche 53"/>
            <p:cNvCxnSpPr/>
            <p:nvPr/>
          </p:nvCxnSpPr>
          <p:spPr>
            <a:xfrm rot="5400000" flipH="1" flipV="1">
              <a:off x="4585573" y="4840367"/>
              <a:ext cx="2663996" cy="0"/>
            </a:xfrm>
            <a:prstGeom prst="straightConnector1">
              <a:avLst/>
            </a:prstGeom>
            <a:ln w="19050" cmpd="sng">
              <a:solidFill>
                <a:srgbClr val="9C0001"/>
              </a:solidFill>
              <a:prstDash val="dash"/>
              <a:headEnd type="none"/>
              <a:tailEnd type="none"/>
            </a:ln>
          </p:spPr>
          <p:style>
            <a:lnRef idx="2">
              <a:schemeClr val="dk1"/>
            </a:lnRef>
            <a:fillRef idx="0">
              <a:schemeClr val="dk1"/>
            </a:fillRef>
            <a:effectRef idx="1">
              <a:schemeClr val="dk1"/>
            </a:effectRef>
            <a:fontRef idx="minor">
              <a:schemeClr val="tx1"/>
            </a:fontRef>
          </p:style>
        </p:cxnSp>
      </p:grpSp>
      <p:grpSp>
        <p:nvGrpSpPr>
          <p:cNvPr id="45" name="Grouper 26"/>
          <p:cNvGrpSpPr/>
          <p:nvPr/>
        </p:nvGrpSpPr>
        <p:grpSpPr>
          <a:xfrm rot="5400000">
            <a:off x="5454020" y="2973990"/>
            <a:ext cx="952500" cy="2036475"/>
            <a:chOff x="879476" y="2731167"/>
            <a:chExt cx="952500" cy="2036475"/>
          </a:xfrm>
        </p:grpSpPr>
        <p:sp>
          <p:nvSpPr>
            <p:cNvPr id="46" name="Line 125"/>
            <p:cNvSpPr>
              <a:spLocks noChangeShapeType="1"/>
            </p:cNvSpPr>
            <p:nvPr/>
          </p:nvSpPr>
          <p:spPr bwMode="auto">
            <a:xfrm>
              <a:off x="879476" y="3300042"/>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47" name="Line 127"/>
            <p:cNvSpPr>
              <a:spLocks noChangeShapeType="1"/>
            </p:cNvSpPr>
            <p:nvPr/>
          </p:nvSpPr>
          <p:spPr bwMode="auto">
            <a:xfrm>
              <a:off x="879476" y="4767642"/>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48" name="Line 128"/>
            <p:cNvSpPr>
              <a:spLocks noChangeShapeType="1"/>
            </p:cNvSpPr>
            <p:nvPr/>
          </p:nvSpPr>
          <p:spPr bwMode="auto">
            <a:xfrm>
              <a:off x="879476" y="4459128"/>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49" name="Line 129"/>
            <p:cNvSpPr>
              <a:spLocks noChangeShapeType="1"/>
            </p:cNvSpPr>
            <p:nvPr/>
          </p:nvSpPr>
          <p:spPr bwMode="auto">
            <a:xfrm>
              <a:off x="879476" y="4176015"/>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50" name="Line 130"/>
            <p:cNvSpPr>
              <a:spLocks noChangeShapeType="1"/>
            </p:cNvSpPr>
            <p:nvPr/>
          </p:nvSpPr>
          <p:spPr bwMode="auto">
            <a:xfrm>
              <a:off x="879476" y="3917070"/>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51" name="Line 131"/>
            <p:cNvSpPr>
              <a:spLocks noChangeShapeType="1"/>
            </p:cNvSpPr>
            <p:nvPr/>
          </p:nvSpPr>
          <p:spPr bwMode="auto">
            <a:xfrm>
              <a:off x="879476" y="3014282"/>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52" name="Line 132"/>
            <p:cNvSpPr>
              <a:spLocks noChangeShapeType="1"/>
            </p:cNvSpPr>
            <p:nvPr/>
          </p:nvSpPr>
          <p:spPr bwMode="auto">
            <a:xfrm>
              <a:off x="879476" y="3583156"/>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53" name="Line 133"/>
            <p:cNvSpPr>
              <a:spLocks noChangeShapeType="1"/>
            </p:cNvSpPr>
            <p:nvPr/>
          </p:nvSpPr>
          <p:spPr bwMode="auto">
            <a:xfrm>
              <a:off x="879476" y="2731167"/>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grpSp>
      <p:sp>
        <p:nvSpPr>
          <p:cNvPr id="55" name="ZoneTexte 54"/>
          <p:cNvSpPr txBox="1"/>
          <p:nvPr/>
        </p:nvSpPr>
        <p:spPr>
          <a:xfrm>
            <a:off x="1186888" y="2238222"/>
            <a:ext cx="2148371" cy="338554"/>
          </a:xfrm>
          <a:prstGeom prst="rect">
            <a:avLst/>
          </a:prstGeom>
          <a:noFill/>
        </p:spPr>
        <p:txBody>
          <a:bodyPr wrap="square" rtlCol="0">
            <a:spAutoFit/>
          </a:bodyPr>
          <a:lstStyle/>
          <a:p>
            <a:pPr marL="285750" indent="-285750" algn="r">
              <a:buFont typeface="Wingdings" charset="2"/>
              <a:buChar char="v"/>
            </a:pPr>
            <a:r>
              <a:rPr lang="fr-FR" sz="1600" dirty="0">
                <a:solidFill>
                  <a:schemeClr val="accent3">
                    <a:lumMod val="50000"/>
                  </a:schemeClr>
                </a:solidFill>
                <a:latin typeface="+mj-lt"/>
              </a:rPr>
              <a:t>Inclinaison nulle</a:t>
            </a:r>
          </a:p>
        </p:txBody>
      </p:sp>
      <p:sp>
        <p:nvSpPr>
          <p:cNvPr id="56" name="ZoneTexte 55"/>
          <p:cNvSpPr txBox="1"/>
          <p:nvPr/>
        </p:nvSpPr>
        <p:spPr>
          <a:xfrm>
            <a:off x="5901077" y="2245543"/>
            <a:ext cx="2970045" cy="338554"/>
          </a:xfrm>
          <a:prstGeom prst="rect">
            <a:avLst/>
          </a:prstGeom>
          <a:noFill/>
        </p:spPr>
        <p:txBody>
          <a:bodyPr wrap="square" rtlCol="0">
            <a:spAutoFit/>
          </a:bodyPr>
          <a:lstStyle/>
          <a:p>
            <a:pPr marL="285750" indent="-285750">
              <a:buFont typeface="Wingdings" charset="2"/>
              <a:buChar char="v"/>
            </a:pPr>
            <a:r>
              <a:rPr lang="fr-FR" sz="1600" dirty="0">
                <a:solidFill>
                  <a:srgbClr val="FF2B22"/>
                </a:solidFill>
                <a:latin typeface="+mj-lt"/>
              </a:rPr>
              <a:t>Vol symétrique</a:t>
            </a:r>
          </a:p>
        </p:txBody>
      </p:sp>
      <p:cxnSp>
        <p:nvCxnSpPr>
          <p:cNvPr id="9" name="Connecteur droit avec flèche 8"/>
          <p:cNvCxnSpPr>
            <a:stCxn id="11" idx="0"/>
          </p:cNvCxnSpPr>
          <p:nvPr/>
        </p:nvCxnSpPr>
        <p:spPr>
          <a:xfrm flipV="1">
            <a:off x="2782410" y="2496514"/>
            <a:ext cx="1786415" cy="1897863"/>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1" name="Connecteur droit avec flèche 60"/>
          <p:cNvCxnSpPr/>
          <p:nvPr/>
        </p:nvCxnSpPr>
        <p:spPr>
          <a:xfrm flipH="1" flipV="1">
            <a:off x="4568825" y="2850270"/>
            <a:ext cx="1348747" cy="930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7" name="ZoneTexte 56"/>
          <p:cNvSpPr txBox="1"/>
          <p:nvPr/>
        </p:nvSpPr>
        <p:spPr>
          <a:xfrm>
            <a:off x="2560370" y="694154"/>
            <a:ext cx="4029609"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600" dirty="0"/>
              <a:t>INDICATEUR DE VIRAGE OU BILLE AIGUILLE</a:t>
            </a:r>
          </a:p>
        </p:txBody>
      </p:sp>
    </p:spTree>
    <p:extLst>
      <p:ext uri="{BB962C8B-B14F-4D97-AF65-F5344CB8AC3E}">
        <p14:creationId xmlns:p14="http://schemas.microsoft.com/office/powerpoint/2010/main" val="2955911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down)">
                                      <p:cBhvr>
                                        <p:cTn id="15" dur="500"/>
                                        <p:tgtEl>
                                          <p:spTgt spid="61"/>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 2" descr="indicateur_virage.png"/>
          <p:cNvPicPr>
            <a:picLocks noChangeAspect="1"/>
          </p:cNvPicPr>
          <p:nvPr/>
        </p:nvPicPr>
        <p:blipFill rotWithShape="1">
          <a:blip r:embed="rId3">
            <a:extLst>
              <a:ext uri="{28A0092B-C50C-407E-A947-70E740481C1C}">
                <a14:useLocalDpi xmlns:a14="http://schemas.microsoft.com/office/drawing/2010/main" val="0"/>
              </a:ext>
            </a:extLst>
          </a:blip>
          <a:srcRect t="78554" r="83189"/>
          <a:stretch/>
        </p:blipFill>
        <p:spPr>
          <a:xfrm>
            <a:off x="3943245" y="1688612"/>
            <a:ext cx="1280888" cy="1575947"/>
          </a:xfrm>
          <a:prstGeom prst="rect">
            <a:avLst/>
          </a:prstGeom>
        </p:spPr>
      </p:pic>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1. Instruments de contrôle de vol</a:t>
            </a:r>
          </a:p>
        </p:txBody>
      </p:sp>
      <p:sp>
        <p:nvSpPr>
          <p:cNvPr id="8" name="ZoneTexte 7"/>
          <p:cNvSpPr txBox="1"/>
          <p:nvPr/>
        </p:nvSpPr>
        <p:spPr>
          <a:xfrm>
            <a:off x="-9525" y="115965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Interprétation</a:t>
            </a:r>
          </a:p>
        </p:txBody>
      </p:sp>
      <p:grpSp>
        <p:nvGrpSpPr>
          <p:cNvPr id="10" name="Grouper 92"/>
          <p:cNvGrpSpPr>
            <a:grpSpLocks noChangeAspect="1"/>
          </p:cNvGrpSpPr>
          <p:nvPr/>
        </p:nvGrpSpPr>
        <p:grpSpPr>
          <a:xfrm>
            <a:off x="1154207" y="4394377"/>
            <a:ext cx="3232550" cy="820109"/>
            <a:chOff x="2122487" y="3019401"/>
            <a:chExt cx="4905224" cy="1105741"/>
          </a:xfrm>
        </p:grpSpPr>
        <p:sp>
          <p:nvSpPr>
            <p:cNvPr id="11" name="Ellipse 10"/>
            <p:cNvSpPr>
              <a:spLocks noChangeAspect="1"/>
            </p:cNvSpPr>
            <p:nvPr/>
          </p:nvSpPr>
          <p:spPr>
            <a:xfrm>
              <a:off x="4127502" y="3019401"/>
              <a:ext cx="931393" cy="914398"/>
            </a:xfrm>
            <a:prstGeom prst="ellipse">
              <a:avLst/>
            </a:prstGeom>
            <a:noFill/>
            <a:ln>
              <a:solidFill>
                <a:srgbClr val="5F5F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2" name="Group 3"/>
            <p:cNvGrpSpPr>
              <a:grpSpLocks/>
            </p:cNvGrpSpPr>
            <p:nvPr/>
          </p:nvGrpSpPr>
          <p:grpSpPr bwMode="auto">
            <a:xfrm>
              <a:off x="2122487" y="3095664"/>
              <a:ext cx="4905224" cy="1029478"/>
              <a:chOff x="1174" y="3028"/>
              <a:chExt cx="2156" cy="483"/>
            </a:xfrm>
          </p:grpSpPr>
          <p:sp>
            <p:nvSpPr>
              <p:cNvPr id="13" name="Line 19"/>
              <p:cNvSpPr>
                <a:spLocks noChangeShapeType="1"/>
              </p:cNvSpPr>
              <p:nvPr/>
            </p:nvSpPr>
            <p:spPr bwMode="auto">
              <a:xfrm rot="120000" flipH="1" flipV="1">
                <a:off x="1707" y="3157"/>
                <a:ext cx="474"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4" name="Line 18"/>
              <p:cNvSpPr>
                <a:spLocks noChangeShapeType="1"/>
              </p:cNvSpPr>
              <p:nvPr/>
            </p:nvSpPr>
            <p:spPr bwMode="auto">
              <a:xfrm rot="21480000" flipV="1">
                <a:off x="2339" y="3151"/>
                <a:ext cx="473"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5" name="AutoShape 4"/>
              <p:cNvSpPr>
                <a:spLocks noChangeArrowheads="1"/>
              </p:cNvSpPr>
              <p:nvPr/>
            </p:nvSpPr>
            <p:spPr bwMode="auto">
              <a:xfrm rot="21480000">
                <a:off x="2370" y="3123"/>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6" name="Oval 5"/>
              <p:cNvSpPr>
                <a:spLocks noChangeArrowheads="1"/>
              </p:cNvSpPr>
              <p:nvPr/>
            </p:nvSpPr>
            <p:spPr bwMode="auto">
              <a:xfrm>
                <a:off x="2140" y="3118"/>
                <a:ext cx="231" cy="79"/>
              </a:xfrm>
              <a:prstGeom prst="ellipse">
                <a:avLst/>
              </a:prstGeom>
              <a:solidFill>
                <a:schemeClr val="tx2">
                  <a:lumMod val="75000"/>
                  <a:lumOff val="25000"/>
                </a:schemeClr>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7" name="Oval 6"/>
              <p:cNvSpPr>
                <a:spLocks noChangeArrowheads="1"/>
              </p:cNvSpPr>
              <p:nvPr/>
            </p:nvSpPr>
            <p:spPr bwMode="auto">
              <a:xfrm>
                <a:off x="2134" y="3199"/>
                <a:ext cx="243" cy="177"/>
              </a:xfrm>
              <a:prstGeom prst="ellipse">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8" name="Rectangle 7"/>
              <p:cNvSpPr>
                <a:spLocks noChangeArrowheads="1"/>
              </p:cNvSpPr>
              <p:nvPr/>
            </p:nvSpPr>
            <p:spPr bwMode="auto">
              <a:xfrm>
                <a:off x="2134" y="3168"/>
                <a:ext cx="243" cy="88"/>
              </a:xfrm>
              <a:prstGeom prst="rect">
                <a:avLst/>
              </a:prstGeom>
              <a:solidFill>
                <a:srgbClr val="C0C0C0"/>
              </a:solidFill>
              <a:ln w="9525">
                <a:solidFill>
                  <a:srgbClr val="000000"/>
                </a:solidFill>
                <a:miter lim="800000"/>
                <a:headEnd/>
                <a:tailEnd/>
              </a:ln>
              <a:scene3d>
                <a:camera prst="orthographicFront"/>
                <a:lightRig rig="threePt" dir="t"/>
              </a:scene3d>
              <a:sp3d>
                <a:bevelT/>
              </a:sp3d>
            </p:spPr>
            <p:txBody>
              <a:bodyPr>
                <a:prstTxWarp prst="textNoShape">
                  <a:avLst/>
                </a:prstTxWarp>
              </a:bodyPr>
              <a:lstStyle/>
              <a:p>
                <a:endParaRPr lang="en-US"/>
              </a:p>
            </p:txBody>
          </p:sp>
          <p:sp>
            <p:nvSpPr>
              <p:cNvPr id="19" name="AutoShape 9"/>
              <p:cNvSpPr>
                <a:spLocks noChangeArrowheads="1"/>
              </p:cNvSpPr>
              <p:nvPr/>
            </p:nvSpPr>
            <p:spPr bwMode="auto">
              <a:xfrm rot="16200000" flipV="1">
                <a:off x="2093" y="3188"/>
                <a:ext cx="334" cy="14"/>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0" name="Line 10"/>
              <p:cNvSpPr>
                <a:spLocks noChangeShapeType="1"/>
              </p:cNvSpPr>
              <p:nvPr/>
            </p:nvSpPr>
            <p:spPr bwMode="auto">
              <a:xfrm flipH="1">
                <a:off x="2198" y="3288"/>
                <a:ext cx="55"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1" name="Line 11"/>
              <p:cNvSpPr>
                <a:spLocks noChangeShapeType="1"/>
              </p:cNvSpPr>
              <p:nvPr/>
            </p:nvSpPr>
            <p:spPr bwMode="auto">
              <a:xfrm>
                <a:off x="2267" y="3284"/>
                <a:ext cx="53"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4" name="Line 12"/>
              <p:cNvSpPr>
                <a:spLocks noChangeShapeType="1"/>
              </p:cNvSpPr>
              <p:nvPr/>
            </p:nvSpPr>
            <p:spPr bwMode="auto">
              <a:xfrm flipH="1">
                <a:off x="2090" y="3350"/>
                <a:ext cx="49"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5" name="Line 13"/>
              <p:cNvSpPr>
                <a:spLocks noChangeShapeType="1"/>
              </p:cNvSpPr>
              <p:nvPr/>
            </p:nvSpPr>
            <p:spPr bwMode="auto">
              <a:xfrm>
                <a:off x="2365" y="3350"/>
                <a:ext cx="48"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6" name="Oval 14"/>
              <p:cNvSpPr>
                <a:spLocks noChangeArrowheads="1"/>
              </p:cNvSpPr>
              <p:nvPr/>
            </p:nvSpPr>
            <p:spPr bwMode="auto">
              <a:xfrm>
                <a:off x="2411" y="3425"/>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7" name="Line 15"/>
              <p:cNvSpPr>
                <a:spLocks noChangeShapeType="1"/>
              </p:cNvSpPr>
              <p:nvPr/>
            </p:nvSpPr>
            <p:spPr bwMode="auto">
              <a:xfrm flipH="1" flipV="1">
                <a:off x="2146" y="3174"/>
                <a:ext cx="91"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8" name="Line 16"/>
              <p:cNvSpPr>
                <a:spLocks noChangeShapeType="1"/>
              </p:cNvSpPr>
              <p:nvPr/>
            </p:nvSpPr>
            <p:spPr bwMode="auto">
              <a:xfrm flipV="1">
                <a:off x="2283" y="3174"/>
                <a:ext cx="89"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9" name="AutoShape 17"/>
              <p:cNvSpPr>
                <a:spLocks noChangeArrowheads="1"/>
              </p:cNvSpPr>
              <p:nvPr/>
            </p:nvSpPr>
            <p:spPr bwMode="auto">
              <a:xfrm rot="120000" flipH="1">
                <a:off x="1174" y="3131"/>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30" name="Oval 20"/>
              <p:cNvSpPr>
                <a:spLocks noChangeArrowheads="1"/>
              </p:cNvSpPr>
              <p:nvPr/>
            </p:nvSpPr>
            <p:spPr bwMode="auto">
              <a:xfrm>
                <a:off x="2056" y="3420"/>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31" name="AutoShape 8"/>
              <p:cNvSpPr>
                <a:spLocks noChangeArrowheads="1"/>
              </p:cNvSpPr>
              <p:nvPr/>
            </p:nvSpPr>
            <p:spPr bwMode="auto">
              <a:xfrm flipV="1">
                <a:off x="2063" y="3256"/>
                <a:ext cx="391" cy="22"/>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grpSp>
      </p:grpSp>
      <p:grpSp>
        <p:nvGrpSpPr>
          <p:cNvPr id="5" name="Grouper 4"/>
          <p:cNvGrpSpPr/>
          <p:nvPr/>
        </p:nvGrpSpPr>
        <p:grpSpPr>
          <a:xfrm>
            <a:off x="4656828" y="3508369"/>
            <a:ext cx="2638951" cy="2663996"/>
            <a:chOff x="4656828" y="3508369"/>
            <a:chExt cx="2638951" cy="2663996"/>
          </a:xfrm>
        </p:grpSpPr>
        <p:grpSp>
          <p:nvGrpSpPr>
            <p:cNvPr id="36" name="Grouper 45"/>
            <p:cNvGrpSpPr>
              <a:grpSpLocks noChangeAspect="1"/>
            </p:cNvGrpSpPr>
            <p:nvPr/>
          </p:nvGrpSpPr>
          <p:grpSpPr>
            <a:xfrm>
              <a:off x="4656828" y="4100176"/>
              <a:ext cx="2638951" cy="1792897"/>
              <a:chOff x="1689986" y="2451100"/>
              <a:chExt cx="5193414" cy="3505200"/>
            </a:xfrm>
          </p:grpSpPr>
          <p:pic>
            <p:nvPicPr>
              <p:cNvPr id="41" name="Image 40"/>
              <p:cNvPicPr>
                <a:picLocks noChangeAspect="1"/>
              </p:cNvPicPr>
              <p:nvPr/>
            </p:nvPicPr>
            <p:blipFill>
              <a:blip r:embed="rId4">
                <a:clrChange>
                  <a:clrFrom>
                    <a:srgbClr val="FFFFFF"/>
                  </a:clrFrom>
                  <a:clrTo>
                    <a:srgbClr val="FFFFFF">
                      <a:alpha val="0"/>
                    </a:srgbClr>
                  </a:clrTo>
                </a:clrChange>
              </a:blip>
              <a:srcRect r="39250"/>
              <a:stretch>
                <a:fillRect/>
              </a:stretch>
            </p:blipFill>
            <p:spPr>
              <a:xfrm>
                <a:off x="1689986" y="2451100"/>
                <a:ext cx="4952114" cy="3505200"/>
              </a:xfrm>
              <a:prstGeom prst="rect">
                <a:avLst/>
              </a:prstGeom>
            </p:spPr>
          </p:pic>
          <p:grpSp>
            <p:nvGrpSpPr>
              <p:cNvPr id="42" name="Grouper 57"/>
              <p:cNvGrpSpPr/>
              <p:nvPr/>
            </p:nvGrpSpPr>
            <p:grpSpPr>
              <a:xfrm>
                <a:off x="4953000" y="2717800"/>
                <a:ext cx="1930400" cy="2692400"/>
                <a:chOff x="4953000" y="2717800"/>
                <a:chExt cx="1930400" cy="2692400"/>
              </a:xfrm>
            </p:grpSpPr>
            <p:sp>
              <p:nvSpPr>
                <p:cNvPr id="43" name="Rectangle 42"/>
                <p:cNvSpPr/>
                <p:nvPr/>
              </p:nvSpPr>
              <p:spPr bwMode="auto">
                <a:xfrm>
                  <a:off x="4953000" y="2717800"/>
                  <a:ext cx="1689100" cy="482600"/>
                </a:xfrm>
                <a:prstGeom prst="rect">
                  <a:avLst/>
                </a:prstGeom>
                <a:solidFill>
                  <a:schemeClr val="bg1"/>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a:solidFill>
                      <a:schemeClr val="tx1"/>
                    </a:solidFill>
                    <a:effectLst>
                      <a:outerShdw blurRad="38100" dist="38100" dir="2700000" algn="tl">
                        <a:srgbClr val="000000">
                          <a:alpha val="43137"/>
                        </a:srgbClr>
                      </a:outerShdw>
                    </a:effectLst>
                    <a:latin typeface="Segoe" pitchFamily="34" charset="0"/>
                  </a:endParaRPr>
                </a:p>
              </p:txBody>
            </p:sp>
            <p:sp>
              <p:nvSpPr>
                <p:cNvPr id="44" name="Rectangle 43"/>
                <p:cNvSpPr/>
                <p:nvPr/>
              </p:nvSpPr>
              <p:spPr bwMode="auto">
                <a:xfrm>
                  <a:off x="5499100" y="4216400"/>
                  <a:ext cx="1384300" cy="1193800"/>
                </a:xfrm>
                <a:prstGeom prst="rect">
                  <a:avLst/>
                </a:prstGeom>
                <a:solidFill>
                  <a:schemeClr val="bg1"/>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a:solidFill>
                      <a:schemeClr val="tx1"/>
                    </a:solidFill>
                    <a:effectLst>
                      <a:outerShdw blurRad="38100" dist="38100" dir="2700000" algn="tl">
                        <a:srgbClr val="000000">
                          <a:alpha val="43137"/>
                        </a:srgbClr>
                      </a:outerShdw>
                    </a:effectLst>
                    <a:latin typeface="Segoe" pitchFamily="34" charset="0"/>
                  </a:endParaRPr>
                </a:p>
              </p:txBody>
            </p:sp>
          </p:grpSp>
        </p:grpSp>
        <p:cxnSp>
          <p:nvCxnSpPr>
            <p:cNvPr id="54" name="Connecteur droit avec flèche 53"/>
            <p:cNvCxnSpPr/>
            <p:nvPr/>
          </p:nvCxnSpPr>
          <p:spPr>
            <a:xfrm rot="5400000" flipH="1" flipV="1">
              <a:off x="4585573" y="4840367"/>
              <a:ext cx="2663996" cy="0"/>
            </a:xfrm>
            <a:prstGeom prst="straightConnector1">
              <a:avLst/>
            </a:prstGeom>
            <a:ln w="19050" cmpd="sng">
              <a:solidFill>
                <a:srgbClr val="9C0001"/>
              </a:solidFill>
              <a:prstDash val="dash"/>
              <a:headEnd type="none"/>
              <a:tailEnd type="none"/>
            </a:ln>
          </p:spPr>
          <p:style>
            <a:lnRef idx="2">
              <a:schemeClr val="dk1"/>
            </a:lnRef>
            <a:fillRef idx="0">
              <a:schemeClr val="dk1"/>
            </a:fillRef>
            <a:effectRef idx="1">
              <a:schemeClr val="dk1"/>
            </a:effectRef>
            <a:fontRef idx="minor">
              <a:schemeClr val="tx1"/>
            </a:fontRef>
          </p:style>
        </p:cxnSp>
      </p:grpSp>
      <p:sp>
        <p:nvSpPr>
          <p:cNvPr id="55" name="ZoneTexte 54"/>
          <p:cNvSpPr txBox="1"/>
          <p:nvPr/>
        </p:nvSpPr>
        <p:spPr>
          <a:xfrm>
            <a:off x="1203382" y="2238222"/>
            <a:ext cx="2148371" cy="338554"/>
          </a:xfrm>
          <a:prstGeom prst="rect">
            <a:avLst/>
          </a:prstGeom>
          <a:noFill/>
        </p:spPr>
        <p:txBody>
          <a:bodyPr wrap="square" rtlCol="0">
            <a:spAutoFit/>
          </a:bodyPr>
          <a:lstStyle>
            <a:defPPr>
              <a:defRPr lang="fr-FR"/>
            </a:defPPr>
            <a:lvl1pPr marL="285750" indent="-285750" algn="r">
              <a:buFont typeface="Wingdings" charset="2"/>
              <a:buChar char="v"/>
              <a:defRPr sz="1600">
                <a:solidFill>
                  <a:schemeClr val="accent3">
                    <a:lumMod val="50000"/>
                  </a:schemeClr>
                </a:solidFill>
                <a:latin typeface="+mj-lt"/>
              </a:defRPr>
            </a:lvl1pPr>
          </a:lstStyle>
          <a:p>
            <a:r>
              <a:rPr lang="fr-FR" dirty="0"/>
              <a:t>Inclinaison nulle</a:t>
            </a:r>
          </a:p>
        </p:txBody>
      </p:sp>
      <p:sp>
        <p:nvSpPr>
          <p:cNvPr id="56" name="ZoneTexte 55"/>
          <p:cNvSpPr txBox="1"/>
          <p:nvPr/>
        </p:nvSpPr>
        <p:spPr>
          <a:xfrm>
            <a:off x="6000041" y="2245543"/>
            <a:ext cx="2970045" cy="338554"/>
          </a:xfrm>
          <a:prstGeom prst="rect">
            <a:avLst/>
          </a:prstGeom>
          <a:noFill/>
        </p:spPr>
        <p:txBody>
          <a:bodyPr wrap="square" rtlCol="0">
            <a:spAutoFit/>
          </a:bodyPr>
          <a:lstStyle>
            <a:defPPr>
              <a:defRPr lang="fr-FR"/>
            </a:defPPr>
            <a:lvl1pPr marL="285750" indent="-285750">
              <a:buFont typeface="Wingdings" charset="2"/>
              <a:buChar char="v"/>
              <a:defRPr sz="1600">
                <a:solidFill>
                  <a:srgbClr val="FF2B22"/>
                </a:solidFill>
                <a:latin typeface="+mj-lt"/>
              </a:defRPr>
            </a:lvl1pPr>
          </a:lstStyle>
          <a:p>
            <a:r>
              <a:rPr lang="fr-FR" dirty="0"/>
              <a:t>Vol dissymétrique</a:t>
            </a:r>
          </a:p>
        </p:txBody>
      </p:sp>
      <p:cxnSp>
        <p:nvCxnSpPr>
          <p:cNvPr id="9" name="Connecteur droit avec flèche 8"/>
          <p:cNvCxnSpPr>
            <a:stCxn id="11" idx="0"/>
          </p:cNvCxnSpPr>
          <p:nvPr/>
        </p:nvCxnSpPr>
        <p:spPr>
          <a:xfrm flipV="1">
            <a:off x="2782410" y="2496514"/>
            <a:ext cx="1786415" cy="1897863"/>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1" name="Connecteur droit avec flèche 60"/>
          <p:cNvCxnSpPr/>
          <p:nvPr/>
        </p:nvCxnSpPr>
        <p:spPr>
          <a:xfrm flipH="1" flipV="1">
            <a:off x="4387064" y="2839929"/>
            <a:ext cx="1530509" cy="94074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57" name="Grouper 34"/>
          <p:cNvGrpSpPr/>
          <p:nvPr/>
        </p:nvGrpSpPr>
        <p:grpSpPr>
          <a:xfrm rot="16200000" flipH="1">
            <a:off x="5365930" y="2999373"/>
            <a:ext cx="952500" cy="2036475"/>
            <a:chOff x="879476" y="2731167"/>
            <a:chExt cx="952500" cy="2036475"/>
          </a:xfrm>
        </p:grpSpPr>
        <p:sp>
          <p:nvSpPr>
            <p:cNvPr id="59" name="Line 125"/>
            <p:cNvSpPr>
              <a:spLocks noChangeShapeType="1"/>
            </p:cNvSpPr>
            <p:nvPr/>
          </p:nvSpPr>
          <p:spPr bwMode="auto">
            <a:xfrm rot="1500000">
              <a:off x="879476" y="3300042"/>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60" name="Line 127"/>
            <p:cNvSpPr>
              <a:spLocks noChangeShapeType="1"/>
            </p:cNvSpPr>
            <p:nvPr/>
          </p:nvSpPr>
          <p:spPr bwMode="auto">
            <a:xfrm rot="1500000">
              <a:off x="879476" y="4767642"/>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62" name="Line 128"/>
            <p:cNvSpPr>
              <a:spLocks noChangeShapeType="1"/>
            </p:cNvSpPr>
            <p:nvPr/>
          </p:nvSpPr>
          <p:spPr bwMode="auto">
            <a:xfrm rot="1500000">
              <a:off x="879476" y="4459128"/>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63" name="Line 129"/>
            <p:cNvSpPr>
              <a:spLocks noChangeShapeType="1"/>
            </p:cNvSpPr>
            <p:nvPr/>
          </p:nvSpPr>
          <p:spPr bwMode="auto">
            <a:xfrm rot="1500000">
              <a:off x="879476" y="4176015"/>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65" name="Line 130"/>
            <p:cNvSpPr>
              <a:spLocks noChangeShapeType="1"/>
            </p:cNvSpPr>
            <p:nvPr/>
          </p:nvSpPr>
          <p:spPr bwMode="auto">
            <a:xfrm rot="1500000">
              <a:off x="879476" y="3917070"/>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66" name="Line 131"/>
            <p:cNvSpPr>
              <a:spLocks noChangeShapeType="1"/>
            </p:cNvSpPr>
            <p:nvPr/>
          </p:nvSpPr>
          <p:spPr bwMode="auto">
            <a:xfrm rot="1500000">
              <a:off x="879476" y="3014282"/>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67" name="Line 132"/>
            <p:cNvSpPr>
              <a:spLocks noChangeShapeType="1"/>
            </p:cNvSpPr>
            <p:nvPr/>
          </p:nvSpPr>
          <p:spPr bwMode="auto">
            <a:xfrm rot="1500000">
              <a:off x="879476" y="3583156"/>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68" name="Line 133"/>
            <p:cNvSpPr>
              <a:spLocks noChangeShapeType="1"/>
            </p:cNvSpPr>
            <p:nvPr/>
          </p:nvSpPr>
          <p:spPr bwMode="auto">
            <a:xfrm rot="1500000">
              <a:off x="879476" y="2731167"/>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grpSp>
      <p:sp>
        <p:nvSpPr>
          <p:cNvPr id="70" name="ZoneTexte 69"/>
          <p:cNvSpPr txBox="1"/>
          <p:nvPr/>
        </p:nvSpPr>
        <p:spPr>
          <a:xfrm>
            <a:off x="6020489" y="2532152"/>
            <a:ext cx="2970045" cy="338554"/>
          </a:xfrm>
          <a:prstGeom prst="rect">
            <a:avLst/>
          </a:prstGeom>
          <a:noFill/>
        </p:spPr>
        <p:txBody>
          <a:bodyPr wrap="square" rtlCol="0">
            <a:spAutoFit/>
          </a:bodyPr>
          <a:lstStyle>
            <a:defPPr>
              <a:defRPr lang="fr-FR"/>
            </a:defPPr>
            <a:lvl1pPr marL="285750" indent="-285750">
              <a:buFont typeface="Wingdings" charset="2"/>
              <a:buChar char="v"/>
              <a:defRPr sz="1600">
                <a:solidFill>
                  <a:srgbClr val="FF2B22"/>
                </a:solidFill>
                <a:latin typeface="+mj-lt"/>
              </a:defRPr>
            </a:lvl1pPr>
          </a:lstStyle>
          <a:p>
            <a:r>
              <a:rPr lang="fr-FR" dirty="0"/>
              <a:t>Correction : Pied à gauche</a:t>
            </a:r>
          </a:p>
        </p:txBody>
      </p:sp>
      <p:sp>
        <p:nvSpPr>
          <p:cNvPr id="71" name="ZoneTexte 70"/>
          <p:cNvSpPr txBox="1"/>
          <p:nvPr/>
        </p:nvSpPr>
        <p:spPr>
          <a:xfrm>
            <a:off x="2560370" y="694154"/>
            <a:ext cx="4029609"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600" dirty="0"/>
              <a:t>INDICATEUR DE VIRAGE OU BILLE AIGUILLE</a:t>
            </a:r>
          </a:p>
        </p:txBody>
      </p:sp>
    </p:spTree>
    <p:extLst>
      <p:ext uri="{BB962C8B-B14F-4D97-AF65-F5344CB8AC3E}">
        <p14:creationId xmlns:p14="http://schemas.microsoft.com/office/powerpoint/2010/main" val="11819956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6">
                                            <p:txEl>
                                              <p:pRg st="0" end="0"/>
                                            </p:txEl>
                                          </p:spTgt>
                                        </p:tgtEl>
                                        <p:attrNameLst>
                                          <p:attrName>style.visibility</p:attrName>
                                        </p:attrNameLst>
                                      </p:cBhvr>
                                      <p:to>
                                        <p:strVal val="visible"/>
                                      </p:to>
                                    </p:se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wipe(up)">
                                      <p:cBhvr>
                                        <p:cTn id="14" dur="500"/>
                                        <p:tgtEl>
                                          <p:spTgt spid="5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uild="p"/>
      <p:bldP spid="70"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 2" descr="indicateur_virage.png"/>
          <p:cNvPicPr>
            <a:picLocks noChangeAspect="1"/>
          </p:cNvPicPr>
          <p:nvPr/>
        </p:nvPicPr>
        <p:blipFill rotWithShape="1">
          <a:blip r:embed="rId3">
            <a:extLst>
              <a:ext uri="{28A0092B-C50C-407E-A947-70E740481C1C}">
                <a14:useLocalDpi xmlns:a14="http://schemas.microsoft.com/office/drawing/2010/main" val="0"/>
              </a:ext>
            </a:extLst>
          </a:blip>
          <a:srcRect t="20094" r="82439" b="63792"/>
          <a:stretch/>
        </p:blipFill>
        <p:spPr>
          <a:xfrm>
            <a:off x="3896047" y="1852931"/>
            <a:ext cx="1324500" cy="1190983"/>
          </a:xfrm>
          <a:prstGeom prst="rect">
            <a:avLst/>
          </a:prstGeom>
        </p:spPr>
      </p:pic>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1. Instruments de contrôle de vol</a:t>
            </a:r>
          </a:p>
        </p:txBody>
      </p:sp>
      <p:sp>
        <p:nvSpPr>
          <p:cNvPr id="8" name="ZoneTexte 7"/>
          <p:cNvSpPr txBox="1"/>
          <p:nvPr/>
        </p:nvSpPr>
        <p:spPr>
          <a:xfrm>
            <a:off x="-9525" y="115965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Interprétation</a:t>
            </a:r>
          </a:p>
        </p:txBody>
      </p:sp>
      <p:grpSp>
        <p:nvGrpSpPr>
          <p:cNvPr id="10" name="Grouper 92"/>
          <p:cNvGrpSpPr>
            <a:grpSpLocks noChangeAspect="1"/>
          </p:cNvGrpSpPr>
          <p:nvPr/>
        </p:nvGrpSpPr>
        <p:grpSpPr>
          <a:xfrm rot="20595813">
            <a:off x="1154207" y="4394377"/>
            <a:ext cx="3232550" cy="820109"/>
            <a:chOff x="2122487" y="3019401"/>
            <a:chExt cx="4905224" cy="1105741"/>
          </a:xfrm>
        </p:grpSpPr>
        <p:sp>
          <p:nvSpPr>
            <p:cNvPr id="11" name="Ellipse 10"/>
            <p:cNvSpPr>
              <a:spLocks noChangeAspect="1"/>
            </p:cNvSpPr>
            <p:nvPr/>
          </p:nvSpPr>
          <p:spPr>
            <a:xfrm>
              <a:off x="4127502" y="3019401"/>
              <a:ext cx="931393" cy="914398"/>
            </a:xfrm>
            <a:prstGeom prst="ellipse">
              <a:avLst/>
            </a:prstGeom>
            <a:noFill/>
            <a:ln>
              <a:solidFill>
                <a:srgbClr val="5F5F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2" name="Group 3"/>
            <p:cNvGrpSpPr>
              <a:grpSpLocks/>
            </p:cNvGrpSpPr>
            <p:nvPr/>
          </p:nvGrpSpPr>
          <p:grpSpPr bwMode="auto">
            <a:xfrm>
              <a:off x="2122487" y="3095664"/>
              <a:ext cx="4905224" cy="1029478"/>
              <a:chOff x="1174" y="3028"/>
              <a:chExt cx="2156" cy="483"/>
            </a:xfrm>
          </p:grpSpPr>
          <p:sp>
            <p:nvSpPr>
              <p:cNvPr id="13" name="Line 19"/>
              <p:cNvSpPr>
                <a:spLocks noChangeShapeType="1"/>
              </p:cNvSpPr>
              <p:nvPr/>
            </p:nvSpPr>
            <p:spPr bwMode="auto">
              <a:xfrm rot="120000" flipH="1" flipV="1">
                <a:off x="1707" y="3157"/>
                <a:ext cx="474"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4" name="Line 18"/>
              <p:cNvSpPr>
                <a:spLocks noChangeShapeType="1"/>
              </p:cNvSpPr>
              <p:nvPr/>
            </p:nvSpPr>
            <p:spPr bwMode="auto">
              <a:xfrm rot="21480000" flipV="1">
                <a:off x="2339" y="3151"/>
                <a:ext cx="473"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5" name="AutoShape 4"/>
              <p:cNvSpPr>
                <a:spLocks noChangeArrowheads="1"/>
              </p:cNvSpPr>
              <p:nvPr/>
            </p:nvSpPr>
            <p:spPr bwMode="auto">
              <a:xfrm rot="21480000">
                <a:off x="2370" y="3123"/>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6" name="Oval 5"/>
              <p:cNvSpPr>
                <a:spLocks noChangeArrowheads="1"/>
              </p:cNvSpPr>
              <p:nvPr/>
            </p:nvSpPr>
            <p:spPr bwMode="auto">
              <a:xfrm>
                <a:off x="2140" y="3118"/>
                <a:ext cx="231" cy="79"/>
              </a:xfrm>
              <a:prstGeom prst="ellipse">
                <a:avLst/>
              </a:prstGeom>
              <a:solidFill>
                <a:schemeClr val="tx2">
                  <a:lumMod val="75000"/>
                  <a:lumOff val="25000"/>
                </a:schemeClr>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7" name="Oval 6"/>
              <p:cNvSpPr>
                <a:spLocks noChangeArrowheads="1"/>
              </p:cNvSpPr>
              <p:nvPr/>
            </p:nvSpPr>
            <p:spPr bwMode="auto">
              <a:xfrm>
                <a:off x="2134" y="3199"/>
                <a:ext cx="243" cy="177"/>
              </a:xfrm>
              <a:prstGeom prst="ellipse">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8" name="Rectangle 7"/>
              <p:cNvSpPr>
                <a:spLocks noChangeArrowheads="1"/>
              </p:cNvSpPr>
              <p:nvPr/>
            </p:nvSpPr>
            <p:spPr bwMode="auto">
              <a:xfrm>
                <a:off x="2134" y="3168"/>
                <a:ext cx="243" cy="88"/>
              </a:xfrm>
              <a:prstGeom prst="rect">
                <a:avLst/>
              </a:prstGeom>
              <a:solidFill>
                <a:srgbClr val="C0C0C0"/>
              </a:solidFill>
              <a:ln w="9525">
                <a:solidFill>
                  <a:srgbClr val="000000"/>
                </a:solidFill>
                <a:miter lim="800000"/>
                <a:headEnd/>
                <a:tailEnd/>
              </a:ln>
              <a:scene3d>
                <a:camera prst="orthographicFront"/>
                <a:lightRig rig="threePt" dir="t"/>
              </a:scene3d>
              <a:sp3d>
                <a:bevelT/>
              </a:sp3d>
            </p:spPr>
            <p:txBody>
              <a:bodyPr>
                <a:prstTxWarp prst="textNoShape">
                  <a:avLst/>
                </a:prstTxWarp>
              </a:bodyPr>
              <a:lstStyle/>
              <a:p>
                <a:endParaRPr lang="en-US"/>
              </a:p>
            </p:txBody>
          </p:sp>
          <p:sp>
            <p:nvSpPr>
              <p:cNvPr id="19" name="AutoShape 9"/>
              <p:cNvSpPr>
                <a:spLocks noChangeArrowheads="1"/>
              </p:cNvSpPr>
              <p:nvPr/>
            </p:nvSpPr>
            <p:spPr bwMode="auto">
              <a:xfrm rot="16200000" flipV="1">
                <a:off x="2093" y="3188"/>
                <a:ext cx="334" cy="14"/>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0" name="Line 10"/>
              <p:cNvSpPr>
                <a:spLocks noChangeShapeType="1"/>
              </p:cNvSpPr>
              <p:nvPr/>
            </p:nvSpPr>
            <p:spPr bwMode="auto">
              <a:xfrm flipH="1">
                <a:off x="2198" y="3288"/>
                <a:ext cx="55"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1" name="Line 11"/>
              <p:cNvSpPr>
                <a:spLocks noChangeShapeType="1"/>
              </p:cNvSpPr>
              <p:nvPr/>
            </p:nvSpPr>
            <p:spPr bwMode="auto">
              <a:xfrm>
                <a:off x="2267" y="3284"/>
                <a:ext cx="53"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4" name="Line 12"/>
              <p:cNvSpPr>
                <a:spLocks noChangeShapeType="1"/>
              </p:cNvSpPr>
              <p:nvPr/>
            </p:nvSpPr>
            <p:spPr bwMode="auto">
              <a:xfrm flipH="1">
                <a:off x="2090" y="3350"/>
                <a:ext cx="49"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5" name="Line 13"/>
              <p:cNvSpPr>
                <a:spLocks noChangeShapeType="1"/>
              </p:cNvSpPr>
              <p:nvPr/>
            </p:nvSpPr>
            <p:spPr bwMode="auto">
              <a:xfrm>
                <a:off x="2365" y="3350"/>
                <a:ext cx="48"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6" name="Oval 14"/>
              <p:cNvSpPr>
                <a:spLocks noChangeArrowheads="1"/>
              </p:cNvSpPr>
              <p:nvPr/>
            </p:nvSpPr>
            <p:spPr bwMode="auto">
              <a:xfrm>
                <a:off x="2411" y="3425"/>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7" name="Line 15"/>
              <p:cNvSpPr>
                <a:spLocks noChangeShapeType="1"/>
              </p:cNvSpPr>
              <p:nvPr/>
            </p:nvSpPr>
            <p:spPr bwMode="auto">
              <a:xfrm flipH="1" flipV="1">
                <a:off x="2146" y="3174"/>
                <a:ext cx="91"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8" name="Line 16"/>
              <p:cNvSpPr>
                <a:spLocks noChangeShapeType="1"/>
              </p:cNvSpPr>
              <p:nvPr/>
            </p:nvSpPr>
            <p:spPr bwMode="auto">
              <a:xfrm flipV="1">
                <a:off x="2283" y="3174"/>
                <a:ext cx="89"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9" name="AutoShape 17"/>
              <p:cNvSpPr>
                <a:spLocks noChangeArrowheads="1"/>
              </p:cNvSpPr>
              <p:nvPr/>
            </p:nvSpPr>
            <p:spPr bwMode="auto">
              <a:xfrm rot="120000" flipH="1">
                <a:off x="1174" y="3131"/>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30" name="Oval 20"/>
              <p:cNvSpPr>
                <a:spLocks noChangeArrowheads="1"/>
              </p:cNvSpPr>
              <p:nvPr/>
            </p:nvSpPr>
            <p:spPr bwMode="auto">
              <a:xfrm>
                <a:off x="2056" y="3420"/>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31" name="AutoShape 8"/>
              <p:cNvSpPr>
                <a:spLocks noChangeArrowheads="1"/>
              </p:cNvSpPr>
              <p:nvPr/>
            </p:nvSpPr>
            <p:spPr bwMode="auto">
              <a:xfrm flipV="1">
                <a:off x="2063" y="3256"/>
                <a:ext cx="391" cy="22"/>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grpSp>
      </p:grpSp>
      <p:grpSp>
        <p:nvGrpSpPr>
          <p:cNvPr id="5" name="Grouper 4"/>
          <p:cNvGrpSpPr/>
          <p:nvPr/>
        </p:nvGrpSpPr>
        <p:grpSpPr>
          <a:xfrm>
            <a:off x="4656828" y="3508369"/>
            <a:ext cx="2638951" cy="2663996"/>
            <a:chOff x="4656828" y="3508369"/>
            <a:chExt cx="2638951" cy="2663996"/>
          </a:xfrm>
        </p:grpSpPr>
        <p:grpSp>
          <p:nvGrpSpPr>
            <p:cNvPr id="36" name="Grouper 45"/>
            <p:cNvGrpSpPr>
              <a:grpSpLocks noChangeAspect="1"/>
            </p:cNvGrpSpPr>
            <p:nvPr/>
          </p:nvGrpSpPr>
          <p:grpSpPr>
            <a:xfrm>
              <a:off x="4656828" y="4100176"/>
              <a:ext cx="2638951" cy="1792897"/>
              <a:chOff x="1689986" y="2451100"/>
              <a:chExt cx="5193414" cy="3505200"/>
            </a:xfrm>
          </p:grpSpPr>
          <p:pic>
            <p:nvPicPr>
              <p:cNvPr id="41" name="Image 40"/>
              <p:cNvPicPr>
                <a:picLocks noChangeAspect="1"/>
              </p:cNvPicPr>
              <p:nvPr/>
            </p:nvPicPr>
            <p:blipFill>
              <a:blip r:embed="rId4">
                <a:clrChange>
                  <a:clrFrom>
                    <a:srgbClr val="FFFFFF"/>
                  </a:clrFrom>
                  <a:clrTo>
                    <a:srgbClr val="FFFFFF">
                      <a:alpha val="0"/>
                    </a:srgbClr>
                  </a:clrTo>
                </a:clrChange>
              </a:blip>
              <a:srcRect r="39250"/>
              <a:stretch>
                <a:fillRect/>
              </a:stretch>
            </p:blipFill>
            <p:spPr>
              <a:xfrm>
                <a:off x="1689986" y="2451100"/>
                <a:ext cx="4952114" cy="3505200"/>
              </a:xfrm>
              <a:prstGeom prst="rect">
                <a:avLst/>
              </a:prstGeom>
            </p:spPr>
          </p:pic>
          <p:grpSp>
            <p:nvGrpSpPr>
              <p:cNvPr id="42" name="Grouper 57"/>
              <p:cNvGrpSpPr/>
              <p:nvPr/>
            </p:nvGrpSpPr>
            <p:grpSpPr>
              <a:xfrm>
                <a:off x="4953000" y="2717800"/>
                <a:ext cx="1930400" cy="2692400"/>
                <a:chOff x="4953000" y="2717800"/>
                <a:chExt cx="1930400" cy="2692400"/>
              </a:xfrm>
            </p:grpSpPr>
            <p:sp>
              <p:nvSpPr>
                <p:cNvPr id="43" name="Rectangle 42"/>
                <p:cNvSpPr/>
                <p:nvPr/>
              </p:nvSpPr>
              <p:spPr bwMode="auto">
                <a:xfrm>
                  <a:off x="4953000" y="2717800"/>
                  <a:ext cx="1689100" cy="482600"/>
                </a:xfrm>
                <a:prstGeom prst="rect">
                  <a:avLst/>
                </a:prstGeom>
                <a:solidFill>
                  <a:schemeClr val="bg1"/>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a:solidFill>
                      <a:schemeClr val="tx1"/>
                    </a:solidFill>
                    <a:effectLst>
                      <a:outerShdw blurRad="38100" dist="38100" dir="2700000" algn="tl">
                        <a:srgbClr val="000000">
                          <a:alpha val="43137"/>
                        </a:srgbClr>
                      </a:outerShdw>
                    </a:effectLst>
                    <a:latin typeface="Segoe" pitchFamily="34" charset="0"/>
                  </a:endParaRPr>
                </a:p>
              </p:txBody>
            </p:sp>
            <p:sp>
              <p:nvSpPr>
                <p:cNvPr id="44" name="Rectangle 43"/>
                <p:cNvSpPr/>
                <p:nvPr/>
              </p:nvSpPr>
              <p:spPr bwMode="auto">
                <a:xfrm>
                  <a:off x="5499100" y="4216400"/>
                  <a:ext cx="1384300" cy="1193800"/>
                </a:xfrm>
                <a:prstGeom prst="rect">
                  <a:avLst/>
                </a:prstGeom>
                <a:solidFill>
                  <a:schemeClr val="bg1"/>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a:solidFill>
                      <a:schemeClr val="tx1"/>
                    </a:solidFill>
                    <a:effectLst>
                      <a:outerShdw blurRad="38100" dist="38100" dir="2700000" algn="tl">
                        <a:srgbClr val="000000">
                          <a:alpha val="43137"/>
                        </a:srgbClr>
                      </a:outerShdw>
                    </a:effectLst>
                    <a:latin typeface="Segoe" pitchFamily="34" charset="0"/>
                  </a:endParaRPr>
                </a:p>
              </p:txBody>
            </p:sp>
          </p:grpSp>
        </p:grpSp>
        <p:cxnSp>
          <p:nvCxnSpPr>
            <p:cNvPr id="54" name="Connecteur droit avec flèche 53"/>
            <p:cNvCxnSpPr/>
            <p:nvPr/>
          </p:nvCxnSpPr>
          <p:spPr>
            <a:xfrm rot="5400000" flipH="1" flipV="1">
              <a:off x="4585573" y="4840367"/>
              <a:ext cx="2663996" cy="0"/>
            </a:xfrm>
            <a:prstGeom prst="straightConnector1">
              <a:avLst/>
            </a:prstGeom>
            <a:ln w="19050" cmpd="sng">
              <a:solidFill>
                <a:srgbClr val="9C0001"/>
              </a:solidFill>
              <a:prstDash val="dash"/>
              <a:headEnd type="none"/>
              <a:tailEnd type="none"/>
            </a:ln>
          </p:spPr>
          <p:style>
            <a:lnRef idx="2">
              <a:schemeClr val="dk1"/>
            </a:lnRef>
            <a:fillRef idx="0">
              <a:schemeClr val="dk1"/>
            </a:fillRef>
            <a:effectRef idx="1">
              <a:schemeClr val="dk1"/>
            </a:effectRef>
            <a:fontRef idx="minor">
              <a:schemeClr val="tx1"/>
            </a:fontRef>
          </p:style>
        </p:cxnSp>
      </p:grpSp>
      <p:grpSp>
        <p:nvGrpSpPr>
          <p:cNvPr id="45" name="Grouper 26"/>
          <p:cNvGrpSpPr/>
          <p:nvPr/>
        </p:nvGrpSpPr>
        <p:grpSpPr>
          <a:xfrm rot="5400000">
            <a:off x="5454020" y="2973990"/>
            <a:ext cx="952500" cy="2036475"/>
            <a:chOff x="879476" y="2731167"/>
            <a:chExt cx="952500" cy="2036475"/>
          </a:xfrm>
        </p:grpSpPr>
        <p:sp>
          <p:nvSpPr>
            <p:cNvPr id="46" name="Line 125"/>
            <p:cNvSpPr>
              <a:spLocks noChangeShapeType="1"/>
            </p:cNvSpPr>
            <p:nvPr/>
          </p:nvSpPr>
          <p:spPr bwMode="auto">
            <a:xfrm>
              <a:off x="879476" y="3300042"/>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47" name="Line 127"/>
            <p:cNvSpPr>
              <a:spLocks noChangeShapeType="1"/>
            </p:cNvSpPr>
            <p:nvPr/>
          </p:nvSpPr>
          <p:spPr bwMode="auto">
            <a:xfrm>
              <a:off x="879476" y="4767642"/>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48" name="Line 128"/>
            <p:cNvSpPr>
              <a:spLocks noChangeShapeType="1"/>
            </p:cNvSpPr>
            <p:nvPr/>
          </p:nvSpPr>
          <p:spPr bwMode="auto">
            <a:xfrm>
              <a:off x="879476" y="4459128"/>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49" name="Line 129"/>
            <p:cNvSpPr>
              <a:spLocks noChangeShapeType="1"/>
            </p:cNvSpPr>
            <p:nvPr/>
          </p:nvSpPr>
          <p:spPr bwMode="auto">
            <a:xfrm>
              <a:off x="879476" y="4176015"/>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50" name="Line 130"/>
            <p:cNvSpPr>
              <a:spLocks noChangeShapeType="1"/>
            </p:cNvSpPr>
            <p:nvPr/>
          </p:nvSpPr>
          <p:spPr bwMode="auto">
            <a:xfrm>
              <a:off x="879476" y="3917070"/>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51" name="Line 131"/>
            <p:cNvSpPr>
              <a:spLocks noChangeShapeType="1"/>
            </p:cNvSpPr>
            <p:nvPr/>
          </p:nvSpPr>
          <p:spPr bwMode="auto">
            <a:xfrm>
              <a:off x="879476" y="3014282"/>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52" name="Line 132"/>
            <p:cNvSpPr>
              <a:spLocks noChangeShapeType="1"/>
            </p:cNvSpPr>
            <p:nvPr/>
          </p:nvSpPr>
          <p:spPr bwMode="auto">
            <a:xfrm>
              <a:off x="879476" y="3583156"/>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53" name="Line 133"/>
            <p:cNvSpPr>
              <a:spLocks noChangeShapeType="1"/>
            </p:cNvSpPr>
            <p:nvPr/>
          </p:nvSpPr>
          <p:spPr bwMode="auto">
            <a:xfrm>
              <a:off x="879476" y="2731167"/>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grpSp>
      <p:sp>
        <p:nvSpPr>
          <p:cNvPr id="55" name="ZoneTexte 54"/>
          <p:cNvSpPr txBox="1"/>
          <p:nvPr/>
        </p:nvSpPr>
        <p:spPr>
          <a:xfrm>
            <a:off x="968996" y="2204127"/>
            <a:ext cx="2801859" cy="584776"/>
          </a:xfrm>
          <a:prstGeom prst="rect">
            <a:avLst/>
          </a:prstGeom>
          <a:noFill/>
        </p:spPr>
        <p:txBody>
          <a:bodyPr wrap="square" rtlCol="0">
            <a:spAutoFit/>
          </a:bodyPr>
          <a:lstStyle>
            <a:defPPr>
              <a:defRPr lang="fr-FR"/>
            </a:defPPr>
            <a:lvl1pPr marL="285750" indent="-285750" algn="r">
              <a:buFont typeface="Wingdings" charset="2"/>
              <a:buChar char="v"/>
              <a:defRPr sz="1600">
                <a:solidFill>
                  <a:schemeClr val="accent3">
                    <a:lumMod val="50000"/>
                  </a:schemeClr>
                </a:solidFill>
                <a:latin typeface="+mj-lt"/>
              </a:defRPr>
            </a:lvl1pPr>
          </a:lstStyle>
          <a:p>
            <a:pPr algn="l"/>
            <a:r>
              <a:rPr lang="fr-FR" dirty="0"/>
              <a:t>Virage à gauche</a:t>
            </a:r>
          </a:p>
          <a:p>
            <a:pPr algn="l"/>
            <a:r>
              <a:rPr lang="fr-FR" dirty="0"/>
              <a:t>Taux de virage standard</a:t>
            </a:r>
          </a:p>
        </p:txBody>
      </p:sp>
      <p:sp>
        <p:nvSpPr>
          <p:cNvPr id="56" name="ZoneTexte 55"/>
          <p:cNvSpPr txBox="1"/>
          <p:nvPr/>
        </p:nvSpPr>
        <p:spPr>
          <a:xfrm>
            <a:off x="5901077" y="2245543"/>
            <a:ext cx="2970045" cy="338554"/>
          </a:xfrm>
          <a:prstGeom prst="rect">
            <a:avLst/>
          </a:prstGeom>
          <a:noFill/>
        </p:spPr>
        <p:txBody>
          <a:bodyPr wrap="square" rtlCol="0">
            <a:spAutoFit/>
          </a:bodyPr>
          <a:lstStyle>
            <a:defPPr>
              <a:defRPr lang="fr-FR"/>
            </a:defPPr>
            <a:lvl1pPr marL="285750" indent="-285750">
              <a:buFont typeface="Wingdings" charset="2"/>
              <a:buChar char="v"/>
              <a:defRPr sz="1600">
                <a:solidFill>
                  <a:srgbClr val="FF2B22"/>
                </a:solidFill>
                <a:latin typeface="+mj-lt"/>
              </a:defRPr>
            </a:lvl1pPr>
          </a:lstStyle>
          <a:p>
            <a:r>
              <a:rPr lang="fr-FR" dirty="0"/>
              <a:t>Virage symétrique</a:t>
            </a:r>
          </a:p>
        </p:txBody>
      </p:sp>
      <p:cxnSp>
        <p:nvCxnSpPr>
          <p:cNvPr id="9" name="Connecteur droit avec flèche 8"/>
          <p:cNvCxnSpPr>
            <a:stCxn id="11" idx="0"/>
          </p:cNvCxnSpPr>
          <p:nvPr/>
        </p:nvCxnSpPr>
        <p:spPr>
          <a:xfrm flipV="1">
            <a:off x="2663821" y="2496515"/>
            <a:ext cx="1905004" cy="1911797"/>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1" name="Connecteur droit avec flèche 60"/>
          <p:cNvCxnSpPr/>
          <p:nvPr/>
        </p:nvCxnSpPr>
        <p:spPr>
          <a:xfrm flipH="1" flipV="1">
            <a:off x="4568825" y="2850270"/>
            <a:ext cx="1348747" cy="930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 name="ZoneTexte 5"/>
          <p:cNvSpPr txBox="1"/>
          <p:nvPr/>
        </p:nvSpPr>
        <p:spPr>
          <a:xfrm>
            <a:off x="1610040" y="6070765"/>
            <a:ext cx="5917570" cy="584776"/>
          </a:xfrm>
          <a:prstGeom prst="rect">
            <a:avLst/>
          </a:prstGeom>
          <a:noFill/>
        </p:spPr>
        <p:txBody>
          <a:bodyPr wrap="square" rtlCol="0">
            <a:spAutoFit/>
          </a:bodyPr>
          <a:lstStyle/>
          <a:p>
            <a:pPr algn="ctr"/>
            <a:r>
              <a:rPr lang="fr-FR" sz="1600" dirty="0">
                <a:latin typeface="+mj-lt"/>
              </a:rPr>
              <a:t>Un virage est effectué au </a:t>
            </a:r>
            <a:r>
              <a:rPr lang="fr-FR" sz="1600" b="1" i="1" dirty="0">
                <a:latin typeface="+mj-lt"/>
              </a:rPr>
              <a:t>taux standard</a:t>
            </a:r>
            <a:r>
              <a:rPr lang="fr-FR" sz="1600" dirty="0">
                <a:latin typeface="+mj-lt"/>
              </a:rPr>
              <a:t> (ou taux 1) si l'avion effectue un virage de </a:t>
            </a:r>
            <a:r>
              <a:rPr lang="fr-FR" sz="1600" b="1" dirty="0">
                <a:latin typeface="+mj-lt"/>
              </a:rPr>
              <a:t>180° en 60 secondes</a:t>
            </a:r>
            <a:r>
              <a:rPr lang="fr-FR" sz="1600" dirty="0">
                <a:latin typeface="+mj-lt"/>
              </a:rPr>
              <a:t>, soit </a:t>
            </a:r>
            <a:r>
              <a:rPr lang="fr-FR" sz="1600" b="1" dirty="0">
                <a:latin typeface="+mj-lt"/>
              </a:rPr>
              <a:t>3° par seconde</a:t>
            </a:r>
            <a:r>
              <a:rPr lang="fr-FR" sz="1600" dirty="0">
                <a:latin typeface="+mj-lt"/>
              </a:rPr>
              <a:t>.</a:t>
            </a:r>
          </a:p>
        </p:txBody>
      </p:sp>
      <p:sp>
        <p:nvSpPr>
          <p:cNvPr id="80" name="ZoneTexte 79"/>
          <p:cNvSpPr txBox="1"/>
          <p:nvPr/>
        </p:nvSpPr>
        <p:spPr>
          <a:xfrm>
            <a:off x="2560370" y="694154"/>
            <a:ext cx="4029609"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600" dirty="0"/>
              <a:t>INDICATEUR DE VIRAGE OU BILLE AIGUILLE</a:t>
            </a:r>
          </a:p>
        </p:txBody>
      </p:sp>
    </p:spTree>
    <p:extLst>
      <p:ext uri="{BB962C8B-B14F-4D97-AF65-F5344CB8AC3E}">
        <p14:creationId xmlns:p14="http://schemas.microsoft.com/office/powerpoint/2010/main" val="32773906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5">
                                            <p:txEl>
                                              <p:pRg st="1" end="1"/>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wipe(down)">
                                      <p:cBhvr>
                                        <p:cTn id="21" dur="500"/>
                                        <p:tgtEl>
                                          <p:spTgt spid="61"/>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wipe(up)">
                                      <p:cBhvr>
                                        <p:cTn id="2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uild="p"/>
      <p:bldP spid="56"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 1" descr="indicateur_virage.png"/>
          <p:cNvPicPr>
            <a:picLocks noChangeAspect="1"/>
          </p:cNvPicPr>
          <p:nvPr/>
        </p:nvPicPr>
        <p:blipFill rotWithShape="1">
          <a:blip r:embed="rId3">
            <a:extLst>
              <a:ext uri="{28A0092B-C50C-407E-A947-70E740481C1C}">
                <a14:useLocalDpi xmlns:a14="http://schemas.microsoft.com/office/drawing/2010/main" val="0"/>
              </a:ext>
            </a:extLst>
          </a:blip>
          <a:srcRect t="40179" r="83363" b="41822"/>
          <a:stretch/>
        </p:blipFill>
        <p:spPr>
          <a:xfrm>
            <a:off x="3876235" y="1822930"/>
            <a:ext cx="1338063" cy="1418443"/>
          </a:xfrm>
          <a:prstGeom prst="rect">
            <a:avLst/>
          </a:prstGeom>
        </p:spPr>
      </p:pic>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1. Instruments de contrôle de vol</a:t>
            </a:r>
          </a:p>
        </p:txBody>
      </p:sp>
      <p:sp>
        <p:nvSpPr>
          <p:cNvPr id="8" name="ZoneTexte 7"/>
          <p:cNvSpPr txBox="1"/>
          <p:nvPr/>
        </p:nvSpPr>
        <p:spPr>
          <a:xfrm>
            <a:off x="-9525" y="115965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Interprétation</a:t>
            </a:r>
          </a:p>
        </p:txBody>
      </p:sp>
      <p:grpSp>
        <p:nvGrpSpPr>
          <p:cNvPr id="10" name="Grouper 92"/>
          <p:cNvGrpSpPr>
            <a:grpSpLocks noChangeAspect="1"/>
          </p:cNvGrpSpPr>
          <p:nvPr/>
        </p:nvGrpSpPr>
        <p:grpSpPr>
          <a:xfrm rot="20595813">
            <a:off x="1154207" y="4394377"/>
            <a:ext cx="3232550" cy="820109"/>
            <a:chOff x="2122487" y="3019401"/>
            <a:chExt cx="4905224" cy="1105741"/>
          </a:xfrm>
        </p:grpSpPr>
        <p:sp>
          <p:nvSpPr>
            <p:cNvPr id="11" name="Ellipse 10"/>
            <p:cNvSpPr>
              <a:spLocks noChangeAspect="1"/>
            </p:cNvSpPr>
            <p:nvPr/>
          </p:nvSpPr>
          <p:spPr>
            <a:xfrm>
              <a:off x="4127502" y="3019401"/>
              <a:ext cx="931393" cy="914398"/>
            </a:xfrm>
            <a:prstGeom prst="ellipse">
              <a:avLst/>
            </a:prstGeom>
            <a:noFill/>
            <a:ln>
              <a:solidFill>
                <a:srgbClr val="5F5F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2" name="Group 3"/>
            <p:cNvGrpSpPr>
              <a:grpSpLocks/>
            </p:cNvGrpSpPr>
            <p:nvPr/>
          </p:nvGrpSpPr>
          <p:grpSpPr bwMode="auto">
            <a:xfrm>
              <a:off x="2122487" y="3095664"/>
              <a:ext cx="4905224" cy="1029478"/>
              <a:chOff x="1174" y="3028"/>
              <a:chExt cx="2156" cy="483"/>
            </a:xfrm>
          </p:grpSpPr>
          <p:sp>
            <p:nvSpPr>
              <p:cNvPr id="13" name="Line 19"/>
              <p:cNvSpPr>
                <a:spLocks noChangeShapeType="1"/>
              </p:cNvSpPr>
              <p:nvPr/>
            </p:nvSpPr>
            <p:spPr bwMode="auto">
              <a:xfrm rot="120000" flipH="1" flipV="1">
                <a:off x="1707" y="3157"/>
                <a:ext cx="474"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4" name="Line 18"/>
              <p:cNvSpPr>
                <a:spLocks noChangeShapeType="1"/>
              </p:cNvSpPr>
              <p:nvPr/>
            </p:nvSpPr>
            <p:spPr bwMode="auto">
              <a:xfrm rot="21480000" flipV="1">
                <a:off x="2339" y="3151"/>
                <a:ext cx="473"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5" name="AutoShape 4"/>
              <p:cNvSpPr>
                <a:spLocks noChangeArrowheads="1"/>
              </p:cNvSpPr>
              <p:nvPr/>
            </p:nvSpPr>
            <p:spPr bwMode="auto">
              <a:xfrm rot="21480000">
                <a:off x="2370" y="3123"/>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6" name="Oval 5"/>
              <p:cNvSpPr>
                <a:spLocks noChangeArrowheads="1"/>
              </p:cNvSpPr>
              <p:nvPr/>
            </p:nvSpPr>
            <p:spPr bwMode="auto">
              <a:xfrm>
                <a:off x="2140" y="3118"/>
                <a:ext cx="231" cy="79"/>
              </a:xfrm>
              <a:prstGeom prst="ellipse">
                <a:avLst/>
              </a:prstGeom>
              <a:solidFill>
                <a:schemeClr val="tx2">
                  <a:lumMod val="75000"/>
                  <a:lumOff val="25000"/>
                </a:schemeClr>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7" name="Oval 6"/>
              <p:cNvSpPr>
                <a:spLocks noChangeArrowheads="1"/>
              </p:cNvSpPr>
              <p:nvPr/>
            </p:nvSpPr>
            <p:spPr bwMode="auto">
              <a:xfrm>
                <a:off x="2134" y="3199"/>
                <a:ext cx="243" cy="177"/>
              </a:xfrm>
              <a:prstGeom prst="ellipse">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8" name="Rectangle 7"/>
              <p:cNvSpPr>
                <a:spLocks noChangeArrowheads="1"/>
              </p:cNvSpPr>
              <p:nvPr/>
            </p:nvSpPr>
            <p:spPr bwMode="auto">
              <a:xfrm>
                <a:off x="2134" y="3168"/>
                <a:ext cx="243" cy="88"/>
              </a:xfrm>
              <a:prstGeom prst="rect">
                <a:avLst/>
              </a:prstGeom>
              <a:solidFill>
                <a:srgbClr val="C0C0C0"/>
              </a:solidFill>
              <a:ln w="9525">
                <a:solidFill>
                  <a:srgbClr val="000000"/>
                </a:solidFill>
                <a:miter lim="800000"/>
                <a:headEnd/>
                <a:tailEnd/>
              </a:ln>
              <a:scene3d>
                <a:camera prst="orthographicFront"/>
                <a:lightRig rig="threePt" dir="t"/>
              </a:scene3d>
              <a:sp3d>
                <a:bevelT/>
              </a:sp3d>
            </p:spPr>
            <p:txBody>
              <a:bodyPr>
                <a:prstTxWarp prst="textNoShape">
                  <a:avLst/>
                </a:prstTxWarp>
              </a:bodyPr>
              <a:lstStyle/>
              <a:p>
                <a:endParaRPr lang="en-US"/>
              </a:p>
            </p:txBody>
          </p:sp>
          <p:sp>
            <p:nvSpPr>
              <p:cNvPr id="19" name="AutoShape 9"/>
              <p:cNvSpPr>
                <a:spLocks noChangeArrowheads="1"/>
              </p:cNvSpPr>
              <p:nvPr/>
            </p:nvSpPr>
            <p:spPr bwMode="auto">
              <a:xfrm rot="16200000" flipV="1">
                <a:off x="2093" y="3188"/>
                <a:ext cx="334" cy="14"/>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0" name="Line 10"/>
              <p:cNvSpPr>
                <a:spLocks noChangeShapeType="1"/>
              </p:cNvSpPr>
              <p:nvPr/>
            </p:nvSpPr>
            <p:spPr bwMode="auto">
              <a:xfrm flipH="1">
                <a:off x="2198" y="3288"/>
                <a:ext cx="55"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1" name="Line 11"/>
              <p:cNvSpPr>
                <a:spLocks noChangeShapeType="1"/>
              </p:cNvSpPr>
              <p:nvPr/>
            </p:nvSpPr>
            <p:spPr bwMode="auto">
              <a:xfrm>
                <a:off x="2267" y="3284"/>
                <a:ext cx="53"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4" name="Line 12"/>
              <p:cNvSpPr>
                <a:spLocks noChangeShapeType="1"/>
              </p:cNvSpPr>
              <p:nvPr/>
            </p:nvSpPr>
            <p:spPr bwMode="auto">
              <a:xfrm flipH="1">
                <a:off x="2090" y="3350"/>
                <a:ext cx="49"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5" name="Line 13"/>
              <p:cNvSpPr>
                <a:spLocks noChangeShapeType="1"/>
              </p:cNvSpPr>
              <p:nvPr/>
            </p:nvSpPr>
            <p:spPr bwMode="auto">
              <a:xfrm>
                <a:off x="2365" y="3350"/>
                <a:ext cx="48"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6" name="Oval 14"/>
              <p:cNvSpPr>
                <a:spLocks noChangeArrowheads="1"/>
              </p:cNvSpPr>
              <p:nvPr/>
            </p:nvSpPr>
            <p:spPr bwMode="auto">
              <a:xfrm>
                <a:off x="2411" y="3425"/>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7" name="Line 15"/>
              <p:cNvSpPr>
                <a:spLocks noChangeShapeType="1"/>
              </p:cNvSpPr>
              <p:nvPr/>
            </p:nvSpPr>
            <p:spPr bwMode="auto">
              <a:xfrm flipH="1" flipV="1">
                <a:off x="2146" y="3174"/>
                <a:ext cx="91"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8" name="Line 16"/>
              <p:cNvSpPr>
                <a:spLocks noChangeShapeType="1"/>
              </p:cNvSpPr>
              <p:nvPr/>
            </p:nvSpPr>
            <p:spPr bwMode="auto">
              <a:xfrm flipV="1">
                <a:off x="2283" y="3174"/>
                <a:ext cx="89"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9" name="AutoShape 17"/>
              <p:cNvSpPr>
                <a:spLocks noChangeArrowheads="1"/>
              </p:cNvSpPr>
              <p:nvPr/>
            </p:nvSpPr>
            <p:spPr bwMode="auto">
              <a:xfrm rot="120000" flipH="1">
                <a:off x="1174" y="3131"/>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30" name="Oval 20"/>
              <p:cNvSpPr>
                <a:spLocks noChangeArrowheads="1"/>
              </p:cNvSpPr>
              <p:nvPr/>
            </p:nvSpPr>
            <p:spPr bwMode="auto">
              <a:xfrm>
                <a:off x="2056" y="3420"/>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31" name="AutoShape 8"/>
              <p:cNvSpPr>
                <a:spLocks noChangeArrowheads="1"/>
              </p:cNvSpPr>
              <p:nvPr/>
            </p:nvSpPr>
            <p:spPr bwMode="auto">
              <a:xfrm flipV="1">
                <a:off x="2063" y="3256"/>
                <a:ext cx="391" cy="22"/>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grpSp>
      </p:grpSp>
      <p:grpSp>
        <p:nvGrpSpPr>
          <p:cNvPr id="5" name="Grouper 4"/>
          <p:cNvGrpSpPr/>
          <p:nvPr/>
        </p:nvGrpSpPr>
        <p:grpSpPr>
          <a:xfrm>
            <a:off x="4656828" y="3508369"/>
            <a:ext cx="2638951" cy="2663996"/>
            <a:chOff x="4656828" y="3508369"/>
            <a:chExt cx="2638951" cy="2663996"/>
          </a:xfrm>
        </p:grpSpPr>
        <p:grpSp>
          <p:nvGrpSpPr>
            <p:cNvPr id="36" name="Grouper 45"/>
            <p:cNvGrpSpPr>
              <a:grpSpLocks noChangeAspect="1"/>
            </p:cNvGrpSpPr>
            <p:nvPr/>
          </p:nvGrpSpPr>
          <p:grpSpPr>
            <a:xfrm>
              <a:off x="4656828" y="4100176"/>
              <a:ext cx="2638951" cy="1792897"/>
              <a:chOff x="1689986" y="2451100"/>
              <a:chExt cx="5193414" cy="3505200"/>
            </a:xfrm>
          </p:grpSpPr>
          <p:pic>
            <p:nvPicPr>
              <p:cNvPr id="41" name="Image 40"/>
              <p:cNvPicPr>
                <a:picLocks noChangeAspect="1"/>
              </p:cNvPicPr>
              <p:nvPr/>
            </p:nvPicPr>
            <p:blipFill>
              <a:blip r:embed="rId4">
                <a:clrChange>
                  <a:clrFrom>
                    <a:srgbClr val="FFFFFF"/>
                  </a:clrFrom>
                  <a:clrTo>
                    <a:srgbClr val="FFFFFF">
                      <a:alpha val="0"/>
                    </a:srgbClr>
                  </a:clrTo>
                </a:clrChange>
              </a:blip>
              <a:srcRect r="39250"/>
              <a:stretch>
                <a:fillRect/>
              </a:stretch>
            </p:blipFill>
            <p:spPr>
              <a:xfrm>
                <a:off x="1689986" y="2451100"/>
                <a:ext cx="4952114" cy="3505200"/>
              </a:xfrm>
              <a:prstGeom prst="rect">
                <a:avLst/>
              </a:prstGeom>
            </p:spPr>
          </p:pic>
          <p:grpSp>
            <p:nvGrpSpPr>
              <p:cNvPr id="42" name="Grouper 57"/>
              <p:cNvGrpSpPr/>
              <p:nvPr/>
            </p:nvGrpSpPr>
            <p:grpSpPr>
              <a:xfrm>
                <a:off x="4953000" y="2717800"/>
                <a:ext cx="1930400" cy="2692400"/>
                <a:chOff x="4953000" y="2717800"/>
                <a:chExt cx="1930400" cy="2692400"/>
              </a:xfrm>
            </p:grpSpPr>
            <p:sp>
              <p:nvSpPr>
                <p:cNvPr id="43" name="Rectangle 42"/>
                <p:cNvSpPr/>
                <p:nvPr/>
              </p:nvSpPr>
              <p:spPr bwMode="auto">
                <a:xfrm>
                  <a:off x="4953000" y="2717800"/>
                  <a:ext cx="1689100" cy="482600"/>
                </a:xfrm>
                <a:prstGeom prst="rect">
                  <a:avLst/>
                </a:prstGeom>
                <a:solidFill>
                  <a:schemeClr val="bg1"/>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a:solidFill>
                      <a:schemeClr val="tx1"/>
                    </a:solidFill>
                    <a:effectLst>
                      <a:outerShdw blurRad="38100" dist="38100" dir="2700000" algn="tl">
                        <a:srgbClr val="000000">
                          <a:alpha val="43137"/>
                        </a:srgbClr>
                      </a:outerShdw>
                    </a:effectLst>
                    <a:latin typeface="Segoe" pitchFamily="34" charset="0"/>
                  </a:endParaRPr>
                </a:p>
              </p:txBody>
            </p:sp>
            <p:sp>
              <p:nvSpPr>
                <p:cNvPr id="44" name="Rectangle 43"/>
                <p:cNvSpPr/>
                <p:nvPr/>
              </p:nvSpPr>
              <p:spPr bwMode="auto">
                <a:xfrm>
                  <a:off x="5499100" y="4216400"/>
                  <a:ext cx="1384300" cy="1193800"/>
                </a:xfrm>
                <a:prstGeom prst="rect">
                  <a:avLst/>
                </a:prstGeom>
                <a:solidFill>
                  <a:schemeClr val="bg1"/>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a:solidFill>
                      <a:schemeClr val="tx1"/>
                    </a:solidFill>
                    <a:effectLst>
                      <a:outerShdw blurRad="38100" dist="38100" dir="2700000" algn="tl">
                        <a:srgbClr val="000000">
                          <a:alpha val="43137"/>
                        </a:srgbClr>
                      </a:outerShdw>
                    </a:effectLst>
                    <a:latin typeface="Segoe" pitchFamily="34" charset="0"/>
                  </a:endParaRPr>
                </a:p>
              </p:txBody>
            </p:sp>
          </p:grpSp>
        </p:grpSp>
        <p:cxnSp>
          <p:nvCxnSpPr>
            <p:cNvPr id="54" name="Connecteur droit avec flèche 53"/>
            <p:cNvCxnSpPr/>
            <p:nvPr/>
          </p:nvCxnSpPr>
          <p:spPr>
            <a:xfrm rot="5400000" flipH="1" flipV="1">
              <a:off x="4585573" y="4840367"/>
              <a:ext cx="2663996" cy="0"/>
            </a:xfrm>
            <a:prstGeom prst="straightConnector1">
              <a:avLst/>
            </a:prstGeom>
            <a:ln w="19050" cmpd="sng">
              <a:solidFill>
                <a:srgbClr val="9C0001"/>
              </a:solidFill>
              <a:prstDash val="dash"/>
              <a:headEnd type="none"/>
              <a:tailEnd type="none"/>
            </a:ln>
          </p:spPr>
          <p:style>
            <a:lnRef idx="2">
              <a:schemeClr val="dk1"/>
            </a:lnRef>
            <a:fillRef idx="0">
              <a:schemeClr val="dk1"/>
            </a:fillRef>
            <a:effectRef idx="1">
              <a:schemeClr val="dk1"/>
            </a:effectRef>
            <a:fontRef idx="minor">
              <a:schemeClr val="tx1"/>
            </a:fontRef>
          </p:style>
        </p:cxnSp>
      </p:grpSp>
      <p:sp>
        <p:nvSpPr>
          <p:cNvPr id="55" name="ZoneTexte 54"/>
          <p:cNvSpPr txBox="1"/>
          <p:nvPr/>
        </p:nvSpPr>
        <p:spPr>
          <a:xfrm>
            <a:off x="1484483" y="2238222"/>
            <a:ext cx="1850776" cy="338554"/>
          </a:xfrm>
          <a:prstGeom prst="rect">
            <a:avLst/>
          </a:prstGeom>
          <a:noFill/>
        </p:spPr>
        <p:txBody>
          <a:bodyPr wrap="square" rtlCol="0">
            <a:spAutoFit/>
          </a:bodyPr>
          <a:lstStyle>
            <a:defPPr>
              <a:defRPr lang="fr-FR"/>
            </a:defPPr>
            <a:lvl1pPr marL="285750" indent="-285750" algn="r">
              <a:buFont typeface="Wingdings" charset="2"/>
              <a:buChar char="v"/>
              <a:defRPr sz="1600">
                <a:solidFill>
                  <a:schemeClr val="accent3">
                    <a:lumMod val="50000"/>
                  </a:schemeClr>
                </a:solidFill>
                <a:latin typeface="+mj-lt"/>
              </a:defRPr>
            </a:lvl1pPr>
          </a:lstStyle>
          <a:p>
            <a:r>
              <a:rPr lang="fr-FR" dirty="0"/>
              <a:t>Virage à gauche</a:t>
            </a:r>
          </a:p>
        </p:txBody>
      </p:sp>
      <p:sp>
        <p:nvSpPr>
          <p:cNvPr id="56" name="ZoneTexte 55"/>
          <p:cNvSpPr txBox="1"/>
          <p:nvPr/>
        </p:nvSpPr>
        <p:spPr>
          <a:xfrm>
            <a:off x="6082511" y="2245543"/>
            <a:ext cx="2970045" cy="338554"/>
          </a:xfrm>
          <a:prstGeom prst="rect">
            <a:avLst/>
          </a:prstGeom>
          <a:noFill/>
        </p:spPr>
        <p:txBody>
          <a:bodyPr wrap="square" rtlCol="0">
            <a:spAutoFit/>
          </a:bodyPr>
          <a:lstStyle>
            <a:defPPr>
              <a:defRPr lang="fr-FR"/>
            </a:defPPr>
            <a:lvl1pPr marL="285750" indent="-285750">
              <a:buFont typeface="Wingdings" charset="2"/>
              <a:buChar char="v"/>
              <a:defRPr sz="1600">
                <a:solidFill>
                  <a:srgbClr val="FF2B22"/>
                </a:solidFill>
                <a:latin typeface="+mj-lt"/>
              </a:defRPr>
            </a:lvl1pPr>
          </a:lstStyle>
          <a:p>
            <a:r>
              <a:rPr lang="fr-FR" dirty="0"/>
              <a:t>Virage dérapé</a:t>
            </a:r>
          </a:p>
        </p:txBody>
      </p:sp>
      <p:cxnSp>
        <p:nvCxnSpPr>
          <p:cNvPr id="9" name="Connecteur droit avec flèche 8"/>
          <p:cNvCxnSpPr>
            <a:stCxn id="11" idx="0"/>
          </p:cNvCxnSpPr>
          <p:nvPr/>
        </p:nvCxnSpPr>
        <p:spPr>
          <a:xfrm flipV="1">
            <a:off x="2663821" y="2496515"/>
            <a:ext cx="1905004" cy="1911797"/>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1" name="Connecteur droit avec flèche 60"/>
          <p:cNvCxnSpPr/>
          <p:nvPr/>
        </p:nvCxnSpPr>
        <p:spPr>
          <a:xfrm flipH="1" flipV="1">
            <a:off x="4762500" y="2870706"/>
            <a:ext cx="1155073" cy="9099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80" name="Grouper 34"/>
          <p:cNvGrpSpPr/>
          <p:nvPr/>
        </p:nvGrpSpPr>
        <p:grpSpPr>
          <a:xfrm rot="5400000">
            <a:off x="5365930" y="2999373"/>
            <a:ext cx="952500" cy="2036475"/>
            <a:chOff x="879476" y="2731167"/>
            <a:chExt cx="952500" cy="2036475"/>
          </a:xfrm>
        </p:grpSpPr>
        <p:sp>
          <p:nvSpPr>
            <p:cNvPr id="81" name="Line 125"/>
            <p:cNvSpPr>
              <a:spLocks noChangeShapeType="1"/>
            </p:cNvSpPr>
            <p:nvPr/>
          </p:nvSpPr>
          <p:spPr bwMode="auto">
            <a:xfrm rot="1500000">
              <a:off x="879476" y="3300042"/>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82" name="Line 127"/>
            <p:cNvSpPr>
              <a:spLocks noChangeShapeType="1"/>
            </p:cNvSpPr>
            <p:nvPr/>
          </p:nvSpPr>
          <p:spPr bwMode="auto">
            <a:xfrm rot="1500000">
              <a:off x="879476" y="4767642"/>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83" name="Line 128"/>
            <p:cNvSpPr>
              <a:spLocks noChangeShapeType="1"/>
            </p:cNvSpPr>
            <p:nvPr/>
          </p:nvSpPr>
          <p:spPr bwMode="auto">
            <a:xfrm rot="1500000">
              <a:off x="879476" y="4459128"/>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84" name="Line 129"/>
            <p:cNvSpPr>
              <a:spLocks noChangeShapeType="1"/>
            </p:cNvSpPr>
            <p:nvPr/>
          </p:nvSpPr>
          <p:spPr bwMode="auto">
            <a:xfrm rot="1500000">
              <a:off x="879476" y="4176015"/>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85" name="Line 130"/>
            <p:cNvSpPr>
              <a:spLocks noChangeShapeType="1"/>
            </p:cNvSpPr>
            <p:nvPr/>
          </p:nvSpPr>
          <p:spPr bwMode="auto">
            <a:xfrm rot="1500000">
              <a:off x="879476" y="3917070"/>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86" name="Line 131"/>
            <p:cNvSpPr>
              <a:spLocks noChangeShapeType="1"/>
            </p:cNvSpPr>
            <p:nvPr/>
          </p:nvSpPr>
          <p:spPr bwMode="auto">
            <a:xfrm rot="1500000">
              <a:off x="879476" y="3014282"/>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87" name="Line 132"/>
            <p:cNvSpPr>
              <a:spLocks noChangeShapeType="1"/>
            </p:cNvSpPr>
            <p:nvPr/>
          </p:nvSpPr>
          <p:spPr bwMode="auto">
            <a:xfrm rot="1500000">
              <a:off x="879476" y="3583156"/>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88" name="Line 133"/>
            <p:cNvSpPr>
              <a:spLocks noChangeShapeType="1"/>
            </p:cNvSpPr>
            <p:nvPr/>
          </p:nvSpPr>
          <p:spPr bwMode="auto">
            <a:xfrm rot="1500000">
              <a:off x="879476" y="2731167"/>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grpSp>
      <p:sp>
        <p:nvSpPr>
          <p:cNvPr id="89" name="ZoneTexte 88"/>
          <p:cNvSpPr txBox="1"/>
          <p:nvPr/>
        </p:nvSpPr>
        <p:spPr>
          <a:xfrm>
            <a:off x="6086465" y="2532152"/>
            <a:ext cx="2970045" cy="338554"/>
          </a:xfrm>
          <a:prstGeom prst="rect">
            <a:avLst/>
          </a:prstGeom>
          <a:noFill/>
        </p:spPr>
        <p:txBody>
          <a:bodyPr wrap="square" rtlCol="0">
            <a:spAutoFit/>
          </a:bodyPr>
          <a:lstStyle>
            <a:defPPr>
              <a:defRPr lang="fr-FR"/>
            </a:defPPr>
            <a:lvl1pPr marL="285750" indent="-285750">
              <a:buFont typeface="Wingdings" charset="2"/>
              <a:buChar char="v"/>
              <a:defRPr sz="1600">
                <a:solidFill>
                  <a:srgbClr val="FF2B22"/>
                </a:solidFill>
                <a:latin typeface="+mj-lt"/>
              </a:defRPr>
            </a:lvl1pPr>
          </a:lstStyle>
          <a:p>
            <a:r>
              <a:rPr lang="fr-FR" dirty="0"/>
              <a:t>Correction : Pied à droite</a:t>
            </a:r>
          </a:p>
        </p:txBody>
      </p:sp>
      <p:sp>
        <p:nvSpPr>
          <p:cNvPr id="90" name="AutoShape 7"/>
          <p:cNvSpPr>
            <a:spLocks noChangeArrowheads="1"/>
          </p:cNvSpPr>
          <p:nvPr/>
        </p:nvSpPr>
        <p:spPr bwMode="auto">
          <a:xfrm>
            <a:off x="3153015" y="4629803"/>
            <a:ext cx="1295886" cy="349471"/>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793"/>
          </a:solidFill>
          <a:ln w="9525">
            <a:solidFill>
              <a:schemeClr val="tx2">
                <a:lumMod val="25000"/>
                <a:lumOff val="75000"/>
              </a:schemeClr>
            </a:solidFill>
            <a:miter lim="800000"/>
            <a:headEnd/>
            <a:tailEnd/>
          </a:ln>
          <a:effectLst>
            <a:outerShdw blurRad="50800" dist="38100" dir="2700000">
              <a:srgbClr val="000000">
                <a:alpha val="43000"/>
              </a:srgbClr>
            </a:outerShdw>
          </a:effectLst>
        </p:spPr>
        <p:txBody>
          <a:bodyPr anchor="ctr">
            <a:prstTxWarp prst="textNoShape">
              <a:avLst/>
            </a:prstTxWarp>
          </a:bodyPr>
          <a:lstStyle/>
          <a:p>
            <a:pPr algn="ctr"/>
            <a:r>
              <a:rPr lang="fr-FR" sz="1400" dirty="0">
                <a:solidFill>
                  <a:srgbClr val="FF0000"/>
                </a:solidFill>
                <a:latin typeface="Trebuchet MS"/>
                <a:cs typeface="Trebuchet MS"/>
              </a:rPr>
              <a:t>Dérapage</a:t>
            </a:r>
          </a:p>
        </p:txBody>
      </p:sp>
      <p:sp>
        <p:nvSpPr>
          <p:cNvPr id="91" name="ZoneTexte 90"/>
          <p:cNvSpPr txBox="1"/>
          <p:nvPr/>
        </p:nvSpPr>
        <p:spPr>
          <a:xfrm>
            <a:off x="2560370" y="694154"/>
            <a:ext cx="4029609"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600" dirty="0"/>
              <a:t>INDICATEUR DE VIRAGE OU BILLE AIGUILLE</a:t>
            </a:r>
          </a:p>
        </p:txBody>
      </p:sp>
    </p:spTree>
    <p:extLst>
      <p:ext uri="{BB962C8B-B14F-4D97-AF65-F5344CB8AC3E}">
        <p14:creationId xmlns:p14="http://schemas.microsoft.com/office/powerpoint/2010/main" val="3392475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childTnLst>
                                </p:cTn>
                              </p:par>
                            </p:childTnLst>
                          </p:cTn>
                        </p:par>
                        <p:par>
                          <p:cTn id="12" fill="hold">
                            <p:stCondLst>
                              <p:cond delay="0"/>
                            </p:stCondLst>
                            <p:childTnLst>
                              <p:par>
                                <p:cTn id="13" presetID="22" presetClass="entr" presetSubtype="1" fill="hold" nodeType="afterEffect">
                                  <p:stCondLst>
                                    <p:cond delay="0"/>
                                  </p:stCondLst>
                                  <p:childTnLst>
                                    <p:set>
                                      <p:cBhvr>
                                        <p:cTn id="14" dur="1" fill="hold">
                                          <p:stCondLst>
                                            <p:cond delay="0"/>
                                          </p:stCondLst>
                                        </p:cTn>
                                        <p:tgtEl>
                                          <p:spTgt spid="80"/>
                                        </p:tgtEl>
                                        <p:attrNameLst>
                                          <p:attrName>style.visibility</p:attrName>
                                        </p:attrNameLst>
                                      </p:cBhvr>
                                      <p:to>
                                        <p:strVal val="visible"/>
                                      </p:to>
                                    </p:set>
                                    <p:animEffect transition="in" filter="wipe(up)">
                                      <p:cBhvr>
                                        <p:cTn id="15" dur="500"/>
                                        <p:tgtEl>
                                          <p:spTgt spid="8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0"/>
                                        </p:tgtEl>
                                        <p:attrNameLst>
                                          <p:attrName>style.visibility</p:attrName>
                                        </p:attrNameLst>
                                      </p:cBhvr>
                                      <p:to>
                                        <p:strVal val="visible"/>
                                      </p:to>
                                    </p:set>
                                    <p:animEffect transition="in" filter="wipe(left)">
                                      <p:cBhvr>
                                        <p:cTn id="20" dur="500"/>
                                        <p:tgtEl>
                                          <p:spTgt spid="9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89" grpId="0" build="p"/>
      <p:bldP spid="90"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 2" descr="indicateur_virage.png"/>
          <p:cNvPicPr>
            <a:picLocks noChangeAspect="1"/>
          </p:cNvPicPr>
          <p:nvPr/>
        </p:nvPicPr>
        <p:blipFill rotWithShape="1">
          <a:blip r:embed="rId3">
            <a:extLst>
              <a:ext uri="{28A0092B-C50C-407E-A947-70E740481C1C}">
                <a14:useLocalDpi xmlns:a14="http://schemas.microsoft.com/office/drawing/2010/main" val="0"/>
              </a:ext>
            </a:extLst>
          </a:blip>
          <a:srcRect l="-1" t="59919" r="83203" b="22317"/>
          <a:stretch/>
        </p:blipFill>
        <p:spPr>
          <a:xfrm>
            <a:off x="3868018" y="1770290"/>
            <a:ext cx="1401613" cy="1452450"/>
          </a:xfrm>
          <a:prstGeom prst="rect">
            <a:avLst/>
          </a:prstGeom>
          <a:noFill/>
        </p:spPr>
      </p:pic>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1. Instruments de contrôle de vol</a:t>
            </a:r>
          </a:p>
        </p:txBody>
      </p:sp>
      <p:sp>
        <p:nvSpPr>
          <p:cNvPr id="8" name="ZoneTexte 7"/>
          <p:cNvSpPr txBox="1"/>
          <p:nvPr/>
        </p:nvSpPr>
        <p:spPr>
          <a:xfrm>
            <a:off x="-9525" y="115965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Interprétation</a:t>
            </a:r>
          </a:p>
        </p:txBody>
      </p:sp>
      <p:grpSp>
        <p:nvGrpSpPr>
          <p:cNvPr id="10" name="Grouper 92"/>
          <p:cNvGrpSpPr>
            <a:grpSpLocks noChangeAspect="1"/>
          </p:cNvGrpSpPr>
          <p:nvPr/>
        </p:nvGrpSpPr>
        <p:grpSpPr>
          <a:xfrm rot="20595813">
            <a:off x="1154207" y="4394377"/>
            <a:ext cx="3232550" cy="820109"/>
            <a:chOff x="2122487" y="3019401"/>
            <a:chExt cx="4905224" cy="1105741"/>
          </a:xfrm>
        </p:grpSpPr>
        <p:sp>
          <p:nvSpPr>
            <p:cNvPr id="11" name="Ellipse 10"/>
            <p:cNvSpPr>
              <a:spLocks noChangeAspect="1"/>
            </p:cNvSpPr>
            <p:nvPr/>
          </p:nvSpPr>
          <p:spPr>
            <a:xfrm>
              <a:off x="4127502" y="3019401"/>
              <a:ext cx="931393" cy="914398"/>
            </a:xfrm>
            <a:prstGeom prst="ellipse">
              <a:avLst/>
            </a:prstGeom>
            <a:noFill/>
            <a:ln>
              <a:solidFill>
                <a:srgbClr val="5F5F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2" name="Group 3"/>
            <p:cNvGrpSpPr>
              <a:grpSpLocks/>
            </p:cNvGrpSpPr>
            <p:nvPr/>
          </p:nvGrpSpPr>
          <p:grpSpPr bwMode="auto">
            <a:xfrm>
              <a:off x="2122487" y="3095664"/>
              <a:ext cx="4905224" cy="1029478"/>
              <a:chOff x="1174" y="3028"/>
              <a:chExt cx="2156" cy="483"/>
            </a:xfrm>
          </p:grpSpPr>
          <p:sp>
            <p:nvSpPr>
              <p:cNvPr id="13" name="Line 19"/>
              <p:cNvSpPr>
                <a:spLocks noChangeShapeType="1"/>
              </p:cNvSpPr>
              <p:nvPr/>
            </p:nvSpPr>
            <p:spPr bwMode="auto">
              <a:xfrm rot="120000" flipH="1" flipV="1">
                <a:off x="1707" y="3157"/>
                <a:ext cx="474"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4" name="Line 18"/>
              <p:cNvSpPr>
                <a:spLocks noChangeShapeType="1"/>
              </p:cNvSpPr>
              <p:nvPr/>
            </p:nvSpPr>
            <p:spPr bwMode="auto">
              <a:xfrm rot="21480000" flipV="1">
                <a:off x="2339" y="3151"/>
                <a:ext cx="473"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5" name="AutoShape 4"/>
              <p:cNvSpPr>
                <a:spLocks noChangeArrowheads="1"/>
              </p:cNvSpPr>
              <p:nvPr/>
            </p:nvSpPr>
            <p:spPr bwMode="auto">
              <a:xfrm rot="21480000">
                <a:off x="2370" y="3123"/>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6" name="Oval 5"/>
              <p:cNvSpPr>
                <a:spLocks noChangeArrowheads="1"/>
              </p:cNvSpPr>
              <p:nvPr/>
            </p:nvSpPr>
            <p:spPr bwMode="auto">
              <a:xfrm>
                <a:off x="2140" y="3118"/>
                <a:ext cx="231" cy="79"/>
              </a:xfrm>
              <a:prstGeom prst="ellipse">
                <a:avLst/>
              </a:prstGeom>
              <a:solidFill>
                <a:schemeClr val="tx2">
                  <a:lumMod val="75000"/>
                  <a:lumOff val="25000"/>
                </a:schemeClr>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7" name="Oval 6"/>
              <p:cNvSpPr>
                <a:spLocks noChangeArrowheads="1"/>
              </p:cNvSpPr>
              <p:nvPr/>
            </p:nvSpPr>
            <p:spPr bwMode="auto">
              <a:xfrm>
                <a:off x="2134" y="3199"/>
                <a:ext cx="243" cy="177"/>
              </a:xfrm>
              <a:prstGeom prst="ellipse">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8" name="Rectangle 7"/>
              <p:cNvSpPr>
                <a:spLocks noChangeArrowheads="1"/>
              </p:cNvSpPr>
              <p:nvPr/>
            </p:nvSpPr>
            <p:spPr bwMode="auto">
              <a:xfrm>
                <a:off x="2134" y="3168"/>
                <a:ext cx="243" cy="88"/>
              </a:xfrm>
              <a:prstGeom prst="rect">
                <a:avLst/>
              </a:prstGeom>
              <a:solidFill>
                <a:srgbClr val="C0C0C0"/>
              </a:solidFill>
              <a:ln w="9525">
                <a:solidFill>
                  <a:srgbClr val="000000"/>
                </a:solidFill>
                <a:miter lim="800000"/>
                <a:headEnd/>
                <a:tailEnd/>
              </a:ln>
              <a:scene3d>
                <a:camera prst="orthographicFront"/>
                <a:lightRig rig="threePt" dir="t"/>
              </a:scene3d>
              <a:sp3d>
                <a:bevelT/>
              </a:sp3d>
            </p:spPr>
            <p:txBody>
              <a:bodyPr>
                <a:prstTxWarp prst="textNoShape">
                  <a:avLst/>
                </a:prstTxWarp>
              </a:bodyPr>
              <a:lstStyle/>
              <a:p>
                <a:endParaRPr lang="en-US"/>
              </a:p>
            </p:txBody>
          </p:sp>
          <p:sp>
            <p:nvSpPr>
              <p:cNvPr id="19" name="AutoShape 9"/>
              <p:cNvSpPr>
                <a:spLocks noChangeArrowheads="1"/>
              </p:cNvSpPr>
              <p:nvPr/>
            </p:nvSpPr>
            <p:spPr bwMode="auto">
              <a:xfrm rot="16200000" flipV="1">
                <a:off x="2093" y="3188"/>
                <a:ext cx="334" cy="14"/>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0" name="Line 10"/>
              <p:cNvSpPr>
                <a:spLocks noChangeShapeType="1"/>
              </p:cNvSpPr>
              <p:nvPr/>
            </p:nvSpPr>
            <p:spPr bwMode="auto">
              <a:xfrm flipH="1">
                <a:off x="2198" y="3288"/>
                <a:ext cx="55"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1" name="Line 11"/>
              <p:cNvSpPr>
                <a:spLocks noChangeShapeType="1"/>
              </p:cNvSpPr>
              <p:nvPr/>
            </p:nvSpPr>
            <p:spPr bwMode="auto">
              <a:xfrm>
                <a:off x="2267" y="3284"/>
                <a:ext cx="53"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4" name="Line 12"/>
              <p:cNvSpPr>
                <a:spLocks noChangeShapeType="1"/>
              </p:cNvSpPr>
              <p:nvPr/>
            </p:nvSpPr>
            <p:spPr bwMode="auto">
              <a:xfrm flipH="1">
                <a:off x="2090" y="3350"/>
                <a:ext cx="49"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5" name="Line 13"/>
              <p:cNvSpPr>
                <a:spLocks noChangeShapeType="1"/>
              </p:cNvSpPr>
              <p:nvPr/>
            </p:nvSpPr>
            <p:spPr bwMode="auto">
              <a:xfrm>
                <a:off x="2365" y="3350"/>
                <a:ext cx="48"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6" name="Oval 14"/>
              <p:cNvSpPr>
                <a:spLocks noChangeArrowheads="1"/>
              </p:cNvSpPr>
              <p:nvPr/>
            </p:nvSpPr>
            <p:spPr bwMode="auto">
              <a:xfrm>
                <a:off x="2411" y="3425"/>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7" name="Line 15"/>
              <p:cNvSpPr>
                <a:spLocks noChangeShapeType="1"/>
              </p:cNvSpPr>
              <p:nvPr/>
            </p:nvSpPr>
            <p:spPr bwMode="auto">
              <a:xfrm flipH="1" flipV="1">
                <a:off x="2146" y="3174"/>
                <a:ext cx="91"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8" name="Line 16"/>
              <p:cNvSpPr>
                <a:spLocks noChangeShapeType="1"/>
              </p:cNvSpPr>
              <p:nvPr/>
            </p:nvSpPr>
            <p:spPr bwMode="auto">
              <a:xfrm flipV="1">
                <a:off x="2283" y="3174"/>
                <a:ext cx="89"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9" name="AutoShape 17"/>
              <p:cNvSpPr>
                <a:spLocks noChangeArrowheads="1"/>
              </p:cNvSpPr>
              <p:nvPr/>
            </p:nvSpPr>
            <p:spPr bwMode="auto">
              <a:xfrm rot="120000" flipH="1">
                <a:off x="1174" y="3131"/>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30" name="Oval 20"/>
              <p:cNvSpPr>
                <a:spLocks noChangeArrowheads="1"/>
              </p:cNvSpPr>
              <p:nvPr/>
            </p:nvSpPr>
            <p:spPr bwMode="auto">
              <a:xfrm>
                <a:off x="2056" y="3420"/>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31" name="AutoShape 8"/>
              <p:cNvSpPr>
                <a:spLocks noChangeArrowheads="1"/>
              </p:cNvSpPr>
              <p:nvPr/>
            </p:nvSpPr>
            <p:spPr bwMode="auto">
              <a:xfrm flipV="1">
                <a:off x="2063" y="3256"/>
                <a:ext cx="391" cy="22"/>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grpSp>
      </p:grpSp>
      <p:grpSp>
        <p:nvGrpSpPr>
          <p:cNvPr id="5" name="Grouper 4"/>
          <p:cNvGrpSpPr/>
          <p:nvPr/>
        </p:nvGrpSpPr>
        <p:grpSpPr>
          <a:xfrm>
            <a:off x="4656828" y="3508369"/>
            <a:ext cx="2638951" cy="2663996"/>
            <a:chOff x="4656828" y="3508369"/>
            <a:chExt cx="2638951" cy="2663996"/>
          </a:xfrm>
        </p:grpSpPr>
        <p:grpSp>
          <p:nvGrpSpPr>
            <p:cNvPr id="36" name="Grouper 45"/>
            <p:cNvGrpSpPr>
              <a:grpSpLocks noChangeAspect="1"/>
            </p:cNvGrpSpPr>
            <p:nvPr/>
          </p:nvGrpSpPr>
          <p:grpSpPr>
            <a:xfrm>
              <a:off x="4656828" y="4100176"/>
              <a:ext cx="2638951" cy="1792897"/>
              <a:chOff x="1689986" y="2451100"/>
              <a:chExt cx="5193414" cy="3505200"/>
            </a:xfrm>
          </p:grpSpPr>
          <p:pic>
            <p:nvPicPr>
              <p:cNvPr id="41" name="Image 40"/>
              <p:cNvPicPr>
                <a:picLocks noChangeAspect="1"/>
              </p:cNvPicPr>
              <p:nvPr/>
            </p:nvPicPr>
            <p:blipFill>
              <a:blip r:embed="rId4">
                <a:clrChange>
                  <a:clrFrom>
                    <a:srgbClr val="FFFFFF"/>
                  </a:clrFrom>
                  <a:clrTo>
                    <a:srgbClr val="FFFFFF">
                      <a:alpha val="0"/>
                    </a:srgbClr>
                  </a:clrTo>
                </a:clrChange>
              </a:blip>
              <a:srcRect r="39250"/>
              <a:stretch>
                <a:fillRect/>
              </a:stretch>
            </p:blipFill>
            <p:spPr>
              <a:xfrm>
                <a:off x="1689986" y="2451100"/>
                <a:ext cx="4952114" cy="3505200"/>
              </a:xfrm>
              <a:prstGeom prst="rect">
                <a:avLst/>
              </a:prstGeom>
            </p:spPr>
          </p:pic>
          <p:grpSp>
            <p:nvGrpSpPr>
              <p:cNvPr id="42" name="Grouper 57"/>
              <p:cNvGrpSpPr/>
              <p:nvPr/>
            </p:nvGrpSpPr>
            <p:grpSpPr>
              <a:xfrm>
                <a:off x="4953000" y="2717800"/>
                <a:ext cx="1930400" cy="2692400"/>
                <a:chOff x="4953000" y="2717800"/>
                <a:chExt cx="1930400" cy="2692400"/>
              </a:xfrm>
            </p:grpSpPr>
            <p:sp>
              <p:nvSpPr>
                <p:cNvPr id="43" name="Rectangle 42"/>
                <p:cNvSpPr/>
                <p:nvPr/>
              </p:nvSpPr>
              <p:spPr bwMode="auto">
                <a:xfrm>
                  <a:off x="4953000" y="2717800"/>
                  <a:ext cx="1689100" cy="482600"/>
                </a:xfrm>
                <a:prstGeom prst="rect">
                  <a:avLst/>
                </a:prstGeom>
                <a:solidFill>
                  <a:schemeClr val="bg1"/>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a:solidFill>
                      <a:schemeClr val="tx1"/>
                    </a:solidFill>
                    <a:effectLst>
                      <a:outerShdw blurRad="38100" dist="38100" dir="2700000" algn="tl">
                        <a:srgbClr val="000000">
                          <a:alpha val="43137"/>
                        </a:srgbClr>
                      </a:outerShdw>
                    </a:effectLst>
                    <a:latin typeface="Segoe" pitchFamily="34" charset="0"/>
                  </a:endParaRPr>
                </a:p>
              </p:txBody>
            </p:sp>
            <p:sp>
              <p:nvSpPr>
                <p:cNvPr id="44" name="Rectangle 43"/>
                <p:cNvSpPr/>
                <p:nvPr/>
              </p:nvSpPr>
              <p:spPr bwMode="auto">
                <a:xfrm>
                  <a:off x="5499100" y="4216400"/>
                  <a:ext cx="1384300" cy="1193800"/>
                </a:xfrm>
                <a:prstGeom prst="rect">
                  <a:avLst/>
                </a:prstGeom>
                <a:solidFill>
                  <a:schemeClr val="bg1"/>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a:solidFill>
                      <a:schemeClr val="tx1"/>
                    </a:solidFill>
                    <a:effectLst>
                      <a:outerShdw blurRad="38100" dist="38100" dir="2700000" algn="tl">
                        <a:srgbClr val="000000">
                          <a:alpha val="43137"/>
                        </a:srgbClr>
                      </a:outerShdw>
                    </a:effectLst>
                    <a:latin typeface="Segoe" pitchFamily="34" charset="0"/>
                  </a:endParaRPr>
                </a:p>
              </p:txBody>
            </p:sp>
          </p:grpSp>
        </p:grpSp>
        <p:cxnSp>
          <p:nvCxnSpPr>
            <p:cNvPr id="54" name="Connecteur droit avec flèche 53"/>
            <p:cNvCxnSpPr/>
            <p:nvPr/>
          </p:nvCxnSpPr>
          <p:spPr>
            <a:xfrm rot="5400000" flipH="1" flipV="1">
              <a:off x="4585573" y="4840367"/>
              <a:ext cx="2663996" cy="0"/>
            </a:xfrm>
            <a:prstGeom prst="straightConnector1">
              <a:avLst/>
            </a:prstGeom>
            <a:ln w="19050" cmpd="sng">
              <a:solidFill>
                <a:srgbClr val="9C0001"/>
              </a:solidFill>
              <a:prstDash val="dash"/>
              <a:headEnd type="none"/>
              <a:tailEnd type="none"/>
            </a:ln>
          </p:spPr>
          <p:style>
            <a:lnRef idx="2">
              <a:schemeClr val="dk1"/>
            </a:lnRef>
            <a:fillRef idx="0">
              <a:schemeClr val="dk1"/>
            </a:fillRef>
            <a:effectRef idx="1">
              <a:schemeClr val="dk1"/>
            </a:effectRef>
            <a:fontRef idx="minor">
              <a:schemeClr val="tx1"/>
            </a:fontRef>
          </p:style>
        </p:cxnSp>
      </p:grpSp>
      <p:sp>
        <p:nvSpPr>
          <p:cNvPr id="55" name="ZoneTexte 54"/>
          <p:cNvSpPr txBox="1"/>
          <p:nvPr/>
        </p:nvSpPr>
        <p:spPr>
          <a:xfrm>
            <a:off x="1484483" y="2238222"/>
            <a:ext cx="1850776" cy="338554"/>
          </a:xfrm>
          <a:prstGeom prst="rect">
            <a:avLst/>
          </a:prstGeom>
          <a:noFill/>
        </p:spPr>
        <p:txBody>
          <a:bodyPr wrap="square" rtlCol="0">
            <a:spAutoFit/>
          </a:bodyPr>
          <a:lstStyle>
            <a:defPPr>
              <a:defRPr lang="fr-FR"/>
            </a:defPPr>
            <a:lvl1pPr marL="285750" indent="-285750" algn="r">
              <a:buFont typeface="Wingdings" charset="2"/>
              <a:buChar char="v"/>
              <a:defRPr sz="1600">
                <a:solidFill>
                  <a:schemeClr val="accent3">
                    <a:lumMod val="50000"/>
                  </a:schemeClr>
                </a:solidFill>
                <a:latin typeface="+mj-lt"/>
              </a:defRPr>
            </a:lvl1pPr>
          </a:lstStyle>
          <a:p>
            <a:r>
              <a:rPr lang="fr-FR" dirty="0"/>
              <a:t>Virage à gauche</a:t>
            </a:r>
          </a:p>
        </p:txBody>
      </p:sp>
      <p:sp>
        <p:nvSpPr>
          <p:cNvPr id="56" name="ZoneTexte 55"/>
          <p:cNvSpPr txBox="1"/>
          <p:nvPr/>
        </p:nvSpPr>
        <p:spPr>
          <a:xfrm>
            <a:off x="6082511" y="2245543"/>
            <a:ext cx="2970045" cy="338554"/>
          </a:xfrm>
          <a:prstGeom prst="rect">
            <a:avLst/>
          </a:prstGeom>
          <a:noFill/>
        </p:spPr>
        <p:txBody>
          <a:bodyPr wrap="square" rtlCol="0">
            <a:spAutoFit/>
          </a:bodyPr>
          <a:lstStyle>
            <a:defPPr>
              <a:defRPr lang="fr-FR"/>
            </a:defPPr>
            <a:lvl1pPr marL="285750" indent="-285750">
              <a:buFont typeface="Wingdings" charset="2"/>
              <a:buChar char="v"/>
              <a:defRPr sz="1600">
                <a:solidFill>
                  <a:srgbClr val="FF2B22"/>
                </a:solidFill>
                <a:latin typeface="+mj-lt"/>
              </a:defRPr>
            </a:lvl1pPr>
          </a:lstStyle>
          <a:p>
            <a:r>
              <a:rPr lang="fr-FR" dirty="0"/>
              <a:t>Virage glissé</a:t>
            </a:r>
          </a:p>
        </p:txBody>
      </p:sp>
      <p:cxnSp>
        <p:nvCxnSpPr>
          <p:cNvPr id="9" name="Connecteur droit avec flèche 8"/>
          <p:cNvCxnSpPr>
            <a:stCxn id="11" idx="0"/>
          </p:cNvCxnSpPr>
          <p:nvPr/>
        </p:nvCxnSpPr>
        <p:spPr>
          <a:xfrm flipV="1">
            <a:off x="2663821" y="2532152"/>
            <a:ext cx="1905004" cy="187616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1" name="Connecteur droit avec flèche 60"/>
          <p:cNvCxnSpPr/>
          <p:nvPr/>
        </p:nvCxnSpPr>
        <p:spPr>
          <a:xfrm flipH="1" flipV="1">
            <a:off x="4356100" y="2870706"/>
            <a:ext cx="1561473" cy="9099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80" name="Grouper 34"/>
          <p:cNvGrpSpPr/>
          <p:nvPr/>
        </p:nvGrpSpPr>
        <p:grpSpPr>
          <a:xfrm rot="16200000" flipH="1">
            <a:off x="5365930" y="2999373"/>
            <a:ext cx="952500" cy="2036475"/>
            <a:chOff x="879476" y="2731167"/>
            <a:chExt cx="952500" cy="2036475"/>
          </a:xfrm>
        </p:grpSpPr>
        <p:sp>
          <p:nvSpPr>
            <p:cNvPr id="81" name="Line 125"/>
            <p:cNvSpPr>
              <a:spLocks noChangeShapeType="1"/>
            </p:cNvSpPr>
            <p:nvPr/>
          </p:nvSpPr>
          <p:spPr bwMode="auto">
            <a:xfrm rot="1500000">
              <a:off x="879476" y="3300042"/>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82" name="Line 127"/>
            <p:cNvSpPr>
              <a:spLocks noChangeShapeType="1"/>
            </p:cNvSpPr>
            <p:nvPr/>
          </p:nvSpPr>
          <p:spPr bwMode="auto">
            <a:xfrm rot="1500000">
              <a:off x="879476" y="4767642"/>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83" name="Line 128"/>
            <p:cNvSpPr>
              <a:spLocks noChangeShapeType="1"/>
            </p:cNvSpPr>
            <p:nvPr/>
          </p:nvSpPr>
          <p:spPr bwMode="auto">
            <a:xfrm rot="1500000">
              <a:off x="879476" y="4459128"/>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84" name="Line 129"/>
            <p:cNvSpPr>
              <a:spLocks noChangeShapeType="1"/>
            </p:cNvSpPr>
            <p:nvPr/>
          </p:nvSpPr>
          <p:spPr bwMode="auto">
            <a:xfrm rot="1500000">
              <a:off x="879476" y="4176015"/>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85" name="Line 130"/>
            <p:cNvSpPr>
              <a:spLocks noChangeShapeType="1"/>
            </p:cNvSpPr>
            <p:nvPr/>
          </p:nvSpPr>
          <p:spPr bwMode="auto">
            <a:xfrm rot="1500000">
              <a:off x="879476" y="3917070"/>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86" name="Line 131"/>
            <p:cNvSpPr>
              <a:spLocks noChangeShapeType="1"/>
            </p:cNvSpPr>
            <p:nvPr/>
          </p:nvSpPr>
          <p:spPr bwMode="auto">
            <a:xfrm rot="1500000">
              <a:off x="879476" y="3014282"/>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87" name="Line 132"/>
            <p:cNvSpPr>
              <a:spLocks noChangeShapeType="1"/>
            </p:cNvSpPr>
            <p:nvPr/>
          </p:nvSpPr>
          <p:spPr bwMode="auto">
            <a:xfrm rot="1500000">
              <a:off x="879476" y="3583156"/>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88" name="Line 133"/>
            <p:cNvSpPr>
              <a:spLocks noChangeShapeType="1"/>
            </p:cNvSpPr>
            <p:nvPr/>
          </p:nvSpPr>
          <p:spPr bwMode="auto">
            <a:xfrm rot="1500000">
              <a:off x="879476" y="2731167"/>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grpSp>
      <p:sp>
        <p:nvSpPr>
          <p:cNvPr id="89" name="ZoneTexte 88"/>
          <p:cNvSpPr txBox="1"/>
          <p:nvPr/>
        </p:nvSpPr>
        <p:spPr>
          <a:xfrm>
            <a:off x="6086465" y="2532152"/>
            <a:ext cx="2970045" cy="338554"/>
          </a:xfrm>
          <a:prstGeom prst="rect">
            <a:avLst/>
          </a:prstGeom>
          <a:noFill/>
        </p:spPr>
        <p:txBody>
          <a:bodyPr wrap="square" rtlCol="0">
            <a:spAutoFit/>
          </a:bodyPr>
          <a:lstStyle>
            <a:defPPr>
              <a:defRPr lang="fr-FR"/>
            </a:defPPr>
            <a:lvl1pPr marL="285750" indent="-285750">
              <a:buFont typeface="Wingdings" charset="2"/>
              <a:buChar char="v"/>
              <a:defRPr sz="1600">
                <a:solidFill>
                  <a:srgbClr val="FF2B22"/>
                </a:solidFill>
                <a:latin typeface="+mj-lt"/>
              </a:defRPr>
            </a:lvl1pPr>
          </a:lstStyle>
          <a:p>
            <a:r>
              <a:rPr lang="fr-FR" dirty="0"/>
              <a:t>Correction : Pied à gauche</a:t>
            </a:r>
          </a:p>
        </p:txBody>
      </p:sp>
      <p:sp>
        <p:nvSpPr>
          <p:cNvPr id="57" name="AutoShape 7"/>
          <p:cNvSpPr>
            <a:spLocks noChangeArrowheads="1"/>
          </p:cNvSpPr>
          <p:nvPr/>
        </p:nvSpPr>
        <p:spPr bwMode="auto">
          <a:xfrm rot="20571457" flipH="1">
            <a:off x="1182506" y="5043667"/>
            <a:ext cx="1295886" cy="349471"/>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793"/>
          </a:solidFill>
          <a:ln w="9525">
            <a:solidFill>
              <a:schemeClr val="tx2">
                <a:lumMod val="25000"/>
                <a:lumOff val="75000"/>
              </a:schemeClr>
            </a:solidFill>
            <a:miter lim="800000"/>
            <a:headEnd/>
            <a:tailEnd/>
          </a:ln>
          <a:effectLst>
            <a:outerShdw blurRad="50800" dist="38100" dir="2700000">
              <a:srgbClr val="000000">
                <a:alpha val="43000"/>
              </a:srgbClr>
            </a:outerShdw>
          </a:effectLst>
        </p:spPr>
        <p:txBody>
          <a:bodyPr anchor="ctr">
            <a:prstTxWarp prst="textNoShape">
              <a:avLst/>
            </a:prstTxWarp>
          </a:bodyPr>
          <a:lstStyle/>
          <a:p>
            <a:pPr algn="ctr"/>
            <a:r>
              <a:rPr lang="fr-FR" sz="1400" dirty="0">
                <a:solidFill>
                  <a:srgbClr val="FF0000"/>
                </a:solidFill>
                <a:latin typeface="Trebuchet MS"/>
                <a:cs typeface="Trebuchet MS"/>
              </a:rPr>
              <a:t>Glissade</a:t>
            </a:r>
          </a:p>
        </p:txBody>
      </p:sp>
      <p:sp>
        <p:nvSpPr>
          <p:cNvPr id="59" name="ZoneTexte 58"/>
          <p:cNvSpPr txBox="1"/>
          <p:nvPr/>
        </p:nvSpPr>
        <p:spPr>
          <a:xfrm>
            <a:off x="2560370" y="694154"/>
            <a:ext cx="4029609"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600" dirty="0"/>
              <a:t>INDICATEUR DE VIRAGE OU BILLE AIGUILLE</a:t>
            </a:r>
          </a:p>
        </p:txBody>
      </p:sp>
    </p:spTree>
    <p:extLst>
      <p:ext uri="{BB962C8B-B14F-4D97-AF65-F5344CB8AC3E}">
        <p14:creationId xmlns:p14="http://schemas.microsoft.com/office/powerpoint/2010/main" val="6054657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childTnLst>
                                </p:cTn>
                              </p:par>
                            </p:childTnLst>
                          </p:cTn>
                        </p:par>
                        <p:par>
                          <p:cTn id="12" fill="hold">
                            <p:stCondLst>
                              <p:cond delay="0"/>
                            </p:stCondLst>
                            <p:childTnLst>
                              <p:par>
                                <p:cTn id="13" presetID="22" presetClass="entr" presetSubtype="1" fill="hold" nodeType="afterEffect">
                                  <p:stCondLst>
                                    <p:cond delay="0"/>
                                  </p:stCondLst>
                                  <p:childTnLst>
                                    <p:set>
                                      <p:cBhvr>
                                        <p:cTn id="14" dur="1" fill="hold">
                                          <p:stCondLst>
                                            <p:cond delay="0"/>
                                          </p:stCondLst>
                                        </p:cTn>
                                        <p:tgtEl>
                                          <p:spTgt spid="80"/>
                                        </p:tgtEl>
                                        <p:attrNameLst>
                                          <p:attrName>style.visibility</p:attrName>
                                        </p:attrNameLst>
                                      </p:cBhvr>
                                      <p:to>
                                        <p:strVal val="visible"/>
                                      </p:to>
                                    </p:set>
                                    <p:animEffect transition="in" filter="wipe(up)">
                                      <p:cBhvr>
                                        <p:cTn id="15" dur="500"/>
                                        <p:tgtEl>
                                          <p:spTgt spid="8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wipe(right)">
                                      <p:cBhvr>
                                        <p:cTn id="20" dur="500"/>
                                        <p:tgtEl>
                                          <p:spTgt spid="5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89" grpId="0" build="p"/>
      <p:bldP spid="5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1. Instruments de contrôle de vol</a:t>
            </a:r>
          </a:p>
        </p:txBody>
      </p:sp>
      <p:sp>
        <p:nvSpPr>
          <p:cNvPr id="33" name="ZoneTexte 32"/>
          <p:cNvSpPr txBox="1"/>
          <p:nvPr/>
        </p:nvSpPr>
        <p:spPr>
          <a:xfrm>
            <a:off x="3472142" y="689977"/>
            <a:ext cx="2225116"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600" dirty="0"/>
              <a:t>HORIZON ARTIFICIEL</a:t>
            </a:r>
          </a:p>
        </p:txBody>
      </p:sp>
      <p:sp>
        <p:nvSpPr>
          <p:cNvPr id="22" name="ZoneTexte 21"/>
          <p:cNvSpPr txBox="1"/>
          <p:nvPr/>
        </p:nvSpPr>
        <p:spPr>
          <a:xfrm>
            <a:off x="12700" y="126125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Utilité</a:t>
            </a:r>
          </a:p>
        </p:txBody>
      </p:sp>
      <p:sp>
        <p:nvSpPr>
          <p:cNvPr id="23" name="ZoneTexte 22"/>
          <p:cNvSpPr txBox="1"/>
          <p:nvPr/>
        </p:nvSpPr>
        <p:spPr>
          <a:xfrm>
            <a:off x="1124064" y="1624519"/>
            <a:ext cx="6977980" cy="338554"/>
          </a:xfrm>
          <a:prstGeom prst="rect">
            <a:avLst/>
          </a:prstGeom>
          <a:noFill/>
        </p:spPr>
        <p:txBody>
          <a:bodyPr wrap="square" rtlCol="0">
            <a:spAutoFit/>
          </a:bodyPr>
          <a:lstStyle/>
          <a:p>
            <a:pPr algn="ctr"/>
            <a:r>
              <a:rPr lang="fr-FR" sz="1600" dirty="0">
                <a:latin typeface="+mj-lt"/>
              </a:rPr>
              <a:t>Il indique l'assiette longitudinale et l'inclinaison de l'avion.</a:t>
            </a:r>
          </a:p>
        </p:txBody>
      </p:sp>
      <p:pic>
        <p:nvPicPr>
          <p:cNvPr id="3" name="Image 2" descr="HorizonCadr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900" y="2609850"/>
            <a:ext cx="5842000" cy="2273300"/>
          </a:xfrm>
          <a:prstGeom prst="rect">
            <a:avLst/>
          </a:prstGeom>
        </p:spPr>
      </p:pic>
    </p:spTree>
    <p:extLst>
      <p:ext uri="{BB962C8B-B14F-4D97-AF65-F5344CB8AC3E}">
        <p14:creationId xmlns:p14="http://schemas.microsoft.com/office/powerpoint/2010/main" val="424219069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78" name="Group 62"/>
          <p:cNvGrpSpPr>
            <a:grpSpLocks/>
          </p:cNvGrpSpPr>
          <p:nvPr/>
        </p:nvGrpSpPr>
        <p:grpSpPr bwMode="auto">
          <a:xfrm>
            <a:off x="-1" y="5315743"/>
            <a:ext cx="9144001" cy="233363"/>
            <a:chOff x="0" y="1570"/>
            <a:chExt cx="5760" cy="147"/>
          </a:xfrm>
        </p:grpSpPr>
        <p:grpSp>
          <p:nvGrpSpPr>
            <p:cNvPr id="179" name="Group 63"/>
            <p:cNvGrpSpPr>
              <a:grpSpLocks/>
            </p:cNvGrpSpPr>
            <p:nvPr/>
          </p:nvGrpSpPr>
          <p:grpSpPr bwMode="auto">
            <a:xfrm>
              <a:off x="0" y="1570"/>
              <a:ext cx="3493" cy="147"/>
              <a:chOff x="1066" y="3062"/>
              <a:chExt cx="3493" cy="147"/>
            </a:xfrm>
          </p:grpSpPr>
          <p:sp>
            <p:nvSpPr>
              <p:cNvPr id="183" name="Freeform 64"/>
              <p:cNvSpPr>
                <a:spLocks/>
              </p:cNvSpPr>
              <p:nvPr/>
            </p:nvSpPr>
            <p:spPr bwMode="auto">
              <a:xfrm>
                <a:off x="1066" y="3062"/>
                <a:ext cx="3493" cy="147"/>
              </a:xfrm>
              <a:custGeom>
                <a:avLst/>
                <a:gdLst>
                  <a:gd name="T0" fmla="*/ 0 w 3312"/>
                  <a:gd name="T1" fmla="*/ 215 h 215"/>
                  <a:gd name="T2" fmla="*/ 3312 w 3312"/>
                  <a:gd name="T3" fmla="*/ 215 h 215"/>
                  <a:gd name="T4" fmla="*/ 3107 w 3312"/>
                  <a:gd name="T5" fmla="*/ 151 h 215"/>
                  <a:gd name="T6" fmla="*/ 2953 w 3312"/>
                  <a:gd name="T7" fmla="*/ 172 h 215"/>
                  <a:gd name="T8" fmla="*/ 2842 w 3312"/>
                  <a:gd name="T9" fmla="*/ 129 h 215"/>
                  <a:gd name="T10" fmla="*/ 2705 w 3312"/>
                  <a:gd name="T11" fmla="*/ 129 h 215"/>
                  <a:gd name="T12" fmla="*/ 2507 w 3312"/>
                  <a:gd name="T13" fmla="*/ 80 h 215"/>
                  <a:gd name="T14" fmla="*/ 2346 w 3312"/>
                  <a:gd name="T15" fmla="*/ 64 h 215"/>
                  <a:gd name="T16" fmla="*/ 2236 w 3312"/>
                  <a:gd name="T17" fmla="*/ 129 h 215"/>
                  <a:gd name="T18" fmla="*/ 2098 w 3312"/>
                  <a:gd name="T19" fmla="*/ 86 h 215"/>
                  <a:gd name="T20" fmla="*/ 1849 w 3312"/>
                  <a:gd name="T21" fmla="*/ 86 h 215"/>
                  <a:gd name="T22" fmla="*/ 1766 w 3312"/>
                  <a:gd name="T23" fmla="*/ 21 h 215"/>
                  <a:gd name="T24" fmla="*/ 1573 w 3312"/>
                  <a:gd name="T25" fmla="*/ 86 h 215"/>
                  <a:gd name="T26" fmla="*/ 1325 w 3312"/>
                  <a:gd name="T27" fmla="*/ 108 h 215"/>
                  <a:gd name="T28" fmla="*/ 1297 w 3312"/>
                  <a:gd name="T29" fmla="*/ 86 h 215"/>
                  <a:gd name="T30" fmla="*/ 1076 w 3312"/>
                  <a:gd name="T31" fmla="*/ 0 h 215"/>
                  <a:gd name="T32" fmla="*/ 718 w 3312"/>
                  <a:gd name="T33" fmla="*/ 86 h 215"/>
                  <a:gd name="T34" fmla="*/ 580 w 3312"/>
                  <a:gd name="T35" fmla="*/ 64 h 215"/>
                  <a:gd name="T36" fmla="*/ 524 w 3312"/>
                  <a:gd name="T37" fmla="*/ 86 h 215"/>
                  <a:gd name="T38" fmla="*/ 304 w 3312"/>
                  <a:gd name="T39" fmla="*/ 64 h 215"/>
                  <a:gd name="T40" fmla="*/ 83 w 3312"/>
                  <a:gd name="T41" fmla="*/ 150 h 215"/>
                  <a:gd name="T42" fmla="*/ 28 w 3312"/>
                  <a:gd name="T43" fmla="*/ 172 h 215"/>
                  <a:gd name="T44" fmla="*/ 0 w 3312"/>
                  <a:gd name="T45"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12" h="215">
                    <a:moveTo>
                      <a:pt x="0" y="215"/>
                    </a:moveTo>
                    <a:lnTo>
                      <a:pt x="3312" y="215"/>
                    </a:lnTo>
                    <a:lnTo>
                      <a:pt x="3107" y="151"/>
                    </a:lnTo>
                    <a:cubicBezTo>
                      <a:pt x="3047" y="144"/>
                      <a:pt x="2997" y="176"/>
                      <a:pt x="2953" y="172"/>
                    </a:cubicBezTo>
                    <a:cubicBezTo>
                      <a:pt x="2917" y="172"/>
                      <a:pt x="2884" y="136"/>
                      <a:pt x="2842" y="129"/>
                    </a:cubicBezTo>
                    <a:cubicBezTo>
                      <a:pt x="2801" y="122"/>
                      <a:pt x="2760" y="150"/>
                      <a:pt x="2705" y="129"/>
                    </a:cubicBezTo>
                    <a:cubicBezTo>
                      <a:pt x="2649" y="121"/>
                      <a:pt x="2567" y="91"/>
                      <a:pt x="2507" y="80"/>
                    </a:cubicBezTo>
                    <a:cubicBezTo>
                      <a:pt x="2448" y="69"/>
                      <a:pt x="2392" y="43"/>
                      <a:pt x="2346" y="64"/>
                    </a:cubicBezTo>
                    <a:lnTo>
                      <a:pt x="2236" y="129"/>
                    </a:lnTo>
                    <a:lnTo>
                      <a:pt x="2098" y="86"/>
                    </a:lnTo>
                    <a:cubicBezTo>
                      <a:pt x="2033" y="79"/>
                      <a:pt x="1905" y="97"/>
                      <a:pt x="1849" y="86"/>
                    </a:cubicBezTo>
                    <a:cubicBezTo>
                      <a:pt x="1794" y="75"/>
                      <a:pt x="1812" y="21"/>
                      <a:pt x="1766" y="21"/>
                    </a:cubicBezTo>
                    <a:cubicBezTo>
                      <a:pt x="1720" y="21"/>
                      <a:pt x="1647" y="72"/>
                      <a:pt x="1573" y="86"/>
                    </a:cubicBezTo>
                    <a:cubicBezTo>
                      <a:pt x="1500" y="100"/>
                      <a:pt x="1371" y="108"/>
                      <a:pt x="1325" y="108"/>
                    </a:cubicBezTo>
                    <a:lnTo>
                      <a:pt x="1297" y="86"/>
                    </a:lnTo>
                    <a:lnTo>
                      <a:pt x="1076" y="0"/>
                    </a:lnTo>
                    <a:lnTo>
                      <a:pt x="718" y="86"/>
                    </a:lnTo>
                    <a:lnTo>
                      <a:pt x="580" y="64"/>
                    </a:lnTo>
                    <a:cubicBezTo>
                      <a:pt x="548" y="64"/>
                      <a:pt x="571" y="86"/>
                      <a:pt x="524" y="86"/>
                    </a:cubicBezTo>
                    <a:cubicBezTo>
                      <a:pt x="478" y="86"/>
                      <a:pt x="377" y="54"/>
                      <a:pt x="304" y="64"/>
                    </a:cubicBezTo>
                    <a:lnTo>
                      <a:pt x="83" y="150"/>
                    </a:lnTo>
                    <a:cubicBezTo>
                      <a:pt x="38" y="168"/>
                      <a:pt x="42" y="161"/>
                      <a:pt x="28" y="172"/>
                    </a:cubicBezTo>
                    <a:cubicBezTo>
                      <a:pt x="14" y="183"/>
                      <a:pt x="6" y="206"/>
                      <a:pt x="0" y="215"/>
                    </a:cubicBezTo>
                    <a:close/>
                  </a:path>
                </a:pathLst>
              </a:custGeom>
              <a:gradFill rotWithShape="1">
                <a:gsLst>
                  <a:gs pos="0">
                    <a:srgbClr val="006600">
                      <a:alpha val="80000"/>
                    </a:srgbClr>
                  </a:gs>
                  <a:gs pos="100000">
                    <a:srgbClr val="996633">
                      <a:alpha val="70000"/>
                    </a:srgbClr>
                  </a:gs>
                </a:gsLst>
                <a:lin ang="5400000" scaled="1"/>
              </a:gradFill>
              <a:ln w="6350"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84" name="Freeform 65"/>
              <p:cNvSpPr>
                <a:spLocks/>
              </p:cNvSpPr>
              <p:nvPr/>
            </p:nvSpPr>
            <p:spPr bwMode="auto">
              <a:xfrm>
                <a:off x="1678" y="3136"/>
                <a:ext cx="1368" cy="73"/>
              </a:xfrm>
              <a:custGeom>
                <a:avLst/>
                <a:gdLst>
                  <a:gd name="T0" fmla="*/ 0 w 2132"/>
                  <a:gd name="T1" fmla="*/ 226 h 226"/>
                  <a:gd name="T2" fmla="*/ 2132 w 2132"/>
                  <a:gd name="T3" fmla="*/ 226 h 226"/>
                  <a:gd name="T4" fmla="*/ 1588 w 2132"/>
                  <a:gd name="T5" fmla="*/ 90 h 226"/>
                  <a:gd name="T6" fmla="*/ 1315 w 2132"/>
                  <a:gd name="T7" fmla="*/ 136 h 226"/>
                  <a:gd name="T8" fmla="*/ 862 w 2132"/>
                  <a:gd name="T9" fmla="*/ 136 h 226"/>
                  <a:gd name="T10" fmla="*/ 635 w 2132"/>
                  <a:gd name="T11" fmla="*/ 0 h 226"/>
                  <a:gd name="T12" fmla="*/ 272 w 2132"/>
                  <a:gd name="T13" fmla="*/ 136 h 226"/>
                  <a:gd name="T14" fmla="*/ 181 w 2132"/>
                  <a:gd name="T15" fmla="*/ 90 h 226"/>
                  <a:gd name="T16" fmla="*/ 0 w 2132"/>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2" h="226">
                    <a:moveTo>
                      <a:pt x="0" y="226"/>
                    </a:moveTo>
                    <a:lnTo>
                      <a:pt x="2132" y="226"/>
                    </a:lnTo>
                    <a:lnTo>
                      <a:pt x="1588" y="90"/>
                    </a:lnTo>
                    <a:lnTo>
                      <a:pt x="1315" y="136"/>
                    </a:lnTo>
                    <a:cubicBezTo>
                      <a:pt x="1194" y="144"/>
                      <a:pt x="975" y="159"/>
                      <a:pt x="862" y="136"/>
                    </a:cubicBezTo>
                    <a:cubicBezTo>
                      <a:pt x="749" y="113"/>
                      <a:pt x="733" y="0"/>
                      <a:pt x="635" y="0"/>
                    </a:cubicBezTo>
                    <a:cubicBezTo>
                      <a:pt x="537" y="0"/>
                      <a:pt x="347" y="121"/>
                      <a:pt x="272" y="136"/>
                    </a:cubicBezTo>
                    <a:cubicBezTo>
                      <a:pt x="197" y="151"/>
                      <a:pt x="226" y="75"/>
                      <a:pt x="181" y="90"/>
                    </a:cubicBezTo>
                    <a:lnTo>
                      <a:pt x="0" y="226"/>
                    </a:lnTo>
                    <a:close/>
                  </a:path>
                </a:pathLst>
              </a:custGeom>
              <a:gradFill rotWithShape="1">
                <a:gsLst>
                  <a:gs pos="0">
                    <a:srgbClr val="006600">
                      <a:alpha val="70000"/>
                    </a:srgbClr>
                  </a:gs>
                  <a:gs pos="100000">
                    <a:srgbClr val="996633">
                      <a:alpha val="70000"/>
                    </a:srgbClr>
                  </a:gs>
                </a:gsLst>
                <a:lin ang="5400000" scaled="1"/>
              </a:gradFill>
              <a:ln w="6350"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grpSp>
          <p:nvGrpSpPr>
            <p:cNvPr id="180" name="Group 66"/>
            <p:cNvGrpSpPr>
              <a:grpSpLocks/>
            </p:cNvGrpSpPr>
            <p:nvPr/>
          </p:nvGrpSpPr>
          <p:grpSpPr bwMode="auto">
            <a:xfrm>
              <a:off x="2267" y="1570"/>
              <a:ext cx="3493" cy="147"/>
              <a:chOff x="1066" y="3062"/>
              <a:chExt cx="3493" cy="147"/>
            </a:xfrm>
          </p:grpSpPr>
          <p:sp>
            <p:nvSpPr>
              <p:cNvPr id="181" name="Freeform 67"/>
              <p:cNvSpPr>
                <a:spLocks/>
              </p:cNvSpPr>
              <p:nvPr/>
            </p:nvSpPr>
            <p:spPr bwMode="auto">
              <a:xfrm>
                <a:off x="1066" y="3062"/>
                <a:ext cx="3493" cy="147"/>
              </a:xfrm>
              <a:custGeom>
                <a:avLst/>
                <a:gdLst>
                  <a:gd name="T0" fmla="*/ 0 w 3312"/>
                  <a:gd name="T1" fmla="*/ 215 h 215"/>
                  <a:gd name="T2" fmla="*/ 3312 w 3312"/>
                  <a:gd name="T3" fmla="*/ 215 h 215"/>
                  <a:gd name="T4" fmla="*/ 3107 w 3312"/>
                  <a:gd name="T5" fmla="*/ 151 h 215"/>
                  <a:gd name="T6" fmla="*/ 2953 w 3312"/>
                  <a:gd name="T7" fmla="*/ 172 h 215"/>
                  <a:gd name="T8" fmla="*/ 2842 w 3312"/>
                  <a:gd name="T9" fmla="*/ 129 h 215"/>
                  <a:gd name="T10" fmla="*/ 2705 w 3312"/>
                  <a:gd name="T11" fmla="*/ 129 h 215"/>
                  <a:gd name="T12" fmla="*/ 2507 w 3312"/>
                  <a:gd name="T13" fmla="*/ 80 h 215"/>
                  <a:gd name="T14" fmla="*/ 2346 w 3312"/>
                  <a:gd name="T15" fmla="*/ 64 h 215"/>
                  <a:gd name="T16" fmla="*/ 2236 w 3312"/>
                  <a:gd name="T17" fmla="*/ 129 h 215"/>
                  <a:gd name="T18" fmla="*/ 2098 w 3312"/>
                  <a:gd name="T19" fmla="*/ 86 h 215"/>
                  <a:gd name="T20" fmla="*/ 1849 w 3312"/>
                  <a:gd name="T21" fmla="*/ 86 h 215"/>
                  <a:gd name="T22" fmla="*/ 1766 w 3312"/>
                  <a:gd name="T23" fmla="*/ 21 h 215"/>
                  <a:gd name="T24" fmla="*/ 1573 w 3312"/>
                  <a:gd name="T25" fmla="*/ 86 h 215"/>
                  <a:gd name="T26" fmla="*/ 1325 w 3312"/>
                  <a:gd name="T27" fmla="*/ 108 h 215"/>
                  <a:gd name="T28" fmla="*/ 1297 w 3312"/>
                  <a:gd name="T29" fmla="*/ 86 h 215"/>
                  <a:gd name="T30" fmla="*/ 1076 w 3312"/>
                  <a:gd name="T31" fmla="*/ 0 h 215"/>
                  <a:gd name="T32" fmla="*/ 718 w 3312"/>
                  <a:gd name="T33" fmla="*/ 86 h 215"/>
                  <a:gd name="T34" fmla="*/ 580 w 3312"/>
                  <a:gd name="T35" fmla="*/ 64 h 215"/>
                  <a:gd name="T36" fmla="*/ 524 w 3312"/>
                  <a:gd name="T37" fmla="*/ 86 h 215"/>
                  <a:gd name="T38" fmla="*/ 304 w 3312"/>
                  <a:gd name="T39" fmla="*/ 64 h 215"/>
                  <a:gd name="T40" fmla="*/ 83 w 3312"/>
                  <a:gd name="T41" fmla="*/ 150 h 215"/>
                  <a:gd name="T42" fmla="*/ 28 w 3312"/>
                  <a:gd name="T43" fmla="*/ 172 h 215"/>
                  <a:gd name="T44" fmla="*/ 0 w 3312"/>
                  <a:gd name="T45"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12" h="215">
                    <a:moveTo>
                      <a:pt x="0" y="215"/>
                    </a:moveTo>
                    <a:lnTo>
                      <a:pt x="3312" y="215"/>
                    </a:lnTo>
                    <a:lnTo>
                      <a:pt x="3107" y="151"/>
                    </a:lnTo>
                    <a:cubicBezTo>
                      <a:pt x="3047" y="144"/>
                      <a:pt x="2997" y="176"/>
                      <a:pt x="2953" y="172"/>
                    </a:cubicBezTo>
                    <a:cubicBezTo>
                      <a:pt x="2917" y="172"/>
                      <a:pt x="2884" y="136"/>
                      <a:pt x="2842" y="129"/>
                    </a:cubicBezTo>
                    <a:cubicBezTo>
                      <a:pt x="2801" y="122"/>
                      <a:pt x="2760" y="150"/>
                      <a:pt x="2705" y="129"/>
                    </a:cubicBezTo>
                    <a:cubicBezTo>
                      <a:pt x="2649" y="121"/>
                      <a:pt x="2567" y="91"/>
                      <a:pt x="2507" y="80"/>
                    </a:cubicBezTo>
                    <a:cubicBezTo>
                      <a:pt x="2448" y="69"/>
                      <a:pt x="2392" y="43"/>
                      <a:pt x="2346" y="64"/>
                    </a:cubicBezTo>
                    <a:lnTo>
                      <a:pt x="2236" y="129"/>
                    </a:lnTo>
                    <a:lnTo>
                      <a:pt x="2098" y="86"/>
                    </a:lnTo>
                    <a:cubicBezTo>
                      <a:pt x="2033" y="79"/>
                      <a:pt x="1905" y="97"/>
                      <a:pt x="1849" y="86"/>
                    </a:cubicBezTo>
                    <a:cubicBezTo>
                      <a:pt x="1794" y="75"/>
                      <a:pt x="1812" y="21"/>
                      <a:pt x="1766" y="21"/>
                    </a:cubicBezTo>
                    <a:cubicBezTo>
                      <a:pt x="1720" y="21"/>
                      <a:pt x="1647" y="72"/>
                      <a:pt x="1573" y="86"/>
                    </a:cubicBezTo>
                    <a:cubicBezTo>
                      <a:pt x="1500" y="100"/>
                      <a:pt x="1371" y="108"/>
                      <a:pt x="1325" y="108"/>
                    </a:cubicBezTo>
                    <a:lnTo>
                      <a:pt x="1297" y="86"/>
                    </a:lnTo>
                    <a:lnTo>
                      <a:pt x="1076" y="0"/>
                    </a:lnTo>
                    <a:lnTo>
                      <a:pt x="718" y="86"/>
                    </a:lnTo>
                    <a:lnTo>
                      <a:pt x="580" y="64"/>
                    </a:lnTo>
                    <a:cubicBezTo>
                      <a:pt x="548" y="64"/>
                      <a:pt x="571" y="86"/>
                      <a:pt x="524" y="86"/>
                    </a:cubicBezTo>
                    <a:cubicBezTo>
                      <a:pt x="478" y="86"/>
                      <a:pt x="377" y="54"/>
                      <a:pt x="304" y="64"/>
                    </a:cubicBezTo>
                    <a:lnTo>
                      <a:pt x="83" y="150"/>
                    </a:lnTo>
                    <a:cubicBezTo>
                      <a:pt x="38" y="168"/>
                      <a:pt x="42" y="161"/>
                      <a:pt x="28" y="172"/>
                    </a:cubicBezTo>
                    <a:cubicBezTo>
                      <a:pt x="14" y="183"/>
                      <a:pt x="6" y="206"/>
                      <a:pt x="0" y="215"/>
                    </a:cubicBezTo>
                    <a:close/>
                  </a:path>
                </a:pathLst>
              </a:custGeom>
              <a:gradFill rotWithShape="1">
                <a:gsLst>
                  <a:gs pos="0">
                    <a:srgbClr val="006600">
                      <a:alpha val="80000"/>
                    </a:srgbClr>
                  </a:gs>
                  <a:gs pos="100000">
                    <a:srgbClr val="996633">
                      <a:alpha val="70000"/>
                    </a:srgbClr>
                  </a:gs>
                </a:gsLst>
                <a:lin ang="5400000" scaled="1"/>
              </a:gradFill>
              <a:ln w="6350"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82" name="Freeform 68"/>
              <p:cNvSpPr>
                <a:spLocks/>
              </p:cNvSpPr>
              <p:nvPr/>
            </p:nvSpPr>
            <p:spPr bwMode="auto">
              <a:xfrm>
                <a:off x="1678" y="3136"/>
                <a:ext cx="1368" cy="73"/>
              </a:xfrm>
              <a:custGeom>
                <a:avLst/>
                <a:gdLst>
                  <a:gd name="T0" fmla="*/ 0 w 2132"/>
                  <a:gd name="T1" fmla="*/ 226 h 226"/>
                  <a:gd name="T2" fmla="*/ 2132 w 2132"/>
                  <a:gd name="T3" fmla="*/ 226 h 226"/>
                  <a:gd name="T4" fmla="*/ 1588 w 2132"/>
                  <a:gd name="T5" fmla="*/ 90 h 226"/>
                  <a:gd name="T6" fmla="*/ 1315 w 2132"/>
                  <a:gd name="T7" fmla="*/ 136 h 226"/>
                  <a:gd name="T8" fmla="*/ 862 w 2132"/>
                  <a:gd name="T9" fmla="*/ 136 h 226"/>
                  <a:gd name="T10" fmla="*/ 635 w 2132"/>
                  <a:gd name="T11" fmla="*/ 0 h 226"/>
                  <a:gd name="T12" fmla="*/ 272 w 2132"/>
                  <a:gd name="T13" fmla="*/ 136 h 226"/>
                  <a:gd name="T14" fmla="*/ 181 w 2132"/>
                  <a:gd name="T15" fmla="*/ 90 h 226"/>
                  <a:gd name="T16" fmla="*/ 0 w 2132"/>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2" h="226">
                    <a:moveTo>
                      <a:pt x="0" y="226"/>
                    </a:moveTo>
                    <a:lnTo>
                      <a:pt x="2132" y="226"/>
                    </a:lnTo>
                    <a:lnTo>
                      <a:pt x="1588" y="90"/>
                    </a:lnTo>
                    <a:lnTo>
                      <a:pt x="1315" y="136"/>
                    </a:lnTo>
                    <a:cubicBezTo>
                      <a:pt x="1194" y="144"/>
                      <a:pt x="975" y="159"/>
                      <a:pt x="862" y="136"/>
                    </a:cubicBezTo>
                    <a:cubicBezTo>
                      <a:pt x="749" y="113"/>
                      <a:pt x="733" y="0"/>
                      <a:pt x="635" y="0"/>
                    </a:cubicBezTo>
                    <a:cubicBezTo>
                      <a:pt x="537" y="0"/>
                      <a:pt x="347" y="121"/>
                      <a:pt x="272" y="136"/>
                    </a:cubicBezTo>
                    <a:cubicBezTo>
                      <a:pt x="197" y="151"/>
                      <a:pt x="226" y="75"/>
                      <a:pt x="181" y="90"/>
                    </a:cubicBezTo>
                    <a:lnTo>
                      <a:pt x="0" y="226"/>
                    </a:lnTo>
                    <a:close/>
                  </a:path>
                </a:pathLst>
              </a:custGeom>
              <a:gradFill rotWithShape="1">
                <a:gsLst>
                  <a:gs pos="0">
                    <a:srgbClr val="006600">
                      <a:alpha val="70000"/>
                    </a:srgbClr>
                  </a:gs>
                  <a:gs pos="100000">
                    <a:srgbClr val="996633">
                      <a:alpha val="70000"/>
                    </a:srgbClr>
                  </a:gs>
                </a:gsLst>
                <a:lin ang="5400000" scaled="1"/>
              </a:gradFill>
              <a:ln w="6350"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grpSp>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1. Instruments de contrôle de vol</a:t>
            </a:r>
          </a:p>
        </p:txBody>
      </p:sp>
      <p:sp>
        <p:nvSpPr>
          <p:cNvPr id="22" name="ZoneTexte 21"/>
          <p:cNvSpPr txBox="1"/>
          <p:nvPr/>
        </p:nvSpPr>
        <p:spPr>
          <a:xfrm>
            <a:off x="-9525" y="115965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Interprétation</a:t>
            </a:r>
          </a:p>
        </p:txBody>
      </p:sp>
      <p:pic>
        <p:nvPicPr>
          <p:cNvPr id="6" name="Image 5" descr="HorizonPalier.p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b="23366"/>
          <a:stretch/>
        </p:blipFill>
        <p:spPr>
          <a:xfrm>
            <a:off x="1489778" y="2278523"/>
            <a:ext cx="6119994" cy="1888045"/>
          </a:xfrm>
          <a:prstGeom prst="rect">
            <a:avLst/>
          </a:prstGeom>
        </p:spPr>
      </p:pic>
      <p:sp>
        <p:nvSpPr>
          <p:cNvPr id="12" name="ZoneTexte 11"/>
          <p:cNvSpPr txBox="1"/>
          <p:nvPr/>
        </p:nvSpPr>
        <p:spPr>
          <a:xfrm>
            <a:off x="1685297" y="1622068"/>
            <a:ext cx="2970045" cy="338554"/>
          </a:xfrm>
          <a:prstGeom prst="rect">
            <a:avLst/>
          </a:prstGeom>
          <a:noFill/>
        </p:spPr>
        <p:txBody>
          <a:bodyPr wrap="square" rtlCol="0">
            <a:spAutoFit/>
          </a:bodyPr>
          <a:lstStyle/>
          <a:p>
            <a:pPr algn="ctr"/>
            <a:r>
              <a:rPr lang="fr-FR" sz="1600" dirty="0">
                <a:solidFill>
                  <a:schemeClr val="accent1"/>
                </a:solidFill>
                <a:latin typeface="+mj-lt"/>
              </a:rPr>
              <a:t>Assiette nulle</a:t>
            </a:r>
          </a:p>
        </p:txBody>
      </p:sp>
      <p:sp>
        <p:nvSpPr>
          <p:cNvPr id="13" name="ZoneTexte 12"/>
          <p:cNvSpPr txBox="1"/>
          <p:nvPr/>
        </p:nvSpPr>
        <p:spPr>
          <a:xfrm>
            <a:off x="3543188" y="4165600"/>
            <a:ext cx="2065170" cy="338554"/>
          </a:xfrm>
          <a:prstGeom prst="rect">
            <a:avLst/>
          </a:prstGeom>
          <a:noFill/>
        </p:spPr>
        <p:txBody>
          <a:bodyPr wrap="square" rtlCol="0">
            <a:spAutoFit/>
          </a:bodyPr>
          <a:lstStyle/>
          <a:p>
            <a:pPr algn="ctr"/>
            <a:r>
              <a:rPr lang="fr-FR" sz="1600" dirty="0">
                <a:latin typeface="+mj-lt"/>
              </a:rPr>
              <a:t>Palier rectiligne</a:t>
            </a:r>
          </a:p>
        </p:txBody>
      </p:sp>
      <p:sp>
        <p:nvSpPr>
          <p:cNvPr id="14" name="ZoneTexte 13"/>
          <p:cNvSpPr txBox="1"/>
          <p:nvPr/>
        </p:nvSpPr>
        <p:spPr>
          <a:xfrm>
            <a:off x="1405262" y="4165600"/>
            <a:ext cx="2065170" cy="338554"/>
          </a:xfrm>
          <a:prstGeom prst="rect">
            <a:avLst/>
          </a:prstGeom>
          <a:noFill/>
        </p:spPr>
        <p:txBody>
          <a:bodyPr wrap="square" rtlCol="0">
            <a:spAutoFit/>
          </a:bodyPr>
          <a:lstStyle/>
          <a:p>
            <a:pPr algn="ctr"/>
            <a:r>
              <a:rPr lang="fr-FR" sz="1600" dirty="0">
                <a:latin typeface="+mj-lt"/>
              </a:rPr>
              <a:t>Virage à gauche</a:t>
            </a:r>
          </a:p>
        </p:txBody>
      </p:sp>
      <p:sp>
        <p:nvSpPr>
          <p:cNvPr id="15" name="ZoneTexte 14"/>
          <p:cNvSpPr txBox="1"/>
          <p:nvPr/>
        </p:nvSpPr>
        <p:spPr>
          <a:xfrm>
            <a:off x="5685708" y="4163319"/>
            <a:ext cx="2065170" cy="338554"/>
          </a:xfrm>
          <a:prstGeom prst="rect">
            <a:avLst/>
          </a:prstGeom>
          <a:noFill/>
        </p:spPr>
        <p:txBody>
          <a:bodyPr wrap="square" rtlCol="0">
            <a:spAutoFit/>
          </a:bodyPr>
          <a:lstStyle/>
          <a:p>
            <a:pPr algn="ctr"/>
            <a:r>
              <a:rPr lang="fr-FR" sz="1600" dirty="0">
                <a:latin typeface="+mj-lt"/>
              </a:rPr>
              <a:t>Virage à droite</a:t>
            </a:r>
          </a:p>
        </p:txBody>
      </p:sp>
      <p:grpSp>
        <p:nvGrpSpPr>
          <p:cNvPr id="102" name="Grouper 92"/>
          <p:cNvGrpSpPr>
            <a:grpSpLocks noChangeAspect="1"/>
          </p:cNvGrpSpPr>
          <p:nvPr/>
        </p:nvGrpSpPr>
        <p:grpSpPr>
          <a:xfrm rot="19800000">
            <a:off x="1202062" y="5176267"/>
            <a:ext cx="2128497" cy="540000"/>
            <a:chOff x="2122487" y="3019401"/>
            <a:chExt cx="4905224" cy="1105727"/>
          </a:xfrm>
        </p:grpSpPr>
        <p:sp>
          <p:nvSpPr>
            <p:cNvPr id="103" name="Ellipse 102"/>
            <p:cNvSpPr>
              <a:spLocks noChangeAspect="1"/>
            </p:cNvSpPr>
            <p:nvPr/>
          </p:nvSpPr>
          <p:spPr>
            <a:xfrm>
              <a:off x="4127502" y="3019401"/>
              <a:ext cx="931393" cy="914398"/>
            </a:xfrm>
            <a:prstGeom prst="ellipse">
              <a:avLst/>
            </a:prstGeom>
            <a:noFill/>
            <a:ln>
              <a:solidFill>
                <a:srgbClr val="5F5F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04" name="Group 3"/>
            <p:cNvGrpSpPr>
              <a:grpSpLocks/>
            </p:cNvGrpSpPr>
            <p:nvPr/>
          </p:nvGrpSpPr>
          <p:grpSpPr bwMode="auto">
            <a:xfrm>
              <a:off x="2122487" y="3095664"/>
              <a:ext cx="4905224" cy="1029478"/>
              <a:chOff x="1174" y="3028"/>
              <a:chExt cx="2156" cy="483"/>
            </a:xfrm>
          </p:grpSpPr>
          <p:sp>
            <p:nvSpPr>
              <p:cNvPr id="105" name="Line 19"/>
              <p:cNvSpPr>
                <a:spLocks noChangeShapeType="1"/>
              </p:cNvSpPr>
              <p:nvPr/>
            </p:nvSpPr>
            <p:spPr bwMode="auto">
              <a:xfrm rot="120000" flipH="1" flipV="1">
                <a:off x="1707" y="3157"/>
                <a:ext cx="474"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06" name="Line 18"/>
              <p:cNvSpPr>
                <a:spLocks noChangeShapeType="1"/>
              </p:cNvSpPr>
              <p:nvPr/>
            </p:nvSpPr>
            <p:spPr bwMode="auto">
              <a:xfrm rot="21480000" flipV="1">
                <a:off x="2339" y="3151"/>
                <a:ext cx="473"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07" name="AutoShape 4"/>
              <p:cNvSpPr>
                <a:spLocks noChangeArrowheads="1"/>
              </p:cNvSpPr>
              <p:nvPr/>
            </p:nvSpPr>
            <p:spPr bwMode="auto">
              <a:xfrm rot="21480000">
                <a:off x="2370" y="3123"/>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08" name="Oval 5"/>
              <p:cNvSpPr>
                <a:spLocks noChangeArrowheads="1"/>
              </p:cNvSpPr>
              <p:nvPr/>
            </p:nvSpPr>
            <p:spPr bwMode="auto">
              <a:xfrm>
                <a:off x="2140" y="3118"/>
                <a:ext cx="231" cy="79"/>
              </a:xfrm>
              <a:prstGeom prst="ellipse">
                <a:avLst/>
              </a:prstGeom>
              <a:solidFill>
                <a:schemeClr val="tx2">
                  <a:lumMod val="75000"/>
                  <a:lumOff val="25000"/>
                </a:schemeClr>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09" name="Oval 6"/>
              <p:cNvSpPr>
                <a:spLocks noChangeArrowheads="1"/>
              </p:cNvSpPr>
              <p:nvPr/>
            </p:nvSpPr>
            <p:spPr bwMode="auto">
              <a:xfrm>
                <a:off x="2134" y="3199"/>
                <a:ext cx="243" cy="177"/>
              </a:xfrm>
              <a:prstGeom prst="ellipse">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10" name="Rectangle 7"/>
              <p:cNvSpPr>
                <a:spLocks noChangeArrowheads="1"/>
              </p:cNvSpPr>
              <p:nvPr/>
            </p:nvSpPr>
            <p:spPr bwMode="auto">
              <a:xfrm>
                <a:off x="2134" y="3168"/>
                <a:ext cx="243" cy="88"/>
              </a:xfrm>
              <a:prstGeom prst="rect">
                <a:avLst/>
              </a:prstGeom>
              <a:solidFill>
                <a:srgbClr val="C0C0C0"/>
              </a:solidFill>
              <a:ln w="9525">
                <a:solidFill>
                  <a:srgbClr val="000000"/>
                </a:solidFill>
                <a:miter lim="800000"/>
                <a:headEnd/>
                <a:tailEnd/>
              </a:ln>
              <a:scene3d>
                <a:camera prst="orthographicFront"/>
                <a:lightRig rig="threePt" dir="t"/>
              </a:scene3d>
              <a:sp3d>
                <a:bevelT/>
              </a:sp3d>
            </p:spPr>
            <p:txBody>
              <a:bodyPr>
                <a:prstTxWarp prst="textNoShape">
                  <a:avLst/>
                </a:prstTxWarp>
              </a:bodyPr>
              <a:lstStyle/>
              <a:p>
                <a:endParaRPr lang="en-US"/>
              </a:p>
            </p:txBody>
          </p:sp>
          <p:sp>
            <p:nvSpPr>
              <p:cNvPr id="111" name="AutoShape 9"/>
              <p:cNvSpPr>
                <a:spLocks noChangeArrowheads="1"/>
              </p:cNvSpPr>
              <p:nvPr/>
            </p:nvSpPr>
            <p:spPr bwMode="auto">
              <a:xfrm rot="16200000" flipV="1">
                <a:off x="2093" y="3188"/>
                <a:ext cx="334" cy="14"/>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12" name="Line 10"/>
              <p:cNvSpPr>
                <a:spLocks noChangeShapeType="1"/>
              </p:cNvSpPr>
              <p:nvPr/>
            </p:nvSpPr>
            <p:spPr bwMode="auto">
              <a:xfrm flipH="1">
                <a:off x="2198" y="3288"/>
                <a:ext cx="55"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13" name="Line 11"/>
              <p:cNvSpPr>
                <a:spLocks noChangeShapeType="1"/>
              </p:cNvSpPr>
              <p:nvPr/>
            </p:nvSpPr>
            <p:spPr bwMode="auto">
              <a:xfrm>
                <a:off x="2267" y="3284"/>
                <a:ext cx="53"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14" name="Line 12"/>
              <p:cNvSpPr>
                <a:spLocks noChangeShapeType="1"/>
              </p:cNvSpPr>
              <p:nvPr/>
            </p:nvSpPr>
            <p:spPr bwMode="auto">
              <a:xfrm flipH="1">
                <a:off x="2090" y="3350"/>
                <a:ext cx="49"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15" name="Line 13"/>
              <p:cNvSpPr>
                <a:spLocks noChangeShapeType="1"/>
              </p:cNvSpPr>
              <p:nvPr/>
            </p:nvSpPr>
            <p:spPr bwMode="auto">
              <a:xfrm>
                <a:off x="2365" y="3350"/>
                <a:ext cx="48"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16" name="Oval 14"/>
              <p:cNvSpPr>
                <a:spLocks noChangeArrowheads="1"/>
              </p:cNvSpPr>
              <p:nvPr/>
            </p:nvSpPr>
            <p:spPr bwMode="auto">
              <a:xfrm>
                <a:off x="2411" y="3425"/>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17" name="Line 15"/>
              <p:cNvSpPr>
                <a:spLocks noChangeShapeType="1"/>
              </p:cNvSpPr>
              <p:nvPr/>
            </p:nvSpPr>
            <p:spPr bwMode="auto">
              <a:xfrm flipH="1" flipV="1">
                <a:off x="2146" y="3174"/>
                <a:ext cx="91"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18" name="Line 16"/>
              <p:cNvSpPr>
                <a:spLocks noChangeShapeType="1"/>
              </p:cNvSpPr>
              <p:nvPr/>
            </p:nvSpPr>
            <p:spPr bwMode="auto">
              <a:xfrm flipV="1">
                <a:off x="2283" y="3174"/>
                <a:ext cx="89"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19" name="AutoShape 17"/>
              <p:cNvSpPr>
                <a:spLocks noChangeArrowheads="1"/>
              </p:cNvSpPr>
              <p:nvPr/>
            </p:nvSpPr>
            <p:spPr bwMode="auto">
              <a:xfrm rot="120000" flipH="1">
                <a:off x="1174" y="3131"/>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20" name="Oval 20"/>
              <p:cNvSpPr>
                <a:spLocks noChangeArrowheads="1"/>
              </p:cNvSpPr>
              <p:nvPr/>
            </p:nvSpPr>
            <p:spPr bwMode="auto">
              <a:xfrm>
                <a:off x="2056" y="3420"/>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21" name="AutoShape 8"/>
              <p:cNvSpPr>
                <a:spLocks noChangeArrowheads="1"/>
              </p:cNvSpPr>
              <p:nvPr/>
            </p:nvSpPr>
            <p:spPr bwMode="auto">
              <a:xfrm flipV="1">
                <a:off x="2063" y="3256"/>
                <a:ext cx="391" cy="22"/>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grpSp>
      </p:grpSp>
      <p:grpSp>
        <p:nvGrpSpPr>
          <p:cNvPr id="122" name="Grouper 92"/>
          <p:cNvGrpSpPr>
            <a:grpSpLocks noChangeAspect="1"/>
          </p:cNvGrpSpPr>
          <p:nvPr/>
        </p:nvGrpSpPr>
        <p:grpSpPr>
          <a:xfrm rot="1800000">
            <a:off x="5914484" y="5146647"/>
            <a:ext cx="2128497" cy="540000"/>
            <a:chOff x="2122487" y="3019401"/>
            <a:chExt cx="4905224" cy="1105727"/>
          </a:xfrm>
        </p:grpSpPr>
        <p:sp>
          <p:nvSpPr>
            <p:cNvPr id="123" name="Ellipse 122"/>
            <p:cNvSpPr>
              <a:spLocks noChangeAspect="1"/>
            </p:cNvSpPr>
            <p:nvPr/>
          </p:nvSpPr>
          <p:spPr>
            <a:xfrm>
              <a:off x="4127502" y="3019401"/>
              <a:ext cx="931393" cy="914398"/>
            </a:xfrm>
            <a:prstGeom prst="ellipse">
              <a:avLst/>
            </a:prstGeom>
            <a:noFill/>
            <a:ln>
              <a:solidFill>
                <a:srgbClr val="5F5F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24" name="Group 3"/>
            <p:cNvGrpSpPr>
              <a:grpSpLocks/>
            </p:cNvGrpSpPr>
            <p:nvPr/>
          </p:nvGrpSpPr>
          <p:grpSpPr bwMode="auto">
            <a:xfrm>
              <a:off x="2122487" y="3095664"/>
              <a:ext cx="4905224" cy="1029478"/>
              <a:chOff x="1174" y="3028"/>
              <a:chExt cx="2156" cy="483"/>
            </a:xfrm>
          </p:grpSpPr>
          <p:sp>
            <p:nvSpPr>
              <p:cNvPr id="125" name="Line 19"/>
              <p:cNvSpPr>
                <a:spLocks noChangeShapeType="1"/>
              </p:cNvSpPr>
              <p:nvPr/>
            </p:nvSpPr>
            <p:spPr bwMode="auto">
              <a:xfrm rot="120000" flipH="1" flipV="1">
                <a:off x="1707" y="3157"/>
                <a:ext cx="474"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26" name="Line 18"/>
              <p:cNvSpPr>
                <a:spLocks noChangeShapeType="1"/>
              </p:cNvSpPr>
              <p:nvPr/>
            </p:nvSpPr>
            <p:spPr bwMode="auto">
              <a:xfrm rot="21480000" flipV="1">
                <a:off x="2339" y="3151"/>
                <a:ext cx="473"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27" name="AutoShape 4"/>
              <p:cNvSpPr>
                <a:spLocks noChangeArrowheads="1"/>
              </p:cNvSpPr>
              <p:nvPr/>
            </p:nvSpPr>
            <p:spPr bwMode="auto">
              <a:xfrm rot="21480000">
                <a:off x="2370" y="3123"/>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28" name="Oval 5"/>
              <p:cNvSpPr>
                <a:spLocks noChangeArrowheads="1"/>
              </p:cNvSpPr>
              <p:nvPr/>
            </p:nvSpPr>
            <p:spPr bwMode="auto">
              <a:xfrm>
                <a:off x="2140" y="3118"/>
                <a:ext cx="231" cy="79"/>
              </a:xfrm>
              <a:prstGeom prst="ellipse">
                <a:avLst/>
              </a:prstGeom>
              <a:solidFill>
                <a:schemeClr val="tx2">
                  <a:lumMod val="75000"/>
                  <a:lumOff val="25000"/>
                </a:schemeClr>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29" name="Oval 6"/>
              <p:cNvSpPr>
                <a:spLocks noChangeArrowheads="1"/>
              </p:cNvSpPr>
              <p:nvPr/>
            </p:nvSpPr>
            <p:spPr bwMode="auto">
              <a:xfrm>
                <a:off x="2134" y="3199"/>
                <a:ext cx="243" cy="177"/>
              </a:xfrm>
              <a:prstGeom prst="ellipse">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30" name="Rectangle 7"/>
              <p:cNvSpPr>
                <a:spLocks noChangeArrowheads="1"/>
              </p:cNvSpPr>
              <p:nvPr/>
            </p:nvSpPr>
            <p:spPr bwMode="auto">
              <a:xfrm>
                <a:off x="2134" y="3168"/>
                <a:ext cx="243" cy="88"/>
              </a:xfrm>
              <a:prstGeom prst="rect">
                <a:avLst/>
              </a:prstGeom>
              <a:solidFill>
                <a:srgbClr val="C0C0C0"/>
              </a:solidFill>
              <a:ln w="9525">
                <a:solidFill>
                  <a:srgbClr val="000000"/>
                </a:solidFill>
                <a:miter lim="800000"/>
                <a:headEnd/>
                <a:tailEnd/>
              </a:ln>
              <a:scene3d>
                <a:camera prst="orthographicFront"/>
                <a:lightRig rig="threePt" dir="t"/>
              </a:scene3d>
              <a:sp3d>
                <a:bevelT/>
              </a:sp3d>
            </p:spPr>
            <p:txBody>
              <a:bodyPr>
                <a:prstTxWarp prst="textNoShape">
                  <a:avLst/>
                </a:prstTxWarp>
              </a:bodyPr>
              <a:lstStyle/>
              <a:p>
                <a:endParaRPr lang="en-US"/>
              </a:p>
            </p:txBody>
          </p:sp>
          <p:sp>
            <p:nvSpPr>
              <p:cNvPr id="131" name="AutoShape 9"/>
              <p:cNvSpPr>
                <a:spLocks noChangeArrowheads="1"/>
              </p:cNvSpPr>
              <p:nvPr/>
            </p:nvSpPr>
            <p:spPr bwMode="auto">
              <a:xfrm rot="16200000" flipV="1">
                <a:off x="2093" y="3188"/>
                <a:ext cx="334" cy="14"/>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32" name="Line 10"/>
              <p:cNvSpPr>
                <a:spLocks noChangeShapeType="1"/>
              </p:cNvSpPr>
              <p:nvPr/>
            </p:nvSpPr>
            <p:spPr bwMode="auto">
              <a:xfrm flipH="1">
                <a:off x="2198" y="3288"/>
                <a:ext cx="55"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33" name="Line 11"/>
              <p:cNvSpPr>
                <a:spLocks noChangeShapeType="1"/>
              </p:cNvSpPr>
              <p:nvPr/>
            </p:nvSpPr>
            <p:spPr bwMode="auto">
              <a:xfrm>
                <a:off x="2267" y="3284"/>
                <a:ext cx="53"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34" name="Line 12"/>
              <p:cNvSpPr>
                <a:spLocks noChangeShapeType="1"/>
              </p:cNvSpPr>
              <p:nvPr/>
            </p:nvSpPr>
            <p:spPr bwMode="auto">
              <a:xfrm flipH="1">
                <a:off x="2090" y="3350"/>
                <a:ext cx="49"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35" name="Line 13"/>
              <p:cNvSpPr>
                <a:spLocks noChangeShapeType="1"/>
              </p:cNvSpPr>
              <p:nvPr/>
            </p:nvSpPr>
            <p:spPr bwMode="auto">
              <a:xfrm>
                <a:off x="2365" y="3350"/>
                <a:ext cx="48"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36" name="Oval 14"/>
              <p:cNvSpPr>
                <a:spLocks noChangeArrowheads="1"/>
              </p:cNvSpPr>
              <p:nvPr/>
            </p:nvSpPr>
            <p:spPr bwMode="auto">
              <a:xfrm>
                <a:off x="2411" y="3425"/>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37" name="Line 15"/>
              <p:cNvSpPr>
                <a:spLocks noChangeShapeType="1"/>
              </p:cNvSpPr>
              <p:nvPr/>
            </p:nvSpPr>
            <p:spPr bwMode="auto">
              <a:xfrm flipH="1" flipV="1">
                <a:off x="2146" y="3174"/>
                <a:ext cx="91"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38" name="Line 16"/>
              <p:cNvSpPr>
                <a:spLocks noChangeShapeType="1"/>
              </p:cNvSpPr>
              <p:nvPr/>
            </p:nvSpPr>
            <p:spPr bwMode="auto">
              <a:xfrm flipV="1">
                <a:off x="2283" y="3174"/>
                <a:ext cx="89"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39" name="AutoShape 17"/>
              <p:cNvSpPr>
                <a:spLocks noChangeArrowheads="1"/>
              </p:cNvSpPr>
              <p:nvPr/>
            </p:nvSpPr>
            <p:spPr bwMode="auto">
              <a:xfrm rot="120000" flipH="1">
                <a:off x="1174" y="3131"/>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40" name="Oval 20"/>
              <p:cNvSpPr>
                <a:spLocks noChangeArrowheads="1"/>
              </p:cNvSpPr>
              <p:nvPr/>
            </p:nvSpPr>
            <p:spPr bwMode="auto">
              <a:xfrm>
                <a:off x="2056" y="3420"/>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41" name="AutoShape 8"/>
              <p:cNvSpPr>
                <a:spLocks noChangeArrowheads="1"/>
              </p:cNvSpPr>
              <p:nvPr/>
            </p:nvSpPr>
            <p:spPr bwMode="auto">
              <a:xfrm flipV="1">
                <a:off x="2063" y="3256"/>
                <a:ext cx="391" cy="22"/>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grpSp>
      </p:grpSp>
      <p:grpSp>
        <p:nvGrpSpPr>
          <p:cNvPr id="34" name="Grouper 33"/>
          <p:cNvGrpSpPr/>
          <p:nvPr/>
        </p:nvGrpSpPr>
        <p:grpSpPr>
          <a:xfrm>
            <a:off x="3676743" y="3194196"/>
            <a:ext cx="1762998" cy="173075"/>
            <a:chOff x="3707442" y="3087571"/>
            <a:chExt cx="1762998" cy="173075"/>
          </a:xfrm>
        </p:grpSpPr>
        <p:sp>
          <p:nvSpPr>
            <p:cNvPr id="16" name="Oval 44"/>
            <p:cNvSpPr>
              <a:spLocks noChangeAspect="1" noChangeArrowheads="1"/>
            </p:cNvSpPr>
            <p:nvPr/>
          </p:nvSpPr>
          <p:spPr bwMode="auto">
            <a:xfrm>
              <a:off x="4488118" y="3087571"/>
              <a:ext cx="179997" cy="173075"/>
            </a:xfrm>
            <a:prstGeom prst="ellipse">
              <a:avLst/>
            </a:prstGeom>
            <a:noFill/>
            <a:ln w="28575" cmpd="sng">
              <a:solidFill>
                <a:srgbClr val="FF2B22"/>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fr-FR"/>
            </a:p>
          </p:txBody>
        </p:sp>
        <p:cxnSp>
          <p:nvCxnSpPr>
            <p:cNvPr id="38" name="Connecteur droit 37"/>
            <p:cNvCxnSpPr/>
            <p:nvPr/>
          </p:nvCxnSpPr>
          <p:spPr>
            <a:xfrm flipV="1">
              <a:off x="3707442" y="3178680"/>
              <a:ext cx="1762998" cy="1"/>
            </a:xfrm>
            <a:prstGeom prst="line">
              <a:avLst/>
            </a:prstGeom>
            <a:ln w="28575" cmpd="sng">
              <a:solidFill>
                <a:srgbClr val="FF2B22"/>
              </a:solidFill>
            </a:ln>
          </p:spPr>
          <p:style>
            <a:lnRef idx="2">
              <a:schemeClr val="accent1"/>
            </a:lnRef>
            <a:fillRef idx="0">
              <a:schemeClr val="accent1"/>
            </a:fillRef>
            <a:effectRef idx="1">
              <a:schemeClr val="accent1"/>
            </a:effectRef>
            <a:fontRef idx="minor">
              <a:schemeClr val="tx1"/>
            </a:fontRef>
          </p:style>
        </p:cxnSp>
      </p:grpSp>
      <p:grpSp>
        <p:nvGrpSpPr>
          <p:cNvPr id="189" name="Grouper 92"/>
          <p:cNvGrpSpPr>
            <a:grpSpLocks noChangeAspect="1"/>
          </p:cNvGrpSpPr>
          <p:nvPr/>
        </p:nvGrpSpPr>
        <p:grpSpPr>
          <a:xfrm>
            <a:off x="3488468" y="5119363"/>
            <a:ext cx="2128497" cy="540007"/>
            <a:chOff x="2122487" y="3019401"/>
            <a:chExt cx="4905224" cy="1105741"/>
          </a:xfrm>
        </p:grpSpPr>
        <p:sp>
          <p:nvSpPr>
            <p:cNvPr id="193" name="Ellipse 192"/>
            <p:cNvSpPr>
              <a:spLocks noChangeAspect="1"/>
            </p:cNvSpPr>
            <p:nvPr/>
          </p:nvSpPr>
          <p:spPr>
            <a:xfrm>
              <a:off x="4127502" y="3019401"/>
              <a:ext cx="931393" cy="914398"/>
            </a:xfrm>
            <a:prstGeom prst="ellipse">
              <a:avLst/>
            </a:prstGeom>
            <a:noFill/>
            <a:ln>
              <a:solidFill>
                <a:srgbClr val="5F5F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94" name="Group 3"/>
            <p:cNvGrpSpPr>
              <a:grpSpLocks/>
            </p:cNvGrpSpPr>
            <p:nvPr/>
          </p:nvGrpSpPr>
          <p:grpSpPr bwMode="auto">
            <a:xfrm>
              <a:off x="2122487" y="3095664"/>
              <a:ext cx="4905224" cy="1029478"/>
              <a:chOff x="1174" y="3028"/>
              <a:chExt cx="2156" cy="483"/>
            </a:xfrm>
          </p:grpSpPr>
          <p:sp>
            <p:nvSpPr>
              <p:cNvPr id="195" name="Line 19"/>
              <p:cNvSpPr>
                <a:spLocks noChangeShapeType="1"/>
              </p:cNvSpPr>
              <p:nvPr/>
            </p:nvSpPr>
            <p:spPr bwMode="auto">
              <a:xfrm rot="120000" flipH="1" flipV="1">
                <a:off x="1707" y="3157"/>
                <a:ext cx="474"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96" name="Line 18"/>
              <p:cNvSpPr>
                <a:spLocks noChangeShapeType="1"/>
              </p:cNvSpPr>
              <p:nvPr/>
            </p:nvSpPr>
            <p:spPr bwMode="auto">
              <a:xfrm rot="21480000" flipV="1">
                <a:off x="2339" y="3151"/>
                <a:ext cx="473"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97" name="AutoShape 4"/>
              <p:cNvSpPr>
                <a:spLocks noChangeArrowheads="1"/>
              </p:cNvSpPr>
              <p:nvPr/>
            </p:nvSpPr>
            <p:spPr bwMode="auto">
              <a:xfrm rot="21480000">
                <a:off x="2370" y="3123"/>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98" name="Oval 5"/>
              <p:cNvSpPr>
                <a:spLocks noChangeArrowheads="1"/>
              </p:cNvSpPr>
              <p:nvPr/>
            </p:nvSpPr>
            <p:spPr bwMode="auto">
              <a:xfrm>
                <a:off x="2140" y="3118"/>
                <a:ext cx="231" cy="79"/>
              </a:xfrm>
              <a:prstGeom prst="ellipse">
                <a:avLst/>
              </a:prstGeom>
              <a:solidFill>
                <a:schemeClr val="tx2">
                  <a:lumMod val="75000"/>
                  <a:lumOff val="25000"/>
                </a:schemeClr>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99" name="Oval 6"/>
              <p:cNvSpPr>
                <a:spLocks noChangeArrowheads="1"/>
              </p:cNvSpPr>
              <p:nvPr/>
            </p:nvSpPr>
            <p:spPr bwMode="auto">
              <a:xfrm>
                <a:off x="2134" y="3199"/>
                <a:ext cx="243" cy="177"/>
              </a:xfrm>
              <a:prstGeom prst="ellipse">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00" name="Rectangle 7"/>
              <p:cNvSpPr>
                <a:spLocks noChangeArrowheads="1"/>
              </p:cNvSpPr>
              <p:nvPr/>
            </p:nvSpPr>
            <p:spPr bwMode="auto">
              <a:xfrm>
                <a:off x="2134" y="3168"/>
                <a:ext cx="243" cy="88"/>
              </a:xfrm>
              <a:prstGeom prst="rect">
                <a:avLst/>
              </a:prstGeom>
              <a:solidFill>
                <a:srgbClr val="C0C0C0"/>
              </a:solidFill>
              <a:ln w="9525">
                <a:solidFill>
                  <a:srgbClr val="000000"/>
                </a:solidFill>
                <a:miter lim="800000"/>
                <a:headEnd/>
                <a:tailEnd/>
              </a:ln>
              <a:scene3d>
                <a:camera prst="orthographicFront"/>
                <a:lightRig rig="threePt" dir="t"/>
              </a:scene3d>
              <a:sp3d>
                <a:bevelT/>
              </a:sp3d>
            </p:spPr>
            <p:txBody>
              <a:bodyPr>
                <a:prstTxWarp prst="textNoShape">
                  <a:avLst/>
                </a:prstTxWarp>
              </a:bodyPr>
              <a:lstStyle/>
              <a:p>
                <a:endParaRPr lang="en-US"/>
              </a:p>
            </p:txBody>
          </p:sp>
          <p:sp>
            <p:nvSpPr>
              <p:cNvPr id="201" name="AutoShape 9"/>
              <p:cNvSpPr>
                <a:spLocks noChangeArrowheads="1"/>
              </p:cNvSpPr>
              <p:nvPr/>
            </p:nvSpPr>
            <p:spPr bwMode="auto">
              <a:xfrm rot="16200000" flipV="1">
                <a:off x="2093" y="3188"/>
                <a:ext cx="334" cy="14"/>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02" name="Line 10"/>
              <p:cNvSpPr>
                <a:spLocks noChangeShapeType="1"/>
              </p:cNvSpPr>
              <p:nvPr/>
            </p:nvSpPr>
            <p:spPr bwMode="auto">
              <a:xfrm flipH="1">
                <a:off x="2198" y="3288"/>
                <a:ext cx="55"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03" name="Line 11"/>
              <p:cNvSpPr>
                <a:spLocks noChangeShapeType="1"/>
              </p:cNvSpPr>
              <p:nvPr/>
            </p:nvSpPr>
            <p:spPr bwMode="auto">
              <a:xfrm>
                <a:off x="2267" y="3284"/>
                <a:ext cx="53"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04" name="Line 12"/>
              <p:cNvSpPr>
                <a:spLocks noChangeShapeType="1"/>
              </p:cNvSpPr>
              <p:nvPr/>
            </p:nvSpPr>
            <p:spPr bwMode="auto">
              <a:xfrm flipH="1">
                <a:off x="2090" y="3350"/>
                <a:ext cx="49"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05" name="Line 13"/>
              <p:cNvSpPr>
                <a:spLocks noChangeShapeType="1"/>
              </p:cNvSpPr>
              <p:nvPr/>
            </p:nvSpPr>
            <p:spPr bwMode="auto">
              <a:xfrm>
                <a:off x="2365" y="3350"/>
                <a:ext cx="48"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06" name="Oval 14"/>
              <p:cNvSpPr>
                <a:spLocks noChangeArrowheads="1"/>
              </p:cNvSpPr>
              <p:nvPr/>
            </p:nvSpPr>
            <p:spPr bwMode="auto">
              <a:xfrm>
                <a:off x="2411" y="3425"/>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07" name="Line 15"/>
              <p:cNvSpPr>
                <a:spLocks noChangeShapeType="1"/>
              </p:cNvSpPr>
              <p:nvPr/>
            </p:nvSpPr>
            <p:spPr bwMode="auto">
              <a:xfrm flipH="1" flipV="1">
                <a:off x="2146" y="3174"/>
                <a:ext cx="91"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08" name="Line 16"/>
              <p:cNvSpPr>
                <a:spLocks noChangeShapeType="1"/>
              </p:cNvSpPr>
              <p:nvPr/>
            </p:nvSpPr>
            <p:spPr bwMode="auto">
              <a:xfrm flipV="1">
                <a:off x="2283" y="3174"/>
                <a:ext cx="89"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09" name="AutoShape 17"/>
              <p:cNvSpPr>
                <a:spLocks noChangeArrowheads="1"/>
              </p:cNvSpPr>
              <p:nvPr/>
            </p:nvSpPr>
            <p:spPr bwMode="auto">
              <a:xfrm rot="120000" flipH="1">
                <a:off x="1174" y="3131"/>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10" name="Oval 20"/>
              <p:cNvSpPr>
                <a:spLocks noChangeArrowheads="1"/>
              </p:cNvSpPr>
              <p:nvPr/>
            </p:nvSpPr>
            <p:spPr bwMode="auto">
              <a:xfrm>
                <a:off x="2056" y="3420"/>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11" name="AutoShape 8"/>
              <p:cNvSpPr>
                <a:spLocks noChangeArrowheads="1"/>
              </p:cNvSpPr>
              <p:nvPr/>
            </p:nvSpPr>
            <p:spPr bwMode="auto">
              <a:xfrm flipV="1">
                <a:off x="2063" y="3256"/>
                <a:ext cx="391" cy="22"/>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grpSp>
      </p:grpSp>
      <p:grpSp>
        <p:nvGrpSpPr>
          <p:cNvPr id="185" name="Grouper 184"/>
          <p:cNvGrpSpPr/>
          <p:nvPr/>
        </p:nvGrpSpPr>
        <p:grpSpPr>
          <a:xfrm>
            <a:off x="3386851" y="5215470"/>
            <a:ext cx="2338996" cy="173075"/>
            <a:chOff x="3415341" y="3087571"/>
            <a:chExt cx="2338996" cy="173075"/>
          </a:xfrm>
        </p:grpSpPr>
        <p:sp>
          <p:nvSpPr>
            <p:cNvPr id="186" name="Oval 44"/>
            <p:cNvSpPr>
              <a:spLocks noChangeAspect="1" noChangeArrowheads="1"/>
            </p:cNvSpPr>
            <p:nvPr/>
          </p:nvSpPr>
          <p:spPr bwMode="auto">
            <a:xfrm>
              <a:off x="4488118" y="3087571"/>
              <a:ext cx="179997" cy="173075"/>
            </a:xfrm>
            <a:prstGeom prst="ellipse">
              <a:avLst/>
            </a:prstGeom>
            <a:noFill/>
            <a:ln w="28575" cmpd="sng">
              <a:solidFill>
                <a:srgbClr val="FF2B22"/>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fr-FR"/>
            </a:p>
          </p:txBody>
        </p:sp>
        <p:cxnSp>
          <p:nvCxnSpPr>
            <p:cNvPr id="187" name="Connecteur droit 186"/>
            <p:cNvCxnSpPr/>
            <p:nvPr/>
          </p:nvCxnSpPr>
          <p:spPr>
            <a:xfrm flipV="1">
              <a:off x="3415341" y="3178680"/>
              <a:ext cx="2338996" cy="1"/>
            </a:xfrm>
            <a:prstGeom prst="line">
              <a:avLst/>
            </a:prstGeom>
            <a:ln w="28575" cmpd="sng">
              <a:solidFill>
                <a:srgbClr val="FF2B22"/>
              </a:solidFill>
            </a:ln>
          </p:spPr>
          <p:style>
            <a:lnRef idx="2">
              <a:schemeClr val="accent1"/>
            </a:lnRef>
            <a:fillRef idx="0">
              <a:schemeClr val="accent1"/>
            </a:fillRef>
            <a:effectRef idx="1">
              <a:schemeClr val="accent1"/>
            </a:effectRef>
            <a:fontRef idx="minor">
              <a:schemeClr val="tx1"/>
            </a:fontRef>
          </p:style>
        </p:cxnSp>
      </p:grpSp>
      <p:sp>
        <p:nvSpPr>
          <p:cNvPr id="97280" name="Rectangle 97279"/>
          <p:cNvSpPr/>
          <p:nvPr/>
        </p:nvSpPr>
        <p:spPr>
          <a:xfrm>
            <a:off x="1274283" y="2171700"/>
            <a:ext cx="2213983" cy="19948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4" name="Rectangle 213"/>
          <p:cNvSpPr/>
          <p:nvPr/>
        </p:nvSpPr>
        <p:spPr>
          <a:xfrm>
            <a:off x="5654142" y="2168451"/>
            <a:ext cx="2213983" cy="19948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5" name="ZoneTexte 214"/>
          <p:cNvSpPr txBox="1"/>
          <p:nvPr/>
        </p:nvSpPr>
        <p:spPr>
          <a:xfrm>
            <a:off x="3472142" y="689977"/>
            <a:ext cx="2225116"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600" dirty="0"/>
              <a:t>HORIZON ARTIFICIEL</a:t>
            </a:r>
          </a:p>
        </p:txBody>
      </p:sp>
      <p:cxnSp>
        <p:nvCxnSpPr>
          <p:cNvPr id="223" name="Connecteur droit avec flèche 222"/>
          <p:cNvCxnSpPr/>
          <p:nvPr/>
        </p:nvCxnSpPr>
        <p:spPr>
          <a:xfrm flipH="1" flipV="1">
            <a:off x="3970022" y="1879045"/>
            <a:ext cx="3095999" cy="0"/>
          </a:xfrm>
          <a:prstGeom prst="straightConnector1">
            <a:avLst/>
          </a:prstGeom>
          <a:ln w="19050" cmpd="sng">
            <a:headEnd type="none"/>
            <a:tailEnd type="none"/>
          </a:ln>
        </p:spPr>
        <p:style>
          <a:lnRef idx="2">
            <a:schemeClr val="dk1"/>
          </a:lnRef>
          <a:fillRef idx="0">
            <a:schemeClr val="dk1"/>
          </a:fillRef>
          <a:effectRef idx="1">
            <a:schemeClr val="dk1"/>
          </a:effectRef>
          <a:fontRef idx="minor">
            <a:schemeClr val="tx1"/>
          </a:fontRef>
        </p:style>
      </p:cxnSp>
      <p:grpSp>
        <p:nvGrpSpPr>
          <p:cNvPr id="224" name="Grouper 223"/>
          <p:cNvGrpSpPr/>
          <p:nvPr/>
        </p:nvGrpSpPr>
        <p:grpSpPr>
          <a:xfrm>
            <a:off x="4000474" y="1391227"/>
            <a:ext cx="2563886" cy="525002"/>
            <a:chOff x="5015124" y="1467427"/>
            <a:chExt cx="2563886" cy="525002"/>
          </a:xfrm>
        </p:grpSpPr>
        <p:pic>
          <p:nvPicPr>
            <p:cNvPr id="225" name="Image 224"/>
            <p:cNvPicPr>
              <a:picLocks noChangeAspect="1"/>
            </p:cNvPicPr>
            <p:nvPr/>
          </p:nvPicPr>
          <p:blipFill>
            <a:blip r:embed="rId5">
              <a:clrChange>
                <a:clrFrom>
                  <a:srgbClr val="F5FAFF"/>
                </a:clrFrom>
                <a:clrTo>
                  <a:srgbClr val="F5FAFF">
                    <a:alpha val="0"/>
                  </a:srgbClr>
                </a:clrTo>
              </a:clrChange>
              <a:alphaModFix amt="91000"/>
              <a:extLst>
                <a:ext uri="{BEBA8EAE-BF5A-486C-A8C5-ECC9F3942E4B}">
                  <a14:imgProps xmlns:a14="http://schemas.microsoft.com/office/drawing/2010/main">
                    <a14:imgLayer r:embed="rId6">
                      <a14:imgEffect>
                        <a14:backgroundRemoval t="3419" b="100000" l="242" r="100000">
                          <a14:foregroundMark x1="94928" y1="61538" x2="94928" y2="61538"/>
                          <a14:foregroundMark x1="59179" y1="38462" x2="59179" y2="38462"/>
                        </a14:backgroundRemoval>
                      </a14:imgEffect>
                      <a14:imgEffect>
                        <a14:saturation sat="300000"/>
                      </a14:imgEffect>
                    </a14:imgLayer>
                  </a14:imgProps>
                </a:ext>
              </a:extLst>
            </a:blip>
            <a:stretch>
              <a:fillRect/>
            </a:stretch>
          </p:blipFill>
          <p:spPr>
            <a:xfrm flipH="1">
              <a:off x="5721303" y="1467427"/>
              <a:ext cx="1857707" cy="525002"/>
            </a:xfrm>
            <a:prstGeom prst="rect">
              <a:avLst/>
            </a:prstGeom>
          </p:spPr>
        </p:pic>
        <p:sp>
          <p:nvSpPr>
            <p:cNvPr id="226" name="Line 18"/>
            <p:cNvSpPr>
              <a:spLocks noChangeShapeType="1"/>
            </p:cNvSpPr>
            <p:nvPr/>
          </p:nvSpPr>
          <p:spPr bwMode="auto">
            <a:xfrm>
              <a:off x="5015124" y="1803051"/>
              <a:ext cx="774223" cy="0"/>
            </a:xfrm>
            <a:prstGeom prst="line">
              <a:avLst/>
            </a:prstGeom>
            <a:ln w="12700" cmpd="sng">
              <a:solidFill>
                <a:schemeClr val="tx1"/>
              </a:solidFill>
              <a:prstDash val="lgDash"/>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prstTxWarp prst="textNoShape">
                <a:avLst/>
              </a:prstTxWarp>
            </a:bodyPr>
            <a:lstStyle/>
            <a:p>
              <a:endParaRPr lang="fr-FR"/>
            </a:p>
          </p:txBody>
        </p:sp>
      </p:grpSp>
    </p:spTree>
    <p:extLst>
      <p:ext uri="{BB962C8B-B14F-4D97-AF65-F5344CB8AC3E}">
        <p14:creationId xmlns:p14="http://schemas.microsoft.com/office/powerpoint/2010/main" val="23979361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nodeType="clickEffect">
                                  <p:stCondLst>
                                    <p:cond delay="0"/>
                                  </p:stCondLst>
                                  <p:childTnLst>
                                    <p:set>
                                      <p:cBhvr>
                                        <p:cTn id="18" dur="1" fill="hold">
                                          <p:stCondLst>
                                            <p:cond delay="0"/>
                                          </p:stCondLst>
                                        </p:cTn>
                                        <p:tgtEl>
                                          <p:spTgt spid="189"/>
                                        </p:tgtEl>
                                        <p:attrNameLst>
                                          <p:attrName>style.visibility</p:attrName>
                                        </p:attrNameLst>
                                      </p:cBhvr>
                                      <p:to>
                                        <p:strVal val="visible"/>
                                      </p:to>
                                    </p:set>
                                    <p:anim calcmode="lin" valueType="num">
                                      <p:cBhvr>
                                        <p:cTn id="19" dur="500" fill="hold"/>
                                        <p:tgtEl>
                                          <p:spTgt spid="189"/>
                                        </p:tgtEl>
                                        <p:attrNameLst>
                                          <p:attrName>ppt_w</p:attrName>
                                        </p:attrNameLst>
                                      </p:cBhvr>
                                      <p:tavLst>
                                        <p:tav tm="0">
                                          <p:val>
                                            <p:strVal val="4*#ppt_w"/>
                                          </p:val>
                                        </p:tav>
                                        <p:tav tm="100000">
                                          <p:val>
                                            <p:strVal val="#ppt_w"/>
                                          </p:val>
                                        </p:tav>
                                      </p:tavLst>
                                    </p:anim>
                                    <p:anim calcmode="lin" valueType="num">
                                      <p:cBhvr>
                                        <p:cTn id="20" dur="500" fill="hold"/>
                                        <p:tgtEl>
                                          <p:spTgt spid="189"/>
                                        </p:tgtEl>
                                        <p:attrNameLst>
                                          <p:attrName>ppt_h</p:attrName>
                                        </p:attrNameLst>
                                      </p:cBhvr>
                                      <p:tavLst>
                                        <p:tav tm="0">
                                          <p:val>
                                            <p:strVal val="4*#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9728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par>
                          <p:cTn id="29" fill="hold">
                            <p:stCondLst>
                              <p:cond delay="0"/>
                            </p:stCondLst>
                            <p:childTnLst>
                              <p:par>
                                <p:cTn id="30" presetID="23" presetClass="entr" presetSubtype="32" fill="hold" nodeType="afterEffect">
                                  <p:stCondLst>
                                    <p:cond delay="0"/>
                                  </p:stCondLst>
                                  <p:childTnLst>
                                    <p:set>
                                      <p:cBhvr>
                                        <p:cTn id="31" dur="1" fill="hold">
                                          <p:stCondLst>
                                            <p:cond delay="0"/>
                                          </p:stCondLst>
                                        </p:cTn>
                                        <p:tgtEl>
                                          <p:spTgt spid="102"/>
                                        </p:tgtEl>
                                        <p:attrNameLst>
                                          <p:attrName>style.visibility</p:attrName>
                                        </p:attrNameLst>
                                      </p:cBhvr>
                                      <p:to>
                                        <p:strVal val="visible"/>
                                      </p:to>
                                    </p:set>
                                    <p:anim calcmode="lin" valueType="num">
                                      <p:cBhvr>
                                        <p:cTn id="32" dur="500" fill="hold"/>
                                        <p:tgtEl>
                                          <p:spTgt spid="102"/>
                                        </p:tgtEl>
                                        <p:attrNameLst>
                                          <p:attrName>ppt_w</p:attrName>
                                        </p:attrNameLst>
                                      </p:cBhvr>
                                      <p:tavLst>
                                        <p:tav tm="0">
                                          <p:val>
                                            <p:strVal val="4*#ppt_w"/>
                                          </p:val>
                                        </p:tav>
                                        <p:tav tm="100000">
                                          <p:val>
                                            <p:strVal val="#ppt_w"/>
                                          </p:val>
                                        </p:tav>
                                      </p:tavLst>
                                    </p:anim>
                                    <p:anim calcmode="lin" valueType="num">
                                      <p:cBhvr>
                                        <p:cTn id="33" dur="500" fill="hold"/>
                                        <p:tgtEl>
                                          <p:spTgt spid="102"/>
                                        </p:tgtEl>
                                        <p:attrNameLst>
                                          <p:attrName>ppt_h</p:attrName>
                                        </p:attrNameLst>
                                      </p:cBhvr>
                                      <p:tavLst>
                                        <p:tav tm="0">
                                          <p:val>
                                            <p:strVal val="4*#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0" nodeType="clickEffect">
                                  <p:stCondLst>
                                    <p:cond delay="0"/>
                                  </p:stCondLst>
                                  <p:childTnLst>
                                    <p:set>
                                      <p:cBhvr>
                                        <p:cTn id="37" dur="1" fill="hold">
                                          <p:stCondLst>
                                            <p:cond delay="0"/>
                                          </p:stCondLst>
                                        </p:cTn>
                                        <p:tgtEl>
                                          <p:spTgt spid="2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childTnLst>
                                </p:cTn>
                              </p:par>
                            </p:childTnLst>
                          </p:cTn>
                        </p:par>
                        <p:par>
                          <p:cTn id="42" fill="hold">
                            <p:stCondLst>
                              <p:cond delay="0"/>
                            </p:stCondLst>
                            <p:childTnLst>
                              <p:par>
                                <p:cTn id="43" presetID="23" presetClass="entr" presetSubtype="32" fill="hold" nodeType="afterEffect">
                                  <p:stCondLst>
                                    <p:cond delay="0"/>
                                  </p:stCondLst>
                                  <p:childTnLst>
                                    <p:set>
                                      <p:cBhvr>
                                        <p:cTn id="44" dur="1" fill="hold">
                                          <p:stCondLst>
                                            <p:cond delay="0"/>
                                          </p:stCondLst>
                                        </p:cTn>
                                        <p:tgtEl>
                                          <p:spTgt spid="122"/>
                                        </p:tgtEl>
                                        <p:attrNameLst>
                                          <p:attrName>style.visibility</p:attrName>
                                        </p:attrNameLst>
                                      </p:cBhvr>
                                      <p:to>
                                        <p:strVal val="visible"/>
                                      </p:to>
                                    </p:set>
                                    <p:anim calcmode="lin" valueType="num">
                                      <p:cBhvr>
                                        <p:cTn id="45" dur="500" fill="hold"/>
                                        <p:tgtEl>
                                          <p:spTgt spid="122"/>
                                        </p:tgtEl>
                                        <p:attrNameLst>
                                          <p:attrName>ppt_w</p:attrName>
                                        </p:attrNameLst>
                                      </p:cBhvr>
                                      <p:tavLst>
                                        <p:tav tm="0">
                                          <p:val>
                                            <p:strVal val="4*#ppt_w"/>
                                          </p:val>
                                        </p:tav>
                                        <p:tav tm="100000">
                                          <p:val>
                                            <p:strVal val="#ppt_w"/>
                                          </p:val>
                                        </p:tav>
                                      </p:tavLst>
                                    </p:anim>
                                    <p:anim calcmode="lin" valueType="num">
                                      <p:cBhvr>
                                        <p:cTn id="46" dur="500" fill="hold"/>
                                        <p:tgtEl>
                                          <p:spTgt spid="12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97280" grpId="0" animBg="1"/>
      <p:bldP spid="21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5" name="Image 84" descr="HorizonCabre.p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b="22826"/>
          <a:stretch/>
        </p:blipFill>
        <p:spPr>
          <a:xfrm>
            <a:off x="1490562" y="2270128"/>
            <a:ext cx="6119994" cy="1901325"/>
          </a:xfrm>
          <a:prstGeom prst="rect">
            <a:avLst/>
          </a:prstGeom>
        </p:spPr>
      </p:pic>
      <p:grpSp>
        <p:nvGrpSpPr>
          <p:cNvPr id="178" name="Group 62"/>
          <p:cNvGrpSpPr>
            <a:grpSpLocks/>
          </p:cNvGrpSpPr>
          <p:nvPr/>
        </p:nvGrpSpPr>
        <p:grpSpPr bwMode="auto">
          <a:xfrm>
            <a:off x="-1" y="5315743"/>
            <a:ext cx="9144001" cy="233363"/>
            <a:chOff x="0" y="1570"/>
            <a:chExt cx="5760" cy="147"/>
          </a:xfrm>
        </p:grpSpPr>
        <p:grpSp>
          <p:nvGrpSpPr>
            <p:cNvPr id="179" name="Group 63"/>
            <p:cNvGrpSpPr>
              <a:grpSpLocks/>
            </p:cNvGrpSpPr>
            <p:nvPr/>
          </p:nvGrpSpPr>
          <p:grpSpPr bwMode="auto">
            <a:xfrm>
              <a:off x="0" y="1570"/>
              <a:ext cx="3493" cy="147"/>
              <a:chOff x="1066" y="3062"/>
              <a:chExt cx="3493" cy="147"/>
            </a:xfrm>
          </p:grpSpPr>
          <p:sp>
            <p:nvSpPr>
              <p:cNvPr id="183" name="Freeform 64"/>
              <p:cNvSpPr>
                <a:spLocks/>
              </p:cNvSpPr>
              <p:nvPr/>
            </p:nvSpPr>
            <p:spPr bwMode="auto">
              <a:xfrm>
                <a:off x="1066" y="3062"/>
                <a:ext cx="3493" cy="147"/>
              </a:xfrm>
              <a:custGeom>
                <a:avLst/>
                <a:gdLst>
                  <a:gd name="T0" fmla="*/ 0 w 3312"/>
                  <a:gd name="T1" fmla="*/ 215 h 215"/>
                  <a:gd name="T2" fmla="*/ 3312 w 3312"/>
                  <a:gd name="T3" fmla="*/ 215 h 215"/>
                  <a:gd name="T4" fmla="*/ 3107 w 3312"/>
                  <a:gd name="T5" fmla="*/ 151 h 215"/>
                  <a:gd name="T6" fmla="*/ 2953 w 3312"/>
                  <a:gd name="T7" fmla="*/ 172 h 215"/>
                  <a:gd name="T8" fmla="*/ 2842 w 3312"/>
                  <a:gd name="T9" fmla="*/ 129 h 215"/>
                  <a:gd name="T10" fmla="*/ 2705 w 3312"/>
                  <a:gd name="T11" fmla="*/ 129 h 215"/>
                  <a:gd name="T12" fmla="*/ 2507 w 3312"/>
                  <a:gd name="T13" fmla="*/ 80 h 215"/>
                  <a:gd name="T14" fmla="*/ 2346 w 3312"/>
                  <a:gd name="T15" fmla="*/ 64 h 215"/>
                  <a:gd name="T16" fmla="*/ 2236 w 3312"/>
                  <a:gd name="T17" fmla="*/ 129 h 215"/>
                  <a:gd name="T18" fmla="*/ 2098 w 3312"/>
                  <a:gd name="T19" fmla="*/ 86 h 215"/>
                  <a:gd name="T20" fmla="*/ 1849 w 3312"/>
                  <a:gd name="T21" fmla="*/ 86 h 215"/>
                  <a:gd name="T22" fmla="*/ 1766 w 3312"/>
                  <a:gd name="T23" fmla="*/ 21 h 215"/>
                  <a:gd name="T24" fmla="*/ 1573 w 3312"/>
                  <a:gd name="T25" fmla="*/ 86 h 215"/>
                  <a:gd name="T26" fmla="*/ 1325 w 3312"/>
                  <a:gd name="T27" fmla="*/ 108 h 215"/>
                  <a:gd name="T28" fmla="*/ 1297 w 3312"/>
                  <a:gd name="T29" fmla="*/ 86 h 215"/>
                  <a:gd name="T30" fmla="*/ 1076 w 3312"/>
                  <a:gd name="T31" fmla="*/ 0 h 215"/>
                  <a:gd name="T32" fmla="*/ 718 w 3312"/>
                  <a:gd name="T33" fmla="*/ 86 h 215"/>
                  <a:gd name="T34" fmla="*/ 580 w 3312"/>
                  <a:gd name="T35" fmla="*/ 64 h 215"/>
                  <a:gd name="T36" fmla="*/ 524 w 3312"/>
                  <a:gd name="T37" fmla="*/ 86 h 215"/>
                  <a:gd name="T38" fmla="*/ 304 w 3312"/>
                  <a:gd name="T39" fmla="*/ 64 h 215"/>
                  <a:gd name="T40" fmla="*/ 83 w 3312"/>
                  <a:gd name="T41" fmla="*/ 150 h 215"/>
                  <a:gd name="T42" fmla="*/ 28 w 3312"/>
                  <a:gd name="T43" fmla="*/ 172 h 215"/>
                  <a:gd name="T44" fmla="*/ 0 w 3312"/>
                  <a:gd name="T45"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12" h="215">
                    <a:moveTo>
                      <a:pt x="0" y="215"/>
                    </a:moveTo>
                    <a:lnTo>
                      <a:pt x="3312" y="215"/>
                    </a:lnTo>
                    <a:lnTo>
                      <a:pt x="3107" y="151"/>
                    </a:lnTo>
                    <a:cubicBezTo>
                      <a:pt x="3047" y="144"/>
                      <a:pt x="2997" y="176"/>
                      <a:pt x="2953" y="172"/>
                    </a:cubicBezTo>
                    <a:cubicBezTo>
                      <a:pt x="2917" y="172"/>
                      <a:pt x="2884" y="136"/>
                      <a:pt x="2842" y="129"/>
                    </a:cubicBezTo>
                    <a:cubicBezTo>
                      <a:pt x="2801" y="122"/>
                      <a:pt x="2760" y="150"/>
                      <a:pt x="2705" y="129"/>
                    </a:cubicBezTo>
                    <a:cubicBezTo>
                      <a:pt x="2649" y="121"/>
                      <a:pt x="2567" y="91"/>
                      <a:pt x="2507" y="80"/>
                    </a:cubicBezTo>
                    <a:cubicBezTo>
                      <a:pt x="2448" y="69"/>
                      <a:pt x="2392" y="43"/>
                      <a:pt x="2346" y="64"/>
                    </a:cubicBezTo>
                    <a:lnTo>
                      <a:pt x="2236" y="129"/>
                    </a:lnTo>
                    <a:lnTo>
                      <a:pt x="2098" y="86"/>
                    </a:lnTo>
                    <a:cubicBezTo>
                      <a:pt x="2033" y="79"/>
                      <a:pt x="1905" y="97"/>
                      <a:pt x="1849" y="86"/>
                    </a:cubicBezTo>
                    <a:cubicBezTo>
                      <a:pt x="1794" y="75"/>
                      <a:pt x="1812" y="21"/>
                      <a:pt x="1766" y="21"/>
                    </a:cubicBezTo>
                    <a:cubicBezTo>
                      <a:pt x="1720" y="21"/>
                      <a:pt x="1647" y="72"/>
                      <a:pt x="1573" y="86"/>
                    </a:cubicBezTo>
                    <a:cubicBezTo>
                      <a:pt x="1500" y="100"/>
                      <a:pt x="1371" y="108"/>
                      <a:pt x="1325" y="108"/>
                    </a:cubicBezTo>
                    <a:lnTo>
                      <a:pt x="1297" y="86"/>
                    </a:lnTo>
                    <a:lnTo>
                      <a:pt x="1076" y="0"/>
                    </a:lnTo>
                    <a:lnTo>
                      <a:pt x="718" y="86"/>
                    </a:lnTo>
                    <a:lnTo>
                      <a:pt x="580" y="64"/>
                    </a:lnTo>
                    <a:cubicBezTo>
                      <a:pt x="548" y="64"/>
                      <a:pt x="571" y="86"/>
                      <a:pt x="524" y="86"/>
                    </a:cubicBezTo>
                    <a:cubicBezTo>
                      <a:pt x="478" y="86"/>
                      <a:pt x="377" y="54"/>
                      <a:pt x="304" y="64"/>
                    </a:cubicBezTo>
                    <a:lnTo>
                      <a:pt x="83" y="150"/>
                    </a:lnTo>
                    <a:cubicBezTo>
                      <a:pt x="38" y="168"/>
                      <a:pt x="42" y="161"/>
                      <a:pt x="28" y="172"/>
                    </a:cubicBezTo>
                    <a:cubicBezTo>
                      <a:pt x="14" y="183"/>
                      <a:pt x="6" y="206"/>
                      <a:pt x="0" y="215"/>
                    </a:cubicBezTo>
                    <a:close/>
                  </a:path>
                </a:pathLst>
              </a:custGeom>
              <a:gradFill rotWithShape="1">
                <a:gsLst>
                  <a:gs pos="0">
                    <a:srgbClr val="006600">
                      <a:alpha val="80000"/>
                    </a:srgbClr>
                  </a:gs>
                  <a:gs pos="100000">
                    <a:srgbClr val="996633">
                      <a:alpha val="70000"/>
                    </a:srgbClr>
                  </a:gs>
                </a:gsLst>
                <a:lin ang="5400000" scaled="1"/>
              </a:gradFill>
              <a:ln w="6350"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84" name="Freeform 65"/>
              <p:cNvSpPr>
                <a:spLocks/>
              </p:cNvSpPr>
              <p:nvPr/>
            </p:nvSpPr>
            <p:spPr bwMode="auto">
              <a:xfrm>
                <a:off x="1678" y="3136"/>
                <a:ext cx="1368" cy="73"/>
              </a:xfrm>
              <a:custGeom>
                <a:avLst/>
                <a:gdLst>
                  <a:gd name="T0" fmla="*/ 0 w 2132"/>
                  <a:gd name="T1" fmla="*/ 226 h 226"/>
                  <a:gd name="T2" fmla="*/ 2132 w 2132"/>
                  <a:gd name="T3" fmla="*/ 226 h 226"/>
                  <a:gd name="T4" fmla="*/ 1588 w 2132"/>
                  <a:gd name="T5" fmla="*/ 90 h 226"/>
                  <a:gd name="T6" fmla="*/ 1315 w 2132"/>
                  <a:gd name="T7" fmla="*/ 136 h 226"/>
                  <a:gd name="T8" fmla="*/ 862 w 2132"/>
                  <a:gd name="T9" fmla="*/ 136 h 226"/>
                  <a:gd name="T10" fmla="*/ 635 w 2132"/>
                  <a:gd name="T11" fmla="*/ 0 h 226"/>
                  <a:gd name="T12" fmla="*/ 272 w 2132"/>
                  <a:gd name="T13" fmla="*/ 136 h 226"/>
                  <a:gd name="T14" fmla="*/ 181 w 2132"/>
                  <a:gd name="T15" fmla="*/ 90 h 226"/>
                  <a:gd name="T16" fmla="*/ 0 w 2132"/>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2" h="226">
                    <a:moveTo>
                      <a:pt x="0" y="226"/>
                    </a:moveTo>
                    <a:lnTo>
                      <a:pt x="2132" y="226"/>
                    </a:lnTo>
                    <a:lnTo>
                      <a:pt x="1588" y="90"/>
                    </a:lnTo>
                    <a:lnTo>
                      <a:pt x="1315" y="136"/>
                    </a:lnTo>
                    <a:cubicBezTo>
                      <a:pt x="1194" y="144"/>
                      <a:pt x="975" y="159"/>
                      <a:pt x="862" y="136"/>
                    </a:cubicBezTo>
                    <a:cubicBezTo>
                      <a:pt x="749" y="113"/>
                      <a:pt x="733" y="0"/>
                      <a:pt x="635" y="0"/>
                    </a:cubicBezTo>
                    <a:cubicBezTo>
                      <a:pt x="537" y="0"/>
                      <a:pt x="347" y="121"/>
                      <a:pt x="272" y="136"/>
                    </a:cubicBezTo>
                    <a:cubicBezTo>
                      <a:pt x="197" y="151"/>
                      <a:pt x="226" y="75"/>
                      <a:pt x="181" y="90"/>
                    </a:cubicBezTo>
                    <a:lnTo>
                      <a:pt x="0" y="226"/>
                    </a:lnTo>
                    <a:close/>
                  </a:path>
                </a:pathLst>
              </a:custGeom>
              <a:gradFill rotWithShape="1">
                <a:gsLst>
                  <a:gs pos="0">
                    <a:srgbClr val="006600">
                      <a:alpha val="70000"/>
                    </a:srgbClr>
                  </a:gs>
                  <a:gs pos="100000">
                    <a:srgbClr val="996633">
                      <a:alpha val="70000"/>
                    </a:srgbClr>
                  </a:gs>
                </a:gsLst>
                <a:lin ang="5400000" scaled="1"/>
              </a:gradFill>
              <a:ln w="6350"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grpSp>
          <p:nvGrpSpPr>
            <p:cNvPr id="180" name="Group 66"/>
            <p:cNvGrpSpPr>
              <a:grpSpLocks/>
            </p:cNvGrpSpPr>
            <p:nvPr/>
          </p:nvGrpSpPr>
          <p:grpSpPr bwMode="auto">
            <a:xfrm>
              <a:off x="2267" y="1570"/>
              <a:ext cx="3493" cy="147"/>
              <a:chOff x="1066" y="3062"/>
              <a:chExt cx="3493" cy="147"/>
            </a:xfrm>
          </p:grpSpPr>
          <p:sp>
            <p:nvSpPr>
              <p:cNvPr id="181" name="Freeform 67"/>
              <p:cNvSpPr>
                <a:spLocks/>
              </p:cNvSpPr>
              <p:nvPr/>
            </p:nvSpPr>
            <p:spPr bwMode="auto">
              <a:xfrm>
                <a:off x="1066" y="3062"/>
                <a:ext cx="3493" cy="147"/>
              </a:xfrm>
              <a:custGeom>
                <a:avLst/>
                <a:gdLst>
                  <a:gd name="T0" fmla="*/ 0 w 3312"/>
                  <a:gd name="T1" fmla="*/ 215 h 215"/>
                  <a:gd name="T2" fmla="*/ 3312 w 3312"/>
                  <a:gd name="T3" fmla="*/ 215 h 215"/>
                  <a:gd name="T4" fmla="*/ 3107 w 3312"/>
                  <a:gd name="T5" fmla="*/ 151 h 215"/>
                  <a:gd name="T6" fmla="*/ 2953 w 3312"/>
                  <a:gd name="T7" fmla="*/ 172 h 215"/>
                  <a:gd name="T8" fmla="*/ 2842 w 3312"/>
                  <a:gd name="T9" fmla="*/ 129 h 215"/>
                  <a:gd name="T10" fmla="*/ 2705 w 3312"/>
                  <a:gd name="T11" fmla="*/ 129 h 215"/>
                  <a:gd name="T12" fmla="*/ 2507 w 3312"/>
                  <a:gd name="T13" fmla="*/ 80 h 215"/>
                  <a:gd name="T14" fmla="*/ 2346 w 3312"/>
                  <a:gd name="T15" fmla="*/ 64 h 215"/>
                  <a:gd name="T16" fmla="*/ 2236 w 3312"/>
                  <a:gd name="T17" fmla="*/ 129 h 215"/>
                  <a:gd name="T18" fmla="*/ 2098 w 3312"/>
                  <a:gd name="T19" fmla="*/ 86 h 215"/>
                  <a:gd name="T20" fmla="*/ 1849 w 3312"/>
                  <a:gd name="T21" fmla="*/ 86 h 215"/>
                  <a:gd name="T22" fmla="*/ 1766 w 3312"/>
                  <a:gd name="T23" fmla="*/ 21 h 215"/>
                  <a:gd name="T24" fmla="*/ 1573 w 3312"/>
                  <a:gd name="T25" fmla="*/ 86 h 215"/>
                  <a:gd name="T26" fmla="*/ 1325 w 3312"/>
                  <a:gd name="T27" fmla="*/ 108 h 215"/>
                  <a:gd name="T28" fmla="*/ 1297 w 3312"/>
                  <a:gd name="T29" fmla="*/ 86 h 215"/>
                  <a:gd name="T30" fmla="*/ 1076 w 3312"/>
                  <a:gd name="T31" fmla="*/ 0 h 215"/>
                  <a:gd name="T32" fmla="*/ 718 w 3312"/>
                  <a:gd name="T33" fmla="*/ 86 h 215"/>
                  <a:gd name="T34" fmla="*/ 580 w 3312"/>
                  <a:gd name="T35" fmla="*/ 64 h 215"/>
                  <a:gd name="T36" fmla="*/ 524 w 3312"/>
                  <a:gd name="T37" fmla="*/ 86 h 215"/>
                  <a:gd name="T38" fmla="*/ 304 w 3312"/>
                  <a:gd name="T39" fmla="*/ 64 h 215"/>
                  <a:gd name="T40" fmla="*/ 83 w 3312"/>
                  <a:gd name="T41" fmla="*/ 150 h 215"/>
                  <a:gd name="T42" fmla="*/ 28 w 3312"/>
                  <a:gd name="T43" fmla="*/ 172 h 215"/>
                  <a:gd name="T44" fmla="*/ 0 w 3312"/>
                  <a:gd name="T45"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12" h="215">
                    <a:moveTo>
                      <a:pt x="0" y="215"/>
                    </a:moveTo>
                    <a:lnTo>
                      <a:pt x="3312" y="215"/>
                    </a:lnTo>
                    <a:lnTo>
                      <a:pt x="3107" y="151"/>
                    </a:lnTo>
                    <a:cubicBezTo>
                      <a:pt x="3047" y="144"/>
                      <a:pt x="2997" y="176"/>
                      <a:pt x="2953" y="172"/>
                    </a:cubicBezTo>
                    <a:cubicBezTo>
                      <a:pt x="2917" y="172"/>
                      <a:pt x="2884" y="136"/>
                      <a:pt x="2842" y="129"/>
                    </a:cubicBezTo>
                    <a:cubicBezTo>
                      <a:pt x="2801" y="122"/>
                      <a:pt x="2760" y="150"/>
                      <a:pt x="2705" y="129"/>
                    </a:cubicBezTo>
                    <a:cubicBezTo>
                      <a:pt x="2649" y="121"/>
                      <a:pt x="2567" y="91"/>
                      <a:pt x="2507" y="80"/>
                    </a:cubicBezTo>
                    <a:cubicBezTo>
                      <a:pt x="2448" y="69"/>
                      <a:pt x="2392" y="43"/>
                      <a:pt x="2346" y="64"/>
                    </a:cubicBezTo>
                    <a:lnTo>
                      <a:pt x="2236" y="129"/>
                    </a:lnTo>
                    <a:lnTo>
                      <a:pt x="2098" y="86"/>
                    </a:lnTo>
                    <a:cubicBezTo>
                      <a:pt x="2033" y="79"/>
                      <a:pt x="1905" y="97"/>
                      <a:pt x="1849" y="86"/>
                    </a:cubicBezTo>
                    <a:cubicBezTo>
                      <a:pt x="1794" y="75"/>
                      <a:pt x="1812" y="21"/>
                      <a:pt x="1766" y="21"/>
                    </a:cubicBezTo>
                    <a:cubicBezTo>
                      <a:pt x="1720" y="21"/>
                      <a:pt x="1647" y="72"/>
                      <a:pt x="1573" y="86"/>
                    </a:cubicBezTo>
                    <a:cubicBezTo>
                      <a:pt x="1500" y="100"/>
                      <a:pt x="1371" y="108"/>
                      <a:pt x="1325" y="108"/>
                    </a:cubicBezTo>
                    <a:lnTo>
                      <a:pt x="1297" y="86"/>
                    </a:lnTo>
                    <a:lnTo>
                      <a:pt x="1076" y="0"/>
                    </a:lnTo>
                    <a:lnTo>
                      <a:pt x="718" y="86"/>
                    </a:lnTo>
                    <a:lnTo>
                      <a:pt x="580" y="64"/>
                    </a:lnTo>
                    <a:cubicBezTo>
                      <a:pt x="548" y="64"/>
                      <a:pt x="571" y="86"/>
                      <a:pt x="524" y="86"/>
                    </a:cubicBezTo>
                    <a:cubicBezTo>
                      <a:pt x="478" y="86"/>
                      <a:pt x="377" y="54"/>
                      <a:pt x="304" y="64"/>
                    </a:cubicBezTo>
                    <a:lnTo>
                      <a:pt x="83" y="150"/>
                    </a:lnTo>
                    <a:cubicBezTo>
                      <a:pt x="38" y="168"/>
                      <a:pt x="42" y="161"/>
                      <a:pt x="28" y="172"/>
                    </a:cubicBezTo>
                    <a:cubicBezTo>
                      <a:pt x="14" y="183"/>
                      <a:pt x="6" y="206"/>
                      <a:pt x="0" y="215"/>
                    </a:cubicBezTo>
                    <a:close/>
                  </a:path>
                </a:pathLst>
              </a:custGeom>
              <a:gradFill rotWithShape="1">
                <a:gsLst>
                  <a:gs pos="0">
                    <a:srgbClr val="006600">
                      <a:alpha val="80000"/>
                    </a:srgbClr>
                  </a:gs>
                  <a:gs pos="100000">
                    <a:srgbClr val="996633">
                      <a:alpha val="70000"/>
                    </a:srgbClr>
                  </a:gs>
                </a:gsLst>
                <a:lin ang="5400000" scaled="1"/>
              </a:gradFill>
              <a:ln w="6350"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82" name="Freeform 68"/>
              <p:cNvSpPr>
                <a:spLocks/>
              </p:cNvSpPr>
              <p:nvPr/>
            </p:nvSpPr>
            <p:spPr bwMode="auto">
              <a:xfrm>
                <a:off x="1678" y="3136"/>
                <a:ext cx="1368" cy="73"/>
              </a:xfrm>
              <a:custGeom>
                <a:avLst/>
                <a:gdLst>
                  <a:gd name="T0" fmla="*/ 0 w 2132"/>
                  <a:gd name="T1" fmla="*/ 226 h 226"/>
                  <a:gd name="T2" fmla="*/ 2132 w 2132"/>
                  <a:gd name="T3" fmla="*/ 226 h 226"/>
                  <a:gd name="T4" fmla="*/ 1588 w 2132"/>
                  <a:gd name="T5" fmla="*/ 90 h 226"/>
                  <a:gd name="T6" fmla="*/ 1315 w 2132"/>
                  <a:gd name="T7" fmla="*/ 136 h 226"/>
                  <a:gd name="T8" fmla="*/ 862 w 2132"/>
                  <a:gd name="T9" fmla="*/ 136 h 226"/>
                  <a:gd name="T10" fmla="*/ 635 w 2132"/>
                  <a:gd name="T11" fmla="*/ 0 h 226"/>
                  <a:gd name="T12" fmla="*/ 272 w 2132"/>
                  <a:gd name="T13" fmla="*/ 136 h 226"/>
                  <a:gd name="T14" fmla="*/ 181 w 2132"/>
                  <a:gd name="T15" fmla="*/ 90 h 226"/>
                  <a:gd name="T16" fmla="*/ 0 w 2132"/>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2" h="226">
                    <a:moveTo>
                      <a:pt x="0" y="226"/>
                    </a:moveTo>
                    <a:lnTo>
                      <a:pt x="2132" y="226"/>
                    </a:lnTo>
                    <a:lnTo>
                      <a:pt x="1588" y="90"/>
                    </a:lnTo>
                    <a:lnTo>
                      <a:pt x="1315" y="136"/>
                    </a:lnTo>
                    <a:cubicBezTo>
                      <a:pt x="1194" y="144"/>
                      <a:pt x="975" y="159"/>
                      <a:pt x="862" y="136"/>
                    </a:cubicBezTo>
                    <a:cubicBezTo>
                      <a:pt x="749" y="113"/>
                      <a:pt x="733" y="0"/>
                      <a:pt x="635" y="0"/>
                    </a:cubicBezTo>
                    <a:cubicBezTo>
                      <a:pt x="537" y="0"/>
                      <a:pt x="347" y="121"/>
                      <a:pt x="272" y="136"/>
                    </a:cubicBezTo>
                    <a:cubicBezTo>
                      <a:pt x="197" y="151"/>
                      <a:pt x="226" y="75"/>
                      <a:pt x="181" y="90"/>
                    </a:cubicBezTo>
                    <a:lnTo>
                      <a:pt x="0" y="226"/>
                    </a:lnTo>
                    <a:close/>
                  </a:path>
                </a:pathLst>
              </a:custGeom>
              <a:gradFill rotWithShape="1">
                <a:gsLst>
                  <a:gs pos="0">
                    <a:srgbClr val="006600">
                      <a:alpha val="70000"/>
                    </a:srgbClr>
                  </a:gs>
                  <a:gs pos="100000">
                    <a:srgbClr val="996633">
                      <a:alpha val="70000"/>
                    </a:srgbClr>
                  </a:gs>
                </a:gsLst>
                <a:lin ang="5400000" scaled="1"/>
              </a:gradFill>
              <a:ln w="6350"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grpSp>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1. Instruments de contrôle de vol</a:t>
            </a:r>
          </a:p>
        </p:txBody>
      </p:sp>
      <p:sp>
        <p:nvSpPr>
          <p:cNvPr id="12" name="ZoneTexte 11"/>
          <p:cNvSpPr txBox="1"/>
          <p:nvPr/>
        </p:nvSpPr>
        <p:spPr>
          <a:xfrm>
            <a:off x="1118056" y="1636462"/>
            <a:ext cx="2970045" cy="338554"/>
          </a:xfrm>
          <a:prstGeom prst="rect">
            <a:avLst/>
          </a:prstGeom>
          <a:noFill/>
        </p:spPr>
        <p:txBody>
          <a:bodyPr wrap="square" rtlCol="0">
            <a:spAutoFit/>
          </a:bodyPr>
          <a:lstStyle/>
          <a:p>
            <a:pPr algn="ctr"/>
            <a:r>
              <a:rPr lang="fr-FR" sz="1600" dirty="0">
                <a:solidFill>
                  <a:schemeClr val="accent1"/>
                </a:solidFill>
                <a:latin typeface="+mj-lt"/>
              </a:rPr>
              <a:t>Assiette positive (à cabrer)</a:t>
            </a:r>
          </a:p>
        </p:txBody>
      </p:sp>
      <p:sp>
        <p:nvSpPr>
          <p:cNvPr id="13" name="ZoneTexte 12"/>
          <p:cNvSpPr txBox="1"/>
          <p:nvPr/>
        </p:nvSpPr>
        <p:spPr>
          <a:xfrm>
            <a:off x="3543188" y="4165600"/>
            <a:ext cx="2065170" cy="338554"/>
          </a:xfrm>
          <a:prstGeom prst="rect">
            <a:avLst/>
          </a:prstGeom>
          <a:noFill/>
        </p:spPr>
        <p:txBody>
          <a:bodyPr wrap="square" rtlCol="0">
            <a:spAutoFit/>
          </a:bodyPr>
          <a:lstStyle/>
          <a:p>
            <a:pPr algn="ctr"/>
            <a:r>
              <a:rPr lang="fr-FR" sz="1600" dirty="0">
                <a:latin typeface="+mj-lt"/>
              </a:rPr>
              <a:t>Montée rectiligne</a:t>
            </a:r>
          </a:p>
        </p:txBody>
      </p:sp>
      <p:sp>
        <p:nvSpPr>
          <p:cNvPr id="14" name="ZoneTexte 13"/>
          <p:cNvSpPr txBox="1"/>
          <p:nvPr/>
        </p:nvSpPr>
        <p:spPr>
          <a:xfrm>
            <a:off x="1405262" y="4165600"/>
            <a:ext cx="2065170" cy="338554"/>
          </a:xfrm>
          <a:prstGeom prst="rect">
            <a:avLst/>
          </a:prstGeom>
          <a:noFill/>
        </p:spPr>
        <p:txBody>
          <a:bodyPr wrap="square" rtlCol="0">
            <a:spAutoFit/>
          </a:bodyPr>
          <a:lstStyle/>
          <a:p>
            <a:pPr algn="ctr"/>
            <a:r>
              <a:rPr lang="fr-FR" sz="1600" dirty="0">
                <a:latin typeface="+mj-lt"/>
              </a:rPr>
              <a:t>Virage à gauche</a:t>
            </a:r>
          </a:p>
        </p:txBody>
      </p:sp>
      <p:sp>
        <p:nvSpPr>
          <p:cNvPr id="15" name="ZoneTexte 14"/>
          <p:cNvSpPr txBox="1"/>
          <p:nvPr/>
        </p:nvSpPr>
        <p:spPr>
          <a:xfrm>
            <a:off x="5685708" y="4163319"/>
            <a:ext cx="2065170" cy="338554"/>
          </a:xfrm>
          <a:prstGeom prst="rect">
            <a:avLst/>
          </a:prstGeom>
          <a:noFill/>
        </p:spPr>
        <p:txBody>
          <a:bodyPr wrap="square" rtlCol="0">
            <a:spAutoFit/>
          </a:bodyPr>
          <a:lstStyle/>
          <a:p>
            <a:pPr algn="ctr"/>
            <a:r>
              <a:rPr lang="fr-FR" sz="1600" dirty="0">
                <a:latin typeface="+mj-lt"/>
              </a:rPr>
              <a:t>Virage à droite</a:t>
            </a:r>
          </a:p>
        </p:txBody>
      </p:sp>
      <p:grpSp>
        <p:nvGrpSpPr>
          <p:cNvPr id="102" name="Grouper 92"/>
          <p:cNvGrpSpPr>
            <a:grpSpLocks noChangeAspect="1"/>
          </p:cNvGrpSpPr>
          <p:nvPr/>
        </p:nvGrpSpPr>
        <p:grpSpPr>
          <a:xfrm rot="19800000">
            <a:off x="1349518" y="4844424"/>
            <a:ext cx="2128497" cy="540000"/>
            <a:chOff x="2122487" y="3019401"/>
            <a:chExt cx="4905224" cy="1105727"/>
          </a:xfrm>
        </p:grpSpPr>
        <p:sp>
          <p:nvSpPr>
            <p:cNvPr id="103" name="Ellipse 102"/>
            <p:cNvSpPr>
              <a:spLocks noChangeAspect="1"/>
            </p:cNvSpPr>
            <p:nvPr/>
          </p:nvSpPr>
          <p:spPr>
            <a:xfrm>
              <a:off x="4127502" y="3019401"/>
              <a:ext cx="931393" cy="914398"/>
            </a:xfrm>
            <a:prstGeom prst="ellipse">
              <a:avLst/>
            </a:prstGeom>
            <a:noFill/>
            <a:ln>
              <a:solidFill>
                <a:srgbClr val="5F5F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04" name="Group 3"/>
            <p:cNvGrpSpPr>
              <a:grpSpLocks/>
            </p:cNvGrpSpPr>
            <p:nvPr/>
          </p:nvGrpSpPr>
          <p:grpSpPr bwMode="auto">
            <a:xfrm>
              <a:off x="2122487" y="3095664"/>
              <a:ext cx="4905224" cy="1029478"/>
              <a:chOff x="1174" y="3028"/>
              <a:chExt cx="2156" cy="483"/>
            </a:xfrm>
          </p:grpSpPr>
          <p:sp>
            <p:nvSpPr>
              <p:cNvPr id="105" name="Line 19"/>
              <p:cNvSpPr>
                <a:spLocks noChangeShapeType="1"/>
              </p:cNvSpPr>
              <p:nvPr/>
            </p:nvSpPr>
            <p:spPr bwMode="auto">
              <a:xfrm rot="120000" flipH="1" flipV="1">
                <a:off x="1707" y="3157"/>
                <a:ext cx="474"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06" name="Line 18"/>
              <p:cNvSpPr>
                <a:spLocks noChangeShapeType="1"/>
              </p:cNvSpPr>
              <p:nvPr/>
            </p:nvSpPr>
            <p:spPr bwMode="auto">
              <a:xfrm rot="21480000" flipV="1">
                <a:off x="2339" y="3151"/>
                <a:ext cx="473"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07" name="AutoShape 4"/>
              <p:cNvSpPr>
                <a:spLocks noChangeArrowheads="1"/>
              </p:cNvSpPr>
              <p:nvPr/>
            </p:nvSpPr>
            <p:spPr bwMode="auto">
              <a:xfrm rot="21480000">
                <a:off x="2370" y="3123"/>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08" name="Oval 5"/>
              <p:cNvSpPr>
                <a:spLocks noChangeArrowheads="1"/>
              </p:cNvSpPr>
              <p:nvPr/>
            </p:nvSpPr>
            <p:spPr bwMode="auto">
              <a:xfrm>
                <a:off x="2140" y="3118"/>
                <a:ext cx="231" cy="79"/>
              </a:xfrm>
              <a:prstGeom prst="ellipse">
                <a:avLst/>
              </a:prstGeom>
              <a:solidFill>
                <a:schemeClr val="tx2">
                  <a:lumMod val="75000"/>
                  <a:lumOff val="25000"/>
                </a:schemeClr>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09" name="Oval 6"/>
              <p:cNvSpPr>
                <a:spLocks noChangeArrowheads="1"/>
              </p:cNvSpPr>
              <p:nvPr/>
            </p:nvSpPr>
            <p:spPr bwMode="auto">
              <a:xfrm>
                <a:off x="2134" y="3199"/>
                <a:ext cx="243" cy="177"/>
              </a:xfrm>
              <a:prstGeom prst="ellipse">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10" name="Rectangle 7"/>
              <p:cNvSpPr>
                <a:spLocks noChangeArrowheads="1"/>
              </p:cNvSpPr>
              <p:nvPr/>
            </p:nvSpPr>
            <p:spPr bwMode="auto">
              <a:xfrm>
                <a:off x="2134" y="3168"/>
                <a:ext cx="243" cy="88"/>
              </a:xfrm>
              <a:prstGeom prst="rect">
                <a:avLst/>
              </a:prstGeom>
              <a:solidFill>
                <a:srgbClr val="C0C0C0"/>
              </a:solidFill>
              <a:ln w="9525">
                <a:solidFill>
                  <a:srgbClr val="000000"/>
                </a:solidFill>
                <a:miter lim="800000"/>
                <a:headEnd/>
                <a:tailEnd/>
              </a:ln>
              <a:scene3d>
                <a:camera prst="orthographicFront"/>
                <a:lightRig rig="threePt" dir="t"/>
              </a:scene3d>
              <a:sp3d>
                <a:bevelT/>
              </a:sp3d>
            </p:spPr>
            <p:txBody>
              <a:bodyPr>
                <a:prstTxWarp prst="textNoShape">
                  <a:avLst/>
                </a:prstTxWarp>
              </a:bodyPr>
              <a:lstStyle/>
              <a:p>
                <a:endParaRPr lang="en-US"/>
              </a:p>
            </p:txBody>
          </p:sp>
          <p:sp>
            <p:nvSpPr>
              <p:cNvPr id="111" name="AutoShape 9"/>
              <p:cNvSpPr>
                <a:spLocks noChangeArrowheads="1"/>
              </p:cNvSpPr>
              <p:nvPr/>
            </p:nvSpPr>
            <p:spPr bwMode="auto">
              <a:xfrm rot="16200000" flipV="1">
                <a:off x="2093" y="3188"/>
                <a:ext cx="334" cy="14"/>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12" name="Line 10"/>
              <p:cNvSpPr>
                <a:spLocks noChangeShapeType="1"/>
              </p:cNvSpPr>
              <p:nvPr/>
            </p:nvSpPr>
            <p:spPr bwMode="auto">
              <a:xfrm flipH="1">
                <a:off x="2198" y="3288"/>
                <a:ext cx="55"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13" name="Line 11"/>
              <p:cNvSpPr>
                <a:spLocks noChangeShapeType="1"/>
              </p:cNvSpPr>
              <p:nvPr/>
            </p:nvSpPr>
            <p:spPr bwMode="auto">
              <a:xfrm>
                <a:off x="2267" y="3284"/>
                <a:ext cx="53"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14" name="Line 12"/>
              <p:cNvSpPr>
                <a:spLocks noChangeShapeType="1"/>
              </p:cNvSpPr>
              <p:nvPr/>
            </p:nvSpPr>
            <p:spPr bwMode="auto">
              <a:xfrm flipH="1">
                <a:off x="2090" y="3350"/>
                <a:ext cx="49"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15" name="Line 13"/>
              <p:cNvSpPr>
                <a:spLocks noChangeShapeType="1"/>
              </p:cNvSpPr>
              <p:nvPr/>
            </p:nvSpPr>
            <p:spPr bwMode="auto">
              <a:xfrm>
                <a:off x="2365" y="3350"/>
                <a:ext cx="48"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16" name="Oval 14"/>
              <p:cNvSpPr>
                <a:spLocks noChangeArrowheads="1"/>
              </p:cNvSpPr>
              <p:nvPr/>
            </p:nvSpPr>
            <p:spPr bwMode="auto">
              <a:xfrm>
                <a:off x="2411" y="3425"/>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17" name="Line 15"/>
              <p:cNvSpPr>
                <a:spLocks noChangeShapeType="1"/>
              </p:cNvSpPr>
              <p:nvPr/>
            </p:nvSpPr>
            <p:spPr bwMode="auto">
              <a:xfrm flipH="1" flipV="1">
                <a:off x="2146" y="3174"/>
                <a:ext cx="91"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18" name="Line 16"/>
              <p:cNvSpPr>
                <a:spLocks noChangeShapeType="1"/>
              </p:cNvSpPr>
              <p:nvPr/>
            </p:nvSpPr>
            <p:spPr bwMode="auto">
              <a:xfrm flipV="1">
                <a:off x="2283" y="3174"/>
                <a:ext cx="89"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19" name="AutoShape 17"/>
              <p:cNvSpPr>
                <a:spLocks noChangeArrowheads="1"/>
              </p:cNvSpPr>
              <p:nvPr/>
            </p:nvSpPr>
            <p:spPr bwMode="auto">
              <a:xfrm rot="120000" flipH="1">
                <a:off x="1174" y="3131"/>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20" name="Oval 20"/>
              <p:cNvSpPr>
                <a:spLocks noChangeArrowheads="1"/>
              </p:cNvSpPr>
              <p:nvPr/>
            </p:nvSpPr>
            <p:spPr bwMode="auto">
              <a:xfrm>
                <a:off x="2056" y="3420"/>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21" name="AutoShape 8"/>
              <p:cNvSpPr>
                <a:spLocks noChangeArrowheads="1"/>
              </p:cNvSpPr>
              <p:nvPr/>
            </p:nvSpPr>
            <p:spPr bwMode="auto">
              <a:xfrm flipV="1">
                <a:off x="2063" y="3256"/>
                <a:ext cx="391" cy="22"/>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grpSp>
      </p:grpSp>
      <p:grpSp>
        <p:nvGrpSpPr>
          <p:cNvPr id="122" name="Grouper 92"/>
          <p:cNvGrpSpPr>
            <a:grpSpLocks noChangeAspect="1"/>
          </p:cNvGrpSpPr>
          <p:nvPr/>
        </p:nvGrpSpPr>
        <p:grpSpPr>
          <a:xfrm rot="1800000">
            <a:off x="6061940" y="4814804"/>
            <a:ext cx="2128497" cy="540000"/>
            <a:chOff x="2122487" y="3019401"/>
            <a:chExt cx="4905224" cy="1105727"/>
          </a:xfrm>
        </p:grpSpPr>
        <p:sp>
          <p:nvSpPr>
            <p:cNvPr id="123" name="Ellipse 122"/>
            <p:cNvSpPr>
              <a:spLocks noChangeAspect="1"/>
            </p:cNvSpPr>
            <p:nvPr/>
          </p:nvSpPr>
          <p:spPr>
            <a:xfrm>
              <a:off x="4127502" y="3019401"/>
              <a:ext cx="931393" cy="914398"/>
            </a:xfrm>
            <a:prstGeom prst="ellipse">
              <a:avLst/>
            </a:prstGeom>
            <a:noFill/>
            <a:ln>
              <a:solidFill>
                <a:srgbClr val="5F5F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24" name="Group 3"/>
            <p:cNvGrpSpPr>
              <a:grpSpLocks/>
            </p:cNvGrpSpPr>
            <p:nvPr/>
          </p:nvGrpSpPr>
          <p:grpSpPr bwMode="auto">
            <a:xfrm>
              <a:off x="2122487" y="3095664"/>
              <a:ext cx="4905224" cy="1029478"/>
              <a:chOff x="1174" y="3028"/>
              <a:chExt cx="2156" cy="483"/>
            </a:xfrm>
          </p:grpSpPr>
          <p:sp>
            <p:nvSpPr>
              <p:cNvPr id="125" name="Line 19"/>
              <p:cNvSpPr>
                <a:spLocks noChangeShapeType="1"/>
              </p:cNvSpPr>
              <p:nvPr/>
            </p:nvSpPr>
            <p:spPr bwMode="auto">
              <a:xfrm rot="120000" flipH="1" flipV="1">
                <a:off x="1707" y="3157"/>
                <a:ext cx="474"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26" name="Line 18"/>
              <p:cNvSpPr>
                <a:spLocks noChangeShapeType="1"/>
              </p:cNvSpPr>
              <p:nvPr/>
            </p:nvSpPr>
            <p:spPr bwMode="auto">
              <a:xfrm rot="21480000" flipV="1">
                <a:off x="2339" y="3151"/>
                <a:ext cx="473"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27" name="AutoShape 4"/>
              <p:cNvSpPr>
                <a:spLocks noChangeArrowheads="1"/>
              </p:cNvSpPr>
              <p:nvPr/>
            </p:nvSpPr>
            <p:spPr bwMode="auto">
              <a:xfrm rot="21480000">
                <a:off x="2370" y="3123"/>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28" name="Oval 5"/>
              <p:cNvSpPr>
                <a:spLocks noChangeArrowheads="1"/>
              </p:cNvSpPr>
              <p:nvPr/>
            </p:nvSpPr>
            <p:spPr bwMode="auto">
              <a:xfrm>
                <a:off x="2140" y="3118"/>
                <a:ext cx="231" cy="79"/>
              </a:xfrm>
              <a:prstGeom prst="ellipse">
                <a:avLst/>
              </a:prstGeom>
              <a:solidFill>
                <a:schemeClr val="tx2">
                  <a:lumMod val="75000"/>
                  <a:lumOff val="25000"/>
                </a:schemeClr>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29" name="Oval 6"/>
              <p:cNvSpPr>
                <a:spLocks noChangeArrowheads="1"/>
              </p:cNvSpPr>
              <p:nvPr/>
            </p:nvSpPr>
            <p:spPr bwMode="auto">
              <a:xfrm>
                <a:off x="2134" y="3199"/>
                <a:ext cx="243" cy="177"/>
              </a:xfrm>
              <a:prstGeom prst="ellipse">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30" name="Rectangle 7"/>
              <p:cNvSpPr>
                <a:spLocks noChangeArrowheads="1"/>
              </p:cNvSpPr>
              <p:nvPr/>
            </p:nvSpPr>
            <p:spPr bwMode="auto">
              <a:xfrm>
                <a:off x="2134" y="3168"/>
                <a:ext cx="243" cy="88"/>
              </a:xfrm>
              <a:prstGeom prst="rect">
                <a:avLst/>
              </a:prstGeom>
              <a:solidFill>
                <a:srgbClr val="C0C0C0"/>
              </a:solidFill>
              <a:ln w="9525">
                <a:solidFill>
                  <a:srgbClr val="000000"/>
                </a:solidFill>
                <a:miter lim="800000"/>
                <a:headEnd/>
                <a:tailEnd/>
              </a:ln>
              <a:scene3d>
                <a:camera prst="orthographicFront"/>
                <a:lightRig rig="threePt" dir="t"/>
              </a:scene3d>
              <a:sp3d>
                <a:bevelT/>
              </a:sp3d>
            </p:spPr>
            <p:txBody>
              <a:bodyPr>
                <a:prstTxWarp prst="textNoShape">
                  <a:avLst/>
                </a:prstTxWarp>
              </a:bodyPr>
              <a:lstStyle/>
              <a:p>
                <a:endParaRPr lang="en-US"/>
              </a:p>
            </p:txBody>
          </p:sp>
          <p:sp>
            <p:nvSpPr>
              <p:cNvPr id="131" name="AutoShape 9"/>
              <p:cNvSpPr>
                <a:spLocks noChangeArrowheads="1"/>
              </p:cNvSpPr>
              <p:nvPr/>
            </p:nvSpPr>
            <p:spPr bwMode="auto">
              <a:xfrm rot="16200000" flipV="1">
                <a:off x="2093" y="3188"/>
                <a:ext cx="334" cy="14"/>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32" name="Line 10"/>
              <p:cNvSpPr>
                <a:spLocks noChangeShapeType="1"/>
              </p:cNvSpPr>
              <p:nvPr/>
            </p:nvSpPr>
            <p:spPr bwMode="auto">
              <a:xfrm flipH="1">
                <a:off x="2198" y="3288"/>
                <a:ext cx="55"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33" name="Line 11"/>
              <p:cNvSpPr>
                <a:spLocks noChangeShapeType="1"/>
              </p:cNvSpPr>
              <p:nvPr/>
            </p:nvSpPr>
            <p:spPr bwMode="auto">
              <a:xfrm>
                <a:off x="2267" y="3284"/>
                <a:ext cx="53"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34" name="Line 12"/>
              <p:cNvSpPr>
                <a:spLocks noChangeShapeType="1"/>
              </p:cNvSpPr>
              <p:nvPr/>
            </p:nvSpPr>
            <p:spPr bwMode="auto">
              <a:xfrm flipH="1">
                <a:off x="2090" y="3350"/>
                <a:ext cx="49"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35" name="Line 13"/>
              <p:cNvSpPr>
                <a:spLocks noChangeShapeType="1"/>
              </p:cNvSpPr>
              <p:nvPr/>
            </p:nvSpPr>
            <p:spPr bwMode="auto">
              <a:xfrm>
                <a:off x="2365" y="3350"/>
                <a:ext cx="48"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36" name="Oval 14"/>
              <p:cNvSpPr>
                <a:spLocks noChangeArrowheads="1"/>
              </p:cNvSpPr>
              <p:nvPr/>
            </p:nvSpPr>
            <p:spPr bwMode="auto">
              <a:xfrm>
                <a:off x="2411" y="3425"/>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37" name="Line 15"/>
              <p:cNvSpPr>
                <a:spLocks noChangeShapeType="1"/>
              </p:cNvSpPr>
              <p:nvPr/>
            </p:nvSpPr>
            <p:spPr bwMode="auto">
              <a:xfrm flipH="1" flipV="1">
                <a:off x="2146" y="3174"/>
                <a:ext cx="91"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38" name="Line 16"/>
              <p:cNvSpPr>
                <a:spLocks noChangeShapeType="1"/>
              </p:cNvSpPr>
              <p:nvPr/>
            </p:nvSpPr>
            <p:spPr bwMode="auto">
              <a:xfrm flipV="1">
                <a:off x="2283" y="3174"/>
                <a:ext cx="89"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39" name="AutoShape 17"/>
              <p:cNvSpPr>
                <a:spLocks noChangeArrowheads="1"/>
              </p:cNvSpPr>
              <p:nvPr/>
            </p:nvSpPr>
            <p:spPr bwMode="auto">
              <a:xfrm rot="120000" flipH="1">
                <a:off x="1174" y="3131"/>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40" name="Oval 20"/>
              <p:cNvSpPr>
                <a:spLocks noChangeArrowheads="1"/>
              </p:cNvSpPr>
              <p:nvPr/>
            </p:nvSpPr>
            <p:spPr bwMode="auto">
              <a:xfrm>
                <a:off x="2056" y="3420"/>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41" name="AutoShape 8"/>
              <p:cNvSpPr>
                <a:spLocks noChangeArrowheads="1"/>
              </p:cNvSpPr>
              <p:nvPr/>
            </p:nvSpPr>
            <p:spPr bwMode="auto">
              <a:xfrm flipV="1">
                <a:off x="2063" y="3256"/>
                <a:ext cx="391" cy="22"/>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grpSp>
      </p:grpSp>
      <p:grpSp>
        <p:nvGrpSpPr>
          <p:cNvPr id="34" name="Grouper 33"/>
          <p:cNvGrpSpPr/>
          <p:nvPr/>
        </p:nvGrpSpPr>
        <p:grpSpPr>
          <a:xfrm>
            <a:off x="3676743" y="3283096"/>
            <a:ext cx="1762998" cy="173075"/>
            <a:chOff x="3707442" y="3087571"/>
            <a:chExt cx="1762998" cy="173075"/>
          </a:xfrm>
        </p:grpSpPr>
        <p:sp>
          <p:nvSpPr>
            <p:cNvPr id="16" name="Oval 44"/>
            <p:cNvSpPr>
              <a:spLocks noChangeAspect="1" noChangeArrowheads="1"/>
            </p:cNvSpPr>
            <p:nvPr/>
          </p:nvSpPr>
          <p:spPr bwMode="auto">
            <a:xfrm>
              <a:off x="4488118" y="3087571"/>
              <a:ext cx="179997" cy="173075"/>
            </a:xfrm>
            <a:prstGeom prst="ellipse">
              <a:avLst/>
            </a:prstGeom>
            <a:noFill/>
            <a:ln w="28575" cmpd="sng">
              <a:solidFill>
                <a:srgbClr val="FF2B22"/>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fr-FR"/>
            </a:p>
          </p:txBody>
        </p:sp>
        <p:cxnSp>
          <p:nvCxnSpPr>
            <p:cNvPr id="38" name="Connecteur droit 37"/>
            <p:cNvCxnSpPr/>
            <p:nvPr/>
          </p:nvCxnSpPr>
          <p:spPr>
            <a:xfrm flipV="1">
              <a:off x="3707442" y="3178680"/>
              <a:ext cx="1762998" cy="1"/>
            </a:xfrm>
            <a:prstGeom prst="line">
              <a:avLst/>
            </a:prstGeom>
            <a:ln w="28575" cmpd="sng">
              <a:solidFill>
                <a:srgbClr val="FF2B22"/>
              </a:solidFill>
            </a:ln>
          </p:spPr>
          <p:style>
            <a:lnRef idx="2">
              <a:schemeClr val="accent1"/>
            </a:lnRef>
            <a:fillRef idx="0">
              <a:schemeClr val="accent1"/>
            </a:fillRef>
            <a:effectRef idx="1">
              <a:schemeClr val="accent1"/>
            </a:effectRef>
            <a:fontRef idx="minor">
              <a:schemeClr val="tx1"/>
            </a:fontRef>
          </p:style>
        </p:cxnSp>
      </p:grpSp>
      <p:grpSp>
        <p:nvGrpSpPr>
          <p:cNvPr id="189" name="Grouper 92"/>
          <p:cNvGrpSpPr>
            <a:grpSpLocks noChangeAspect="1"/>
          </p:cNvGrpSpPr>
          <p:nvPr/>
        </p:nvGrpSpPr>
        <p:grpSpPr>
          <a:xfrm>
            <a:off x="3488468" y="4738363"/>
            <a:ext cx="2128497" cy="540007"/>
            <a:chOff x="2122487" y="3019401"/>
            <a:chExt cx="4905224" cy="1105741"/>
          </a:xfrm>
        </p:grpSpPr>
        <p:sp>
          <p:nvSpPr>
            <p:cNvPr id="193" name="Ellipse 192"/>
            <p:cNvSpPr>
              <a:spLocks noChangeAspect="1"/>
            </p:cNvSpPr>
            <p:nvPr/>
          </p:nvSpPr>
          <p:spPr>
            <a:xfrm>
              <a:off x="4127502" y="3019401"/>
              <a:ext cx="931393" cy="914398"/>
            </a:xfrm>
            <a:prstGeom prst="ellipse">
              <a:avLst/>
            </a:prstGeom>
            <a:noFill/>
            <a:ln>
              <a:solidFill>
                <a:srgbClr val="5F5F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94" name="Group 3"/>
            <p:cNvGrpSpPr>
              <a:grpSpLocks/>
            </p:cNvGrpSpPr>
            <p:nvPr/>
          </p:nvGrpSpPr>
          <p:grpSpPr bwMode="auto">
            <a:xfrm>
              <a:off x="2122487" y="3095664"/>
              <a:ext cx="4905224" cy="1029478"/>
              <a:chOff x="1174" y="3028"/>
              <a:chExt cx="2156" cy="483"/>
            </a:xfrm>
          </p:grpSpPr>
          <p:sp>
            <p:nvSpPr>
              <p:cNvPr id="195" name="Line 19"/>
              <p:cNvSpPr>
                <a:spLocks noChangeShapeType="1"/>
              </p:cNvSpPr>
              <p:nvPr/>
            </p:nvSpPr>
            <p:spPr bwMode="auto">
              <a:xfrm rot="120000" flipH="1" flipV="1">
                <a:off x="1707" y="3157"/>
                <a:ext cx="474"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96" name="Line 18"/>
              <p:cNvSpPr>
                <a:spLocks noChangeShapeType="1"/>
              </p:cNvSpPr>
              <p:nvPr/>
            </p:nvSpPr>
            <p:spPr bwMode="auto">
              <a:xfrm rot="21480000" flipV="1">
                <a:off x="2339" y="3151"/>
                <a:ext cx="473"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97" name="AutoShape 4"/>
              <p:cNvSpPr>
                <a:spLocks noChangeArrowheads="1"/>
              </p:cNvSpPr>
              <p:nvPr/>
            </p:nvSpPr>
            <p:spPr bwMode="auto">
              <a:xfrm rot="21480000">
                <a:off x="2370" y="3123"/>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98" name="Oval 5"/>
              <p:cNvSpPr>
                <a:spLocks noChangeArrowheads="1"/>
              </p:cNvSpPr>
              <p:nvPr/>
            </p:nvSpPr>
            <p:spPr bwMode="auto">
              <a:xfrm>
                <a:off x="2140" y="3118"/>
                <a:ext cx="231" cy="79"/>
              </a:xfrm>
              <a:prstGeom prst="ellipse">
                <a:avLst/>
              </a:prstGeom>
              <a:solidFill>
                <a:schemeClr val="tx2">
                  <a:lumMod val="75000"/>
                  <a:lumOff val="25000"/>
                </a:schemeClr>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99" name="Oval 6"/>
              <p:cNvSpPr>
                <a:spLocks noChangeArrowheads="1"/>
              </p:cNvSpPr>
              <p:nvPr/>
            </p:nvSpPr>
            <p:spPr bwMode="auto">
              <a:xfrm>
                <a:off x="2134" y="3199"/>
                <a:ext cx="243" cy="177"/>
              </a:xfrm>
              <a:prstGeom prst="ellipse">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00" name="Rectangle 7"/>
              <p:cNvSpPr>
                <a:spLocks noChangeArrowheads="1"/>
              </p:cNvSpPr>
              <p:nvPr/>
            </p:nvSpPr>
            <p:spPr bwMode="auto">
              <a:xfrm>
                <a:off x="2134" y="3168"/>
                <a:ext cx="243" cy="88"/>
              </a:xfrm>
              <a:prstGeom prst="rect">
                <a:avLst/>
              </a:prstGeom>
              <a:solidFill>
                <a:srgbClr val="C0C0C0"/>
              </a:solidFill>
              <a:ln w="9525">
                <a:solidFill>
                  <a:srgbClr val="000000"/>
                </a:solidFill>
                <a:miter lim="800000"/>
                <a:headEnd/>
                <a:tailEnd/>
              </a:ln>
              <a:scene3d>
                <a:camera prst="orthographicFront"/>
                <a:lightRig rig="threePt" dir="t"/>
              </a:scene3d>
              <a:sp3d>
                <a:bevelT/>
              </a:sp3d>
            </p:spPr>
            <p:txBody>
              <a:bodyPr>
                <a:prstTxWarp prst="textNoShape">
                  <a:avLst/>
                </a:prstTxWarp>
              </a:bodyPr>
              <a:lstStyle/>
              <a:p>
                <a:endParaRPr lang="en-US"/>
              </a:p>
            </p:txBody>
          </p:sp>
          <p:sp>
            <p:nvSpPr>
              <p:cNvPr id="201" name="AutoShape 9"/>
              <p:cNvSpPr>
                <a:spLocks noChangeArrowheads="1"/>
              </p:cNvSpPr>
              <p:nvPr/>
            </p:nvSpPr>
            <p:spPr bwMode="auto">
              <a:xfrm rot="16200000" flipV="1">
                <a:off x="2093" y="3188"/>
                <a:ext cx="334" cy="14"/>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02" name="Line 10"/>
              <p:cNvSpPr>
                <a:spLocks noChangeShapeType="1"/>
              </p:cNvSpPr>
              <p:nvPr/>
            </p:nvSpPr>
            <p:spPr bwMode="auto">
              <a:xfrm flipH="1">
                <a:off x="2198" y="3288"/>
                <a:ext cx="55"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03" name="Line 11"/>
              <p:cNvSpPr>
                <a:spLocks noChangeShapeType="1"/>
              </p:cNvSpPr>
              <p:nvPr/>
            </p:nvSpPr>
            <p:spPr bwMode="auto">
              <a:xfrm>
                <a:off x="2267" y="3284"/>
                <a:ext cx="53"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04" name="Line 12"/>
              <p:cNvSpPr>
                <a:spLocks noChangeShapeType="1"/>
              </p:cNvSpPr>
              <p:nvPr/>
            </p:nvSpPr>
            <p:spPr bwMode="auto">
              <a:xfrm flipH="1">
                <a:off x="2090" y="3350"/>
                <a:ext cx="49"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05" name="Line 13"/>
              <p:cNvSpPr>
                <a:spLocks noChangeShapeType="1"/>
              </p:cNvSpPr>
              <p:nvPr/>
            </p:nvSpPr>
            <p:spPr bwMode="auto">
              <a:xfrm>
                <a:off x="2365" y="3350"/>
                <a:ext cx="48"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06" name="Oval 14"/>
              <p:cNvSpPr>
                <a:spLocks noChangeArrowheads="1"/>
              </p:cNvSpPr>
              <p:nvPr/>
            </p:nvSpPr>
            <p:spPr bwMode="auto">
              <a:xfrm>
                <a:off x="2411" y="3425"/>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07" name="Line 15"/>
              <p:cNvSpPr>
                <a:spLocks noChangeShapeType="1"/>
              </p:cNvSpPr>
              <p:nvPr/>
            </p:nvSpPr>
            <p:spPr bwMode="auto">
              <a:xfrm flipH="1" flipV="1">
                <a:off x="2146" y="3174"/>
                <a:ext cx="91"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08" name="Line 16"/>
              <p:cNvSpPr>
                <a:spLocks noChangeShapeType="1"/>
              </p:cNvSpPr>
              <p:nvPr/>
            </p:nvSpPr>
            <p:spPr bwMode="auto">
              <a:xfrm flipV="1">
                <a:off x="2283" y="3174"/>
                <a:ext cx="89"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09" name="AutoShape 17"/>
              <p:cNvSpPr>
                <a:spLocks noChangeArrowheads="1"/>
              </p:cNvSpPr>
              <p:nvPr/>
            </p:nvSpPr>
            <p:spPr bwMode="auto">
              <a:xfrm rot="120000" flipH="1">
                <a:off x="1174" y="3131"/>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10" name="Oval 20"/>
              <p:cNvSpPr>
                <a:spLocks noChangeArrowheads="1"/>
              </p:cNvSpPr>
              <p:nvPr/>
            </p:nvSpPr>
            <p:spPr bwMode="auto">
              <a:xfrm>
                <a:off x="2056" y="3420"/>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11" name="AutoShape 8"/>
              <p:cNvSpPr>
                <a:spLocks noChangeArrowheads="1"/>
              </p:cNvSpPr>
              <p:nvPr/>
            </p:nvSpPr>
            <p:spPr bwMode="auto">
              <a:xfrm flipV="1">
                <a:off x="2063" y="3256"/>
                <a:ext cx="391" cy="22"/>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grpSp>
      </p:grpSp>
      <p:grpSp>
        <p:nvGrpSpPr>
          <p:cNvPr id="185" name="Grouper 184"/>
          <p:cNvGrpSpPr/>
          <p:nvPr/>
        </p:nvGrpSpPr>
        <p:grpSpPr>
          <a:xfrm>
            <a:off x="3386851" y="5215470"/>
            <a:ext cx="2338996" cy="173075"/>
            <a:chOff x="3415341" y="3087571"/>
            <a:chExt cx="2338996" cy="173075"/>
          </a:xfrm>
        </p:grpSpPr>
        <p:sp>
          <p:nvSpPr>
            <p:cNvPr id="186" name="Oval 44"/>
            <p:cNvSpPr>
              <a:spLocks noChangeAspect="1" noChangeArrowheads="1"/>
            </p:cNvSpPr>
            <p:nvPr/>
          </p:nvSpPr>
          <p:spPr bwMode="auto">
            <a:xfrm>
              <a:off x="4488118" y="3087571"/>
              <a:ext cx="179997" cy="173075"/>
            </a:xfrm>
            <a:prstGeom prst="ellipse">
              <a:avLst/>
            </a:prstGeom>
            <a:noFill/>
            <a:ln w="28575" cmpd="sng">
              <a:solidFill>
                <a:srgbClr val="FF2B22"/>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fr-FR"/>
            </a:p>
          </p:txBody>
        </p:sp>
        <p:cxnSp>
          <p:nvCxnSpPr>
            <p:cNvPr id="187" name="Connecteur droit 186"/>
            <p:cNvCxnSpPr/>
            <p:nvPr/>
          </p:nvCxnSpPr>
          <p:spPr>
            <a:xfrm flipV="1">
              <a:off x="3415341" y="3178680"/>
              <a:ext cx="2338996" cy="1"/>
            </a:xfrm>
            <a:prstGeom prst="line">
              <a:avLst/>
            </a:prstGeom>
            <a:ln w="28575" cmpd="sng">
              <a:solidFill>
                <a:srgbClr val="FF2B22"/>
              </a:solidFill>
            </a:ln>
          </p:spPr>
          <p:style>
            <a:lnRef idx="2">
              <a:schemeClr val="accent1"/>
            </a:lnRef>
            <a:fillRef idx="0">
              <a:schemeClr val="accent1"/>
            </a:fillRef>
            <a:effectRef idx="1">
              <a:schemeClr val="accent1"/>
            </a:effectRef>
            <a:fontRef idx="minor">
              <a:schemeClr val="tx1"/>
            </a:fontRef>
          </p:style>
        </p:cxnSp>
      </p:grpSp>
      <p:sp>
        <p:nvSpPr>
          <p:cNvPr id="86" name="ZoneTexte 85"/>
          <p:cNvSpPr txBox="1"/>
          <p:nvPr/>
        </p:nvSpPr>
        <p:spPr>
          <a:xfrm>
            <a:off x="-9525" y="115965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Interprétation</a:t>
            </a:r>
          </a:p>
        </p:txBody>
      </p:sp>
      <p:sp>
        <p:nvSpPr>
          <p:cNvPr id="87" name="ZoneTexte 86"/>
          <p:cNvSpPr txBox="1"/>
          <p:nvPr/>
        </p:nvSpPr>
        <p:spPr>
          <a:xfrm>
            <a:off x="3472142" y="689977"/>
            <a:ext cx="2225116"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600" dirty="0"/>
              <a:t>HORIZON ARTIFICIEL</a:t>
            </a:r>
          </a:p>
        </p:txBody>
      </p:sp>
      <p:cxnSp>
        <p:nvCxnSpPr>
          <p:cNvPr id="91" name="Connecteur droit avec flèche 90"/>
          <p:cNvCxnSpPr/>
          <p:nvPr/>
        </p:nvCxnSpPr>
        <p:spPr>
          <a:xfrm flipH="1" flipV="1">
            <a:off x="3970022" y="1879045"/>
            <a:ext cx="3095999" cy="0"/>
          </a:xfrm>
          <a:prstGeom prst="straightConnector1">
            <a:avLst/>
          </a:prstGeom>
          <a:ln w="19050" cmpd="sng">
            <a:headEnd type="none"/>
            <a:tailEnd type="none"/>
          </a:ln>
        </p:spPr>
        <p:style>
          <a:lnRef idx="2">
            <a:schemeClr val="dk1"/>
          </a:lnRef>
          <a:fillRef idx="0">
            <a:schemeClr val="dk1"/>
          </a:fillRef>
          <a:effectRef idx="1">
            <a:schemeClr val="dk1"/>
          </a:effectRef>
          <a:fontRef idx="minor">
            <a:schemeClr val="tx1"/>
          </a:fontRef>
        </p:style>
      </p:cxnSp>
      <p:grpSp>
        <p:nvGrpSpPr>
          <p:cNvPr id="88" name="Grouper 87"/>
          <p:cNvGrpSpPr/>
          <p:nvPr/>
        </p:nvGrpSpPr>
        <p:grpSpPr>
          <a:xfrm rot="399819">
            <a:off x="4000474" y="1391227"/>
            <a:ext cx="2563886" cy="525002"/>
            <a:chOff x="5015124" y="1467427"/>
            <a:chExt cx="2563886" cy="525002"/>
          </a:xfrm>
        </p:grpSpPr>
        <p:pic>
          <p:nvPicPr>
            <p:cNvPr id="89" name="Image 88"/>
            <p:cNvPicPr>
              <a:picLocks noChangeAspect="1"/>
            </p:cNvPicPr>
            <p:nvPr/>
          </p:nvPicPr>
          <p:blipFill>
            <a:blip r:embed="rId5">
              <a:clrChange>
                <a:clrFrom>
                  <a:srgbClr val="F5FAFF"/>
                </a:clrFrom>
                <a:clrTo>
                  <a:srgbClr val="F5FAFF">
                    <a:alpha val="0"/>
                  </a:srgbClr>
                </a:clrTo>
              </a:clrChange>
              <a:alphaModFix amt="91000"/>
              <a:extLst>
                <a:ext uri="{BEBA8EAE-BF5A-486C-A8C5-ECC9F3942E4B}">
                  <a14:imgProps xmlns:a14="http://schemas.microsoft.com/office/drawing/2010/main">
                    <a14:imgLayer r:embed="rId6">
                      <a14:imgEffect>
                        <a14:backgroundRemoval t="3419" b="100000" l="242" r="100000">
                          <a14:foregroundMark x1="94928" y1="61538" x2="94928" y2="61538"/>
                          <a14:foregroundMark x1="59179" y1="38462" x2="59179" y2="38462"/>
                        </a14:backgroundRemoval>
                      </a14:imgEffect>
                      <a14:imgEffect>
                        <a14:saturation sat="300000"/>
                      </a14:imgEffect>
                    </a14:imgLayer>
                  </a14:imgProps>
                </a:ext>
              </a:extLst>
            </a:blip>
            <a:stretch>
              <a:fillRect/>
            </a:stretch>
          </p:blipFill>
          <p:spPr>
            <a:xfrm flipH="1">
              <a:off x="5721303" y="1467427"/>
              <a:ext cx="1857707" cy="525002"/>
            </a:xfrm>
            <a:prstGeom prst="rect">
              <a:avLst/>
            </a:prstGeom>
          </p:spPr>
        </p:pic>
        <p:sp>
          <p:nvSpPr>
            <p:cNvPr id="90" name="Line 18"/>
            <p:cNvSpPr>
              <a:spLocks noChangeShapeType="1"/>
            </p:cNvSpPr>
            <p:nvPr/>
          </p:nvSpPr>
          <p:spPr bwMode="auto">
            <a:xfrm>
              <a:off x="5015124" y="1803051"/>
              <a:ext cx="774223" cy="0"/>
            </a:xfrm>
            <a:prstGeom prst="line">
              <a:avLst/>
            </a:prstGeom>
            <a:ln w="12700" cmpd="sng">
              <a:solidFill>
                <a:schemeClr val="tx1"/>
              </a:solidFill>
              <a:prstDash val="lgDash"/>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prstTxWarp prst="textNoShape">
                <a:avLst/>
              </a:prstTxWarp>
            </a:bodyPr>
            <a:lstStyle/>
            <a:p>
              <a:endParaRPr lang="fr-FR"/>
            </a:p>
          </p:txBody>
        </p:sp>
      </p:grpSp>
    </p:spTree>
    <p:extLst>
      <p:ext uri="{BB962C8B-B14F-4D97-AF65-F5344CB8AC3E}">
        <p14:creationId xmlns:p14="http://schemas.microsoft.com/office/powerpoint/2010/main" val="398323457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1. Instruments de contrôle de vol</a:t>
            </a:r>
          </a:p>
        </p:txBody>
      </p:sp>
      <p:pic>
        <p:nvPicPr>
          <p:cNvPr id="11" name="Picture 2" descr="tableau01"/>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944" l="0" r="100000">
                        <a14:foregroundMark x1="10651" y1="9624" x2="10651" y2="9624"/>
                        <a14:foregroundMark x1="10651" y1="9624" x2="10651" y2="9624"/>
                        <a14:foregroundMark x1="21127" y1="5810" x2="21127" y2="5810"/>
                        <a14:foregroundMark x1="7790" y1="23298" x2="7790" y2="23298"/>
                        <a14:foregroundMark x1="5634" y1="31221" x2="5634" y2="31221"/>
                        <a14:foregroundMark x1="29886" y1="21303" x2="29886" y2="21303"/>
                        <a14:foregroundMark x1="48239" y1="21009" x2="48239" y2="21009"/>
                        <a14:foregroundMark x1="48239" y1="21009" x2="48239" y2="21009"/>
                        <a14:foregroundMark x1="47799" y1="23298" x2="47799" y2="23298"/>
                        <a14:foregroundMark x1="13028" y1="47535" x2="13028" y2="47535"/>
                        <a14:foregroundMark x1="18750" y1="60329" x2="18750" y2="60329"/>
                        <a14:foregroundMark x1="18750" y1="64143" x2="18750" y2="64143"/>
                        <a14:foregroundMark x1="82350" y1="70833" x2="82350" y2="70833"/>
                        <a14:foregroundMark x1="88908" y1="65317" x2="88908" y2="65317"/>
                        <a14:foregroundMark x1="57218" y1="58040" x2="57218" y2="58040"/>
                        <a14:foregroundMark x1="53917" y1="62383" x2="53917" y2="62383"/>
                        <a14:foregroundMark x1="91769" y1="65610" x2="91769" y2="65610"/>
                        <a14:foregroundMark x1="89569" y1="74354" x2="89569" y2="74354"/>
                        <a14:foregroundMark x1="16329" y1="73181" x2="16329" y2="73181"/>
                        <a14:foregroundMark x1="16769" y1="62383" x2="16769" y2="62383"/>
                        <a14:foregroundMark x1="86532" y1="63556" x2="86532" y2="63556"/>
                        <a14:foregroundMark x1="50880" y1="10211" x2="50880" y2="10211"/>
                        <a14:foregroundMark x1="54401" y1="96244" x2="54401" y2="96244"/>
                        <a14:foregroundMark x1="83495" y1="75235" x2="83495" y2="75235"/>
                        <a14:foregroundMark x1="28477" y1="68192" x2="28477" y2="68192"/>
                        <a14:foregroundMark x1="44454" y1="19894" x2="44454" y2="19894"/>
                        <a14:foregroundMark x1="52729" y1="4343" x2="52729" y2="4343"/>
                        <a14:foregroundMark x1="53653" y1="12852" x2="53653" y2="12852"/>
                        <a14:foregroundMark x1="14569" y1="63967" x2="14569" y2="63967"/>
                        <a14:foregroundMark x1="9903" y1="61913" x2="9903" y2="61913"/>
                        <a14:foregroundMark x1="1056" y1="55399" x2="1056" y2="55399"/>
                        <a14:foregroundMark x1="3125" y1="73944" x2="3125" y2="73944"/>
                        <a14:foregroundMark x1="80150" y1="64202" x2="80150" y2="64202"/>
                        <a14:foregroundMark x1="82570" y1="77993" x2="82570" y2="77993"/>
                        <a14:foregroundMark x1="82746" y1="79460" x2="82746" y2="79460"/>
                        <a14:foregroundMark x1="21919" y1="61209" x2="21919" y2="61209"/>
                        <a14:foregroundMark x1="28125" y1="76232" x2="28125" y2="76232"/>
                        <a14:foregroundMark x1="27377" y1="78697" x2="27377" y2="78697"/>
                        <a14:backgroundMark x1="31206" y1="6984" x2="31206" y2="6984"/>
                        <a14:backgroundMark x1="6910" y1="34390" x2="6910" y2="34390"/>
                        <a14:backgroundMark x1="96127" y1="17782" x2="96127" y2="17782"/>
                        <a14:backgroundMark x1="10431" y1="12852" x2="10431" y2="12852"/>
                        <a14:backgroundMark x1="98107" y1="19249" x2="98107" y2="19249"/>
                        <a14:backgroundMark x1="11752" y1="86502" x2="11752" y2="86502"/>
                        <a14:backgroundMark x1="12324" y1="90962" x2="12324" y2="90962"/>
                        <a14:backgroundMark x1="68882" y1="90962" x2="68882" y2="90962"/>
                        <a14:backgroundMark x1="85960" y1="95012" x2="85960" y2="95012"/>
                        <a14:backgroundMark x1="77333" y1="94484" x2="77333" y2="94484"/>
                      </a14:backgroundRemoval>
                    </a14:imgEffect>
                  </a14:imgLayer>
                </a14:imgProps>
              </a:ext>
              <a:ext uri="{28A0092B-C50C-407E-A947-70E740481C1C}">
                <a14:useLocalDpi xmlns:a14="http://schemas.microsoft.com/office/drawing/2010/main" val="0"/>
              </a:ext>
            </a:extLst>
          </a:blip>
          <a:srcRect/>
          <a:stretch>
            <a:fillRect/>
          </a:stretch>
        </p:blipFill>
        <p:spPr bwMode="auto">
          <a:xfrm>
            <a:off x="1223433" y="1087854"/>
            <a:ext cx="6762193" cy="50716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7"/>
          <p:cNvSpPr>
            <a:spLocks noChangeArrowheads="1"/>
          </p:cNvSpPr>
          <p:nvPr/>
        </p:nvSpPr>
        <p:spPr bwMode="auto">
          <a:xfrm>
            <a:off x="1600200" y="2451100"/>
            <a:ext cx="3556000" cy="1397000"/>
          </a:xfrm>
          <a:prstGeom prst="rect">
            <a:avLst/>
          </a:prstGeom>
          <a:noFill/>
          <a:ln w="38100" cmpd="sng">
            <a:solidFill>
              <a:srgbClr val="F61B0A"/>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3" name="ZoneTexte 22"/>
          <p:cNvSpPr txBox="1"/>
          <p:nvPr/>
        </p:nvSpPr>
        <p:spPr>
          <a:xfrm>
            <a:off x="0" y="57150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Instruments barométriques</a:t>
            </a:r>
          </a:p>
        </p:txBody>
      </p:sp>
      <p:pic>
        <p:nvPicPr>
          <p:cNvPr id="38" name="Picture 9" descr="Altimete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00" b="96000" l="0" r="97500"/>
                    </a14:imgEffect>
                  </a14:imgLayer>
                </a14:imgProps>
              </a:ext>
              <a:ext uri="{28A0092B-C50C-407E-A947-70E740481C1C}">
                <a14:useLocalDpi xmlns:a14="http://schemas.microsoft.com/office/drawing/2010/main" val="0"/>
              </a:ext>
            </a:extLst>
          </a:blip>
          <a:srcRect/>
          <a:stretch>
            <a:fillRect/>
          </a:stretch>
        </p:blipFill>
        <p:spPr bwMode="auto">
          <a:xfrm>
            <a:off x="3594702" y="3968999"/>
            <a:ext cx="1979996" cy="1979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 name="Picture 9" descr="vsi_600"/>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8800" l="0" r="99200"/>
                    </a14:imgEffect>
                  </a14:imgLayer>
                </a14:imgProps>
              </a:ext>
              <a:ext uri="{28A0092B-C50C-407E-A947-70E740481C1C}">
                <a14:useLocalDpi xmlns:a14="http://schemas.microsoft.com/office/drawing/2010/main" val="0"/>
              </a:ext>
            </a:extLst>
          </a:blip>
          <a:srcRect/>
          <a:stretch>
            <a:fillRect/>
          </a:stretch>
        </p:blipFill>
        <p:spPr bwMode="auto">
          <a:xfrm>
            <a:off x="5772699" y="3971999"/>
            <a:ext cx="1976996" cy="1976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 name="ZoneTexte 42"/>
          <p:cNvSpPr txBox="1"/>
          <p:nvPr/>
        </p:nvSpPr>
        <p:spPr>
          <a:xfrm>
            <a:off x="1223433" y="5947963"/>
            <a:ext cx="2225116"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600" dirty="0"/>
              <a:t>Anémomètre ou Badin </a:t>
            </a:r>
          </a:p>
        </p:txBody>
      </p:sp>
      <p:sp>
        <p:nvSpPr>
          <p:cNvPr id="44" name="ZoneTexte 43"/>
          <p:cNvSpPr txBox="1"/>
          <p:nvPr/>
        </p:nvSpPr>
        <p:spPr>
          <a:xfrm>
            <a:off x="3611084" y="5947963"/>
            <a:ext cx="1979998"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600" dirty="0"/>
              <a:t>Altimètre</a:t>
            </a:r>
          </a:p>
        </p:txBody>
      </p:sp>
      <p:sp>
        <p:nvSpPr>
          <p:cNvPr id="45" name="ZoneTexte 44"/>
          <p:cNvSpPr txBox="1"/>
          <p:nvPr/>
        </p:nvSpPr>
        <p:spPr>
          <a:xfrm>
            <a:off x="5877697" y="5947963"/>
            <a:ext cx="1871998"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600" dirty="0"/>
              <a:t>Variomètre</a:t>
            </a:r>
          </a:p>
        </p:txBody>
      </p:sp>
      <p:cxnSp>
        <p:nvCxnSpPr>
          <p:cNvPr id="15" name="Connecteur droit avec flèche 14"/>
          <p:cNvCxnSpPr/>
          <p:nvPr/>
        </p:nvCxnSpPr>
        <p:spPr>
          <a:xfrm flipV="1">
            <a:off x="2418732" y="2844800"/>
            <a:ext cx="375268" cy="118110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9" name="Connecteur droit avec flèche 48"/>
          <p:cNvCxnSpPr/>
          <p:nvPr/>
        </p:nvCxnSpPr>
        <p:spPr>
          <a:xfrm flipH="1" flipV="1">
            <a:off x="4013200" y="2844800"/>
            <a:ext cx="571500" cy="124460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2" name="Connecteur droit avec flèche 51"/>
          <p:cNvCxnSpPr/>
          <p:nvPr/>
        </p:nvCxnSpPr>
        <p:spPr>
          <a:xfrm flipH="1" flipV="1">
            <a:off x="4127500" y="3505200"/>
            <a:ext cx="1866900" cy="1092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55" name="Image 54" descr="images.jpeg"/>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backgroundMark x1="66222" y1="2222" x2="66222" y2="2222"/>
                        <a14:backgroundMark x1="58667" y1="1778" x2="58667" y2="1778"/>
                        <a14:backgroundMark x1="32889" y1="2667" x2="32889" y2="2667"/>
                        <a14:backgroundMark x1="36889" y1="1778" x2="36889" y2="1778"/>
                        <a14:backgroundMark x1="41778" y1="1778" x2="41778" y2="1778"/>
                        <a14:backgroundMark x1="55111" y1="1333" x2="55111" y2="1333"/>
                        <a14:backgroundMark x1="51556" y1="1333" x2="51556" y2="1333"/>
                        <a14:backgroundMark x1="47556" y1="1778" x2="47556" y2="1778"/>
                      </a14:backgroundRemoval>
                    </a14:imgEffect>
                  </a14:imgLayer>
                </a14:imgProps>
              </a:ext>
              <a:ext uri="{28A0092B-C50C-407E-A947-70E740481C1C}">
                <a14:useLocalDpi xmlns:a14="http://schemas.microsoft.com/office/drawing/2010/main" val="0"/>
              </a:ext>
            </a:extLst>
          </a:blip>
          <a:stretch>
            <a:fillRect/>
          </a:stretch>
        </p:blipFill>
        <p:spPr>
          <a:xfrm>
            <a:off x="1363133" y="3968999"/>
            <a:ext cx="1907997" cy="1907997"/>
          </a:xfrm>
          <a:prstGeom prst="rect">
            <a:avLst/>
          </a:prstGeom>
        </p:spPr>
      </p:pic>
      <p:pic>
        <p:nvPicPr>
          <p:cNvPr id="54" name="Image 53" descr="Anemometric_Inst.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10732" y="1035763"/>
            <a:ext cx="6774894" cy="2863137"/>
          </a:xfrm>
          <a:prstGeom prst="rect">
            <a:avLst/>
          </a:prstGeom>
        </p:spPr>
      </p:pic>
      <p:sp>
        <p:nvSpPr>
          <p:cNvPr id="57" name="Bulle rectangulaire à coins arrondis 56"/>
          <p:cNvSpPr/>
          <p:nvPr/>
        </p:nvSpPr>
        <p:spPr>
          <a:xfrm>
            <a:off x="2794000" y="2895600"/>
            <a:ext cx="1689100" cy="323997"/>
          </a:xfrm>
          <a:prstGeom prst="wedgeRoundRectCallout">
            <a:avLst>
              <a:gd name="adj1" fmla="val -58865"/>
              <a:gd name="adj2" fmla="val 133161"/>
              <a:gd name="adj3" fmla="val 16667"/>
            </a:avLst>
          </a:prstGeom>
          <a:solidFill>
            <a:schemeClr val="bg2">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600" dirty="0">
                <a:solidFill>
                  <a:schemeClr val="tx1"/>
                </a:solidFill>
                <a:latin typeface="+mj-lt"/>
              </a:rPr>
              <a:t>Pression statique</a:t>
            </a:r>
          </a:p>
        </p:txBody>
      </p:sp>
      <p:sp>
        <p:nvSpPr>
          <p:cNvPr id="58" name="Bulle rectangulaire à coins arrondis 57"/>
          <p:cNvSpPr/>
          <p:nvPr/>
        </p:nvSpPr>
        <p:spPr>
          <a:xfrm>
            <a:off x="158750" y="1943100"/>
            <a:ext cx="1689100" cy="323997"/>
          </a:xfrm>
          <a:prstGeom prst="wedgeRoundRectCallout">
            <a:avLst>
              <a:gd name="adj1" fmla="val 11059"/>
              <a:gd name="adj2" fmla="val 184118"/>
              <a:gd name="adj3" fmla="val 16667"/>
            </a:avLst>
          </a:prstGeom>
          <a:solidFill>
            <a:schemeClr val="bg2">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600" dirty="0">
                <a:solidFill>
                  <a:schemeClr val="tx1"/>
                </a:solidFill>
                <a:latin typeface="+mj-lt"/>
              </a:rPr>
              <a:t>Pression totale</a:t>
            </a:r>
          </a:p>
        </p:txBody>
      </p:sp>
    </p:spTree>
    <p:extLst>
      <p:ext uri="{BB962C8B-B14F-4D97-AF65-F5344CB8AC3E}">
        <p14:creationId xmlns:p14="http://schemas.microsoft.com/office/powerpoint/2010/main" val="10373649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par>
                          <p:cTn id="9" fill="hold">
                            <p:stCondLst>
                              <p:cond delay="0"/>
                            </p:stCondLst>
                            <p:childTnLst>
                              <p:par>
                                <p:cTn id="10" presetID="2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nodeType="after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par>
                          <p:cTn id="29" fill="hold">
                            <p:stCondLst>
                              <p:cond delay="0"/>
                            </p:stCondLst>
                            <p:childTnLst>
                              <p:par>
                                <p:cTn id="30" presetID="22" presetClass="entr" presetSubtype="2" fill="hold" nodeType="after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ipe(right)">
                                      <p:cBhvr>
                                        <p:cTn id="32" dur="500"/>
                                        <p:tgtEl>
                                          <p:spTgt spid="52"/>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57" grpId="0" animBg="1"/>
      <p:bldP spid="58"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1. Instruments de contrôle de vol</a:t>
            </a:r>
          </a:p>
        </p:txBody>
      </p:sp>
      <p:pic>
        <p:nvPicPr>
          <p:cNvPr id="2" name="Image 1" descr="HorizonPique.p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b="23032"/>
          <a:stretch/>
        </p:blipFill>
        <p:spPr>
          <a:xfrm>
            <a:off x="1501772" y="2266952"/>
            <a:ext cx="6119994" cy="1896245"/>
          </a:xfrm>
          <a:prstGeom prst="rect">
            <a:avLst/>
          </a:prstGeom>
        </p:spPr>
      </p:pic>
      <p:sp>
        <p:nvSpPr>
          <p:cNvPr id="8" name="ZoneTexte 7"/>
          <p:cNvSpPr txBox="1"/>
          <p:nvPr/>
        </p:nvSpPr>
        <p:spPr>
          <a:xfrm>
            <a:off x="1240869" y="1624867"/>
            <a:ext cx="2970045" cy="338554"/>
          </a:xfrm>
          <a:prstGeom prst="rect">
            <a:avLst/>
          </a:prstGeom>
          <a:noFill/>
        </p:spPr>
        <p:txBody>
          <a:bodyPr wrap="square" rtlCol="0">
            <a:spAutoFit/>
          </a:bodyPr>
          <a:lstStyle/>
          <a:p>
            <a:pPr algn="ctr"/>
            <a:r>
              <a:rPr lang="fr-FR" sz="1600" dirty="0">
                <a:solidFill>
                  <a:schemeClr val="accent1"/>
                </a:solidFill>
                <a:latin typeface="+mj-lt"/>
              </a:rPr>
              <a:t>Assiette négative (à piquer)</a:t>
            </a:r>
          </a:p>
        </p:txBody>
      </p:sp>
      <p:sp>
        <p:nvSpPr>
          <p:cNvPr id="11" name="ZoneTexte 10"/>
          <p:cNvSpPr txBox="1"/>
          <p:nvPr/>
        </p:nvSpPr>
        <p:spPr>
          <a:xfrm>
            <a:off x="3517788" y="4165600"/>
            <a:ext cx="2065170" cy="338554"/>
          </a:xfrm>
          <a:prstGeom prst="rect">
            <a:avLst/>
          </a:prstGeom>
          <a:noFill/>
        </p:spPr>
        <p:txBody>
          <a:bodyPr wrap="square" rtlCol="0">
            <a:spAutoFit/>
          </a:bodyPr>
          <a:lstStyle/>
          <a:p>
            <a:pPr algn="ctr"/>
            <a:r>
              <a:rPr lang="fr-FR" sz="1600" dirty="0">
                <a:latin typeface="+mj-lt"/>
              </a:rPr>
              <a:t>Descente rectiligne</a:t>
            </a:r>
          </a:p>
        </p:txBody>
      </p:sp>
      <p:sp>
        <p:nvSpPr>
          <p:cNvPr id="12" name="ZoneTexte 11"/>
          <p:cNvSpPr txBox="1"/>
          <p:nvPr/>
        </p:nvSpPr>
        <p:spPr>
          <a:xfrm>
            <a:off x="1367162" y="4165600"/>
            <a:ext cx="2065170" cy="338554"/>
          </a:xfrm>
          <a:prstGeom prst="rect">
            <a:avLst/>
          </a:prstGeom>
          <a:noFill/>
        </p:spPr>
        <p:txBody>
          <a:bodyPr wrap="square" rtlCol="0">
            <a:spAutoFit/>
          </a:bodyPr>
          <a:lstStyle/>
          <a:p>
            <a:pPr algn="ctr"/>
            <a:r>
              <a:rPr lang="fr-FR" sz="1600" dirty="0">
                <a:latin typeface="+mj-lt"/>
              </a:rPr>
              <a:t>Virage à gauche</a:t>
            </a:r>
          </a:p>
        </p:txBody>
      </p:sp>
      <p:sp>
        <p:nvSpPr>
          <p:cNvPr id="13" name="ZoneTexte 12"/>
          <p:cNvSpPr txBox="1"/>
          <p:nvPr/>
        </p:nvSpPr>
        <p:spPr>
          <a:xfrm>
            <a:off x="5647608" y="4163319"/>
            <a:ext cx="2065170" cy="338554"/>
          </a:xfrm>
          <a:prstGeom prst="rect">
            <a:avLst/>
          </a:prstGeom>
          <a:noFill/>
        </p:spPr>
        <p:txBody>
          <a:bodyPr wrap="square" rtlCol="0">
            <a:spAutoFit/>
          </a:bodyPr>
          <a:lstStyle/>
          <a:p>
            <a:pPr algn="ctr"/>
            <a:r>
              <a:rPr lang="fr-FR" sz="1600" dirty="0">
                <a:latin typeface="+mj-lt"/>
              </a:rPr>
              <a:t>Virage à droite</a:t>
            </a:r>
          </a:p>
        </p:txBody>
      </p:sp>
      <p:grpSp>
        <p:nvGrpSpPr>
          <p:cNvPr id="17" name="Group 62"/>
          <p:cNvGrpSpPr>
            <a:grpSpLocks/>
          </p:cNvGrpSpPr>
          <p:nvPr/>
        </p:nvGrpSpPr>
        <p:grpSpPr bwMode="auto">
          <a:xfrm>
            <a:off x="-1" y="5315743"/>
            <a:ext cx="9144001" cy="233363"/>
            <a:chOff x="0" y="1570"/>
            <a:chExt cx="5760" cy="147"/>
          </a:xfrm>
        </p:grpSpPr>
        <p:grpSp>
          <p:nvGrpSpPr>
            <p:cNvPr id="18" name="Group 63"/>
            <p:cNvGrpSpPr>
              <a:grpSpLocks/>
            </p:cNvGrpSpPr>
            <p:nvPr/>
          </p:nvGrpSpPr>
          <p:grpSpPr bwMode="auto">
            <a:xfrm>
              <a:off x="0" y="1570"/>
              <a:ext cx="3493" cy="147"/>
              <a:chOff x="1066" y="3062"/>
              <a:chExt cx="3493" cy="147"/>
            </a:xfrm>
          </p:grpSpPr>
          <p:sp>
            <p:nvSpPr>
              <p:cNvPr id="22" name="Freeform 64"/>
              <p:cNvSpPr>
                <a:spLocks/>
              </p:cNvSpPr>
              <p:nvPr/>
            </p:nvSpPr>
            <p:spPr bwMode="auto">
              <a:xfrm>
                <a:off x="1066" y="3062"/>
                <a:ext cx="3493" cy="147"/>
              </a:xfrm>
              <a:custGeom>
                <a:avLst/>
                <a:gdLst>
                  <a:gd name="T0" fmla="*/ 0 w 3312"/>
                  <a:gd name="T1" fmla="*/ 215 h 215"/>
                  <a:gd name="T2" fmla="*/ 3312 w 3312"/>
                  <a:gd name="T3" fmla="*/ 215 h 215"/>
                  <a:gd name="T4" fmla="*/ 3107 w 3312"/>
                  <a:gd name="T5" fmla="*/ 151 h 215"/>
                  <a:gd name="T6" fmla="*/ 2953 w 3312"/>
                  <a:gd name="T7" fmla="*/ 172 h 215"/>
                  <a:gd name="T8" fmla="*/ 2842 w 3312"/>
                  <a:gd name="T9" fmla="*/ 129 h 215"/>
                  <a:gd name="T10" fmla="*/ 2705 w 3312"/>
                  <a:gd name="T11" fmla="*/ 129 h 215"/>
                  <a:gd name="T12" fmla="*/ 2507 w 3312"/>
                  <a:gd name="T13" fmla="*/ 80 h 215"/>
                  <a:gd name="T14" fmla="*/ 2346 w 3312"/>
                  <a:gd name="T15" fmla="*/ 64 h 215"/>
                  <a:gd name="T16" fmla="*/ 2236 w 3312"/>
                  <a:gd name="T17" fmla="*/ 129 h 215"/>
                  <a:gd name="T18" fmla="*/ 2098 w 3312"/>
                  <a:gd name="T19" fmla="*/ 86 h 215"/>
                  <a:gd name="T20" fmla="*/ 1849 w 3312"/>
                  <a:gd name="T21" fmla="*/ 86 h 215"/>
                  <a:gd name="T22" fmla="*/ 1766 w 3312"/>
                  <a:gd name="T23" fmla="*/ 21 h 215"/>
                  <a:gd name="T24" fmla="*/ 1573 w 3312"/>
                  <a:gd name="T25" fmla="*/ 86 h 215"/>
                  <a:gd name="T26" fmla="*/ 1325 w 3312"/>
                  <a:gd name="T27" fmla="*/ 108 h 215"/>
                  <a:gd name="T28" fmla="*/ 1297 w 3312"/>
                  <a:gd name="T29" fmla="*/ 86 h 215"/>
                  <a:gd name="T30" fmla="*/ 1076 w 3312"/>
                  <a:gd name="T31" fmla="*/ 0 h 215"/>
                  <a:gd name="T32" fmla="*/ 718 w 3312"/>
                  <a:gd name="T33" fmla="*/ 86 h 215"/>
                  <a:gd name="T34" fmla="*/ 580 w 3312"/>
                  <a:gd name="T35" fmla="*/ 64 h 215"/>
                  <a:gd name="T36" fmla="*/ 524 w 3312"/>
                  <a:gd name="T37" fmla="*/ 86 h 215"/>
                  <a:gd name="T38" fmla="*/ 304 w 3312"/>
                  <a:gd name="T39" fmla="*/ 64 h 215"/>
                  <a:gd name="T40" fmla="*/ 83 w 3312"/>
                  <a:gd name="T41" fmla="*/ 150 h 215"/>
                  <a:gd name="T42" fmla="*/ 28 w 3312"/>
                  <a:gd name="T43" fmla="*/ 172 h 215"/>
                  <a:gd name="T44" fmla="*/ 0 w 3312"/>
                  <a:gd name="T45"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12" h="215">
                    <a:moveTo>
                      <a:pt x="0" y="215"/>
                    </a:moveTo>
                    <a:lnTo>
                      <a:pt x="3312" y="215"/>
                    </a:lnTo>
                    <a:lnTo>
                      <a:pt x="3107" y="151"/>
                    </a:lnTo>
                    <a:cubicBezTo>
                      <a:pt x="3047" y="144"/>
                      <a:pt x="2997" y="176"/>
                      <a:pt x="2953" y="172"/>
                    </a:cubicBezTo>
                    <a:cubicBezTo>
                      <a:pt x="2917" y="172"/>
                      <a:pt x="2884" y="136"/>
                      <a:pt x="2842" y="129"/>
                    </a:cubicBezTo>
                    <a:cubicBezTo>
                      <a:pt x="2801" y="122"/>
                      <a:pt x="2760" y="150"/>
                      <a:pt x="2705" y="129"/>
                    </a:cubicBezTo>
                    <a:cubicBezTo>
                      <a:pt x="2649" y="121"/>
                      <a:pt x="2567" y="91"/>
                      <a:pt x="2507" y="80"/>
                    </a:cubicBezTo>
                    <a:cubicBezTo>
                      <a:pt x="2448" y="69"/>
                      <a:pt x="2392" y="43"/>
                      <a:pt x="2346" y="64"/>
                    </a:cubicBezTo>
                    <a:lnTo>
                      <a:pt x="2236" y="129"/>
                    </a:lnTo>
                    <a:lnTo>
                      <a:pt x="2098" y="86"/>
                    </a:lnTo>
                    <a:cubicBezTo>
                      <a:pt x="2033" y="79"/>
                      <a:pt x="1905" y="97"/>
                      <a:pt x="1849" y="86"/>
                    </a:cubicBezTo>
                    <a:cubicBezTo>
                      <a:pt x="1794" y="75"/>
                      <a:pt x="1812" y="21"/>
                      <a:pt x="1766" y="21"/>
                    </a:cubicBezTo>
                    <a:cubicBezTo>
                      <a:pt x="1720" y="21"/>
                      <a:pt x="1647" y="72"/>
                      <a:pt x="1573" y="86"/>
                    </a:cubicBezTo>
                    <a:cubicBezTo>
                      <a:pt x="1500" y="100"/>
                      <a:pt x="1371" y="108"/>
                      <a:pt x="1325" y="108"/>
                    </a:cubicBezTo>
                    <a:lnTo>
                      <a:pt x="1297" y="86"/>
                    </a:lnTo>
                    <a:lnTo>
                      <a:pt x="1076" y="0"/>
                    </a:lnTo>
                    <a:lnTo>
                      <a:pt x="718" y="86"/>
                    </a:lnTo>
                    <a:lnTo>
                      <a:pt x="580" y="64"/>
                    </a:lnTo>
                    <a:cubicBezTo>
                      <a:pt x="548" y="64"/>
                      <a:pt x="571" y="86"/>
                      <a:pt x="524" y="86"/>
                    </a:cubicBezTo>
                    <a:cubicBezTo>
                      <a:pt x="478" y="86"/>
                      <a:pt x="377" y="54"/>
                      <a:pt x="304" y="64"/>
                    </a:cubicBezTo>
                    <a:lnTo>
                      <a:pt x="83" y="150"/>
                    </a:lnTo>
                    <a:cubicBezTo>
                      <a:pt x="38" y="168"/>
                      <a:pt x="42" y="161"/>
                      <a:pt x="28" y="172"/>
                    </a:cubicBezTo>
                    <a:cubicBezTo>
                      <a:pt x="14" y="183"/>
                      <a:pt x="6" y="206"/>
                      <a:pt x="0" y="215"/>
                    </a:cubicBezTo>
                    <a:close/>
                  </a:path>
                </a:pathLst>
              </a:custGeom>
              <a:gradFill rotWithShape="1">
                <a:gsLst>
                  <a:gs pos="0">
                    <a:srgbClr val="006600">
                      <a:alpha val="80000"/>
                    </a:srgbClr>
                  </a:gs>
                  <a:gs pos="100000">
                    <a:srgbClr val="996633">
                      <a:alpha val="70000"/>
                    </a:srgbClr>
                  </a:gs>
                </a:gsLst>
                <a:lin ang="5400000" scaled="1"/>
              </a:gradFill>
              <a:ln w="6350"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4" name="Freeform 65"/>
              <p:cNvSpPr>
                <a:spLocks/>
              </p:cNvSpPr>
              <p:nvPr/>
            </p:nvSpPr>
            <p:spPr bwMode="auto">
              <a:xfrm>
                <a:off x="1678" y="3136"/>
                <a:ext cx="1368" cy="73"/>
              </a:xfrm>
              <a:custGeom>
                <a:avLst/>
                <a:gdLst>
                  <a:gd name="T0" fmla="*/ 0 w 2132"/>
                  <a:gd name="T1" fmla="*/ 226 h 226"/>
                  <a:gd name="T2" fmla="*/ 2132 w 2132"/>
                  <a:gd name="T3" fmla="*/ 226 h 226"/>
                  <a:gd name="T4" fmla="*/ 1588 w 2132"/>
                  <a:gd name="T5" fmla="*/ 90 h 226"/>
                  <a:gd name="T6" fmla="*/ 1315 w 2132"/>
                  <a:gd name="T7" fmla="*/ 136 h 226"/>
                  <a:gd name="T8" fmla="*/ 862 w 2132"/>
                  <a:gd name="T9" fmla="*/ 136 h 226"/>
                  <a:gd name="T10" fmla="*/ 635 w 2132"/>
                  <a:gd name="T11" fmla="*/ 0 h 226"/>
                  <a:gd name="T12" fmla="*/ 272 w 2132"/>
                  <a:gd name="T13" fmla="*/ 136 h 226"/>
                  <a:gd name="T14" fmla="*/ 181 w 2132"/>
                  <a:gd name="T15" fmla="*/ 90 h 226"/>
                  <a:gd name="T16" fmla="*/ 0 w 2132"/>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2" h="226">
                    <a:moveTo>
                      <a:pt x="0" y="226"/>
                    </a:moveTo>
                    <a:lnTo>
                      <a:pt x="2132" y="226"/>
                    </a:lnTo>
                    <a:lnTo>
                      <a:pt x="1588" y="90"/>
                    </a:lnTo>
                    <a:lnTo>
                      <a:pt x="1315" y="136"/>
                    </a:lnTo>
                    <a:cubicBezTo>
                      <a:pt x="1194" y="144"/>
                      <a:pt x="975" y="159"/>
                      <a:pt x="862" y="136"/>
                    </a:cubicBezTo>
                    <a:cubicBezTo>
                      <a:pt x="749" y="113"/>
                      <a:pt x="733" y="0"/>
                      <a:pt x="635" y="0"/>
                    </a:cubicBezTo>
                    <a:cubicBezTo>
                      <a:pt x="537" y="0"/>
                      <a:pt x="347" y="121"/>
                      <a:pt x="272" y="136"/>
                    </a:cubicBezTo>
                    <a:cubicBezTo>
                      <a:pt x="197" y="151"/>
                      <a:pt x="226" y="75"/>
                      <a:pt x="181" y="90"/>
                    </a:cubicBezTo>
                    <a:lnTo>
                      <a:pt x="0" y="226"/>
                    </a:lnTo>
                    <a:close/>
                  </a:path>
                </a:pathLst>
              </a:custGeom>
              <a:gradFill rotWithShape="1">
                <a:gsLst>
                  <a:gs pos="0">
                    <a:srgbClr val="006600">
                      <a:alpha val="70000"/>
                    </a:srgbClr>
                  </a:gs>
                  <a:gs pos="100000">
                    <a:srgbClr val="996633">
                      <a:alpha val="70000"/>
                    </a:srgbClr>
                  </a:gs>
                </a:gsLst>
                <a:lin ang="5400000" scaled="1"/>
              </a:gradFill>
              <a:ln w="6350"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grpSp>
          <p:nvGrpSpPr>
            <p:cNvPr id="19" name="Group 66"/>
            <p:cNvGrpSpPr>
              <a:grpSpLocks/>
            </p:cNvGrpSpPr>
            <p:nvPr/>
          </p:nvGrpSpPr>
          <p:grpSpPr bwMode="auto">
            <a:xfrm>
              <a:off x="2267" y="1570"/>
              <a:ext cx="3493" cy="147"/>
              <a:chOff x="1066" y="3062"/>
              <a:chExt cx="3493" cy="147"/>
            </a:xfrm>
          </p:grpSpPr>
          <p:sp>
            <p:nvSpPr>
              <p:cNvPr id="20" name="Freeform 67"/>
              <p:cNvSpPr>
                <a:spLocks/>
              </p:cNvSpPr>
              <p:nvPr/>
            </p:nvSpPr>
            <p:spPr bwMode="auto">
              <a:xfrm>
                <a:off x="1066" y="3062"/>
                <a:ext cx="3493" cy="147"/>
              </a:xfrm>
              <a:custGeom>
                <a:avLst/>
                <a:gdLst>
                  <a:gd name="T0" fmla="*/ 0 w 3312"/>
                  <a:gd name="T1" fmla="*/ 215 h 215"/>
                  <a:gd name="T2" fmla="*/ 3312 w 3312"/>
                  <a:gd name="T3" fmla="*/ 215 h 215"/>
                  <a:gd name="T4" fmla="*/ 3107 w 3312"/>
                  <a:gd name="T5" fmla="*/ 151 h 215"/>
                  <a:gd name="T6" fmla="*/ 2953 w 3312"/>
                  <a:gd name="T7" fmla="*/ 172 h 215"/>
                  <a:gd name="T8" fmla="*/ 2842 w 3312"/>
                  <a:gd name="T9" fmla="*/ 129 h 215"/>
                  <a:gd name="T10" fmla="*/ 2705 w 3312"/>
                  <a:gd name="T11" fmla="*/ 129 h 215"/>
                  <a:gd name="T12" fmla="*/ 2507 w 3312"/>
                  <a:gd name="T13" fmla="*/ 80 h 215"/>
                  <a:gd name="T14" fmla="*/ 2346 w 3312"/>
                  <a:gd name="T15" fmla="*/ 64 h 215"/>
                  <a:gd name="T16" fmla="*/ 2236 w 3312"/>
                  <a:gd name="T17" fmla="*/ 129 h 215"/>
                  <a:gd name="T18" fmla="*/ 2098 w 3312"/>
                  <a:gd name="T19" fmla="*/ 86 h 215"/>
                  <a:gd name="T20" fmla="*/ 1849 w 3312"/>
                  <a:gd name="T21" fmla="*/ 86 h 215"/>
                  <a:gd name="T22" fmla="*/ 1766 w 3312"/>
                  <a:gd name="T23" fmla="*/ 21 h 215"/>
                  <a:gd name="T24" fmla="*/ 1573 w 3312"/>
                  <a:gd name="T25" fmla="*/ 86 h 215"/>
                  <a:gd name="T26" fmla="*/ 1325 w 3312"/>
                  <a:gd name="T27" fmla="*/ 108 h 215"/>
                  <a:gd name="T28" fmla="*/ 1297 w 3312"/>
                  <a:gd name="T29" fmla="*/ 86 h 215"/>
                  <a:gd name="T30" fmla="*/ 1076 w 3312"/>
                  <a:gd name="T31" fmla="*/ 0 h 215"/>
                  <a:gd name="T32" fmla="*/ 718 w 3312"/>
                  <a:gd name="T33" fmla="*/ 86 h 215"/>
                  <a:gd name="T34" fmla="*/ 580 w 3312"/>
                  <a:gd name="T35" fmla="*/ 64 h 215"/>
                  <a:gd name="T36" fmla="*/ 524 w 3312"/>
                  <a:gd name="T37" fmla="*/ 86 h 215"/>
                  <a:gd name="T38" fmla="*/ 304 w 3312"/>
                  <a:gd name="T39" fmla="*/ 64 h 215"/>
                  <a:gd name="T40" fmla="*/ 83 w 3312"/>
                  <a:gd name="T41" fmla="*/ 150 h 215"/>
                  <a:gd name="T42" fmla="*/ 28 w 3312"/>
                  <a:gd name="T43" fmla="*/ 172 h 215"/>
                  <a:gd name="T44" fmla="*/ 0 w 3312"/>
                  <a:gd name="T45"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12" h="215">
                    <a:moveTo>
                      <a:pt x="0" y="215"/>
                    </a:moveTo>
                    <a:lnTo>
                      <a:pt x="3312" y="215"/>
                    </a:lnTo>
                    <a:lnTo>
                      <a:pt x="3107" y="151"/>
                    </a:lnTo>
                    <a:cubicBezTo>
                      <a:pt x="3047" y="144"/>
                      <a:pt x="2997" y="176"/>
                      <a:pt x="2953" y="172"/>
                    </a:cubicBezTo>
                    <a:cubicBezTo>
                      <a:pt x="2917" y="172"/>
                      <a:pt x="2884" y="136"/>
                      <a:pt x="2842" y="129"/>
                    </a:cubicBezTo>
                    <a:cubicBezTo>
                      <a:pt x="2801" y="122"/>
                      <a:pt x="2760" y="150"/>
                      <a:pt x="2705" y="129"/>
                    </a:cubicBezTo>
                    <a:cubicBezTo>
                      <a:pt x="2649" y="121"/>
                      <a:pt x="2567" y="91"/>
                      <a:pt x="2507" y="80"/>
                    </a:cubicBezTo>
                    <a:cubicBezTo>
                      <a:pt x="2448" y="69"/>
                      <a:pt x="2392" y="43"/>
                      <a:pt x="2346" y="64"/>
                    </a:cubicBezTo>
                    <a:lnTo>
                      <a:pt x="2236" y="129"/>
                    </a:lnTo>
                    <a:lnTo>
                      <a:pt x="2098" y="86"/>
                    </a:lnTo>
                    <a:cubicBezTo>
                      <a:pt x="2033" y="79"/>
                      <a:pt x="1905" y="97"/>
                      <a:pt x="1849" y="86"/>
                    </a:cubicBezTo>
                    <a:cubicBezTo>
                      <a:pt x="1794" y="75"/>
                      <a:pt x="1812" y="21"/>
                      <a:pt x="1766" y="21"/>
                    </a:cubicBezTo>
                    <a:cubicBezTo>
                      <a:pt x="1720" y="21"/>
                      <a:pt x="1647" y="72"/>
                      <a:pt x="1573" y="86"/>
                    </a:cubicBezTo>
                    <a:cubicBezTo>
                      <a:pt x="1500" y="100"/>
                      <a:pt x="1371" y="108"/>
                      <a:pt x="1325" y="108"/>
                    </a:cubicBezTo>
                    <a:lnTo>
                      <a:pt x="1297" y="86"/>
                    </a:lnTo>
                    <a:lnTo>
                      <a:pt x="1076" y="0"/>
                    </a:lnTo>
                    <a:lnTo>
                      <a:pt x="718" y="86"/>
                    </a:lnTo>
                    <a:lnTo>
                      <a:pt x="580" y="64"/>
                    </a:lnTo>
                    <a:cubicBezTo>
                      <a:pt x="548" y="64"/>
                      <a:pt x="571" y="86"/>
                      <a:pt x="524" y="86"/>
                    </a:cubicBezTo>
                    <a:cubicBezTo>
                      <a:pt x="478" y="86"/>
                      <a:pt x="377" y="54"/>
                      <a:pt x="304" y="64"/>
                    </a:cubicBezTo>
                    <a:lnTo>
                      <a:pt x="83" y="150"/>
                    </a:lnTo>
                    <a:cubicBezTo>
                      <a:pt x="38" y="168"/>
                      <a:pt x="42" y="161"/>
                      <a:pt x="28" y="172"/>
                    </a:cubicBezTo>
                    <a:cubicBezTo>
                      <a:pt x="14" y="183"/>
                      <a:pt x="6" y="206"/>
                      <a:pt x="0" y="215"/>
                    </a:cubicBezTo>
                    <a:close/>
                  </a:path>
                </a:pathLst>
              </a:custGeom>
              <a:gradFill rotWithShape="1">
                <a:gsLst>
                  <a:gs pos="0">
                    <a:srgbClr val="006600">
                      <a:alpha val="80000"/>
                    </a:srgbClr>
                  </a:gs>
                  <a:gs pos="100000">
                    <a:srgbClr val="996633">
                      <a:alpha val="70000"/>
                    </a:srgbClr>
                  </a:gs>
                </a:gsLst>
                <a:lin ang="5400000" scaled="1"/>
              </a:gradFill>
              <a:ln w="6350"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1" name="Freeform 68"/>
              <p:cNvSpPr>
                <a:spLocks/>
              </p:cNvSpPr>
              <p:nvPr/>
            </p:nvSpPr>
            <p:spPr bwMode="auto">
              <a:xfrm>
                <a:off x="1678" y="3136"/>
                <a:ext cx="1368" cy="73"/>
              </a:xfrm>
              <a:custGeom>
                <a:avLst/>
                <a:gdLst>
                  <a:gd name="T0" fmla="*/ 0 w 2132"/>
                  <a:gd name="T1" fmla="*/ 226 h 226"/>
                  <a:gd name="T2" fmla="*/ 2132 w 2132"/>
                  <a:gd name="T3" fmla="*/ 226 h 226"/>
                  <a:gd name="T4" fmla="*/ 1588 w 2132"/>
                  <a:gd name="T5" fmla="*/ 90 h 226"/>
                  <a:gd name="T6" fmla="*/ 1315 w 2132"/>
                  <a:gd name="T7" fmla="*/ 136 h 226"/>
                  <a:gd name="T8" fmla="*/ 862 w 2132"/>
                  <a:gd name="T9" fmla="*/ 136 h 226"/>
                  <a:gd name="T10" fmla="*/ 635 w 2132"/>
                  <a:gd name="T11" fmla="*/ 0 h 226"/>
                  <a:gd name="T12" fmla="*/ 272 w 2132"/>
                  <a:gd name="T13" fmla="*/ 136 h 226"/>
                  <a:gd name="T14" fmla="*/ 181 w 2132"/>
                  <a:gd name="T15" fmla="*/ 90 h 226"/>
                  <a:gd name="T16" fmla="*/ 0 w 2132"/>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2" h="226">
                    <a:moveTo>
                      <a:pt x="0" y="226"/>
                    </a:moveTo>
                    <a:lnTo>
                      <a:pt x="2132" y="226"/>
                    </a:lnTo>
                    <a:lnTo>
                      <a:pt x="1588" y="90"/>
                    </a:lnTo>
                    <a:lnTo>
                      <a:pt x="1315" y="136"/>
                    </a:lnTo>
                    <a:cubicBezTo>
                      <a:pt x="1194" y="144"/>
                      <a:pt x="975" y="159"/>
                      <a:pt x="862" y="136"/>
                    </a:cubicBezTo>
                    <a:cubicBezTo>
                      <a:pt x="749" y="113"/>
                      <a:pt x="733" y="0"/>
                      <a:pt x="635" y="0"/>
                    </a:cubicBezTo>
                    <a:cubicBezTo>
                      <a:pt x="537" y="0"/>
                      <a:pt x="347" y="121"/>
                      <a:pt x="272" y="136"/>
                    </a:cubicBezTo>
                    <a:cubicBezTo>
                      <a:pt x="197" y="151"/>
                      <a:pt x="226" y="75"/>
                      <a:pt x="181" y="90"/>
                    </a:cubicBezTo>
                    <a:lnTo>
                      <a:pt x="0" y="226"/>
                    </a:lnTo>
                    <a:close/>
                  </a:path>
                </a:pathLst>
              </a:custGeom>
              <a:gradFill rotWithShape="1">
                <a:gsLst>
                  <a:gs pos="0">
                    <a:srgbClr val="006600">
                      <a:alpha val="70000"/>
                    </a:srgbClr>
                  </a:gs>
                  <a:gs pos="100000">
                    <a:srgbClr val="996633">
                      <a:alpha val="70000"/>
                    </a:srgbClr>
                  </a:gs>
                </a:gsLst>
                <a:lin ang="5400000" scaled="1"/>
              </a:gradFill>
              <a:ln w="6350"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grpSp>
      <p:grpSp>
        <p:nvGrpSpPr>
          <p:cNvPr id="25" name="Grouper 92"/>
          <p:cNvGrpSpPr>
            <a:grpSpLocks noChangeAspect="1"/>
          </p:cNvGrpSpPr>
          <p:nvPr/>
        </p:nvGrpSpPr>
        <p:grpSpPr>
          <a:xfrm rot="19800000">
            <a:off x="1202062" y="5709667"/>
            <a:ext cx="2128497" cy="540000"/>
            <a:chOff x="2122487" y="3019401"/>
            <a:chExt cx="4905224" cy="1105727"/>
          </a:xfrm>
        </p:grpSpPr>
        <p:sp>
          <p:nvSpPr>
            <p:cNvPr id="26" name="Ellipse 25"/>
            <p:cNvSpPr>
              <a:spLocks noChangeAspect="1"/>
            </p:cNvSpPr>
            <p:nvPr/>
          </p:nvSpPr>
          <p:spPr>
            <a:xfrm>
              <a:off x="4127502" y="3019401"/>
              <a:ext cx="931393" cy="914398"/>
            </a:xfrm>
            <a:prstGeom prst="ellipse">
              <a:avLst/>
            </a:prstGeom>
            <a:noFill/>
            <a:ln>
              <a:solidFill>
                <a:srgbClr val="5F5F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27" name="Group 3"/>
            <p:cNvGrpSpPr>
              <a:grpSpLocks/>
            </p:cNvGrpSpPr>
            <p:nvPr/>
          </p:nvGrpSpPr>
          <p:grpSpPr bwMode="auto">
            <a:xfrm>
              <a:off x="2122487" y="3095664"/>
              <a:ext cx="4905224" cy="1029478"/>
              <a:chOff x="1174" y="3028"/>
              <a:chExt cx="2156" cy="483"/>
            </a:xfrm>
          </p:grpSpPr>
          <p:sp>
            <p:nvSpPr>
              <p:cNvPr id="28" name="Line 19"/>
              <p:cNvSpPr>
                <a:spLocks noChangeShapeType="1"/>
              </p:cNvSpPr>
              <p:nvPr/>
            </p:nvSpPr>
            <p:spPr bwMode="auto">
              <a:xfrm rot="120000" flipH="1" flipV="1">
                <a:off x="1707" y="3157"/>
                <a:ext cx="474"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9" name="Line 18"/>
              <p:cNvSpPr>
                <a:spLocks noChangeShapeType="1"/>
              </p:cNvSpPr>
              <p:nvPr/>
            </p:nvSpPr>
            <p:spPr bwMode="auto">
              <a:xfrm rot="21480000" flipV="1">
                <a:off x="2339" y="3151"/>
                <a:ext cx="473"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30" name="AutoShape 4"/>
              <p:cNvSpPr>
                <a:spLocks noChangeArrowheads="1"/>
              </p:cNvSpPr>
              <p:nvPr/>
            </p:nvSpPr>
            <p:spPr bwMode="auto">
              <a:xfrm rot="21480000">
                <a:off x="2370" y="3123"/>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31" name="Oval 5"/>
              <p:cNvSpPr>
                <a:spLocks noChangeArrowheads="1"/>
              </p:cNvSpPr>
              <p:nvPr/>
            </p:nvSpPr>
            <p:spPr bwMode="auto">
              <a:xfrm>
                <a:off x="2140" y="3118"/>
                <a:ext cx="231" cy="79"/>
              </a:xfrm>
              <a:prstGeom prst="ellipse">
                <a:avLst/>
              </a:prstGeom>
              <a:solidFill>
                <a:schemeClr val="tx2">
                  <a:lumMod val="75000"/>
                  <a:lumOff val="25000"/>
                </a:schemeClr>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32" name="Oval 6"/>
              <p:cNvSpPr>
                <a:spLocks noChangeArrowheads="1"/>
              </p:cNvSpPr>
              <p:nvPr/>
            </p:nvSpPr>
            <p:spPr bwMode="auto">
              <a:xfrm>
                <a:off x="2134" y="3199"/>
                <a:ext cx="243" cy="177"/>
              </a:xfrm>
              <a:prstGeom prst="ellipse">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34" name="Rectangle 7"/>
              <p:cNvSpPr>
                <a:spLocks noChangeArrowheads="1"/>
              </p:cNvSpPr>
              <p:nvPr/>
            </p:nvSpPr>
            <p:spPr bwMode="auto">
              <a:xfrm>
                <a:off x="2134" y="3168"/>
                <a:ext cx="243" cy="88"/>
              </a:xfrm>
              <a:prstGeom prst="rect">
                <a:avLst/>
              </a:prstGeom>
              <a:solidFill>
                <a:srgbClr val="C0C0C0"/>
              </a:solidFill>
              <a:ln w="9525">
                <a:solidFill>
                  <a:srgbClr val="000000"/>
                </a:solidFill>
                <a:miter lim="800000"/>
                <a:headEnd/>
                <a:tailEnd/>
              </a:ln>
              <a:scene3d>
                <a:camera prst="orthographicFront"/>
                <a:lightRig rig="threePt" dir="t"/>
              </a:scene3d>
              <a:sp3d>
                <a:bevelT/>
              </a:sp3d>
            </p:spPr>
            <p:txBody>
              <a:bodyPr>
                <a:prstTxWarp prst="textNoShape">
                  <a:avLst/>
                </a:prstTxWarp>
              </a:bodyPr>
              <a:lstStyle/>
              <a:p>
                <a:endParaRPr lang="en-US"/>
              </a:p>
            </p:txBody>
          </p:sp>
          <p:sp>
            <p:nvSpPr>
              <p:cNvPr id="35" name="AutoShape 9"/>
              <p:cNvSpPr>
                <a:spLocks noChangeArrowheads="1"/>
              </p:cNvSpPr>
              <p:nvPr/>
            </p:nvSpPr>
            <p:spPr bwMode="auto">
              <a:xfrm rot="16200000" flipV="1">
                <a:off x="2093" y="3188"/>
                <a:ext cx="334" cy="14"/>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36" name="Line 10"/>
              <p:cNvSpPr>
                <a:spLocks noChangeShapeType="1"/>
              </p:cNvSpPr>
              <p:nvPr/>
            </p:nvSpPr>
            <p:spPr bwMode="auto">
              <a:xfrm flipH="1">
                <a:off x="2198" y="3288"/>
                <a:ext cx="55"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37" name="Line 11"/>
              <p:cNvSpPr>
                <a:spLocks noChangeShapeType="1"/>
              </p:cNvSpPr>
              <p:nvPr/>
            </p:nvSpPr>
            <p:spPr bwMode="auto">
              <a:xfrm>
                <a:off x="2267" y="3284"/>
                <a:ext cx="53"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38" name="Line 12"/>
              <p:cNvSpPr>
                <a:spLocks noChangeShapeType="1"/>
              </p:cNvSpPr>
              <p:nvPr/>
            </p:nvSpPr>
            <p:spPr bwMode="auto">
              <a:xfrm flipH="1">
                <a:off x="2090" y="3350"/>
                <a:ext cx="49"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39" name="Line 13"/>
              <p:cNvSpPr>
                <a:spLocks noChangeShapeType="1"/>
              </p:cNvSpPr>
              <p:nvPr/>
            </p:nvSpPr>
            <p:spPr bwMode="auto">
              <a:xfrm>
                <a:off x="2365" y="3350"/>
                <a:ext cx="48"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40" name="Oval 14"/>
              <p:cNvSpPr>
                <a:spLocks noChangeArrowheads="1"/>
              </p:cNvSpPr>
              <p:nvPr/>
            </p:nvSpPr>
            <p:spPr bwMode="auto">
              <a:xfrm>
                <a:off x="2411" y="3425"/>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41" name="Line 15"/>
              <p:cNvSpPr>
                <a:spLocks noChangeShapeType="1"/>
              </p:cNvSpPr>
              <p:nvPr/>
            </p:nvSpPr>
            <p:spPr bwMode="auto">
              <a:xfrm flipH="1" flipV="1">
                <a:off x="2146" y="3174"/>
                <a:ext cx="91"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42" name="Line 16"/>
              <p:cNvSpPr>
                <a:spLocks noChangeShapeType="1"/>
              </p:cNvSpPr>
              <p:nvPr/>
            </p:nvSpPr>
            <p:spPr bwMode="auto">
              <a:xfrm flipV="1">
                <a:off x="2283" y="3174"/>
                <a:ext cx="89"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43" name="AutoShape 17"/>
              <p:cNvSpPr>
                <a:spLocks noChangeArrowheads="1"/>
              </p:cNvSpPr>
              <p:nvPr/>
            </p:nvSpPr>
            <p:spPr bwMode="auto">
              <a:xfrm rot="120000" flipH="1">
                <a:off x="1174" y="3131"/>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44" name="Oval 20"/>
              <p:cNvSpPr>
                <a:spLocks noChangeArrowheads="1"/>
              </p:cNvSpPr>
              <p:nvPr/>
            </p:nvSpPr>
            <p:spPr bwMode="auto">
              <a:xfrm>
                <a:off x="2056" y="3420"/>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45" name="AutoShape 8"/>
              <p:cNvSpPr>
                <a:spLocks noChangeArrowheads="1"/>
              </p:cNvSpPr>
              <p:nvPr/>
            </p:nvSpPr>
            <p:spPr bwMode="auto">
              <a:xfrm flipV="1">
                <a:off x="2063" y="3256"/>
                <a:ext cx="391" cy="22"/>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grpSp>
      </p:grpSp>
      <p:grpSp>
        <p:nvGrpSpPr>
          <p:cNvPr id="46" name="Grouper 92"/>
          <p:cNvGrpSpPr>
            <a:grpSpLocks noChangeAspect="1"/>
          </p:cNvGrpSpPr>
          <p:nvPr/>
        </p:nvGrpSpPr>
        <p:grpSpPr>
          <a:xfrm rot="1800000">
            <a:off x="5914484" y="5680047"/>
            <a:ext cx="2128497" cy="540000"/>
            <a:chOff x="2122487" y="3019401"/>
            <a:chExt cx="4905224" cy="1105727"/>
          </a:xfrm>
        </p:grpSpPr>
        <p:sp>
          <p:nvSpPr>
            <p:cNvPr id="47" name="Ellipse 46"/>
            <p:cNvSpPr>
              <a:spLocks noChangeAspect="1"/>
            </p:cNvSpPr>
            <p:nvPr/>
          </p:nvSpPr>
          <p:spPr>
            <a:xfrm>
              <a:off x="4127502" y="3019401"/>
              <a:ext cx="931393" cy="914398"/>
            </a:xfrm>
            <a:prstGeom prst="ellipse">
              <a:avLst/>
            </a:prstGeom>
            <a:noFill/>
            <a:ln>
              <a:solidFill>
                <a:srgbClr val="5F5F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48" name="Group 3"/>
            <p:cNvGrpSpPr>
              <a:grpSpLocks/>
            </p:cNvGrpSpPr>
            <p:nvPr/>
          </p:nvGrpSpPr>
          <p:grpSpPr bwMode="auto">
            <a:xfrm>
              <a:off x="2122487" y="3095664"/>
              <a:ext cx="4905224" cy="1029478"/>
              <a:chOff x="1174" y="3028"/>
              <a:chExt cx="2156" cy="483"/>
            </a:xfrm>
          </p:grpSpPr>
          <p:sp>
            <p:nvSpPr>
              <p:cNvPr id="49" name="Line 19"/>
              <p:cNvSpPr>
                <a:spLocks noChangeShapeType="1"/>
              </p:cNvSpPr>
              <p:nvPr/>
            </p:nvSpPr>
            <p:spPr bwMode="auto">
              <a:xfrm rot="120000" flipH="1" flipV="1">
                <a:off x="1707" y="3157"/>
                <a:ext cx="474"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50" name="Line 18"/>
              <p:cNvSpPr>
                <a:spLocks noChangeShapeType="1"/>
              </p:cNvSpPr>
              <p:nvPr/>
            </p:nvSpPr>
            <p:spPr bwMode="auto">
              <a:xfrm rot="21480000" flipV="1">
                <a:off x="2339" y="3151"/>
                <a:ext cx="473"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51" name="AutoShape 4"/>
              <p:cNvSpPr>
                <a:spLocks noChangeArrowheads="1"/>
              </p:cNvSpPr>
              <p:nvPr/>
            </p:nvSpPr>
            <p:spPr bwMode="auto">
              <a:xfrm rot="21480000">
                <a:off x="2370" y="3123"/>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52" name="Oval 5"/>
              <p:cNvSpPr>
                <a:spLocks noChangeArrowheads="1"/>
              </p:cNvSpPr>
              <p:nvPr/>
            </p:nvSpPr>
            <p:spPr bwMode="auto">
              <a:xfrm>
                <a:off x="2140" y="3118"/>
                <a:ext cx="231" cy="79"/>
              </a:xfrm>
              <a:prstGeom prst="ellipse">
                <a:avLst/>
              </a:prstGeom>
              <a:solidFill>
                <a:schemeClr val="tx2">
                  <a:lumMod val="75000"/>
                  <a:lumOff val="25000"/>
                </a:schemeClr>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53" name="Oval 6"/>
              <p:cNvSpPr>
                <a:spLocks noChangeArrowheads="1"/>
              </p:cNvSpPr>
              <p:nvPr/>
            </p:nvSpPr>
            <p:spPr bwMode="auto">
              <a:xfrm>
                <a:off x="2134" y="3199"/>
                <a:ext cx="243" cy="177"/>
              </a:xfrm>
              <a:prstGeom prst="ellipse">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54" name="Rectangle 7"/>
              <p:cNvSpPr>
                <a:spLocks noChangeArrowheads="1"/>
              </p:cNvSpPr>
              <p:nvPr/>
            </p:nvSpPr>
            <p:spPr bwMode="auto">
              <a:xfrm>
                <a:off x="2134" y="3168"/>
                <a:ext cx="243" cy="88"/>
              </a:xfrm>
              <a:prstGeom prst="rect">
                <a:avLst/>
              </a:prstGeom>
              <a:solidFill>
                <a:srgbClr val="C0C0C0"/>
              </a:solidFill>
              <a:ln w="9525">
                <a:solidFill>
                  <a:srgbClr val="000000"/>
                </a:solidFill>
                <a:miter lim="800000"/>
                <a:headEnd/>
                <a:tailEnd/>
              </a:ln>
              <a:scene3d>
                <a:camera prst="orthographicFront"/>
                <a:lightRig rig="threePt" dir="t"/>
              </a:scene3d>
              <a:sp3d>
                <a:bevelT/>
              </a:sp3d>
            </p:spPr>
            <p:txBody>
              <a:bodyPr>
                <a:prstTxWarp prst="textNoShape">
                  <a:avLst/>
                </a:prstTxWarp>
              </a:bodyPr>
              <a:lstStyle/>
              <a:p>
                <a:endParaRPr lang="en-US"/>
              </a:p>
            </p:txBody>
          </p:sp>
          <p:sp>
            <p:nvSpPr>
              <p:cNvPr id="55" name="AutoShape 9"/>
              <p:cNvSpPr>
                <a:spLocks noChangeArrowheads="1"/>
              </p:cNvSpPr>
              <p:nvPr/>
            </p:nvSpPr>
            <p:spPr bwMode="auto">
              <a:xfrm rot="16200000" flipV="1">
                <a:off x="2093" y="3188"/>
                <a:ext cx="334" cy="14"/>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56" name="Line 10"/>
              <p:cNvSpPr>
                <a:spLocks noChangeShapeType="1"/>
              </p:cNvSpPr>
              <p:nvPr/>
            </p:nvSpPr>
            <p:spPr bwMode="auto">
              <a:xfrm flipH="1">
                <a:off x="2198" y="3288"/>
                <a:ext cx="55"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57" name="Line 11"/>
              <p:cNvSpPr>
                <a:spLocks noChangeShapeType="1"/>
              </p:cNvSpPr>
              <p:nvPr/>
            </p:nvSpPr>
            <p:spPr bwMode="auto">
              <a:xfrm>
                <a:off x="2267" y="3284"/>
                <a:ext cx="53"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58" name="Line 12"/>
              <p:cNvSpPr>
                <a:spLocks noChangeShapeType="1"/>
              </p:cNvSpPr>
              <p:nvPr/>
            </p:nvSpPr>
            <p:spPr bwMode="auto">
              <a:xfrm flipH="1">
                <a:off x="2090" y="3350"/>
                <a:ext cx="49"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59" name="Line 13"/>
              <p:cNvSpPr>
                <a:spLocks noChangeShapeType="1"/>
              </p:cNvSpPr>
              <p:nvPr/>
            </p:nvSpPr>
            <p:spPr bwMode="auto">
              <a:xfrm>
                <a:off x="2365" y="3350"/>
                <a:ext cx="48"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60" name="Oval 14"/>
              <p:cNvSpPr>
                <a:spLocks noChangeArrowheads="1"/>
              </p:cNvSpPr>
              <p:nvPr/>
            </p:nvSpPr>
            <p:spPr bwMode="auto">
              <a:xfrm>
                <a:off x="2411" y="3425"/>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61" name="Line 15"/>
              <p:cNvSpPr>
                <a:spLocks noChangeShapeType="1"/>
              </p:cNvSpPr>
              <p:nvPr/>
            </p:nvSpPr>
            <p:spPr bwMode="auto">
              <a:xfrm flipH="1" flipV="1">
                <a:off x="2146" y="3174"/>
                <a:ext cx="91"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62" name="Line 16"/>
              <p:cNvSpPr>
                <a:spLocks noChangeShapeType="1"/>
              </p:cNvSpPr>
              <p:nvPr/>
            </p:nvSpPr>
            <p:spPr bwMode="auto">
              <a:xfrm flipV="1">
                <a:off x="2283" y="3174"/>
                <a:ext cx="89"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63" name="AutoShape 17"/>
              <p:cNvSpPr>
                <a:spLocks noChangeArrowheads="1"/>
              </p:cNvSpPr>
              <p:nvPr/>
            </p:nvSpPr>
            <p:spPr bwMode="auto">
              <a:xfrm rot="120000" flipH="1">
                <a:off x="1174" y="3131"/>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64" name="Oval 20"/>
              <p:cNvSpPr>
                <a:spLocks noChangeArrowheads="1"/>
              </p:cNvSpPr>
              <p:nvPr/>
            </p:nvSpPr>
            <p:spPr bwMode="auto">
              <a:xfrm>
                <a:off x="2056" y="3420"/>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65" name="AutoShape 8"/>
              <p:cNvSpPr>
                <a:spLocks noChangeArrowheads="1"/>
              </p:cNvSpPr>
              <p:nvPr/>
            </p:nvSpPr>
            <p:spPr bwMode="auto">
              <a:xfrm flipV="1">
                <a:off x="2063" y="3256"/>
                <a:ext cx="391" cy="22"/>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grpSp>
      </p:grpSp>
      <p:grpSp>
        <p:nvGrpSpPr>
          <p:cNvPr id="67" name="Grouper 92"/>
          <p:cNvGrpSpPr>
            <a:grpSpLocks noChangeAspect="1"/>
          </p:cNvGrpSpPr>
          <p:nvPr/>
        </p:nvGrpSpPr>
        <p:grpSpPr>
          <a:xfrm>
            <a:off x="3502531" y="5656891"/>
            <a:ext cx="2128497" cy="540007"/>
            <a:chOff x="2122487" y="3019401"/>
            <a:chExt cx="4905224" cy="1105741"/>
          </a:xfrm>
        </p:grpSpPr>
        <p:sp>
          <p:nvSpPr>
            <p:cNvPr id="71" name="Ellipse 70"/>
            <p:cNvSpPr>
              <a:spLocks noChangeAspect="1"/>
            </p:cNvSpPr>
            <p:nvPr/>
          </p:nvSpPr>
          <p:spPr>
            <a:xfrm>
              <a:off x="4127502" y="3019401"/>
              <a:ext cx="931393" cy="914398"/>
            </a:xfrm>
            <a:prstGeom prst="ellipse">
              <a:avLst/>
            </a:prstGeom>
            <a:noFill/>
            <a:ln>
              <a:solidFill>
                <a:srgbClr val="5F5F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72" name="Group 3"/>
            <p:cNvGrpSpPr>
              <a:grpSpLocks/>
            </p:cNvGrpSpPr>
            <p:nvPr/>
          </p:nvGrpSpPr>
          <p:grpSpPr bwMode="auto">
            <a:xfrm>
              <a:off x="2122487" y="3095664"/>
              <a:ext cx="4905224" cy="1029478"/>
              <a:chOff x="1174" y="3028"/>
              <a:chExt cx="2156" cy="483"/>
            </a:xfrm>
          </p:grpSpPr>
          <p:sp>
            <p:nvSpPr>
              <p:cNvPr id="73" name="Line 19"/>
              <p:cNvSpPr>
                <a:spLocks noChangeShapeType="1"/>
              </p:cNvSpPr>
              <p:nvPr/>
            </p:nvSpPr>
            <p:spPr bwMode="auto">
              <a:xfrm rot="120000" flipH="1" flipV="1">
                <a:off x="1707" y="3157"/>
                <a:ext cx="474"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74" name="Line 18"/>
              <p:cNvSpPr>
                <a:spLocks noChangeShapeType="1"/>
              </p:cNvSpPr>
              <p:nvPr/>
            </p:nvSpPr>
            <p:spPr bwMode="auto">
              <a:xfrm rot="21480000" flipV="1">
                <a:off x="2339" y="3151"/>
                <a:ext cx="473"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75" name="AutoShape 4"/>
              <p:cNvSpPr>
                <a:spLocks noChangeArrowheads="1"/>
              </p:cNvSpPr>
              <p:nvPr/>
            </p:nvSpPr>
            <p:spPr bwMode="auto">
              <a:xfrm rot="21480000">
                <a:off x="2370" y="3123"/>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76" name="Oval 5"/>
              <p:cNvSpPr>
                <a:spLocks noChangeArrowheads="1"/>
              </p:cNvSpPr>
              <p:nvPr/>
            </p:nvSpPr>
            <p:spPr bwMode="auto">
              <a:xfrm>
                <a:off x="2140" y="3118"/>
                <a:ext cx="231" cy="79"/>
              </a:xfrm>
              <a:prstGeom prst="ellipse">
                <a:avLst/>
              </a:prstGeom>
              <a:solidFill>
                <a:schemeClr val="tx2">
                  <a:lumMod val="75000"/>
                  <a:lumOff val="25000"/>
                </a:schemeClr>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77" name="Oval 6"/>
              <p:cNvSpPr>
                <a:spLocks noChangeArrowheads="1"/>
              </p:cNvSpPr>
              <p:nvPr/>
            </p:nvSpPr>
            <p:spPr bwMode="auto">
              <a:xfrm>
                <a:off x="2134" y="3199"/>
                <a:ext cx="243" cy="177"/>
              </a:xfrm>
              <a:prstGeom prst="ellipse">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78" name="Rectangle 7"/>
              <p:cNvSpPr>
                <a:spLocks noChangeArrowheads="1"/>
              </p:cNvSpPr>
              <p:nvPr/>
            </p:nvSpPr>
            <p:spPr bwMode="auto">
              <a:xfrm>
                <a:off x="2134" y="3168"/>
                <a:ext cx="243" cy="88"/>
              </a:xfrm>
              <a:prstGeom prst="rect">
                <a:avLst/>
              </a:prstGeom>
              <a:solidFill>
                <a:srgbClr val="C0C0C0"/>
              </a:solidFill>
              <a:ln w="9525">
                <a:solidFill>
                  <a:srgbClr val="000000"/>
                </a:solidFill>
                <a:miter lim="800000"/>
                <a:headEnd/>
                <a:tailEnd/>
              </a:ln>
              <a:scene3d>
                <a:camera prst="orthographicFront"/>
                <a:lightRig rig="threePt" dir="t"/>
              </a:scene3d>
              <a:sp3d>
                <a:bevelT/>
              </a:sp3d>
            </p:spPr>
            <p:txBody>
              <a:bodyPr>
                <a:prstTxWarp prst="textNoShape">
                  <a:avLst/>
                </a:prstTxWarp>
              </a:bodyPr>
              <a:lstStyle/>
              <a:p>
                <a:endParaRPr lang="en-US"/>
              </a:p>
            </p:txBody>
          </p:sp>
          <p:sp>
            <p:nvSpPr>
              <p:cNvPr id="79" name="AutoShape 9"/>
              <p:cNvSpPr>
                <a:spLocks noChangeArrowheads="1"/>
              </p:cNvSpPr>
              <p:nvPr/>
            </p:nvSpPr>
            <p:spPr bwMode="auto">
              <a:xfrm rot="16200000" flipV="1">
                <a:off x="2093" y="3188"/>
                <a:ext cx="334" cy="14"/>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80" name="Line 10"/>
              <p:cNvSpPr>
                <a:spLocks noChangeShapeType="1"/>
              </p:cNvSpPr>
              <p:nvPr/>
            </p:nvSpPr>
            <p:spPr bwMode="auto">
              <a:xfrm flipH="1">
                <a:off x="2198" y="3288"/>
                <a:ext cx="55"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81" name="Line 11"/>
              <p:cNvSpPr>
                <a:spLocks noChangeShapeType="1"/>
              </p:cNvSpPr>
              <p:nvPr/>
            </p:nvSpPr>
            <p:spPr bwMode="auto">
              <a:xfrm>
                <a:off x="2267" y="3284"/>
                <a:ext cx="53"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82" name="Line 12"/>
              <p:cNvSpPr>
                <a:spLocks noChangeShapeType="1"/>
              </p:cNvSpPr>
              <p:nvPr/>
            </p:nvSpPr>
            <p:spPr bwMode="auto">
              <a:xfrm flipH="1">
                <a:off x="2090" y="3350"/>
                <a:ext cx="49"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83" name="Line 13"/>
              <p:cNvSpPr>
                <a:spLocks noChangeShapeType="1"/>
              </p:cNvSpPr>
              <p:nvPr/>
            </p:nvSpPr>
            <p:spPr bwMode="auto">
              <a:xfrm>
                <a:off x="2365" y="3350"/>
                <a:ext cx="48"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84" name="Oval 14"/>
              <p:cNvSpPr>
                <a:spLocks noChangeArrowheads="1"/>
              </p:cNvSpPr>
              <p:nvPr/>
            </p:nvSpPr>
            <p:spPr bwMode="auto">
              <a:xfrm>
                <a:off x="2411" y="3425"/>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85" name="Line 15"/>
              <p:cNvSpPr>
                <a:spLocks noChangeShapeType="1"/>
              </p:cNvSpPr>
              <p:nvPr/>
            </p:nvSpPr>
            <p:spPr bwMode="auto">
              <a:xfrm flipH="1" flipV="1">
                <a:off x="2146" y="3174"/>
                <a:ext cx="91"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86" name="Line 16"/>
              <p:cNvSpPr>
                <a:spLocks noChangeShapeType="1"/>
              </p:cNvSpPr>
              <p:nvPr/>
            </p:nvSpPr>
            <p:spPr bwMode="auto">
              <a:xfrm flipV="1">
                <a:off x="2283" y="3174"/>
                <a:ext cx="89"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87" name="AutoShape 17"/>
              <p:cNvSpPr>
                <a:spLocks noChangeArrowheads="1"/>
              </p:cNvSpPr>
              <p:nvPr/>
            </p:nvSpPr>
            <p:spPr bwMode="auto">
              <a:xfrm rot="120000" flipH="1">
                <a:off x="1174" y="3131"/>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88" name="Oval 20"/>
              <p:cNvSpPr>
                <a:spLocks noChangeArrowheads="1"/>
              </p:cNvSpPr>
              <p:nvPr/>
            </p:nvSpPr>
            <p:spPr bwMode="auto">
              <a:xfrm>
                <a:off x="2056" y="3420"/>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89" name="AutoShape 8"/>
              <p:cNvSpPr>
                <a:spLocks noChangeArrowheads="1"/>
              </p:cNvSpPr>
              <p:nvPr/>
            </p:nvSpPr>
            <p:spPr bwMode="auto">
              <a:xfrm flipV="1">
                <a:off x="2063" y="3256"/>
                <a:ext cx="391" cy="22"/>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grpSp>
      </p:grpSp>
      <p:grpSp>
        <p:nvGrpSpPr>
          <p:cNvPr id="68" name="Grouper 67"/>
          <p:cNvGrpSpPr/>
          <p:nvPr/>
        </p:nvGrpSpPr>
        <p:grpSpPr>
          <a:xfrm>
            <a:off x="3400914" y="5219598"/>
            <a:ext cx="2338996" cy="173075"/>
            <a:chOff x="3415341" y="3087571"/>
            <a:chExt cx="2338996" cy="173075"/>
          </a:xfrm>
        </p:grpSpPr>
        <p:sp>
          <p:nvSpPr>
            <p:cNvPr id="69" name="Oval 44"/>
            <p:cNvSpPr>
              <a:spLocks noChangeAspect="1" noChangeArrowheads="1"/>
            </p:cNvSpPr>
            <p:nvPr/>
          </p:nvSpPr>
          <p:spPr bwMode="auto">
            <a:xfrm>
              <a:off x="4488118" y="3087571"/>
              <a:ext cx="179997" cy="173075"/>
            </a:xfrm>
            <a:prstGeom prst="ellipse">
              <a:avLst/>
            </a:prstGeom>
            <a:noFill/>
            <a:ln w="28575" cmpd="sng">
              <a:solidFill>
                <a:srgbClr val="FF2B22"/>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fr-FR"/>
            </a:p>
          </p:txBody>
        </p:sp>
        <p:cxnSp>
          <p:nvCxnSpPr>
            <p:cNvPr id="70" name="Connecteur droit 69"/>
            <p:cNvCxnSpPr/>
            <p:nvPr/>
          </p:nvCxnSpPr>
          <p:spPr>
            <a:xfrm flipV="1">
              <a:off x="3415341" y="3178680"/>
              <a:ext cx="2338996" cy="1"/>
            </a:xfrm>
            <a:prstGeom prst="line">
              <a:avLst/>
            </a:prstGeom>
            <a:ln w="28575" cmpd="sng">
              <a:solidFill>
                <a:srgbClr val="FF2B22"/>
              </a:solidFill>
            </a:ln>
          </p:spPr>
          <p:style>
            <a:lnRef idx="2">
              <a:schemeClr val="accent1"/>
            </a:lnRef>
            <a:fillRef idx="0">
              <a:schemeClr val="accent1"/>
            </a:fillRef>
            <a:effectRef idx="1">
              <a:schemeClr val="accent1"/>
            </a:effectRef>
            <a:fontRef idx="minor">
              <a:schemeClr val="tx1"/>
            </a:fontRef>
          </p:style>
        </p:cxnSp>
      </p:grpSp>
      <p:grpSp>
        <p:nvGrpSpPr>
          <p:cNvPr id="93" name="Grouper 92"/>
          <p:cNvGrpSpPr/>
          <p:nvPr/>
        </p:nvGrpSpPr>
        <p:grpSpPr>
          <a:xfrm>
            <a:off x="3676743" y="3041796"/>
            <a:ext cx="1762998" cy="173075"/>
            <a:chOff x="3707442" y="3087571"/>
            <a:chExt cx="1762998" cy="173075"/>
          </a:xfrm>
        </p:grpSpPr>
        <p:sp>
          <p:nvSpPr>
            <p:cNvPr id="94" name="Oval 44"/>
            <p:cNvSpPr>
              <a:spLocks noChangeAspect="1" noChangeArrowheads="1"/>
            </p:cNvSpPr>
            <p:nvPr/>
          </p:nvSpPr>
          <p:spPr bwMode="auto">
            <a:xfrm>
              <a:off x="4488118" y="3087571"/>
              <a:ext cx="179997" cy="173075"/>
            </a:xfrm>
            <a:prstGeom prst="ellipse">
              <a:avLst/>
            </a:prstGeom>
            <a:noFill/>
            <a:ln w="28575" cmpd="sng">
              <a:solidFill>
                <a:srgbClr val="FF2B22"/>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fr-FR"/>
            </a:p>
          </p:txBody>
        </p:sp>
        <p:cxnSp>
          <p:nvCxnSpPr>
            <p:cNvPr id="95" name="Connecteur droit 94"/>
            <p:cNvCxnSpPr/>
            <p:nvPr/>
          </p:nvCxnSpPr>
          <p:spPr>
            <a:xfrm flipV="1">
              <a:off x="3707442" y="3178680"/>
              <a:ext cx="1762998" cy="1"/>
            </a:xfrm>
            <a:prstGeom prst="line">
              <a:avLst/>
            </a:prstGeom>
            <a:ln w="28575" cmpd="sng">
              <a:solidFill>
                <a:srgbClr val="FF2B22"/>
              </a:solidFill>
            </a:ln>
          </p:spPr>
          <p:style>
            <a:lnRef idx="2">
              <a:schemeClr val="accent1"/>
            </a:lnRef>
            <a:fillRef idx="0">
              <a:schemeClr val="accent1"/>
            </a:fillRef>
            <a:effectRef idx="1">
              <a:schemeClr val="accent1"/>
            </a:effectRef>
            <a:fontRef idx="minor">
              <a:schemeClr val="tx1"/>
            </a:fontRef>
          </p:style>
        </p:cxnSp>
      </p:grpSp>
      <p:sp>
        <p:nvSpPr>
          <p:cNvPr id="96" name="ZoneTexte 95"/>
          <p:cNvSpPr txBox="1"/>
          <p:nvPr/>
        </p:nvSpPr>
        <p:spPr>
          <a:xfrm>
            <a:off x="-9525" y="115965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Interprétation</a:t>
            </a:r>
          </a:p>
        </p:txBody>
      </p:sp>
      <p:sp>
        <p:nvSpPr>
          <p:cNvPr id="97" name="ZoneTexte 96"/>
          <p:cNvSpPr txBox="1"/>
          <p:nvPr/>
        </p:nvSpPr>
        <p:spPr>
          <a:xfrm>
            <a:off x="3472142" y="689977"/>
            <a:ext cx="2225116"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600" dirty="0"/>
              <a:t>HORIZON ARTIFICIEL</a:t>
            </a:r>
          </a:p>
        </p:txBody>
      </p:sp>
      <p:cxnSp>
        <p:nvCxnSpPr>
          <p:cNvPr id="98" name="Connecteur droit avec flèche 97"/>
          <p:cNvCxnSpPr/>
          <p:nvPr/>
        </p:nvCxnSpPr>
        <p:spPr>
          <a:xfrm flipH="1" flipV="1">
            <a:off x="3970022" y="1879045"/>
            <a:ext cx="3095999" cy="0"/>
          </a:xfrm>
          <a:prstGeom prst="straightConnector1">
            <a:avLst/>
          </a:prstGeom>
          <a:ln w="19050" cmpd="sng">
            <a:headEnd type="none"/>
            <a:tailEnd type="none"/>
          </a:ln>
        </p:spPr>
        <p:style>
          <a:lnRef idx="2">
            <a:schemeClr val="dk1"/>
          </a:lnRef>
          <a:fillRef idx="0">
            <a:schemeClr val="dk1"/>
          </a:fillRef>
          <a:effectRef idx="1">
            <a:schemeClr val="dk1"/>
          </a:effectRef>
          <a:fontRef idx="minor">
            <a:schemeClr val="tx1"/>
          </a:fontRef>
        </p:style>
      </p:cxnSp>
      <p:grpSp>
        <p:nvGrpSpPr>
          <p:cNvPr id="99" name="Grouper 98"/>
          <p:cNvGrpSpPr/>
          <p:nvPr/>
        </p:nvGrpSpPr>
        <p:grpSpPr>
          <a:xfrm rot="20935900">
            <a:off x="4000474" y="1467427"/>
            <a:ext cx="2563886" cy="525002"/>
            <a:chOff x="5015124" y="1467427"/>
            <a:chExt cx="2563886" cy="525002"/>
          </a:xfrm>
        </p:grpSpPr>
        <p:pic>
          <p:nvPicPr>
            <p:cNvPr id="100" name="Image 99"/>
            <p:cNvPicPr>
              <a:picLocks noChangeAspect="1"/>
            </p:cNvPicPr>
            <p:nvPr/>
          </p:nvPicPr>
          <p:blipFill>
            <a:blip r:embed="rId5">
              <a:clrChange>
                <a:clrFrom>
                  <a:srgbClr val="F5FAFF"/>
                </a:clrFrom>
                <a:clrTo>
                  <a:srgbClr val="F5FAFF">
                    <a:alpha val="0"/>
                  </a:srgbClr>
                </a:clrTo>
              </a:clrChange>
              <a:alphaModFix amt="91000"/>
              <a:extLst>
                <a:ext uri="{BEBA8EAE-BF5A-486C-A8C5-ECC9F3942E4B}">
                  <a14:imgProps xmlns:a14="http://schemas.microsoft.com/office/drawing/2010/main">
                    <a14:imgLayer r:embed="rId6">
                      <a14:imgEffect>
                        <a14:backgroundRemoval t="3419" b="100000" l="242" r="100000">
                          <a14:foregroundMark x1="94928" y1="61538" x2="94928" y2="61538"/>
                          <a14:foregroundMark x1="59179" y1="38462" x2="59179" y2="38462"/>
                        </a14:backgroundRemoval>
                      </a14:imgEffect>
                      <a14:imgEffect>
                        <a14:saturation sat="300000"/>
                      </a14:imgEffect>
                    </a14:imgLayer>
                  </a14:imgProps>
                </a:ext>
              </a:extLst>
            </a:blip>
            <a:stretch>
              <a:fillRect/>
            </a:stretch>
          </p:blipFill>
          <p:spPr>
            <a:xfrm flipH="1">
              <a:off x="5721303" y="1467427"/>
              <a:ext cx="1857707" cy="525002"/>
            </a:xfrm>
            <a:prstGeom prst="rect">
              <a:avLst/>
            </a:prstGeom>
          </p:spPr>
        </p:pic>
        <p:sp>
          <p:nvSpPr>
            <p:cNvPr id="101" name="Line 18"/>
            <p:cNvSpPr>
              <a:spLocks noChangeShapeType="1"/>
            </p:cNvSpPr>
            <p:nvPr/>
          </p:nvSpPr>
          <p:spPr bwMode="auto">
            <a:xfrm>
              <a:off x="5015124" y="1803051"/>
              <a:ext cx="774223" cy="0"/>
            </a:xfrm>
            <a:prstGeom prst="line">
              <a:avLst/>
            </a:prstGeom>
            <a:ln w="12700" cmpd="sng">
              <a:solidFill>
                <a:schemeClr val="tx1"/>
              </a:solidFill>
              <a:prstDash val="lgDash"/>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prstTxWarp prst="textNoShape">
                <a:avLst/>
              </a:prstTxWarp>
            </a:bodyPr>
            <a:lstStyle/>
            <a:p>
              <a:endParaRPr lang="fr-FR"/>
            </a:p>
          </p:txBody>
        </p:sp>
      </p:grpSp>
    </p:spTree>
    <p:extLst>
      <p:ext uri="{BB962C8B-B14F-4D97-AF65-F5344CB8AC3E}">
        <p14:creationId xmlns:p14="http://schemas.microsoft.com/office/powerpoint/2010/main" val="134603091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9" name="Text Box 5"/>
          <p:cNvSpPr txBox="1">
            <a:spLocks noChangeArrowheads="1"/>
          </p:cNvSpPr>
          <p:nvPr/>
        </p:nvSpPr>
        <p:spPr bwMode="auto">
          <a:xfrm>
            <a:off x="1472849" y="1845657"/>
            <a:ext cx="6075178" cy="1661993"/>
          </a:xfrm>
          <a:prstGeom prst="rect">
            <a:avLst/>
          </a:prstGeom>
          <a:noFill/>
          <a:ln w="9525">
            <a:noFill/>
            <a:miter lim="800000"/>
            <a:headEnd/>
            <a:tailEnd/>
          </a:ln>
          <a:effectLst/>
        </p:spPr>
        <p:txBody>
          <a:bodyPr wrap="square">
            <a:prstTxWarp prst="textNoShape">
              <a:avLst/>
            </a:prstTxWarp>
            <a:spAutoFit/>
          </a:bodyPr>
          <a:lstStyle/>
          <a:p>
            <a:pPr marL="1371600" lvl="2" indent="-457200">
              <a:spcBef>
                <a:spcPct val="50000"/>
              </a:spcBef>
              <a:spcAft>
                <a:spcPts val="1800"/>
              </a:spcAft>
              <a:buSzPct val="100000"/>
              <a:buFont typeface="+mj-lt"/>
              <a:buAutoNum type="arabicPeriod"/>
              <a:defRPr/>
            </a:pPr>
            <a:r>
              <a:rPr lang="fr-FR" b="1" dirty="0">
                <a:ln w="0"/>
                <a:solidFill>
                  <a:schemeClr val="accent1"/>
                </a:solidFill>
                <a:effectLst/>
                <a:latin typeface="Trebuchet MS"/>
                <a:ea typeface="Comic Sans MS" charset="0"/>
                <a:cs typeface="Trebuchet MS"/>
              </a:rPr>
              <a:t>Instruments de contrôle de vol</a:t>
            </a:r>
          </a:p>
          <a:p>
            <a:pPr marL="1371600" lvl="2" indent="-457200">
              <a:spcBef>
                <a:spcPct val="50000"/>
              </a:spcBef>
              <a:spcAft>
                <a:spcPts val="1800"/>
              </a:spcAft>
              <a:buSzPct val="100000"/>
              <a:buFont typeface="+mj-lt"/>
              <a:buAutoNum type="arabicPeriod"/>
              <a:defRPr/>
            </a:pPr>
            <a:r>
              <a:rPr lang="fr-FR" b="1" dirty="0">
                <a:ln w="0"/>
                <a:solidFill>
                  <a:schemeClr val="accent1"/>
                </a:solidFill>
                <a:effectLst/>
                <a:latin typeface="Trebuchet MS"/>
                <a:ea typeface="Comic Sans MS" charset="0"/>
                <a:cs typeface="Trebuchet MS"/>
              </a:rPr>
              <a:t>Instruments de </a:t>
            </a:r>
            <a:r>
              <a:rPr lang="fr-FR" b="1" dirty="0">
                <a:ln w="0"/>
                <a:solidFill>
                  <a:schemeClr val="accent1"/>
                </a:solidFill>
                <a:latin typeface="Trebuchet MS"/>
                <a:ea typeface="Comic Sans MS" charset="0"/>
                <a:cs typeface="Trebuchet MS"/>
              </a:rPr>
              <a:t>navigation</a:t>
            </a:r>
          </a:p>
          <a:p>
            <a:pPr marL="1371600" lvl="2" indent="-457200">
              <a:spcBef>
                <a:spcPct val="50000"/>
              </a:spcBef>
              <a:spcAft>
                <a:spcPts val="1800"/>
              </a:spcAft>
              <a:buSzPct val="100000"/>
              <a:buFont typeface="+mj-lt"/>
              <a:buAutoNum type="arabicPeriod"/>
              <a:defRPr/>
            </a:pPr>
            <a:r>
              <a:rPr lang="fr-FR" b="1" dirty="0">
                <a:ln w="0"/>
                <a:solidFill>
                  <a:schemeClr val="accent1"/>
                </a:solidFill>
                <a:latin typeface="Trebuchet MS"/>
                <a:ea typeface="Comic Sans MS" charset="0"/>
                <a:cs typeface="Trebuchet MS"/>
              </a:rPr>
              <a:t>Glass cockpit ou écrans numériques</a:t>
            </a:r>
          </a:p>
        </p:txBody>
      </p:sp>
      <p:sp>
        <p:nvSpPr>
          <p:cNvPr id="82948" name="Text Box 4"/>
          <p:cNvSpPr txBox="1">
            <a:spLocks noChangeAspect="1" noChangeArrowheads="1"/>
          </p:cNvSpPr>
          <p:nvPr/>
        </p:nvSpPr>
        <p:spPr bwMode="auto">
          <a:xfrm>
            <a:off x="0" y="295344"/>
            <a:ext cx="9131719" cy="394980"/>
          </a:xfrm>
          <a:prstGeom prst="rect">
            <a:avLst/>
          </a:prstGeom>
          <a:effectLst/>
        </p:spPr>
        <p:txBody>
          <a:bodyPr vert="horz" wrap="square" lIns="0" tIns="0" rIns="0" bIns="0" rtlCol="0" anchor="t">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en-US"/>
            </a:defPPr>
            <a:lvl1pPr marL="0" marR="0" lvl="0" indent="0" algn="ctr" defTabSz="914363" eaLnBrk="1" fontAlgn="auto" latinLnBrk="0" hangingPunct="1">
              <a:lnSpc>
                <a:spcPct val="90000"/>
              </a:lnSpc>
              <a:spcAft>
                <a:spcPts val="600"/>
              </a:spcAft>
              <a:buClrTx/>
              <a:buSzTx/>
              <a:buFontTx/>
              <a:buNone/>
              <a:tabLst/>
              <a:defRPr kumimoji="0" sz="2800" b="1" i="0" u="none" strike="noStrike" cap="all" normalizeH="0" baseline="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uLnTx/>
                <a:uFillTx/>
                <a:latin typeface="+mj-lt"/>
                <a:cs typeface="Arial" charset="0"/>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defTabSz="914400">
              <a:defRPr sz="1800">
                <a:latin typeface="+mn-lt"/>
              </a:defRPr>
            </a:lvl6pPr>
            <a:lvl7pPr defTabSz="914400">
              <a:defRPr sz="1800">
                <a:latin typeface="+mn-lt"/>
              </a:defRPr>
            </a:lvl7pPr>
            <a:lvl8pPr defTabSz="914400">
              <a:defRPr sz="1800">
                <a:latin typeface="+mn-lt"/>
              </a:defRPr>
            </a:lvl8pPr>
            <a:lvl9pPr defTabSz="914400">
              <a:defRPr sz="1800">
                <a:latin typeface="+mn-lt"/>
              </a:defRPr>
            </a:lvl9pPr>
          </a:lstStyle>
          <a:p>
            <a:r>
              <a:rPr lang="fr-FR" dirty="0"/>
              <a:t>Connaissance des aéronefs - Partie 2</a:t>
            </a:r>
          </a:p>
        </p:txBody>
      </p:sp>
      <p:sp>
        <p:nvSpPr>
          <p:cNvPr id="6" name="Rectangle à coins arrondis 5"/>
          <p:cNvSpPr/>
          <p:nvPr/>
        </p:nvSpPr>
        <p:spPr bwMode="auto">
          <a:xfrm>
            <a:off x="2099727" y="2455257"/>
            <a:ext cx="4914902" cy="431999"/>
          </a:xfrm>
          <a:prstGeom prst="roundRect">
            <a:avLst/>
          </a:prstGeom>
          <a:noFill/>
          <a:ln w="19050" cmpd="sng">
            <a:solidFill>
              <a:schemeClr val="accent1">
                <a:lumMod val="75000"/>
              </a:schemeClr>
            </a:solidFill>
            <a:headEnd type="none" w="med" len="med"/>
            <a:tailEnd type="none" w="med" len="med"/>
          </a:ln>
          <a:effectLst/>
          <a:scene3d>
            <a:camera prst="orthographicFront"/>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FR"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10822384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 name="ZoneTexte 96"/>
          <p:cNvSpPr txBox="1"/>
          <p:nvPr/>
        </p:nvSpPr>
        <p:spPr>
          <a:xfrm>
            <a:off x="2380923" y="706854"/>
            <a:ext cx="4388504"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600" dirty="0"/>
              <a:t>CONSERVATEUR DE CAP – COMPAS MAGNETIQUE</a:t>
            </a:r>
          </a:p>
        </p:txBody>
      </p:sp>
      <p:pic>
        <p:nvPicPr>
          <p:cNvPr id="4" name="Image 3" descr="RCA11A-8-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433" y="1355644"/>
            <a:ext cx="1959056" cy="1959056"/>
          </a:xfrm>
          <a:prstGeom prst="rect">
            <a:avLst/>
          </a:prstGeom>
        </p:spPr>
      </p:pic>
      <p:sp>
        <p:nvSpPr>
          <p:cNvPr id="5" name="ZoneTexte 4"/>
          <p:cNvSpPr txBox="1"/>
          <p:nvPr/>
        </p:nvSpPr>
        <p:spPr>
          <a:xfrm>
            <a:off x="1020762" y="3204170"/>
            <a:ext cx="7108825" cy="338554"/>
          </a:xfrm>
          <a:prstGeom prst="rect">
            <a:avLst/>
          </a:prstGeom>
          <a:noFill/>
        </p:spPr>
        <p:txBody>
          <a:bodyPr wrap="square" rtlCol="0">
            <a:spAutoFit/>
          </a:bodyPr>
          <a:lstStyle/>
          <a:p>
            <a:pPr algn="ctr">
              <a:spcAft>
                <a:spcPts val="600"/>
              </a:spcAft>
            </a:pPr>
            <a:r>
              <a:rPr lang="fr-FR" sz="1600" dirty="0">
                <a:latin typeface="+mj-lt"/>
              </a:rPr>
              <a:t>Ils donnent une information de cap.  </a:t>
            </a:r>
          </a:p>
        </p:txBody>
      </p:sp>
      <p:pic>
        <p:nvPicPr>
          <p:cNvPr id="91" name="Image 90" descr="CompasCadran.png"/>
          <p:cNvPicPr>
            <a:picLocks noChangeAspect="1"/>
          </p:cNvPicPr>
          <p:nvPr/>
        </p:nvPicPr>
        <p:blipFill rotWithShape="1">
          <a:blip r:embed="rId4">
            <a:extLst>
              <a:ext uri="{28A0092B-C50C-407E-A947-70E740481C1C}">
                <a14:useLocalDpi xmlns:a14="http://schemas.microsoft.com/office/drawing/2010/main" val="0"/>
              </a:ext>
            </a:extLst>
          </a:blip>
          <a:srcRect r="60435"/>
          <a:stretch/>
        </p:blipFill>
        <p:spPr>
          <a:xfrm>
            <a:off x="5228474" y="1303473"/>
            <a:ext cx="1998862" cy="1976897"/>
          </a:xfrm>
          <a:prstGeom prst="rect">
            <a:avLst/>
          </a:prstGeom>
        </p:spPr>
      </p:pic>
      <p:sp>
        <p:nvSpPr>
          <p:cNvPr id="92" name="ZoneTexte 91"/>
          <p:cNvSpPr txBox="1"/>
          <p:nvPr/>
        </p:nvSpPr>
        <p:spPr>
          <a:xfrm>
            <a:off x="729456" y="3499247"/>
            <a:ext cx="7691438" cy="338554"/>
          </a:xfrm>
          <a:prstGeom prst="rect">
            <a:avLst/>
          </a:prstGeom>
          <a:noFill/>
        </p:spPr>
        <p:txBody>
          <a:bodyPr wrap="square" rtlCol="0">
            <a:spAutoFit/>
          </a:bodyPr>
          <a:lstStyle/>
          <a:p>
            <a:pPr algn="ctr">
              <a:spcAft>
                <a:spcPts val="600"/>
              </a:spcAft>
            </a:pPr>
            <a:r>
              <a:rPr lang="fr-FR" sz="1600" dirty="0">
                <a:latin typeface="+mj-lt"/>
              </a:rPr>
              <a:t>Le cap est l’orientation de l’avion par rapport au nord magnétique.</a:t>
            </a:r>
          </a:p>
        </p:txBody>
      </p:sp>
      <p:cxnSp>
        <p:nvCxnSpPr>
          <p:cNvPr id="102" name="Connecteur droit avec flèche 101"/>
          <p:cNvCxnSpPr/>
          <p:nvPr/>
        </p:nvCxnSpPr>
        <p:spPr>
          <a:xfrm>
            <a:off x="5422900" y="1014631"/>
            <a:ext cx="368300" cy="4966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3" name="Connecteur droit avec flèche 102"/>
          <p:cNvCxnSpPr/>
          <p:nvPr/>
        </p:nvCxnSpPr>
        <p:spPr>
          <a:xfrm flipH="1">
            <a:off x="3022600" y="1014631"/>
            <a:ext cx="436000" cy="4045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1" name="Image 10" descr="images.jpeg"/>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5300"/>
                    </a14:imgEffect>
                  </a14:imgLayer>
                </a14:imgProps>
              </a:ext>
            </a:extLst>
          </a:blip>
          <a:stretch>
            <a:fillRect/>
          </a:stretch>
        </p:blipFill>
        <p:spPr>
          <a:xfrm>
            <a:off x="3121380" y="3959426"/>
            <a:ext cx="2879989" cy="2866482"/>
          </a:xfrm>
          <a:prstGeom prst="ellipse">
            <a:avLst/>
          </a:prstGeom>
          <a:ln>
            <a:noFill/>
          </a:ln>
          <a:effectLst>
            <a:softEdge rad="112500"/>
          </a:effectLst>
        </p:spPr>
      </p:pic>
      <p:sp>
        <p:nvSpPr>
          <p:cNvPr id="9" name="Arc 8"/>
          <p:cNvSpPr>
            <a:spLocks noChangeAspect="1"/>
          </p:cNvSpPr>
          <p:nvPr/>
        </p:nvSpPr>
        <p:spPr>
          <a:xfrm>
            <a:off x="3909176" y="4725166"/>
            <a:ext cx="1331998" cy="1336271"/>
          </a:xfrm>
          <a:prstGeom prst="arc">
            <a:avLst>
              <a:gd name="adj1" fmla="val 16200000"/>
              <a:gd name="adj2" fmla="val 10842988"/>
            </a:avLst>
          </a:prstGeom>
          <a:solidFill>
            <a:srgbClr val="FFF793">
              <a:alpha val="35000"/>
            </a:srgbClr>
          </a:solidFill>
          <a:ln>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nvGrpSpPr>
          <p:cNvPr id="13" name="Grouper 12"/>
          <p:cNvGrpSpPr/>
          <p:nvPr/>
        </p:nvGrpSpPr>
        <p:grpSpPr>
          <a:xfrm>
            <a:off x="1125862" y="4057176"/>
            <a:ext cx="6779348" cy="1461908"/>
            <a:chOff x="1125862" y="4057176"/>
            <a:chExt cx="6779348" cy="1461908"/>
          </a:xfrm>
        </p:grpSpPr>
        <p:sp>
          <p:nvSpPr>
            <p:cNvPr id="70" name="ZoneTexte 69"/>
            <p:cNvSpPr txBox="1"/>
            <p:nvPr/>
          </p:nvSpPr>
          <p:spPr>
            <a:xfrm>
              <a:off x="1125862" y="5180530"/>
              <a:ext cx="2065170" cy="338554"/>
            </a:xfrm>
            <a:prstGeom prst="rect">
              <a:avLst/>
            </a:prstGeom>
            <a:noFill/>
          </p:spPr>
          <p:txBody>
            <a:bodyPr wrap="square" rtlCol="0">
              <a:spAutoFit/>
            </a:bodyPr>
            <a:lstStyle/>
            <a:p>
              <a:pPr algn="ctr"/>
              <a:r>
                <a:rPr lang="fr-FR" sz="1600" dirty="0">
                  <a:latin typeface="+mj-lt"/>
                </a:rPr>
                <a:t>Cap compas</a:t>
              </a:r>
            </a:p>
          </p:txBody>
        </p:sp>
        <p:grpSp>
          <p:nvGrpSpPr>
            <p:cNvPr id="7" name="Grouper 6"/>
            <p:cNvGrpSpPr/>
            <p:nvPr/>
          </p:nvGrpSpPr>
          <p:grpSpPr>
            <a:xfrm rot="1740000">
              <a:off x="3074003" y="4057176"/>
              <a:ext cx="4831207" cy="1428310"/>
              <a:chOff x="876640" y="4633689"/>
              <a:chExt cx="4831207" cy="1428310"/>
            </a:xfrm>
          </p:grpSpPr>
          <p:cxnSp>
            <p:nvCxnSpPr>
              <p:cNvPr id="12" name="Connecteur droit avec flèche 11"/>
              <p:cNvCxnSpPr/>
              <p:nvPr/>
            </p:nvCxnSpPr>
            <p:spPr>
              <a:xfrm rot="19860000" flipH="1" flipV="1">
                <a:off x="876640" y="6050750"/>
                <a:ext cx="4831207" cy="11249"/>
              </a:xfrm>
              <a:prstGeom prst="straightConnector1">
                <a:avLst/>
              </a:prstGeom>
              <a:ln w="190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23" name="Group 72"/>
              <p:cNvGrpSpPr>
                <a:grpSpLocks/>
              </p:cNvGrpSpPr>
              <p:nvPr/>
            </p:nvGrpSpPr>
            <p:grpSpPr bwMode="auto">
              <a:xfrm rot="14482485">
                <a:off x="3941976" y="4821153"/>
                <a:ext cx="1367997" cy="993070"/>
                <a:chOff x="312" y="420"/>
                <a:chExt cx="4944" cy="3409"/>
              </a:xfrm>
            </p:grpSpPr>
            <p:grpSp>
              <p:nvGrpSpPr>
                <p:cNvPr id="24" name="Group 5"/>
                <p:cNvGrpSpPr>
                  <a:grpSpLocks/>
                </p:cNvGrpSpPr>
                <p:nvPr/>
              </p:nvGrpSpPr>
              <p:grpSpPr bwMode="auto">
                <a:xfrm>
                  <a:off x="312" y="1416"/>
                  <a:ext cx="2214" cy="529"/>
                  <a:chOff x="444" y="2058"/>
                  <a:chExt cx="3348" cy="714"/>
                </a:xfrm>
              </p:grpSpPr>
              <p:sp>
                <p:nvSpPr>
                  <p:cNvPr id="64" name="Freeform 2"/>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gradFill rotWithShape="0">
                    <a:gsLst>
                      <a:gs pos="0">
                        <a:srgbClr val="777777">
                          <a:gamma/>
                          <a:tint val="0"/>
                          <a:invGamma/>
                        </a:srgbClr>
                      </a:gs>
                      <a:gs pos="100000">
                        <a:srgbClr val="777777"/>
                      </a:gs>
                    </a:gsLst>
                    <a:lin ang="5400000" scaled="1"/>
                  </a:gradFill>
                  <a:ln w="9525" cap="flat" cmpd="sng">
                    <a:solidFill>
                      <a:schemeClr val="tx1"/>
                    </a:solidFill>
                    <a:prstDash val="solid"/>
                    <a:round/>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lstStyle/>
                  <a:p>
                    <a:endParaRPr lang="fr-FR"/>
                  </a:p>
                </p:txBody>
              </p:sp>
              <p:sp>
                <p:nvSpPr>
                  <p:cNvPr id="65" name="Rectangle 4"/>
                  <p:cNvSpPr>
                    <a:spLocks noChangeArrowheads="1"/>
                  </p:cNvSpPr>
                  <p:nvPr/>
                </p:nvSpPr>
                <p:spPr bwMode="auto">
                  <a:xfrm>
                    <a:off x="612" y="2634"/>
                    <a:ext cx="3180" cy="138"/>
                  </a:xfrm>
                  <a:prstGeom prst="rect">
                    <a:avLst/>
                  </a:prstGeom>
                  <a:gradFill rotWithShape="0">
                    <a:gsLst>
                      <a:gs pos="0">
                        <a:srgbClr val="777777">
                          <a:gamma/>
                          <a:tint val="0"/>
                          <a:invGamma/>
                        </a:srgbClr>
                      </a:gs>
                      <a:gs pos="100000">
                        <a:srgbClr val="777777"/>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sp>
              <p:nvSpPr>
                <p:cNvPr id="25" name="Freeform 6"/>
                <p:cNvSpPr>
                  <a:spLocks/>
                </p:cNvSpPr>
                <p:nvPr/>
              </p:nvSpPr>
              <p:spPr bwMode="auto">
                <a:xfrm>
                  <a:off x="2001"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gradFill rotWithShape="0">
                  <a:gsLst>
                    <a:gs pos="0">
                      <a:srgbClr val="777777">
                        <a:gamma/>
                        <a:tint val="0"/>
                        <a:invGamma/>
                      </a:srgbClr>
                    </a:gs>
                    <a:gs pos="100000">
                      <a:srgbClr val="777777"/>
                    </a:gs>
                  </a:gsLst>
                  <a:lin ang="5400000" scaled="1"/>
                </a:gradFill>
                <a:ln w="9525" cap="flat" cmpd="sng">
                  <a:solidFill>
                    <a:schemeClr val="tx1"/>
                  </a:solidFill>
                  <a:prstDash val="solid"/>
                  <a:round/>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lstStyle/>
                <a:p>
                  <a:endParaRPr lang="fr-FR"/>
                </a:p>
              </p:txBody>
            </p:sp>
            <p:sp>
              <p:nvSpPr>
                <p:cNvPr id="26" name="Freeform 7"/>
                <p:cNvSpPr>
                  <a:spLocks/>
                </p:cNvSpPr>
                <p:nvPr/>
              </p:nvSpPr>
              <p:spPr bwMode="auto">
                <a:xfrm>
                  <a:off x="2005"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gradFill rotWithShape="0">
                  <a:gsLst>
                    <a:gs pos="0">
                      <a:srgbClr val="777777">
                        <a:gamma/>
                        <a:tint val="0"/>
                        <a:invGamma/>
                      </a:srgbClr>
                    </a:gs>
                    <a:gs pos="100000">
                      <a:srgbClr val="777777"/>
                    </a:gs>
                  </a:gsLst>
                  <a:lin ang="5400000" scaled="1"/>
                </a:gradFill>
                <a:ln w="9525" cap="flat" cmpd="sng">
                  <a:solidFill>
                    <a:schemeClr val="tx1"/>
                  </a:solidFill>
                  <a:prstDash val="solid"/>
                  <a:round/>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lstStyle/>
                <a:p>
                  <a:endParaRPr lang="fr-FR"/>
                </a:p>
              </p:txBody>
            </p:sp>
            <p:grpSp>
              <p:nvGrpSpPr>
                <p:cNvPr id="27" name="Group 10"/>
                <p:cNvGrpSpPr>
                  <a:grpSpLocks/>
                </p:cNvGrpSpPr>
                <p:nvPr/>
              </p:nvGrpSpPr>
              <p:grpSpPr bwMode="auto">
                <a:xfrm flipH="1">
                  <a:off x="3042" y="1418"/>
                  <a:ext cx="2214" cy="529"/>
                  <a:chOff x="444" y="2058"/>
                  <a:chExt cx="3348" cy="714"/>
                </a:xfrm>
              </p:grpSpPr>
              <p:sp>
                <p:nvSpPr>
                  <p:cNvPr id="62" name="Freeform 11"/>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gradFill rotWithShape="0">
                    <a:gsLst>
                      <a:gs pos="0">
                        <a:srgbClr val="777777">
                          <a:gamma/>
                          <a:tint val="0"/>
                          <a:invGamma/>
                        </a:srgbClr>
                      </a:gs>
                      <a:gs pos="100000">
                        <a:srgbClr val="777777"/>
                      </a:gs>
                    </a:gsLst>
                    <a:lin ang="5400000" scaled="1"/>
                  </a:gradFill>
                  <a:ln w="9525" cap="flat" cmpd="sng">
                    <a:solidFill>
                      <a:schemeClr val="tx1"/>
                    </a:solidFill>
                    <a:prstDash val="solid"/>
                    <a:round/>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lstStyle/>
                  <a:p>
                    <a:endParaRPr lang="fr-FR"/>
                  </a:p>
                </p:txBody>
              </p:sp>
              <p:sp>
                <p:nvSpPr>
                  <p:cNvPr id="63" name="Rectangle 12"/>
                  <p:cNvSpPr>
                    <a:spLocks noChangeArrowheads="1"/>
                  </p:cNvSpPr>
                  <p:nvPr/>
                </p:nvSpPr>
                <p:spPr bwMode="auto">
                  <a:xfrm>
                    <a:off x="612" y="2634"/>
                    <a:ext cx="3180" cy="138"/>
                  </a:xfrm>
                  <a:prstGeom prst="rect">
                    <a:avLst/>
                  </a:prstGeom>
                  <a:gradFill rotWithShape="0">
                    <a:gsLst>
                      <a:gs pos="0">
                        <a:srgbClr val="777777">
                          <a:gamma/>
                          <a:tint val="0"/>
                          <a:invGamma/>
                        </a:srgbClr>
                      </a:gs>
                      <a:gs pos="100000">
                        <a:srgbClr val="777777"/>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sp>
              <p:nvSpPr>
                <p:cNvPr id="28" name="Freeform 13"/>
                <p:cNvSpPr>
                  <a:spLocks/>
                </p:cNvSpPr>
                <p:nvPr/>
              </p:nvSpPr>
              <p:spPr bwMode="auto">
                <a:xfrm flipH="1">
                  <a:off x="2796"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gradFill rotWithShape="0">
                  <a:gsLst>
                    <a:gs pos="0">
                      <a:srgbClr val="777777">
                        <a:gamma/>
                        <a:tint val="0"/>
                        <a:invGamma/>
                      </a:srgbClr>
                    </a:gs>
                    <a:gs pos="100000">
                      <a:srgbClr val="777777"/>
                    </a:gs>
                  </a:gsLst>
                  <a:lin ang="5400000" scaled="1"/>
                </a:gradFill>
                <a:ln w="9525" cap="flat" cmpd="sng">
                  <a:solidFill>
                    <a:schemeClr val="tx1"/>
                  </a:solidFill>
                  <a:prstDash val="solid"/>
                  <a:round/>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lstStyle/>
                <a:p>
                  <a:endParaRPr lang="fr-FR"/>
                </a:p>
              </p:txBody>
            </p:sp>
            <p:sp>
              <p:nvSpPr>
                <p:cNvPr id="29" name="Freeform 14"/>
                <p:cNvSpPr>
                  <a:spLocks/>
                </p:cNvSpPr>
                <p:nvPr/>
              </p:nvSpPr>
              <p:spPr bwMode="auto">
                <a:xfrm flipH="1">
                  <a:off x="2804"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gradFill rotWithShape="0">
                  <a:gsLst>
                    <a:gs pos="0">
                      <a:srgbClr val="777777">
                        <a:gamma/>
                        <a:tint val="0"/>
                        <a:invGamma/>
                      </a:srgbClr>
                    </a:gs>
                    <a:gs pos="100000">
                      <a:srgbClr val="777777"/>
                    </a:gs>
                  </a:gsLst>
                  <a:lin ang="5400000" scaled="1"/>
                </a:gradFill>
                <a:ln w="9525" cap="flat" cmpd="sng">
                  <a:solidFill>
                    <a:schemeClr val="tx1"/>
                  </a:solidFill>
                  <a:prstDash val="solid"/>
                  <a:round/>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lstStyle/>
                <a:p>
                  <a:endParaRPr lang="fr-FR"/>
                </a:p>
              </p:txBody>
            </p:sp>
            <p:sp>
              <p:nvSpPr>
                <p:cNvPr id="30" name="Line 15"/>
                <p:cNvSpPr>
                  <a:spLocks noChangeShapeType="1"/>
                </p:cNvSpPr>
                <p:nvPr/>
              </p:nvSpPr>
              <p:spPr bwMode="auto">
                <a:xfrm>
                  <a:off x="2784" y="420"/>
                  <a:ext cx="0" cy="311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31" name="Freeform 18"/>
                <p:cNvSpPr>
                  <a:spLocks/>
                </p:cNvSpPr>
                <p:nvPr/>
              </p:nvSpPr>
              <p:spPr bwMode="auto">
                <a:xfrm>
                  <a:off x="2524" y="802"/>
                  <a:ext cx="520" cy="2528"/>
                </a:xfrm>
                <a:custGeom>
                  <a:avLst/>
                  <a:gdLst>
                    <a:gd name="T0" fmla="*/ 191 w 520"/>
                    <a:gd name="T1" fmla="*/ 17 h 2528"/>
                    <a:gd name="T2" fmla="*/ 62 w 520"/>
                    <a:gd name="T3" fmla="*/ 128 h 2528"/>
                    <a:gd name="T4" fmla="*/ 16 w 520"/>
                    <a:gd name="T5" fmla="*/ 386 h 2528"/>
                    <a:gd name="T6" fmla="*/ 5 w 520"/>
                    <a:gd name="T7" fmla="*/ 632 h 2528"/>
                    <a:gd name="T8" fmla="*/ 2 w 520"/>
                    <a:gd name="T9" fmla="*/ 1112 h 2528"/>
                    <a:gd name="T10" fmla="*/ 20 w 520"/>
                    <a:gd name="T11" fmla="*/ 1340 h 2528"/>
                    <a:gd name="T12" fmla="*/ 101 w 520"/>
                    <a:gd name="T13" fmla="*/ 1967 h 2528"/>
                    <a:gd name="T14" fmla="*/ 212 w 520"/>
                    <a:gd name="T15" fmla="*/ 2522 h 2528"/>
                    <a:gd name="T16" fmla="*/ 314 w 520"/>
                    <a:gd name="T17" fmla="*/ 2516 h 2528"/>
                    <a:gd name="T18" fmla="*/ 422 w 520"/>
                    <a:gd name="T19" fmla="*/ 1967 h 2528"/>
                    <a:gd name="T20" fmla="*/ 503 w 520"/>
                    <a:gd name="T21" fmla="*/ 1340 h 2528"/>
                    <a:gd name="T22" fmla="*/ 518 w 520"/>
                    <a:gd name="T23" fmla="*/ 1124 h 2528"/>
                    <a:gd name="T24" fmla="*/ 518 w 520"/>
                    <a:gd name="T25" fmla="*/ 860 h 2528"/>
                    <a:gd name="T26" fmla="*/ 518 w 520"/>
                    <a:gd name="T27" fmla="*/ 653 h 2528"/>
                    <a:gd name="T28" fmla="*/ 509 w 520"/>
                    <a:gd name="T29" fmla="*/ 389 h 2528"/>
                    <a:gd name="T30" fmla="*/ 452 w 520"/>
                    <a:gd name="T31" fmla="*/ 125 h 2528"/>
                    <a:gd name="T32" fmla="*/ 347 w 520"/>
                    <a:gd name="T33" fmla="*/ 26 h 2528"/>
                    <a:gd name="T34" fmla="*/ 191 w 520"/>
                    <a:gd name="T35" fmla="*/ 1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 h="2528">
                      <a:moveTo>
                        <a:pt x="191" y="17"/>
                      </a:moveTo>
                      <a:cubicBezTo>
                        <a:pt x="144" y="34"/>
                        <a:pt x="91" y="67"/>
                        <a:pt x="62" y="128"/>
                      </a:cubicBezTo>
                      <a:cubicBezTo>
                        <a:pt x="33" y="189"/>
                        <a:pt x="25" y="302"/>
                        <a:pt x="16" y="386"/>
                      </a:cubicBezTo>
                      <a:cubicBezTo>
                        <a:pt x="7" y="470"/>
                        <a:pt x="7" y="511"/>
                        <a:pt x="5" y="632"/>
                      </a:cubicBezTo>
                      <a:cubicBezTo>
                        <a:pt x="3" y="753"/>
                        <a:pt x="0" y="994"/>
                        <a:pt x="2" y="1112"/>
                      </a:cubicBezTo>
                      <a:cubicBezTo>
                        <a:pt x="4" y="1230"/>
                        <a:pt x="4" y="1198"/>
                        <a:pt x="20" y="1340"/>
                      </a:cubicBezTo>
                      <a:cubicBezTo>
                        <a:pt x="36" y="1482"/>
                        <a:pt x="69" y="1770"/>
                        <a:pt x="101" y="1967"/>
                      </a:cubicBezTo>
                      <a:cubicBezTo>
                        <a:pt x="133" y="2164"/>
                        <a:pt x="177" y="2431"/>
                        <a:pt x="212" y="2522"/>
                      </a:cubicBezTo>
                      <a:cubicBezTo>
                        <a:pt x="290" y="2516"/>
                        <a:pt x="251" y="2528"/>
                        <a:pt x="314" y="2516"/>
                      </a:cubicBezTo>
                      <a:cubicBezTo>
                        <a:pt x="389" y="2189"/>
                        <a:pt x="390" y="2158"/>
                        <a:pt x="422" y="1967"/>
                      </a:cubicBezTo>
                      <a:cubicBezTo>
                        <a:pt x="453" y="1771"/>
                        <a:pt x="487" y="1480"/>
                        <a:pt x="503" y="1340"/>
                      </a:cubicBezTo>
                      <a:cubicBezTo>
                        <a:pt x="519" y="1200"/>
                        <a:pt x="516" y="1204"/>
                        <a:pt x="518" y="1124"/>
                      </a:cubicBezTo>
                      <a:cubicBezTo>
                        <a:pt x="520" y="1044"/>
                        <a:pt x="518" y="938"/>
                        <a:pt x="518" y="860"/>
                      </a:cubicBezTo>
                      <a:cubicBezTo>
                        <a:pt x="518" y="782"/>
                        <a:pt x="519" y="731"/>
                        <a:pt x="518" y="653"/>
                      </a:cubicBezTo>
                      <a:cubicBezTo>
                        <a:pt x="517" y="575"/>
                        <a:pt x="520" y="477"/>
                        <a:pt x="509" y="389"/>
                      </a:cubicBezTo>
                      <a:cubicBezTo>
                        <a:pt x="498" y="301"/>
                        <a:pt x="479" y="185"/>
                        <a:pt x="452" y="125"/>
                      </a:cubicBezTo>
                      <a:cubicBezTo>
                        <a:pt x="425" y="65"/>
                        <a:pt x="390" y="44"/>
                        <a:pt x="347" y="26"/>
                      </a:cubicBezTo>
                      <a:cubicBezTo>
                        <a:pt x="304" y="8"/>
                        <a:pt x="238" y="0"/>
                        <a:pt x="191" y="17"/>
                      </a:cubicBezTo>
                      <a:close/>
                    </a:path>
                  </a:pathLst>
                </a:custGeom>
                <a:gradFill rotWithShape="0">
                  <a:gsLst>
                    <a:gs pos="0">
                      <a:srgbClr val="777777">
                        <a:gamma/>
                        <a:tint val="0"/>
                        <a:invGamma/>
                      </a:srgbClr>
                    </a:gs>
                    <a:gs pos="100000">
                      <a:srgbClr val="777777"/>
                    </a:gs>
                  </a:gsLst>
                  <a:lin ang="5400000" scaled="1"/>
                </a:gradFill>
                <a:ln w="9525" cap="flat" cmpd="sng">
                  <a:solidFill>
                    <a:schemeClr val="tx1"/>
                  </a:solidFill>
                  <a:prstDash val="solid"/>
                  <a:round/>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lstStyle/>
                <a:p>
                  <a:endParaRPr lang="fr-FR"/>
                </a:p>
              </p:txBody>
            </p:sp>
            <p:sp>
              <p:nvSpPr>
                <p:cNvPr id="32" name="Oval 16"/>
                <p:cNvSpPr>
                  <a:spLocks noChangeArrowheads="1"/>
                </p:cNvSpPr>
                <p:nvPr/>
              </p:nvSpPr>
              <p:spPr bwMode="auto">
                <a:xfrm flipH="1">
                  <a:off x="2772" y="3240"/>
                  <a:ext cx="40" cy="576"/>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3" name="Freeform 22"/>
                <p:cNvSpPr>
                  <a:spLocks/>
                </p:cNvSpPr>
                <p:nvPr/>
              </p:nvSpPr>
              <p:spPr bwMode="auto">
                <a:xfrm>
                  <a:off x="2700" y="588"/>
                  <a:ext cx="180" cy="222"/>
                </a:xfrm>
                <a:custGeom>
                  <a:avLst/>
                  <a:gdLst>
                    <a:gd name="T0" fmla="*/ 90 w 180"/>
                    <a:gd name="T1" fmla="*/ 0 h 222"/>
                    <a:gd name="T2" fmla="*/ 0 w 180"/>
                    <a:gd name="T3" fmla="*/ 222 h 222"/>
                    <a:gd name="T4" fmla="*/ 180 w 180"/>
                    <a:gd name="T5" fmla="*/ 222 h 222"/>
                    <a:gd name="T6" fmla="*/ 90 w 180"/>
                    <a:gd name="T7" fmla="*/ 0 h 222"/>
                  </a:gdLst>
                  <a:ahLst/>
                  <a:cxnLst>
                    <a:cxn ang="0">
                      <a:pos x="T0" y="T1"/>
                    </a:cxn>
                    <a:cxn ang="0">
                      <a:pos x="T2" y="T3"/>
                    </a:cxn>
                    <a:cxn ang="0">
                      <a:pos x="T4" y="T5"/>
                    </a:cxn>
                    <a:cxn ang="0">
                      <a:pos x="T6" y="T7"/>
                    </a:cxn>
                  </a:cxnLst>
                  <a:rect l="0" t="0" r="r" b="b"/>
                  <a:pathLst>
                    <a:path w="180" h="222">
                      <a:moveTo>
                        <a:pt x="90" y="0"/>
                      </a:moveTo>
                      <a:lnTo>
                        <a:pt x="0" y="222"/>
                      </a:lnTo>
                      <a:lnTo>
                        <a:pt x="180" y="222"/>
                      </a:lnTo>
                      <a:lnTo>
                        <a:pt x="90" y="0"/>
                      </a:lnTo>
                      <a:close/>
                    </a:path>
                  </a:pathLst>
                </a:custGeom>
                <a:gradFill rotWithShape="0">
                  <a:gsLst>
                    <a:gs pos="0">
                      <a:srgbClr val="777777">
                        <a:gamma/>
                        <a:tint val="0"/>
                        <a:invGamma/>
                      </a:srgbClr>
                    </a:gs>
                    <a:gs pos="100000">
                      <a:srgbClr val="777777"/>
                    </a:gs>
                  </a:gsLst>
                  <a:lin ang="5400000" scaled="1"/>
                </a:gradFill>
                <a:ln w="9525" cap="flat" cmpd="sng">
                  <a:solidFill>
                    <a:schemeClr val="tx1"/>
                  </a:solidFill>
                  <a:prstDash val="solid"/>
                  <a:round/>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lstStyle/>
                <a:p>
                  <a:endParaRPr lang="fr-FR"/>
                </a:p>
              </p:txBody>
            </p:sp>
            <p:sp>
              <p:nvSpPr>
                <p:cNvPr id="34" name="Line 23"/>
                <p:cNvSpPr>
                  <a:spLocks noChangeShapeType="1"/>
                </p:cNvSpPr>
                <p:nvPr/>
              </p:nvSpPr>
              <p:spPr bwMode="auto">
                <a:xfrm>
                  <a:off x="2322" y="828"/>
                  <a:ext cx="912"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35" name="Line 27"/>
                <p:cNvSpPr>
                  <a:spLocks noChangeShapeType="1"/>
                </p:cNvSpPr>
                <p:nvPr/>
              </p:nvSpPr>
              <p:spPr bwMode="auto">
                <a:xfrm flipV="1">
                  <a:off x="2568" y="992"/>
                  <a:ext cx="429" cy="1"/>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36" name="Freeform 28"/>
                <p:cNvSpPr>
                  <a:spLocks/>
                </p:cNvSpPr>
                <p:nvPr/>
              </p:nvSpPr>
              <p:spPr bwMode="auto">
                <a:xfrm>
                  <a:off x="2557" y="1066"/>
                  <a:ext cx="469" cy="397"/>
                </a:xfrm>
                <a:custGeom>
                  <a:avLst/>
                  <a:gdLst>
                    <a:gd name="T0" fmla="*/ 1 w 469"/>
                    <a:gd name="T1" fmla="*/ 391 h 397"/>
                    <a:gd name="T2" fmla="*/ 467 w 469"/>
                    <a:gd name="T3" fmla="*/ 391 h 397"/>
                    <a:gd name="T4" fmla="*/ 463 w 469"/>
                    <a:gd name="T5" fmla="*/ 275 h 397"/>
                    <a:gd name="T6" fmla="*/ 429 w 469"/>
                    <a:gd name="T7" fmla="*/ 117 h 397"/>
                    <a:gd name="T8" fmla="*/ 302 w 469"/>
                    <a:gd name="T9" fmla="*/ 15 h 397"/>
                    <a:gd name="T10" fmla="*/ 141 w 469"/>
                    <a:gd name="T11" fmla="*/ 27 h 397"/>
                    <a:gd name="T12" fmla="*/ 26 w 469"/>
                    <a:gd name="T13" fmla="*/ 138 h 397"/>
                    <a:gd name="T14" fmla="*/ 4 w 469"/>
                    <a:gd name="T15" fmla="*/ 299 h 397"/>
                    <a:gd name="T16" fmla="*/ 1 w 469"/>
                    <a:gd name="T17" fmla="*/ 39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397">
                      <a:moveTo>
                        <a:pt x="1" y="391"/>
                      </a:moveTo>
                      <a:cubicBezTo>
                        <a:pt x="81" y="397"/>
                        <a:pt x="372" y="393"/>
                        <a:pt x="467" y="391"/>
                      </a:cubicBezTo>
                      <a:cubicBezTo>
                        <a:pt x="461" y="264"/>
                        <a:pt x="469" y="321"/>
                        <a:pt x="463" y="275"/>
                      </a:cubicBezTo>
                      <a:cubicBezTo>
                        <a:pt x="457" y="229"/>
                        <a:pt x="456" y="160"/>
                        <a:pt x="429" y="117"/>
                      </a:cubicBezTo>
                      <a:cubicBezTo>
                        <a:pt x="402" y="74"/>
                        <a:pt x="350" y="30"/>
                        <a:pt x="302" y="15"/>
                      </a:cubicBezTo>
                      <a:cubicBezTo>
                        <a:pt x="254" y="0"/>
                        <a:pt x="187" y="7"/>
                        <a:pt x="141" y="27"/>
                      </a:cubicBezTo>
                      <a:cubicBezTo>
                        <a:pt x="95" y="47"/>
                        <a:pt x="49" y="93"/>
                        <a:pt x="26" y="138"/>
                      </a:cubicBezTo>
                      <a:cubicBezTo>
                        <a:pt x="3" y="183"/>
                        <a:pt x="8" y="257"/>
                        <a:pt x="4" y="299"/>
                      </a:cubicBezTo>
                      <a:cubicBezTo>
                        <a:pt x="0" y="341"/>
                        <a:pt x="2" y="375"/>
                        <a:pt x="1" y="391"/>
                      </a:cubicBezTo>
                      <a:close/>
                    </a:path>
                  </a:pathLst>
                </a:custGeom>
                <a:solidFill>
                  <a:schemeClr val="bg1"/>
                </a:solidFill>
                <a:ln w="9525" cap="flat" cmpd="sng">
                  <a:solidFill>
                    <a:schemeClr val="tx1"/>
                  </a:solidFill>
                  <a:prstDash val="solid"/>
                  <a:round/>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lstStyle/>
                <a:p>
                  <a:endParaRPr lang="fr-FR"/>
                </a:p>
              </p:txBody>
            </p:sp>
            <p:sp>
              <p:nvSpPr>
                <p:cNvPr id="37" name="Rectangle 31"/>
                <p:cNvSpPr>
                  <a:spLocks noChangeArrowheads="1"/>
                </p:cNvSpPr>
                <p:nvPr/>
              </p:nvSpPr>
              <p:spPr bwMode="auto">
                <a:xfrm>
                  <a:off x="2804" y="1483"/>
                  <a:ext cx="215" cy="312"/>
                </a:xfrm>
                <a:prstGeom prst="rect">
                  <a:avLst/>
                </a:prstGeom>
                <a:solidFill>
                  <a:schemeClr val="bg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8" name="Rectangle 32"/>
                <p:cNvSpPr>
                  <a:spLocks noChangeArrowheads="1"/>
                </p:cNvSpPr>
                <p:nvPr/>
              </p:nvSpPr>
              <p:spPr bwMode="auto">
                <a:xfrm>
                  <a:off x="2561" y="1482"/>
                  <a:ext cx="215" cy="312"/>
                </a:xfrm>
                <a:prstGeom prst="rect">
                  <a:avLst/>
                </a:prstGeom>
                <a:solidFill>
                  <a:schemeClr val="bg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9" name="Freeform 36"/>
                <p:cNvSpPr>
                  <a:spLocks/>
                </p:cNvSpPr>
                <p:nvPr/>
              </p:nvSpPr>
              <p:spPr bwMode="auto">
                <a:xfrm>
                  <a:off x="2565"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chemeClr val="bg1"/>
                </a:solidFill>
                <a:ln w="9525" cap="flat" cmpd="sng">
                  <a:solidFill>
                    <a:schemeClr val="tx1"/>
                  </a:solidFill>
                  <a:prstDash val="solid"/>
                  <a:round/>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lstStyle/>
                <a:p>
                  <a:endParaRPr lang="fr-FR"/>
                </a:p>
              </p:txBody>
            </p:sp>
            <p:sp>
              <p:nvSpPr>
                <p:cNvPr id="40" name="Freeform 37"/>
                <p:cNvSpPr>
                  <a:spLocks/>
                </p:cNvSpPr>
                <p:nvPr/>
              </p:nvSpPr>
              <p:spPr bwMode="auto">
                <a:xfrm flipH="1">
                  <a:off x="2796"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chemeClr val="bg1"/>
                </a:solidFill>
                <a:ln w="9525" cap="flat" cmpd="sng">
                  <a:solidFill>
                    <a:schemeClr val="tx1"/>
                  </a:solidFill>
                  <a:prstDash val="solid"/>
                  <a:round/>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lstStyle/>
                <a:p>
                  <a:endParaRPr lang="fr-FR"/>
                </a:p>
              </p:txBody>
            </p:sp>
            <p:sp>
              <p:nvSpPr>
                <p:cNvPr id="41" name="Line 38"/>
                <p:cNvSpPr>
                  <a:spLocks noChangeShapeType="1"/>
                </p:cNvSpPr>
                <p:nvPr/>
              </p:nvSpPr>
              <p:spPr bwMode="auto">
                <a:xfrm flipH="1" flipV="1">
                  <a:off x="2790" y="2184"/>
                  <a:ext cx="5" cy="1053"/>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grpSp>
              <p:nvGrpSpPr>
                <p:cNvPr id="42" name="Group 51"/>
                <p:cNvGrpSpPr>
                  <a:grpSpLocks/>
                </p:cNvGrpSpPr>
                <p:nvPr/>
              </p:nvGrpSpPr>
              <p:grpSpPr bwMode="auto">
                <a:xfrm>
                  <a:off x="480" y="1434"/>
                  <a:ext cx="1860" cy="408"/>
                  <a:chOff x="480" y="1434"/>
                  <a:chExt cx="1728" cy="408"/>
                </a:xfrm>
              </p:grpSpPr>
              <p:sp>
                <p:nvSpPr>
                  <p:cNvPr id="53" name="Line 39"/>
                  <p:cNvSpPr>
                    <a:spLocks noChangeShapeType="1"/>
                  </p:cNvSpPr>
                  <p:nvPr/>
                </p:nvSpPr>
                <p:spPr bwMode="auto">
                  <a:xfrm>
                    <a:off x="480" y="1446"/>
                    <a:ext cx="0" cy="39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54" name="Line 40"/>
                  <p:cNvSpPr>
                    <a:spLocks noChangeShapeType="1"/>
                  </p:cNvSpPr>
                  <p:nvPr/>
                </p:nvSpPr>
                <p:spPr bwMode="auto">
                  <a:xfrm>
                    <a:off x="696" y="1440"/>
                    <a:ext cx="0" cy="39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55" name="Line 42"/>
                  <p:cNvSpPr>
                    <a:spLocks noChangeShapeType="1"/>
                  </p:cNvSpPr>
                  <p:nvPr/>
                </p:nvSpPr>
                <p:spPr bwMode="auto">
                  <a:xfrm>
                    <a:off x="912" y="1434"/>
                    <a:ext cx="0" cy="39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56" name="Line 44"/>
                  <p:cNvSpPr>
                    <a:spLocks noChangeShapeType="1"/>
                  </p:cNvSpPr>
                  <p:nvPr/>
                </p:nvSpPr>
                <p:spPr bwMode="auto">
                  <a:xfrm>
                    <a:off x="1128" y="1446"/>
                    <a:ext cx="0" cy="39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57" name="Line 45"/>
                  <p:cNvSpPr>
                    <a:spLocks noChangeShapeType="1"/>
                  </p:cNvSpPr>
                  <p:nvPr/>
                </p:nvSpPr>
                <p:spPr bwMode="auto">
                  <a:xfrm>
                    <a:off x="1344" y="1440"/>
                    <a:ext cx="0" cy="39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58" name="Line 47"/>
                  <p:cNvSpPr>
                    <a:spLocks noChangeShapeType="1"/>
                  </p:cNvSpPr>
                  <p:nvPr/>
                </p:nvSpPr>
                <p:spPr bwMode="auto">
                  <a:xfrm>
                    <a:off x="1560" y="1440"/>
                    <a:ext cx="0" cy="39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59" name="Line 48"/>
                  <p:cNvSpPr>
                    <a:spLocks noChangeShapeType="1"/>
                  </p:cNvSpPr>
                  <p:nvPr/>
                </p:nvSpPr>
                <p:spPr bwMode="auto">
                  <a:xfrm>
                    <a:off x="1776" y="1434"/>
                    <a:ext cx="0" cy="39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60" name="Line 49"/>
                  <p:cNvSpPr>
                    <a:spLocks noChangeShapeType="1"/>
                  </p:cNvSpPr>
                  <p:nvPr/>
                </p:nvSpPr>
                <p:spPr bwMode="auto">
                  <a:xfrm>
                    <a:off x="1992" y="1446"/>
                    <a:ext cx="0" cy="39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61" name="Line 50"/>
                  <p:cNvSpPr>
                    <a:spLocks noChangeShapeType="1"/>
                  </p:cNvSpPr>
                  <p:nvPr/>
                </p:nvSpPr>
                <p:spPr bwMode="auto">
                  <a:xfrm>
                    <a:off x="2208" y="1440"/>
                    <a:ext cx="0" cy="39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grpSp>
            <p:grpSp>
              <p:nvGrpSpPr>
                <p:cNvPr id="43" name="Group 62"/>
                <p:cNvGrpSpPr>
                  <a:grpSpLocks/>
                </p:cNvGrpSpPr>
                <p:nvPr/>
              </p:nvGrpSpPr>
              <p:grpSpPr bwMode="auto">
                <a:xfrm>
                  <a:off x="3216" y="1440"/>
                  <a:ext cx="1860" cy="408"/>
                  <a:chOff x="480" y="1434"/>
                  <a:chExt cx="1728" cy="408"/>
                </a:xfrm>
              </p:grpSpPr>
              <p:sp>
                <p:nvSpPr>
                  <p:cNvPr id="44" name="Line 63"/>
                  <p:cNvSpPr>
                    <a:spLocks noChangeShapeType="1"/>
                  </p:cNvSpPr>
                  <p:nvPr/>
                </p:nvSpPr>
                <p:spPr bwMode="auto">
                  <a:xfrm>
                    <a:off x="480" y="1446"/>
                    <a:ext cx="0" cy="39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45" name="Line 64"/>
                  <p:cNvSpPr>
                    <a:spLocks noChangeShapeType="1"/>
                  </p:cNvSpPr>
                  <p:nvPr/>
                </p:nvSpPr>
                <p:spPr bwMode="auto">
                  <a:xfrm>
                    <a:off x="696" y="1440"/>
                    <a:ext cx="0" cy="39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46" name="Line 65"/>
                  <p:cNvSpPr>
                    <a:spLocks noChangeShapeType="1"/>
                  </p:cNvSpPr>
                  <p:nvPr/>
                </p:nvSpPr>
                <p:spPr bwMode="auto">
                  <a:xfrm>
                    <a:off x="912" y="1434"/>
                    <a:ext cx="0" cy="39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47" name="Line 66"/>
                  <p:cNvSpPr>
                    <a:spLocks noChangeShapeType="1"/>
                  </p:cNvSpPr>
                  <p:nvPr/>
                </p:nvSpPr>
                <p:spPr bwMode="auto">
                  <a:xfrm>
                    <a:off x="1128" y="1446"/>
                    <a:ext cx="0" cy="39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48" name="Line 67"/>
                  <p:cNvSpPr>
                    <a:spLocks noChangeShapeType="1"/>
                  </p:cNvSpPr>
                  <p:nvPr/>
                </p:nvSpPr>
                <p:spPr bwMode="auto">
                  <a:xfrm>
                    <a:off x="1344" y="1440"/>
                    <a:ext cx="0" cy="39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49" name="Line 68"/>
                  <p:cNvSpPr>
                    <a:spLocks noChangeShapeType="1"/>
                  </p:cNvSpPr>
                  <p:nvPr/>
                </p:nvSpPr>
                <p:spPr bwMode="auto">
                  <a:xfrm>
                    <a:off x="1560" y="1440"/>
                    <a:ext cx="0" cy="39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50" name="Line 69"/>
                  <p:cNvSpPr>
                    <a:spLocks noChangeShapeType="1"/>
                  </p:cNvSpPr>
                  <p:nvPr/>
                </p:nvSpPr>
                <p:spPr bwMode="auto">
                  <a:xfrm>
                    <a:off x="1776" y="1434"/>
                    <a:ext cx="0" cy="39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51" name="Line 70"/>
                  <p:cNvSpPr>
                    <a:spLocks noChangeShapeType="1"/>
                  </p:cNvSpPr>
                  <p:nvPr/>
                </p:nvSpPr>
                <p:spPr bwMode="auto">
                  <a:xfrm>
                    <a:off x="1992" y="1446"/>
                    <a:ext cx="0" cy="39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52" name="Line 71"/>
                  <p:cNvSpPr>
                    <a:spLocks noChangeShapeType="1"/>
                  </p:cNvSpPr>
                  <p:nvPr/>
                </p:nvSpPr>
                <p:spPr bwMode="auto">
                  <a:xfrm>
                    <a:off x="2208" y="1440"/>
                    <a:ext cx="0" cy="39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grpSp>
          </p:grpSp>
        </p:grpSp>
      </p:grpSp>
      <p:sp>
        <p:nvSpPr>
          <p:cNvPr id="10" name="Arc 9"/>
          <p:cNvSpPr/>
          <p:nvPr/>
        </p:nvSpPr>
        <p:spPr>
          <a:xfrm rot="14731712">
            <a:off x="2675232" y="4716834"/>
            <a:ext cx="1246229" cy="1131542"/>
          </a:xfrm>
          <a:prstGeom prst="arc">
            <a:avLst>
              <a:gd name="adj1" fmla="val 17880530"/>
              <a:gd name="adj2" fmla="val 841871"/>
            </a:avLst>
          </a:prstGeom>
          <a:ln>
            <a:solidFill>
              <a:schemeClr val="accent3">
                <a:lumMod val="75000"/>
              </a:schemeClr>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2" name="Arc 71"/>
          <p:cNvSpPr/>
          <p:nvPr/>
        </p:nvSpPr>
        <p:spPr>
          <a:xfrm rot="6868288" flipV="1">
            <a:off x="2675232" y="4900027"/>
            <a:ext cx="1246229" cy="1131542"/>
          </a:xfrm>
          <a:prstGeom prst="arc">
            <a:avLst>
              <a:gd name="adj1" fmla="val 17880530"/>
              <a:gd name="adj2" fmla="val 841871"/>
            </a:avLst>
          </a:prstGeom>
          <a:ln>
            <a:solidFill>
              <a:schemeClr val="accent2"/>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3" name="ZoneTexte 72"/>
          <p:cNvSpPr txBox="1"/>
          <p:nvPr/>
        </p:nvSpPr>
        <p:spPr>
          <a:xfrm>
            <a:off x="76200" y="4313025"/>
            <a:ext cx="3289300" cy="338554"/>
          </a:xfrm>
          <a:prstGeom prst="rect">
            <a:avLst/>
          </a:prstGeom>
          <a:noFill/>
        </p:spPr>
        <p:txBody>
          <a:bodyPr wrap="square" rtlCol="0">
            <a:spAutoFit/>
          </a:bodyPr>
          <a:lstStyle/>
          <a:p>
            <a:r>
              <a:rPr lang="fr-FR" sz="1600" dirty="0">
                <a:solidFill>
                  <a:schemeClr val="accent3">
                    <a:lumMod val="75000"/>
                  </a:schemeClr>
                </a:solidFill>
                <a:latin typeface="+mj-lt"/>
              </a:rPr>
              <a:t>Virage à droite : Les caps augmentent</a:t>
            </a:r>
          </a:p>
        </p:txBody>
      </p:sp>
      <p:sp>
        <p:nvSpPr>
          <p:cNvPr id="74" name="ZoneTexte 73"/>
          <p:cNvSpPr txBox="1"/>
          <p:nvPr/>
        </p:nvSpPr>
        <p:spPr>
          <a:xfrm>
            <a:off x="101600" y="6054368"/>
            <a:ext cx="3365500" cy="338554"/>
          </a:xfrm>
          <a:prstGeom prst="rect">
            <a:avLst/>
          </a:prstGeom>
          <a:noFill/>
        </p:spPr>
        <p:txBody>
          <a:bodyPr wrap="square" rtlCol="0">
            <a:spAutoFit/>
          </a:bodyPr>
          <a:lstStyle/>
          <a:p>
            <a:r>
              <a:rPr lang="fr-FR" sz="1600" dirty="0">
                <a:solidFill>
                  <a:srgbClr val="C0504D"/>
                </a:solidFill>
                <a:latin typeface="+mj-lt"/>
              </a:rPr>
              <a:t>Virage à gauche : Les caps diminuent</a:t>
            </a:r>
          </a:p>
        </p:txBody>
      </p:sp>
      <p:sp>
        <p:nvSpPr>
          <p:cNvPr id="68"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2. Instruments de navigation</a:t>
            </a:r>
          </a:p>
        </p:txBody>
      </p:sp>
    </p:spTree>
    <p:extLst>
      <p:ext uri="{BB962C8B-B14F-4D97-AF65-F5344CB8AC3E}">
        <p14:creationId xmlns:p14="http://schemas.microsoft.com/office/powerpoint/2010/main" val="10612707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1)">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7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72"/>
                                        </p:tgtEl>
                                        <p:attrNameLst>
                                          <p:attrName>style.visibility</p:attrName>
                                        </p:attrNameLst>
                                      </p:cBhvr>
                                      <p:to>
                                        <p:strVal val="visible"/>
                                      </p:to>
                                    </p:set>
                                    <p:animEffect transition="in" filter="wipe(up)">
                                      <p:cBhvr>
                                        <p:cTn id="34" dur="500"/>
                                        <p:tgtEl>
                                          <p:spTgt spid="72"/>
                                        </p:tgtEl>
                                      </p:cBhvr>
                                    </p:animEffec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2" grpId="0"/>
      <p:bldP spid="9" grpId="0" animBg="1"/>
      <p:bldP spid="10" grpId="0" animBg="1"/>
      <p:bldP spid="72" grpId="0" animBg="1"/>
      <p:bldP spid="73" grpId="0"/>
      <p:bldP spid="7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 name="Ellipse 16"/>
          <p:cNvSpPr>
            <a:spLocks noChangeAspect="1"/>
          </p:cNvSpPr>
          <p:nvPr/>
        </p:nvSpPr>
        <p:spPr>
          <a:xfrm>
            <a:off x="4316061" y="2739734"/>
            <a:ext cx="2376000" cy="2419021"/>
          </a:xfrm>
          <a:prstGeom prst="ellipse">
            <a:avLst/>
          </a:prstGeom>
          <a:solidFill>
            <a:schemeClr val="bg2">
              <a:alpha val="46000"/>
            </a:schemeClr>
          </a:solidFill>
          <a:ln>
            <a:noFill/>
          </a:ln>
          <a:effectLst>
            <a:innerShdw blurRad="63500" dist="914400" dir="660000">
              <a:schemeClr val="accent1">
                <a:alpha val="50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0" name="Image 9" descr="images.jpeg"/>
          <p:cNvPicPr>
            <a:picLocks noChangeAspect="1"/>
          </p:cNvPicPr>
          <p:nvPr/>
        </p:nvPicPr>
        <p:blipFill>
          <a:blip r:embed="rId3">
            <a:clrChange>
              <a:clrFrom>
                <a:srgbClr val="FEFEFE"/>
              </a:clrFrom>
              <a:clrTo>
                <a:srgbClr val="FEFEFE">
                  <a:alpha val="0"/>
                </a:srgbClr>
              </a:clrTo>
            </a:clrChange>
            <a:alphaModFix/>
            <a:extLst>
              <a:ext uri="{28A0092B-C50C-407E-A947-70E740481C1C}">
                <a14:useLocalDpi xmlns:a14="http://schemas.microsoft.com/office/drawing/2010/main" val="0"/>
              </a:ext>
            </a:extLst>
          </a:blip>
          <a:stretch>
            <a:fillRect/>
          </a:stretch>
        </p:blipFill>
        <p:spPr>
          <a:xfrm>
            <a:off x="4102540" y="3488980"/>
            <a:ext cx="1129662" cy="1129662"/>
          </a:xfrm>
          <a:prstGeom prst="rect">
            <a:avLst/>
          </a:prstGeom>
        </p:spPr>
      </p:pic>
      <p:sp>
        <p:nvSpPr>
          <p:cNvPr id="16" name="Ellipse 15"/>
          <p:cNvSpPr>
            <a:spLocks noChangeAspect="1"/>
          </p:cNvSpPr>
          <p:nvPr/>
        </p:nvSpPr>
        <p:spPr>
          <a:xfrm>
            <a:off x="2989727" y="2192816"/>
            <a:ext cx="1799998" cy="1799997"/>
          </a:xfrm>
          <a:prstGeom prst="ellipse">
            <a:avLst/>
          </a:prstGeom>
          <a:solidFill>
            <a:schemeClr val="accent5">
              <a:lumMod val="20000"/>
              <a:lumOff val="80000"/>
              <a:alpha val="46000"/>
            </a:schemeClr>
          </a:solidFill>
          <a:ln>
            <a:noFill/>
          </a:ln>
          <a:effectLst>
            <a:innerShdw blurRad="53975" dist="800100" dir="4440000">
              <a:schemeClr val="accent5">
                <a:lumMod val="60000"/>
                <a:lumOff val="40000"/>
                <a:alpha val="50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Ellipse 3"/>
          <p:cNvSpPr>
            <a:spLocks noChangeAspect="1"/>
          </p:cNvSpPr>
          <p:nvPr/>
        </p:nvSpPr>
        <p:spPr>
          <a:xfrm>
            <a:off x="3235477" y="3331704"/>
            <a:ext cx="1331998" cy="1322217"/>
          </a:xfrm>
          <a:prstGeom prst="ellipse">
            <a:avLst/>
          </a:prstGeom>
          <a:solidFill>
            <a:schemeClr val="accent3">
              <a:alpha val="36000"/>
            </a:schemeClr>
          </a:solidFill>
          <a:ln>
            <a:noFill/>
          </a:ln>
          <a:effectLst>
            <a:innerShdw blurRad="63500" dist="254000" dir="5880000">
              <a:srgbClr val="008000"/>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2. Instruments de navigation</a:t>
            </a:r>
          </a:p>
        </p:txBody>
      </p:sp>
      <p:sp>
        <p:nvSpPr>
          <p:cNvPr id="37" name="ZoneTexte 36"/>
          <p:cNvSpPr txBox="1"/>
          <p:nvPr/>
        </p:nvSpPr>
        <p:spPr>
          <a:xfrm>
            <a:off x="2806046" y="689977"/>
            <a:ext cx="3525558"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600" b="1" dirty="0"/>
              <a:t>GPS </a:t>
            </a:r>
            <a:r>
              <a:rPr lang="fr-FR" sz="1600" b="1" i="1" dirty="0"/>
              <a:t>(Global </a:t>
            </a:r>
            <a:r>
              <a:rPr lang="fr-FR" sz="1600" b="1" i="1" dirty="0" err="1"/>
              <a:t>Positioning</a:t>
            </a:r>
            <a:r>
              <a:rPr lang="fr-FR" sz="1600" b="1" i="1" dirty="0"/>
              <a:t> System)</a:t>
            </a:r>
            <a:endParaRPr lang="fr-FR" sz="1600" i="1" dirty="0"/>
          </a:p>
        </p:txBody>
      </p:sp>
      <p:sp>
        <p:nvSpPr>
          <p:cNvPr id="38" name="ZoneTexte 37"/>
          <p:cNvSpPr txBox="1"/>
          <p:nvPr/>
        </p:nvSpPr>
        <p:spPr>
          <a:xfrm>
            <a:off x="12700" y="1145461"/>
            <a:ext cx="9144000" cy="369332"/>
          </a:xfrm>
          <a:prstGeom prst="rect">
            <a:avLst/>
          </a:prstGeom>
          <a:noFill/>
        </p:spPr>
        <p:txBody>
          <a:bodyPr wrap="square" rtlCol="0">
            <a:spAutoFit/>
          </a:bodyPr>
          <a:lstStyle/>
          <a:p>
            <a:pPr algn="ctr">
              <a:spcAft>
                <a:spcPts val="600"/>
              </a:spcAft>
            </a:pPr>
            <a:r>
              <a:rPr lang="fr-FR" dirty="0">
                <a:solidFill>
                  <a:schemeClr val="accent2"/>
                </a:solidFill>
                <a:latin typeface="+mn-lt"/>
              </a:rPr>
              <a:t>Principe de fonctionnement</a:t>
            </a:r>
          </a:p>
        </p:txBody>
      </p:sp>
      <p:sp>
        <p:nvSpPr>
          <p:cNvPr id="39" name="ZoneTexte 38"/>
          <p:cNvSpPr txBox="1"/>
          <p:nvPr/>
        </p:nvSpPr>
        <p:spPr>
          <a:xfrm>
            <a:off x="342901" y="4736019"/>
            <a:ext cx="7714914" cy="1646605"/>
          </a:xfrm>
          <a:prstGeom prst="rect">
            <a:avLst/>
          </a:prstGeom>
          <a:noFill/>
        </p:spPr>
        <p:txBody>
          <a:bodyPr wrap="square" rtlCol="0">
            <a:spAutoFit/>
          </a:bodyPr>
          <a:lstStyle/>
          <a:p>
            <a:pPr>
              <a:spcAft>
                <a:spcPts val="600"/>
              </a:spcAft>
            </a:pPr>
            <a:r>
              <a:rPr lang="fr-FR" sz="1600" dirty="0">
                <a:latin typeface="+mj-lt"/>
              </a:rPr>
              <a:t>Il donne les informations suivantes :</a:t>
            </a:r>
          </a:p>
          <a:p>
            <a:pPr marL="742950" lvl="1" indent="-285750">
              <a:buFont typeface="Wingdings" charset="2"/>
              <a:buChar char="ü"/>
            </a:pPr>
            <a:r>
              <a:rPr lang="fr-FR" sz="1600" dirty="0">
                <a:latin typeface="+mj-lt"/>
              </a:rPr>
              <a:t>La position actuelle (latitude, longitude, altitude)</a:t>
            </a:r>
          </a:p>
          <a:p>
            <a:pPr marL="742950" lvl="1" indent="-285750">
              <a:buFont typeface="Wingdings" charset="2"/>
              <a:buChar char="ü"/>
            </a:pPr>
            <a:r>
              <a:rPr lang="fr-FR" sz="1600" dirty="0">
                <a:latin typeface="+mj-lt"/>
              </a:rPr>
              <a:t>La distance à destination</a:t>
            </a:r>
          </a:p>
          <a:p>
            <a:pPr marL="742950" lvl="1" indent="-285750">
              <a:buFont typeface="Wingdings" charset="2"/>
              <a:buChar char="ü"/>
            </a:pPr>
            <a:r>
              <a:rPr lang="fr-FR" sz="1600" dirty="0">
                <a:latin typeface="+mj-lt"/>
              </a:rPr>
              <a:t>Le cap suivi et la vitesse/sol</a:t>
            </a:r>
          </a:p>
          <a:p>
            <a:pPr marL="742950" lvl="1" indent="-285750">
              <a:buFont typeface="Wingdings" charset="2"/>
              <a:buChar char="ü"/>
            </a:pPr>
            <a:r>
              <a:rPr lang="fr-FR" sz="1600" dirty="0">
                <a:latin typeface="+mj-lt"/>
              </a:rPr>
              <a:t>L'estimation du temps de vol restant et de l’heure d'arrivée</a:t>
            </a:r>
          </a:p>
          <a:p>
            <a:pPr marL="742950" lvl="1" indent="-285750">
              <a:buFont typeface="Wingdings" charset="2"/>
              <a:buChar char="ü"/>
            </a:pPr>
            <a:r>
              <a:rPr lang="fr-FR" sz="1600" dirty="0">
                <a:latin typeface="+mj-lt"/>
              </a:rPr>
              <a:t>L’écart par rapport à la route prévue</a:t>
            </a:r>
          </a:p>
        </p:txBody>
      </p:sp>
      <p:sp>
        <p:nvSpPr>
          <p:cNvPr id="41" name="ZoneTexte 40"/>
          <p:cNvSpPr txBox="1"/>
          <p:nvPr/>
        </p:nvSpPr>
        <p:spPr>
          <a:xfrm>
            <a:off x="340516" y="4479042"/>
            <a:ext cx="3593308" cy="369332"/>
          </a:xfrm>
          <a:prstGeom prst="rect">
            <a:avLst/>
          </a:prstGeom>
          <a:noFill/>
        </p:spPr>
        <p:txBody>
          <a:bodyPr wrap="square" rtlCol="0">
            <a:spAutoFit/>
          </a:bodyPr>
          <a:lstStyle/>
          <a:p>
            <a:pPr>
              <a:spcAft>
                <a:spcPts val="600"/>
              </a:spcAft>
            </a:pPr>
            <a:r>
              <a:rPr lang="fr-FR" dirty="0">
                <a:solidFill>
                  <a:schemeClr val="accent2"/>
                </a:solidFill>
                <a:latin typeface="+mn-lt"/>
              </a:rPr>
              <a:t>Utilité</a:t>
            </a:r>
          </a:p>
        </p:txBody>
      </p:sp>
      <p:pic>
        <p:nvPicPr>
          <p:cNvPr id="43" name="Image 42" descr="gps-satellites.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916" y="204658"/>
            <a:ext cx="1173838" cy="1173838"/>
          </a:xfrm>
          <a:prstGeom prst="rect">
            <a:avLst/>
          </a:prstGeom>
        </p:spPr>
      </p:pic>
      <p:sp>
        <p:nvSpPr>
          <p:cNvPr id="7" name="ZoneTexte 6"/>
          <p:cNvSpPr txBox="1"/>
          <p:nvPr/>
        </p:nvSpPr>
        <p:spPr>
          <a:xfrm>
            <a:off x="342901" y="1453238"/>
            <a:ext cx="8521700" cy="338554"/>
          </a:xfrm>
          <a:prstGeom prst="rect">
            <a:avLst/>
          </a:prstGeom>
          <a:noFill/>
        </p:spPr>
        <p:txBody>
          <a:bodyPr wrap="square" rtlCol="0">
            <a:spAutoFit/>
          </a:bodyPr>
          <a:lstStyle/>
          <a:p>
            <a:pPr defTabSz="457200" fontAlgn="auto">
              <a:spcBef>
                <a:spcPts val="0"/>
              </a:spcBef>
              <a:spcAft>
                <a:spcPts val="0"/>
              </a:spcAft>
              <a:defRPr/>
            </a:pPr>
            <a:r>
              <a:rPr lang="fr-FR" sz="1600" dirty="0">
                <a:latin typeface="+mj-lt"/>
              </a:rPr>
              <a:t>Le récepteur capte les signaux des satellites et calcule en permanence sa position par triangulation.</a:t>
            </a:r>
          </a:p>
        </p:txBody>
      </p:sp>
      <p:pic>
        <p:nvPicPr>
          <p:cNvPr id="2" name="Image 1" descr="images-1.jpe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524995">
            <a:off x="3637091" y="2784613"/>
            <a:ext cx="577400" cy="577400"/>
          </a:xfrm>
          <a:prstGeom prst="rect">
            <a:avLst/>
          </a:prstGeom>
        </p:spPr>
      </p:pic>
      <p:pic>
        <p:nvPicPr>
          <p:cNvPr id="21" name="Image 20" descr="images-1.jpe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4743398">
            <a:off x="5202344" y="3649831"/>
            <a:ext cx="577400" cy="577400"/>
          </a:xfrm>
          <a:prstGeom prst="rect">
            <a:avLst/>
          </a:prstGeom>
        </p:spPr>
      </p:pic>
      <p:sp>
        <p:nvSpPr>
          <p:cNvPr id="28" name="Forme libre 27"/>
          <p:cNvSpPr>
            <a:spLocks/>
          </p:cNvSpPr>
          <p:nvPr/>
        </p:nvSpPr>
        <p:spPr>
          <a:xfrm rot="1303430">
            <a:off x="4424137" y="2944999"/>
            <a:ext cx="289889" cy="987367"/>
          </a:xfrm>
          <a:custGeom>
            <a:avLst/>
            <a:gdLst>
              <a:gd name="connsiteX0" fmla="*/ 133153 w 375754"/>
              <a:gd name="connsiteY0" fmla="*/ 1114326 h 1114571"/>
              <a:gd name="connsiteX1" fmla="*/ 31553 w 375754"/>
              <a:gd name="connsiteY1" fmla="*/ 851859 h 1114571"/>
              <a:gd name="connsiteX2" fmla="*/ 6153 w 375754"/>
              <a:gd name="connsiteY2" fmla="*/ 530126 h 1114571"/>
              <a:gd name="connsiteX3" fmla="*/ 133153 w 375754"/>
              <a:gd name="connsiteY3" fmla="*/ 166059 h 1114571"/>
              <a:gd name="connsiteX4" fmla="*/ 268620 w 375754"/>
              <a:gd name="connsiteY4" fmla="*/ 5193 h 1114571"/>
              <a:gd name="connsiteX5" fmla="*/ 370220 w 375754"/>
              <a:gd name="connsiteY5" fmla="*/ 343859 h 1114571"/>
              <a:gd name="connsiteX6" fmla="*/ 353286 w 375754"/>
              <a:gd name="connsiteY6" fmla="*/ 614793 h 1114571"/>
              <a:gd name="connsiteX7" fmla="*/ 277086 w 375754"/>
              <a:gd name="connsiteY7" fmla="*/ 894193 h 1114571"/>
              <a:gd name="connsiteX8" fmla="*/ 133153 w 375754"/>
              <a:gd name="connsiteY8" fmla="*/ 1114326 h 1114571"/>
              <a:gd name="connsiteX0" fmla="*/ 133153 w 374838"/>
              <a:gd name="connsiteY0" fmla="*/ 1095995 h 1096240"/>
              <a:gd name="connsiteX1" fmla="*/ 31553 w 374838"/>
              <a:gd name="connsiteY1" fmla="*/ 833528 h 1096240"/>
              <a:gd name="connsiteX2" fmla="*/ 6153 w 374838"/>
              <a:gd name="connsiteY2" fmla="*/ 511795 h 1096240"/>
              <a:gd name="connsiteX3" fmla="*/ 133153 w 374838"/>
              <a:gd name="connsiteY3" fmla="*/ 147728 h 1096240"/>
              <a:gd name="connsiteX4" fmla="*/ 281320 w 374838"/>
              <a:gd name="connsiteY4" fmla="*/ 5912 h 1096240"/>
              <a:gd name="connsiteX5" fmla="*/ 370220 w 374838"/>
              <a:gd name="connsiteY5" fmla="*/ 325528 h 1096240"/>
              <a:gd name="connsiteX6" fmla="*/ 353286 w 374838"/>
              <a:gd name="connsiteY6" fmla="*/ 596462 h 1096240"/>
              <a:gd name="connsiteX7" fmla="*/ 277086 w 374838"/>
              <a:gd name="connsiteY7" fmla="*/ 875862 h 1096240"/>
              <a:gd name="connsiteX8" fmla="*/ 133153 w 374838"/>
              <a:gd name="connsiteY8" fmla="*/ 1095995 h 1096240"/>
              <a:gd name="connsiteX0" fmla="*/ 133153 w 377621"/>
              <a:gd name="connsiteY0" fmla="*/ 1083814 h 1084059"/>
              <a:gd name="connsiteX1" fmla="*/ 31553 w 377621"/>
              <a:gd name="connsiteY1" fmla="*/ 821347 h 1084059"/>
              <a:gd name="connsiteX2" fmla="*/ 6153 w 377621"/>
              <a:gd name="connsiteY2" fmla="*/ 499614 h 1084059"/>
              <a:gd name="connsiteX3" fmla="*/ 133153 w 377621"/>
              <a:gd name="connsiteY3" fmla="*/ 135547 h 1084059"/>
              <a:gd name="connsiteX4" fmla="*/ 242930 w 377621"/>
              <a:gd name="connsiteY4" fmla="*/ 6510 h 1084059"/>
              <a:gd name="connsiteX5" fmla="*/ 370220 w 377621"/>
              <a:gd name="connsiteY5" fmla="*/ 313347 h 1084059"/>
              <a:gd name="connsiteX6" fmla="*/ 353286 w 377621"/>
              <a:gd name="connsiteY6" fmla="*/ 584281 h 1084059"/>
              <a:gd name="connsiteX7" fmla="*/ 277086 w 377621"/>
              <a:gd name="connsiteY7" fmla="*/ 863681 h 1084059"/>
              <a:gd name="connsiteX8" fmla="*/ 133153 w 377621"/>
              <a:gd name="connsiteY8" fmla="*/ 1083814 h 1084059"/>
              <a:gd name="connsiteX0" fmla="*/ 119037 w 377302"/>
              <a:gd name="connsiteY0" fmla="*/ 1073541 h 1073806"/>
              <a:gd name="connsiteX1" fmla="*/ 31234 w 377302"/>
              <a:gd name="connsiteY1" fmla="*/ 821347 h 1073806"/>
              <a:gd name="connsiteX2" fmla="*/ 5834 w 377302"/>
              <a:gd name="connsiteY2" fmla="*/ 499614 h 1073806"/>
              <a:gd name="connsiteX3" fmla="*/ 132834 w 377302"/>
              <a:gd name="connsiteY3" fmla="*/ 135547 h 1073806"/>
              <a:gd name="connsiteX4" fmla="*/ 242611 w 377302"/>
              <a:gd name="connsiteY4" fmla="*/ 6510 h 1073806"/>
              <a:gd name="connsiteX5" fmla="*/ 369901 w 377302"/>
              <a:gd name="connsiteY5" fmla="*/ 313347 h 1073806"/>
              <a:gd name="connsiteX6" fmla="*/ 352967 w 377302"/>
              <a:gd name="connsiteY6" fmla="*/ 584281 h 1073806"/>
              <a:gd name="connsiteX7" fmla="*/ 276767 w 377302"/>
              <a:gd name="connsiteY7" fmla="*/ 863681 h 1073806"/>
              <a:gd name="connsiteX8" fmla="*/ 119037 w 377302"/>
              <a:gd name="connsiteY8" fmla="*/ 1073541 h 107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302" h="1073806">
                <a:moveTo>
                  <a:pt x="119037" y="1073541"/>
                </a:moveTo>
                <a:cubicBezTo>
                  <a:pt x="78115" y="1066485"/>
                  <a:pt x="50101" y="917001"/>
                  <a:pt x="31234" y="821347"/>
                </a:cubicBezTo>
                <a:cubicBezTo>
                  <a:pt x="12367" y="725693"/>
                  <a:pt x="-11099" y="613914"/>
                  <a:pt x="5834" y="499614"/>
                </a:cubicBezTo>
                <a:cubicBezTo>
                  <a:pt x="22767" y="385314"/>
                  <a:pt x="93371" y="217731"/>
                  <a:pt x="132834" y="135547"/>
                </a:cubicBezTo>
                <a:cubicBezTo>
                  <a:pt x="172297" y="53363"/>
                  <a:pt x="203100" y="-23123"/>
                  <a:pt x="242611" y="6510"/>
                </a:cubicBezTo>
                <a:cubicBezTo>
                  <a:pt x="282122" y="36143"/>
                  <a:pt x="351508" y="217052"/>
                  <a:pt x="369901" y="313347"/>
                </a:cubicBezTo>
                <a:cubicBezTo>
                  <a:pt x="388294" y="409642"/>
                  <a:pt x="368489" y="492559"/>
                  <a:pt x="352967" y="584281"/>
                </a:cubicBezTo>
                <a:cubicBezTo>
                  <a:pt x="337445" y="676003"/>
                  <a:pt x="315755" y="782138"/>
                  <a:pt x="276767" y="863681"/>
                </a:cubicBezTo>
                <a:cubicBezTo>
                  <a:pt x="237779" y="945224"/>
                  <a:pt x="159959" y="1080597"/>
                  <a:pt x="119037" y="1073541"/>
                </a:cubicBezTo>
                <a:close/>
              </a:path>
            </a:pathLst>
          </a:custGeom>
          <a:solidFill>
            <a:schemeClr val="accent6">
              <a:lumMod val="60000"/>
              <a:lumOff val="40000"/>
              <a:alpha val="38000"/>
            </a:schemeClr>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2" name="Image 21" descr="images-1.jpe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1948236">
            <a:off x="3560777" y="3738607"/>
            <a:ext cx="577400" cy="577400"/>
          </a:xfrm>
          <a:prstGeom prst="rect">
            <a:avLst/>
          </a:prstGeom>
        </p:spPr>
      </p:pic>
      <p:sp>
        <p:nvSpPr>
          <p:cNvPr id="45" name="Ellipse 44"/>
          <p:cNvSpPr>
            <a:spLocks noChangeAspect="1"/>
          </p:cNvSpPr>
          <p:nvPr/>
        </p:nvSpPr>
        <p:spPr>
          <a:xfrm>
            <a:off x="4338420" y="3488980"/>
            <a:ext cx="107868" cy="108268"/>
          </a:xfrm>
          <a:prstGeom prst="ellipse">
            <a:avLst/>
          </a:prstGeom>
          <a:solidFill>
            <a:srgbClr val="FFFF00"/>
          </a:solidFill>
          <a:ln w="63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4" name="Ellipse 53"/>
          <p:cNvSpPr>
            <a:spLocks noChangeAspect="1"/>
          </p:cNvSpPr>
          <p:nvPr/>
        </p:nvSpPr>
        <p:spPr>
          <a:xfrm>
            <a:off x="4465420" y="3692180"/>
            <a:ext cx="107868" cy="108268"/>
          </a:xfrm>
          <a:prstGeom prst="ellipse">
            <a:avLst/>
          </a:prstGeom>
          <a:solidFill>
            <a:srgbClr val="FFFF00"/>
          </a:solidFill>
          <a:ln w="63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8" name="Image 7" descr="images-2.jpeg"/>
          <p:cNvPicPr>
            <a:picLocks noChangeAspect="1"/>
          </p:cNvPicPr>
          <p:nvPr/>
        </p:nvPicPr>
        <p:blipFill>
          <a:blip r:embed="rId6">
            <a:clrChange>
              <a:clrFrom>
                <a:srgbClr val="FFFFFB"/>
              </a:clrFrom>
              <a:clrTo>
                <a:srgbClr val="FFFFFB">
                  <a:alpha val="0"/>
                </a:srgbClr>
              </a:clrTo>
            </a:clrChange>
            <a:extLst>
              <a:ext uri="{28A0092B-C50C-407E-A947-70E740481C1C}">
                <a14:useLocalDpi xmlns:a14="http://schemas.microsoft.com/office/drawing/2010/main" val="0"/>
              </a:ext>
            </a:extLst>
          </a:blip>
          <a:stretch>
            <a:fillRect/>
          </a:stretch>
        </p:blipFill>
        <p:spPr>
          <a:xfrm>
            <a:off x="4464105" y="2960455"/>
            <a:ext cx="524399" cy="524399"/>
          </a:xfrm>
          <a:prstGeom prst="rect">
            <a:avLst/>
          </a:prstGeom>
        </p:spPr>
      </p:pic>
      <p:pic>
        <p:nvPicPr>
          <p:cNvPr id="58" name="Image 57" descr="images-2.jpeg"/>
          <p:cNvPicPr>
            <a:picLocks noChangeAspect="1"/>
          </p:cNvPicPr>
          <p:nvPr/>
        </p:nvPicPr>
        <p:blipFill>
          <a:blip r:embed="rId6">
            <a:clrChange>
              <a:clrFrom>
                <a:srgbClr val="FFFFFB"/>
              </a:clrFrom>
              <a:clrTo>
                <a:srgbClr val="FFFFFB">
                  <a:alpha val="0"/>
                </a:srgbClr>
              </a:clrTo>
            </a:clrChange>
            <a:extLst>
              <a:ext uri="{28A0092B-C50C-407E-A947-70E740481C1C}">
                <a14:useLocalDpi xmlns:a14="http://schemas.microsoft.com/office/drawing/2010/main" val="0"/>
              </a:ext>
            </a:extLst>
          </a:blip>
          <a:stretch>
            <a:fillRect/>
          </a:stretch>
        </p:blipFill>
        <p:spPr>
          <a:xfrm>
            <a:off x="4235225" y="3041652"/>
            <a:ext cx="524399" cy="524399"/>
          </a:xfrm>
          <a:prstGeom prst="rect">
            <a:avLst/>
          </a:prstGeom>
        </p:spPr>
      </p:pic>
      <p:pic>
        <p:nvPicPr>
          <p:cNvPr id="59" name="Image 58" descr="images-2.jpeg"/>
          <p:cNvPicPr>
            <a:picLocks noChangeAspect="1"/>
          </p:cNvPicPr>
          <p:nvPr/>
        </p:nvPicPr>
        <p:blipFill>
          <a:blip r:embed="rId6">
            <a:clrChange>
              <a:clrFrom>
                <a:srgbClr val="FFFFFB"/>
              </a:clrFrom>
              <a:clrTo>
                <a:srgbClr val="FFFFFB">
                  <a:alpha val="0"/>
                </a:srgbClr>
              </a:clrTo>
            </a:clrChange>
            <a:extLst>
              <a:ext uri="{28A0092B-C50C-407E-A947-70E740481C1C}">
                <a14:useLocalDpi xmlns:a14="http://schemas.microsoft.com/office/drawing/2010/main" val="0"/>
              </a:ext>
            </a:extLst>
          </a:blip>
          <a:stretch>
            <a:fillRect/>
          </a:stretch>
        </p:blipFill>
        <p:spPr>
          <a:xfrm>
            <a:off x="4229367" y="3386602"/>
            <a:ext cx="524399" cy="524399"/>
          </a:xfrm>
          <a:prstGeom prst="rect">
            <a:avLst/>
          </a:prstGeom>
        </p:spPr>
      </p:pic>
      <p:grpSp>
        <p:nvGrpSpPr>
          <p:cNvPr id="18" name="Grouper 17"/>
          <p:cNvGrpSpPr/>
          <p:nvPr/>
        </p:nvGrpSpPr>
        <p:grpSpPr>
          <a:xfrm>
            <a:off x="4124325" y="3109601"/>
            <a:ext cx="647999" cy="276999"/>
            <a:chOff x="4672544" y="2953126"/>
            <a:chExt cx="647999" cy="276999"/>
          </a:xfrm>
        </p:grpSpPr>
        <p:cxnSp>
          <p:nvCxnSpPr>
            <p:cNvPr id="14" name="Connecteur droit avec flèche 13"/>
            <p:cNvCxnSpPr>
              <a:cxnSpLocks noChangeAspect="1"/>
            </p:cNvCxnSpPr>
            <p:nvPr/>
          </p:nvCxnSpPr>
          <p:spPr>
            <a:xfrm flipH="1" flipV="1">
              <a:off x="4672544" y="2959100"/>
              <a:ext cx="647999" cy="113476"/>
            </a:xfrm>
            <a:prstGeom prst="straightConnector1">
              <a:avLst/>
            </a:prstGeom>
            <a:ln w="19050" cmpd="sng">
              <a:solidFill>
                <a:srgbClr val="FF2B22"/>
              </a:solidFill>
              <a:headEnd type="arrow" w="sm" len="med"/>
              <a:tailEnd type="none" w="sm" len="med"/>
            </a:ln>
          </p:spPr>
          <p:style>
            <a:lnRef idx="2">
              <a:schemeClr val="accent1"/>
            </a:lnRef>
            <a:fillRef idx="0">
              <a:schemeClr val="accent1"/>
            </a:fillRef>
            <a:effectRef idx="1">
              <a:schemeClr val="accent1"/>
            </a:effectRef>
            <a:fontRef idx="minor">
              <a:schemeClr val="tx1"/>
            </a:fontRef>
          </p:style>
        </p:cxnSp>
        <p:sp>
          <p:nvSpPr>
            <p:cNvPr id="15" name="ZoneTexte 14"/>
            <p:cNvSpPr txBox="1"/>
            <p:nvPr/>
          </p:nvSpPr>
          <p:spPr>
            <a:xfrm>
              <a:off x="4672544" y="2953126"/>
              <a:ext cx="552326" cy="276999"/>
            </a:xfrm>
            <a:prstGeom prst="rect">
              <a:avLst/>
            </a:prstGeom>
            <a:noFill/>
          </p:spPr>
          <p:txBody>
            <a:bodyPr wrap="square" rtlCol="0">
              <a:spAutoFit/>
            </a:bodyPr>
            <a:lstStyle/>
            <a:p>
              <a:r>
                <a:rPr lang="fr-FR" sz="1200" dirty="0">
                  <a:solidFill>
                    <a:srgbClr val="FF0000"/>
                  </a:solidFill>
                  <a:latin typeface="+mn-lt"/>
                </a:rPr>
                <a:t>T1</a:t>
              </a:r>
            </a:p>
          </p:txBody>
        </p:sp>
      </p:grpSp>
      <p:grpSp>
        <p:nvGrpSpPr>
          <p:cNvPr id="46" name="Grouper 45"/>
          <p:cNvGrpSpPr/>
          <p:nvPr/>
        </p:nvGrpSpPr>
        <p:grpSpPr>
          <a:xfrm>
            <a:off x="4491567" y="3322669"/>
            <a:ext cx="937383" cy="521198"/>
            <a:chOff x="4398552" y="3037818"/>
            <a:chExt cx="937383" cy="521198"/>
          </a:xfrm>
        </p:grpSpPr>
        <p:cxnSp>
          <p:nvCxnSpPr>
            <p:cNvPr id="48" name="Connecteur droit avec flèche 47"/>
            <p:cNvCxnSpPr>
              <a:cxnSpLocks/>
            </p:cNvCxnSpPr>
            <p:nvPr/>
          </p:nvCxnSpPr>
          <p:spPr>
            <a:xfrm flipH="1" flipV="1">
              <a:off x="4398552" y="3037818"/>
              <a:ext cx="821267" cy="521198"/>
            </a:xfrm>
            <a:prstGeom prst="straightConnector1">
              <a:avLst/>
            </a:prstGeom>
            <a:ln w="19050" cmpd="sng">
              <a:solidFill>
                <a:schemeClr val="tx2"/>
              </a:solidFill>
              <a:headEnd type="none" w="sm" len="med"/>
              <a:tailEnd type="arrow" w="sm" len="med"/>
            </a:ln>
          </p:spPr>
          <p:style>
            <a:lnRef idx="2">
              <a:schemeClr val="accent1"/>
            </a:lnRef>
            <a:fillRef idx="0">
              <a:schemeClr val="accent1"/>
            </a:fillRef>
            <a:effectRef idx="1">
              <a:schemeClr val="accent1"/>
            </a:effectRef>
            <a:fontRef idx="minor">
              <a:schemeClr val="tx1"/>
            </a:fontRef>
          </p:style>
        </p:cxnSp>
        <p:sp>
          <p:nvSpPr>
            <p:cNvPr id="49" name="ZoneTexte 48"/>
            <p:cNvSpPr txBox="1"/>
            <p:nvPr/>
          </p:nvSpPr>
          <p:spPr>
            <a:xfrm>
              <a:off x="4783609" y="3114981"/>
              <a:ext cx="552326" cy="276999"/>
            </a:xfrm>
            <a:prstGeom prst="rect">
              <a:avLst/>
            </a:prstGeom>
            <a:noFill/>
          </p:spPr>
          <p:txBody>
            <a:bodyPr wrap="square" rtlCol="0">
              <a:spAutoFit/>
            </a:bodyPr>
            <a:lstStyle/>
            <a:p>
              <a:r>
                <a:rPr lang="fr-FR" sz="1200" dirty="0">
                  <a:solidFill>
                    <a:srgbClr val="000090"/>
                  </a:solidFill>
                  <a:latin typeface="+mn-lt"/>
                </a:rPr>
                <a:t>T2</a:t>
              </a:r>
            </a:p>
          </p:txBody>
        </p:sp>
      </p:grpSp>
      <p:grpSp>
        <p:nvGrpSpPr>
          <p:cNvPr id="23" name="Grouper 22"/>
          <p:cNvGrpSpPr/>
          <p:nvPr/>
        </p:nvGrpSpPr>
        <p:grpSpPr>
          <a:xfrm flipH="1" flipV="1">
            <a:off x="3980406" y="3570343"/>
            <a:ext cx="505656" cy="347808"/>
            <a:chOff x="5574282" y="3281804"/>
            <a:chExt cx="505656" cy="347808"/>
          </a:xfrm>
        </p:grpSpPr>
        <p:cxnSp>
          <p:nvCxnSpPr>
            <p:cNvPr id="29" name="Connecteur droit avec flèche 28"/>
            <p:cNvCxnSpPr>
              <a:cxnSpLocks noChangeAspect="1"/>
            </p:cNvCxnSpPr>
            <p:nvPr/>
          </p:nvCxnSpPr>
          <p:spPr>
            <a:xfrm flipH="1">
              <a:off x="5574282" y="3281804"/>
              <a:ext cx="430039" cy="258963"/>
            </a:xfrm>
            <a:prstGeom prst="straightConnector1">
              <a:avLst/>
            </a:prstGeom>
            <a:ln w="19050" cmpd="sng">
              <a:solidFill>
                <a:srgbClr val="008000"/>
              </a:solidFill>
              <a:headEnd type="none" w="sm" len="med"/>
              <a:tailEnd type="arrow" w="sm" len="med"/>
            </a:ln>
          </p:spPr>
          <p:style>
            <a:lnRef idx="2">
              <a:schemeClr val="accent1"/>
            </a:lnRef>
            <a:fillRef idx="0">
              <a:schemeClr val="accent1"/>
            </a:fillRef>
            <a:effectRef idx="1">
              <a:schemeClr val="accent1"/>
            </a:effectRef>
            <a:fontRef idx="minor">
              <a:schemeClr val="tx1"/>
            </a:fontRef>
          </p:style>
        </p:cxnSp>
        <p:sp>
          <p:nvSpPr>
            <p:cNvPr id="30" name="ZoneTexte 29"/>
            <p:cNvSpPr txBox="1">
              <a:spLocks noChangeAspect="1"/>
            </p:cNvSpPr>
            <p:nvPr/>
          </p:nvSpPr>
          <p:spPr>
            <a:xfrm flipV="1">
              <a:off x="5611939" y="3352613"/>
              <a:ext cx="467999" cy="276999"/>
            </a:xfrm>
            <a:prstGeom prst="rect">
              <a:avLst/>
            </a:prstGeom>
            <a:noFill/>
          </p:spPr>
          <p:txBody>
            <a:bodyPr wrap="square" rtlCol="0">
              <a:spAutoFit/>
            </a:bodyPr>
            <a:lstStyle/>
            <a:p>
              <a:r>
                <a:rPr lang="fr-FR" sz="1200" dirty="0">
                  <a:solidFill>
                    <a:srgbClr val="008000"/>
                  </a:solidFill>
                  <a:latin typeface="+mn-lt"/>
                </a:rPr>
                <a:t>T3</a:t>
              </a:r>
            </a:p>
          </p:txBody>
        </p:sp>
      </p:grpSp>
    </p:spTree>
    <p:extLst>
      <p:ext uri="{BB962C8B-B14F-4D97-AF65-F5344CB8AC3E}">
        <p14:creationId xmlns:p14="http://schemas.microsoft.com/office/powerpoint/2010/main" val="14212211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par>
                          <p:cTn id="9" fill="hold">
                            <p:stCondLst>
                              <p:cond delay="0"/>
                            </p:stCondLst>
                            <p:childTnLst>
                              <p:par>
                                <p:cTn id="10" presetID="22" presetClass="entr" presetSubtype="8"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par>
                          <p:cTn id="13" fill="hold">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heel(1)">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par>
                          <p:cTn id="26" fill="hold">
                            <p:stCondLst>
                              <p:cond delay="0"/>
                            </p:stCondLst>
                            <p:childTnLst>
                              <p:par>
                                <p:cTn id="27" presetID="22" presetClass="entr" presetSubtype="4" fill="hold"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down)">
                                      <p:cBhvr>
                                        <p:cTn id="29" dur="500"/>
                                        <p:tgtEl>
                                          <p:spTgt spid="46"/>
                                        </p:tgtEl>
                                      </p:cBhvr>
                                    </p:animEffect>
                                  </p:childTnLst>
                                </p:cTn>
                              </p:par>
                            </p:childTnLst>
                          </p:cTn>
                        </p:par>
                        <p:par>
                          <p:cTn id="30" fill="hold">
                            <p:stCondLst>
                              <p:cond delay="500"/>
                            </p:stCondLst>
                            <p:childTnLst>
                              <p:par>
                                <p:cTn id="31" presetID="21"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heel(1)">
                                      <p:cBhvr>
                                        <p:cTn id="33" dur="10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circle(out)">
                                      <p:cBhvr>
                                        <p:cTn id="38" dur="500"/>
                                        <p:tgtEl>
                                          <p:spTgt spid="28"/>
                                        </p:tgtEl>
                                      </p:cBhvr>
                                    </p:animEffect>
                                  </p:childTnLst>
                                </p:cTn>
                              </p:par>
                              <p:par>
                                <p:cTn id="39" presetID="1" presetClass="exit" presetSubtype="0" fill="hold" nodeType="withEffect">
                                  <p:stCondLst>
                                    <p:cond delay="0"/>
                                  </p:stCondLst>
                                  <p:childTnLst>
                                    <p:set>
                                      <p:cBhvr>
                                        <p:cTn id="40" dur="1" fill="hold">
                                          <p:stCondLst>
                                            <p:cond delay="0"/>
                                          </p:stCondLst>
                                        </p:cTn>
                                        <p:tgtEl>
                                          <p:spTgt spid="5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9"/>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nodeType="after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childTnLst>
                          </p:cTn>
                        </p:par>
                        <p:par>
                          <p:cTn id="48" fill="hold">
                            <p:stCondLst>
                              <p:cond delay="0"/>
                            </p:stCondLst>
                            <p:childTnLst>
                              <p:par>
                                <p:cTn id="49" presetID="22" presetClass="entr" presetSubtype="2"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right)">
                                      <p:cBhvr>
                                        <p:cTn id="51" dur="500"/>
                                        <p:tgtEl>
                                          <p:spTgt spid="23"/>
                                        </p:tgtEl>
                                      </p:cBhvr>
                                    </p:animEffect>
                                  </p:childTnLst>
                                </p:cTn>
                              </p:par>
                            </p:childTnLst>
                          </p:cTn>
                        </p:par>
                        <p:par>
                          <p:cTn id="52" fill="hold">
                            <p:stCondLst>
                              <p:cond delay="500"/>
                            </p:stCondLst>
                            <p:childTnLst>
                              <p:par>
                                <p:cTn id="53" presetID="21" presetClass="entr" presetSubtype="1" fill="hold" grpId="0"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heel(1)">
                                      <p:cBhvr>
                                        <p:cTn id="55" dur="10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59"/>
                                        </p:tgtEl>
                                        <p:attrNameLst>
                                          <p:attrName>style.visibility</p:attrName>
                                        </p:attrNameLst>
                                      </p:cBhvr>
                                      <p:to>
                                        <p:strVal val="hidden"/>
                                      </p:to>
                                    </p:set>
                                  </p:childTnLst>
                                </p:cTn>
                              </p:par>
                              <p:par>
                                <p:cTn id="60" presetID="1" presetClass="entr" presetSubtype="0"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5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45"/>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1"/>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39">
                                            <p:txEl>
                                              <p:pRg st="1" end="1"/>
                                            </p:txEl>
                                          </p:spTgt>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39">
                                            <p:txEl>
                                              <p:pRg st="2" end="2"/>
                                            </p:txEl>
                                          </p:spTgt>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39">
                                            <p:txEl>
                                              <p:pRg st="3" end="3"/>
                                            </p:txEl>
                                          </p:spTgt>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39">
                                            <p:txEl>
                                              <p:pRg st="4" end="4"/>
                                            </p:txEl>
                                          </p:spTgt>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4" grpId="0" animBg="1"/>
      <p:bldP spid="39" grpId="0" build="p" bldLvl="2"/>
      <p:bldP spid="41" grpId="0"/>
      <p:bldP spid="28" grpId="0" animBg="1"/>
      <p:bldP spid="45" grpId="0" animBg="1"/>
      <p:bldP spid="45" grpId="1" animBg="1"/>
      <p:bldP spid="5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9" name="Text Box 5"/>
          <p:cNvSpPr txBox="1">
            <a:spLocks noChangeArrowheads="1"/>
          </p:cNvSpPr>
          <p:nvPr/>
        </p:nvSpPr>
        <p:spPr bwMode="auto">
          <a:xfrm>
            <a:off x="1472849" y="1845657"/>
            <a:ext cx="6075178" cy="1661993"/>
          </a:xfrm>
          <a:prstGeom prst="rect">
            <a:avLst/>
          </a:prstGeom>
          <a:noFill/>
          <a:ln w="9525">
            <a:noFill/>
            <a:miter lim="800000"/>
            <a:headEnd/>
            <a:tailEnd/>
          </a:ln>
          <a:effectLst/>
        </p:spPr>
        <p:txBody>
          <a:bodyPr wrap="square">
            <a:prstTxWarp prst="textNoShape">
              <a:avLst/>
            </a:prstTxWarp>
            <a:spAutoFit/>
          </a:bodyPr>
          <a:lstStyle/>
          <a:p>
            <a:pPr marL="1371600" lvl="2" indent="-457200">
              <a:spcBef>
                <a:spcPct val="50000"/>
              </a:spcBef>
              <a:spcAft>
                <a:spcPts val="1800"/>
              </a:spcAft>
              <a:buSzPct val="100000"/>
              <a:buFont typeface="+mj-lt"/>
              <a:buAutoNum type="arabicPeriod"/>
              <a:defRPr/>
            </a:pPr>
            <a:r>
              <a:rPr lang="fr-FR" b="1" dirty="0">
                <a:ln w="0"/>
                <a:solidFill>
                  <a:schemeClr val="accent1"/>
                </a:solidFill>
                <a:effectLst/>
                <a:latin typeface="Trebuchet MS"/>
                <a:ea typeface="Comic Sans MS" charset="0"/>
                <a:cs typeface="Trebuchet MS"/>
              </a:rPr>
              <a:t>Instruments de contrôle de vol</a:t>
            </a:r>
          </a:p>
          <a:p>
            <a:pPr marL="1371600" lvl="2" indent="-457200">
              <a:spcBef>
                <a:spcPct val="50000"/>
              </a:spcBef>
              <a:spcAft>
                <a:spcPts val="1800"/>
              </a:spcAft>
              <a:buSzPct val="100000"/>
              <a:buFont typeface="+mj-lt"/>
              <a:buAutoNum type="arabicPeriod"/>
              <a:defRPr/>
            </a:pPr>
            <a:r>
              <a:rPr lang="fr-FR" b="1" dirty="0">
                <a:ln w="0"/>
                <a:solidFill>
                  <a:schemeClr val="accent1"/>
                </a:solidFill>
                <a:effectLst/>
                <a:latin typeface="Trebuchet MS"/>
                <a:ea typeface="Comic Sans MS" charset="0"/>
                <a:cs typeface="Trebuchet MS"/>
              </a:rPr>
              <a:t>Instruments de </a:t>
            </a:r>
            <a:r>
              <a:rPr lang="fr-FR" b="1" dirty="0">
                <a:ln w="0"/>
                <a:solidFill>
                  <a:schemeClr val="accent1"/>
                </a:solidFill>
                <a:latin typeface="Trebuchet MS"/>
                <a:ea typeface="Comic Sans MS" charset="0"/>
                <a:cs typeface="Trebuchet MS"/>
              </a:rPr>
              <a:t>navigation</a:t>
            </a:r>
          </a:p>
          <a:p>
            <a:pPr marL="1371600" lvl="2" indent="-457200">
              <a:spcBef>
                <a:spcPct val="50000"/>
              </a:spcBef>
              <a:spcAft>
                <a:spcPts val="1800"/>
              </a:spcAft>
              <a:buSzPct val="100000"/>
              <a:buFont typeface="+mj-lt"/>
              <a:buAutoNum type="arabicPeriod"/>
              <a:defRPr/>
            </a:pPr>
            <a:r>
              <a:rPr lang="fr-FR" b="1" dirty="0">
                <a:ln w="0"/>
                <a:solidFill>
                  <a:schemeClr val="accent1"/>
                </a:solidFill>
                <a:latin typeface="Trebuchet MS"/>
                <a:ea typeface="Comic Sans MS" charset="0"/>
                <a:cs typeface="Trebuchet MS"/>
              </a:rPr>
              <a:t>Glass cockpit ou écrans numériques</a:t>
            </a:r>
          </a:p>
        </p:txBody>
      </p:sp>
      <p:sp>
        <p:nvSpPr>
          <p:cNvPr id="82948" name="Text Box 4"/>
          <p:cNvSpPr txBox="1">
            <a:spLocks noChangeAspect="1" noChangeArrowheads="1"/>
          </p:cNvSpPr>
          <p:nvPr/>
        </p:nvSpPr>
        <p:spPr bwMode="auto">
          <a:xfrm>
            <a:off x="0" y="295344"/>
            <a:ext cx="9131719" cy="394980"/>
          </a:xfrm>
          <a:prstGeom prst="rect">
            <a:avLst/>
          </a:prstGeom>
          <a:effectLst/>
        </p:spPr>
        <p:txBody>
          <a:bodyPr vert="horz" wrap="square" lIns="0" tIns="0" rIns="0" bIns="0" rtlCol="0" anchor="t">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en-US"/>
            </a:defPPr>
            <a:lvl1pPr marL="0" marR="0" lvl="0" indent="0" algn="ctr" defTabSz="914363" eaLnBrk="1" fontAlgn="auto" latinLnBrk="0" hangingPunct="1">
              <a:lnSpc>
                <a:spcPct val="90000"/>
              </a:lnSpc>
              <a:spcAft>
                <a:spcPts val="600"/>
              </a:spcAft>
              <a:buClrTx/>
              <a:buSzTx/>
              <a:buFontTx/>
              <a:buNone/>
              <a:tabLst/>
              <a:defRPr kumimoji="0" sz="2800" b="1" i="0" u="none" strike="noStrike" cap="all" normalizeH="0" baseline="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uLnTx/>
                <a:uFillTx/>
                <a:latin typeface="+mj-lt"/>
                <a:cs typeface="Arial" charset="0"/>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defTabSz="914400">
              <a:defRPr sz="1800">
                <a:latin typeface="+mn-lt"/>
              </a:defRPr>
            </a:lvl6pPr>
            <a:lvl7pPr defTabSz="914400">
              <a:defRPr sz="1800">
                <a:latin typeface="+mn-lt"/>
              </a:defRPr>
            </a:lvl7pPr>
            <a:lvl8pPr defTabSz="914400">
              <a:defRPr sz="1800">
                <a:latin typeface="+mn-lt"/>
              </a:defRPr>
            </a:lvl8pPr>
            <a:lvl9pPr defTabSz="914400">
              <a:defRPr sz="1800">
                <a:latin typeface="+mn-lt"/>
              </a:defRPr>
            </a:lvl9pPr>
          </a:lstStyle>
          <a:p>
            <a:r>
              <a:rPr lang="fr-FR" dirty="0"/>
              <a:t>Connaissance des aéronefs - Partie 2</a:t>
            </a:r>
          </a:p>
        </p:txBody>
      </p:sp>
      <p:sp>
        <p:nvSpPr>
          <p:cNvPr id="6" name="Rectangle à coins arrondis 5"/>
          <p:cNvSpPr/>
          <p:nvPr/>
        </p:nvSpPr>
        <p:spPr bwMode="auto">
          <a:xfrm>
            <a:off x="2099727" y="3102957"/>
            <a:ext cx="4914902" cy="431999"/>
          </a:xfrm>
          <a:prstGeom prst="roundRect">
            <a:avLst/>
          </a:prstGeom>
          <a:noFill/>
          <a:ln w="19050" cmpd="sng">
            <a:solidFill>
              <a:schemeClr val="accent1">
                <a:lumMod val="75000"/>
              </a:schemeClr>
            </a:solidFill>
            <a:headEnd type="none" w="med" len="med"/>
            <a:tailEnd type="none" w="med" len="med"/>
          </a:ln>
          <a:effectLst/>
          <a:scene3d>
            <a:camera prst="orthographicFront"/>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FR"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11476573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3. Instruments de contrôle moteur</a:t>
            </a:r>
          </a:p>
        </p:txBody>
      </p:sp>
      <p:sp>
        <p:nvSpPr>
          <p:cNvPr id="7" name="ZoneTexte 6"/>
          <p:cNvSpPr txBox="1"/>
          <p:nvPr/>
        </p:nvSpPr>
        <p:spPr>
          <a:xfrm>
            <a:off x="2171701" y="640834"/>
            <a:ext cx="5003800"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defPPr>
              <a:defRPr lang="fr-FR"/>
            </a:defPPr>
            <a:lvl1pPr algn="ctr">
              <a:defRPr sz="1600"/>
            </a:lvl1pPr>
          </a:lstStyle>
          <a:p>
            <a:r>
              <a:rPr lang="fr-FR" dirty="0"/>
              <a:t>E.F.I.S </a:t>
            </a:r>
            <a:r>
              <a:rPr lang="mr-IN" dirty="0"/>
              <a:t>–</a:t>
            </a:r>
            <a:r>
              <a:rPr lang="fr-FR" dirty="0"/>
              <a:t> ELECTRONIC FLIGHT INSTRUMENT SYSTEM</a:t>
            </a:r>
          </a:p>
        </p:txBody>
      </p:sp>
      <p:pic>
        <p:nvPicPr>
          <p:cNvPr id="8" name="Image 7" descr="schermata_ULTRA_PFD.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0701" y="1676399"/>
            <a:ext cx="5384800" cy="4038600"/>
          </a:xfrm>
          <a:prstGeom prst="rect">
            <a:avLst/>
          </a:prstGeom>
        </p:spPr>
      </p:pic>
    </p:spTree>
    <p:extLst>
      <p:ext uri="{BB962C8B-B14F-4D97-AF65-F5344CB8AC3E}">
        <p14:creationId xmlns:p14="http://schemas.microsoft.com/office/powerpoint/2010/main" val="3023238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3. Instruments de contrôle moteur</a:t>
            </a:r>
          </a:p>
        </p:txBody>
      </p:sp>
      <p:sp>
        <p:nvSpPr>
          <p:cNvPr id="7" name="ZoneTexte 6"/>
          <p:cNvSpPr txBox="1"/>
          <p:nvPr/>
        </p:nvSpPr>
        <p:spPr>
          <a:xfrm>
            <a:off x="2171701" y="640834"/>
            <a:ext cx="5003800"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defPPr>
              <a:defRPr lang="fr-FR"/>
            </a:defPPr>
            <a:lvl1pPr algn="ctr">
              <a:defRPr sz="1600"/>
            </a:lvl1pPr>
          </a:lstStyle>
          <a:p>
            <a:r>
              <a:rPr lang="fr-FR" dirty="0"/>
              <a:t>E.F.I.S </a:t>
            </a:r>
            <a:r>
              <a:rPr lang="mr-IN" dirty="0"/>
              <a:t>–</a:t>
            </a:r>
            <a:r>
              <a:rPr lang="fr-FR" dirty="0"/>
              <a:t> ELECTRONIC FLIGHT INSTRUMENT SYSTEM</a:t>
            </a:r>
          </a:p>
        </p:txBody>
      </p:sp>
      <p:pic>
        <p:nvPicPr>
          <p:cNvPr id="4" name="Image 3" descr="screens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100" y="1074571"/>
            <a:ext cx="6946900" cy="5207457"/>
          </a:xfrm>
          <a:prstGeom prst="rect">
            <a:avLst/>
          </a:prstGeom>
        </p:spPr>
      </p:pic>
    </p:spTree>
    <p:extLst>
      <p:ext uri="{BB962C8B-B14F-4D97-AF65-F5344CB8AC3E}">
        <p14:creationId xmlns:p14="http://schemas.microsoft.com/office/powerpoint/2010/main" val="1172874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minieism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5526" y="1692503"/>
            <a:ext cx="3806597" cy="3806597"/>
          </a:xfrm>
          <a:prstGeom prst="rect">
            <a:avLst/>
          </a:prstGeom>
        </p:spPr>
      </p:pic>
      <p:sp>
        <p:nvSpPr>
          <p:cNvPr id="2"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3. Instruments de contrôle moteur</a:t>
            </a:r>
          </a:p>
        </p:txBody>
      </p:sp>
      <p:pic>
        <p:nvPicPr>
          <p:cNvPr id="4" name="Image 3" descr="minieis_screen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2048" y="2646766"/>
            <a:ext cx="2613765" cy="1988734"/>
          </a:xfrm>
          <a:prstGeom prst="rect">
            <a:avLst/>
          </a:prstGeom>
        </p:spPr>
      </p:pic>
      <p:pic>
        <p:nvPicPr>
          <p:cNvPr id="5" name="Image 4" descr="minieis_screen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2048" y="2648102"/>
            <a:ext cx="2613765" cy="2000098"/>
          </a:xfrm>
          <a:prstGeom prst="rect">
            <a:avLst/>
          </a:prstGeom>
        </p:spPr>
      </p:pic>
      <p:pic>
        <p:nvPicPr>
          <p:cNvPr id="3" name="Image 2" descr="minieis_screen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2048" y="2635402"/>
            <a:ext cx="2613765" cy="2000098"/>
          </a:xfrm>
          <a:prstGeom prst="rect">
            <a:avLst/>
          </a:prstGeom>
        </p:spPr>
      </p:pic>
      <p:sp>
        <p:nvSpPr>
          <p:cNvPr id="7" name="ZoneTexte 6"/>
          <p:cNvSpPr txBox="1"/>
          <p:nvPr/>
        </p:nvSpPr>
        <p:spPr>
          <a:xfrm>
            <a:off x="2740749" y="640834"/>
            <a:ext cx="3656151"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defPPr>
              <a:defRPr lang="fr-FR"/>
            </a:defPPr>
            <a:lvl1pPr algn="ctr">
              <a:defRPr sz="1600"/>
            </a:lvl1pPr>
          </a:lstStyle>
          <a:p>
            <a:r>
              <a:rPr lang="fr-FR" dirty="0"/>
              <a:t>E.I.S </a:t>
            </a:r>
            <a:r>
              <a:rPr lang="mr-IN" dirty="0"/>
              <a:t>–</a:t>
            </a:r>
            <a:r>
              <a:rPr lang="fr-FR" dirty="0"/>
              <a:t> ENGINE INFORMATION SYSTEM</a:t>
            </a:r>
          </a:p>
        </p:txBody>
      </p:sp>
    </p:spTree>
    <p:extLst>
      <p:ext uri="{BB962C8B-B14F-4D97-AF65-F5344CB8AC3E}">
        <p14:creationId xmlns:p14="http://schemas.microsoft.com/office/powerpoint/2010/main" val="401208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11" name="Picture 2" descr="tableau01"/>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944" l="0" r="100000">
                        <a14:foregroundMark x1="10651" y1="9624" x2="10651" y2="9624"/>
                        <a14:foregroundMark x1="10651" y1="9624" x2="10651" y2="9624"/>
                        <a14:foregroundMark x1="21127" y1="5810" x2="21127" y2="5810"/>
                        <a14:foregroundMark x1="7790" y1="23298" x2="7790" y2="23298"/>
                        <a14:foregroundMark x1="5634" y1="31221" x2="5634" y2="31221"/>
                        <a14:foregroundMark x1="29886" y1="21303" x2="29886" y2="21303"/>
                        <a14:foregroundMark x1="48239" y1="21009" x2="48239" y2="21009"/>
                        <a14:foregroundMark x1="48239" y1="21009" x2="48239" y2="21009"/>
                        <a14:foregroundMark x1="47799" y1="23298" x2="47799" y2="23298"/>
                        <a14:foregroundMark x1="13028" y1="47535" x2="13028" y2="47535"/>
                        <a14:foregroundMark x1="18750" y1="60329" x2="18750" y2="60329"/>
                        <a14:foregroundMark x1="18750" y1="64143" x2="18750" y2="64143"/>
                        <a14:foregroundMark x1="82350" y1="70833" x2="82350" y2="70833"/>
                        <a14:foregroundMark x1="88908" y1="65317" x2="88908" y2="65317"/>
                        <a14:foregroundMark x1="57218" y1="58040" x2="57218" y2="58040"/>
                        <a14:foregroundMark x1="53917" y1="62383" x2="53917" y2="62383"/>
                        <a14:foregroundMark x1="91769" y1="65610" x2="91769" y2="65610"/>
                        <a14:foregroundMark x1="89569" y1="74354" x2="89569" y2="74354"/>
                        <a14:foregroundMark x1="16329" y1="73181" x2="16329" y2="73181"/>
                        <a14:foregroundMark x1="16769" y1="62383" x2="16769" y2="62383"/>
                        <a14:foregroundMark x1="86532" y1="63556" x2="86532" y2="63556"/>
                        <a14:foregroundMark x1="50880" y1="10211" x2="50880" y2="10211"/>
                        <a14:foregroundMark x1="54401" y1="96244" x2="54401" y2="96244"/>
                        <a14:foregroundMark x1="83495" y1="75235" x2="83495" y2="75235"/>
                        <a14:foregroundMark x1="28477" y1="68192" x2="28477" y2="68192"/>
                        <a14:foregroundMark x1="44454" y1="19894" x2="44454" y2="19894"/>
                        <a14:foregroundMark x1="52729" y1="4343" x2="52729" y2="4343"/>
                        <a14:foregroundMark x1="53653" y1="12852" x2="53653" y2="12852"/>
                        <a14:foregroundMark x1="14569" y1="63967" x2="14569" y2="63967"/>
                        <a14:foregroundMark x1="9903" y1="61913" x2="9903" y2="61913"/>
                        <a14:foregroundMark x1="1056" y1="55399" x2="1056" y2="55399"/>
                        <a14:foregroundMark x1="3125" y1="73944" x2="3125" y2="73944"/>
                        <a14:foregroundMark x1="80150" y1="64202" x2="80150" y2="64202"/>
                        <a14:foregroundMark x1="82570" y1="77993" x2="82570" y2="77993"/>
                        <a14:foregroundMark x1="82746" y1="79460" x2="82746" y2="79460"/>
                        <a14:foregroundMark x1="21919" y1="61209" x2="21919" y2="61209"/>
                        <a14:foregroundMark x1="28125" y1="76232" x2="28125" y2="76232"/>
                        <a14:foregroundMark x1="27377" y1="78697" x2="27377" y2="78697"/>
                        <a14:backgroundMark x1="31206" y1="6984" x2="31206" y2="6984"/>
                        <a14:backgroundMark x1="6910" y1="34390" x2="6910" y2="34390"/>
                        <a14:backgroundMark x1="96127" y1="17782" x2="96127" y2="17782"/>
                        <a14:backgroundMark x1="10431" y1="12852" x2="10431" y2="12852"/>
                        <a14:backgroundMark x1="98107" y1="19249" x2="98107" y2="19249"/>
                        <a14:backgroundMark x1="11752" y1="86502" x2="11752" y2="86502"/>
                        <a14:backgroundMark x1="12324" y1="90962" x2="12324" y2="90962"/>
                        <a14:backgroundMark x1="68882" y1="90962" x2="68882" y2="90962"/>
                        <a14:backgroundMark x1="85960" y1="95012" x2="85960" y2="95012"/>
                        <a14:backgroundMark x1="77333" y1="94484" x2="77333" y2="94484"/>
                      </a14:backgroundRemoval>
                    </a14:imgEffect>
                  </a14:imgLayer>
                </a14:imgProps>
              </a:ext>
              <a:ext uri="{28A0092B-C50C-407E-A947-70E740481C1C}">
                <a14:useLocalDpi xmlns:a14="http://schemas.microsoft.com/office/drawing/2010/main" val="0"/>
              </a:ext>
            </a:extLst>
          </a:blip>
          <a:srcRect/>
          <a:stretch>
            <a:fillRect/>
          </a:stretch>
        </p:blipFill>
        <p:spPr bwMode="auto">
          <a:xfrm>
            <a:off x="1223433" y="1100554"/>
            <a:ext cx="6762193" cy="5071645"/>
          </a:xfrm>
          <a:prstGeom prst="rect">
            <a:avLst/>
          </a:prstGeom>
          <a:noFill/>
          <a:ln w="28575" cmpd="sng">
            <a:noFill/>
            <a:miter lim="800000"/>
            <a:headEnd/>
            <a:tailEnd/>
          </a:ln>
          <a:extLst>
            <a:ext uri="{909E8E84-426E-40dd-AFC4-6F175D3DCCD1}">
              <a14:hiddenFill xmlns="" xmlns:a14="http://schemas.microsoft.com/office/drawing/2010/main">
                <a:solidFill>
                  <a:srgbClr val="FFFFFF"/>
                </a:solidFill>
              </a14:hiddenFill>
            </a:ext>
          </a:extLst>
        </p:spPr>
      </p:pic>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3. Instruments de contrôle moteur</a:t>
            </a:r>
          </a:p>
        </p:txBody>
      </p:sp>
      <p:sp>
        <p:nvSpPr>
          <p:cNvPr id="20" name="Rectangle 7"/>
          <p:cNvSpPr>
            <a:spLocks noChangeArrowheads="1"/>
          </p:cNvSpPr>
          <p:nvPr/>
        </p:nvSpPr>
        <p:spPr bwMode="auto">
          <a:xfrm>
            <a:off x="1600200" y="3860800"/>
            <a:ext cx="3556000" cy="1206500"/>
          </a:xfrm>
          <a:prstGeom prst="rect">
            <a:avLst/>
          </a:prstGeom>
          <a:noFill/>
          <a:ln w="38100" cmpd="sng">
            <a:solidFill>
              <a:srgbClr val="F61B0A"/>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grpSp>
        <p:nvGrpSpPr>
          <p:cNvPr id="17" name="Grouper 16"/>
          <p:cNvGrpSpPr/>
          <p:nvPr/>
        </p:nvGrpSpPr>
        <p:grpSpPr>
          <a:xfrm>
            <a:off x="5340351" y="2332454"/>
            <a:ext cx="1206500" cy="1206500"/>
            <a:chOff x="7200901" y="2501900"/>
            <a:chExt cx="1206500" cy="1206500"/>
          </a:xfrm>
        </p:grpSpPr>
        <p:sp>
          <p:nvSpPr>
            <p:cNvPr id="16" name="Rectangle 15"/>
            <p:cNvSpPr/>
            <p:nvPr/>
          </p:nvSpPr>
          <p:spPr>
            <a:xfrm>
              <a:off x="7200901" y="2501900"/>
              <a:ext cx="1206500" cy="12065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 name="Image 1" descr="tachymetr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0901" y="2501900"/>
              <a:ext cx="1206500" cy="1206500"/>
            </a:xfrm>
            <a:prstGeom prst="rect">
              <a:avLst/>
            </a:prstGeom>
          </p:spPr>
        </p:pic>
      </p:grpSp>
      <p:pic>
        <p:nvPicPr>
          <p:cNvPr id="3" name="Image 2"/>
          <p:cNvPicPr>
            <a:picLocks noChangeAspect="1"/>
          </p:cNvPicPr>
          <p:nvPr/>
        </p:nvPicPr>
        <p:blipFill>
          <a:blip r:embed="rId6"/>
          <a:stretch>
            <a:fillRect/>
          </a:stretch>
        </p:blipFill>
        <p:spPr>
          <a:xfrm>
            <a:off x="5956301" y="1087854"/>
            <a:ext cx="1244600" cy="1244600"/>
          </a:xfrm>
          <a:prstGeom prst="rect">
            <a:avLst/>
          </a:prstGeom>
        </p:spPr>
      </p:pic>
      <p:pic>
        <p:nvPicPr>
          <p:cNvPr id="6" name="Image 5"/>
          <p:cNvPicPr>
            <a:picLocks noChangeAspect="1"/>
          </p:cNvPicPr>
          <p:nvPr/>
        </p:nvPicPr>
        <p:blipFill>
          <a:blip r:embed="rId7"/>
          <a:stretch>
            <a:fillRect/>
          </a:stretch>
        </p:blipFill>
        <p:spPr>
          <a:xfrm>
            <a:off x="2247900" y="1075154"/>
            <a:ext cx="1244600" cy="1244600"/>
          </a:xfrm>
          <a:prstGeom prst="rect">
            <a:avLst/>
          </a:prstGeom>
        </p:spPr>
      </p:pic>
      <p:grpSp>
        <p:nvGrpSpPr>
          <p:cNvPr id="42" name="Grouper 41"/>
          <p:cNvGrpSpPr/>
          <p:nvPr/>
        </p:nvGrpSpPr>
        <p:grpSpPr>
          <a:xfrm>
            <a:off x="3806700" y="3289300"/>
            <a:ext cx="1809875" cy="1323200"/>
            <a:chOff x="3806700" y="3289300"/>
            <a:chExt cx="1809875" cy="1323200"/>
          </a:xfrm>
        </p:grpSpPr>
        <p:sp>
          <p:nvSpPr>
            <p:cNvPr id="5" name="Ellipse 4"/>
            <p:cNvSpPr>
              <a:spLocks noChangeAspect="1"/>
            </p:cNvSpPr>
            <p:nvPr/>
          </p:nvSpPr>
          <p:spPr>
            <a:xfrm>
              <a:off x="3806700" y="4000500"/>
              <a:ext cx="612000" cy="612000"/>
            </a:xfrm>
            <a:prstGeom prst="ellipse">
              <a:avLst/>
            </a:prstGeom>
            <a:noFill/>
            <a:ln w="28575" cmpd="sng">
              <a:solidFill>
                <a:srgbClr val="FFFF00"/>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0" name="Connecteur droit avec flèche 39"/>
            <p:cNvCxnSpPr/>
            <p:nvPr/>
          </p:nvCxnSpPr>
          <p:spPr>
            <a:xfrm flipV="1">
              <a:off x="4367900" y="3289300"/>
              <a:ext cx="1248675" cy="825500"/>
            </a:xfrm>
            <a:prstGeom prst="straightConnector1">
              <a:avLst/>
            </a:prstGeom>
            <a:ln w="38100" cmpd="sng">
              <a:solidFill>
                <a:srgbClr val="FFFF00"/>
              </a:solidFill>
              <a:tailEnd type="arrow"/>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pic>
        <p:nvPicPr>
          <p:cNvPr id="4" name="Image 3"/>
          <p:cNvPicPr>
            <a:picLocks noChangeAspect="1"/>
          </p:cNvPicPr>
          <p:nvPr/>
        </p:nvPicPr>
        <p:blipFill>
          <a:blip r:embed="rId8"/>
          <a:stretch>
            <a:fillRect/>
          </a:stretch>
        </p:blipFill>
        <p:spPr>
          <a:xfrm>
            <a:off x="2870200" y="2307054"/>
            <a:ext cx="1244600" cy="1244600"/>
          </a:xfrm>
          <a:prstGeom prst="rect">
            <a:avLst/>
          </a:prstGeom>
        </p:spPr>
      </p:pic>
      <p:grpSp>
        <p:nvGrpSpPr>
          <p:cNvPr id="15" name="Grouper 14"/>
          <p:cNvGrpSpPr/>
          <p:nvPr/>
        </p:nvGrpSpPr>
        <p:grpSpPr>
          <a:xfrm>
            <a:off x="4112500" y="2307054"/>
            <a:ext cx="1227903" cy="1240603"/>
            <a:chOff x="986248" y="2823398"/>
            <a:chExt cx="1227903" cy="1240603"/>
          </a:xfrm>
        </p:grpSpPr>
        <p:sp>
          <p:nvSpPr>
            <p:cNvPr id="12" name="Rectangle 11"/>
            <p:cNvSpPr/>
            <p:nvPr/>
          </p:nvSpPr>
          <p:spPr>
            <a:xfrm>
              <a:off x="986248" y="2823398"/>
              <a:ext cx="1227903" cy="12279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4" name="Picture 9" descr="magnetos4"/>
            <p:cNvPicPr>
              <a:picLocks noChangeAspect="1" noChangeArrowheads="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86248" y="2836098"/>
              <a:ext cx="1227903" cy="1227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9" name="Image 8"/>
          <p:cNvPicPr>
            <a:picLocks noChangeAspect="1"/>
          </p:cNvPicPr>
          <p:nvPr/>
        </p:nvPicPr>
        <p:blipFill>
          <a:blip r:embed="rId11"/>
          <a:stretch>
            <a:fillRect/>
          </a:stretch>
        </p:blipFill>
        <p:spPr>
          <a:xfrm>
            <a:off x="4711701" y="1087854"/>
            <a:ext cx="1244600" cy="1244600"/>
          </a:xfrm>
          <a:prstGeom prst="rect">
            <a:avLst/>
          </a:prstGeom>
        </p:spPr>
      </p:pic>
      <p:pic>
        <p:nvPicPr>
          <p:cNvPr id="8" name="Image 7"/>
          <p:cNvPicPr>
            <a:picLocks noChangeAspect="1"/>
          </p:cNvPicPr>
          <p:nvPr/>
        </p:nvPicPr>
        <p:blipFill>
          <a:blip r:embed="rId12"/>
          <a:stretch>
            <a:fillRect/>
          </a:stretch>
        </p:blipFill>
        <p:spPr>
          <a:xfrm>
            <a:off x="3479801" y="1075154"/>
            <a:ext cx="1244600" cy="1244600"/>
          </a:xfrm>
          <a:prstGeom prst="rect">
            <a:avLst/>
          </a:prstGeom>
        </p:spPr>
      </p:pic>
      <p:grpSp>
        <p:nvGrpSpPr>
          <p:cNvPr id="44" name="Grouper 43"/>
          <p:cNvGrpSpPr/>
          <p:nvPr/>
        </p:nvGrpSpPr>
        <p:grpSpPr>
          <a:xfrm>
            <a:off x="2498601" y="3251200"/>
            <a:ext cx="2009899" cy="1775799"/>
            <a:chOff x="3882901" y="2758300"/>
            <a:chExt cx="2009899" cy="1775799"/>
          </a:xfrm>
        </p:grpSpPr>
        <p:sp>
          <p:nvSpPr>
            <p:cNvPr id="45" name="Ellipse 44"/>
            <p:cNvSpPr>
              <a:spLocks noChangeAspect="1"/>
            </p:cNvSpPr>
            <p:nvPr/>
          </p:nvSpPr>
          <p:spPr>
            <a:xfrm>
              <a:off x="3882901" y="4102101"/>
              <a:ext cx="431998" cy="431998"/>
            </a:xfrm>
            <a:prstGeom prst="ellipse">
              <a:avLst/>
            </a:prstGeom>
            <a:noFill/>
            <a:ln w="28575" cmpd="sng">
              <a:solidFill>
                <a:srgbClr val="FFFF00"/>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6" name="Connecteur droit avec flèche 45"/>
            <p:cNvCxnSpPr/>
            <p:nvPr/>
          </p:nvCxnSpPr>
          <p:spPr>
            <a:xfrm flipV="1">
              <a:off x="4266300" y="2758300"/>
              <a:ext cx="1626500" cy="1420000"/>
            </a:xfrm>
            <a:prstGeom prst="straightConnector1">
              <a:avLst/>
            </a:prstGeom>
            <a:ln w="38100" cmpd="sng">
              <a:solidFill>
                <a:srgbClr val="FFFF00"/>
              </a:solidFill>
              <a:tailEnd type="arrow"/>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grpSp>
        <p:nvGrpSpPr>
          <p:cNvPr id="48" name="Grouper 47"/>
          <p:cNvGrpSpPr/>
          <p:nvPr/>
        </p:nvGrpSpPr>
        <p:grpSpPr>
          <a:xfrm>
            <a:off x="1796801" y="3289300"/>
            <a:ext cx="1441699" cy="1737699"/>
            <a:chOff x="3882901" y="2796400"/>
            <a:chExt cx="1441699" cy="1737699"/>
          </a:xfrm>
        </p:grpSpPr>
        <p:sp>
          <p:nvSpPr>
            <p:cNvPr id="49" name="Ellipse 48"/>
            <p:cNvSpPr>
              <a:spLocks noChangeAspect="1"/>
            </p:cNvSpPr>
            <p:nvPr/>
          </p:nvSpPr>
          <p:spPr>
            <a:xfrm>
              <a:off x="3882901" y="4102101"/>
              <a:ext cx="431998" cy="431998"/>
            </a:xfrm>
            <a:prstGeom prst="ellipse">
              <a:avLst/>
            </a:prstGeom>
            <a:noFill/>
            <a:ln w="28575" cmpd="sng">
              <a:solidFill>
                <a:srgbClr val="FFFF00"/>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0" name="Connecteur droit avec flèche 49"/>
            <p:cNvCxnSpPr/>
            <p:nvPr/>
          </p:nvCxnSpPr>
          <p:spPr>
            <a:xfrm flipV="1">
              <a:off x="4266300" y="2796400"/>
              <a:ext cx="1058300" cy="1381900"/>
            </a:xfrm>
            <a:prstGeom prst="straightConnector1">
              <a:avLst/>
            </a:prstGeom>
            <a:ln w="38100" cmpd="sng">
              <a:solidFill>
                <a:srgbClr val="FFFF00"/>
              </a:solidFill>
              <a:tailEnd type="arrow"/>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grpSp>
        <p:nvGrpSpPr>
          <p:cNvPr id="52" name="Grouper 51"/>
          <p:cNvGrpSpPr/>
          <p:nvPr/>
        </p:nvGrpSpPr>
        <p:grpSpPr>
          <a:xfrm>
            <a:off x="2951601" y="2159000"/>
            <a:ext cx="431998" cy="2240449"/>
            <a:chOff x="3882901" y="2293650"/>
            <a:chExt cx="431998" cy="2240449"/>
          </a:xfrm>
        </p:grpSpPr>
        <p:sp>
          <p:nvSpPr>
            <p:cNvPr id="53" name="Ellipse 52"/>
            <p:cNvSpPr>
              <a:spLocks noChangeAspect="1"/>
            </p:cNvSpPr>
            <p:nvPr/>
          </p:nvSpPr>
          <p:spPr>
            <a:xfrm>
              <a:off x="3882901" y="4102101"/>
              <a:ext cx="431998" cy="431998"/>
            </a:xfrm>
            <a:prstGeom prst="ellipse">
              <a:avLst/>
            </a:prstGeom>
            <a:noFill/>
            <a:ln w="28575" cmpd="sng">
              <a:solidFill>
                <a:srgbClr val="FFFF00"/>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4" name="Connecteur droit avec flèche 53"/>
            <p:cNvCxnSpPr/>
            <p:nvPr/>
          </p:nvCxnSpPr>
          <p:spPr>
            <a:xfrm flipH="1" flipV="1">
              <a:off x="3882902" y="2293650"/>
              <a:ext cx="172598" cy="1808451"/>
            </a:xfrm>
            <a:prstGeom prst="straightConnector1">
              <a:avLst/>
            </a:prstGeom>
            <a:ln w="38100" cmpd="sng">
              <a:solidFill>
                <a:srgbClr val="FFFF00"/>
              </a:solidFill>
              <a:tailEnd type="arrow"/>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grpSp>
        <p:nvGrpSpPr>
          <p:cNvPr id="57" name="Grouper 56"/>
          <p:cNvGrpSpPr/>
          <p:nvPr/>
        </p:nvGrpSpPr>
        <p:grpSpPr>
          <a:xfrm>
            <a:off x="3396299" y="2159000"/>
            <a:ext cx="482798" cy="2250524"/>
            <a:chOff x="3882901" y="2283575"/>
            <a:chExt cx="482798" cy="2250524"/>
          </a:xfrm>
        </p:grpSpPr>
        <p:sp>
          <p:nvSpPr>
            <p:cNvPr id="58" name="Ellipse 57"/>
            <p:cNvSpPr>
              <a:spLocks noChangeAspect="1"/>
            </p:cNvSpPr>
            <p:nvPr/>
          </p:nvSpPr>
          <p:spPr>
            <a:xfrm>
              <a:off x="3882901" y="4102101"/>
              <a:ext cx="431998" cy="431998"/>
            </a:xfrm>
            <a:prstGeom prst="ellipse">
              <a:avLst/>
            </a:prstGeom>
            <a:noFill/>
            <a:ln w="28575" cmpd="sng">
              <a:solidFill>
                <a:srgbClr val="FFFF00"/>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9" name="Connecteur droit avec flèche 58"/>
            <p:cNvCxnSpPr/>
            <p:nvPr/>
          </p:nvCxnSpPr>
          <p:spPr>
            <a:xfrm flipV="1">
              <a:off x="4106300" y="2283575"/>
              <a:ext cx="259399" cy="1818528"/>
            </a:xfrm>
            <a:prstGeom prst="straightConnector1">
              <a:avLst/>
            </a:prstGeom>
            <a:ln w="38100" cmpd="sng">
              <a:solidFill>
                <a:srgbClr val="FFFF00"/>
              </a:solidFill>
              <a:tailEnd type="arrow"/>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grpSp>
        <p:nvGrpSpPr>
          <p:cNvPr id="62" name="Grouper 61"/>
          <p:cNvGrpSpPr/>
          <p:nvPr/>
        </p:nvGrpSpPr>
        <p:grpSpPr>
          <a:xfrm>
            <a:off x="4622602" y="2184400"/>
            <a:ext cx="482798" cy="2250524"/>
            <a:chOff x="3882901" y="2283575"/>
            <a:chExt cx="482798" cy="2250524"/>
          </a:xfrm>
        </p:grpSpPr>
        <p:sp>
          <p:nvSpPr>
            <p:cNvPr id="63" name="Ellipse 62"/>
            <p:cNvSpPr>
              <a:spLocks noChangeAspect="1"/>
            </p:cNvSpPr>
            <p:nvPr/>
          </p:nvSpPr>
          <p:spPr>
            <a:xfrm>
              <a:off x="3882901" y="4102101"/>
              <a:ext cx="431998" cy="431998"/>
            </a:xfrm>
            <a:prstGeom prst="ellipse">
              <a:avLst/>
            </a:prstGeom>
            <a:noFill/>
            <a:ln w="28575" cmpd="sng">
              <a:solidFill>
                <a:srgbClr val="FFFF00"/>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64" name="Connecteur droit avec flèche 63"/>
            <p:cNvCxnSpPr/>
            <p:nvPr/>
          </p:nvCxnSpPr>
          <p:spPr>
            <a:xfrm flipV="1">
              <a:off x="4106300" y="2283575"/>
              <a:ext cx="259399" cy="1818528"/>
            </a:xfrm>
            <a:prstGeom prst="straightConnector1">
              <a:avLst/>
            </a:prstGeom>
            <a:ln w="38100" cmpd="sng">
              <a:solidFill>
                <a:srgbClr val="FFFF00"/>
              </a:solidFill>
              <a:tailEnd type="arrow"/>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grpSp>
        <p:nvGrpSpPr>
          <p:cNvPr id="65" name="Grouper 64"/>
          <p:cNvGrpSpPr/>
          <p:nvPr/>
        </p:nvGrpSpPr>
        <p:grpSpPr>
          <a:xfrm>
            <a:off x="3895602" y="2159000"/>
            <a:ext cx="2530598" cy="2880699"/>
            <a:chOff x="3882901" y="1653400"/>
            <a:chExt cx="2530598" cy="2880699"/>
          </a:xfrm>
        </p:grpSpPr>
        <p:sp>
          <p:nvSpPr>
            <p:cNvPr id="66" name="Ellipse 65"/>
            <p:cNvSpPr>
              <a:spLocks noChangeAspect="1"/>
            </p:cNvSpPr>
            <p:nvPr/>
          </p:nvSpPr>
          <p:spPr>
            <a:xfrm>
              <a:off x="3882901" y="4102101"/>
              <a:ext cx="431998" cy="431998"/>
            </a:xfrm>
            <a:prstGeom prst="ellipse">
              <a:avLst/>
            </a:prstGeom>
            <a:noFill/>
            <a:ln w="28575" cmpd="sng">
              <a:solidFill>
                <a:srgbClr val="FFFF00"/>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67" name="Connecteur droit avec flèche 66"/>
            <p:cNvCxnSpPr/>
            <p:nvPr/>
          </p:nvCxnSpPr>
          <p:spPr>
            <a:xfrm flipV="1">
              <a:off x="4266300" y="1653400"/>
              <a:ext cx="2147199" cy="2524900"/>
            </a:xfrm>
            <a:prstGeom prst="straightConnector1">
              <a:avLst/>
            </a:prstGeom>
            <a:ln w="38100" cmpd="sng">
              <a:solidFill>
                <a:srgbClr val="FFFF00"/>
              </a:solidFill>
              <a:tailEnd type="arrow"/>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sp>
        <p:nvSpPr>
          <p:cNvPr id="37" name="ZoneTexte 36"/>
          <p:cNvSpPr txBox="1"/>
          <p:nvPr/>
        </p:nvSpPr>
        <p:spPr>
          <a:xfrm>
            <a:off x="2397124" y="5354854"/>
            <a:ext cx="4368801" cy="396000"/>
          </a:xfrm>
          <a:prstGeom prst="rect">
            <a:avLst/>
          </a:prstGeom>
          <a:ln>
            <a:noFill/>
          </a:ln>
        </p:spPr>
        <p:style>
          <a:lnRef idx="3">
            <a:schemeClr val="lt1"/>
          </a:lnRef>
          <a:fillRef idx="1">
            <a:schemeClr val="dk1"/>
          </a:fillRef>
          <a:effectRef idx="1">
            <a:schemeClr val="dk1"/>
          </a:effectRef>
          <a:fontRef idx="minor">
            <a:schemeClr val="lt1"/>
          </a:fontRef>
        </p:style>
        <p:txBody>
          <a:bodyPr wrap="square" rtlCol="0" anchor="ctr">
            <a:spAutoFit/>
          </a:bodyPr>
          <a:lstStyle/>
          <a:p>
            <a:pPr algn="ctr"/>
            <a:r>
              <a:rPr lang="fr-FR" sz="1400" dirty="0">
                <a:solidFill>
                  <a:srgbClr val="FFFF00"/>
                </a:solidFill>
                <a:latin typeface="+mj-lt"/>
              </a:rPr>
              <a:t>Contacteur / Démarreur / Sélection magnétos</a:t>
            </a:r>
          </a:p>
        </p:txBody>
      </p:sp>
      <p:sp>
        <p:nvSpPr>
          <p:cNvPr id="38" name="ZoneTexte 37"/>
          <p:cNvSpPr txBox="1"/>
          <p:nvPr/>
        </p:nvSpPr>
        <p:spPr>
          <a:xfrm>
            <a:off x="2397124" y="5354854"/>
            <a:ext cx="4368801" cy="307777"/>
          </a:xfrm>
          <a:prstGeom prst="rect">
            <a:avLst/>
          </a:prstGeom>
          <a:ln>
            <a:noFill/>
          </a:ln>
        </p:spPr>
        <p:style>
          <a:lnRef idx="3">
            <a:schemeClr val="lt1"/>
          </a:lnRef>
          <a:fillRef idx="1">
            <a:schemeClr val="dk1"/>
          </a:fillRef>
          <a:effectRef idx="1">
            <a:schemeClr val="dk1"/>
          </a:effectRef>
          <a:fontRef idx="minor">
            <a:schemeClr val="lt1"/>
          </a:fontRef>
        </p:style>
        <p:txBody>
          <a:bodyPr wrap="square" rtlCol="0" anchor="ctr">
            <a:spAutoFit/>
          </a:bodyPr>
          <a:lstStyle/>
          <a:p>
            <a:pPr algn="ctr"/>
            <a:r>
              <a:rPr lang="fr-FR" sz="1400" dirty="0">
                <a:solidFill>
                  <a:srgbClr val="FFFF00"/>
                </a:solidFill>
                <a:latin typeface="+mj-lt"/>
              </a:rPr>
              <a:t>Compte-tours ou Tachymètre</a:t>
            </a:r>
          </a:p>
        </p:txBody>
      </p:sp>
      <p:sp>
        <p:nvSpPr>
          <p:cNvPr id="39" name="ZoneTexte 38"/>
          <p:cNvSpPr txBox="1"/>
          <p:nvPr/>
        </p:nvSpPr>
        <p:spPr>
          <a:xfrm>
            <a:off x="2397124" y="5354854"/>
            <a:ext cx="4368801" cy="307777"/>
          </a:xfrm>
          <a:prstGeom prst="rect">
            <a:avLst/>
          </a:prstGeom>
          <a:ln>
            <a:noFill/>
          </a:ln>
        </p:spPr>
        <p:style>
          <a:lnRef idx="3">
            <a:schemeClr val="lt1"/>
          </a:lnRef>
          <a:fillRef idx="1">
            <a:schemeClr val="dk1"/>
          </a:fillRef>
          <a:effectRef idx="1">
            <a:schemeClr val="dk1"/>
          </a:effectRef>
          <a:fontRef idx="minor">
            <a:schemeClr val="lt1"/>
          </a:fontRef>
        </p:style>
        <p:txBody>
          <a:bodyPr wrap="square" rtlCol="0" anchor="ctr">
            <a:spAutoFit/>
          </a:bodyPr>
          <a:lstStyle/>
          <a:p>
            <a:pPr algn="ctr"/>
            <a:r>
              <a:rPr lang="fr-FR" sz="1400" dirty="0">
                <a:solidFill>
                  <a:srgbClr val="FFFF00"/>
                </a:solidFill>
                <a:latin typeface="+mj-lt"/>
              </a:rPr>
              <a:t>Voltmètre batterie</a:t>
            </a:r>
          </a:p>
        </p:txBody>
      </p:sp>
      <p:sp>
        <p:nvSpPr>
          <p:cNvPr id="41" name="ZoneTexte 40"/>
          <p:cNvSpPr txBox="1"/>
          <p:nvPr/>
        </p:nvSpPr>
        <p:spPr>
          <a:xfrm>
            <a:off x="2397124" y="5354854"/>
            <a:ext cx="4368801" cy="307777"/>
          </a:xfrm>
          <a:prstGeom prst="rect">
            <a:avLst/>
          </a:prstGeom>
          <a:ln>
            <a:noFill/>
          </a:ln>
        </p:spPr>
        <p:style>
          <a:lnRef idx="3">
            <a:schemeClr val="lt1"/>
          </a:lnRef>
          <a:fillRef idx="1">
            <a:schemeClr val="dk1"/>
          </a:fillRef>
          <a:effectRef idx="1">
            <a:schemeClr val="dk1"/>
          </a:effectRef>
          <a:fontRef idx="minor">
            <a:schemeClr val="lt1"/>
          </a:fontRef>
        </p:style>
        <p:txBody>
          <a:bodyPr wrap="square" rtlCol="0" anchor="ctr">
            <a:spAutoFit/>
          </a:bodyPr>
          <a:lstStyle/>
          <a:p>
            <a:pPr algn="ctr"/>
            <a:r>
              <a:rPr lang="fr-FR" sz="1400" dirty="0" err="1">
                <a:solidFill>
                  <a:srgbClr val="FFFF00"/>
                </a:solidFill>
                <a:latin typeface="+mj-lt"/>
              </a:rPr>
              <a:t>Temp</a:t>
            </a:r>
            <a:r>
              <a:rPr lang="fr-FR" sz="1400" dirty="0">
                <a:solidFill>
                  <a:srgbClr val="FFFF00"/>
                </a:solidFill>
                <a:latin typeface="+mj-lt"/>
              </a:rPr>
              <a:t>. et pression d’huile - </a:t>
            </a:r>
            <a:r>
              <a:rPr lang="fr-FR" sz="1400" dirty="0" err="1">
                <a:solidFill>
                  <a:srgbClr val="FFFF00"/>
                </a:solidFill>
                <a:latin typeface="+mj-lt"/>
              </a:rPr>
              <a:t>Temp</a:t>
            </a:r>
            <a:r>
              <a:rPr lang="fr-FR" sz="1400" dirty="0">
                <a:solidFill>
                  <a:srgbClr val="FFFF00"/>
                </a:solidFill>
                <a:latin typeface="+mj-lt"/>
              </a:rPr>
              <a:t>. cylindre</a:t>
            </a:r>
          </a:p>
        </p:txBody>
      </p:sp>
      <p:sp>
        <p:nvSpPr>
          <p:cNvPr id="43" name="ZoneTexte 42"/>
          <p:cNvSpPr txBox="1"/>
          <p:nvPr/>
        </p:nvSpPr>
        <p:spPr>
          <a:xfrm>
            <a:off x="2397124" y="5354854"/>
            <a:ext cx="4368801" cy="307777"/>
          </a:xfrm>
          <a:prstGeom prst="rect">
            <a:avLst/>
          </a:prstGeom>
          <a:ln>
            <a:noFill/>
          </a:ln>
        </p:spPr>
        <p:style>
          <a:lnRef idx="3">
            <a:schemeClr val="lt1"/>
          </a:lnRef>
          <a:fillRef idx="1">
            <a:schemeClr val="dk1"/>
          </a:fillRef>
          <a:effectRef idx="1">
            <a:schemeClr val="dk1"/>
          </a:effectRef>
          <a:fontRef idx="minor">
            <a:schemeClr val="lt1"/>
          </a:fontRef>
        </p:style>
        <p:txBody>
          <a:bodyPr wrap="square" rtlCol="0" anchor="ctr">
            <a:spAutoFit/>
          </a:bodyPr>
          <a:lstStyle/>
          <a:p>
            <a:pPr algn="ctr"/>
            <a:r>
              <a:rPr lang="fr-FR" sz="1400" dirty="0">
                <a:solidFill>
                  <a:srgbClr val="FFFF00"/>
                </a:solidFill>
                <a:latin typeface="+mj-lt"/>
              </a:rPr>
              <a:t>Niveau de carburant (1 par réservoir)</a:t>
            </a:r>
          </a:p>
        </p:txBody>
      </p:sp>
      <p:sp>
        <p:nvSpPr>
          <p:cNvPr id="47" name="Rectangle 46"/>
          <p:cNvSpPr/>
          <p:nvPr/>
        </p:nvSpPr>
        <p:spPr>
          <a:xfrm>
            <a:off x="7548027" y="6584089"/>
            <a:ext cx="1611063" cy="276999"/>
          </a:xfrm>
          <a:prstGeom prst="rect">
            <a:avLst/>
          </a:prstGeom>
        </p:spPr>
        <p:txBody>
          <a:bodyPr wrap="none">
            <a:spAutoFit/>
          </a:bodyPr>
          <a:lstStyle/>
          <a:p>
            <a:r>
              <a:rPr lang="fr-FR" sz="1200" b="0" dirty="0">
                <a:latin typeface="Candara"/>
                <a:cs typeface="Haettenschweiler"/>
              </a:rPr>
              <a:t>Didier HORN – V1.13 </a:t>
            </a:r>
            <a:r>
              <a:rPr lang="fr-FR" sz="1200" b="0" dirty="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2052339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subTnLst>
                                    <p:set>
                                      <p:cBhvr override="childStyle">
                                        <p:cTn dur="1" fill="hold" display="0" masterRel="nextClick" afterEffect="1"/>
                                        <p:tgtEl>
                                          <p:spTgt spid="44"/>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subTnLst>
                                    <p:set>
                                      <p:cBhvr override="childStyle">
                                        <p:cTn dur="1" fill="hold" display="0" masterRel="nextClick" afterEffect="1"/>
                                        <p:tgtEl>
                                          <p:spTgt spid="42"/>
                                        </p:tgtEl>
                                        <p:attrNameLst>
                                          <p:attrName>style.visibility</p:attrName>
                                        </p:attrNameLst>
                                      </p:cBhvr>
                                      <p:to>
                                        <p:strVal val="hidden"/>
                                      </p:to>
                                    </p:set>
                                  </p:sub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subTnLst>
                                    <p:set>
                                      <p:cBhvr override="childStyle">
                                        <p:cTn dur="1" fill="hold" display="0" masterRel="nextClick" afterEffect="1"/>
                                        <p:tgtEl>
                                          <p:spTgt spid="48"/>
                                        </p:tgtEl>
                                        <p:attrNameLst>
                                          <p:attrName>style.visibility</p:attrName>
                                        </p:attrNameLst>
                                      </p:cBhvr>
                                      <p:to>
                                        <p:strVal val="hidden"/>
                                      </p:to>
                                    </p:set>
                                  </p:sub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7"/>
                                        </p:tgtEl>
                                        <p:attrNameLst>
                                          <p:attrName>style.visibility</p:attrName>
                                        </p:attrNameLst>
                                      </p:cBhvr>
                                      <p:to>
                                        <p:strVal val="visible"/>
                                      </p:to>
                                    </p:set>
                                  </p:childTnLst>
                                  <p:subTnLst>
                                    <p:set>
                                      <p:cBhvr override="childStyle">
                                        <p:cTn dur="1" fill="hold" display="0" masterRel="nextClick" afterEffect="1"/>
                                        <p:tgtEl>
                                          <p:spTgt spid="57"/>
                                        </p:tgtEl>
                                        <p:attrNameLst>
                                          <p:attrName>style.visibility</p:attrName>
                                        </p:attrNameLst>
                                      </p:cBhvr>
                                      <p:to>
                                        <p:strVal val="hidden"/>
                                      </p:to>
                                    </p:set>
                                  </p:subTnLst>
                                </p:cTn>
                              </p:par>
                              <p:par>
                                <p:cTn id="37" presetID="1" presetClass="entr" presetSubtype="0" fill="hold" nodeType="withEffect">
                                  <p:stCondLst>
                                    <p:cond delay="0"/>
                                  </p:stCondLst>
                                  <p:childTnLst>
                                    <p:set>
                                      <p:cBhvr>
                                        <p:cTn id="38" dur="1" fill="hold">
                                          <p:stCondLst>
                                            <p:cond delay="9"/>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subTnLst>
                                    <p:set>
                                      <p:cBhvr override="childStyle">
                                        <p:cTn dur="1" fill="hold" display="0" masterRel="nextClick" afterEffect="1"/>
                                        <p:tgtEl>
                                          <p:spTgt spid="52"/>
                                        </p:tgtEl>
                                        <p:attrNameLst>
                                          <p:attrName>style.visibility</p:attrName>
                                        </p:attrNameLst>
                                      </p:cBhvr>
                                      <p:to>
                                        <p:strVal val="hidden"/>
                                      </p:to>
                                    </p:set>
                                  </p:sub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2"/>
                                        </p:tgtEl>
                                        <p:attrNameLst>
                                          <p:attrName>style.visibility</p:attrName>
                                        </p:attrNameLst>
                                      </p:cBhvr>
                                      <p:to>
                                        <p:strVal val="visible"/>
                                      </p:to>
                                    </p:set>
                                  </p:childTnLst>
                                  <p:subTnLst>
                                    <p:set>
                                      <p:cBhvr override="childStyle">
                                        <p:cTn dur="1" fill="hold" display="0" masterRel="nextClick" afterEffect="1"/>
                                        <p:tgtEl>
                                          <p:spTgt spid="62"/>
                                        </p:tgtEl>
                                        <p:attrNameLst>
                                          <p:attrName>style.visibility</p:attrName>
                                        </p:attrNameLst>
                                      </p:cBhvr>
                                      <p:to>
                                        <p:strVal val="hidden"/>
                                      </p:to>
                                    </p:set>
                                  </p:subTnLst>
                                </p:cTn>
                              </p:par>
                              <p:par>
                                <p:cTn id="45" presetID="1"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9"/>
                                          </p:stCondLst>
                                        </p:cTn>
                                        <p:tgtEl>
                                          <p:spTgt spid="65"/>
                                        </p:tgtEl>
                                        <p:attrNameLst>
                                          <p:attrName>style.visibility</p:attrName>
                                        </p:attrNameLst>
                                      </p:cBhvr>
                                      <p:to>
                                        <p:strVal val="visible"/>
                                      </p:to>
                                    </p:set>
                                  </p:childTnLst>
                                  <p:subTnLst>
                                    <p:set>
                                      <p:cBhvr override="childStyle">
                                        <p:cTn dur="1" fill="hold" display="0" masterRel="nextClick" afterEffect="1"/>
                                        <p:tgtEl>
                                          <p:spTgt spid="65"/>
                                        </p:tgtEl>
                                        <p:attrNameLst>
                                          <p:attrName>style.visibility</p:attrName>
                                        </p:attrNameLst>
                                      </p:cBhvr>
                                      <p:to>
                                        <p:strVal val="hidden"/>
                                      </p:to>
                                    </p:set>
                                  </p:subTnLst>
                                </p:cTn>
                              </p:par>
                              <p:par>
                                <p:cTn id="55" presetID="1" presetClass="entr" presetSubtype="0" fill="hold" nodeType="withEffect">
                                  <p:stCondLst>
                                    <p:cond delay="0"/>
                                  </p:stCondLst>
                                  <p:childTnLst>
                                    <p:set>
                                      <p:cBhvr>
                                        <p:cTn id="56" dur="1" fill="hold">
                                          <p:stCondLst>
                                            <p:cond delay="0"/>
                                          </p:stCondLst>
                                        </p:cTn>
                                        <p:tgtEl>
                                          <p:spTgt spid="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1" grpId="0" animBg="1"/>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1. Instruments de contrôle de vol</a:t>
            </a:r>
          </a:p>
        </p:txBody>
      </p:sp>
      <p:sp>
        <p:nvSpPr>
          <p:cNvPr id="23" name="ZoneTexte 22"/>
          <p:cNvSpPr txBox="1"/>
          <p:nvPr/>
        </p:nvSpPr>
        <p:spPr>
          <a:xfrm>
            <a:off x="12700" y="1006734"/>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Utilité</a:t>
            </a:r>
          </a:p>
        </p:txBody>
      </p:sp>
      <p:sp>
        <p:nvSpPr>
          <p:cNvPr id="43" name="ZoneTexte 42"/>
          <p:cNvSpPr txBox="1"/>
          <p:nvPr/>
        </p:nvSpPr>
        <p:spPr>
          <a:xfrm>
            <a:off x="3319742" y="562977"/>
            <a:ext cx="2560358"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600" dirty="0"/>
              <a:t>ANÉMOMÈTRE OU BADIN </a:t>
            </a:r>
          </a:p>
        </p:txBody>
      </p:sp>
      <p:sp>
        <p:nvSpPr>
          <p:cNvPr id="2" name="ZoneTexte 1"/>
          <p:cNvSpPr txBox="1"/>
          <p:nvPr/>
        </p:nvSpPr>
        <p:spPr>
          <a:xfrm>
            <a:off x="414958" y="1391397"/>
            <a:ext cx="8399512" cy="984885"/>
          </a:xfrm>
          <a:prstGeom prst="rect">
            <a:avLst/>
          </a:prstGeom>
          <a:noFill/>
        </p:spPr>
        <p:txBody>
          <a:bodyPr wrap="square" rtlCol="0">
            <a:spAutoFit/>
          </a:bodyPr>
          <a:lstStyle/>
          <a:p>
            <a:pPr algn="ctr">
              <a:spcBef>
                <a:spcPts val="600"/>
              </a:spcBef>
            </a:pPr>
            <a:r>
              <a:rPr lang="fr-FR" sz="1600" dirty="0">
                <a:latin typeface="+mj-lt"/>
              </a:rPr>
              <a:t>Il donne la vitesse de déplacement de l'avion par rapport à la masse d'air.</a:t>
            </a:r>
          </a:p>
          <a:p>
            <a:pPr algn="ctr">
              <a:spcBef>
                <a:spcPts val="600"/>
              </a:spcBef>
              <a:spcAft>
                <a:spcPts val="600"/>
              </a:spcAft>
            </a:pPr>
            <a:r>
              <a:rPr lang="fr-FR" sz="1600" dirty="0">
                <a:latin typeface="+mj-lt"/>
              </a:rPr>
              <a:t>C’est la vitesse indiquée (Vi) ou vitesse propre (</a:t>
            </a:r>
            <a:r>
              <a:rPr lang="fr-FR" sz="1600" dirty="0" err="1">
                <a:latin typeface="+mj-lt"/>
              </a:rPr>
              <a:t>Vp</a:t>
            </a:r>
            <a:r>
              <a:rPr lang="fr-FR" sz="1600" dirty="0">
                <a:latin typeface="+mj-lt"/>
              </a:rPr>
              <a:t>).</a:t>
            </a:r>
          </a:p>
          <a:p>
            <a:pPr algn="ctr">
              <a:spcBef>
                <a:spcPts val="0"/>
              </a:spcBef>
              <a:spcAft>
                <a:spcPts val="0"/>
              </a:spcAft>
            </a:pPr>
            <a:r>
              <a:rPr lang="fr-FR" sz="1600" dirty="0">
                <a:latin typeface="+mj-lt"/>
              </a:rPr>
              <a:t>Il est gradué en Nœuds (</a:t>
            </a:r>
            <a:r>
              <a:rPr lang="fr-FR" sz="1600" dirty="0" err="1">
                <a:latin typeface="+mj-lt"/>
              </a:rPr>
              <a:t>Kt</a:t>
            </a:r>
            <a:r>
              <a:rPr lang="fr-FR" sz="1600" dirty="0">
                <a:latin typeface="+mj-lt"/>
              </a:rPr>
              <a:t>) ou en Kilomètres par heure (Km/h). </a:t>
            </a:r>
            <a:r>
              <a:rPr lang="fr-FR" sz="1600" i="1" dirty="0">
                <a:latin typeface="+mj-lt"/>
              </a:rPr>
              <a:t>1 </a:t>
            </a:r>
            <a:r>
              <a:rPr lang="fr-FR" sz="1600" i="1" dirty="0" err="1">
                <a:latin typeface="+mj-lt"/>
              </a:rPr>
              <a:t>Kt</a:t>
            </a:r>
            <a:r>
              <a:rPr lang="fr-FR" sz="1600" i="1" dirty="0">
                <a:latin typeface="+mj-lt"/>
              </a:rPr>
              <a:t> </a:t>
            </a:r>
            <a:r>
              <a:rPr lang="fr-FR" sz="1600" i="1">
                <a:latin typeface="+mj-lt"/>
              </a:rPr>
              <a:t>= 1,852 </a:t>
            </a:r>
            <a:r>
              <a:rPr lang="fr-FR" sz="1600" i="1" dirty="0">
                <a:latin typeface="+mj-lt"/>
              </a:rPr>
              <a:t>Km/h.</a:t>
            </a:r>
          </a:p>
        </p:txBody>
      </p:sp>
      <p:sp>
        <p:nvSpPr>
          <p:cNvPr id="16" name="ZoneTexte 15"/>
          <p:cNvSpPr txBox="1"/>
          <p:nvPr/>
        </p:nvSpPr>
        <p:spPr>
          <a:xfrm>
            <a:off x="0" y="2452896"/>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Principe de fonctionnement</a:t>
            </a:r>
          </a:p>
        </p:txBody>
      </p:sp>
      <p:pic>
        <p:nvPicPr>
          <p:cNvPr id="4" name="Image 3" descr="220px-Anémomètre.jpg"/>
          <p:cNvPicPr>
            <a:picLocks noChangeAspect="1"/>
          </p:cNvPicPr>
          <p:nvPr/>
        </p:nvPicPr>
        <p:blipFill>
          <a:blip r:embed="rId3">
            <a:extLst>
              <a:ext uri="{BEBA8EAE-BF5A-486C-A8C5-ECC9F3942E4B}">
                <a14:imgProps xmlns:a14="http://schemas.microsoft.com/office/drawing/2010/main">
                  <a14:imgLayer r:embed="rId4">
                    <a14:imgEffect>
                      <a14:backgroundRemoval t="0" b="98558" l="0" r="95455"/>
                    </a14:imgEffect>
                  </a14:imgLayer>
                </a14:imgProps>
              </a:ext>
              <a:ext uri="{28A0092B-C50C-407E-A947-70E740481C1C}">
                <a14:useLocalDpi xmlns:a14="http://schemas.microsoft.com/office/drawing/2010/main" val="0"/>
              </a:ext>
            </a:extLst>
          </a:blip>
          <a:stretch>
            <a:fillRect/>
          </a:stretch>
        </p:blipFill>
        <p:spPr>
          <a:xfrm>
            <a:off x="215760" y="144289"/>
            <a:ext cx="1435240" cy="1356954"/>
          </a:xfrm>
          <a:prstGeom prst="rect">
            <a:avLst/>
          </a:prstGeom>
        </p:spPr>
      </p:pic>
      <p:grpSp>
        <p:nvGrpSpPr>
          <p:cNvPr id="31" name="Grouper 30"/>
          <p:cNvGrpSpPr/>
          <p:nvPr/>
        </p:nvGrpSpPr>
        <p:grpSpPr>
          <a:xfrm>
            <a:off x="215760" y="3063528"/>
            <a:ext cx="2838590" cy="2380584"/>
            <a:chOff x="215760" y="4176648"/>
            <a:chExt cx="2838590" cy="2380584"/>
          </a:xfrm>
        </p:grpSpPr>
        <p:pic>
          <p:nvPicPr>
            <p:cNvPr id="5" name="Image 4" descr="images.jpeg"/>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5276" r="42632" b="4487"/>
            <a:stretch/>
          </p:blipFill>
          <p:spPr>
            <a:xfrm>
              <a:off x="317272" y="4176648"/>
              <a:ext cx="2679928" cy="2380584"/>
            </a:xfrm>
            <a:prstGeom prst="rect">
              <a:avLst/>
            </a:prstGeom>
          </p:spPr>
        </p:pic>
        <p:sp>
          <p:nvSpPr>
            <p:cNvPr id="32" name="Rectangle 31"/>
            <p:cNvSpPr/>
            <p:nvPr/>
          </p:nvSpPr>
          <p:spPr>
            <a:xfrm>
              <a:off x="1822450" y="6026150"/>
              <a:ext cx="116205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Rectangle 32"/>
            <p:cNvSpPr/>
            <p:nvPr/>
          </p:nvSpPr>
          <p:spPr>
            <a:xfrm>
              <a:off x="215760" y="6097714"/>
              <a:ext cx="9525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5" name="Rectangle 34"/>
            <p:cNvSpPr/>
            <p:nvPr/>
          </p:nvSpPr>
          <p:spPr>
            <a:xfrm>
              <a:off x="2115552" y="4927600"/>
              <a:ext cx="938798" cy="330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cxnSp>
        <p:nvCxnSpPr>
          <p:cNvPr id="20" name="Connecteur droit avec flèche 19"/>
          <p:cNvCxnSpPr>
            <a:stCxn id="35" idx="1"/>
          </p:cNvCxnSpPr>
          <p:nvPr/>
        </p:nvCxnSpPr>
        <p:spPr>
          <a:xfrm>
            <a:off x="2115552" y="3979580"/>
            <a:ext cx="860071" cy="4699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nvGrpSpPr>
          <p:cNvPr id="37" name="Grouper 36"/>
          <p:cNvGrpSpPr/>
          <p:nvPr/>
        </p:nvGrpSpPr>
        <p:grpSpPr>
          <a:xfrm>
            <a:off x="3001023" y="2817530"/>
            <a:ext cx="5715761" cy="2783382"/>
            <a:chOff x="3001023" y="3930650"/>
            <a:chExt cx="5715761" cy="2783382"/>
          </a:xfrm>
        </p:grpSpPr>
        <p:grpSp>
          <p:nvGrpSpPr>
            <p:cNvPr id="27" name="Grouper 26"/>
            <p:cNvGrpSpPr/>
            <p:nvPr/>
          </p:nvGrpSpPr>
          <p:grpSpPr>
            <a:xfrm>
              <a:off x="3309352" y="3930650"/>
              <a:ext cx="5407432" cy="2783382"/>
              <a:chOff x="3309352" y="3930650"/>
              <a:chExt cx="5407432" cy="2783382"/>
            </a:xfrm>
          </p:grpSpPr>
          <p:grpSp>
            <p:nvGrpSpPr>
              <p:cNvPr id="26" name="Grouper 25"/>
              <p:cNvGrpSpPr/>
              <p:nvPr/>
            </p:nvGrpSpPr>
            <p:grpSpPr>
              <a:xfrm>
                <a:off x="3702050" y="3930650"/>
                <a:ext cx="5014734" cy="2783382"/>
                <a:chOff x="3702050" y="3930650"/>
                <a:chExt cx="5014734" cy="2783382"/>
              </a:xfrm>
            </p:grpSpPr>
            <p:pic>
              <p:nvPicPr>
                <p:cNvPr id="22" name="Image 21" descr="5437932283_336d029536.jpg"/>
                <p:cNvPicPr>
                  <a:picLocks noChangeAspect="1"/>
                </p:cNvPicPr>
                <p:nvPr/>
              </p:nvPicPr>
              <p:blipFill rotWithShape="1">
                <a:blip r:embed="rId7">
                  <a:clrChange>
                    <a:clrFrom>
                      <a:srgbClr val="E4E5EC"/>
                    </a:clrFrom>
                    <a:clrTo>
                      <a:srgbClr val="E4E5EC">
                        <a:alpha val="0"/>
                      </a:srgbClr>
                    </a:clrTo>
                  </a:clrChange>
                  <a:extLst>
                    <a:ext uri="{28A0092B-C50C-407E-A947-70E740481C1C}">
                      <a14:useLocalDpi xmlns:a14="http://schemas.microsoft.com/office/drawing/2010/main" val="0"/>
                    </a:ext>
                  </a:extLst>
                </a:blip>
                <a:srcRect l="15721" t="4059" r="7461" b="5001"/>
                <a:stretch/>
              </p:blipFill>
              <p:spPr>
                <a:xfrm>
                  <a:off x="4100280" y="3992329"/>
                  <a:ext cx="4616504" cy="2721703"/>
                </a:xfrm>
                <a:prstGeom prst="rect">
                  <a:avLst/>
                </a:prstGeom>
              </p:spPr>
            </p:pic>
            <p:sp>
              <p:nvSpPr>
                <p:cNvPr id="25" name="Rectangle 24"/>
                <p:cNvSpPr/>
                <p:nvPr/>
              </p:nvSpPr>
              <p:spPr>
                <a:xfrm>
                  <a:off x="3702050" y="3930650"/>
                  <a:ext cx="1162050" cy="1714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Rectangle 27"/>
                <p:cNvSpPr/>
                <p:nvPr/>
              </p:nvSpPr>
              <p:spPr>
                <a:xfrm>
                  <a:off x="6826250" y="3935348"/>
                  <a:ext cx="1162050" cy="1714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30" name="Rectangle 29"/>
              <p:cNvSpPr/>
              <p:nvPr/>
            </p:nvSpPr>
            <p:spPr>
              <a:xfrm>
                <a:off x="3309352" y="5854700"/>
                <a:ext cx="1162050" cy="1714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38" name="Image 37" descr="Anemometric_Inst.jpg"/>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67152" b="32666"/>
            <a:stretch/>
          </p:blipFill>
          <p:spPr>
            <a:xfrm>
              <a:off x="3001023" y="4764303"/>
              <a:ext cx="1124657" cy="974293"/>
            </a:xfrm>
            <a:prstGeom prst="rect">
              <a:avLst/>
            </a:prstGeom>
          </p:spPr>
        </p:pic>
      </p:grpSp>
      <p:cxnSp>
        <p:nvCxnSpPr>
          <p:cNvPr id="24" name="Connecteur droit avec flèche 23"/>
          <p:cNvCxnSpPr/>
          <p:nvPr/>
        </p:nvCxnSpPr>
        <p:spPr>
          <a:xfrm>
            <a:off x="1709152" y="5128930"/>
            <a:ext cx="2824748" cy="18415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44" name="ZoneTexte 43"/>
          <p:cNvSpPr txBox="1"/>
          <p:nvPr/>
        </p:nvSpPr>
        <p:spPr>
          <a:xfrm>
            <a:off x="46658" y="6353930"/>
            <a:ext cx="8399512" cy="338554"/>
          </a:xfrm>
          <a:prstGeom prst="rect">
            <a:avLst/>
          </a:prstGeom>
          <a:noFill/>
        </p:spPr>
        <p:txBody>
          <a:bodyPr wrap="square" rtlCol="0">
            <a:spAutoFit/>
          </a:bodyPr>
          <a:lstStyle/>
          <a:p>
            <a:pPr algn="ctr">
              <a:spcBef>
                <a:spcPts val="600"/>
              </a:spcBef>
            </a:pPr>
            <a:r>
              <a:rPr lang="fr-FR" sz="1600" i="1" dirty="0">
                <a:latin typeface="+mj-lt"/>
              </a:rPr>
              <a:t>Pour une Vi constante, la </a:t>
            </a:r>
            <a:r>
              <a:rPr lang="fr-FR" sz="1600" i="1" dirty="0" err="1">
                <a:latin typeface="+mj-lt"/>
              </a:rPr>
              <a:t>Vp</a:t>
            </a:r>
            <a:r>
              <a:rPr lang="fr-FR" sz="1600" i="1" dirty="0">
                <a:latin typeface="+mj-lt"/>
              </a:rPr>
              <a:t> augmente avec l’altitude de 1% par tranche de 600 </a:t>
            </a:r>
            <a:r>
              <a:rPr lang="fr-FR" sz="1600" i="1" dirty="0" err="1">
                <a:latin typeface="+mj-lt"/>
              </a:rPr>
              <a:t>Ft</a:t>
            </a:r>
            <a:r>
              <a:rPr lang="fr-FR" sz="1600" i="1" dirty="0">
                <a:latin typeface="+mj-lt"/>
              </a:rPr>
              <a:t>.</a:t>
            </a:r>
          </a:p>
        </p:txBody>
      </p:sp>
      <p:sp>
        <p:nvSpPr>
          <p:cNvPr id="45" name="Bulle rectangulaire à coins arrondis 44"/>
          <p:cNvSpPr/>
          <p:nvPr/>
        </p:nvSpPr>
        <p:spPr>
          <a:xfrm>
            <a:off x="2092805" y="5485579"/>
            <a:ext cx="1765636" cy="323997"/>
          </a:xfrm>
          <a:prstGeom prst="wedgeRoundRectCallout">
            <a:avLst>
              <a:gd name="adj1" fmla="val 83571"/>
              <a:gd name="adj2" fmla="val -89457"/>
              <a:gd name="adj3" fmla="val 16667"/>
            </a:avLst>
          </a:prstGeom>
          <a:solidFill>
            <a:schemeClr val="accent1">
              <a:lumMod val="60000"/>
              <a:lumOff val="4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600" dirty="0">
                <a:solidFill>
                  <a:schemeClr val="tx1"/>
                </a:solidFill>
                <a:latin typeface="+mj-lt"/>
              </a:rPr>
              <a:t>Pression statique</a:t>
            </a:r>
          </a:p>
        </p:txBody>
      </p:sp>
      <p:sp>
        <p:nvSpPr>
          <p:cNvPr id="46" name="Bulle rectangulaire à coins arrondis 45"/>
          <p:cNvSpPr/>
          <p:nvPr/>
        </p:nvSpPr>
        <p:spPr>
          <a:xfrm>
            <a:off x="2975624" y="4663683"/>
            <a:ext cx="1736075" cy="323997"/>
          </a:xfrm>
          <a:prstGeom prst="wedgeRoundRectCallout">
            <a:avLst>
              <a:gd name="adj1" fmla="val -45559"/>
              <a:gd name="adj2" fmla="val -91735"/>
              <a:gd name="adj3" fmla="val 16667"/>
            </a:avLst>
          </a:prstGeom>
          <a:solidFill>
            <a:schemeClr val="accent2">
              <a:lumMod val="60000"/>
              <a:lumOff val="4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600" dirty="0">
                <a:solidFill>
                  <a:schemeClr val="tx1"/>
                </a:solidFill>
                <a:latin typeface="+mj-lt"/>
              </a:rPr>
              <a:t>Pression totale</a:t>
            </a:r>
          </a:p>
        </p:txBody>
      </p:sp>
      <p:sp>
        <p:nvSpPr>
          <p:cNvPr id="41" name="ZoneTexte 40"/>
          <p:cNvSpPr txBox="1"/>
          <p:nvPr/>
        </p:nvSpPr>
        <p:spPr>
          <a:xfrm>
            <a:off x="4533900" y="5608584"/>
            <a:ext cx="4064000" cy="646331"/>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fr-FR" dirty="0">
                <a:solidFill>
                  <a:schemeClr val="accent2">
                    <a:lumMod val="75000"/>
                  </a:schemeClr>
                </a:solidFill>
                <a:latin typeface="+mj-lt"/>
              </a:rPr>
              <a:t>Pression totale</a:t>
            </a:r>
            <a:r>
              <a:rPr lang="fr-FR" dirty="0">
                <a:latin typeface="+mj-lt"/>
              </a:rPr>
              <a:t> – </a:t>
            </a:r>
            <a:r>
              <a:rPr lang="fr-FR" dirty="0">
                <a:solidFill>
                  <a:schemeClr val="accent1"/>
                </a:solidFill>
                <a:latin typeface="+mj-lt"/>
              </a:rPr>
              <a:t>pression statique</a:t>
            </a:r>
          </a:p>
          <a:p>
            <a:pPr algn="ctr"/>
            <a:r>
              <a:rPr lang="fr-FR" dirty="0">
                <a:latin typeface="+mj-lt"/>
              </a:rPr>
              <a:t> = </a:t>
            </a:r>
            <a:r>
              <a:rPr lang="fr-FR" dirty="0">
                <a:solidFill>
                  <a:schemeClr val="accent6">
                    <a:lumMod val="75000"/>
                  </a:schemeClr>
                </a:solidFill>
                <a:latin typeface="+mj-lt"/>
              </a:rPr>
              <a:t>Pression dynamique</a:t>
            </a:r>
          </a:p>
        </p:txBody>
      </p:sp>
      <p:cxnSp>
        <p:nvCxnSpPr>
          <p:cNvPr id="47" name="Connecteur droit avec flèche 46"/>
          <p:cNvCxnSpPr/>
          <p:nvPr/>
        </p:nvCxnSpPr>
        <p:spPr>
          <a:xfrm flipV="1">
            <a:off x="5697258" y="3722144"/>
            <a:ext cx="215018" cy="194972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0" name="Connecteur droit avec flèche 49"/>
          <p:cNvCxnSpPr/>
          <p:nvPr/>
        </p:nvCxnSpPr>
        <p:spPr>
          <a:xfrm flipH="1" flipV="1">
            <a:off x="5912276" y="4449480"/>
            <a:ext cx="1188906" cy="1264691"/>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53" name="Connecteur droit avec flèche 52"/>
          <p:cNvCxnSpPr/>
          <p:nvPr/>
        </p:nvCxnSpPr>
        <p:spPr>
          <a:xfrm flipV="1">
            <a:off x="7696200" y="4741581"/>
            <a:ext cx="456187" cy="1379819"/>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8057988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par>
                          <p:cTn id="45" fill="hold">
                            <p:stCondLst>
                              <p:cond delay="0"/>
                            </p:stCondLst>
                            <p:childTnLst>
                              <p:par>
                                <p:cTn id="46" presetID="22" presetClass="entr" presetSubtype="4" fill="hold" nodeType="after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down)">
                                      <p:cBhvr>
                                        <p:cTn id="48" dur="500"/>
                                        <p:tgtEl>
                                          <p:spTgt spid="47"/>
                                        </p:tgtEl>
                                      </p:cBhvr>
                                    </p:animEffect>
                                  </p:childTnLst>
                                </p:cTn>
                              </p:par>
                            </p:childTnLst>
                          </p:cTn>
                        </p:par>
                        <p:par>
                          <p:cTn id="49" fill="hold">
                            <p:stCondLst>
                              <p:cond delay="500"/>
                            </p:stCondLst>
                            <p:childTnLst>
                              <p:par>
                                <p:cTn id="50" presetID="22" presetClass="entr" presetSubtype="4" fill="hold" nodeType="after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wipe(down)">
                                      <p:cBhvr>
                                        <p:cTn id="52" dur="500"/>
                                        <p:tgtEl>
                                          <p:spTgt spid="50"/>
                                        </p:tgtEl>
                                      </p:cBhvr>
                                    </p:animEffect>
                                  </p:childTnLst>
                                </p:cTn>
                              </p:par>
                            </p:childTnLst>
                          </p:cTn>
                        </p:par>
                        <p:par>
                          <p:cTn id="53" fill="hold">
                            <p:stCondLst>
                              <p:cond delay="1000"/>
                            </p:stCondLst>
                            <p:childTnLst>
                              <p:par>
                                <p:cTn id="54" presetID="22" presetClass="entr" presetSubtype="4" fill="hold" nodeType="after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wipe(down)">
                                      <p:cBhvr>
                                        <p:cTn id="56" dur="500"/>
                                        <p:tgtEl>
                                          <p:spTgt spid="53"/>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build="p"/>
      <p:bldP spid="16" grpId="0"/>
      <p:bldP spid="44" grpId="0" build="p"/>
      <p:bldP spid="45" grpId="0" animBg="1"/>
      <p:bldP spid="46" grpId="0" animBg="1"/>
      <p:bldP spid="4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Image 14" descr="220px-Anémomètre.jpg"/>
          <p:cNvPicPr>
            <a:picLocks noChangeAspect="1"/>
          </p:cNvPicPr>
          <p:nvPr/>
        </p:nvPicPr>
        <p:blipFill>
          <a:blip r:embed="rId3">
            <a:extLst>
              <a:ext uri="{BEBA8EAE-BF5A-486C-A8C5-ECC9F3942E4B}">
                <a14:imgProps xmlns:a14="http://schemas.microsoft.com/office/drawing/2010/main">
                  <a14:imgLayer r:embed="rId4">
                    <a14:imgEffect>
                      <a14:backgroundRemoval t="0" b="98558" l="0" r="95455"/>
                    </a14:imgEffect>
                  </a14:imgLayer>
                </a14:imgProps>
              </a:ext>
              <a:ext uri="{28A0092B-C50C-407E-A947-70E740481C1C}">
                <a14:useLocalDpi xmlns:a14="http://schemas.microsoft.com/office/drawing/2010/main" val="0"/>
              </a:ext>
            </a:extLst>
          </a:blip>
          <a:stretch>
            <a:fillRect/>
          </a:stretch>
        </p:blipFill>
        <p:spPr>
          <a:xfrm>
            <a:off x="3401144" y="1917701"/>
            <a:ext cx="2360761" cy="2231999"/>
          </a:xfrm>
          <a:prstGeom prst="rect">
            <a:avLst/>
          </a:prstGeom>
        </p:spPr>
      </p:pic>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1. Instruments de contrôle de vol</a:t>
            </a:r>
          </a:p>
        </p:txBody>
      </p:sp>
      <p:sp>
        <p:nvSpPr>
          <p:cNvPr id="23" name="ZoneTexte 22"/>
          <p:cNvSpPr txBox="1"/>
          <p:nvPr/>
        </p:nvSpPr>
        <p:spPr>
          <a:xfrm>
            <a:off x="12700" y="122950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Vitesses caractéristiques</a:t>
            </a:r>
          </a:p>
        </p:txBody>
      </p:sp>
      <p:sp>
        <p:nvSpPr>
          <p:cNvPr id="12" name="ZoneTexte 11"/>
          <p:cNvSpPr txBox="1"/>
          <p:nvPr/>
        </p:nvSpPr>
        <p:spPr>
          <a:xfrm>
            <a:off x="12700" y="5321202"/>
            <a:ext cx="9144000" cy="584776"/>
          </a:xfrm>
          <a:prstGeom prst="rect">
            <a:avLst/>
          </a:prstGeom>
          <a:noFill/>
        </p:spPr>
        <p:txBody>
          <a:bodyPr wrap="square" rtlCol="0">
            <a:spAutoFit/>
          </a:bodyPr>
          <a:lstStyle/>
          <a:p>
            <a:pPr marL="742950" lvl="1" indent="-285750">
              <a:buFont typeface="Wingdings" charset="2"/>
              <a:buChar char="v"/>
            </a:pPr>
            <a:r>
              <a:rPr lang="fr-FR" sz="1600" dirty="0">
                <a:latin typeface="+mj-lt"/>
              </a:rPr>
              <a:t>Limite inférieure : </a:t>
            </a:r>
            <a:r>
              <a:rPr lang="fr-FR" sz="1600" b="1" dirty="0">
                <a:latin typeface="+mj-lt"/>
              </a:rPr>
              <a:t>VSO </a:t>
            </a:r>
            <a:r>
              <a:rPr lang="fr-FR" sz="1600" dirty="0">
                <a:latin typeface="+mj-lt"/>
              </a:rPr>
              <a:t>(Velocity Stall Out). Vitesse de décrochage en configuration d'atterrissage, volets sortis au maximum.</a:t>
            </a:r>
            <a:endParaRPr lang="fr-FR" sz="1600" i="1" dirty="0">
              <a:latin typeface="+mj-lt"/>
            </a:endParaRPr>
          </a:p>
        </p:txBody>
      </p:sp>
      <p:sp>
        <p:nvSpPr>
          <p:cNvPr id="13" name="Bulle rectangulaire à coins arrondis 12"/>
          <p:cNvSpPr/>
          <p:nvPr/>
        </p:nvSpPr>
        <p:spPr>
          <a:xfrm>
            <a:off x="5597576" y="2006402"/>
            <a:ext cx="1527124" cy="323997"/>
          </a:xfrm>
          <a:prstGeom prst="wedgeRoundRectCallout">
            <a:avLst>
              <a:gd name="adj1" fmla="val -69735"/>
              <a:gd name="adj2" fmla="val 90044"/>
              <a:gd name="adj3" fmla="val 16667"/>
            </a:avLst>
          </a:prstGeom>
          <a:solidFill>
            <a:schemeClr val="bg1"/>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400" dirty="0">
                <a:solidFill>
                  <a:schemeClr val="tx1"/>
                </a:solidFill>
              </a:rPr>
              <a:t>VSO = 45 </a:t>
            </a:r>
            <a:r>
              <a:rPr lang="fr-FR" sz="1400" dirty="0" err="1">
                <a:solidFill>
                  <a:schemeClr val="tx1"/>
                </a:solidFill>
              </a:rPr>
              <a:t>kt</a:t>
            </a:r>
            <a:endParaRPr lang="fr-FR" sz="1400" dirty="0">
              <a:solidFill>
                <a:schemeClr val="tx1"/>
              </a:solidFill>
            </a:endParaRPr>
          </a:p>
        </p:txBody>
      </p:sp>
      <p:sp>
        <p:nvSpPr>
          <p:cNvPr id="14" name="Bulle rectangulaire à coins arrondis 13"/>
          <p:cNvSpPr/>
          <p:nvPr/>
        </p:nvSpPr>
        <p:spPr>
          <a:xfrm>
            <a:off x="5224610" y="3968106"/>
            <a:ext cx="1527124" cy="323997"/>
          </a:xfrm>
          <a:prstGeom prst="wedgeRoundRectCallout">
            <a:avLst>
              <a:gd name="adj1" fmla="val -74725"/>
              <a:gd name="adj2" fmla="val -133384"/>
              <a:gd name="adj3" fmla="val 16667"/>
            </a:avLst>
          </a:prstGeom>
          <a:solidFill>
            <a:schemeClr val="bg1"/>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400" dirty="0">
                <a:solidFill>
                  <a:schemeClr val="tx1"/>
                </a:solidFill>
              </a:rPr>
              <a:t>VFE = 85 </a:t>
            </a:r>
            <a:r>
              <a:rPr lang="fr-FR" sz="1400" dirty="0" err="1">
                <a:solidFill>
                  <a:schemeClr val="tx1"/>
                </a:solidFill>
              </a:rPr>
              <a:t>kt</a:t>
            </a:r>
            <a:endParaRPr lang="fr-FR" sz="1400" dirty="0">
              <a:solidFill>
                <a:schemeClr val="tx1"/>
              </a:solidFill>
            </a:endParaRPr>
          </a:p>
        </p:txBody>
      </p:sp>
      <p:sp>
        <p:nvSpPr>
          <p:cNvPr id="17" name="ZoneTexte 16"/>
          <p:cNvSpPr txBox="1"/>
          <p:nvPr/>
        </p:nvSpPr>
        <p:spPr>
          <a:xfrm>
            <a:off x="2146300" y="4817656"/>
            <a:ext cx="4940300" cy="338554"/>
          </a:xfrm>
          <a:prstGeom prst="rect">
            <a:avLst/>
          </a:prstGeom>
          <a:noFill/>
          <a:ln>
            <a:solidFill>
              <a:schemeClr val="tx1"/>
            </a:solidFill>
          </a:ln>
        </p:spPr>
        <p:txBody>
          <a:bodyPr wrap="square" rtlCol="0">
            <a:spAutoFit/>
          </a:bodyPr>
          <a:lstStyle/>
          <a:p>
            <a:pPr algn="ctr"/>
            <a:r>
              <a:rPr lang="fr-FR" sz="1600" b="1" dirty="0">
                <a:latin typeface="+mj-lt"/>
              </a:rPr>
              <a:t>Arc blanc : </a:t>
            </a:r>
            <a:r>
              <a:rPr lang="fr-FR" sz="1600" dirty="0">
                <a:latin typeface="+mj-lt"/>
              </a:rPr>
              <a:t>Plage d’utilisation volets sortis.</a:t>
            </a:r>
          </a:p>
        </p:txBody>
      </p:sp>
      <p:sp>
        <p:nvSpPr>
          <p:cNvPr id="18" name="ZoneTexte 17"/>
          <p:cNvSpPr txBox="1"/>
          <p:nvPr/>
        </p:nvSpPr>
        <p:spPr>
          <a:xfrm>
            <a:off x="12700" y="5965013"/>
            <a:ext cx="9131300" cy="338554"/>
          </a:xfrm>
          <a:prstGeom prst="rect">
            <a:avLst/>
          </a:prstGeom>
          <a:noFill/>
        </p:spPr>
        <p:txBody>
          <a:bodyPr wrap="square" rtlCol="0">
            <a:spAutoFit/>
          </a:bodyPr>
          <a:lstStyle/>
          <a:p>
            <a:pPr marL="742950" lvl="1" indent="-285750">
              <a:buFont typeface="Wingdings" charset="2"/>
              <a:buChar char="v"/>
            </a:pPr>
            <a:r>
              <a:rPr lang="fr-FR" sz="1600" dirty="0">
                <a:latin typeface="+mj-lt"/>
              </a:rPr>
              <a:t>Limite supérieure : </a:t>
            </a:r>
            <a:r>
              <a:rPr lang="fr-FR" sz="1600" b="1" dirty="0">
                <a:latin typeface="+mj-lt"/>
              </a:rPr>
              <a:t>VFE</a:t>
            </a:r>
            <a:r>
              <a:rPr lang="fr-FR" sz="1600" dirty="0">
                <a:latin typeface="+mj-lt"/>
              </a:rPr>
              <a:t> (</a:t>
            </a:r>
            <a:r>
              <a:rPr lang="fr-FR" sz="1600" dirty="0"/>
              <a:t>Velocity </a:t>
            </a:r>
            <a:r>
              <a:rPr lang="fr-FR" sz="1600" dirty="0">
                <a:latin typeface="+mj-lt"/>
              </a:rPr>
              <a:t>Flap Extended). Vitesse maximale d'utilisation des volets.</a:t>
            </a:r>
            <a:endParaRPr lang="fr-FR" sz="1600" i="1" dirty="0">
              <a:latin typeface="+mj-lt"/>
            </a:endParaRPr>
          </a:p>
        </p:txBody>
      </p:sp>
      <p:sp>
        <p:nvSpPr>
          <p:cNvPr id="11" name="ZoneTexte 10"/>
          <p:cNvSpPr txBox="1"/>
          <p:nvPr/>
        </p:nvSpPr>
        <p:spPr>
          <a:xfrm>
            <a:off x="3319742" y="562977"/>
            <a:ext cx="2560358"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600" dirty="0"/>
              <a:t>ANÉMOMÈTRE OU BADIN </a:t>
            </a:r>
          </a:p>
        </p:txBody>
      </p:sp>
    </p:spTree>
    <p:extLst>
      <p:ext uri="{BB962C8B-B14F-4D97-AF65-F5344CB8AC3E}">
        <p14:creationId xmlns:p14="http://schemas.microsoft.com/office/powerpoint/2010/main" val="6959304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animBg="1"/>
      <p:bldP spid="14" grpId="0" animBg="1"/>
      <p:bldP spid="17" grpId="0" animBg="1"/>
      <p:bldP spid="18"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 name="Image 18" descr="220px-Anémomètre.jpg"/>
          <p:cNvPicPr>
            <a:picLocks noChangeAspect="1"/>
          </p:cNvPicPr>
          <p:nvPr/>
        </p:nvPicPr>
        <p:blipFill>
          <a:blip r:embed="rId3">
            <a:extLst>
              <a:ext uri="{BEBA8EAE-BF5A-486C-A8C5-ECC9F3942E4B}">
                <a14:imgProps xmlns:a14="http://schemas.microsoft.com/office/drawing/2010/main">
                  <a14:imgLayer r:embed="rId4">
                    <a14:imgEffect>
                      <a14:backgroundRemoval t="0" b="98558" l="0" r="95455"/>
                    </a14:imgEffect>
                  </a14:imgLayer>
                </a14:imgProps>
              </a:ext>
              <a:ext uri="{28A0092B-C50C-407E-A947-70E740481C1C}">
                <a14:useLocalDpi xmlns:a14="http://schemas.microsoft.com/office/drawing/2010/main" val="0"/>
              </a:ext>
            </a:extLst>
          </a:blip>
          <a:stretch>
            <a:fillRect/>
          </a:stretch>
        </p:blipFill>
        <p:spPr>
          <a:xfrm>
            <a:off x="3401144" y="1917701"/>
            <a:ext cx="2360761" cy="2231999"/>
          </a:xfrm>
          <a:prstGeom prst="rect">
            <a:avLst/>
          </a:prstGeom>
        </p:spPr>
      </p:pic>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1. Instruments de contrôle de vol</a:t>
            </a:r>
          </a:p>
        </p:txBody>
      </p:sp>
      <p:sp>
        <p:nvSpPr>
          <p:cNvPr id="23" name="ZoneTexte 22"/>
          <p:cNvSpPr txBox="1"/>
          <p:nvPr/>
        </p:nvSpPr>
        <p:spPr>
          <a:xfrm>
            <a:off x="12700" y="122950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Vitesses caractéristiques</a:t>
            </a:r>
          </a:p>
        </p:txBody>
      </p:sp>
      <p:sp>
        <p:nvSpPr>
          <p:cNvPr id="12" name="ZoneTexte 11"/>
          <p:cNvSpPr txBox="1"/>
          <p:nvPr/>
        </p:nvSpPr>
        <p:spPr>
          <a:xfrm>
            <a:off x="469900" y="5321202"/>
            <a:ext cx="8280400" cy="584776"/>
          </a:xfrm>
          <a:prstGeom prst="rect">
            <a:avLst/>
          </a:prstGeom>
          <a:noFill/>
        </p:spPr>
        <p:txBody>
          <a:bodyPr wrap="square" rtlCol="0">
            <a:spAutoFit/>
          </a:bodyPr>
          <a:lstStyle/>
          <a:p>
            <a:pPr marL="742950" lvl="1" indent="-285750">
              <a:buFont typeface="Wingdings" charset="2"/>
              <a:buChar char="v"/>
            </a:pPr>
            <a:r>
              <a:rPr lang="fr-FR" sz="1600" dirty="0">
                <a:latin typeface="+mj-lt"/>
              </a:rPr>
              <a:t>Limite inférieure : </a:t>
            </a:r>
            <a:r>
              <a:rPr lang="fr-FR" sz="1600" b="1" dirty="0">
                <a:latin typeface="+mj-lt"/>
              </a:rPr>
              <a:t>VS1</a:t>
            </a:r>
            <a:r>
              <a:rPr lang="fr-FR" sz="1600" dirty="0">
                <a:latin typeface="+mj-lt"/>
              </a:rPr>
              <a:t> (Velocity Stall Speed 1)  Vitesse de décrochage en configuration lisse (volets rentrés).</a:t>
            </a:r>
            <a:endParaRPr lang="fr-FR" sz="1600" i="1" dirty="0">
              <a:latin typeface="+mj-lt"/>
            </a:endParaRPr>
          </a:p>
        </p:txBody>
      </p:sp>
      <p:sp>
        <p:nvSpPr>
          <p:cNvPr id="13" name="Bulle rectangulaire à coins arrondis 12"/>
          <p:cNvSpPr/>
          <p:nvPr/>
        </p:nvSpPr>
        <p:spPr>
          <a:xfrm>
            <a:off x="5697258" y="3298994"/>
            <a:ext cx="1527124" cy="323997"/>
          </a:xfrm>
          <a:prstGeom prst="wedgeRoundRectCallout">
            <a:avLst>
              <a:gd name="adj1" fmla="val -65047"/>
              <a:gd name="adj2" fmla="val -211964"/>
              <a:gd name="adj3" fmla="val 16667"/>
            </a:avLst>
          </a:prstGeom>
          <a:solidFill>
            <a:schemeClr val="accent3">
              <a:lumMod val="20000"/>
              <a:lumOff val="80000"/>
            </a:schemeClr>
          </a:solidFill>
          <a:ln>
            <a:solidFill>
              <a:srgbClr val="508709"/>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400" dirty="0">
                <a:solidFill>
                  <a:srgbClr val="008000"/>
                </a:solidFill>
              </a:rPr>
              <a:t>VS1 =  55 </a:t>
            </a:r>
            <a:r>
              <a:rPr lang="fr-FR" sz="1400" dirty="0" err="1">
                <a:solidFill>
                  <a:srgbClr val="008000"/>
                </a:solidFill>
              </a:rPr>
              <a:t>kt</a:t>
            </a:r>
            <a:endParaRPr lang="fr-FR" sz="1400" dirty="0">
              <a:solidFill>
                <a:srgbClr val="008000"/>
              </a:solidFill>
            </a:endParaRPr>
          </a:p>
        </p:txBody>
      </p:sp>
      <p:sp>
        <p:nvSpPr>
          <p:cNvPr id="14" name="Bulle rectangulaire à coins arrondis 13"/>
          <p:cNvSpPr/>
          <p:nvPr/>
        </p:nvSpPr>
        <p:spPr>
          <a:xfrm>
            <a:off x="2275218" y="3960982"/>
            <a:ext cx="1527124" cy="323997"/>
          </a:xfrm>
          <a:prstGeom prst="wedgeRoundRectCallout">
            <a:avLst>
              <a:gd name="adj1" fmla="val 60776"/>
              <a:gd name="adj2" fmla="val -161332"/>
              <a:gd name="adj3" fmla="val 16667"/>
            </a:avLst>
          </a:prstGeom>
          <a:solidFill>
            <a:schemeClr val="accent3">
              <a:lumMod val="20000"/>
              <a:lumOff val="80000"/>
            </a:schemeClr>
          </a:solidFill>
          <a:ln>
            <a:solidFill>
              <a:schemeClr val="accent3"/>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400" dirty="0">
                <a:solidFill>
                  <a:srgbClr val="008000"/>
                </a:solidFill>
              </a:rPr>
              <a:t>VN0 = 110 </a:t>
            </a:r>
            <a:r>
              <a:rPr lang="fr-FR" sz="1400" dirty="0" err="1">
                <a:solidFill>
                  <a:srgbClr val="008000"/>
                </a:solidFill>
              </a:rPr>
              <a:t>kt</a:t>
            </a:r>
            <a:endParaRPr lang="fr-FR" sz="1400" dirty="0">
              <a:solidFill>
                <a:srgbClr val="008000"/>
              </a:solidFill>
            </a:endParaRPr>
          </a:p>
        </p:txBody>
      </p:sp>
      <p:sp>
        <p:nvSpPr>
          <p:cNvPr id="17" name="ZoneTexte 16"/>
          <p:cNvSpPr txBox="1"/>
          <p:nvPr/>
        </p:nvSpPr>
        <p:spPr>
          <a:xfrm>
            <a:off x="2146300" y="4817656"/>
            <a:ext cx="4940300" cy="338554"/>
          </a:xfrm>
          <a:prstGeom prst="rect">
            <a:avLst/>
          </a:prstGeom>
          <a:solidFill>
            <a:schemeClr val="accent3">
              <a:lumMod val="20000"/>
              <a:lumOff val="80000"/>
            </a:schemeClr>
          </a:solidFill>
          <a:ln>
            <a:solidFill>
              <a:srgbClr val="508709"/>
            </a:solidFill>
          </a:ln>
        </p:spPr>
        <p:txBody>
          <a:bodyPr wrap="square" rtlCol="0">
            <a:spAutoFit/>
          </a:bodyPr>
          <a:lstStyle/>
          <a:p>
            <a:pPr algn="ctr"/>
            <a:r>
              <a:rPr lang="fr-FR" sz="1600" b="1" dirty="0">
                <a:solidFill>
                  <a:srgbClr val="008000"/>
                </a:solidFill>
                <a:latin typeface="+mj-lt"/>
              </a:rPr>
              <a:t>Arc vert : </a:t>
            </a:r>
            <a:r>
              <a:rPr lang="fr-FR" sz="1600" dirty="0">
                <a:solidFill>
                  <a:srgbClr val="008000"/>
                </a:solidFill>
                <a:latin typeface="+mj-lt"/>
              </a:rPr>
              <a:t>Plage d’utilisation normale de l'aéronef.</a:t>
            </a:r>
          </a:p>
        </p:txBody>
      </p:sp>
      <p:sp>
        <p:nvSpPr>
          <p:cNvPr id="18" name="ZoneTexte 17"/>
          <p:cNvSpPr txBox="1"/>
          <p:nvPr/>
        </p:nvSpPr>
        <p:spPr>
          <a:xfrm>
            <a:off x="469900" y="5965013"/>
            <a:ext cx="8280400" cy="584776"/>
          </a:xfrm>
          <a:prstGeom prst="rect">
            <a:avLst/>
          </a:prstGeom>
          <a:noFill/>
        </p:spPr>
        <p:txBody>
          <a:bodyPr wrap="square" rtlCol="0">
            <a:spAutoFit/>
          </a:bodyPr>
          <a:lstStyle/>
          <a:p>
            <a:pPr marL="742950" lvl="1" indent="-285750">
              <a:buFont typeface="Wingdings" charset="2"/>
              <a:buChar char="v"/>
            </a:pPr>
            <a:r>
              <a:rPr lang="fr-FR" sz="1600" dirty="0">
                <a:latin typeface="+mj-lt"/>
              </a:rPr>
              <a:t>Limite supérieure : </a:t>
            </a:r>
            <a:r>
              <a:rPr lang="fr-FR" sz="1600" b="1" dirty="0">
                <a:latin typeface="+mj-lt"/>
              </a:rPr>
              <a:t>VNO</a:t>
            </a:r>
            <a:r>
              <a:rPr lang="fr-FR" sz="1600" dirty="0">
                <a:latin typeface="+mj-lt"/>
              </a:rPr>
              <a:t> (Velocity Normal Operating) vitesse à ne pas dépasser quand l'atmosphère est agitée.</a:t>
            </a:r>
            <a:endParaRPr lang="fr-FR" sz="1600" i="1" dirty="0">
              <a:latin typeface="+mj-lt"/>
            </a:endParaRPr>
          </a:p>
        </p:txBody>
      </p:sp>
      <p:sp>
        <p:nvSpPr>
          <p:cNvPr id="20" name="Bulle rectangulaire à coins arrondis 19"/>
          <p:cNvSpPr/>
          <p:nvPr/>
        </p:nvSpPr>
        <p:spPr>
          <a:xfrm>
            <a:off x="5597576" y="2006402"/>
            <a:ext cx="1527124" cy="323997"/>
          </a:xfrm>
          <a:prstGeom prst="wedgeRoundRectCallout">
            <a:avLst>
              <a:gd name="adj1" fmla="val -69735"/>
              <a:gd name="adj2" fmla="val 90044"/>
              <a:gd name="adj3" fmla="val 16667"/>
            </a:avLst>
          </a:prstGeom>
          <a:solidFill>
            <a:schemeClr val="bg1"/>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400" dirty="0">
                <a:solidFill>
                  <a:schemeClr val="tx1"/>
                </a:solidFill>
              </a:rPr>
              <a:t>VSO = 45 </a:t>
            </a:r>
            <a:r>
              <a:rPr lang="fr-FR" sz="1400" dirty="0" err="1">
                <a:solidFill>
                  <a:schemeClr val="tx1"/>
                </a:solidFill>
              </a:rPr>
              <a:t>kt</a:t>
            </a:r>
            <a:endParaRPr lang="fr-FR" sz="1400" dirty="0">
              <a:solidFill>
                <a:schemeClr val="tx1"/>
              </a:solidFill>
            </a:endParaRPr>
          </a:p>
        </p:txBody>
      </p:sp>
      <p:sp>
        <p:nvSpPr>
          <p:cNvPr id="24" name="Bulle rectangulaire à coins arrondis 23"/>
          <p:cNvSpPr/>
          <p:nvPr/>
        </p:nvSpPr>
        <p:spPr>
          <a:xfrm>
            <a:off x="5224610" y="3968106"/>
            <a:ext cx="1527124" cy="323997"/>
          </a:xfrm>
          <a:prstGeom prst="wedgeRoundRectCallout">
            <a:avLst>
              <a:gd name="adj1" fmla="val -74725"/>
              <a:gd name="adj2" fmla="val -133384"/>
              <a:gd name="adj3" fmla="val 16667"/>
            </a:avLst>
          </a:prstGeom>
          <a:solidFill>
            <a:schemeClr val="bg1"/>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400" dirty="0">
                <a:solidFill>
                  <a:schemeClr val="tx1"/>
                </a:solidFill>
              </a:rPr>
              <a:t>VFE = 85 </a:t>
            </a:r>
            <a:r>
              <a:rPr lang="fr-FR" sz="1400" dirty="0" err="1">
                <a:solidFill>
                  <a:schemeClr val="tx1"/>
                </a:solidFill>
              </a:rPr>
              <a:t>kt</a:t>
            </a:r>
            <a:endParaRPr lang="fr-FR" sz="1400" dirty="0">
              <a:solidFill>
                <a:schemeClr val="tx1"/>
              </a:solidFill>
            </a:endParaRPr>
          </a:p>
        </p:txBody>
      </p:sp>
      <p:sp>
        <p:nvSpPr>
          <p:cNvPr id="15" name="ZoneTexte 14"/>
          <p:cNvSpPr txBox="1"/>
          <p:nvPr/>
        </p:nvSpPr>
        <p:spPr>
          <a:xfrm>
            <a:off x="3319742" y="562977"/>
            <a:ext cx="2560358"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600" dirty="0"/>
              <a:t>ANÉMOMÈTRE OU BADIN </a:t>
            </a:r>
          </a:p>
        </p:txBody>
      </p:sp>
    </p:spTree>
    <p:extLst>
      <p:ext uri="{BB962C8B-B14F-4D97-AF65-F5344CB8AC3E}">
        <p14:creationId xmlns:p14="http://schemas.microsoft.com/office/powerpoint/2010/main" val="39411144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animBg="1"/>
      <p:bldP spid="14" grpId="0" animBg="1"/>
      <p:bldP spid="18"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 name="Image 18" descr="220px-Anémomètre.jpg"/>
          <p:cNvPicPr>
            <a:picLocks noChangeAspect="1"/>
          </p:cNvPicPr>
          <p:nvPr/>
        </p:nvPicPr>
        <p:blipFill>
          <a:blip r:embed="rId3">
            <a:extLst>
              <a:ext uri="{BEBA8EAE-BF5A-486C-A8C5-ECC9F3942E4B}">
                <a14:imgProps xmlns:a14="http://schemas.microsoft.com/office/drawing/2010/main">
                  <a14:imgLayer r:embed="rId4">
                    <a14:imgEffect>
                      <a14:backgroundRemoval t="0" b="98558" l="0" r="95455"/>
                    </a14:imgEffect>
                  </a14:imgLayer>
                </a14:imgProps>
              </a:ext>
              <a:ext uri="{28A0092B-C50C-407E-A947-70E740481C1C}">
                <a14:useLocalDpi xmlns:a14="http://schemas.microsoft.com/office/drawing/2010/main" val="0"/>
              </a:ext>
            </a:extLst>
          </a:blip>
          <a:stretch>
            <a:fillRect/>
          </a:stretch>
        </p:blipFill>
        <p:spPr>
          <a:xfrm>
            <a:off x="3401144" y="1917701"/>
            <a:ext cx="2360761" cy="2231999"/>
          </a:xfrm>
          <a:prstGeom prst="rect">
            <a:avLst/>
          </a:prstGeom>
        </p:spPr>
      </p:pic>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1. Instruments de contrôle de vol</a:t>
            </a:r>
          </a:p>
        </p:txBody>
      </p:sp>
      <p:sp>
        <p:nvSpPr>
          <p:cNvPr id="23" name="ZoneTexte 22"/>
          <p:cNvSpPr txBox="1"/>
          <p:nvPr/>
        </p:nvSpPr>
        <p:spPr>
          <a:xfrm>
            <a:off x="12700" y="122950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Vitesses caractéristiques</a:t>
            </a:r>
          </a:p>
        </p:txBody>
      </p:sp>
      <p:sp>
        <p:nvSpPr>
          <p:cNvPr id="13" name="Bulle rectangulaire à coins arrondis 12"/>
          <p:cNvSpPr/>
          <p:nvPr/>
        </p:nvSpPr>
        <p:spPr>
          <a:xfrm>
            <a:off x="5697258" y="3298994"/>
            <a:ext cx="1527124" cy="323997"/>
          </a:xfrm>
          <a:prstGeom prst="wedgeRoundRectCallout">
            <a:avLst>
              <a:gd name="adj1" fmla="val -65047"/>
              <a:gd name="adj2" fmla="val -211964"/>
              <a:gd name="adj3" fmla="val 16667"/>
            </a:avLst>
          </a:prstGeom>
          <a:solidFill>
            <a:schemeClr val="accent3">
              <a:lumMod val="20000"/>
              <a:lumOff val="80000"/>
            </a:schemeClr>
          </a:solidFill>
          <a:ln>
            <a:solidFill>
              <a:srgbClr val="508709"/>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400" dirty="0">
                <a:solidFill>
                  <a:srgbClr val="008000"/>
                </a:solidFill>
              </a:rPr>
              <a:t>VS1 =  55 </a:t>
            </a:r>
            <a:r>
              <a:rPr lang="fr-FR" sz="1400" dirty="0" err="1">
                <a:solidFill>
                  <a:srgbClr val="008000"/>
                </a:solidFill>
              </a:rPr>
              <a:t>kt</a:t>
            </a:r>
            <a:endParaRPr lang="fr-FR" sz="1400" dirty="0">
              <a:solidFill>
                <a:srgbClr val="008000"/>
              </a:solidFill>
            </a:endParaRPr>
          </a:p>
        </p:txBody>
      </p:sp>
      <p:sp>
        <p:nvSpPr>
          <p:cNvPr id="14" name="Bulle rectangulaire à coins arrondis 13"/>
          <p:cNvSpPr/>
          <p:nvPr/>
        </p:nvSpPr>
        <p:spPr>
          <a:xfrm>
            <a:off x="2275218" y="3960982"/>
            <a:ext cx="1527124" cy="323997"/>
          </a:xfrm>
          <a:prstGeom prst="wedgeRoundRectCallout">
            <a:avLst>
              <a:gd name="adj1" fmla="val 60776"/>
              <a:gd name="adj2" fmla="val -161332"/>
              <a:gd name="adj3" fmla="val 16667"/>
            </a:avLst>
          </a:prstGeom>
          <a:solidFill>
            <a:schemeClr val="accent3">
              <a:lumMod val="20000"/>
              <a:lumOff val="80000"/>
            </a:schemeClr>
          </a:solidFill>
          <a:ln>
            <a:solidFill>
              <a:schemeClr val="accent3"/>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400" dirty="0">
                <a:solidFill>
                  <a:srgbClr val="008000"/>
                </a:solidFill>
              </a:rPr>
              <a:t>VN0 = 110 </a:t>
            </a:r>
            <a:r>
              <a:rPr lang="fr-FR" sz="1400" dirty="0" err="1">
                <a:solidFill>
                  <a:srgbClr val="008000"/>
                </a:solidFill>
              </a:rPr>
              <a:t>kt</a:t>
            </a:r>
            <a:endParaRPr lang="fr-FR" sz="1400" dirty="0">
              <a:solidFill>
                <a:srgbClr val="008000"/>
              </a:solidFill>
            </a:endParaRPr>
          </a:p>
        </p:txBody>
      </p:sp>
      <p:sp>
        <p:nvSpPr>
          <p:cNvPr id="20" name="Bulle rectangulaire à coins arrondis 19"/>
          <p:cNvSpPr/>
          <p:nvPr/>
        </p:nvSpPr>
        <p:spPr>
          <a:xfrm>
            <a:off x="5597576" y="2006402"/>
            <a:ext cx="1527124" cy="323997"/>
          </a:xfrm>
          <a:prstGeom prst="wedgeRoundRectCallout">
            <a:avLst>
              <a:gd name="adj1" fmla="val -69735"/>
              <a:gd name="adj2" fmla="val 90044"/>
              <a:gd name="adj3" fmla="val 16667"/>
            </a:avLst>
          </a:prstGeom>
          <a:solidFill>
            <a:schemeClr val="bg1"/>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400" dirty="0">
                <a:solidFill>
                  <a:schemeClr val="tx1"/>
                </a:solidFill>
              </a:rPr>
              <a:t>VSO = 45 </a:t>
            </a:r>
            <a:r>
              <a:rPr lang="fr-FR" sz="1400" dirty="0" err="1">
                <a:solidFill>
                  <a:schemeClr val="tx1"/>
                </a:solidFill>
              </a:rPr>
              <a:t>kt</a:t>
            </a:r>
            <a:endParaRPr lang="fr-FR" sz="1400" dirty="0">
              <a:solidFill>
                <a:schemeClr val="tx1"/>
              </a:solidFill>
            </a:endParaRPr>
          </a:p>
        </p:txBody>
      </p:sp>
      <p:sp>
        <p:nvSpPr>
          <p:cNvPr id="15" name="ZoneTexte 14"/>
          <p:cNvSpPr txBox="1"/>
          <p:nvPr/>
        </p:nvSpPr>
        <p:spPr>
          <a:xfrm>
            <a:off x="1814942" y="4817656"/>
            <a:ext cx="5533165" cy="338554"/>
          </a:xfrm>
          <a:prstGeom prst="rect">
            <a:avLst/>
          </a:prstGeom>
          <a:solidFill>
            <a:srgbClr val="FFF793"/>
          </a:solidFill>
          <a:ln>
            <a:solidFill>
              <a:schemeClr val="tx1"/>
            </a:solidFill>
          </a:ln>
        </p:spPr>
        <p:txBody>
          <a:bodyPr wrap="square" rtlCol="0">
            <a:spAutoFit/>
          </a:bodyPr>
          <a:lstStyle/>
          <a:p>
            <a:pPr algn="ctr"/>
            <a:r>
              <a:rPr lang="fr-FR" sz="1600" b="1" dirty="0">
                <a:latin typeface="+mj-lt"/>
              </a:rPr>
              <a:t>Arc jaune : </a:t>
            </a:r>
            <a:r>
              <a:rPr lang="fr-FR" sz="1600" dirty="0">
                <a:latin typeface="+mj-lt"/>
              </a:rPr>
              <a:t>Plage d’utilisation interdite en atmosphère agitée.</a:t>
            </a:r>
          </a:p>
        </p:txBody>
      </p:sp>
      <p:sp>
        <p:nvSpPr>
          <p:cNvPr id="16" name="ZoneTexte 15"/>
          <p:cNvSpPr txBox="1"/>
          <p:nvPr/>
        </p:nvSpPr>
        <p:spPr>
          <a:xfrm>
            <a:off x="1435101" y="5291242"/>
            <a:ext cx="6229000" cy="338554"/>
          </a:xfrm>
          <a:prstGeom prst="rect">
            <a:avLst/>
          </a:prstGeom>
          <a:solidFill>
            <a:srgbClr val="FFB8B9">
              <a:alpha val="52000"/>
            </a:srgbClr>
          </a:solidFill>
          <a:ln>
            <a:solidFill>
              <a:srgbClr val="FF0000"/>
            </a:solidFill>
          </a:ln>
        </p:spPr>
        <p:txBody>
          <a:bodyPr wrap="square" rtlCol="0">
            <a:spAutoFit/>
          </a:bodyPr>
          <a:lstStyle/>
          <a:p>
            <a:pPr algn="ctr"/>
            <a:r>
              <a:rPr lang="fr-FR" sz="1600" b="1" dirty="0">
                <a:solidFill>
                  <a:srgbClr val="FF0000"/>
                </a:solidFill>
                <a:latin typeface="+mj-lt"/>
              </a:rPr>
              <a:t>Trait rouge: VNE</a:t>
            </a:r>
            <a:r>
              <a:rPr lang="fr-FR" sz="1600" dirty="0">
                <a:solidFill>
                  <a:srgbClr val="FF0000"/>
                </a:solidFill>
                <a:latin typeface="+mj-lt"/>
              </a:rPr>
              <a:t> (Velocity Never </a:t>
            </a:r>
            <a:r>
              <a:rPr lang="fr-FR" sz="1600" dirty="0" err="1">
                <a:solidFill>
                  <a:srgbClr val="FF0000"/>
                </a:solidFill>
                <a:latin typeface="+mj-lt"/>
              </a:rPr>
              <a:t>exceed</a:t>
            </a:r>
            <a:r>
              <a:rPr lang="fr-FR" sz="1600" dirty="0">
                <a:solidFill>
                  <a:srgbClr val="FF0000"/>
                </a:solidFill>
                <a:latin typeface="+mj-lt"/>
              </a:rPr>
              <a:t>) Vitesse à ne jamais dépasser. </a:t>
            </a:r>
          </a:p>
        </p:txBody>
      </p:sp>
      <p:sp>
        <p:nvSpPr>
          <p:cNvPr id="21" name="Bulle rectangulaire à coins arrondis 20"/>
          <p:cNvSpPr/>
          <p:nvPr/>
        </p:nvSpPr>
        <p:spPr>
          <a:xfrm>
            <a:off x="1874020" y="2330399"/>
            <a:ext cx="1527124" cy="340519"/>
          </a:xfrm>
          <a:prstGeom prst="wedgeRoundRectCallout">
            <a:avLst>
              <a:gd name="adj1" fmla="val 70340"/>
              <a:gd name="adj2" fmla="val 165971"/>
              <a:gd name="adj3" fmla="val 16667"/>
            </a:avLst>
          </a:prstGeom>
          <a:solidFill>
            <a:srgbClr val="FFB8B9">
              <a:alpha val="52000"/>
            </a:srgbClr>
          </a:solidFill>
          <a:ln>
            <a:solidFill>
              <a:srgbClr val="FF0000"/>
            </a:solidFill>
          </a:ln>
        </p:spPr>
        <p:txBody>
          <a:bodyPr wrap="square" rtlCol="0">
            <a:spAutoFit/>
          </a:bodyPr>
          <a:lstStyle/>
          <a:p>
            <a:pPr algn="ctr"/>
            <a:r>
              <a:rPr lang="fr-FR" sz="1400" b="1" dirty="0">
                <a:solidFill>
                  <a:srgbClr val="FF0000"/>
                </a:solidFill>
                <a:latin typeface="+mj-lt"/>
              </a:rPr>
              <a:t>VNE = 125 </a:t>
            </a:r>
            <a:r>
              <a:rPr lang="fr-FR" sz="1400" b="1" dirty="0" err="1">
                <a:solidFill>
                  <a:srgbClr val="FF0000"/>
                </a:solidFill>
                <a:latin typeface="+mj-lt"/>
              </a:rPr>
              <a:t>kt</a:t>
            </a:r>
            <a:endParaRPr lang="fr-FR" sz="1400" b="1" dirty="0">
              <a:solidFill>
                <a:srgbClr val="FF0000"/>
              </a:solidFill>
              <a:latin typeface="+mj-lt"/>
            </a:endParaRPr>
          </a:p>
        </p:txBody>
      </p:sp>
      <p:sp>
        <p:nvSpPr>
          <p:cNvPr id="24" name="Bulle rectangulaire à coins arrondis 23"/>
          <p:cNvSpPr/>
          <p:nvPr/>
        </p:nvSpPr>
        <p:spPr>
          <a:xfrm>
            <a:off x="5224610" y="3968106"/>
            <a:ext cx="1527124" cy="323997"/>
          </a:xfrm>
          <a:prstGeom prst="wedgeRoundRectCallout">
            <a:avLst>
              <a:gd name="adj1" fmla="val -74725"/>
              <a:gd name="adj2" fmla="val -133384"/>
              <a:gd name="adj3" fmla="val 16667"/>
            </a:avLst>
          </a:prstGeom>
          <a:solidFill>
            <a:schemeClr val="bg1"/>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400" dirty="0">
                <a:solidFill>
                  <a:schemeClr val="tx1"/>
                </a:solidFill>
              </a:rPr>
              <a:t>VFE = 85 </a:t>
            </a:r>
            <a:r>
              <a:rPr lang="fr-FR" sz="1400" dirty="0" err="1">
                <a:solidFill>
                  <a:schemeClr val="tx1"/>
                </a:solidFill>
              </a:rPr>
              <a:t>kt</a:t>
            </a:r>
            <a:endParaRPr lang="fr-FR" sz="1400" dirty="0">
              <a:solidFill>
                <a:schemeClr val="tx1"/>
              </a:solidFill>
            </a:endParaRPr>
          </a:p>
        </p:txBody>
      </p:sp>
      <p:sp>
        <p:nvSpPr>
          <p:cNvPr id="17" name="ZoneTexte 16"/>
          <p:cNvSpPr txBox="1"/>
          <p:nvPr/>
        </p:nvSpPr>
        <p:spPr>
          <a:xfrm>
            <a:off x="3319742" y="562977"/>
            <a:ext cx="2560358"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600" dirty="0"/>
              <a:t>ANÉMOMÈTRE OU BADIN </a:t>
            </a:r>
          </a:p>
        </p:txBody>
      </p:sp>
    </p:spTree>
    <p:extLst>
      <p:ext uri="{BB962C8B-B14F-4D97-AF65-F5344CB8AC3E}">
        <p14:creationId xmlns:p14="http://schemas.microsoft.com/office/powerpoint/2010/main" val="27778073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 2" descr="5438539248_d1c61ce43a.jpg"/>
          <p:cNvPicPr>
            <a:picLocks noChangeAspect="1"/>
          </p:cNvPicPr>
          <p:nvPr/>
        </p:nvPicPr>
        <p:blipFill rotWithShape="1">
          <a:blip r:embed="rId3">
            <a:clrChange>
              <a:clrFrom>
                <a:srgbClr val="E2E3E8"/>
              </a:clrFrom>
              <a:clrTo>
                <a:srgbClr val="E2E3E8">
                  <a:alpha val="0"/>
                </a:srgbClr>
              </a:clrTo>
            </a:clrChange>
            <a:extLst>
              <a:ext uri="{28A0092B-C50C-407E-A947-70E740481C1C}">
                <a14:useLocalDpi xmlns:a14="http://schemas.microsoft.com/office/drawing/2010/main" val="0"/>
              </a:ext>
            </a:extLst>
          </a:blip>
          <a:srcRect l="1999" t="4785" r="1416" b="3534"/>
          <a:stretch/>
        </p:blipFill>
        <p:spPr>
          <a:xfrm>
            <a:off x="469900" y="2941651"/>
            <a:ext cx="4909714" cy="3294050"/>
          </a:xfrm>
          <a:prstGeom prst="rect">
            <a:avLst/>
          </a:prstGeom>
          <a:ln>
            <a:noFill/>
          </a:ln>
        </p:spPr>
      </p:pic>
      <p:pic>
        <p:nvPicPr>
          <p:cNvPr id="42" name="Picture 9" descr="Altimete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500" b="96000" l="0" r="97500"/>
                    </a14:imgEffect>
                  </a14:imgLayer>
                </a14:imgProps>
              </a:ext>
              <a:ext uri="{28A0092B-C50C-407E-A947-70E740481C1C}">
                <a14:useLocalDpi xmlns:a14="http://schemas.microsoft.com/office/drawing/2010/main" val="0"/>
              </a:ext>
            </a:extLst>
          </a:blip>
          <a:srcRect/>
          <a:stretch>
            <a:fillRect/>
          </a:stretch>
        </p:blipFill>
        <p:spPr bwMode="auto">
          <a:xfrm>
            <a:off x="5688843" y="2941650"/>
            <a:ext cx="3063610" cy="3063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1. Instruments de contrôle de vol</a:t>
            </a:r>
          </a:p>
        </p:txBody>
      </p:sp>
      <p:sp>
        <p:nvSpPr>
          <p:cNvPr id="43" name="ZoneTexte 42"/>
          <p:cNvSpPr txBox="1"/>
          <p:nvPr/>
        </p:nvSpPr>
        <p:spPr>
          <a:xfrm>
            <a:off x="3472142" y="689977"/>
            <a:ext cx="2225116"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a:t>ALTIMÈTRE</a:t>
            </a:r>
          </a:p>
        </p:txBody>
      </p:sp>
      <p:sp>
        <p:nvSpPr>
          <p:cNvPr id="21" name="ZoneTexte 20"/>
          <p:cNvSpPr txBox="1"/>
          <p:nvPr/>
        </p:nvSpPr>
        <p:spPr>
          <a:xfrm>
            <a:off x="12700" y="119140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Utilité</a:t>
            </a:r>
          </a:p>
        </p:txBody>
      </p:sp>
      <p:sp>
        <p:nvSpPr>
          <p:cNvPr id="22" name="ZoneTexte 21"/>
          <p:cNvSpPr txBox="1"/>
          <p:nvPr/>
        </p:nvSpPr>
        <p:spPr>
          <a:xfrm>
            <a:off x="461107" y="1419831"/>
            <a:ext cx="8204200" cy="887422"/>
          </a:xfrm>
          <a:prstGeom prst="rect">
            <a:avLst/>
          </a:prstGeom>
          <a:noFill/>
        </p:spPr>
        <p:txBody>
          <a:bodyPr wrap="square" rtlCol="0">
            <a:spAutoFit/>
          </a:bodyPr>
          <a:lstStyle/>
          <a:p>
            <a:pPr algn="ctr">
              <a:lnSpc>
                <a:spcPct val="150000"/>
              </a:lnSpc>
              <a:spcAft>
                <a:spcPts val="600"/>
              </a:spcAft>
            </a:pPr>
            <a:r>
              <a:rPr lang="fr-FR" sz="1600" dirty="0">
                <a:latin typeface="+mj-lt"/>
              </a:rPr>
              <a:t>Il indique des distances verticales par rapport à une pression de référence choisie par le pilote.</a:t>
            </a:r>
          </a:p>
          <a:p>
            <a:pPr algn="ctr">
              <a:lnSpc>
                <a:spcPct val="150000"/>
              </a:lnSpc>
              <a:spcAft>
                <a:spcPts val="0"/>
              </a:spcAft>
            </a:pPr>
            <a:r>
              <a:rPr lang="fr-FR" sz="1600" dirty="0">
                <a:latin typeface="+mj-lt"/>
              </a:rPr>
              <a:t>Il est gradué en Pieds (</a:t>
            </a:r>
            <a:r>
              <a:rPr lang="fr-FR" sz="1600" dirty="0" err="1">
                <a:latin typeface="+mj-lt"/>
              </a:rPr>
              <a:t>Ft</a:t>
            </a:r>
            <a:r>
              <a:rPr lang="fr-FR" sz="1600" dirty="0">
                <a:latin typeface="+mj-lt"/>
              </a:rPr>
              <a:t>) ou en mètres</a:t>
            </a:r>
            <a:r>
              <a:rPr lang="fr-FR" sz="1600" i="1" dirty="0">
                <a:latin typeface="+mj-lt"/>
              </a:rPr>
              <a:t>. 1 </a:t>
            </a:r>
            <a:r>
              <a:rPr lang="fr-FR" sz="1600" i="1" dirty="0" err="1">
                <a:latin typeface="+mj-lt"/>
              </a:rPr>
              <a:t>Ft</a:t>
            </a:r>
            <a:r>
              <a:rPr lang="fr-FR" sz="1600" i="1" dirty="0">
                <a:latin typeface="+mj-lt"/>
              </a:rPr>
              <a:t> = 0,30 m.</a:t>
            </a:r>
          </a:p>
        </p:txBody>
      </p:sp>
      <p:sp>
        <p:nvSpPr>
          <p:cNvPr id="27" name="Oval 43"/>
          <p:cNvSpPr>
            <a:spLocks noChangeAspect="1" noChangeArrowheads="1"/>
          </p:cNvSpPr>
          <p:nvPr/>
        </p:nvSpPr>
        <p:spPr bwMode="auto">
          <a:xfrm>
            <a:off x="6160529" y="4231146"/>
            <a:ext cx="504000" cy="484617"/>
          </a:xfrm>
          <a:prstGeom prst="ellipse">
            <a:avLst/>
          </a:prstGeom>
          <a:noFill/>
          <a:ln w="28575" cap="flat" cmpd="sng" algn="ctr">
            <a:solidFill>
              <a:srgbClr val="00BAF5"/>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endParaRPr lang="fr-FR"/>
          </a:p>
        </p:txBody>
      </p:sp>
      <p:pic>
        <p:nvPicPr>
          <p:cNvPr id="28" name="Picture 9" descr="AG00051_">
            <a:hlinkClick r:id="rId6" action="ppaction://hlinkfile"/>
          </p:cNvPr>
          <p:cNvPicPr>
            <a:picLocks noChangeAspect="1" noChangeArrowheads="1" noCrop="1"/>
          </p:cNvPicPr>
          <p:nvPr/>
        </p:nvPicPr>
        <p:blipFill>
          <a:blip r:embed="rId7"/>
          <a:srcRect/>
          <a:stretch>
            <a:fillRect/>
          </a:stretch>
        </p:blipFill>
        <p:spPr bwMode="auto">
          <a:xfrm rot="574899">
            <a:off x="5325007" y="5490145"/>
            <a:ext cx="727673" cy="284248"/>
          </a:xfrm>
          <a:prstGeom prst="rect">
            <a:avLst/>
          </a:prstGeom>
          <a:noFill/>
          <a:scene3d>
            <a:camera prst="orthographicFront"/>
            <a:lightRig rig="threePt" dir="t"/>
          </a:scene3d>
          <a:sp3d>
            <a:bevelT/>
          </a:sp3d>
        </p:spPr>
      </p:pic>
      <p:sp>
        <p:nvSpPr>
          <p:cNvPr id="32" name="Bulle rectangulaire à coins arrondis 31"/>
          <p:cNvSpPr/>
          <p:nvPr/>
        </p:nvSpPr>
        <p:spPr bwMode="auto">
          <a:xfrm>
            <a:off x="7945709" y="3296640"/>
            <a:ext cx="719598" cy="324000"/>
          </a:xfrm>
          <a:prstGeom prst="wedgeRoundRectCallout">
            <a:avLst>
              <a:gd name="adj1" fmla="val -137868"/>
              <a:gd name="adj2" fmla="val 48796"/>
              <a:gd name="adj3" fmla="val 16667"/>
            </a:avLst>
          </a:prstGeom>
          <a:solidFill>
            <a:srgbClr val="FFF793"/>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a:ln>
                  <a:noFill/>
                </a:ln>
                <a:solidFill>
                  <a:schemeClr val="tx1"/>
                </a:solidFill>
                <a:effectLst/>
                <a:latin typeface="Times New Roman" charset="0"/>
              </a:rPr>
              <a:t>100 </a:t>
            </a:r>
            <a:r>
              <a:rPr kumimoji="0" lang="fr-FR" sz="1400" b="0" i="0" u="none" strike="noStrike" cap="none" normalizeH="0" baseline="0" dirty="0" err="1">
                <a:ln>
                  <a:noFill/>
                </a:ln>
                <a:solidFill>
                  <a:schemeClr val="tx1"/>
                </a:solidFill>
                <a:effectLst/>
                <a:latin typeface="Times New Roman" charset="0"/>
              </a:rPr>
              <a:t>Ft</a:t>
            </a:r>
            <a:endParaRPr kumimoji="0" lang="fr-FR" sz="1400" b="0" i="0" u="none" strike="noStrike" cap="none" normalizeH="0" baseline="0" dirty="0">
              <a:ln>
                <a:noFill/>
              </a:ln>
              <a:solidFill>
                <a:schemeClr val="tx1"/>
              </a:solidFill>
              <a:effectLst/>
              <a:latin typeface="Times New Roman" charset="0"/>
            </a:endParaRPr>
          </a:p>
        </p:txBody>
      </p:sp>
      <p:sp>
        <p:nvSpPr>
          <p:cNvPr id="36" name="Bulle rectangulaire à coins arrondis 35"/>
          <p:cNvSpPr/>
          <p:nvPr/>
        </p:nvSpPr>
        <p:spPr bwMode="auto">
          <a:xfrm>
            <a:off x="7897665" y="3664838"/>
            <a:ext cx="863597" cy="324000"/>
          </a:xfrm>
          <a:prstGeom prst="wedgeRoundRectCallout">
            <a:avLst>
              <a:gd name="adj1" fmla="val -97559"/>
              <a:gd name="adj2" fmla="val 99291"/>
              <a:gd name="adj3" fmla="val 16667"/>
            </a:avLst>
          </a:prstGeom>
          <a:solidFill>
            <a:srgbClr val="FFF793"/>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a:ln>
                  <a:noFill/>
                </a:ln>
                <a:solidFill>
                  <a:schemeClr val="tx1"/>
                </a:solidFill>
                <a:effectLst/>
                <a:latin typeface="Times New Roman" charset="0"/>
              </a:rPr>
              <a:t>1 000 </a:t>
            </a:r>
            <a:r>
              <a:rPr kumimoji="0" lang="fr-FR" sz="1400" b="0" i="0" u="none" strike="noStrike" cap="none" normalizeH="0" baseline="0" dirty="0" err="1">
                <a:ln>
                  <a:noFill/>
                </a:ln>
                <a:solidFill>
                  <a:schemeClr val="tx1"/>
                </a:solidFill>
                <a:effectLst/>
                <a:latin typeface="Times New Roman" charset="0"/>
              </a:rPr>
              <a:t>Ft</a:t>
            </a:r>
            <a:endParaRPr kumimoji="0" lang="fr-FR" sz="1400" b="0" i="0" u="none" strike="noStrike" cap="none" normalizeH="0" baseline="0" dirty="0">
              <a:ln>
                <a:noFill/>
              </a:ln>
              <a:solidFill>
                <a:schemeClr val="tx1"/>
              </a:solidFill>
              <a:effectLst/>
              <a:latin typeface="Times New Roman" charset="0"/>
            </a:endParaRPr>
          </a:p>
        </p:txBody>
      </p:sp>
      <p:sp>
        <p:nvSpPr>
          <p:cNvPr id="44" name="ZoneTexte 43"/>
          <p:cNvSpPr txBox="1"/>
          <p:nvPr/>
        </p:nvSpPr>
        <p:spPr>
          <a:xfrm>
            <a:off x="99517" y="2530089"/>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Principe de fonctionnement</a:t>
            </a:r>
          </a:p>
        </p:txBody>
      </p:sp>
      <p:pic>
        <p:nvPicPr>
          <p:cNvPr id="19" name="Picture 9" descr="AG00051_">
            <a:hlinkClick r:id="rId6" action="ppaction://hlinkfile"/>
          </p:cNvPr>
          <p:cNvPicPr>
            <a:picLocks noChangeAspect="1" noChangeArrowheads="1" noCrop="1"/>
          </p:cNvPicPr>
          <p:nvPr/>
        </p:nvPicPr>
        <p:blipFill>
          <a:blip r:embed="rId7"/>
          <a:srcRect/>
          <a:stretch>
            <a:fillRect/>
          </a:stretch>
        </p:blipFill>
        <p:spPr bwMode="auto">
          <a:xfrm rot="21025101" flipH="1">
            <a:off x="4331987" y="5655244"/>
            <a:ext cx="727673" cy="284248"/>
          </a:xfrm>
          <a:prstGeom prst="rect">
            <a:avLst/>
          </a:prstGeom>
          <a:noFill/>
          <a:scene3d>
            <a:camera prst="orthographicFront"/>
            <a:lightRig rig="threePt" dir="t"/>
          </a:scene3d>
          <a:sp3d>
            <a:bevelT/>
          </a:sp3d>
        </p:spPr>
      </p:pic>
      <p:sp>
        <p:nvSpPr>
          <p:cNvPr id="2" name="Rectangle 1"/>
          <p:cNvSpPr/>
          <p:nvPr/>
        </p:nvSpPr>
        <p:spPr>
          <a:xfrm>
            <a:off x="3086100" y="3620640"/>
            <a:ext cx="1227305" cy="1766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14"/>
          <p:cNvSpPr/>
          <p:nvPr/>
        </p:nvSpPr>
        <p:spPr>
          <a:xfrm>
            <a:off x="3098801" y="3773040"/>
            <a:ext cx="698500" cy="1766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15"/>
          <p:cNvSpPr/>
          <p:nvPr/>
        </p:nvSpPr>
        <p:spPr>
          <a:xfrm>
            <a:off x="4837961" y="4627433"/>
            <a:ext cx="541653" cy="1766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41749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childTnLst>
                                  <p:subTnLst>
                                    <p:set>
                                      <p:cBhvr override="childStyle">
                                        <p:cTn dur="1" fill="hold" display="0" masterRel="nextClick" afterEffect="1"/>
                                        <p:tgtEl>
                                          <p:spTgt spid="36"/>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23" presetClass="entr" presetSubtype="32"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strVal val="4*#ppt_w"/>
                                          </p:val>
                                        </p:tav>
                                        <p:tav tm="100000">
                                          <p:val>
                                            <p:strVal val="#ppt_w"/>
                                          </p:val>
                                        </p:tav>
                                      </p:tavLst>
                                    </p:anim>
                                    <p:anim calcmode="lin" valueType="num">
                                      <p:cBhvr>
                                        <p:cTn id="29" dur="500" fill="hold"/>
                                        <p:tgtEl>
                                          <p:spTgt spid="27"/>
                                        </p:tgtEl>
                                        <p:attrNameLst>
                                          <p:attrName>ppt_h</p:attrName>
                                        </p:attrNameLst>
                                      </p:cBhvr>
                                      <p:tavLst>
                                        <p:tav tm="0">
                                          <p:val>
                                            <p:strVal val="4*#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P spid="32" grpId="0" animBg="1"/>
      <p:bldP spid="36" grpId="0" animBg="1"/>
      <p:bldP spid="44" grpId="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2" name="Object 7"/>
          <p:cNvGraphicFramePr>
            <a:graphicFrameLocks noChangeAspect="1"/>
          </p:cNvGraphicFramePr>
          <p:nvPr>
            <p:extLst>
              <p:ext uri="{D42A27DB-BD31-4B8C-83A1-F6EECF244321}">
                <p14:modId xmlns:p14="http://schemas.microsoft.com/office/powerpoint/2010/main" val="549130916"/>
              </p:ext>
            </p:extLst>
          </p:nvPr>
        </p:nvGraphicFramePr>
        <p:xfrm>
          <a:off x="1344152" y="1370012"/>
          <a:ext cx="6115050" cy="4586288"/>
        </p:xfrm>
        <a:graphic>
          <a:graphicData uri="http://schemas.openxmlformats.org/presentationml/2006/ole">
            <mc:AlternateContent xmlns:mc="http://schemas.openxmlformats.org/markup-compatibility/2006">
              <mc:Choice xmlns:v="urn:schemas-microsoft-com:vml" Requires="v">
                <p:oleObj spid="_x0000_s1048" name="Clip" r:id="rId4" imgW="13584546" imgH="12180952" progId="">
                  <p:embed/>
                </p:oleObj>
              </mc:Choice>
              <mc:Fallback>
                <p:oleObj name="Clip" r:id="rId4" imgW="13584546" imgH="12180952"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4590" t="6876" r="2908" b="26990"/>
                      <a:stretch>
                        <a:fillRect/>
                      </a:stretch>
                    </p:blipFill>
                    <p:spPr bwMode="auto">
                      <a:xfrm>
                        <a:off x="1344152" y="1370012"/>
                        <a:ext cx="6115050" cy="45862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nvGrpSpPr>
          <p:cNvPr id="139" name="Grouper 138"/>
          <p:cNvGrpSpPr/>
          <p:nvPr/>
        </p:nvGrpSpPr>
        <p:grpSpPr>
          <a:xfrm>
            <a:off x="2299309" y="1951570"/>
            <a:ext cx="1546225" cy="1447800"/>
            <a:chOff x="3817092" y="2758482"/>
            <a:chExt cx="1546225" cy="1447800"/>
          </a:xfrm>
        </p:grpSpPr>
        <p:sp>
          <p:nvSpPr>
            <p:cNvPr id="140" name="AutoShape 33"/>
            <p:cNvSpPr>
              <a:spLocks noChangeAspect="1" noChangeArrowheads="1"/>
            </p:cNvSpPr>
            <p:nvPr/>
          </p:nvSpPr>
          <p:spPr bwMode="auto">
            <a:xfrm>
              <a:off x="3817092" y="2758482"/>
              <a:ext cx="1546225" cy="1447800"/>
            </a:xfrm>
            <a:prstGeom prst="roundRect">
              <a:avLst>
                <a:gd name="adj" fmla="val 16667"/>
              </a:avLst>
            </a:prstGeom>
            <a:gradFill rotWithShape="0">
              <a:gsLst>
                <a:gs pos="0">
                  <a:schemeClr val="tx1">
                    <a:gamma/>
                    <a:tint val="0"/>
                    <a:invGamma/>
                  </a:schemeClr>
                </a:gs>
                <a:gs pos="100000">
                  <a:schemeClr val="tx1"/>
                </a:gs>
              </a:gsLst>
              <a:path path="shape">
                <a:fillToRect l="50000" t="50000" r="50000" b="50000"/>
              </a:path>
            </a:gradFill>
            <a:ln w="9525">
              <a:solidFill>
                <a:srgbClr val="000000"/>
              </a:solidFill>
              <a:round/>
              <a:headEnd/>
              <a:tailEnd/>
            </a:ln>
          </p:spPr>
          <p:txBody>
            <a:bodyPr>
              <a:prstTxWarp prst="textNoShape">
                <a:avLst/>
              </a:prstTxWarp>
            </a:bodyPr>
            <a:lstStyle/>
            <a:p>
              <a:pPr>
                <a:defRPr/>
              </a:pPr>
              <a:endParaRPr lang="fr-FR">
                <a:latin typeface="Candara"/>
                <a:cs typeface="Candara"/>
              </a:endParaRPr>
            </a:p>
          </p:txBody>
        </p:sp>
        <p:sp>
          <p:nvSpPr>
            <p:cNvPr id="141" name="Oval 19"/>
            <p:cNvSpPr>
              <a:spLocks noChangeArrowheads="1"/>
            </p:cNvSpPr>
            <p:nvPr/>
          </p:nvSpPr>
          <p:spPr bwMode="auto">
            <a:xfrm>
              <a:off x="3890117" y="2815632"/>
              <a:ext cx="1387475" cy="1316038"/>
            </a:xfrm>
            <a:prstGeom prst="ellipse">
              <a:avLst/>
            </a:prstGeom>
            <a:gradFill rotWithShape="0">
              <a:gsLst>
                <a:gs pos="0">
                  <a:srgbClr val="FFFFFF"/>
                </a:gs>
                <a:gs pos="100000">
                  <a:srgbClr val="767676"/>
                </a:gs>
              </a:gsLst>
              <a:lin ang="5400000" scaled="1"/>
            </a:gradFill>
            <a:ln w="9525">
              <a:solidFill>
                <a:srgbClr val="000000"/>
              </a:solidFill>
              <a:round/>
              <a:headEnd/>
              <a:tailEnd/>
            </a:ln>
          </p:spPr>
          <p:txBody>
            <a:bodyPr wrap="none" anchor="ctr">
              <a:prstTxWarp prst="textNoShape">
                <a:avLst/>
              </a:prstTxWarp>
            </a:bodyPr>
            <a:lstStyle/>
            <a:p>
              <a:endParaRPr lang="fr-FR">
                <a:latin typeface="Candara"/>
                <a:cs typeface="Candara"/>
              </a:endParaRPr>
            </a:p>
          </p:txBody>
        </p:sp>
        <p:sp>
          <p:nvSpPr>
            <p:cNvPr id="142" name="AutoShape 30"/>
            <p:cNvSpPr>
              <a:spLocks noChangeArrowheads="1"/>
            </p:cNvSpPr>
            <p:nvPr/>
          </p:nvSpPr>
          <p:spPr bwMode="auto">
            <a:xfrm>
              <a:off x="4687042" y="3277198"/>
              <a:ext cx="552450" cy="340519"/>
            </a:xfrm>
            <a:prstGeom prst="roundRect">
              <a:avLst>
                <a:gd name="adj" fmla="val 16667"/>
              </a:avLst>
            </a:prstGeom>
            <a:solidFill>
              <a:schemeClr val="tx1">
                <a:lumMod val="65000"/>
                <a:lumOff val="35000"/>
              </a:schemeClr>
            </a:solidFill>
            <a:ln w="9525">
              <a:solidFill>
                <a:srgbClr val="000000"/>
              </a:solidFill>
              <a:round/>
              <a:headEnd/>
              <a:tailEnd/>
            </a:ln>
          </p:spPr>
          <p:txBody>
            <a:bodyPr wrap="square" anchor="ctr">
              <a:prstTxWarp prst="textNoShape">
                <a:avLst/>
              </a:prstTxWarp>
              <a:spAutoFit/>
            </a:bodyPr>
            <a:lstStyle/>
            <a:p>
              <a:pPr algn="ctr"/>
              <a:r>
                <a:rPr lang="fr-FR" sz="1400" b="1" dirty="0">
                  <a:solidFill>
                    <a:srgbClr val="FFFFFF"/>
                  </a:solidFill>
                  <a:latin typeface="Candara"/>
                  <a:cs typeface="Candara"/>
                </a:rPr>
                <a:t>1013</a:t>
              </a:r>
            </a:p>
          </p:txBody>
        </p:sp>
        <p:sp>
          <p:nvSpPr>
            <p:cNvPr id="143" name="AutoShape 20"/>
            <p:cNvSpPr>
              <a:spLocks noChangeArrowheads="1"/>
            </p:cNvSpPr>
            <p:nvPr/>
          </p:nvSpPr>
          <p:spPr bwMode="auto">
            <a:xfrm rot="2571882">
              <a:off x="4456855" y="3674470"/>
              <a:ext cx="646113" cy="61913"/>
            </a:xfrm>
            <a:prstGeom prst="homePlate">
              <a:avLst>
                <a:gd name="adj" fmla="val 107134"/>
              </a:avLst>
            </a:prstGeom>
            <a:solidFill>
              <a:srgbClr val="FFFFFF"/>
            </a:solidFill>
            <a:ln w="9525">
              <a:solidFill>
                <a:srgbClr val="000000"/>
              </a:solidFill>
              <a:miter lim="800000"/>
              <a:headEnd/>
              <a:tailEnd/>
            </a:ln>
            <a:effectLst>
              <a:outerShdw blurRad="50800" dist="38100" dir="8100000" algn="tr" rotWithShape="0">
                <a:prstClr val="black">
                  <a:alpha val="40000"/>
                </a:prstClr>
              </a:outerShdw>
            </a:effectLst>
          </p:spPr>
          <p:txBody>
            <a:bodyPr wrap="none" anchor="ctr">
              <a:prstTxWarp prst="textNoShape">
                <a:avLst/>
              </a:prstTxWarp>
            </a:bodyPr>
            <a:lstStyle/>
            <a:p>
              <a:endParaRPr lang="fr-FR">
                <a:latin typeface="Candara"/>
                <a:cs typeface="Candara"/>
              </a:endParaRPr>
            </a:p>
          </p:txBody>
        </p:sp>
        <p:sp>
          <p:nvSpPr>
            <p:cNvPr id="144" name="Line 28"/>
            <p:cNvSpPr>
              <a:spLocks noChangeShapeType="1"/>
            </p:cNvSpPr>
            <p:nvPr/>
          </p:nvSpPr>
          <p:spPr bwMode="auto">
            <a:xfrm>
              <a:off x="4007591" y="3779245"/>
              <a:ext cx="431999" cy="71362"/>
            </a:xfrm>
            <a:prstGeom prst="line">
              <a:avLst/>
            </a:prstGeom>
            <a:noFill/>
            <a:ln w="19050">
              <a:solidFill>
                <a:srgbClr val="000000"/>
              </a:solidFill>
              <a:round/>
              <a:headEnd/>
              <a:tailEnd/>
            </a:ln>
          </p:spPr>
          <p:txBody>
            <a:bodyPr wrap="none" anchor="ctr">
              <a:prstTxWarp prst="textNoShape">
                <a:avLst/>
              </a:prstTxWarp>
            </a:bodyPr>
            <a:lstStyle/>
            <a:p>
              <a:endParaRPr lang="fr-FR">
                <a:latin typeface="Candara"/>
                <a:cs typeface="Candara"/>
              </a:endParaRPr>
            </a:p>
          </p:txBody>
        </p:sp>
        <p:sp>
          <p:nvSpPr>
            <p:cNvPr id="145" name="Oval 29"/>
            <p:cNvSpPr>
              <a:spLocks noChangeArrowheads="1"/>
            </p:cNvSpPr>
            <p:nvPr/>
          </p:nvSpPr>
          <p:spPr bwMode="auto">
            <a:xfrm>
              <a:off x="3888530" y="3958632"/>
              <a:ext cx="179388" cy="173038"/>
            </a:xfrm>
            <a:prstGeom prst="ellipse">
              <a:avLst/>
            </a:prstGeom>
            <a:gradFill rotWithShape="0">
              <a:gsLst>
                <a:gs pos="0">
                  <a:srgbClr val="FFFFFF"/>
                </a:gs>
                <a:gs pos="100000">
                  <a:srgbClr val="767676"/>
                </a:gs>
              </a:gsLst>
              <a:lin ang="5400000" scaled="1"/>
            </a:gradFill>
            <a:ln w="9525">
              <a:solidFill>
                <a:srgbClr val="000000"/>
              </a:solidFill>
              <a:round/>
              <a:headEnd/>
              <a:tailEnd/>
            </a:ln>
          </p:spPr>
          <p:txBody>
            <a:bodyPr wrap="none" anchor="ctr">
              <a:prstTxWarp prst="textNoShape">
                <a:avLst/>
              </a:prstTxWarp>
            </a:bodyPr>
            <a:lstStyle/>
            <a:p>
              <a:endParaRPr lang="fr-FR">
                <a:latin typeface="Candara"/>
                <a:cs typeface="Candara"/>
              </a:endParaRPr>
            </a:p>
          </p:txBody>
        </p:sp>
        <p:sp>
          <p:nvSpPr>
            <p:cNvPr id="146" name="Oval 21"/>
            <p:cNvSpPr>
              <a:spLocks noChangeArrowheads="1"/>
            </p:cNvSpPr>
            <p:nvPr/>
          </p:nvSpPr>
          <p:spPr bwMode="auto">
            <a:xfrm>
              <a:off x="4560042" y="3499845"/>
              <a:ext cx="47625" cy="50800"/>
            </a:xfrm>
            <a:prstGeom prst="ellipse">
              <a:avLst/>
            </a:prstGeom>
            <a:gradFill rotWithShape="0">
              <a:gsLst>
                <a:gs pos="0">
                  <a:srgbClr val="FFFFFF"/>
                </a:gs>
                <a:gs pos="100000">
                  <a:srgbClr val="767676"/>
                </a:gs>
              </a:gsLst>
              <a:lin ang="5400000" scaled="1"/>
            </a:gradFill>
            <a:ln w="9525">
              <a:solidFill>
                <a:srgbClr val="000000"/>
              </a:solidFill>
              <a:round/>
              <a:headEnd/>
              <a:tailEnd/>
            </a:ln>
          </p:spPr>
          <p:txBody>
            <a:bodyPr wrap="none" anchor="ctr">
              <a:prstTxWarp prst="textNoShape">
                <a:avLst/>
              </a:prstTxWarp>
            </a:bodyPr>
            <a:lstStyle/>
            <a:p>
              <a:endParaRPr lang="fr-FR">
                <a:latin typeface="Candara"/>
                <a:cs typeface="Candara"/>
              </a:endParaRPr>
            </a:p>
          </p:txBody>
        </p:sp>
        <p:pic>
          <p:nvPicPr>
            <p:cNvPr id="147" name="Image 146" descr="Unknown.jpeg"/>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74359" b="75088"/>
            <a:stretch/>
          </p:blipFill>
          <p:spPr>
            <a:xfrm>
              <a:off x="4499463" y="3428226"/>
              <a:ext cx="180000" cy="182033"/>
            </a:xfrm>
            <a:prstGeom prst="rect">
              <a:avLst/>
            </a:prstGeom>
          </p:spPr>
        </p:pic>
        <p:sp>
          <p:nvSpPr>
            <p:cNvPr id="148" name="Oval 21"/>
            <p:cNvSpPr>
              <a:spLocks noChangeArrowheads="1"/>
            </p:cNvSpPr>
            <p:nvPr/>
          </p:nvSpPr>
          <p:spPr bwMode="auto">
            <a:xfrm>
              <a:off x="4561629" y="3488644"/>
              <a:ext cx="47625" cy="50800"/>
            </a:xfrm>
            <a:prstGeom prst="ellipse">
              <a:avLst/>
            </a:prstGeom>
            <a:gradFill rotWithShape="0">
              <a:gsLst>
                <a:gs pos="0">
                  <a:srgbClr val="FFFFFF"/>
                </a:gs>
                <a:gs pos="100000">
                  <a:srgbClr val="767676"/>
                </a:gs>
              </a:gsLst>
              <a:lin ang="5400000" scaled="1"/>
            </a:gradFill>
            <a:ln w="9525">
              <a:solidFill>
                <a:srgbClr val="000000"/>
              </a:solidFill>
              <a:round/>
              <a:headEnd/>
              <a:tailEnd/>
            </a:ln>
          </p:spPr>
          <p:txBody>
            <a:bodyPr wrap="none" anchor="ctr">
              <a:prstTxWarp prst="textNoShape">
                <a:avLst/>
              </a:prstTxWarp>
            </a:bodyPr>
            <a:lstStyle/>
            <a:p>
              <a:endParaRPr lang="fr-FR">
                <a:latin typeface="Candara"/>
                <a:cs typeface="Candara"/>
              </a:endParaRPr>
            </a:p>
          </p:txBody>
        </p:sp>
        <p:sp>
          <p:nvSpPr>
            <p:cNvPr id="149" name="Line 28"/>
            <p:cNvSpPr>
              <a:spLocks noChangeShapeType="1"/>
            </p:cNvSpPr>
            <p:nvPr/>
          </p:nvSpPr>
          <p:spPr bwMode="auto">
            <a:xfrm rot="5400000">
              <a:off x="4072194" y="3723838"/>
              <a:ext cx="107999" cy="1588"/>
            </a:xfrm>
            <a:prstGeom prst="line">
              <a:avLst/>
            </a:prstGeom>
            <a:noFill/>
            <a:ln w="19050">
              <a:solidFill>
                <a:srgbClr val="000000"/>
              </a:solidFill>
              <a:round/>
              <a:headEnd/>
              <a:tailEnd/>
            </a:ln>
          </p:spPr>
          <p:txBody>
            <a:bodyPr wrap="none" anchor="ctr">
              <a:prstTxWarp prst="textNoShape">
                <a:avLst/>
              </a:prstTxWarp>
            </a:bodyPr>
            <a:lstStyle/>
            <a:p>
              <a:endParaRPr lang="fr-FR">
                <a:latin typeface="Candara"/>
                <a:cs typeface="Candara"/>
              </a:endParaRPr>
            </a:p>
          </p:txBody>
        </p:sp>
        <p:sp>
          <p:nvSpPr>
            <p:cNvPr id="150" name="Oval 21"/>
            <p:cNvSpPr>
              <a:spLocks noChangeArrowheads="1"/>
            </p:cNvSpPr>
            <p:nvPr/>
          </p:nvSpPr>
          <p:spPr bwMode="auto">
            <a:xfrm>
              <a:off x="4102842" y="3766545"/>
              <a:ext cx="47625" cy="50800"/>
            </a:xfrm>
            <a:prstGeom prst="ellipse">
              <a:avLst/>
            </a:prstGeom>
            <a:gradFill rotWithShape="0">
              <a:gsLst>
                <a:gs pos="0">
                  <a:srgbClr val="FFFFFF"/>
                </a:gs>
                <a:gs pos="100000">
                  <a:srgbClr val="767676"/>
                </a:gs>
              </a:gsLst>
              <a:lin ang="5400000" scaled="1"/>
            </a:gradFill>
            <a:ln w="9525">
              <a:solidFill>
                <a:srgbClr val="000000"/>
              </a:solidFill>
              <a:round/>
              <a:headEnd/>
              <a:tailEnd/>
            </a:ln>
          </p:spPr>
          <p:txBody>
            <a:bodyPr wrap="none" anchor="ctr">
              <a:prstTxWarp prst="textNoShape">
                <a:avLst/>
              </a:prstTxWarp>
            </a:bodyPr>
            <a:lstStyle/>
            <a:p>
              <a:endParaRPr lang="fr-FR">
                <a:latin typeface="Candara"/>
                <a:cs typeface="Candara"/>
              </a:endParaRPr>
            </a:p>
          </p:txBody>
        </p:sp>
        <p:sp>
          <p:nvSpPr>
            <p:cNvPr id="151" name="Oval 21"/>
            <p:cNvSpPr>
              <a:spLocks noChangeArrowheads="1"/>
            </p:cNvSpPr>
            <p:nvPr/>
          </p:nvSpPr>
          <p:spPr bwMode="auto">
            <a:xfrm>
              <a:off x="3975842" y="3753845"/>
              <a:ext cx="47625" cy="50800"/>
            </a:xfrm>
            <a:prstGeom prst="ellipse">
              <a:avLst/>
            </a:prstGeom>
            <a:gradFill rotWithShape="0">
              <a:gsLst>
                <a:gs pos="0">
                  <a:srgbClr val="FFFFFF"/>
                </a:gs>
                <a:gs pos="100000">
                  <a:srgbClr val="767676"/>
                </a:gs>
              </a:gsLst>
              <a:lin ang="5400000" scaled="1"/>
            </a:gradFill>
            <a:ln w="9525">
              <a:solidFill>
                <a:srgbClr val="000000"/>
              </a:solidFill>
              <a:round/>
              <a:headEnd/>
              <a:tailEnd/>
            </a:ln>
          </p:spPr>
          <p:txBody>
            <a:bodyPr wrap="none" anchor="ctr">
              <a:prstTxWarp prst="textNoShape">
                <a:avLst/>
              </a:prstTxWarp>
            </a:bodyPr>
            <a:lstStyle/>
            <a:p>
              <a:endParaRPr lang="fr-FR">
                <a:latin typeface="Candara"/>
                <a:cs typeface="Candara"/>
              </a:endParaRPr>
            </a:p>
          </p:txBody>
        </p:sp>
        <p:grpSp>
          <p:nvGrpSpPr>
            <p:cNvPr id="152" name="Grouper 151"/>
            <p:cNvGrpSpPr/>
            <p:nvPr/>
          </p:nvGrpSpPr>
          <p:grpSpPr>
            <a:xfrm>
              <a:off x="4407642" y="3437707"/>
              <a:ext cx="110193" cy="428370"/>
              <a:chOff x="4299692" y="3298007"/>
              <a:chExt cx="110193" cy="428370"/>
            </a:xfrm>
          </p:grpSpPr>
          <p:grpSp>
            <p:nvGrpSpPr>
              <p:cNvPr id="158" name="Grouper 157"/>
              <p:cNvGrpSpPr/>
              <p:nvPr/>
            </p:nvGrpSpPr>
            <p:grpSpPr>
              <a:xfrm>
                <a:off x="4299692" y="3319108"/>
                <a:ext cx="47625" cy="407269"/>
                <a:chOff x="2888790" y="3839568"/>
                <a:chExt cx="47625" cy="407269"/>
              </a:xfrm>
            </p:grpSpPr>
            <p:sp>
              <p:nvSpPr>
                <p:cNvPr id="160" name="Line 28"/>
                <p:cNvSpPr>
                  <a:spLocks noChangeShapeType="1"/>
                </p:cNvSpPr>
                <p:nvPr/>
              </p:nvSpPr>
              <p:spPr bwMode="auto">
                <a:xfrm rot="5400000">
                  <a:off x="2713351" y="4036773"/>
                  <a:ext cx="395997" cy="1588"/>
                </a:xfrm>
                <a:prstGeom prst="line">
                  <a:avLst/>
                </a:prstGeom>
                <a:noFill/>
                <a:ln w="19050">
                  <a:solidFill>
                    <a:srgbClr val="000000"/>
                  </a:solidFill>
                  <a:round/>
                  <a:headEnd/>
                  <a:tailEnd/>
                </a:ln>
              </p:spPr>
              <p:txBody>
                <a:bodyPr wrap="none" anchor="ctr">
                  <a:prstTxWarp prst="textNoShape">
                    <a:avLst/>
                  </a:prstTxWarp>
                </a:bodyPr>
                <a:lstStyle/>
                <a:p>
                  <a:endParaRPr lang="fr-FR">
                    <a:latin typeface="Candara"/>
                    <a:cs typeface="Candara"/>
                  </a:endParaRPr>
                </a:p>
              </p:txBody>
            </p:sp>
            <p:sp>
              <p:nvSpPr>
                <p:cNvPr id="161" name="Oval 21"/>
                <p:cNvSpPr>
                  <a:spLocks noChangeArrowheads="1"/>
                </p:cNvSpPr>
                <p:nvPr/>
              </p:nvSpPr>
              <p:spPr bwMode="auto">
                <a:xfrm>
                  <a:off x="2888790" y="4196037"/>
                  <a:ext cx="47625" cy="50800"/>
                </a:xfrm>
                <a:prstGeom prst="ellipse">
                  <a:avLst/>
                </a:prstGeom>
                <a:gradFill rotWithShape="0">
                  <a:gsLst>
                    <a:gs pos="0">
                      <a:srgbClr val="FFFFFF"/>
                    </a:gs>
                    <a:gs pos="100000">
                      <a:srgbClr val="767676"/>
                    </a:gs>
                  </a:gsLst>
                  <a:lin ang="5400000" scaled="1"/>
                </a:gradFill>
                <a:ln w="9525">
                  <a:solidFill>
                    <a:srgbClr val="000000"/>
                  </a:solidFill>
                  <a:round/>
                  <a:headEnd/>
                  <a:tailEnd/>
                </a:ln>
              </p:spPr>
              <p:txBody>
                <a:bodyPr wrap="none" anchor="ctr">
                  <a:prstTxWarp prst="textNoShape">
                    <a:avLst/>
                  </a:prstTxWarp>
                </a:bodyPr>
                <a:lstStyle/>
                <a:p>
                  <a:endParaRPr lang="fr-FR">
                    <a:latin typeface="Candara"/>
                    <a:cs typeface="Candara"/>
                  </a:endParaRPr>
                </a:p>
              </p:txBody>
            </p:sp>
          </p:grpSp>
          <p:pic>
            <p:nvPicPr>
              <p:cNvPr id="159" name="Image 158" descr="Unknown.jpeg"/>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90391" b="75088"/>
              <a:stretch/>
            </p:blipFill>
            <p:spPr>
              <a:xfrm flipH="1">
                <a:off x="4316498" y="3298007"/>
                <a:ext cx="93387" cy="252000"/>
              </a:xfrm>
              <a:prstGeom prst="rect">
                <a:avLst/>
              </a:prstGeom>
            </p:spPr>
          </p:pic>
        </p:grpSp>
        <p:grpSp>
          <p:nvGrpSpPr>
            <p:cNvPr id="153" name="Grouper 152"/>
            <p:cNvGrpSpPr/>
            <p:nvPr/>
          </p:nvGrpSpPr>
          <p:grpSpPr>
            <a:xfrm>
              <a:off x="3953617" y="3337606"/>
              <a:ext cx="357112" cy="365575"/>
              <a:chOff x="2135030" y="3625243"/>
              <a:chExt cx="357112" cy="365575"/>
            </a:xfrm>
          </p:grpSpPr>
          <p:sp>
            <p:nvSpPr>
              <p:cNvPr id="154" name="Freeform 27"/>
              <p:cNvSpPr>
                <a:spLocks/>
              </p:cNvSpPr>
              <p:nvPr/>
            </p:nvSpPr>
            <p:spPr bwMode="auto">
              <a:xfrm>
                <a:off x="2141380" y="3891943"/>
                <a:ext cx="350762" cy="98875"/>
              </a:xfrm>
              <a:custGeom>
                <a:avLst/>
                <a:gdLst>
                  <a:gd name="T0" fmla="*/ 71 w 891"/>
                  <a:gd name="T1" fmla="*/ 0 h 156"/>
                  <a:gd name="T2" fmla="*/ 71 w 891"/>
                  <a:gd name="T3" fmla="*/ 0 h 156"/>
                  <a:gd name="T4" fmla="*/ 0 w 891"/>
                  <a:gd name="T5" fmla="*/ 53 h 156"/>
                  <a:gd name="T6" fmla="*/ 71 w 891"/>
                  <a:gd name="T7" fmla="*/ 105 h 156"/>
                  <a:gd name="T8" fmla="*/ 275 w 891"/>
                  <a:gd name="T9" fmla="*/ 105 h 156"/>
                  <a:gd name="T10" fmla="*/ 338 w 891"/>
                  <a:gd name="T11" fmla="*/ 53 h 156"/>
                  <a:gd name="T12" fmla="*/ 275 w 891"/>
                  <a:gd name="T13" fmla="*/ 0 h 156"/>
                  <a:gd name="T14" fmla="*/ 71 w 891"/>
                  <a:gd name="T15" fmla="*/ 0 h 156"/>
                  <a:gd name="T16" fmla="*/ 0 60000 65536"/>
                  <a:gd name="T17" fmla="*/ 0 60000 65536"/>
                  <a:gd name="T18" fmla="*/ 0 60000 65536"/>
                  <a:gd name="T19" fmla="*/ 0 60000 65536"/>
                  <a:gd name="T20" fmla="*/ 0 60000 65536"/>
                  <a:gd name="T21" fmla="*/ 0 60000 65536"/>
                  <a:gd name="T22" fmla="*/ 0 60000 65536"/>
                  <a:gd name="T23" fmla="*/ 0 60000 65536"/>
                  <a:gd name="T24" fmla="*/ 0 w 891"/>
                  <a:gd name="T25" fmla="*/ 0 h 156"/>
                  <a:gd name="T26" fmla="*/ 891 w 891"/>
                  <a:gd name="T27" fmla="*/ 156 h 1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91" h="156">
                    <a:moveTo>
                      <a:pt x="188" y="0"/>
                    </a:moveTo>
                    <a:lnTo>
                      <a:pt x="188" y="0"/>
                    </a:lnTo>
                    <a:lnTo>
                      <a:pt x="0" y="79"/>
                    </a:lnTo>
                    <a:lnTo>
                      <a:pt x="188" y="156"/>
                    </a:lnTo>
                    <a:lnTo>
                      <a:pt x="726" y="156"/>
                    </a:lnTo>
                    <a:lnTo>
                      <a:pt x="891" y="79"/>
                    </a:lnTo>
                    <a:lnTo>
                      <a:pt x="726" y="0"/>
                    </a:lnTo>
                    <a:lnTo>
                      <a:pt x="188" y="0"/>
                    </a:lnTo>
                    <a:close/>
                  </a:path>
                </a:pathLst>
              </a:custGeom>
              <a:gradFill flip="none" rotWithShape="1">
                <a:gsLst>
                  <a:gs pos="14000">
                    <a:schemeClr val="accent4"/>
                  </a:gs>
                  <a:gs pos="91000">
                    <a:schemeClr val="accent4"/>
                  </a:gs>
                  <a:gs pos="47000">
                    <a:schemeClr val="accent4">
                      <a:lumMod val="60000"/>
                      <a:lumOff val="40000"/>
                    </a:schemeClr>
                  </a:gs>
                </a:gsLst>
                <a:lin ang="5400000" scaled="0"/>
                <a:tileRect/>
              </a:gradFill>
              <a:ln w="7620">
                <a:solidFill>
                  <a:schemeClr val="accent4"/>
                </a:solidFill>
                <a:round/>
                <a:headEnd/>
                <a:tailEnd/>
              </a:ln>
              <a:effectLst>
                <a:innerShdw blurRad="63500" dist="50800" dir="8100000">
                  <a:prstClr val="black">
                    <a:alpha val="50000"/>
                  </a:prstClr>
                </a:innerShdw>
              </a:effectLst>
            </p:spPr>
            <p:txBody>
              <a:bodyPr>
                <a:prstTxWarp prst="textNoShape">
                  <a:avLst/>
                </a:prstTxWarp>
              </a:bodyPr>
              <a:lstStyle/>
              <a:p>
                <a:endParaRPr lang="fr-FR">
                  <a:latin typeface="Candara"/>
                  <a:cs typeface="Candara"/>
                </a:endParaRPr>
              </a:p>
            </p:txBody>
          </p:sp>
          <p:sp>
            <p:nvSpPr>
              <p:cNvPr id="155" name="Freeform 27"/>
              <p:cNvSpPr>
                <a:spLocks/>
              </p:cNvSpPr>
              <p:nvPr/>
            </p:nvSpPr>
            <p:spPr bwMode="auto">
              <a:xfrm>
                <a:off x="2138961" y="3803043"/>
                <a:ext cx="350762" cy="98875"/>
              </a:xfrm>
              <a:custGeom>
                <a:avLst/>
                <a:gdLst>
                  <a:gd name="T0" fmla="*/ 71 w 891"/>
                  <a:gd name="T1" fmla="*/ 0 h 156"/>
                  <a:gd name="T2" fmla="*/ 71 w 891"/>
                  <a:gd name="T3" fmla="*/ 0 h 156"/>
                  <a:gd name="T4" fmla="*/ 0 w 891"/>
                  <a:gd name="T5" fmla="*/ 53 h 156"/>
                  <a:gd name="T6" fmla="*/ 71 w 891"/>
                  <a:gd name="T7" fmla="*/ 105 h 156"/>
                  <a:gd name="T8" fmla="*/ 275 w 891"/>
                  <a:gd name="T9" fmla="*/ 105 h 156"/>
                  <a:gd name="T10" fmla="*/ 338 w 891"/>
                  <a:gd name="T11" fmla="*/ 53 h 156"/>
                  <a:gd name="T12" fmla="*/ 275 w 891"/>
                  <a:gd name="T13" fmla="*/ 0 h 156"/>
                  <a:gd name="T14" fmla="*/ 71 w 891"/>
                  <a:gd name="T15" fmla="*/ 0 h 156"/>
                  <a:gd name="T16" fmla="*/ 0 60000 65536"/>
                  <a:gd name="T17" fmla="*/ 0 60000 65536"/>
                  <a:gd name="T18" fmla="*/ 0 60000 65536"/>
                  <a:gd name="T19" fmla="*/ 0 60000 65536"/>
                  <a:gd name="T20" fmla="*/ 0 60000 65536"/>
                  <a:gd name="T21" fmla="*/ 0 60000 65536"/>
                  <a:gd name="T22" fmla="*/ 0 60000 65536"/>
                  <a:gd name="T23" fmla="*/ 0 60000 65536"/>
                  <a:gd name="T24" fmla="*/ 0 w 891"/>
                  <a:gd name="T25" fmla="*/ 0 h 156"/>
                  <a:gd name="T26" fmla="*/ 891 w 891"/>
                  <a:gd name="T27" fmla="*/ 156 h 1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91" h="156">
                    <a:moveTo>
                      <a:pt x="188" y="0"/>
                    </a:moveTo>
                    <a:lnTo>
                      <a:pt x="188" y="0"/>
                    </a:lnTo>
                    <a:lnTo>
                      <a:pt x="0" y="79"/>
                    </a:lnTo>
                    <a:lnTo>
                      <a:pt x="188" y="156"/>
                    </a:lnTo>
                    <a:lnTo>
                      <a:pt x="726" y="156"/>
                    </a:lnTo>
                    <a:lnTo>
                      <a:pt x="891" y="79"/>
                    </a:lnTo>
                    <a:lnTo>
                      <a:pt x="726" y="0"/>
                    </a:lnTo>
                    <a:lnTo>
                      <a:pt x="188" y="0"/>
                    </a:lnTo>
                    <a:close/>
                  </a:path>
                </a:pathLst>
              </a:custGeom>
              <a:gradFill flip="none" rotWithShape="1">
                <a:gsLst>
                  <a:gs pos="14000">
                    <a:schemeClr val="accent4"/>
                  </a:gs>
                  <a:gs pos="91000">
                    <a:schemeClr val="accent4"/>
                  </a:gs>
                  <a:gs pos="47000">
                    <a:schemeClr val="accent4">
                      <a:lumMod val="60000"/>
                      <a:lumOff val="40000"/>
                    </a:schemeClr>
                  </a:gs>
                </a:gsLst>
                <a:lin ang="5400000" scaled="0"/>
                <a:tileRect/>
              </a:gradFill>
              <a:ln w="7620">
                <a:solidFill>
                  <a:schemeClr val="accent4"/>
                </a:solidFill>
                <a:round/>
                <a:headEnd/>
                <a:tailEnd/>
              </a:ln>
              <a:effectLst>
                <a:innerShdw blurRad="63500" dist="50800" dir="8100000">
                  <a:prstClr val="black">
                    <a:alpha val="50000"/>
                  </a:prstClr>
                </a:innerShdw>
              </a:effectLst>
            </p:spPr>
            <p:txBody>
              <a:bodyPr>
                <a:prstTxWarp prst="textNoShape">
                  <a:avLst/>
                </a:prstTxWarp>
              </a:bodyPr>
              <a:lstStyle/>
              <a:p>
                <a:endParaRPr lang="fr-FR">
                  <a:latin typeface="Candara"/>
                  <a:cs typeface="Candara"/>
                </a:endParaRPr>
              </a:p>
            </p:txBody>
          </p:sp>
          <p:sp>
            <p:nvSpPr>
              <p:cNvPr id="156" name="Freeform 27"/>
              <p:cNvSpPr>
                <a:spLocks/>
              </p:cNvSpPr>
              <p:nvPr/>
            </p:nvSpPr>
            <p:spPr bwMode="auto">
              <a:xfrm>
                <a:off x="2138961" y="3625243"/>
                <a:ext cx="350762" cy="98875"/>
              </a:xfrm>
              <a:custGeom>
                <a:avLst/>
                <a:gdLst>
                  <a:gd name="T0" fmla="*/ 71 w 891"/>
                  <a:gd name="T1" fmla="*/ 0 h 156"/>
                  <a:gd name="T2" fmla="*/ 71 w 891"/>
                  <a:gd name="T3" fmla="*/ 0 h 156"/>
                  <a:gd name="T4" fmla="*/ 0 w 891"/>
                  <a:gd name="T5" fmla="*/ 53 h 156"/>
                  <a:gd name="T6" fmla="*/ 71 w 891"/>
                  <a:gd name="T7" fmla="*/ 105 h 156"/>
                  <a:gd name="T8" fmla="*/ 275 w 891"/>
                  <a:gd name="T9" fmla="*/ 105 h 156"/>
                  <a:gd name="T10" fmla="*/ 338 w 891"/>
                  <a:gd name="T11" fmla="*/ 53 h 156"/>
                  <a:gd name="T12" fmla="*/ 275 w 891"/>
                  <a:gd name="T13" fmla="*/ 0 h 156"/>
                  <a:gd name="T14" fmla="*/ 71 w 891"/>
                  <a:gd name="T15" fmla="*/ 0 h 156"/>
                  <a:gd name="T16" fmla="*/ 0 60000 65536"/>
                  <a:gd name="T17" fmla="*/ 0 60000 65536"/>
                  <a:gd name="T18" fmla="*/ 0 60000 65536"/>
                  <a:gd name="T19" fmla="*/ 0 60000 65536"/>
                  <a:gd name="T20" fmla="*/ 0 60000 65536"/>
                  <a:gd name="T21" fmla="*/ 0 60000 65536"/>
                  <a:gd name="T22" fmla="*/ 0 60000 65536"/>
                  <a:gd name="T23" fmla="*/ 0 60000 65536"/>
                  <a:gd name="T24" fmla="*/ 0 w 891"/>
                  <a:gd name="T25" fmla="*/ 0 h 156"/>
                  <a:gd name="T26" fmla="*/ 891 w 891"/>
                  <a:gd name="T27" fmla="*/ 156 h 1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91" h="156">
                    <a:moveTo>
                      <a:pt x="188" y="0"/>
                    </a:moveTo>
                    <a:lnTo>
                      <a:pt x="188" y="0"/>
                    </a:lnTo>
                    <a:lnTo>
                      <a:pt x="0" y="79"/>
                    </a:lnTo>
                    <a:lnTo>
                      <a:pt x="188" y="156"/>
                    </a:lnTo>
                    <a:lnTo>
                      <a:pt x="726" y="156"/>
                    </a:lnTo>
                    <a:lnTo>
                      <a:pt x="891" y="79"/>
                    </a:lnTo>
                    <a:lnTo>
                      <a:pt x="726" y="0"/>
                    </a:lnTo>
                    <a:lnTo>
                      <a:pt x="188" y="0"/>
                    </a:lnTo>
                    <a:close/>
                  </a:path>
                </a:pathLst>
              </a:custGeom>
              <a:gradFill flip="none" rotWithShape="1">
                <a:gsLst>
                  <a:gs pos="14000">
                    <a:schemeClr val="accent4"/>
                  </a:gs>
                  <a:gs pos="91000">
                    <a:schemeClr val="accent4"/>
                  </a:gs>
                  <a:gs pos="47000">
                    <a:schemeClr val="accent4">
                      <a:lumMod val="60000"/>
                      <a:lumOff val="40000"/>
                    </a:schemeClr>
                  </a:gs>
                </a:gsLst>
                <a:lin ang="5400000" scaled="0"/>
                <a:tileRect/>
              </a:gradFill>
              <a:ln w="7620">
                <a:solidFill>
                  <a:schemeClr val="accent4"/>
                </a:solidFill>
                <a:round/>
                <a:headEnd/>
                <a:tailEnd/>
              </a:ln>
              <a:effectLst>
                <a:innerShdw blurRad="63500" dist="50800" dir="8100000">
                  <a:prstClr val="black">
                    <a:alpha val="50000"/>
                  </a:prstClr>
                </a:innerShdw>
              </a:effectLst>
            </p:spPr>
            <p:txBody>
              <a:bodyPr>
                <a:prstTxWarp prst="textNoShape">
                  <a:avLst/>
                </a:prstTxWarp>
              </a:bodyPr>
              <a:lstStyle/>
              <a:p>
                <a:endParaRPr lang="fr-FR">
                  <a:latin typeface="Candara"/>
                  <a:cs typeface="Candara"/>
                </a:endParaRPr>
              </a:p>
            </p:txBody>
          </p:sp>
          <p:sp>
            <p:nvSpPr>
              <p:cNvPr id="157" name="Freeform 27"/>
              <p:cNvSpPr>
                <a:spLocks/>
              </p:cNvSpPr>
              <p:nvPr/>
            </p:nvSpPr>
            <p:spPr bwMode="auto">
              <a:xfrm>
                <a:off x="2135030" y="3715731"/>
                <a:ext cx="350762" cy="98875"/>
              </a:xfrm>
              <a:custGeom>
                <a:avLst/>
                <a:gdLst>
                  <a:gd name="T0" fmla="*/ 71 w 891"/>
                  <a:gd name="T1" fmla="*/ 0 h 156"/>
                  <a:gd name="T2" fmla="*/ 71 w 891"/>
                  <a:gd name="T3" fmla="*/ 0 h 156"/>
                  <a:gd name="T4" fmla="*/ 0 w 891"/>
                  <a:gd name="T5" fmla="*/ 53 h 156"/>
                  <a:gd name="T6" fmla="*/ 71 w 891"/>
                  <a:gd name="T7" fmla="*/ 105 h 156"/>
                  <a:gd name="T8" fmla="*/ 275 w 891"/>
                  <a:gd name="T9" fmla="*/ 105 h 156"/>
                  <a:gd name="T10" fmla="*/ 338 w 891"/>
                  <a:gd name="T11" fmla="*/ 53 h 156"/>
                  <a:gd name="T12" fmla="*/ 275 w 891"/>
                  <a:gd name="T13" fmla="*/ 0 h 156"/>
                  <a:gd name="T14" fmla="*/ 71 w 891"/>
                  <a:gd name="T15" fmla="*/ 0 h 156"/>
                  <a:gd name="T16" fmla="*/ 0 60000 65536"/>
                  <a:gd name="T17" fmla="*/ 0 60000 65536"/>
                  <a:gd name="T18" fmla="*/ 0 60000 65536"/>
                  <a:gd name="T19" fmla="*/ 0 60000 65536"/>
                  <a:gd name="T20" fmla="*/ 0 60000 65536"/>
                  <a:gd name="T21" fmla="*/ 0 60000 65536"/>
                  <a:gd name="T22" fmla="*/ 0 60000 65536"/>
                  <a:gd name="T23" fmla="*/ 0 60000 65536"/>
                  <a:gd name="T24" fmla="*/ 0 w 891"/>
                  <a:gd name="T25" fmla="*/ 0 h 156"/>
                  <a:gd name="T26" fmla="*/ 891 w 891"/>
                  <a:gd name="T27" fmla="*/ 156 h 1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91" h="156">
                    <a:moveTo>
                      <a:pt x="188" y="0"/>
                    </a:moveTo>
                    <a:lnTo>
                      <a:pt x="188" y="0"/>
                    </a:lnTo>
                    <a:lnTo>
                      <a:pt x="0" y="79"/>
                    </a:lnTo>
                    <a:lnTo>
                      <a:pt x="188" y="156"/>
                    </a:lnTo>
                    <a:lnTo>
                      <a:pt x="726" y="156"/>
                    </a:lnTo>
                    <a:lnTo>
                      <a:pt x="891" y="79"/>
                    </a:lnTo>
                    <a:lnTo>
                      <a:pt x="726" y="0"/>
                    </a:lnTo>
                    <a:lnTo>
                      <a:pt x="188" y="0"/>
                    </a:lnTo>
                    <a:close/>
                  </a:path>
                </a:pathLst>
              </a:custGeom>
              <a:gradFill flip="none" rotWithShape="1">
                <a:gsLst>
                  <a:gs pos="14000">
                    <a:schemeClr val="accent4"/>
                  </a:gs>
                  <a:gs pos="91000">
                    <a:schemeClr val="accent4"/>
                  </a:gs>
                  <a:gs pos="47000">
                    <a:schemeClr val="accent4">
                      <a:lumMod val="60000"/>
                      <a:lumOff val="40000"/>
                    </a:schemeClr>
                  </a:gs>
                </a:gsLst>
                <a:lin ang="5400000" scaled="0"/>
                <a:tileRect/>
              </a:gradFill>
              <a:ln w="7620">
                <a:solidFill>
                  <a:schemeClr val="accent4"/>
                </a:solidFill>
                <a:round/>
                <a:headEnd/>
                <a:tailEnd/>
              </a:ln>
              <a:effectLst>
                <a:innerShdw blurRad="63500" dist="50800" dir="8100000">
                  <a:prstClr val="black">
                    <a:alpha val="50000"/>
                  </a:prstClr>
                </a:innerShdw>
              </a:effectLst>
            </p:spPr>
            <p:txBody>
              <a:bodyPr>
                <a:prstTxWarp prst="textNoShape">
                  <a:avLst/>
                </a:prstTxWarp>
              </a:bodyPr>
              <a:lstStyle/>
              <a:p>
                <a:endParaRPr lang="fr-FR">
                  <a:latin typeface="Candara"/>
                  <a:cs typeface="Candara"/>
                </a:endParaRPr>
              </a:p>
            </p:txBody>
          </p:sp>
        </p:grpSp>
      </p:grpSp>
      <p:grpSp>
        <p:nvGrpSpPr>
          <p:cNvPr id="116" name="Grouper 115"/>
          <p:cNvGrpSpPr/>
          <p:nvPr/>
        </p:nvGrpSpPr>
        <p:grpSpPr>
          <a:xfrm>
            <a:off x="1496550" y="4412177"/>
            <a:ext cx="1546225" cy="1447800"/>
            <a:chOff x="5741142" y="2418277"/>
            <a:chExt cx="1546225" cy="1447800"/>
          </a:xfrm>
        </p:grpSpPr>
        <p:sp>
          <p:nvSpPr>
            <p:cNvPr id="117" name="AutoShape 33"/>
            <p:cNvSpPr>
              <a:spLocks noChangeAspect="1" noChangeArrowheads="1"/>
            </p:cNvSpPr>
            <p:nvPr/>
          </p:nvSpPr>
          <p:spPr bwMode="auto">
            <a:xfrm>
              <a:off x="5741142" y="2418277"/>
              <a:ext cx="1546225" cy="1447800"/>
            </a:xfrm>
            <a:prstGeom prst="roundRect">
              <a:avLst>
                <a:gd name="adj" fmla="val 16667"/>
              </a:avLst>
            </a:prstGeom>
            <a:gradFill rotWithShape="0">
              <a:gsLst>
                <a:gs pos="0">
                  <a:schemeClr val="tx1">
                    <a:gamma/>
                    <a:tint val="0"/>
                    <a:invGamma/>
                  </a:schemeClr>
                </a:gs>
                <a:gs pos="100000">
                  <a:schemeClr val="tx1"/>
                </a:gs>
              </a:gsLst>
              <a:path path="shape">
                <a:fillToRect l="50000" t="50000" r="50000" b="50000"/>
              </a:path>
            </a:gradFill>
            <a:ln w="9525">
              <a:solidFill>
                <a:srgbClr val="000000"/>
              </a:solidFill>
              <a:round/>
              <a:headEnd/>
              <a:tailEnd/>
            </a:ln>
          </p:spPr>
          <p:txBody>
            <a:bodyPr>
              <a:prstTxWarp prst="textNoShape">
                <a:avLst/>
              </a:prstTxWarp>
            </a:bodyPr>
            <a:lstStyle/>
            <a:p>
              <a:pPr>
                <a:defRPr/>
              </a:pPr>
              <a:endParaRPr lang="fr-FR">
                <a:latin typeface="Candara"/>
                <a:cs typeface="Candara"/>
              </a:endParaRPr>
            </a:p>
          </p:txBody>
        </p:sp>
        <p:sp>
          <p:nvSpPr>
            <p:cNvPr id="118" name="Oval 19"/>
            <p:cNvSpPr>
              <a:spLocks noChangeArrowheads="1"/>
            </p:cNvSpPr>
            <p:nvPr/>
          </p:nvSpPr>
          <p:spPr bwMode="auto">
            <a:xfrm>
              <a:off x="5814167" y="2475427"/>
              <a:ext cx="1387475" cy="1316038"/>
            </a:xfrm>
            <a:prstGeom prst="ellipse">
              <a:avLst/>
            </a:prstGeom>
            <a:gradFill rotWithShape="0">
              <a:gsLst>
                <a:gs pos="0">
                  <a:srgbClr val="FFFFFF"/>
                </a:gs>
                <a:gs pos="100000">
                  <a:srgbClr val="767676"/>
                </a:gs>
              </a:gsLst>
              <a:lin ang="5400000" scaled="1"/>
            </a:gradFill>
            <a:ln w="9525">
              <a:solidFill>
                <a:srgbClr val="000000"/>
              </a:solidFill>
              <a:round/>
              <a:headEnd/>
              <a:tailEnd/>
            </a:ln>
          </p:spPr>
          <p:txBody>
            <a:bodyPr wrap="none" anchor="ctr">
              <a:prstTxWarp prst="textNoShape">
                <a:avLst/>
              </a:prstTxWarp>
            </a:bodyPr>
            <a:lstStyle/>
            <a:p>
              <a:endParaRPr lang="fr-FR">
                <a:latin typeface="Candara"/>
                <a:cs typeface="Candara"/>
              </a:endParaRPr>
            </a:p>
          </p:txBody>
        </p:sp>
        <p:sp>
          <p:nvSpPr>
            <p:cNvPr id="119" name="AutoShape 30"/>
            <p:cNvSpPr>
              <a:spLocks noChangeArrowheads="1"/>
            </p:cNvSpPr>
            <p:nvPr/>
          </p:nvSpPr>
          <p:spPr bwMode="auto">
            <a:xfrm>
              <a:off x="6603513" y="2936993"/>
              <a:ext cx="548917" cy="340519"/>
            </a:xfrm>
            <a:prstGeom prst="roundRect">
              <a:avLst>
                <a:gd name="adj" fmla="val 16667"/>
              </a:avLst>
            </a:prstGeom>
            <a:solidFill>
              <a:schemeClr val="tx1">
                <a:lumMod val="65000"/>
                <a:lumOff val="35000"/>
              </a:schemeClr>
            </a:solidFill>
            <a:ln w="9525">
              <a:solidFill>
                <a:srgbClr val="000000"/>
              </a:solidFill>
              <a:round/>
              <a:headEnd/>
              <a:tailEnd/>
            </a:ln>
          </p:spPr>
          <p:txBody>
            <a:bodyPr wrap="square" anchor="ctr">
              <a:prstTxWarp prst="textNoShape">
                <a:avLst/>
              </a:prstTxWarp>
              <a:spAutoFit/>
            </a:bodyPr>
            <a:lstStyle/>
            <a:p>
              <a:pPr algn="ctr"/>
              <a:r>
                <a:rPr lang="fr-FR" sz="1400" b="1" dirty="0">
                  <a:solidFill>
                    <a:srgbClr val="FFFFFF"/>
                  </a:solidFill>
                  <a:latin typeface="Candara"/>
                  <a:cs typeface="Candara"/>
                </a:rPr>
                <a:t>1013</a:t>
              </a:r>
            </a:p>
          </p:txBody>
        </p:sp>
        <p:sp>
          <p:nvSpPr>
            <p:cNvPr id="120" name="AutoShape 20"/>
            <p:cNvSpPr>
              <a:spLocks noChangeArrowheads="1"/>
            </p:cNvSpPr>
            <p:nvPr/>
          </p:nvSpPr>
          <p:spPr bwMode="auto">
            <a:xfrm rot="16200000">
              <a:off x="6185676" y="2851150"/>
              <a:ext cx="646113" cy="61913"/>
            </a:xfrm>
            <a:prstGeom prst="homePlate">
              <a:avLst>
                <a:gd name="adj" fmla="val 107134"/>
              </a:avLst>
            </a:prstGeom>
            <a:solidFill>
              <a:srgbClr val="FFFFFF"/>
            </a:solidFill>
            <a:ln w="9525">
              <a:solidFill>
                <a:srgbClr val="000000"/>
              </a:solidFill>
              <a:miter lim="800000"/>
              <a:headEnd/>
              <a:tailEnd/>
            </a:ln>
            <a:effectLst>
              <a:outerShdw blurRad="50800" dist="38100" dir="8100000" algn="tr" rotWithShape="0">
                <a:prstClr val="black">
                  <a:alpha val="40000"/>
                </a:prstClr>
              </a:outerShdw>
            </a:effectLst>
          </p:spPr>
          <p:txBody>
            <a:bodyPr wrap="none" anchor="ctr">
              <a:prstTxWarp prst="textNoShape">
                <a:avLst/>
              </a:prstTxWarp>
            </a:bodyPr>
            <a:lstStyle/>
            <a:p>
              <a:endParaRPr lang="fr-FR">
                <a:latin typeface="Candara"/>
                <a:cs typeface="Candara"/>
              </a:endParaRPr>
            </a:p>
          </p:txBody>
        </p:sp>
        <p:sp>
          <p:nvSpPr>
            <p:cNvPr id="121" name="Line 28"/>
            <p:cNvSpPr>
              <a:spLocks noChangeShapeType="1"/>
            </p:cNvSpPr>
            <p:nvPr/>
          </p:nvSpPr>
          <p:spPr bwMode="auto">
            <a:xfrm flipV="1">
              <a:off x="5931641" y="3405737"/>
              <a:ext cx="423405" cy="33303"/>
            </a:xfrm>
            <a:prstGeom prst="line">
              <a:avLst/>
            </a:prstGeom>
            <a:noFill/>
            <a:ln w="19050">
              <a:solidFill>
                <a:srgbClr val="000000"/>
              </a:solidFill>
              <a:round/>
              <a:headEnd/>
              <a:tailEnd/>
            </a:ln>
          </p:spPr>
          <p:txBody>
            <a:bodyPr wrap="none" anchor="ctr">
              <a:prstTxWarp prst="textNoShape">
                <a:avLst/>
              </a:prstTxWarp>
            </a:bodyPr>
            <a:lstStyle/>
            <a:p>
              <a:endParaRPr lang="fr-FR">
                <a:latin typeface="Candara"/>
                <a:cs typeface="Candara"/>
              </a:endParaRPr>
            </a:p>
          </p:txBody>
        </p:sp>
        <p:sp>
          <p:nvSpPr>
            <p:cNvPr id="122" name="Oval 29"/>
            <p:cNvSpPr>
              <a:spLocks noChangeArrowheads="1"/>
            </p:cNvSpPr>
            <p:nvPr/>
          </p:nvSpPr>
          <p:spPr bwMode="auto">
            <a:xfrm>
              <a:off x="5812580" y="3618427"/>
              <a:ext cx="179388" cy="173038"/>
            </a:xfrm>
            <a:prstGeom prst="ellipse">
              <a:avLst/>
            </a:prstGeom>
            <a:gradFill rotWithShape="0">
              <a:gsLst>
                <a:gs pos="0">
                  <a:srgbClr val="FFFFFF"/>
                </a:gs>
                <a:gs pos="100000">
                  <a:srgbClr val="767676"/>
                </a:gs>
              </a:gsLst>
              <a:lin ang="5400000" scaled="1"/>
            </a:gradFill>
            <a:ln w="9525">
              <a:solidFill>
                <a:srgbClr val="000000"/>
              </a:solidFill>
              <a:round/>
              <a:headEnd/>
              <a:tailEnd/>
            </a:ln>
          </p:spPr>
          <p:txBody>
            <a:bodyPr wrap="none" anchor="ctr">
              <a:prstTxWarp prst="textNoShape">
                <a:avLst/>
              </a:prstTxWarp>
            </a:bodyPr>
            <a:lstStyle/>
            <a:p>
              <a:endParaRPr lang="fr-FR">
                <a:latin typeface="Candara"/>
                <a:cs typeface="Candara"/>
              </a:endParaRPr>
            </a:p>
          </p:txBody>
        </p:sp>
        <p:sp>
          <p:nvSpPr>
            <p:cNvPr id="123" name="Oval 21"/>
            <p:cNvSpPr>
              <a:spLocks noChangeArrowheads="1"/>
            </p:cNvSpPr>
            <p:nvPr/>
          </p:nvSpPr>
          <p:spPr bwMode="auto">
            <a:xfrm>
              <a:off x="6484092" y="3159640"/>
              <a:ext cx="47625" cy="50800"/>
            </a:xfrm>
            <a:prstGeom prst="ellipse">
              <a:avLst/>
            </a:prstGeom>
            <a:gradFill rotWithShape="0">
              <a:gsLst>
                <a:gs pos="0">
                  <a:srgbClr val="FFFFFF"/>
                </a:gs>
                <a:gs pos="100000">
                  <a:srgbClr val="767676"/>
                </a:gs>
              </a:gsLst>
              <a:lin ang="5400000" scaled="1"/>
            </a:gradFill>
            <a:ln w="9525">
              <a:solidFill>
                <a:srgbClr val="000000"/>
              </a:solidFill>
              <a:round/>
              <a:headEnd/>
              <a:tailEnd/>
            </a:ln>
          </p:spPr>
          <p:txBody>
            <a:bodyPr wrap="none" anchor="ctr">
              <a:prstTxWarp prst="textNoShape">
                <a:avLst/>
              </a:prstTxWarp>
            </a:bodyPr>
            <a:lstStyle/>
            <a:p>
              <a:endParaRPr lang="fr-FR">
                <a:latin typeface="Candara"/>
                <a:cs typeface="Candara"/>
              </a:endParaRPr>
            </a:p>
          </p:txBody>
        </p:sp>
        <p:pic>
          <p:nvPicPr>
            <p:cNvPr id="124" name="Image 123" descr="Unknown.jpeg"/>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74359" b="75088"/>
            <a:stretch/>
          </p:blipFill>
          <p:spPr>
            <a:xfrm>
              <a:off x="6423513" y="3088021"/>
              <a:ext cx="180000" cy="182033"/>
            </a:xfrm>
            <a:prstGeom prst="rect">
              <a:avLst/>
            </a:prstGeom>
          </p:spPr>
        </p:pic>
        <p:sp>
          <p:nvSpPr>
            <p:cNvPr id="125" name="Oval 21"/>
            <p:cNvSpPr>
              <a:spLocks noChangeArrowheads="1"/>
            </p:cNvSpPr>
            <p:nvPr/>
          </p:nvSpPr>
          <p:spPr bwMode="auto">
            <a:xfrm>
              <a:off x="6485679" y="3148439"/>
              <a:ext cx="47625" cy="50800"/>
            </a:xfrm>
            <a:prstGeom prst="ellipse">
              <a:avLst/>
            </a:prstGeom>
            <a:gradFill rotWithShape="0">
              <a:gsLst>
                <a:gs pos="0">
                  <a:srgbClr val="FFFFFF"/>
                </a:gs>
                <a:gs pos="100000">
                  <a:srgbClr val="767676"/>
                </a:gs>
              </a:gsLst>
              <a:lin ang="5400000" scaled="1"/>
            </a:gradFill>
            <a:ln w="9525">
              <a:solidFill>
                <a:srgbClr val="000000"/>
              </a:solidFill>
              <a:round/>
              <a:headEnd/>
              <a:tailEnd/>
            </a:ln>
          </p:spPr>
          <p:txBody>
            <a:bodyPr wrap="none" anchor="ctr">
              <a:prstTxWarp prst="textNoShape">
                <a:avLst/>
              </a:prstTxWarp>
            </a:bodyPr>
            <a:lstStyle/>
            <a:p>
              <a:endParaRPr lang="fr-FR">
                <a:latin typeface="Candara"/>
                <a:cs typeface="Candara"/>
              </a:endParaRPr>
            </a:p>
          </p:txBody>
        </p:sp>
        <p:sp>
          <p:nvSpPr>
            <p:cNvPr id="126" name="Line 28"/>
            <p:cNvSpPr>
              <a:spLocks noChangeShapeType="1"/>
            </p:cNvSpPr>
            <p:nvPr/>
          </p:nvSpPr>
          <p:spPr bwMode="auto">
            <a:xfrm rot="5400000">
              <a:off x="5996244" y="3351883"/>
              <a:ext cx="107999" cy="1588"/>
            </a:xfrm>
            <a:prstGeom prst="line">
              <a:avLst/>
            </a:prstGeom>
            <a:noFill/>
            <a:ln w="19050">
              <a:solidFill>
                <a:srgbClr val="000000"/>
              </a:solidFill>
              <a:round/>
              <a:headEnd/>
              <a:tailEnd/>
            </a:ln>
          </p:spPr>
          <p:txBody>
            <a:bodyPr wrap="none" anchor="ctr">
              <a:prstTxWarp prst="textNoShape">
                <a:avLst/>
              </a:prstTxWarp>
            </a:bodyPr>
            <a:lstStyle/>
            <a:p>
              <a:endParaRPr lang="fr-FR">
                <a:latin typeface="Candara"/>
                <a:cs typeface="Candara"/>
              </a:endParaRPr>
            </a:p>
          </p:txBody>
        </p:sp>
        <p:sp>
          <p:nvSpPr>
            <p:cNvPr id="127" name="Oval 21"/>
            <p:cNvSpPr>
              <a:spLocks noChangeArrowheads="1"/>
            </p:cNvSpPr>
            <p:nvPr/>
          </p:nvSpPr>
          <p:spPr bwMode="auto">
            <a:xfrm>
              <a:off x="6026892" y="3400940"/>
              <a:ext cx="47625" cy="50800"/>
            </a:xfrm>
            <a:prstGeom prst="ellipse">
              <a:avLst/>
            </a:prstGeom>
            <a:gradFill rotWithShape="0">
              <a:gsLst>
                <a:gs pos="0">
                  <a:srgbClr val="FFFFFF"/>
                </a:gs>
                <a:gs pos="100000">
                  <a:srgbClr val="767676"/>
                </a:gs>
              </a:gsLst>
              <a:lin ang="5400000" scaled="1"/>
            </a:gradFill>
            <a:ln w="9525">
              <a:solidFill>
                <a:srgbClr val="000000"/>
              </a:solidFill>
              <a:round/>
              <a:headEnd/>
              <a:tailEnd/>
            </a:ln>
          </p:spPr>
          <p:txBody>
            <a:bodyPr wrap="none" anchor="ctr">
              <a:prstTxWarp prst="textNoShape">
                <a:avLst/>
              </a:prstTxWarp>
            </a:bodyPr>
            <a:lstStyle/>
            <a:p>
              <a:endParaRPr lang="fr-FR">
                <a:latin typeface="Candara"/>
                <a:cs typeface="Candara"/>
              </a:endParaRPr>
            </a:p>
          </p:txBody>
        </p:sp>
        <p:sp>
          <p:nvSpPr>
            <p:cNvPr id="128" name="Oval 21"/>
            <p:cNvSpPr>
              <a:spLocks noChangeArrowheads="1"/>
            </p:cNvSpPr>
            <p:nvPr/>
          </p:nvSpPr>
          <p:spPr bwMode="auto">
            <a:xfrm>
              <a:off x="5899892" y="3413640"/>
              <a:ext cx="47625" cy="50800"/>
            </a:xfrm>
            <a:prstGeom prst="ellipse">
              <a:avLst/>
            </a:prstGeom>
            <a:gradFill rotWithShape="0">
              <a:gsLst>
                <a:gs pos="0">
                  <a:srgbClr val="FFFFFF"/>
                </a:gs>
                <a:gs pos="100000">
                  <a:srgbClr val="767676"/>
                </a:gs>
              </a:gsLst>
              <a:lin ang="5400000" scaled="1"/>
            </a:gradFill>
            <a:ln w="9525">
              <a:solidFill>
                <a:srgbClr val="000000"/>
              </a:solidFill>
              <a:round/>
              <a:headEnd/>
              <a:tailEnd/>
            </a:ln>
          </p:spPr>
          <p:txBody>
            <a:bodyPr wrap="none" anchor="ctr">
              <a:prstTxWarp prst="textNoShape">
                <a:avLst/>
              </a:prstTxWarp>
            </a:bodyPr>
            <a:lstStyle/>
            <a:p>
              <a:endParaRPr lang="fr-FR">
                <a:latin typeface="Candara"/>
                <a:cs typeface="Candara"/>
              </a:endParaRPr>
            </a:p>
          </p:txBody>
        </p:sp>
        <p:grpSp>
          <p:nvGrpSpPr>
            <p:cNvPr id="129" name="Grouper 128"/>
            <p:cNvGrpSpPr/>
            <p:nvPr/>
          </p:nvGrpSpPr>
          <p:grpSpPr>
            <a:xfrm>
              <a:off x="6331692" y="3002252"/>
              <a:ext cx="110193" cy="428370"/>
              <a:chOff x="4299692" y="3298007"/>
              <a:chExt cx="110193" cy="428370"/>
            </a:xfrm>
          </p:grpSpPr>
          <p:grpSp>
            <p:nvGrpSpPr>
              <p:cNvPr id="135" name="Grouper 134"/>
              <p:cNvGrpSpPr/>
              <p:nvPr/>
            </p:nvGrpSpPr>
            <p:grpSpPr>
              <a:xfrm>
                <a:off x="4299692" y="3319108"/>
                <a:ext cx="47625" cy="407269"/>
                <a:chOff x="2888790" y="3839568"/>
                <a:chExt cx="47625" cy="407269"/>
              </a:xfrm>
            </p:grpSpPr>
            <p:sp>
              <p:nvSpPr>
                <p:cNvPr id="137" name="Line 28"/>
                <p:cNvSpPr>
                  <a:spLocks noChangeShapeType="1"/>
                </p:cNvSpPr>
                <p:nvPr/>
              </p:nvSpPr>
              <p:spPr bwMode="auto">
                <a:xfrm rot="5400000">
                  <a:off x="2713351" y="4036773"/>
                  <a:ext cx="395997" cy="1588"/>
                </a:xfrm>
                <a:prstGeom prst="line">
                  <a:avLst/>
                </a:prstGeom>
                <a:noFill/>
                <a:ln w="19050">
                  <a:solidFill>
                    <a:srgbClr val="000000"/>
                  </a:solidFill>
                  <a:round/>
                  <a:headEnd/>
                  <a:tailEnd/>
                </a:ln>
              </p:spPr>
              <p:txBody>
                <a:bodyPr wrap="none" anchor="ctr">
                  <a:prstTxWarp prst="textNoShape">
                    <a:avLst/>
                  </a:prstTxWarp>
                </a:bodyPr>
                <a:lstStyle/>
                <a:p>
                  <a:endParaRPr lang="fr-FR">
                    <a:latin typeface="Candara"/>
                    <a:cs typeface="Candara"/>
                  </a:endParaRPr>
                </a:p>
              </p:txBody>
            </p:sp>
            <p:sp>
              <p:nvSpPr>
                <p:cNvPr id="138" name="Oval 21"/>
                <p:cNvSpPr>
                  <a:spLocks noChangeArrowheads="1"/>
                </p:cNvSpPr>
                <p:nvPr/>
              </p:nvSpPr>
              <p:spPr bwMode="auto">
                <a:xfrm>
                  <a:off x="2888790" y="4196037"/>
                  <a:ext cx="47625" cy="50800"/>
                </a:xfrm>
                <a:prstGeom prst="ellipse">
                  <a:avLst/>
                </a:prstGeom>
                <a:gradFill rotWithShape="0">
                  <a:gsLst>
                    <a:gs pos="0">
                      <a:srgbClr val="FFFFFF"/>
                    </a:gs>
                    <a:gs pos="100000">
                      <a:srgbClr val="767676"/>
                    </a:gs>
                  </a:gsLst>
                  <a:lin ang="5400000" scaled="1"/>
                </a:gradFill>
                <a:ln w="9525">
                  <a:solidFill>
                    <a:srgbClr val="000000"/>
                  </a:solidFill>
                  <a:round/>
                  <a:headEnd/>
                  <a:tailEnd/>
                </a:ln>
              </p:spPr>
              <p:txBody>
                <a:bodyPr wrap="none" anchor="ctr">
                  <a:prstTxWarp prst="textNoShape">
                    <a:avLst/>
                  </a:prstTxWarp>
                </a:bodyPr>
                <a:lstStyle/>
                <a:p>
                  <a:endParaRPr lang="fr-FR">
                    <a:latin typeface="Candara"/>
                    <a:cs typeface="Candara"/>
                  </a:endParaRPr>
                </a:p>
              </p:txBody>
            </p:sp>
          </p:grpSp>
          <p:pic>
            <p:nvPicPr>
              <p:cNvPr id="136" name="Image 135" descr="Unknown.jpeg"/>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90391" b="75088"/>
              <a:stretch/>
            </p:blipFill>
            <p:spPr>
              <a:xfrm flipH="1">
                <a:off x="4316498" y="3298007"/>
                <a:ext cx="93387" cy="252000"/>
              </a:xfrm>
              <a:prstGeom prst="rect">
                <a:avLst/>
              </a:prstGeom>
            </p:spPr>
          </p:pic>
        </p:grpSp>
        <p:grpSp>
          <p:nvGrpSpPr>
            <p:cNvPr id="130" name="Grouper 129"/>
            <p:cNvGrpSpPr/>
            <p:nvPr/>
          </p:nvGrpSpPr>
          <p:grpSpPr>
            <a:xfrm>
              <a:off x="5873736" y="3116552"/>
              <a:ext cx="357112" cy="187775"/>
              <a:chOff x="2135030" y="3625243"/>
              <a:chExt cx="357112" cy="365575"/>
            </a:xfrm>
          </p:grpSpPr>
          <p:sp>
            <p:nvSpPr>
              <p:cNvPr id="131" name="Freeform 27"/>
              <p:cNvSpPr>
                <a:spLocks/>
              </p:cNvSpPr>
              <p:nvPr/>
            </p:nvSpPr>
            <p:spPr bwMode="auto">
              <a:xfrm>
                <a:off x="2141380" y="3891943"/>
                <a:ext cx="350762" cy="98875"/>
              </a:xfrm>
              <a:custGeom>
                <a:avLst/>
                <a:gdLst>
                  <a:gd name="T0" fmla="*/ 71 w 891"/>
                  <a:gd name="T1" fmla="*/ 0 h 156"/>
                  <a:gd name="T2" fmla="*/ 71 w 891"/>
                  <a:gd name="T3" fmla="*/ 0 h 156"/>
                  <a:gd name="T4" fmla="*/ 0 w 891"/>
                  <a:gd name="T5" fmla="*/ 53 h 156"/>
                  <a:gd name="T6" fmla="*/ 71 w 891"/>
                  <a:gd name="T7" fmla="*/ 105 h 156"/>
                  <a:gd name="T8" fmla="*/ 275 w 891"/>
                  <a:gd name="T9" fmla="*/ 105 h 156"/>
                  <a:gd name="T10" fmla="*/ 338 w 891"/>
                  <a:gd name="T11" fmla="*/ 53 h 156"/>
                  <a:gd name="T12" fmla="*/ 275 w 891"/>
                  <a:gd name="T13" fmla="*/ 0 h 156"/>
                  <a:gd name="T14" fmla="*/ 71 w 891"/>
                  <a:gd name="T15" fmla="*/ 0 h 156"/>
                  <a:gd name="T16" fmla="*/ 0 60000 65536"/>
                  <a:gd name="T17" fmla="*/ 0 60000 65536"/>
                  <a:gd name="T18" fmla="*/ 0 60000 65536"/>
                  <a:gd name="T19" fmla="*/ 0 60000 65536"/>
                  <a:gd name="T20" fmla="*/ 0 60000 65536"/>
                  <a:gd name="T21" fmla="*/ 0 60000 65536"/>
                  <a:gd name="T22" fmla="*/ 0 60000 65536"/>
                  <a:gd name="T23" fmla="*/ 0 60000 65536"/>
                  <a:gd name="T24" fmla="*/ 0 w 891"/>
                  <a:gd name="T25" fmla="*/ 0 h 156"/>
                  <a:gd name="T26" fmla="*/ 891 w 891"/>
                  <a:gd name="T27" fmla="*/ 156 h 1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91" h="156">
                    <a:moveTo>
                      <a:pt x="188" y="0"/>
                    </a:moveTo>
                    <a:lnTo>
                      <a:pt x="188" y="0"/>
                    </a:lnTo>
                    <a:lnTo>
                      <a:pt x="0" y="79"/>
                    </a:lnTo>
                    <a:lnTo>
                      <a:pt x="188" y="156"/>
                    </a:lnTo>
                    <a:lnTo>
                      <a:pt x="726" y="156"/>
                    </a:lnTo>
                    <a:lnTo>
                      <a:pt x="891" y="79"/>
                    </a:lnTo>
                    <a:lnTo>
                      <a:pt x="726" y="0"/>
                    </a:lnTo>
                    <a:lnTo>
                      <a:pt x="188" y="0"/>
                    </a:lnTo>
                    <a:close/>
                  </a:path>
                </a:pathLst>
              </a:custGeom>
              <a:gradFill flip="none" rotWithShape="1">
                <a:gsLst>
                  <a:gs pos="14000">
                    <a:schemeClr val="accent4"/>
                  </a:gs>
                  <a:gs pos="91000">
                    <a:schemeClr val="accent4"/>
                  </a:gs>
                  <a:gs pos="47000">
                    <a:schemeClr val="accent4">
                      <a:lumMod val="60000"/>
                      <a:lumOff val="40000"/>
                    </a:schemeClr>
                  </a:gs>
                </a:gsLst>
                <a:lin ang="5400000" scaled="0"/>
                <a:tileRect/>
              </a:gradFill>
              <a:ln w="7620">
                <a:solidFill>
                  <a:schemeClr val="accent4"/>
                </a:solidFill>
                <a:round/>
                <a:headEnd/>
                <a:tailEnd/>
              </a:ln>
              <a:effectLst>
                <a:innerShdw blurRad="63500" dist="50800" dir="8100000">
                  <a:prstClr val="black">
                    <a:alpha val="50000"/>
                  </a:prstClr>
                </a:innerShdw>
              </a:effectLst>
            </p:spPr>
            <p:txBody>
              <a:bodyPr>
                <a:prstTxWarp prst="textNoShape">
                  <a:avLst/>
                </a:prstTxWarp>
              </a:bodyPr>
              <a:lstStyle/>
              <a:p>
                <a:endParaRPr lang="fr-FR">
                  <a:latin typeface="Candara"/>
                  <a:cs typeface="Candara"/>
                </a:endParaRPr>
              </a:p>
            </p:txBody>
          </p:sp>
          <p:sp>
            <p:nvSpPr>
              <p:cNvPr id="132" name="Freeform 27"/>
              <p:cNvSpPr>
                <a:spLocks/>
              </p:cNvSpPr>
              <p:nvPr/>
            </p:nvSpPr>
            <p:spPr bwMode="auto">
              <a:xfrm>
                <a:off x="2138961" y="3803043"/>
                <a:ext cx="350762" cy="98875"/>
              </a:xfrm>
              <a:custGeom>
                <a:avLst/>
                <a:gdLst>
                  <a:gd name="T0" fmla="*/ 71 w 891"/>
                  <a:gd name="T1" fmla="*/ 0 h 156"/>
                  <a:gd name="T2" fmla="*/ 71 w 891"/>
                  <a:gd name="T3" fmla="*/ 0 h 156"/>
                  <a:gd name="T4" fmla="*/ 0 w 891"/>
                  <a:gd name="T5" fmla="*/ 53 h 156"/>
                  <a:gd name="T6" fmla="*/ 71 w 891"/>
                  <a:gd name="T7" fmla="*/ 105 h 156"/>
                  <a:gd name="T8" fmla="*/ 275 w 891"/>
                  <a:gd name="T9" fmla="*/ 105 h 156"/>
                  <a:gd name="T10" fmla="*/ 338 w 891"/>
                  <a:gd name="T11" fmla="*/ 53 h 156"/>
                  <a:gd name="T12" fmla="*/ 275 w 891"/>
                  <a:gd name="T13" fmla="*/ 0 h 156"/>
                  <a:gd name="T14" fmla="*/ 71 w 891"/>
                  <a:gd name="T15" fmla="*/ 0 h 156"/>
                  <a:gd name="T16" fmla="*/ 0 60000 65536"/>
                  <a:gd name="T17" fmla="*/ 0 60000 65536"/>
                  <a:gd name="T18" fmla="*/ 0 60000 65536"/>
                  <a:gd name="T19" fmla="*/ 0 60000 65536"/>
                  <a:gd name="T20" fmla="*/ 0 60000 65536"/>
                  <a:gd name="T21" fmla="*/ 0 60000 65536"/>
                  <a:gd name="T22" fmla="*/ 0 60000 65536"/>
                  <a:gd name="T23" fmla="*/ 0 60000 65536"/>
                  <a:gd name="T24" fmla="*/ 0 w 891"/>
                  <a:gd name="T25" fmla="*/ 0 h 156"/>
                  <a:gd name="T26" fmla="*/ 891 w 891"/>
                  <a:gd name="T27" fmla="*/ 156 h 1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91" h="156">
                    <a:moveTo>
                      <a:pt x="188" y="0"/>
                    </a:moveTo>
                    <a:lnTo>
                      <a:pt x="188" y="0"/>
                    </a:lnTo>
                    <a:lnTo>
                      <a:pt x="0" y="79"/>
                    </a:lnTo>
                    <a:lnTo>
                      <a:pt x="188" y="156"/>
                    </a:lnTo>
                    <a:lnTo>
                      <a:pt x="726" y="156"/>
                    </a:lnTo>
                    <a:lnTo>
                      <a:pt x="891" y="79"/>
                    </a:lnTo>
                    <a:lnTo>
                      <a:pt x="726" y="0"/>
                    </a:lnTo>
                    <a:lnTo>
                      <a:pt x="188" y="0"/>
                    </a:lnTo>
                    <a:close/>
                  </a:path>
                </a:pathLst>
              </a:custGeom>
              <a:gradFill flip="none" rotWithShape="1">
                <a:gsLst>
                  <a:gs pos="14000">
                    <a:schemeClr val="accent4"/>
                  </a:gs>
                  <a:gs pos="91000">
                    <a:schemeClr val="accent4"/>
                  </a:gs>
                  <a:gs pos="47000">
                    <a:schemeClr val="accent4">
                      <a:lumMod val="60000"/>
                      <a:lumOff val="40000"/>
                    </a:schemeClr>
                  </a:gs>
                </a:gsLst>
                <a:lin ang="5400000" scaled="0"/>
                <a:tileRect/>
              </a:gradFill>
              <a:ln w="7620">
                <a:solidFill>
                  <a:schemeClr val="accent4"/>
                </a:solidFill>
                <a:round/>
                <a:headEnd/>
                <a:tailEnd/>
              </a:ln>
              <a:effectLst>
                <a:innerShdw blurRad="63500" dist="50800" dir="8100000">
                  <a:prstClr val="black">
                    <a:alpha val="50000"/>
                  </a:prstClr>
                </a:innerShdw>
              </a:effectLst>
            </p:spPr>
            <p:txBody>
              <a:bodyPr>
                <a:prstTxWarp prst="textNoShape">
                  <a:avLst/>
                </a:prstTxWarp>
              </a:bodyPr>
              <a:lstStyle/>
              <a:p>
                <a:endParaRPr lang="fr-FR">
                  <a:latin typeface="Candara"/>
                  <a:cs typeface="Candara"/>
                </a:endParaRPr>
              </a:p>
            </p:txBody>
          </p:sp>
          <p:sp>
            <p:nvSpPr>
              <p:cNvPr id="133" name="Freeform 27"/>
              <p:cNvSpPr>
                <a:spLocks/>
              </p:cNvSpPr>
              <p:nvPr/>
            </p:nvSpPr>
            <p:spPr bwMode="auto">
              <a:xfrm>
                <a:off x="2138961" y="3625243"/>
                <a:ext cx="350762" cy="98875"/>
              </a:xfrm>
              <a:custGeom>
                <a:avLst/>
                <a:gdLst>
                  <a:gd name="T0" fmla="*/ 71 w 891"/>
                  <a:gd name="T1" fmla="*/ 0 h 156"/>
                  <a:gd name="T2" fmla="*/ 71 w 891"/>
                  <a:gd name="T3" fmla="*/ 0 h 156"/>
                  <a:gd name="T4" fmla="*/ 0 w 891"/>
                  <a:gd name="T5" fmla="*/ 53 h 156"/>
                  <a:gd name="T6" fmla="*/ 71 w 891"/>
                  <a:gd name="T7" fmla="*/ 105 h 156"/>
                  <a:gd name="T8" fmla="*/ 275 w 891"/>
                  <a:gd name="T9" fmla="*/ 105 h 156"/>
                  <a:gd name="T10" fmla="*/ 338 w 891"/>
                  <a:gd name="T11" fmla="*/ 53 h 156"/>
                  <a:gd name="T12" fmla="*/ 275 w 891"/>
                  <a:gd name="T13" fmla="*/ 0 h 156"/>
                  <a:gd name="T14" fmla="*/ 71 w 891"/>
                  <a:gd name="T15" fmla="*/ 0 h 156"/>
                  <a:gd name="T16" fmla="*/ 0 60000 65536"/>
                  <a:gd name="T17" fmla="*/ 0 60000 65536"/>
                  <a:gd name="T18" fmla="*/ 0 60000 65536"/>
                  <a:gd name="T19" fmla="*/ 0 60000 65536"/>
                  <a:gd name="T20" fmla="*/ 0 60000 65536"/>
                  <a:gd name="T21" fmla="*/ 0 60000 65536"/>
                  <a:gd name="T22" fmla="*/ 0 60000 65536"/>
                  <a:gd name="T23" fmla="*/ 0 60000 65536"/>
                  <a:gd name="T24" fmla="*/ 0 w 891"/>
                  <a:gd name="T25" fmla="*/ 0 h 156"/>
                  <a:gd name="T26" fmla="*/ 891 w 891"/>
                  <a:gd name="T27" fmla="*/ 156 h 1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91" h="156">
                    <a:moveTo>
                      <a:pt x="188" y="0"/>
                    </a:moveTo>
                    <a:lnTo>
                      <a:pt x="188" y="0"/>
                    </a:lnTo>
                    <a:lnTo>
                      <a:pt x="0" y="79"/>
                    </a:lnTo>
                    <a:lnTo>
                      <a:pt x="188" y="156"/>
                    </a:lnTo>
                    <a:lnTo>
                      <a:pt x="726" y="156"/>
                    </a:lnTo>
                    <a:lnTo>
                      <a:pt x="891" y="79"/>
                    </a:lnTo>
                    <a:lnTo>
                      <a:pt x="726" y="0"/>
                    </a:lnTo>
                    <a:lnTo>
                      <a:pt x="188" y="0"/>
                    </a:lnTo>
                    <a:close/>
                  </a:path>
                </a:pathLst>
              </a:custGeom>
              <a:gradFill flip="none" rotWithShape="1">
                <a:gsLst>
                  <a:gs pos="14000">
                    <a:schemeClr val="accent4"/>
                  </a:gs>
                  <a:gs pos="91000">
                    <a:schemeClr val="accent4"/>
                  </a:gs>
                  <a:gs pos="47000">
                    <a:schemeClr val="accent4">
                      <a:lumMod val="60000"/>
                      <a:lumOff val="40000"/>
                    </a:schemeClr>
                  </a:gs>
                </a:gsLst>
                <a:lin ang="5400000" scaled="0"/>
                <a:tileRect/>
              </a:gradFill>
              <a:ln w="7620">
                <a:solidFill>
                  <a:schemeClr val="accent4"/>
                </a:solidFill>
                <a:round/>
                <a:headEnd/>
                <a:tailEnd/>
              </a:ln>
              <a:effectLst>
                <a:innerShdw blurRad="63500" dist="50800" dir="8100000">
                  <a:prstClr val="black">
                    <a:alpha val="50000"/>
                  </a:prstClr>
                </a:innerShdw>
              </a:effectLst>
            </p:spPr>
            <p:txBody>
              <a:bodyPr>
                <a:prstTxWarp prst="textNoShape">
                  <a:avLst/>
                </a:prstTxWarp>
              </a:bodyPr>
              <a:lstStyle/>
              <a:p>
                <a:endParaRPr lang="fr-FR">
                  <a:latin typeface="Candara"/>
                  <a:cs typeface="Candara"/>
                </a:endParaRPr>
              </a:p>
            </p:txBody>
          </p:sp>
          <p:sp>
            <p:nvSpPr>
              <p:cNvPr id="134" name="Freeform 27"/>
              <p:cNvSpPr>
                <a:spLocks/>
              </p:cNvSpPr>
              <p:nvPr/>
            </p:nvSpPr>
            <p:spPr bwMode="auto">
              <a:xfrm>
                <a:off x="2135030" y="3715731"/>
                <a:ext cx="350762" cy="98875"/>
              </a:xfrm>
              <a:custGeom>
                <a:avLst/>
                <a:gdLst>
                  <a:gd name="T0" fmla="*/ 71 w 891"/>
                  <a:gd name="T1" fmla="*/ 0 h 156"/>
                  <a:gd name="T2" fmla="*/ 71 w 891"/>
                  <a:gd name="T3" fmla="*/ 0 h 156"/>
                  <a:gd name="T4" fmla="*/ 0 w 891"/>
                  <a:gd name="T5" fmla="*/ 53 h 156"/>
                  <a:gd name="T6" fmla="*/ 71 w 891"/>
                  <a:gd name="T7" fmla="*/ 105 h 156"/>
                  <a:gd name="T8" fmla="*/ 275 w 891"/>
                  <a:gd name="T9" fmla="*/ 105 h 156"/>
                  <a:gd name="T10" fmla="*/ 338 w 891"/>
                  <a:gd name="T11" fmla="*/ 53 h 156"/>
                  <a:gd name="T12" fmla="*/ 275 w 891"/>
                  <a:gd name="T13" fmla="*/ 0 h 156"/>
                  <a:gd name="T14" fmla="*/ 71 w 891"/>
                  <a:gd name="T15" fmla="*/ 0 h 156"/>
                  <a:gd name="T16" fmla="*/ 0 60000 65536"/>
                  <a:gd name="T17" fmla="*/ 0 60000 65536"/>
                  <a:gd name="T18" fmla="*/ 0 60000 65536"/>
                  <a:gd name="T19" fmla="*/ 0 60000 65536"/>
                  <a:gd name="T20" fmla="*/ 0 60000 65536"/>
                  <a:gd name="T21" fmla="*/ 0 60000 65536"/>
                  <a:gd name="T22" fmla="*/ 0 60000 65536"/>
                  <a:gd name="T23" fmla="*/ 0 60000 65536"/>
                  <a:gd name="T24" fmla="*/ 0 w 891"/>
                  <a:gd name="T25" fmla="*/ 0 h 156"/>
                  <a:gd name="T26" fmla="*/ 891 w 891"/>
                  <a:gd name="T27" fmla="*/ 156 h 1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91" h="156">
                    <a:moveTo>
                      <a:pt x="188" y="0"/>
                    </a:moveTo>
                    <a:lnTo>
                      <a:pt x="188" y="0"/>
                    </a:lnTo>
                    <a:lnTo>
                      <a:pt x="0" y="79"/>
                    </a:lnTo>
                    <a:lnTo>
                      <a:pt x="188" y="156"/>
                    </a:lnTo>
                    <a:lnTo>
                      <a:pt x="726" y="156"/>
                    </a:lnTo>
                    <a:lnTo>
                      <a:pt x="891" y="79"/>
                    </a:lnTo>
                    <a:lnTo>
                      <a:pt x="726" y="0"/>
                    </a:lnTo>
                    <a:lnTo>
                      <a:pt x="188" y="0"/>
                    </a:lnTo>
                    <a:close/>
                  </a:path>
                </a:pathLst>
              </a:custGeom>
              <a:gradFill flip="none" rotWithShape="1">
                <a:gsLst>
                  <a:gs pos="14000">
                    <a:schemeClr val="accent4"/>
                  </a:gs>
                  <a:gs pos="91000">
                    <a:schemeClr val="accent4"/>
                  </a:gs>
                  <a:gs pos="47000">
                    <a:schemeClr val="accent4">
                      <a:lumMod val="60000"/>
                      <a:lumOff val="40000"/>
                    </a:schemeClr>
                  </a:gs>
                </a:gsLst>
                <a:lin ang="5400000" scaled="0"/>
                <a:tileRect/>
              </a:gradFill>
              <a:ln w="7620">
                <a:solidFill>
                  <a:schemeClr val="accent4"/>
                </a:solidFill>
                <a:round/>
                <a:headEnd/>
                <a:tailEnd/>
              </a:ln>
              <a:effectLst>
                <a:innerShdw blurRad="63500" dist="50800" dir="8100000">
                  <a:prstClr val="black">
                    <a:alpha val="50000"/>
                  </a:prstClr>
                </a:innerShdw>
              </a:effectLst>
            </p:spPr>
            <p:txBody>
              <a:bodyPr>
                <a:prstTxWarp prst="textNoShape">
                  <a:avLst/>
                </a:prstTxWarp>
              </a:bodyPr>
              <a:lstStyle/>
              <a:p>
                <a:endParaRPr lang="fr-FR">
                  <a:latin typeface="Candara"/>
                  <a:cs typeface="Candara"/>
                </a:endParaRPr>
              </a:p>
            </p:txBody>
          </p:sp>
        </p:grpSp>
      </p:grpSp>
      <p:sp>
        <p:nvSpPr>
          <p:cNvPr id="47" name="Signalisation droite 46"/>
          <p:cNvSpPr/>
          <p:nvPr/>
        </p:nvSpPr>
        <p:spPr bwMode="auto">
          <a:xfrm rot="5400000">
            <a:off x="-141213" y="2964103"/>
            <a:ext cx="3924000" cy="612000"/>
          </a:xfrm>
          <a:prstGeom prst="homePlate">
            <a:avLst/>
          </a:prstGeom>
          <a:solidFill>
            <a:schemeClr val="accent6">
              <a:alpha val="73000"/>
            </a:schemeClr>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Candara"/>
              <a:cs typeface="Candara"/>
            </a:endParaRPr>
          </a:p>
        </p:txBody>
      </p:sp>
      <p:sp>
        <p:nvSpPr>
          <p:cNvPr id="68" name="Oval 44"/>
          <p:cNvSpPr>
            <a:spLocks noChangeAspect="1" noChangeArrowheads="1"/>
          </p:cNvSpPr>
          <p:nvPr/>
        </p:nvSpPr>
        <p:spPr bwMode="auto">
          <a:xfrm>
            <a:off x="1531013" y="4991103"/>
            <a:ext cx="540000" cy="519233"/>
          </a:xfrm>
          <a:prstGeom prst="ellipse">
            <a:avLst/>
          </a:prstGeom>
          <a:noFill/>
          <a:ln w="28575">
            <a:solidFill>
              <a:srgbClr val="FFF793"/>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fr-FR">
              <a:latin typeface="Candara"/>
              <a:cs typeface="Candara"/>
            </a:endParaRPr>
          </a:p>
        </p:txBody>
      </p:sp>
      <p:sp>
        <p:nvSpPr>
          <p:cNvPr id="87" name="Signalisation droite 86"/>
          <p:cNvSpPr/>
          <p:nvPr/>
        </p:nvSpPr>
        <p:spPr bwMode="auto">
          <a:xfrm rot="5400000">
            <a:off x="1980921" y="1676296"/>
            <a:ext cx="1335548" cy="612000"/>
          </a:xfrm>
          <a:prstGeom prst="homePlate">
            <a:avLst/>
          </a:prstGeom>
          <a:solidFill>
            <a:schemeClr val="accent6">
              <a:alpha val="70000"/>
            </a:schemeClr>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Candara"/>
              <a:cs typeface="Candara"/>
            </a:endParaRPr>
          </a:p>
        </p:txBody>
      </p:sp>
      <p:sp>
        <p:nvSpPr>
          <p:cNvPr id="86" name="Oval 44"/>
          <p:cNvSpPr>
            <a:spLocks noChangeAspect="1" noChangeArrowheads="1"/>
          </p:cNvSpPr>
          <p:nvPr/>
        </p:nvSpPr>
        <p:spPr bwMode="auto">
          <a:xfrm>
            <a:off x="2344926" y="2450246"/>
            <a:ext cx="540000" cy="519233"/>
          </a:xfrm>
          <a:prstGeom prst="ellipse">
            <a:avLst/>
          </a:prstGeom>
          <a:noFill/>
          <a:ln w="28575">
            <a:solidFill>
              <a:srgbClr val="FFF793"/>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fr-FR">
              <a:latin typeface="Candara"/>
              <a:cs typeface="Candara"/>
            </a:endParaRPr>
          </a:p>
        </p:txBody>
      </p:sp>
      <p:sp>
        <p:nvSpPr>
          <p:cNvPr id="88" name="Bulle rectangulaire à coins arrondis 87"/>
          <p:cNvSpPr/>
          <p:nvPr/>
        </p:nvSpPr>
        <p:spPr>
          <a:xfrm>
            <a:off x="2193488" y="3928739"/>
            <a:ext cx="1527124" cy="323997"/>
          </a:xfrm>
          <a:prstGeom prst="wedgeRoundRectCallout">
            <a:avLst>
              <a:gd name="adj1" fmla="val -67241"/>
              <a:gd name="adj2" fmla="val 101803"/>
              <a:gd name="adj3" fmla="val 16667"/>
            </a:avLst>
          </a:prstGeom>
          <a:solidFill>
            <a:schemeClr val="bg1"/>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400" dirty="0">
                <a:solidFill>
                  <a:schemeClr val="tx1"/>
                </a:solidFill>
                <a:latin typeface="Candara"/>
                <a:cs typeface="Candara"/>
              </a:rPr>
              <a:t>Forte pression</a:t>
            </a:r>
          </a:p>
        </p:txBody>
      </p:sp>
      <p:grpSp>
        <p:nvGrpSpPr>
          <p:cNvPr id="4" name="Grouper 3"/>
          <p:cNvGrpSpPr/>
          <p:nvPr/>
        </p:nvGrpSpPr>
        <p:grpSpPr>
          <a:xfrm>
            <a:off x="6155266" y="1302482"/>
            <a:ext cx="2295241" cy="4658203"/>
            <a:chOff x="6307666" y="2204182"/>
            <a:chExt cx="2295241" cy="4658203"/>
          </a:xfrm>
        </p:grpSpPr>
        <p:grpSp>
          <p:nvGrpSpPr>
            <p:cNvPr id="162" name="Grouper 161"/>
            <p:cNvGrpSpPr/>
            <p:nvPr/>
          </p:nvGrpSpPr>
          <p:grpSpPr>
            <a:xfrm rot="16200000">
              <a:off x="5088699" y="4410212"/>
              <a:ext cx="4610654" cy="293692"/>
              <a:chOff x="1144588" y="6349653"/>
              <a:chExt cx="7030368" cy="190847"/>
            </a:xfrm>
          </p:grpSpPr>
          <p:sp>
            <p:nvSpPr>
              <p:cNvPr id="163" name="Line 16"/>
              <p:cNvSpPr>
                <a:spLocks noChangeShapeType="1"/>
              </p:cNvSpPr>
              <p:nvPr/>
            </p:nvSpPr>
            <p:spPr bwMode="auto">
              <a:xfrm>
                <a:off x="1144588" y="6540500"/>
                <a:ext cx="7030368" cy="0"/>
              </a:xfrm>
              <a:prstGeom prst="line">
                <a:avLst/>
              </a:prstGeom>
              <a:ln>
                <a:solidFill>
                  <a:srgbClr val="FFFFFF"/>
                </a:solidFill>
                <a:headEnd type="none" w="med" len="med"/>
                <a:tailEnd type="triangle" w="med" len="med"/>
              </a:ln>
            </p:spPr>
            <p:style>
              <a:lnRef idx="2">
                <a:schemeClr val="accent4"/>
              </a:lnRef>
              <a:fillRef idx="0">
                <a:schemeClr val="accent4"/>
              </a:fillRef>
              <a:effectRef idx="1">
                <a:schemeClr val="accent4"/>
              </a:effectRef>
              <a:fontRef idx="minor">
                <a:schemeClr val="tx1"/>
              </a:fontRef>
            </p:style>
            <p:txBody>
              <a:bodyPr>
                <a:prstTxWarp prst="textNoShape">
                  <a:avLst/>
                </a:prstTxWarp>
              </a:bodyPr>
              <a:lstStyle/>
              <a:p>
                <a:endParaRPr lang="fr-FR" dirty="0">
                  <a:latin typeface="Candara"/>
                  <a:cs typeface="Candara"/>
                </a:endParaRPr>
              </a:p>
            </p:txBody>
          </p:sp>
          <p:sp>
            <p:nvSpPr>
              <p:cNvPr id="164" name="Line 17"/>
              <p:cNvSpPr>
                <a:spLocks noChangeShapeType="1"/>
              </p:cNvSpPr>
              <p:nvPr/>
            </p:nvSpPr>
            <p:spPr bwMode="auto">
              <a:xfrm>
                <a:off x="2579739" y="6361113"/>
                <a:ext cx="0" cy="179387"/>
              </a:xfrm>
              <a:prstGeom prst="line">
                <a:avLst/>
              </a:prstGeom>
              <a:ln>
                <a:solidFill>
                  <a:srgbClr val="FFFFFF"/>
                </a:solidFill>
                <a:headEnd type="none" w="med" len="med"/>
                <a:tailEnd type="none" w="med" len="med"/>
              </a:ln>
            </p:spPr>
            <p:style>
              <a:lnRef idx="2">
                <a:schemeClr val="accent4"/>
              </a:lnRef>
              <a:fillRef idx="0">
                <a:schemeClr val="accent4"/>
              </a:fillRef>
              <a:effectRef idx="1">
                <a:schemeClr val="accent4"/>
              </a:effectRef>
              <a:fontRef idx="minor">
                <a:schemeClr val="tx1"/>
              </a:fontRef>
            </p:style>
            <p:txBody>
              <a:bodyPr>
                <a:prstTxWarp prst="textNoShape">
                  <a:avLst/>
                </a:prstTxWarp>
              </a:bodyPr>
              <a:lstStyle/>
              <a:p>
                <a:endParaRPr lang="fr-FR">
                  <a:latin typeface="Candara"/>
                  <a:cs typeface="Candara"/>
                </a:endParaRPr>
              </a:p>
            </p:txBody>
          </p:sp>
          <p:sp>
            <p:nvSpPr>
              <p:cNvPr id="166" name="Line 19"/>
              <p:cNvSpPr>
                <a:spLocks noChangeShapeType="1"/>
              </p:cNvSpPr>
              <p:nvPr/>
            </p:nvSpPr>
            <p:spPr bwMode="auto">
              <a:xfrm>
                <a:off x="5970491" y="6361113"/>
                <a:ext cx="0" cy="179387"/>
              </a:xfrm>
              <a:prstGeom prst="line">
                <a:avLst/>
              </a:prstGeom>
              <a:ln>
                <a:solidFill>
                  <a:srgbClr val="FFFFFF"/>
                </a:solidFill>
                <a:headEnd type="none" w="med" len="med"/>
                <a:tailEnd type="none" w="med" len="med"/>
              </a:ln>
            </p:spPr>
            <p:style>
              <a:lnRef idx="2">
                <a:schemeClr val="accent4"/>
              </a:lnRef>
              <a:fillRef idx="0">
                <a:schemeClr val="accent4"/>
              </a:fillRef>
              <a:effectRef idx="1">
                <a:schemeClr val="accent4"/>
              </a:effectRef>
              <a:fontRef idx="minor">
                <a:schemeClr val="tx1"/>
              </a:fontRef>
            </p:style>
            <p:txBody>
              <a:bodyPr>
                <a:prstTxWarp prst="textNoShape">
                  <a:avLst/>
                </a:prstTxWarp>
              </a:bodyPr>
              <a:lstStyle/>
              <a:p>
                <a:endParaRPr lang="fr-FR">
                  <a:latin typeface="Candara"/>
                  <a:cs typeface="Candara"/>
                </a:endParaRPr>
              </a:p>
            </p:txBody>
          </p:sp>
          <p:sp>
            <p:nvSpPr>
              <p:cNvPr id="167" name="Line 20"/>
              <p:cNvSpPr>
                <a:spLocks noChangeShapeType="1"/>
              </p:cNvSpPr>
              <p:nvPr/>
            </p:nvSpPr>
            <p:spPr bwMode="auto">
              <a:xfrm>
                <a:off x="7028960" y="6349653"/>
                <a:ext cx="0" cy="179387"/>
              </a:xfrm>
              <a:prstGeom prst="line">
                <a:avLst/>
              </a:prstGeom>
              <a:ln>
                <a:solidFill>
                  <a:srgbClr val="FFFFFF"/>
                </a:solidFill>
                <a:headEnd type="none" w="med" len="med"/>
                <a:tailEnd type="none" w="med" len="med"/>
              </a:ln>
            </p:spPr>
            <p:style>
              <a:lnRef idx="2">
                <a:schemeClr val="accent4"/>
              </a:lnRef>
              <a:fillRef idx="0">
                <a:schemeClr val="accent4"/>
              </a:fillRef>
              <a:effectRef idx="1">
                <a:schemeClr val="accent4"/>
              </a:effectRef>
              <a:fontRef idx="minor">
                <a:schemeClr val="tx1"/>
              </a:fontRef>
            </p:style>
            <p:txBody>
              <a:bodyPr>
                <a:prstTxWarp prst="textNoShape">
                  <a:avLst/>
                </a:prstTxWarp>
              </a:bodyPr>
              <a:lstStyle/>
              <a:p>
                <a:endParaRPr lang="fr-FR">
                  <a:latin typeface="Candara"/>
                  <a:cs typeface="Candara"/>
                </a:endParaRPr>
              </a:p>
            </p:txBody>
          </p:sp>
          <p:sp>
            <p:nvSpPr>
              <p:cNvPr id="168" name="Line 22"/>
              <p:cNvSpPr>
                <a:spLocks noChangeShapeType="1"/>
              </p:cNvSpPr>
              <p:nvPr/>
            </p:nvSpPr>
            <p:spPr bwMode="auto">
              <a:xfrm flipV="1">
                <a:off x="4859107" y="6361113"/>
                <a:ext cx="0" cy="179387"/>
              </a:xfrm>
              <a:prstGeom prst="line">
                <a:avLst/>
              </a:prstGeom>
              <a:ln>
                <a:solidFill>
                  <a:srgbClr val="FFFFFF"/>
                </a:solidFill>
                <a:headEnd type="none" w="med" len="med"/>
                <a:tailEnd type="none" w="med" len="med"/>
              </a:ln>
            </p:spPr>
            <p:style>
              <a:lnRef idx="2">
                <a:schemeClr val="accent4"/>
              </a:lnRef>
              <a:fillRef idx="0">
                <a:schemeClr val="accent4"/>
              </a:fillRef>
              <a:effectRef idx="1">
                <a:schemeClr val="accent4"/>
              </a:effectRef>
              <a:fontRef idx="minor">
                <a:schemeClr val="tx1"/>
              </a:fontRef>
            </p:style>
            <p:txBody>
              <a:bodyPr>
                <a:prstTxWarp prst="textNoShape">
                  <a:avLst/>
                </a:prstTxWarp>
              </a:bodyPr>
              <a:lstStyle/>
              <a:p>
                <a:endParaRPr lang="fr-FR">
                  <a:latin typeface="Candara"/>
                  <a:cs typeface="Candara"/>
                </a:endParaRPr>
              </a:p>
            </p:txBody>
          </p:sp>
          <p:sp>
            <p:nvSpPr>
              <p:cNvPr id="169" name="Line 23"/>
              <p:cNvSpPr>
                <a:spLocks noChangeShapeType="1"/>
              </p:cNvSpPr>
              <p:nvPr/>
            </p:nvSpPr>
            <p:spPr bwMode="auto">
              <a:xfrm flipV="1">
                <a:off x="3761248" y="6361113"/>
                <a:ext cx="0" cy="179387"/>
              </a:xfrm>
              <a:prstGeom prst="line">
                <a:avLst/>
              </a:prstGeom>
              <a:ln>
                <a:solidFill>
                  <a:srgbClr val="FFFFFF"/>
                </a:solidFill>
                <a:headEnd type="none" w="med" len="med"/>
                <a:tailEnd type="none" w="med" len="med"/>
              </a:ln>
            </p:spPr>
            <p:style>
              <a:lnRef idx="2">
                <a:schemeClr val="accent4"/>
              </a:lnRef>
              <a:fillRef idx="0">
                <a:schemeClr val="accent4"/>
              </a:fillRef>
              <a:effectRef idx="1">
                <a:schemeClr val="accent4"/>
              </a:effectRef>
              <a:fontRef idx="minor">
                <a:schemeClr val="tx1"/>
              </a:fontRef>
            </p:style>
            <p:txBody>
              <a:bodyPr>
                <a:prstTxWarp prst="textNoShape">
                  <a:avLst/>
                </a:prstTxWarp>
              </a:bodyPr>
              <a:lstStyle/>
              <a:p>
                <a:endParaRPr lang="fr-FR">
                  <a:latin typeface="Candara"/>
                  <a:cs typeface="Candara"/>
                </a:endParaRPr>
              </a:p>
            </p:txBody>
          </p:sp>
          <p:sp>
            <p:nvSpPr>
              <p:cNvPr id="172" name="Line 24"/>
              <p:cNvSpPr>
                <a:spLocks noChangeShapeType="1"/>
              </p:cNvSpPr>
              <p:nvPr/>
            </p:nvSpPr>
            <p:spPr bwMode="auto">
              <a:xfrm flipV="1">
                <a:off x="1553667" y="6349653"/>
                <a:ext cx="0" cy="179387"/>
              </a:xfrm>
              <a:prstGeom prst="line">
                <a:avLst/>
              </a:prstGeom>
              <a:ln>
                <a:solidFill>
                  <a:srgbClr val="FFFFFF"/>
                </a:solidFill>
                <a:headEnd type="none" w="med" len="med"/>
                <a:tailEnd type="none" w="med" len="med"/>
              </a:ln>
            </p:spPr>
            <p:style>
              <a:lnRef idx="2">
                <a:schemeClr val="accent4"/>
              </a:lnRef>
              <a:fillRef idx="0">
                <a:schemeClr val="accent4"/>
              </a:fillRef>
              <a:effectRef idx="1">
                <a:schemeClr val="accent4"/>
              </a:effectRef>
              <a:fontRef idx="minor">
                <a:schemeClr val="tx1"/>
              </a:fontRef>
            </p:style>
            <p:txBody>
              <a:bodyPr>
                <a:prstTxWarp prst="textNoShape">
                  <a:avLst/>
                </a:prstTxWarp>
              </a:bodyPr>
              <a:lstStyle/>
              <a:p>
                <a:endParaRPr lang="fr-FR">
                  <a:latin typeface="Candara"/>
                  <a:cs typeface="Candara"/>
                </a:endParaRPr>
              </a:p>
            </p:txBody>
          </p:sp>
        </p:grpSp>
        <p:sp>
          <p:nvSpPr>
            <p:cNvPr id="174" name="Text Box 28"/>
            <p:cNvSpPr txBox="1">
              <a:spLocks noChangeArrowheads="1"/>
            </p:cNvSpPr>
            <p:nvPr/>
          </p:nvSpPr>
          <p:spPr bwMode="auto">
            <a:xfrm>
              <a:off x="6461721" y="6412249"/>
              <a:ext cx="782638" cy="307777"/>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lgn="r" eaLnBrk="1" hangingPunct="1">
                <a:spcBef>
                  <a:spcPct val="50000"/>
                </a:spcBef>
              </a:pPr>
              <a:r>
                <a:rPr lang="fr-FR" sz="1400" b="1" dirty="0">
                  <a:solidFill>
                    <a:schemeClr val="bg1"/>
                  </a:solidFill>
                  <a:latin typeface="Candara"/>
                  <a:ea typeface="Cambria" charset="0"/>
                  <a:cs typeface="Candara"/>
                </a:rPr>
                <a:t>0 m</a:t>
              </a:r>
            </a:p>
          </p:txBody>
        </p:sp>
        <p:sp>
          <p:nvSpPr>
            <p:cNvPr id="175" name="Text Box 28"/>
            <p:cNvSpPr txBox="1">
              <a:spLocks noChangeArrowheads="1"/>
            </p:cNvSpPr>
            <p:nvPr/>
          </p:nvSpPr>
          <p:spPr bwMode="auto">
            <a:xfrm>
              <a:off x="6333065" y="5768855"/>
              <a:ext cx="931043" cy="30777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r" eaLnBrk="1" hangingPunct="1">
                <a:spcBef>
                  <a:spcPct val="50000"/>
                </a:spcBef>
              </a:pPr>
              <a:r>
                <a:rPr lang="fr-FR" sz="1400" b="1" dirty="0">
                  <a:solidFill>
                    <a:schemeClr val="bg1"/>
                  </a:solidFill>
                  <a:latin typeface="Candara"/>
                  <a:ea typeface="Cambria" charset="0"/>
                  <a:cs typeface="Candara"/>
                </a:rPr>
                <a:t>500 m</a:t>
              </a:r>
            </a:p>
          </p:txBody>
        </p:sp>
        <p:sp>
          <p:nvSpPr>
            <p:cNvPr id="176" name="Text Box 28"/>
            <p:cNvSpPr txBox="1">
              <a:spLocks noChangeArrowheads="1"/>
            </p:cNvSpPr>
            <p:nvPr/>
          </p:nvSpPr>
          <p:spPr bwMode="auto">
            <a:xfrm>
              <a:off x="6316137" y="4992438"/>
              <a:ext cx="931043" cy="30777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r" eaLnBrk="1" hangingPunct="1">
                <a:spcBef>
                  <a:spcPct val="50000"/>
                </a:spcBef>
              </a:pPr>
              <a:r>
                <a:rPr lang="fr-FR" sz="1400" b="1" dirty="0">
                  <a:solidFill>
                    <a:schemeClr val="bg1"/>
                  </a:solidFill>
                  <a:latin typeface="Candara"/>
                  <a:ea typeface="Cambria" charset="0"/>
                  <a:cs typeface="Candara"/>
                </a:rPr>
                <a:t>1000 m</a:t>
              </a:r>
            </a:p>
          </p:txBody>
        </p:sp>
        <p:sp>
          <p:nvSpPr>
            <p:cNvPr id="177" name="Text Box 28"/>
            <p:cNvSpPr txBox="1">
              <a:spLocks noChangeArrowheads="1"/>
            </p:cNvSpPr>
            <p:nvPr/>
          </p:nvSpPr>
          <p:spPr bwMode="auto">
            <a:xfrm>
              <a:off x="6316137" y="2849409"/>
              <a:ext cx="931043" cy="30777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r" eaLnBrk="1" hangingPunct="1">
                <a:spcBef>
                  <a:spcPct val="50000"/>
                </a:spcBef>
              </a:pPr>
              <a:r>
                <a:rPr lang="fr-FR" sz="1400" b="1" dirty="0">
                  <a:solidFill>
                    <a:schemeClr val="bg1"/>
                  </a:solidFill>
                  <a:latin typeface="Candara"/>
                  <a:ea typeface="Cambria" charset="0"/>
                  <a:cs typeface="Candara"/>
                </a:rPr>
                <a:t>2500 m</a:t>
              </a:r>
            </a:p>
          </p:txBody>
        </p:sp>
        <p:sp>
          <p:nvSpPr>
            <p:cNvPr id="178" name="Text Box 28"/>
            <p:cNvSpPr txBox="1">
              <a:spLocks noChangeArrowheads="1"/>
            </p:cNvSpPr>
            <p:nvPr/>
          </p:nvSpPr>
          <p:spPr bwMode="auto">
            <a:xfrm>
              <a:off x="6341538" y="3546668"/>
              <a:ext cx="931043" cy="30777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r" eaLnBrk="1" hangingPunct="1">
                <a:spcBef>
                  <a:spcPct val="50000"/>
                </a:spcBef>
              </a:pPr>
              <a:r>
                <a:rPr lang="fr-FR" sz="1400" b="1" dirty="0">
                  <a:solidFill>
                    <a:schemeClr val="bg1"/>
                  </a:solidFill>
                  <a:latin typeface="Candara"/>
                  <a:ea typeface="Cambria" charset="0"/>
                  <a:cs typeface="Candara"/>
                </a:rPr>
                <a:t>2000 m</a:t>
              </a:r>
            </a:p>
          </p:txBody>
        </p:sp>
        <p:sp>
          <p:nvSpPr>
            <p:cNvPr id="179" name="Text Box 28"/>
            <p:cNvSpPr txBox="1">
              <a:spLocks noChangeArrowheads="1"/>
            </p:cNvSpPr>
            <p:nvPr/>
          </p:nvSpPr>
          <p:spPr bwMode="auto">
            <a:xfrm>
              <a:off x="6333065" y="4273932"/>
              <a:ext cx="931043" cy="30777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r" eaLnBrk="1" hangingPunct="1">
                <a:spcBef>
                  <a:spcPct val="50000"/>
                </a:spcBef>
              </a:pPr>
              <a:r>
                <a:rPr lang="fr-FR" sz="1400" b="1" dirty="0">
                  <a:solidFill>
                    <a:schemeClr val="bg1"/>
                  </a:solidFill>
                  <a:latin typeface="Candara"/>
                  <a:ea typeface="Cambria" charset="0"/>
                  <a:cs typeface="Candara"/>
                </a:rPr>
                <a:t>1500 m</a:t>
              </a:r>
            </a:p>
          </p:txBody>
        </p:sp>
        <p:sp>
          <p:nvSpPr>
            <p:cNvPr id="180" name="Text Box 28"/>
            <p:cNvSpPr txBox="1">
              <a:spLocks noChangeArrowheads="1"/>
            </p:cNvSpPr>
            <p:nvPr/>
          </p:nvSpPr>
          <p:spPr bwMode="auto">
            <a:xfrm>
              <a:off x="6307666" y="2219995"/>
              <a:ext cx="931043" cy="30777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r" eaLnBrk="1" hangingPunct="1">
                <a:spcBef>
                  <a:spcPct val="50000"/>
                </a:spcBef>
              </a:pPr>
              <a:r>
                <a:rPr lang="fr-FR" sz="1400" b="1" dirty="0">
                  <a:solidFill>
                    <a:schemeClr val="bg1"/>
                  </a:solidFill>
                  <a:latin typeface="Candara"/>
                  <a:ea typeface="Cambria" charset="0"/>
                  <a:cs typeface="Candara"/>
                </a:rPr>
                <a:t>3000 m</a:t>
              </a:r>
            </a:p>
          </p:txBody>
        </p:sp>
        <p:sp>
          <p:nvSpPr>
            <p:cNvPr id="181" name="Line 20"/>
            <p:cNvSpPr>
              <a:spLocks noChangeShapeType="1"/>
            </p:cNvSpPr>
            <p:nvPr/>
          </p:nvSpPr>
          <p:spPr bwMode="auto">
            <a:xfrm rot="16200000">
              <a:off x="7385204" y="2237823"/>
              <a:ext cx="0" cy="276056"/>
            </a:xfrm>
            <a:prstGeom prst="line">
              <a:avLst/>
            </a:prstGeom>
            <a:ln>
              <a:solidFill>
                <a:srgbClr val="FFFFFF"/>
              </a:solidFill>
              <a:headEnd type="none" w="med" len="med"/>
              <a:tailEnd type="none" w="med" len="med"/>
            </a:ln>
          </p:spPr>
          <p:style>
            <a:lnRef idx="2">
              <a:schemeClr val="accent4"/>
            </a:lnRef>
            <a:fillRef idx="0">
              <a:schemeClr val="accent4"/>
            </a:fillRef>
            <a:effectRef idx="1">
              <a:schemeClr val="accent4"/>
            </a:effectRef>
            <a:fontRef idx="minor">
              <a:schemeClr val="tx1"/>
            </a:fontRef>
          </p:style>
          <p:txBody>
            <a:bodyPr>
              <a:prstTxWarp prst="textNoShape">
                <a:avLst/>
              </a:prstTxWarp>
            </a:bodyPr>
            <a:lstStyle/>
            <a:p>
              <a:endParaRPr lang="fr-FR" dirty="0">
                <a:latin typeface="Candara"/>
                <a:cs typeface="Candara"/>
              </a:endParaRPr>
            </a:p>
          </p:txBody>
        </p:sp>
        <p:sp>
          <p:nvSpPr>
            <p:cNvPr id="182" name="Text Box 28"/>
            <p:cNvSpPr txBox="1">
              <a:spLocks noChangeArrowheads="1"/>
            </p:cNvSpPr>
            <p:nvPr/>
          </p:nvSpPr>
          <p:spPr bwMode="auto">
            <a:xfrm>
              <a:off x="7556982" y="6423460"/>
              <a:ext cx="1045924" cy="309266"/>
            </a:xfrm>
            <a:prstGeom prst="rect">
              <a:avLst/>
            </a:prstGeom>
            <a:noFill/>
            <a:ln w="9525">
              <a:noFill/>
              <a:miter lim="800000"/>
              <a:headEnd/>
              <a:tailEnd/>
            </a:ln>
            <a:effectLst/>
          </p:spPr>
          <p:txBody>
            <a:bodyPr wrap="square">
              <a:prstTxWarp prst="textNoShape">
                <a:avLst/>
              </a:prstTxWarp>
              <a:spAutoFit/>
            </a:bodyPr>
            <a:lstStyle/>
            <a:p>
              <a:pPr eaLnBrk="1" hangingPunct="1">
                <a:spcBef>
                  <a:spcPct val="50000"/>
                </a:spcBef>
              </a:pPr>
              <a:r>
                <a:rPr lang="fr-FR" sz="1400" b="1" dirty="0">
                  <a:latin typeface="Candara"/>
                  <a:ea typeface="Cambria" charset="0"/>
                  <a:cs typeface="Candara"/>
                </a:rPr>
                <a:t>1013 </a:t>
              </a:r>
              <a:r>
                <a:rPr lang="fr-FR" sz="1400" b="1" dirty="0" err="1">
                  <a:latin typeface="Candara"/>
                  <a:ea typeface="Cambria" charset="0"/>
                  <a:cs typeface="Candara"/>
                </a:rPr>
                <a:t>hPa</a:t>
              </a:r>
              <a:endParaRPr lang="fr-FR" sz="1400" b="1" dirty="0">
                <a:latin typeface="Candara"/>
                <a:ea typeface="Cambria" charset="0"/>
                <a:cs typeface="Candara"/>
              </a:endParaRPr>
            </a:p>
          </p:txBody>
        </p:sp>
        <p:sp>
          <p:nvSpPr>
            <p:cNvPr id="183" name="Text Box 28"/>
            <p:cNvSpPr txBox="1">
              <a:spLocks noChangeArrowheads="1"/>
            </p:cNvSpPr>
            <p:nvPr/>
          </p:nvSpPr>
          <p:spPr bwMode="auto">
            <a:xfrm>
              <a:off x="7556982" y="5744290"/>
              <a:ext cx="1045924" cy="309266"/>
            </a:xfrm>
            <a:prstGeom prst="rect">
              <a:avLst/>
            </a:prstGeom>
            <a:noFill/>
            <a:ln w="9525">
              <a:noFill/>
              <a:miter lim="800000"/>
              <a:headEnd/>
              <a:tailEnd/>
            </a:ln>
            <a:effectLst/>
          </p:spPr>
          <p:txBody>
            <a:bodyPr wrap="square">
              <a:prstTxWarp prst="textNoShape">
                <a:avLst/>
              </a:prstTxWarp>
              <a:spAutoFit/>
            </a:bodyPr>
            <a:lstStyle/>
            <a:p>
              <a:pPr eaLnBrk="1" hangingPunct="1">
                <a:spcBef>
                  <a:spcPct val="50000"/>
                </a:spcBef>
              </a:pPr>
              <a:r>
                <a:rPr lang="fr-FR" sz="1400" b="1" dirty="0">
                  <a:latin typeface="Candara"/>
                  <a:ea typeface="Cambria" charset="0"/>
                  <a:cs typeface="Candara"/>
                </a:rPr>
                <a:t>955 </a:t>
              </a:r>
              <a:r>
                <a:rPr lang="fr-FR" sz="1400" b="1" dirty="0" err="1">
                  <a:latin typeface="Candara"/>
                  <a:ea typeface="Cambria" charset="0"/>
                  <a:cs typeface="Candara"/>
                </a:rPr>
                <a:t>hPa</a:t>
              </a:r>
              <a:endParaRPr lang="fr-FR" sz="1400" b="1" dirty="0">
                <a:latin typeface="Candara"/>
                <a:ea typeface="Cambria" charset="0"/>
                <a:cs typeface="Candara"/>
              </a:endParaRPr>
            </a:p>
          </p:txBody>
        </p:sp>
        <p:sp>
          <p:nvSpPr>
            <p:cNvPr id="184" name="Text Box 28"/>
            <p:cNvSpPr txBox="1">
              <a:spLocks noChangeArrowheads="1"/>
            </p:cNvSpPr>
            <p:nvPr/>
          </p:nvSpPr>
          <p:spPr bwMode="auto">
            <a:xfrm>
              <a:off x="7556983" y="4988355"/>
              <a:ext cx="1045924" cy="309266"/>
            </a:xfrm>
            <a:prstGeom prst="rect">
              <a:avLst/>
            </a:prstGeom>
            <a:noFill/>
            <a:ln w="9525">
              <a:noFill/>
              <a:miter lim="800000"/>
              <a:headEnd/>
              <a:tailEnd/>
            </a:ln>
            <a:effectLst/>
          </p:spPr>
          <p:txBody>
            <a:bodyPr wrap="square">
              <a:prstTxWarp prst="textNoShape">
                <a:avLst/>
              </a:prstTxWarp>
              <a:spAutoFit/>
            </a:bodyPr>
            <a:lstStyle/>
            <a:p>
              <a:pPr eaLnBrk="1" hangingPunct="1">
                <a:spcBef>
                  <a:spcPct val="50000"/>
                </a:spcBef>
              </a:pPr>
              <a:r>
                <a:rPr lang="fr-FR" sz="1400" b="1" dirty="0">
                  <a:latin typeface="Candara"/>
                  <a:ea typeface="Cambria" charset="0"/>
                  <a:cs typeface="Candara"/>
                </a:rPr>
                <a:t>900 </a:t>
              </a:r>
              <a:r>
                <a:rPr lang="fr-FR" sz="1400" b="1" dirty="0" err="1">
                  <a:latin typeface="Candara"/>
                  <a:ea typeface="Cambria" charset="0"/>
                  <a:cs typeface="Candara"/>
                </a:rPr>
                <a:t>hPa</a:t>
              </a:r>
              <a:endParaRPr lang="fr-FR" sz="1400" b="1" dirty="0">
                <a:latin typeface="Candara"/>
                <a:ea typeface="Cambria" charset="0"/>
                <a:cs typeface="Candara"/>
              </a:endParaRPr>
            </a:p>
          </p:txBody>
        </p:sp>
        <p:sp>
          <p:nvSpPr>
            <p:cNvPr id="185" name="Text Box 28"/>
            <p:cNvSpPr txBox="1">
              <a:spLocks noChangeArrowheads="1"/>
            </p:cNvSpPr>
            <p:nvPr/>
          </p:nvSpPr>
          <p:spPr bwMode="auto">
            <a:xfrm>
              <a:off x="7540872" y="4271696"/>
              <a:ext cx="1045924" cy="309266"/>
            </a:xfrm>
            <a:prstGeom prst="rect">
              <a:avLst/>
            </a:prstGeom>
            <a:noFill/>
            <a:ln w="9525">
              <a:noFill/>
              <a:miter lim="800000"/>
              <a:headEnd/>
              <a:tailEnd/>
            </a:ln>
            <a:effectLst/>
          </p:spPr>
          <p:txBody>
            <a:bodyPr wrap="square">
              <a:prstTxWarp prst="textNoShape">
                <a:avLst/>
              </a:prstTxWarp>
              <a:spAutoFit/>
            </a:bodyPr>
            <a:lstStyle/>
            <a:p>
              <a:pPr eaLnBrk="1" hangingPunct="1">
                <a:spcBef>
                  <a:spcPct val="50000"/>
                </a:spcBef>
              </a:pPr>
              <a:r>
                <a:rPr lang="fr-FR" sz="1400" b="1" dirty="0">
                  <a:latin typeface="Candara"/>
                  <a:ea typeface="Cambria" charset="0"/>
                  <a:cs typeface="Candara"/>
                </a:rPr>
                <a:t>845 </a:t>
              </a:r>
              <a:r>
                <a:rPr lang="fr-FR" sz="1400" b="1" dirty="0" err="1">
                  <a:latin typeface="Candara"/>
                  <a:ea typeface="Cambria" charset="0"/>
                  <a:cs typeface="Candara"/>
                </a:rPr>
                <a:t>hPa</a:t>
              </a:r>
              <a:endParaRPr lang="fr-FR" sz="1400" b="1" dirty="0">
                <a:latin typeface="Candara"/>
                <a:ea typeface="Cambria" charset="0"/>
                <a:cs typeface="Candara"/>
              </a:endParaRPr>
            </a:p>
          </p:txBody>
        </p:sp>
        <p:sp>
          <p:nvSpPr>
            <p:cNvPr id="186" name="Text Box 28"/>
            <p:cNvSpPr txBox="1">
              <a:spLocks noChangeArrowheads="1"/>
            </p:cNvSpPr>
            <p:nvPr/>
          </p:nvSpPr>
          <p:spPr bwMode="auto">
            <a:xfrm>
              <a:off x="7556983" y="3524147"/>
              <a:ext cx="1045924" cy="309266"/>
            </a:xfrm>
            <a:prstGeom prst="rect">
              <a:avLst/>
            </a:prstGeom>
            <a:noFill/>
            <a:ln w="9525">
              <a:noFill/>
              <a:miter lim="800000"/>
              <a:headEnd/>
              <a:tailEnd/>
            </a:ln>
            <a:effectLst/>
          </p:spPr>
          <p:txBody>
            <a:bodyPr wrap="square">
              <a:prstTxWarp prst="textNoShape">
                <a:avLst/>
              </a:prstTxWarp>
              <a:spAutoFit/>
            </a:bodyPr>
            <a:lstStyle/>
            <a:p>
              <a:pPr eaLnBrk="1" hangingPunct="1">
                <a:spcBef>
                  <a:spcPct val="50000"/>
                </a:spcBef>
              </a:pPr>
              <a:r>
                <a:rPr lang="fr-FR" sz="1400" b="1" dirty="0">
                  <a:latin typeface="Candara"/>
                  <a:ea typeface="Cambria" charset="0"/>
                  <a:cs typeface="Candara"/>
                </a:rPr>
                <a:t>794 </a:t>
              </a:r>
              <a:r>
                <a:rPr lang="fr-FR" sz="1400" b="1" dirty="0" err="1">
                  <a:latin typeface="Candara"/>
                  <a:ea typeface="Cambria" charset="0"/>
                  <a:cs typeface="Candara"/>
                </a:rPr>
                <a:t>hPa</a:t>
              </a:r>
              <a:endParaRPr lang="fr-FR" sz="1400" b="1" dirty="0">
                <a:latin typeface="Candara"/>
                <a:ea typeface="Cambria" charset="0"/>
                <a:cs typeface="Candara"/>
              </a:endParaRPr>
            </a:p>
          </p:txBody>
        </p:sp>
        <p:sp>
          <p:nvSpPr>
            <p:cNvPr id="187" name="Text Box 28"/>
            <p:cNvSpPr txBox="1">
              <a:spLocks noChangeArrowheads="1"/>
            </p:cNvSpPr>
            <p:nvPr/>
          </p:nvSpPr>
          <p:spPr bwMode="auto">
            <a:xfrm>
              <a:off x="7556982" y="2838693"/>
              <a:ext cx="1045924" cy="309266"/>
            </a:xfrm>
            <a:prstGeom prst="rect">
              <a:avLst/>
            </a:prstGeom>
            <a:noFill/>
            <a:ln w="9525">
              <a:noFill/>
              <a:miter lim="800000"/>
              <a:headEnd/>
              <a:tailEnd/>
            </a:ln>
            <a:effectLst/>
          </p:spPr>
          <p:txBody>
            <a:bodyPr wrap="square">
              <a:prstTxWarp prst="textNoShape">
                <a:avLst/>
              </a:prstTxWarp>
              <a:spAutoFit/>
            </a:bodyPr>
            <a:lstStyle/>
            <a:p>
              <a:pPr eaLnBrk="1" hangingPunct="1">
                <a:spcBef>
                  <a:spcPct val="50000"/>
                </a:spcBef>
              </a:pPr>
              <a:r>
                <a:rPr lang="fr-FR" sz="1400" b="1" dirty="0">
                  <a:latin typeface="Candara"/>
                  <a:ea typeface="Cambria" charset="0"/>
                  <a:cs typeface="Candara"/>
                </a:rPr>
                <a:t>746 </a:t>
              </a:r>
              <a:r>
                <a:rPr lang="fr-FR" sz="1400" b="1" dirty="0" err="1">
                  <a:latin typeface="Candara"/>
                  <a:ea typeface="Cambria" charset="0"/>
                  <a:cs typeface="Candara"/>
                </a:rPr>
                <a:t>hPa</a:t>
              </a:r>
              <a:endParaRPr lang="fr-FR" sz="1400" b="1" dirty="0">
                <a:latin typeface="Candara"/>
                <a:ea typeface="Cambria" charset="0"/>
                <a:cs typeface="Candara"/>
              </a:endParaRPr>
            </a:p>
          </p:txBody>
        </p:sp>
        <p:sp>
          <p:nvSpPr>
            <p:cNvPr id="188" name="Text Box 28"/>
            <p:cNvSpPr txBox="1">
              <a:spLocks noChangeArrowheads="1"/>
            </p:cNvSpPr>
            <p:nvPr/>
          </p:nvSpPr>
          <p:spPr bwMode="auto">
            <a:xfrm>
              <a:off x="7556983" y="2204182"/>
              <a:ext cx="1045924" cy="309266"/>
            </a:xfrm>
            <a:prstGeom prst="rect">
              <a:avLst/>
            </a:prstGeom>
            <a:noFill/>
            <a:ln w="9525">
              <a:noFill/>
              <a:miter lim="800000"/>
              <a:headEnd/>
              <a:tailEnd/>
            </a:ln>
            <a:effectLst/>
          </p:spPr>
          <p:txBody>
            <a:bodyPr wrap="square">
              <a:prstTxWarp prst="textNoShape">
                <a:avLst/>
              </a:prstTxWarp>
              <a:spAutoFit/>
            </a:bodyPr>
            <a:lstStyle/>
            <a:p>
              <a:pPr eaLnBrk="1" hangingPunct="1">
                <a:spcBef>
                  <a:spcPct val="50000"/>
                </a:spcBef>
              </a:pPr>
              <a:r>
                <a:rPr lang="fr-FR" sz="1400" b="1" dirty="0">
                  <a:latin typeface="Candara"/>
                  <a:ea typeface="Cambria" charset="0"/>
                  <a:cs typeface="Candara"/>
                </a:rPr>
                <a:t>700 </a:t>
              </a:r>
              <a:r>
                <a:rPr lang="fr-FR" sz="1400" b="1" dirty="0" err="1">
                  <a:latin typeface="Candara"/>
                  <a:ea typeface="Cambria" charset="0"/>
                  <a:cs typeface="Candara"/>
                </a:rPr>
                <a:t>hPa</a:t>
              </a:r>
              <a:endParaRPr lang="fr-FR" sz="1400" b="1" dirty="0">
                <a:latin typeface="Candara"/>
                <a:ea typeface="Cambria" charset="0"/>
                <a:cs typeface="Candara"/>
              </a:endParaRPr>
            </a:p>
          </p:txBody>
        </p:sp>
      </p:grpSp>
      <p:sp>
        <p:nvSpPr>
          <p:cNvPr id="189" name="Text Box 33"/>
          <p:cNvSpPr txBox="1">
            <a:spLocks noChangeArrowheads="1"/>
          </p:cNvSpPr>
          <p:nvPr/>
        </p:nvSpPr>
        <p:spPr bwMode="auto">
          <a:xfrm>
            <a:off x="2810484" y="6125607"/>
            <a:ext cx="3429000" cy="369332"/>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defRPr/>
            </a:pPr>
            <a:r>
              <a:rPr lang="fr-FR" sz="1800" b="1" i="1" dirty="0">
                <a:effectLst>
                  <a:outerShdw blurRad="38100" dist="38100" dir="2700000" algn="tl">
                    <a:srgbClr val="DDDDDD"/>
                  </a:outerShdw>
                </a:effectLst>
                <a:latin typeface="Candara"/>
                <a:cs typeface="Candara"/>
              </a:rPr>
              <a:t>1 hPa = 8,5 m. (28 </a:t>
            </a:r>
            <a:r>
              <a:rPr lang="fr-FR" sz="1800" b="1" i="1" dirty="0" err="1">
                <a:effectLst>
                  <a:outerShdw blurRad="38100" dist="38100" dir="2700000" algn="tl">
                    <a:srgbClr val="DDDDDD"/>
                  </a:outerShdw>
                </a:effectLst>
                <a:latin typeface="Candara"/>
                <a:cs typeface="Candara"/>
              </a:rPr>
              <a:t>Ft</a:t>
            </a:r>
            <a:r>
              <a:rPr lang="fr-FR" sz="1800" b="1" i="1" dirty="0">
                <a:effectLst>
                  <a:outerShdw blurRad="38100" dist="38100" dir="2700000" algn="tl">
                    <a:srgbClr val="DDDDDD"/>
                  </a:outerShdw>
                </a:effectLst>
                <a:latin typeface="Candara"/>
                <a:cs typeface="Candara"/>
              </a:rPr>
              <a:t>)</a:t>
            </a:r>
          </a:p>
        </p:txBody>
      </p:sp>
      <p:pic>
        <p:nvPicPr>
          <p:cNvPr id="81" name="Image 80"/>
          <p:cNvPicPr>
            <a:picLocks noChangeAspect="1"/>
          </p:cNvPicPr>
          <p:nvPr/>
        </p:nvPicPr>
        <p:blipFill>
          <a:blip r:embed="rId7">
            <a:extLst>
              <a:ext uri="{BEBA8EAE-BF5A-486C-A8C5-ECC9F3942E4B}">
                <a14:imgProps xmlns:a14="http://schemas.microsoft.com/office/drawing/2010/main">
                  <a14:imgLayer r:embed="rId8">
                    <a14:imgEffect>
                      <a14:backgroundRemoval t="30222" b="90000" l="1000" r="95000"/>
                    </a14:imgEffect>
                  </a14:imgLayer>
                </a14:imgProps>
              </a:ext>
            </a:extLst>
          </a:blip>
          <a:stretch>
            <a:fillRect/>
          </a:stretch>
        </p:blipFill>
        <p:spPr>
          <a:xfrm>
            <a:off x="3213100" y="4572000"/>
            <a:ext cx="2247900" cy="1514475"/>
          </a:xfrm>
          <a:prstGeom prst="rect">
            <a:avLst/>
          </a:prstGeom>
        </p:spPr>
      </p:pic>
      <p:pic>
        <p:nvPicPr>
          <p:cNvPr id="82" name="Image 81"/>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4559300" y="1546226"/>
            <a:ext cx="2933699" cy="2390774"/>
          </a:xfrm>
          <a:prstGeom prst="rect">
            <a:avLst/>
          </a:prstGeom>
        </p:spPr>
      </p:pic>
      <p:sp>
        <p:nvSpPr>
          <p:cNvPr id="83" name="Signalisation droite 82"/>
          <p:cNvSpPr/>
          <p:nvPr/>
        </p:nvSpPr>
        <p:spPr bwMode="auto">
          <a:xfrm rot="5400000">
            <a:off x="2246387" y="2983300"/>
            <a:ext cx="3924000" cy="612000"/>
          </a:xfrm>
          <a:prstGeom prst="homePlate">
            <a:avLst/>
          </a:prstGeom>
          <a:solidFill>
            <a:schemeClr val="accent6">
              <a:alpha val="73000"/>
            </a:schemeClr>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Candara"/>
              <a:cs typeface="Candara"/>
            </a:endParaRPr>
          </a:p>
        </p:txBody>
      </p:sp>
      <p:sp>
        <p:nvSpPr>
          <p:cNvPr id="84" name="Signalisation droite 83"/>
          <p:cNvSpPr/>
          <p:nvPr/>
        </p:nvSpPr>
        <p:spPr bwMode="auto">
          <a:xfrm rot="5400000">
            <a:off x="5264326" y="1676296"/>
            <a:ext cx="1335548" cy="612000"/>
          </a:xfrm>
          <a:prstGeom prst="homePlate">
            <a:avLst/>
          </a:prstGeom>
          <a:solidFill>
            <a:schemeClr val="accent6">
              <a:alpha val="70000"/>
            </a:schemeClr>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Candara"/>
              <a:cs typeface="Candara"/>
            </a:endParaRPr>
          </a:p>
        </p:txBody>
      </p:sp>
      <p:sp>
        <p:nvSpPr>
          <p:cNvPr id="89" name="Bulle rectangulaire à coins arrondis 88"/>
          <p:cNvSpPr/>
          <p:nvPr/>
        </p:nvSpPr>
        <p:spPr>
          <a:xfrm>
            <a:off x="3207359" y="1476520"/>
            <a:ext cx="1527124" cy="323997"/>
          </a:xfrm>
          <a:prstGeom prst="wedgeRoundRectCallout">
            <a:avLst>
              <a:gd name="adj1" fmla="val -82210"/>
              <a:gd name="adj2" fmla="val 137081"/>
              <a:gd name="adj3" fmla="val 16667"/>
            </a:avLst>
          </a:prstGeom>
          <a:solidFill>
            <a:schemeClr val="bg1"/>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400" dirty="0">
                <a:solidFill>
                  <a:schemeClr val="tx1"/>
                </a:solidFill>
                <a:latin typeface="Candara"/>
                <a:cs typeface="Candara"/>
              </a:rPr>
              <a:t>Faible pression</a:t>
            </a:r>
          </a:p>
        </p:txBody>
      </p:sp>
      <p:sp>
        <p:nvSpPr>
          <p:cNvPr id="90"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1. Instruments de contrôle de vol</a:t>
            </a:r>
          </a:p>
        </p:txBody>
      </p:sp>
      <p:sp>
        <p:nvSpPr>
          <p:cNvPr id="91" name="ZoneTexte 90"/>
          <p:cNvSpPr txBox="1"/>
          <p:nvPr/>
        </p:nvSpPr>
        <p:spPr>
          <a:xfrm>
            <a:off x="3472142" y="689977"/>
            <a:ext cx="2225116"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a:t>ALTIMÈTRE</a:t>
            </a:r>
          </a:p>
        </p:txBody>
      </p:sp>
    </p:spTree>
    <p:extLst>
      <p:ext uri="{BB962C8B-B14F-4D97-AF65-F5344CB8AC3E}">
        <p14:creationId xmlns:p14="http://schemas.microsoft.com/office/powerpoint/2010/main" val="204059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000"/>
                            </p:stCondLst>
                            <p:childTnLst>
                              <p:par>
                                <p:cTn id="9" presetID="23" presetClass="entr" presetSubtype="16" fill="hold" grpId="0" nodeType="afterEffect">
                                  <p:stCondLst>
                                    <p:cond delay="0"/>
                                  </p:stCondLst>
                                  <p:childTnLst>
                                    <p:set>
                                      <p:cBhvr>
                                        <p:cTn id="10" dur="1" fill="hold">
                                          <p:stCondLst>
                                            <p:cond delay="0"/>
                                          </p:stCondLst>
                                        </p:cTn>
                                        <p:tgtEl>
                                          <p:spTgt spid="189"/>
                                        </p:tgtEl>
                                        <p:attrNameLst>
                                          <p:attrName>style.visibility</p:attrName>
                                        </p:attrNameLst>
                                      </p:cBhvr>
                                      <p:to>
                                        <p:strVal val="visible"/>
                                      </p:to>
                                    </p:set>
                                    <p:anim calcmode="lin" valueType="num">
                                      <p:cBhvr>
                                        <p:cTn id="11" dur="500" fill="hold"/>
                                        <p:tgtEl>
                                          <p:spTgt spid="189"/>
                                        </p:tgtEl>
                                        <p:attrNameLst>
                                          <p:attrName>ppt_w</p:attrName>
                                        </p:attrNameLst>
                                      </p:cBhvr>
                                      <p:tavLst>
                                        <p:tav tm="0">
                                          <p:val>
                                            <p:fltVal val="0"/>
                                          </p:val>
                                        </p:tav>
                                        <p:tav tm="100000">
                                          <p:val>
                                            <p:strVal val="#ppt_w"/>
                                          </p:val>
                                        </p:tav>
                                      </p:tavLst>
                                    </p:anim>
                                    <p:anim calcmode="lin" valueType="num">
                                      <p:cBhvr>
                                        <p:cTn id="12" dur="500" fill="hold"/>
                                        <p:tgtEl>
                                          <p:spTgt spid="189"/>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89"/>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6"/>
                                        </p:tgtEl>
                                        <p:attrNameLst>
                                          <p:attrName>style.visibility</p:attrName>
                                        </p:attrNameLst>
                                      </p:cBhvr>
                                      <p:to>
                                        <p:strVal val="visible"/>
                                      </p:to>
                                    </p:set>
                                  </p:childTnLst>
                                </p:cTn>
                              </p:par>
                            </p:childTnLst>
                          </p:cTn>
                        </p:par>
                        <p:par>
                          <p:cTn id="17" fill="hold">
                            <p:stCondLst>
                              <p:cond delay="0"/>
                            </p:stCondLst>
                            <p:childTnLst>
                              <p:par>
                                <p:cTn id="18" presetID="23" presetClass="entr" presetSubtype="32" fill="hold" grpId="0" nodeType="afterEffect">
                                  <p:stCondLst>
                                    <p:cond delay="0"/>
                                  </p:stCondLst>
                                  <p:childTnLst>
                                    <p:set>
                                      <p:cBhvr>
                                        <p:cTn id="19" dur="1" fill="hold">
                                          <p:stCondLst>
                                            <p:cond delay="0"/>
                                          </p:stCondLst>
                                        </p:cTn>
                                        <p:tgtEl>
                                          <p:spTgt spid="68"/>
                                        </p:tgtEl>
                                        <p:attrNameLst>
                                          <p:attrName>style.visibility</p:attrName>
                                        </p:attrNameLst>
                                      </p:cBhvr>
                                      <p:to>
                                        <p:strVal val="visible"/>
                                      </p:to>
                                    </p:set>
                                    <p:anim calcmode="lin" valueType="num">
                                      <p:cBhvr>
                                        <p:cTn id="20" dur="500" fill="hold"/>
                                        <p:tgtEl>
                                          <p:spTgt spid="68"/>
                                        </p:tgtEl>
                                        <p:attrNameLst>
                                          <p:attrName>ppt_w</p:attrName>
                                        </p:attrNameLst>
                                      </p:cBhvr>
                                      <p:tavLst>
                                        <p:tav tm="0">
                                          <p:val>
                                            <p:strVal val="4*#ppt_w"/>
                                          </p:val>
                                        </p:tav>
                                        <p:tav tm="100000">
                                          <p:val>
                                            <p:strVal val="#ppt_w"/>
                                          </p:val>
                                        </p:tav>
                                      </p:tavLst>
                                    </p:anim>
                                    <p:anim calcmode="lin" valueType="num">
                                      <p:cBhvr>
                                        <p:cTn id="21" dur="500" fill="hold"/>
                                        <p:tgtEl>
                                          <p:spTgt spid="68"/>
                                        </p:tgtEl>
                                        <p:attrNameLst>
                                          <p:attrName>ppt_h</p:attrName>
                                        </p:attrNameLst>
                                      </p:cBhvr>
                                      <p:tavLst>
                                        <p:tav tm="0">
                                          <p:val>
                                            <p:strVal val="4*#ppt_h"/>
                                          </p:val>
                                        </p:tav>
                                        <p:tav tm="100000">
                                          <p:val>
                                            <p:strVal val="#ppt_h"/>
                                          </p:val>
                                        </p:tav>
                                      </p:tavLst>
                                    </p:anim>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wipe(up)">
                                      <p:cBhvr>
                                        <p:cTn id="25" dur="500"/>
                                        <p:tgtEl>
                                          <p:spTgt spid="47"/>
                                        </p:tgtEl>
                                      </p:cBhvr>
                                    </p:animEffect>
                                  </p:childTnLst>
                                </p:cTn>
                              </p:par>
                            </p:childTnLst>
                          </p:cTn>
                        </p:par>
                        <p:par>
                          <p:cTn id="26" fill="hold">
                            <p:stCondLst>
                              <p:cond delay="1000"/>
                            </p:stCondLst>
                            <p:childTnLst>
                              <p:par>
                                <p:cTn id="27" presetID="1" presetClass="entr" presetSubtype="0" fill="hold" grpId="0" nodeType="afterEffect">
                                  <p:stCondLst>
                                    <p:cond delay="0"/>
                                  </p:stCondLst>
                                  <p:childTnLst>
                                    <p:set>
                                      <p:cBhvr>
                                        <p:cTn id="28" dur="1" fill="hold">
                                          <p:stCondLst>
                                            <p:cond delay="0"/>
                                          </p:stCondLst>
                                        </p:cTn>
                                        <p:tgtEl>
                                          <p:spTgt spid="8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9"/>
                                        </p:tgtEl>
                                        <p:attrNameLst>
                                          <p:attrName>style.visibility</p:attrName>
                                        </p:attrNameLst>
                                      </p:cBhvr>
                                      <p:to>
                                        <p:strVal val="visible"/>
                                      </p:to>
                                    </p:set>
                                  </p:childTnLst>
                                </p:cTn>
                              </p:par>
                            </p:childTnLst>
                          </p:cTn>
                        </p:par>
                        <p:par>
                          <p:cTn id="33" fill="hold">
                            <p:stCondLst>
                              <p:cond delay="0"/>
                            </p:stCondLst>
                            <p:childTnLst>
                              <p:par>
                                <p:cTn id="34" presetID="23" presetClass="entr" presetSubtype="32" fill="hold" grpId="0" nodeType="afterEffect">
                                  <p:stCondLst>
                                    <p:cond delay="0"/>
                                  </p:stCondLst>
                                  <p:childTnLst>
                                    <p:set>
                                      <p:cBhvr>
                                        <p:cTn id="35" dur="1" fill="hold">
                                          <p:stCondLst>
                                            <p:cond delay="0"/>
                                          </p:stCondLst>
                                        </p:cTn>
                                        <p:tgtEl>
                                          <p:spTgt spid="86"/>
                                        </p:tgtEl>
                                        <p:attrNameLst>
                                          <p:attrName>style.visibility</p:attrName>
                                        </p:attrNameLst>
                                      </p:cBhvr>
                                      <p:to>
                                        <p:strVal val="visible"/>
                                      </p:to>
                                    </p:set>
                                    <p:anim calcmode="lin" valueType="num">
                                      <p:cBhvr>
                                        <p:cTn id="36" dur="500" fill="hold"/>
                                        <p:tgtEl>
                                          <p:spTgt spid="86"/>
                                        </p:tgtEl>
                                        <p:attrNameLst>
                                          <p:attrName>ppt_w</p:attrName>
                                        </p:attrNameLst>
                                      </p:cBhvr>
                                      <p:tavLst>
                                        <p:tav tm="0">
                                          <p:val>
                                            <p:strVal val="4*#ppt_w"/>
                                          </p:val>
                                        </p:tav>
                                        <p:tav tm="100000">
                                          <p:val>
                                            <p:strVal val="#ppt_w"/>
                                          </p:val>
                                        </p:tav>
                                      </p:tavLst>
                                    </p:anim>
                                    <p:anim calcmode="lin" valueType="num">
                                      <p:cBhvr>
                                        <p:cTn id="37" dur="500" fill="hold"/>
                                        <p:tgtEl>
                                          <p:spTgt spid="86"/>
                                        </p:tgtEl>
                                        <p:attrNameLst>
                                          <p:attrName>ppt_h</p:attrName>
                                        </p:attrNameLst>
                                      </p:cBhvr>
                                      <p:tavLst>
                                        <p:tav tm="0">
                                          <p:val>
                                            <p:strVal val="4*#ppt_h"/>
                                          </p:val>
                                        </p:tav>
                                        <p:tav tm="100000">
                                          <p:val>
                                            <p:strVal val="#ppt_h"/>
                                          </p:val>
                                        </p:tav>
                                      </p:tavLst>
                                    </p:anim>
                                  </p:childTnLst>
                                </p:cTn>
                              </p:par>
                            </p:childTnLst>
                          </p:cTn>
                        </p:par>
                        <p:par>
                          <p:cTn id="38" fill="hold">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87"/>
                                        </p:tgtEl>
                                        <p:attrNameLst>
                                          <p:attrName>style.visibility</p:attrName>
                                        </p:attrNameLst>
                                      </p:cBhvr>
                                      <p:to>
                                        <p:strVal val="visible"/>
                                      </p:to>
                                    </p:set>
                                    <p:animEffect transition="in" filter="wipe(up)">
                                      <p:cBhvr>
                                        <p:cTn id="41" dur="500"/>
                                        <p:tgtEl>
                                          <p:spTgt spid="87"/>
                                        </p:tgtEl>
                                      </p:cBhvr>
                                    </p:animEffect>
                                  </p:childTnLst>
                                </p:cTn>
                              </p:par>
                            </p:childTnLst>
                          </p:cTn>
                        </p:par>
                        <p:par>
                          <p:cTn id="42" fill="hold">
                            <p:stCondLst>
                              <p:cond delay="1000"/>
                            </p:stCondLst>
                            <p:childTnLst>
                              <p:par>
                                <p:cTn id="43" presetID="1" presetClass="entr" presetSubtype="0" fill="hold" grpId="0" nodeType="afterEffect">
                                  <p:stCondLst>
                                    <p:cond delay="0"/>
                                  </p:stCondLst>
                                  <p:childTnLst>
                                    <p:set>
                                      <p:cBhvr>
                                        <p:cTn id="44" dur="1" fill="hold">
                                          <p:stCondLst>
                                            <p:cond delay="0"/>
                                          </p:stCondLst>
                                        </p:cTn>
                                        <p:tgtEl>
                                          <p:spTgt spid="8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1"/>
                                        </p:tgtEl>
                                        <p:attrNameLst>
                                          <p:attrName>style.visibility</p:attrName>
                                        </p:attrNameLst>
                                      </p:cBhvr>
                                      <p:to>
                                        <p:strVal val="visible"/>
                                      </p:to>
                                    </p:set>
                                  </p:childTnLst>
                                </p:cTn>
                              </p:par>
                            </p:childTnLst>
                          </p:cTn>
                        </p:par>
                        <p:par>
                          <p:cTn id="49" fill="hold">
                            <p:stCondLst>
                              <p:cond delay="0"/>
                            </p:stCondLst>
                            <p:childTnLst>
                              <p:par>
                                <p:cTn id="50" presetID="22" presetClass="entr" presetSubtype="1" fill="hold" grpId="0" nodeType="afterEffect">
                                  <p:stCondLst>
                                    <p:cond delay="0"/>
                                  </p:stCondLst>
                                  <p:childTnLst>
                                    <p:set>
                                      <p:cBhvr>
                                        <p:cTn id="51" dur="1" fill="hold">
                                          <p:stCondLst>
                                            <p:cond delay="0"/>
                                          </p:stCondLst>
                                        </p:cTn>
                                        <p:tgtEl>
                                          <p:spTgt spid="83"/>
                                        </p:tgtEl>
                                        <p:attrNameLst>
                                          <p:attrName>style.visibility</p:attrName>
                                        </p:attrNameLst>
                                      </p:cBhvr>
                                      <p:to>
                                        <p:strVal val="visible"/>
                                      </p:to>
                                    </p:set>
                                    <p:animEffect transition="in" filter="wipe(up)">
                                      <p:cBhvr>
                                        <p:cTn id="52" dur="500"/>
                                        <p:tgtEl>
                                          <p:spTgt spid="83"/>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2"/>
                                        </p:tgtEl>
                                        <p:attrNameLst>
                                          <p:attrName>style.visibility</p:attrName>
                                        </p:attrNameLst>
                                      </p:cBhvr>
                                      <p:to>
                                        <p:strVal val="visible"/>
                                      </p:to>
                                    </p:set>
                                  </p:childTnLst>
                                </p:cTn>
                              </p:par>
                            </p:childTnLst>
                          </p:cTn>
                        </p:par>
                        <p:par>
                          <p:cTn id="57" fill="hold">
                            <p:stCondLst>
                              <p:cond delay="0"/>
                            </p:stCondLst>
                            <p:childTnLst>
                              <p:par>
                                <p:cTn id="58" presetID="22" presetClass="entr" presetSubtype="1" fill="hold" grpId="0" nodeType="afterEffect">
                                  <p:stCondLst>
                                    <p:cond delay="0"/>
                                  </p:stCondLst>
                                  <p:childTnLst>
                                    <p:set>
                                      <p:cBhvr>
                                        <p:cTn id="59" dur="1" fill="hold">
                                          <p:stCondLst>
                                            <p:cond delay="0"/>
                                          </p:stCondLst>
                                        </p:cTn>
                                        <p:tgtEl>
                                          <p:spTgt spid="84"/>
                                        </p:tgtEl>
                                        <p:attrNameLst>
                                          <p:attrName>style.visibility</p:attrName>
                                        </p:attrNameLst>
                                      </p:cBhvr>
                                      <p:to>
                                        <p:strVal val="visible"/>
                                      </p:to>
                                    </p:set>
                                    <p:animEffect transition="in" filter="wipe(up)">
                                      <p:cBhvr>
                                        <p:cTn id="60"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68" grpId="0" animBg="1"/>
      <p:bldP spid="87" grpId="0" animBg="1"/>
      <p:bldP spid="86" grpId="0" animBg="1"/>
      <p:bldP spid="88" grpId="0" animBg="1"/>
      <p:bldP spid="189" grpId="0"/>
      <p:bldP spid="83" grpId="0" animBg="1"/>
      <p:bldP spid="84" grpId="0" animBg="1"/>
      <p:bldP spid="89"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1. Instruments de contrôle de vol</a:t>
            </a:r>
          </a:p>
        </p:txBody>
      </p:sp>
      <p:sp>
        <p:nvSpPr>
          <p:cNvPr id="33" name="ZoneTexte 32"/>
          <p:cNvSpPr txBox="1"/>
          <p:nvPr/>
        </p:nvSpPr>
        <p:spPr>
          <a:xfrm>
            <a:off x="3472142" y="689977"/>
            <a:ext cx="2225116" cy="40011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2000" dirty="0"/>
              <a:t>VARIOMÈTRE</a:t>
            </a:r>
          </a:p>
        </p:txBody>
      </p:sp>
      <p:sp>
        <p:nvSpPr>
          <p:cNvPr id="34" name="ZoneTexte 33"/>
          <p:cNvSpPr txBox="1"/>
          <p:nvPr/>
        </p:nvSpPr>
        <p:spPr>
          <a:xfrm>
            <a:off x="12700" y="119140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Utilité</a:t>
            </a:r>
          </a:p>
        </p:txBody>
      </p:sp>
      <p:sp>
        <p:nvSpPr>
          <p:cNvPr id="35" name="ZoneTexte 34"/>
          <p:cNvSpPr txBox="1"/>
          <p:nvPr/>
        </p:nvSpPr>
        <p:spPr>
          <a:xfrm>
            <a:off x="1124064" y="1470631"/>
            <a:ext cx="6977980" cy="661720"/>
          </a:xfrm>
          <a:prstGeom prst="rect">
            <a:avLst/>
          </a:prstGeom>
          <a:noFill/>
        </p:spPr>
        <p:txBody>
          <a:bodyPr wrap="square" rtlCol="0">
            <a:spAutoFit/>
          </a:bodyPr>
          <a:lstStyle/>
          <a:p>
            <a:pPr algn="ctr">
              <a:spcAft>
                <a:spcPts val="600"/>
              </a:spcAft>
            </a:pPr>
            <a:r>
              <a:rPr lang="fr-FR" sz="1600" dirty="0">
                <a:latin typeface="+mj-lt"/>
              </a:rPr>
              <a:t>Il indique la vitesse verticale (</a:t>
            </a:r>
            <a:r>
              <a:rPr lang="fr-FR" sz="1600" dirty="0" err="1">
                <a:latin typeface="+mj-lt"/>
              </a:rPr>
              <a:t>Vz</a:t>
            </a:r>
            <a:r>
              <a:rPr lang="fr-FR" sz="1600" dirty="0">
                <a:latin typeface="+mj-lt"/>
              </a:rPr>
              <a:t>) de l'avion.</a:t>
            </a:r>
          </a:p>
          <a:p>
            <a:pPr algn="ctr">
              <a:spcAft>
                <a:spcPts val="600"/>
              </a:spcAft>
            </a:pPr>
            <a:r>
              <a:rPr lang="fr-FR" sz="1600" dirty="0">
                <a:latin typeface="+mj-lt"/>
              </a:rPr>
              <a:t>Il est gradué en pieds/minute ou en mètres/seconde (1 m/s = 200 </a:t>
            </a:r>
            <a:r>
              <a:rPr lang="fr-FR" sz="1600" dirty="0" err="1">
                <a:latin typeface="+mj-lt"/>
              </a:rPr>
              <a:t>Ft</a:t>
            </a:r>
            <a:r>
              <a:rPr lang="fr-FR" sz="1600" dirty="0">
                <a:latin typeface="+mj-lt"/>
              </a:rPr>
              <a:t>/min).</a:t>
            </a:r>
          </a:p>
        </p:txBody>
      </p:sp>
      <p:sp>
        <p:nvSpPr>
          <p:cNvPr id="37" name="ZoneTexte 36"/>
          <p:cNvSpPr txBox="1"/>
          <p:nvPr/>
        </p:nvSpPr>
        <p:spPr>
          <a:xfrm>
            <a:off x="12700" y="2379087"/>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Principe de fonctionnement</a:t>
            </a:r>
          </a:p>
        </p:txBody>
      </p:sp>
      <p:pic>
        <p:nvPicPr>
          <p:cNvPr id="5" name="Image 4" descr="Unkn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9993" y="3619466"/>
            <a:ext cx="2078265" cy="2063832"/>
          </a:xfrm>
          <a:prstGeom prst="rect">
            <a:avLst/>
          </a:prstGeom>
        </p:spPr>
      </p:pic>
      <p:pic>
        <p:nvPicPr>
          <p:cNvPr id="45" name="Image 44" descr="images-1.jpeg"/>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rot="14694064">
            <a:off x="5910813" y="4840318"/>
            <a:ext cx="683999" cy="466361"/>
          </a:xfrm>
          <a:prstGeom prst="rect">
            <a:avLst/>
          </a:prstGeom>
        </p:spPr>
      </p:pic>
      <p:pic>
        <p:nvPicPr>
          <p:cNvPr id="48" name="Image 47" descr="images-1.jpeg"/>
          <p:cNvPicPr>
            <a:picLocks noChangeAspect="1"/>
          </p:cNvPicPr>
          <p:nvPr/>
        </p:nvPicPr>
        <p:blipFill>
          <a:blip r:embed="rId4">
            <a:clrChange>
              <a:clrFrom>
                <a:srgbClr val="FFFFFF"/>
              </a:clrFrom>
              <a:clrTo>
                <a:srgbClr val="FFFFFF">
                  <a:alpha val="0"/>
                </a:srgbClr>
              </a:clrTo>
            </a:clrChange>
            <a:duotone>
              <a:schemeClr val="accent1">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rot="6905936" flipV="1">
            <a:off x="5888900" y="4059260"/>
            <a:ext cx="683999" cy="466361"/>
          </a:xfrm>
          <a:prstGeom prst="rect">
            <a:avLst/>
          </a:prstGeom>
        </p:spPr>
      </p:pic>
      <p:sp>
        <p:nvSpPr>
          <p:cNvPr id="49" name="ZoneTexte 48"/>
          <p:cNvSpPr txBox="1"/>
          <p:nvPr/>
        </p:nvSpPr>
        <p:spPr>
          <a:xfrm>
            <a:off x="6150540" y="3211997"/>
            <a:ext cx="1547998" cy="338554"/>
          </a:xfrm>
          <a:prstGeom prst="rect">
            <a:avLst/>
          </a:prstGeom>
          <a:solidFill>
            <a:schemeClr val="accent1">
              <a:lumMod val="20000"/>
              <a:lumOff val="80000"/>
              <a:alpha val="73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1600" dirty="0">
                <a:solidFill>
                  <a:schemeClr val="accent1"/>
                </a:solidFill>
                <a:latin typeface="+mj-lt"/>
              </a:rPr>
              <a:t>Taux de montée</a:t>
            </a:r>
          </a:p>
        </p:txBody>
      </p:sp>
      <p:sp>
        <p:nvSpPr>
          <p:cNvPr id="51" name="ZoneTexte 50"/>
          <p:cNvSpPr txBox="1"/>
          <p:nvPr/>
        </p:nvSpPr>
        <p:spPr>
          <a:xfrm>
            <a:off x="6126871" y="5754643"/>
            <a:ext cx="1619998" cy="338554"/>
          </a:xfrm>
          <a:prstGeom prst="rect">
            <a:avLst/>
          </a:prstGeom>
          <a:solidFill>
            <a:schemeClr val="accent2">
              <a:lumMod val="20000"/>
              <a:lumOff val="80000"/>
              <a:alpha val="70000"/>
            </a:schemeClr>
          </a:solidFill>
          <a:ln>
            <a:solidFill>
              <a:schemeClr val="accent2"/>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fr-FR" sz="1600" dirty="0">
                <a:solidFill>
                  <a:srgbClr val="FF0000"/>
                </a:solidFill>
                <a:latin typeface="+mj-lt"/>
              </a:rPr>
              <a:t>Taux de descente</a:t>
            </a:r>
          </a:p>
        </p:txBody>
      </p:sp>
      <p:pic>
        <p:nvPicPr>
          <p:cNvPr id="18" name="Image 17" descr="5438539368_f4b034a4b2.jpg"/>
          <p:cNvPicPr>
            <a:picLocks noChangeAspect="1"/>
          </p:cNvPicPr>
          <p:nvPr/>
        </p:nvPicPr>
        <p:blipFill rotWithShape="1">
          <a:blip r:embed="rId7">
            <a:clrChange>
              <a:clrFrom>
                <a:srgbClr val="E4E5EA"/>
              </a:clrFrom>
              <a:clrTo>
                <a:srgbClr val="E4E5EA">
                  <a:alpha val="0"/>
                </a:srgbClr>
              </a:clrTo>
            </a:clrChange>
            <a:extLst>
              <a:ext uri="{28A0092B-C50C-407E-A947-70E740481C1C}">
                <a14:useLocalDpi xmlns:a14="http://schemas.microsoft.com/office/drawing/2010/main" val="0"/>
              </a:ext>
            </a:extLst>
          </a:blip>
          <a:srcRect l="2344" t="1414" r="2028" b="12136"/>
          <a:stretch/>
        </p:blipFill>
        <p:spPr>
          <a:xfrm>
            <a:off x="927100" y="3187701"/>
            <a:ext cx="4191000" cy="3175000"/>
          </a:xfrm>
          <a:prstGeom prst="rect">
            <a:avLst/>
          </a:prstGeom>
        </p:spPr>
      </p:pic>
    </p:spTree>
    <p:extLst>
      <p:ext uri="{BB962C8B-B14F-4D97-AF65-F5344CB8AC3E}">
        <p14:creationId xmlns:p14="http://schemas.microsoft.com/office/powerpoint/2010/main" val="28872785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wipe(down)">
                                      <p:cBhvr>
                                        <p:cTn id="21" dur="1000"/>
                                        <p:tgtEl>
                                          <p:spTgt spid="48"/>
                                        </p:tgtEl>
                                      </p:cBhvr>
                                    </p:animEffect>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up)">
                                      <p:cBhvr>
                                        <p:cTn id="29" dur="1000"/>
                                        <p:tgtEl>
                                          <p:spTgt spid="45"/>
                                        </p:tgtEl>
                                      </p:cBhvr>
                                    </p:animEffect>
                                  </p:childTnLst>
                                </p:cTn>
                              </p:par>
                            </p:childTnLst>
                          </p:cTn>
                        </p:par>
                        <p:par>
                          <p:cTn id="30" fill="hold">
                            <p:stCondLst>
                              <p:cond delay="1000"/>
                            </p:stCondLst>
                            <p:childTnLst>
                              <p:par>
                                <p:cTn id="31" presetID="1" presetClass="entr" presetSubtype="0" fill="hold" grpId="0" nodeType="after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p:bldP spid="37" grpId="0"/>
      <p:bldP spid="49" grpId="0" animBg="1"/>
      <p:bldP spid="51" grpId="0" animBg="1"/>
    </p:bldLst>
  </p:timing>
</p:sld>
</file>

<file path=ppt/theme/theme1.xml><?xml version="1.0" encoding="utf-8"?>
<a:theme xmlns:a="http://schemas.openxmlformats.org/drawingml/2006/main" name="HORNULM15">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HORN-2021">
  <a:themeElements>
    <a:clrScheme name="HORN-2019">
      <a:dk1>
        <a:srgbClr val="000000"/>
      </a:dk1>
      <a:lt1>
        <a:srgbClr val="FFFFFF"/>
      </a:lt1>
      <a:dk2>
        <a:srgbClr val="44546A"/>
      </a:dk2>
      <a:lt2>
        <a:srgbClr val="E7E6E6"/>
      </a:lt2>
      <a:accent1>
        <a:srgbClr val="4472C4"/>
      </a:accent1>
      <a:accent2>
        <a:srgbClr val="ED7D31"/>
      </a:accent2>
      <a:accent3>
        <a:srgbClr val="A5A5A5"/>
      </a:accent3>
      <a:accent4>
        <a:srgbClr val="FFF6A3"/>
      </a:accent4>
      <a:accent5>
        <a:srgbClr val="FF2600"/>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ORN-2021" id="{6175A6EE-CF46-2849-AEEB-4512B9594832}" vid="{A2E908C5-5245-EE4A-86ED-38883283CA74}"/>
    </a:ext>
  </a:ext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HORNULM15.thmx</Template>
  <TotalTime>15478</TotalTime>
  <Words>1590</Words>
  <Application>Microsoft Macintosh PowerPoint</Application>
  <PresentationFormat>Affichage à l'écran (4:3)</PresentationFormat>
  <Paragraphs>229</Paragraphs>
  <Slides>28</Slides>
  <Notes>22</Notes>
  <HiddenSlides>1</HiddenSlides>
  <MMClips>0</MMClips>
  <ScaleCrop>false</ScaleCrop>
  <HeadingPairs>
    <vt:vector size="8" baseType="variant">
      <vt:variant>
        <vt:lpstr>Polices utilisées</vt:lpstr>
      </vt:variant>
      <vt:variant>
        <vt:i4>10</vt:i4>
      </vt:variant>
      <vt:variant>
        <vt:lpstr>Thème</vt:lpstr>
      </vt:variant>
      <vt:variant>
        <vt:i4>3</vt:i4>
      </vt:variant>
      <vt:variant>
        <vt:lpstr>Serveurs OLE incorporés</vt:lpstr>
      </vt:variant>
      <vt:variant>
        <vt:i4>1</vt:i4>
      </vt:variant>
      <vt:variant>
        <vt:lpstr>Titres des diapositives</vt:lpstr>
      </vt:variant>
      <vt:variant>
        <vt:i4>28</vt:i4>
      </vt:variant>
    </vt:vector>
  </HeadingPairs>
  <TitlesOfParts>
    <vt:vector size="42" baseType="lpstr">
      <vt:lpstr>.Hiragino Kaku Gothic Interface W3</vt:lpstr>
      <vt:lpstr>Arial</vt:lpstr>
      <vt:lpstr>Bernhard Modern Roman</vt:lpstr>
      <vt:lpstr>Calibri</vt:lpstr>
      <vt:lpstr>Candara</vt:lpstr>
      <vt:lpstr>Courier New</vt:lpstr>
      <vt:lpstr>Segoe</vt:lpstr>
      <vt:lpstr>Times New Roman</vt:lpstr>
      <vt:lpstr>Trebuchet MS</vt:lpstr>
      <vt:lpstr>Wingdings</vt:lpstr>
      <vt:lpstr>HORNULM15</vt:lpstr>
      <vt:lpstr>Conception personnalisée</vt:lpstr>
      <vt:lpstr>HORN-2021</vt:lpstr>
      <vt:lpstr>Clip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HORN ULLM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subject/>
  <dc:creator>DIDIER HORN</dc:creator>
  <cp:keywords/>
  <dc:description/>
  <cp:lastModifiedBy>didier Horn</cp:lastModifiedBy>
  <cp:revision>736</cp:revision>
  <cp:lastPrinted>2012-12-21T10:57:38Z</cp:lastPrinted>
  <dcterms:created xsi:type="dcterms:W3CDTF">2012-12-16T13:14:16Z</dcterms:created>
  <dcterms:modified xsi:type="dcterms:W3CDTF">2020-11-13T10:12:01Z</dcterms:modified>
  <cp:category/>
</cp:coreProperties>
</file>