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1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406" r:id="rId1"/>
    <p:sldMasterId id="2147484418" r:id="rId2"/>
    <p:sldMasterId id="2147484420" r:id="rId3"/>
    <p:sldMasterId id="2147484435" r:id="rId4"/>
    <p:sldMasterId id="2147484447" r:id="rId5"/>
    <p:sldMasterId id="2147484449" r:id="rId6"/>
    <p:sldMasterId id="2147484462" r:id="rId7"/>
    <p:sldMasterId id="2147484474" r:id="rId8"/>
    <p:sldMasterId id="2147484478" r:id="rId9"/>
    <p:sldMasterId id="2147484491" r:id="rId10"/>
    <p:sldMasterId id="2147484496" r:id="rId11"/>
    <p:sldMasterId id="2147484501" r:id="rId12"/>
    <p:sldMasterId id="2147484506" r:id="rId13"/>
  </p:sldMasterIdLst>
  <p:notesMasterIdLst>
    <p:notesMasterId r:id="rId45"/>
  </p:notesMasterIdLst>
  <p:sldIdLst>
    <p:sldId id="267" r:id="rId14"/>
    <p:sldId id="284" r:id="rId15"/>
    <p:sldId id="323" r:id="rId16"/>
    <p:sldId id="330" r:id="rId17"/>
    <p:sldId id="328" r:id="rId18"/>
    <p:sldId id="325" r:id="rId19"/>
    <p:sldId id="332" r:id="rId20"/>
    <p:sldId id="317" r:id="rId21"/>
    <p:sldId id="306" r:id="rId22"/>
    <p:sldId id="307" r:id="rId23"/>
    <p:sldId id="308" r:id="rId24"/>
    <p:sldId id="310" r:id="rId25"/>
    <p:sldId id="311" r:id="rId26"/>
    <p:sldId id="312" r:id="rId27"/>
    <p:sldId id="313" r:id="rId28"/>
    <p:sldId id="314" r:id="rId29"/>
    <p:sldId id="319" r:id="rId30"/>
    <p:sldId id="320" r:id="rId31"/>
    <p:sldId id="321" r:id="rId32"/>
    <p:sldId id="322" r:id="rId33"/>
    <p:sldId id="315" r:id="rId34"/>
    <p:sldId id="326" r:id="rId35"/>
    <p:sldId id="372" r:id="rId36"/>
    <p:sldId id="375" r:id="rId37"/>
    <p:sldId id="376" r:id="rId38"/>
    <p:sldId id="377" r:id="rId39"/>
    <p:sldId id="333" r:id="rId40"/>
    <p:sldId id="378" r:id="rId41"/>
    <p:sldId id="335" r:id="rId42"/>
    <p:sldId id="336" r:id="rId43"/>
    <p:sldId id="339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00"/>
    <a:srgbClr val="FFF793"/>
    <a:srgbClr val="800040"/>
    <a:srgbClr val="D12A39"/>
    <a:srgbClr val="006C96"/>
    <a:srgbClr val="66FF33"/>
    <a:srgbClr val="3333CC"/>
    <a:srgbClr val="990000"/>
    <a:srgbClr val="CC00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4" autoAdjust="0"/>
    <p:restoredTop sz="94385" autoAdjust="0"/>
  </p:normalViewPr>
  <p:slideViewPr>
    <p:cSldViewPr snapToGrid="0">
      <p:cViewPr varScale="1">
        <p:scale>
          <a:sx n="106" d="100"/>
          <a:sy n="106" d="100"/>
        </p:scale>
        <p:origin x="416" y="168"/>
      </p:cViewPr>
      <p:guideLst>
        <p:guide orient="horz" pos="311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FD263970-27ED-E044-A6C8-59425BDE25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201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dirty="0">
                <a:latin typeface="Comic Sans MS" pitchFamily="-84" charset="0"/>
              </a:rPr>
              <a:t>On peut mettre en équation l’intensité de la portance </a:t>
            </a:r>
            <a:r>
              <a:rPr lang="fr-FR" sz="1200" dirty="0">
                <a:solidFill>
                  <a:schemeClr val="accent2"/>
                </a:solidFill>
                <a:latin typeface="Comic Sans MS" pitchFamily="-84" charset="0"/>
              </a:rPr>
              <a:t>Rz</a:t>
            </a:r>
            <a:r>
              <a:rPr lang="fr-FR" sz="1200" dirty="0">
                <a:latin typeface="Comic Sans MS" pitchFamily="-84" charset="0"/>
              </a:rPr>
              <a:t> et de la traînée </a:t>
            </a:r>
            <a:r>
              <a:rPr lang="fr-FR" sz="1200" dirty="0" err="1">
                <a:solidFill>
                  <a:srgbClr val="FF0000"/>
                </a:solidFill>
                <a:latin typeface="Comic Sans MS" pitchFamily="-84" charset="0"/>
              </a:rPr>
              <a:t>Rx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617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https://www.takeofflanding.com/</a:t>
            </a:r>
          </a:p>
          <a:p>
            <a:r>
              <a:rPr lang="fr-FR" dirty="0"/>
              <a:t>T/O</a:t>
            </a:r>
            <a:r>
              <a:rPr lang="fr-FR" baseline="0" dirty="0"/>
              <a:t> = 150 M. STANDARD = 150 + 40% = 150 + 60 = </a:t>
            </a:r>
            <a:r>
              <a:rPr lang="fr-FR" b="1" baseline="0" dirty="0"/>
              <a:t>210 M</a:t>
            </a:r>
          </a:p>
          <a:p>
            <a:r>
              <a:rPr lang="fr-FR" b="0" baseline="0" dirty="0"/>
              <a:t>VZ = 500 FT/M </a:t>
            </a:r>
            <a:r>
              <a:rPr lang="fr-FR" baseline="0" dirty="0"/>
              <a:t>STANDARD = 500 - 30% = 500 </a:t>
            </a:r>
            <a:r>
              <a:rPr lang="mr-IN" baseline="0" dirty="0"/>
              <a:t>–</a:t>
            </a:r>
            <a:r>
              <a:rPr lang="fr-FR" baseline="0" dirty="0"/>
              <a:t> 150 = </a:t>
            </a:r>
            <a:r>
              <a:rPr lang="fr-FR" b="1" baseline="0" dirty="0"/>
              <a:t>350 FT/M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263970-27ED-E044-A6C8-59425BDE251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6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dirty="0">
                <a:latin typeface="Comic Sans MS" pitchFamily="-84" charset="0"/>
              </a:rPr>
              <a:t>On peut mettre en équation l’intensité de la portance </a:t>
            </a:r>
            <a:r>
              <a:rPr lang="fr-FR" sz="1200" dirty="0">
                <a:solidFill>
                  <a:schemeClr val="accent2"/>
                </a:solidFill>
                <a:latin typeface="Comic Sans MS" pitchFamily="-84" charset="0"/>
              </a:rPr>
              <a:t>Rz</a:t>
            </a:r>
            <a:r>
              <a:rPr lang="fr-FR" sz="1200" dirty="0">
                <a:latin typeface="Comic Sans MS" pitchFamily="-84" charset="0"/>
              </a:rPr>
              <a:t> et de la traînée </a:t>
            </a:r>
            <a:r>
              <a:rPr lang="fr-FR" sz="1200" dirty="0" err="1">
                <a:solidFill>
                  <a:srgbClr val="FF0000"/>
                </a:solidFill>
                <a:latin typeface="Comic Sans MS" pitchFamily="-84" charset="0"/>
              </a:rPr>
              <a:t>Rx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dirty="0">
                <a:latin typeface="Candara"/>
                <a:cs typeface="Candara"/>
              </a:rPr>
              <a:t>La polaire d’une aile est un graphique représentatif de</a:t>
            </a:r>
          </a:p>
          <a:p>
            <a:r>
              <a:rPr lang="fr-FR" sz="1200" b="0" dirty="0">
                <a:latin typeface="Candara"/>
                <a:cs typeface="Candara"/>
              </a:rPr>
              <a:t>l’évolution des coefficients Cx et Cz en fonction de l’incidence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259573-BB60-7B4A-A5C7-89A2161E765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4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BD91EF-2E88-844B-AF10-95757AD067E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28A363-578C-2041-BE52-07FA4517F7F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7A7935-47E6-2141-917D-5AAEEE3792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100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C4AD56-E724-C140-B303-C9D197D58DC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325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0983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77227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14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19214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7627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C4AD56-E724-C140-B303-C9D197D58DC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03844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4243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620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45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241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746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36587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6587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6587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D56AC91-F9E6-554F-8A73-BD386F4EFA8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319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187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C4AD56-E724-C140-B303-C9D197D58DC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654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78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192CF8-761C-7346-91C4-8833493C6E3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461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220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650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181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7A7935-47E6-2141-917D-5AAEEE3792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827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605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754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237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932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46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27A7D9-90A9-364E-AD6D-812467B1054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3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52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575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10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4238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95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8B15F2-2FDF-774A-8208-B53597C79CD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9696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130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778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8422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49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6AA3CB-D528-1D4F-A11E-393D1FE390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03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28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300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C4AD56-E724-C140-B303-C9D197D58DC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430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259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88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5291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930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7A7935-47E6-2141-917D-5AAEEE3792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1030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8553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5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EA777AB-DA6D-0643-8278-DB457D4995E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0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1922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0510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3539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7A7935-47E6-2141-917D-5AAEEE3792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5871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C4AD56-E724-C140-B303-C9D197D58DC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078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31176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38785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6274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78248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3230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7A7935-47E6-2141-917D-5AAEEE3792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14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14457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941160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0468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4579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8492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9218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36587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6587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6587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D56AC91-F9E6-554F-8A73-BD386F4EFA8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7986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59573-BB60-7B4A-A5C7-89A2161E765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2009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7732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EA777AB-DA6D-0643-8278-DB457D4995E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30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B5C2FF-5AE6-FA44-B2F7-44335A16C10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97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C4AD56-E724-C140-B303-C9D197D58DC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8073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2/27/21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482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148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Didier HORN-v3/2012 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81C201-47D2-B54D-AF43-716AA3C596E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9933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Didier HORN-v3/2012 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0130DF-1851-694C-BD7C-40C18A4A29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4176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0912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8000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Didier HORN-v3/2012 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81C201-47D2-B54D-AF43-716AA3C596E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70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Didier HORN-v3/2012 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0130DF-1851-694C-BD7C-40C18A4A29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1074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2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C77595-850E-0648-A4B0-05C29BDCB1A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482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10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Didier HORN-v3/2012 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1C201-47D2-B54D-AF43-716AA3C596E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5218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Didier HORN-v3/2012 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130DF-1851-694C-BD7C-40C18A4A29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4283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D55D-C9C8-184A-9FE5-9305984C9065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7069-552B-9745-A620-FFA4BB17C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34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8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8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8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>
                <a:latin typeface="Candara"/>
                <a:cs typeface="Haettenschweiler"/>
              </a:rPr>
              <a:t>Didier HORN – V1.13 </a:t>
            </a:r>
            <a:r>
              <a:rPr lang="fr-FR" sz="1000" b="0" dirty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19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72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06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23100-93E5-8844-AA00-2D44DC6C7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8713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 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621D4D6A-5DD5-2146-BB7E-79A4164E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43"/>
            <a:ext cx="7886700" cy="47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4CB83D-1D49-B945-89BD-CBF5E37258F6}"/>
              </a:ext>
            </a:extLst>
          </p:cNvPr>
          <p:cNvSpPr>
            <a:spLocks noChangeAspect="1"/>
          </p:cNvSpPr>
          <p:nvPr/>
        </p:nvSpPr>
        <p:spPr>
          <a:xfrm>
            <a:off x="7965954" y="6406345"/>
            <a:ext cx="1188000" cy="45165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06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</p:sldLayoutIdLst>
  <p:txStyles>
    <p:titleStyle>
      <a:lvl1pPr marL="0" algn="ctr" defTabSz="914400" rtl="0" eaLnBrk="1" latinLnBrk="0" hangingPunct="1">
        <a:lnSpc>
          <a:spcPct val="90000"/>
        </a:lnSpc>
        <a:spcBef>
          <a:spcPct val="50000"/>
        </a:spcBef>
        <a:buNone/>
        <a:defRPr lang="fr-FR" sz="2400" b="0" kern="1200" dirty="0">
          <a:solidFill>
            <a:schemeClr val="accent1">
              <a:lumMod val="75000"/>
            </a:schemeClr>
          </a:solidFill>
          <a:latin typeface="+mj-lt"/>
          <a:ea typeface="+mn-ea"/>
          <a:cs typeface="+mn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.Hiragino Kaku Gothic Interface W3"/>
        <a:buChar char="◉"/>
        <a:defRPr lang="fr-FR" sz="2000" b="0" kern="1200" dirty="0">
          <a:solidFill>
            <a:srgbClr val="C00000"/>
          </a:solidFill>
          <a:latin typeface="+mj-lt"/>
          <a:ea typeface="+mj-ea"/>
          <a:cs typeface="+mj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33" r:id="rId2"/>
    <p:sldLayoutId id="214748443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>
                <a:latin typeface="Candara"/>
                <a:cs typeface="Haettenschweiler"/>
              </a:rPr>
              <a:t>Didier HORN – V1.13 </a:t>
            </a:r>
            <a:r>
              <a:rPr lang="fr-FR" sz="1000" b="0" dirty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853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2" r:id="rId12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>
                <a:latin typeface="Candara"/>
                <a:cs typeface="Haettenschweiler"/>
              </a:rPr>
              <a:t>Didier HORN – V1.13 </a:t>
            </a:r>
            <a:r>
              <a:rPr lang="fr-FR" sz="1000" b="0" dirty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983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58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>
                <a:latin typeface="Candara"/>
                <a:cs typeface="Haettenschweiler"/>
              </a:rPr>
              <a:t>Didier HORN – V1.13 </a:t>
            </a:r>
            <a:r>
              <a:rPr lang="fr-FR" sz="1000" b="0" dirty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500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  <p:sldLayoutId id="21474844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>
                <a:latin typeface="Candara"/>
                <a:cs typeface="Haettenschweiler"/>
              </a:rPr>
              <a:t>Didier HORN – V1.13 </a:t>
            </a:r>
            <a:r>
              <a:rPr lang="fr-FR" sz="1000" b="0" dirty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0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67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>
                <a:latin typeface="Candara"/>
                <a:cs typeface="Haettenschweiler"/>
              </a:rPr>
              <a:t>Didier HORN – V1.13 </a:t>
            </a:r>
            <a:r>
              <a:rPr lang="fr-FR" sz="1000" b="0" dirty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182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jpeg"/><Relationship Id="rId4" Type="http://schemas.openxmlformats.org/officeDocument/2006/relationships/image" Target="../media/image8.wmf"/><Relationship Id="rId9" Type="http://schemas.openxmlformats.org/officeDocument/2006/relationships/image" Target="../media/image11.tiff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1.tiff"/><Relationship Id="rId10" Type="http://schemas.openxmlformats.org/officeDocument/2006/relationships/image" Target="../media/image8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1.tiff"/><Relationship Id="rId10" Type="http://schemas.openxmlformats.org/officeDocument/2006/relationships/image" Target="../media/image8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2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006600" y="1162050"/>
            <a:ext cx="53467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-393192" eaLnBrk="1" hangingPunct="1">
              <a:spcBef>
                <a:spcPts val="768"/>
              </a:spcBef>
              <a:buBlip>
                <a:blip r:embed="rId2"/>
              </a:buBlip>
              <a:defRPr sz="1800" b="0">
                <a:effectLst/>
                <a:latin typeface="+mn-lt"/>
                <a:ea typeface="+mn-ea"/>
                <a:cs typeface="+mn-cs"/>
              </a:defRPr>
            </a:lvl1pPr>
          </a:lstStyle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Expression algébrique de la portance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Définitions des différents facteurs influant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Vitesse et limitations structurelles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Incidence et Polaire d’un profil 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Relation vitesse / incidence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Vitesses caractéristiques</a:t>
            </a:r>
          </a:p>
          <a:p>
            <a:pPr marL="0" lvl="2">
              <a:spcAft>
                <a:spcPts val="1200"/>
              </a:spcAft>
            </a:pPr>
            <a:endParaRPr lang="fr-FR" sz="2000" b="0" dirty="0">
              <a:latin typeface="+mj-lt"/>
            </a:endParaRPr>
          </a:p>
        </p:txBody>
      </p:sp>
      <p:sp>
        <p:nvSpPr>
          <p:cNvPr id="18436" name="Rectangle 4" descr="Marbre blanc"/>
          <p:cNvSpPr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FACTEURS INFLUANT SUR LA PORTANCE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955800" y="1193801"/>
            <a:ext cx="5105400" cy="431999"/>
          </a:xfrm>
          <a:prstGeom prst="roundRect">
            <a:avLst/>
          </a:prstGeom>
          <a:noFill/>
          <a:ln w="1905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955800" y="1778001"/>
            <a:ext cx="5105400" cy="431999"/>
          </a:xfrm>
          <a:prstGeom prst="roundRect">
            <a:avLst/>
          </a:prstGeom>
          <a:noFill/>
          <a:ln w="1905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242300" y="406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Line 175"/>
          <p:cNvSpPr>
            <a:spLocks noChangeShapeType="1"/>
          </p:cNvSpPr>
          <p:nvPr/>
        </p:nvSpPr>
        <p:spPr bwMode="auto">
          <a:xfrm rot="16200000" flipH="1">
            <a:off x="1264577" y="5129735"/>
            <a:ext cx="191788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" name="Line 175"/>
          <p:cNvSpPr>
            <a:spLocks noChangeShapeType="1"/>
          </p:cNvSpPr>
          <p:nvPr/>
        </p:nvSpPr>
        <p:spPr bwMode="auto">
          <a:xfrm flipH="1" flipV="1">
            <a:off x="1843636" y="4381504"/>
            <a:ext cx="54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231" name="Line 175"/>
          <p:cNvSpPr>
            <a:spLocks noChangeShapeType="1"/>
          </p:cNvSpPr>
          <p:nvPr/>
        </p:nvSpPr>
        <p:spPr bwMode="auto">
          <a:xfrm rot="16200000" flipH="1">
            <a:off x="1927307" y="5606161"/>
            <a:ext cx="981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2" name="Line 175"/>
          <p:cNvSpPr>
            <a:spLocks noChangeShapeType="1"/>
          </p:cNvSpPr>
          <p:nvPr/>
        </p:nvSpPr>
        <p:spPr bwMode="auto">
          <a:xfrm flipH="1" flipV="1">
            <a:off x="1852095" y="5278972"/>
            <a:ext cx="72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5" y="606266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0" name="Oval 33"/>
          <p:cNvSpPr>
            <a:spLocks noChangeAspect="1" noChangeArrowheads="1"/>
          </p:cNvSpPr>
          <p:nvPr/>
        </p:nvSpPr>
        <p:spPr bwMode="auto">
          <a:xfrm>
            <a:off x="2188636" y="43476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8" name="Oval 24"/>
          <p:cNvSpPr>
            <a:spLocks noChangeAspect="1" noChangeArrowheads="1"/>
          </p:cNvSpPr>
          <p:nvPr/>
        </p:nvSpPr>
        <p:spPr bwMode="auto">
          <a:xfrm>
            <a:off x="2378075" y="524351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6" name="Grouper 41"/>
          <p:cNvGrpSpPr/>
          <p:nvPr/>
        </p:nvGrpSpPr>
        <p:grpSpPr>
          <a:xfrm>
            <a:off x="5340356" y="3064932"/>
            <a:ext cx="2313509" cy="1201936"/>
            <a:chOff x="5340356" y="3064932"/>
            <a:chExt cx="2313509" cy="1201936"/>
          </a:xfrm>
        </p:grpSpPr>
        <p:sp>
          <p:nvSpPr>
            <p:cNvPr id="239" name="Rectangle 238"/>
            <p:cNvSpPr/>
            <p:nvPr/>
          </p:nvSpPr>
          <p:spPr>
            <a:xfrm>
              <a:off x="5689605" y="3098800"/>
              <a:ext cx="596900" cy="685800"/>
            </a:xfrm>
            <a:prstGeom prst="rect">
              <a:avLst/>
            </a:prstGeom>
            <a:gradFill>
              <a:gsLst>
                <a:gs pos="99000">
                  <a:schemeClr val="accent6">
                    <a:tint val="65000"/>
                    <a:satMod val="270000"/>
                  </a:schemeClr>
                </a:gs>
                <a:gs pos="100000">
                  <a:schemeClr val="accent6">
                    <a:tint val="29000"/>
                    <a:satMod val="40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r 241"/>
            <p:cNvGrpSpPr/>
            <p:nvPr/>
          </p:nvGrpSpPr>
          <p:grpSpPr>
            <a:xfrm rot="404179">
              <a:off x="5399864" y="3064932"/>
              <a:ext cx="2254001" cy="876626"/>
              <a:chOff x="6629400" y="1638300"/>
              <a:chExt cx="2254001" cy="876626"/>
            </a:xfrm>
          </p:grpSpPr>
          <p:sp>
            <p:nvSpPr>
              <p:cNvPr id="243" name="Rectangle 242"/>
              <p:cNvSpPr/>
              <p:nvPr/>
            </p:nvSpPr>
            <p:spPr>
              <a:xfrm>
                <a:off x="6629400" y="1638300"/>
                <a:ext cx="1016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245" name="Image 244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246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9" name="Grouper 67"/>
            <p:cNvGrpSpPr/>
            <p:nvPr/>
          </p:nvGrpSpPr>
          <p:grpSpPr>
            <a:xfrm>
              <a:off x="5340356" y="3598331"/>
              <a:ext cx="891147" cy="276999"/>
              <a:chOff x="4020607" y="4872812"/>
              <a:chExt cx="891147" cy="374289"/>
            </a:xfrm>
          </p:grpSpPr>
          <p:sp>
            <p:nvSpPr>
              <p:cNvPr id="136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ZoneTexte 136"/>
              <p:cNvSpPr txBox="1"/>
              <p:nvPr/>
            </p:nvSpPr>
            <p:spPr>
              <a:xfrm>
                <a:off x="4020607" y="4872812"/>
                <a:ext cx="328050" cy="37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73" name="ZoneTexte 72"/>
            <p:cNvSpPr txBox="1"/>
            <p:nvPr/>
          </p:nvSpPr>
          <p:spPr>
            <a:xfrm>
              <a:off x="5579534" y="3989869"/>
              <a:ext cx="607400" cy="276999"/>
            </a:xfrm>
            <a:prstGeom prst="rect">
              <a:avLst/>
            </a:prstGeom>
            <a:ln w="9525" cap="flat" cmpd="sng" algn="ctr">
              <a:solidFill>
                <a:schemeClr val="accent6">
                  <a:satMod val="1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fr-FR" sz="1200" b="0" dirty="0">
                  <a:latin typeface="Symbol" charset="2"/>
                  <a:cs typeface="Symbol" charset="2"/>
                </a:rPr>
                <a:t>a : </a:t>
              </a:r>
              <a:r>
                <a:rPr lang="fr-FR" sz="1200" b="0" dirty="0">
                  <a:latin typeface="Times New Roman" charset="0"/>
                </a:rPr>
                <a:t>4°</a:t>
              </a:r>
            </a:p>
          </p:txBody>
        </p:sp>
      </p:grp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0" y="1397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/>
              <a:t>LA POLAIRE D’UN PROFIL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248" grpId="0" animBg="1"/>
      <p:bldP spid="1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Line 175"/>
          <p:cNvSpPr>
            <a:spLocks noChangeShapeType="1"/>
          </p:cNvSpPr>
          <p:nvPr/>
        </p:nvSpPr>
        <p:spPr bwMode="auto">
          <a:xfrm rot="16200000" flipH="1">
            <a:off x="1264577" y="5129735"/>
            <a:ext cx="191788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" name="Line 175"/>
          <p:cNvSpPr>
            <a:spLocks noChangeShapeType="1"/>
          </p:cNvSpPr>
          <p:nvPr/>
        </p:nvSpPr>
        <p:spPr bwMode="auto">
          <a:xfrm flipH="1" flipV="1">
            <a:off x="1843636" y="4381504"/>
            <a:ext cx="54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229" name="Line 175"/>
          <p:cNvSpPr>
            <a:spLocks noChangeShapeType="1"/>
          </p:cNvSpPr>
          <p:nvPr/>
        </p:nvSpPr>
        <p:spPr bwMode="auto">
          <a:xfrm flipH="1" flipV="1">
            <a:off x="1828812" y="3526372"/>
            <a:ext cx="477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0" name="Line 175"/>
          <p:cNvSpPr>
            <a:spLocks noChangeShapeType="1"/>
          </p:cNvSpPr>
          <p:nvPr/>
        </p:nvSpPr>
        <p:spPr bwMode="auto">
          <a:xfrm rot="16200000" flipH="1">
            <a:off x="791307" y="4719927"/>
            <a:ext cx="2745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1" name="Line 175"/>
          <p:cNvSpPr>
            <a:spLocks noChangeShapeType="1"/>
          </p:cNvSpPr>
          <p:nvPr/>
        </p:nvSpPr>
        <p:spPr bwMode="auto">
          <a:xfrm rot="16200000" flipH="1">
            <a:off x="1927307" y="5606161"/>
            <a:ext cx="981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2" name="Line 175"/>
          <p:cNvSpPr>
            <a:spLocks noChangeShapeType="1"/>
          </p:cNvSpPr>
          <p:nvPr/>
        </p:nvSpPr>
        <p:spPr bwMode="auto">
          <a:xfrm flipH="1" flipV="1">
            <a:off x="1852095" y="5278972"/>
            <a:ext cx="72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5" y="606266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0" name="Oval 33"/>
          <p:cNvSpPr>
            <a:spLocks noChangeAspect="1" noChangeArrowheads="1"/>
          </p:cNvSpPr>
          <p:nvPr/>
        </p:nvSpPr>
        <p:spPr bwMode="auto">
          <a:xfrm>
            <a:off x="2188636" y="43476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1" name="Oval 34"/>
          <p:cNvSpPr>
            <a:spLocks noChangeAspect="1" noChangeArrowheads="1"/>
          </p:cNvSpPr>
          <p:nvPr/>
        </p:nvSpPr>
        <p:spPr bwMode="auto">
          <a:xfrm>
            <a:off x="2134127" y="3491979"/>
            <a:ext cx="68262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8" name="Oval 24"/>
          <p:cNvSpPr>
            <a:spLocks noChangeAspect="1" noChangeArrowheads="1"/>
          </p:cNvSpPr>
          <p:nvPr/>
        </p:nvSpPr>
        <p:spPr bwMode="auto">
          <a:xfrm>
            <a:off x="2378075" y="524351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6" name="Grouper 45"/>
          <p:cNvGrpSpPr/>
          <p:nvPr/>
        </p:nvGrpSpPr>
        <p:grpSpPr>
          <a:xfrm>
            <a:off x="5340356" y="3098800"/>
            <a:ext cx="2310041" cy="1168068"/>
            <a:chOff x="5340356" y="3098800"/>
            <a:chExt cx="2310041" cy="1168068"/>
          </a:xfrm>
        </p:grpSpPr>
        <p:grpSp>
          <p:nvGrpSpPr>
            <p:cNvPr id="7" name="Grouper 44"/>
            <p:cNvGrpSpPr/>
            <p:nvPr/>
          </p:nvGrpSpPr>
          <p:grpSpPr>
            <a:xfrm>
              <a:off x="5340356" y="3098800"/>
              <a:ext cx="946149" cy="1168068"/>
              <a:chOff x="5340356" y="3098800"/>
              <a:chExt cx="946149" cy="1168068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5689605" y="3098800"/>
                <a:ext cx="596900" cy="685800"/>
              </a:xfrm>
              <a:prstGeom prst="rect">
                <a:avLst/>
              </a:prstGeom>
              <a:gradFill>
                <a:gsLst>
                  <a:gs pos="99000">
                    <a:schemeClr val="accent6">
                      <a:tint val="65000"/>
                      <a:satMod val="270000"/>
                    </a:schemeClr>
                  </a:gs>
                  <a:gs pos="100000">
                    <a:schemeClr val="accent6">
                      <a:tint val="29000"/>
                      <a:satMod val="40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" name="Grouper 67"/>
              <p:cNvGrpSpPr/>
              <p:nvPr/>
            </p:nvGrpSpPr>
            <p:grpSpPr>
              <a:xfrm>
                <a:off x="5340356" y="3598331"/>
                <a:ext cx="891147" cy="276999"/>
                <a:chOff x="4020607" y="4872812"/>
                <a:chExt cx="891147" cy="374289"/>
              </a:xfrm>
            </p:grpSpPr>
            <p:sp>
              <p:nvSpPr>
                <p:cNvPr id="136" name="Line 17"/>
                <p:cNvSpPr>
                  <a:spLocks noChangeShapeType="1"/>
                </p:cNvSpPr>
                <p:nvPr/>
              </p:nvSpPr>
              <p:spPr bwMode="auto">
                <a:xfrm rot="60000" flipV="1">
                  <a:off x="4278834" y="5126236"/>
                  <a:ext cx="63292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6C96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7" name="ZoneTexte 136"/>
                <p:cNvSpPr txBox="1"/>
                <p:nvPr/>
              </p:nvSpPr>
              <p:spPr>
                <a:xfrm>
                  <a:off x="4020607" y="4872812"/>
                  <a:ext cx="328050" cy="374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0" dirty="0" err="1">
                      <a:solidFill>
                        <a:srgbClr val="006C96"/>
                      </a:solidFill>
                      <a:latin typeface="Candara"/>
                      <a:cs typeface="Candara"/>
                    </a:rPr>
                    <a:t>Vr</a:t>
                  </a:r>
                  <a:endParaRPr lang="fr-FR" sz="1200" b="0" dirty="0">
                    <a:solidFill>
                      <a:srgbClr val="006C96"/>
                    </a:solidFill>
                    <a:latin typeface="Candara"/>
                    <a:cs typeface="Candara"/>
                  </a:endParaRPr>
                </a:p>
              </p:txBody>
            </p:sp>
          </p:grpSp>
          <p:sp>
            <p:nvSpPr>
              <p:cNvPr id="73" name="ZoneTexte 72"/>
              <p:cNvSpPr txBox="1"/>
              <p:nvPr/>
            </p:nvSpPr>
            <p:spPr>
              <a:xfrm>
                <a:off x="5579534" y="3989869"/>
                <a:ext cx="607400" cy="276999"/>
              </a:xfrm>
              <a:prstGeom prst="rect">
                <a:avLst/>
              </a:prstGeom>
              <a:ln w="9525" cap="flat" cmpd="sng" algn="ctr">
                <a:solidFill>
                  <a:schemeClr val="accent6">
                    <a:satMod val="1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/>
                <a:r>
                  <a:rPr lang="fr-FR" sz="1200" b="0" dirty="0">
                    <a:latin typeface="Symbol" charset="2"/>
                    <a:cs typeface="Symbol" charset="2"/>
                  </a:rPr>
                  <a:t>a : </a:t>
                </a:r>
                <a:r>
                  <a:rPr lang="fr-FR" sz="1200" b="0" dirty="0">
                    <a:latin typeface="Times New Roman" charset="0"/>
                  </a:rPr>
                  <a:t>6°</a:t>
                </a:r>
              </a:p>
            </p:txBody>
          </p:sp>
        </p:grpSp>
        <p:grpSp>
          <p:nvGrpSpPr>
            <p:cNvPr id="9" name="Grouper 241"/>
            <p:cNvGrpSpPr/>
            <p:nvPr/>
          </p:nvGrpSpPr>
          <p:grpSpPr>
            <a:xfrm rot="617212">
              <a:off x="5458875" y="3103465"/>
              <a:ext cx="2191522" cy="843405"/>
              <a:chOff x="6691879" y="1671521"/>
              <a:chExt cx="2191522" cy="843405"/>
            </a:xfrm>
          </p:grpSpPr>
          <p:sp>
            <p:nvSpPr>
              <p:cNvPr id="243" name="Rectangle 242"/>
              <p:cNvSpPr/>
              <p:nvPr/>
            </p:nvSpPr>
            <p:spPr>
              <a:xfrm>
                <a:off x="6691879" y="1671521"/>
                <a:ext cx="836374" cy="641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0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245" name="Image 244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246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0" y="1397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/>
              <a:t>LA POLAIRE D’UN PROFIL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30" grpId="0" animBg="1"/>
      <p:bldP spid="1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Line 175"/>
          <p:cNvSpPr>
            <a:spLocks noChangeShapeType="1"/>
          </p:cNvSpPr>
          <p:nvPr/>
        </p:nvSpPr>
        <p:spPr bwMode="auto">
          <a:xfrm flipH="1" flipV="1">
            <a:off x="1845745" y="2755905"/>
            <a:ext cx="657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0" name="Line 175"/>
          <p:cNvSpPr>
            <a:spLocks noChangeShapeType="1"/>
          </p:cNvSpPr>
          <p:nvPr/>
        </p:nvSpPr>
        <p:spPr bwMode="auto">
          <a:xfrm rot="16200000" flipH="1">
            <a:off x="512779" y="4303813"/>
            <a:ext cx="357387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7" name="Line 175"/>
          <p:cNvSpPr>
            <a:spLocks noChangeShapeType="1"/>
          </p:cNvSpPr>
          <p:nvPr/>
        </p:nvSpPr>
        <p:spPr bwMode="auto">
          <a:xfrm rot="16200000" flipH="1">
            <a:off x="1264577" y="5129735"/>
            <a:ext cx="191788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" name="Line 175"/>
          <p:cNvSpPr>
            <a:spLocks noChangeShapeType="1"/>
          </p:cNvSpPr>
          <p:nvPr/>
        </p:nvSpPr>
        <p:spPr bwMode="auto">
          <a:xfrm flipH="1" flipV="1">
            <a:off x="1843636" y="4381504"/>
            <a:ext cx="54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229" name="Line 175"/>
          <p:cNvSpPr>
            <a:spLocks noChangeShapeType="1"/>
          </p:cNvSpPr>
          <p:nvPr/>
        </p:nvSpPr>
        <p:spPr bwMode="auto">
          <a:xfrm flipH="1" flipV="1">
            <a:off x="1828812" y="3526372"/>
            <a:ext cx="477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0" name="Line 175"/>
          <p:cNvSpPr>
            <a:spLocks noChangeShapeType="1"/>
          </p:cNvSpPr>
          <p:nvPr/>
        </p:nvSpPr>
        <p:spPr bwMode="auto">
          <a:xfrm rot="16200000" flipH="1">
            <a:off x="791307" y="4719927"/>
            <a:ext cx="2745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3" name="Line 175"/>
          <p:cNvSpPr>
            <a:spLocks noChangeShapeType="1"/>
          </p:cNvSpPr>
          <p:nvPr/>
        </p:nvSpPr>
        <p:spPr bwMode="auto">
          <a:xfrm flipH="1" flipV="1">
            <a:off x="1828810" y="2027772"/>
            <a:ext cx="1017885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4" name="Line 175"/>
          <p:cNvSpPr>
            <a:spLocks noChangeShapeType="1"/>
          </p:cNvSpPr>
          <p:nvPr/>
        </p:nvSpPr>
        <p:spPr bwMode="auto">
          <a:xfrm rot="16200000" flipH="1">
            <a:off x="474507" y="3952278"/>
            <a:ext cx="4293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1" name="Line 175"/>
          <p:cNvSpPr>
            <a:spLocks noChangeShapeType="1"/>
          </p:cNvSpPr>
          <p:nvPr/>
        </p:nvSpPr>
        <p:spPr bwMode="auto">
          <a:xfrm rot="16200000" flipH="1">
            <a:off x="1927307" y="5606161"/>
            <a:ext cx="981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2" name="Line 175"/>
          <p:cNvSpPr>
            <a:spLocks noChangeShapeType="1"/>
          </p:cNvSpPr>
          <p:nvPr/>
        </p:nvSpPr>
        <p:spPr bwMode="auto">
          <a:xfrm flipH="1" flipV="1">
            <a:off x="1852095" y="5278972"/>
            <a:ext cx="72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5" y="606266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29" name="Oval 23"/>
          <p:cNvSpPr>
            <a:spLocks noChangeAspect="1" noChangeArrowheads="1"/>
          </p:cNvSpPr>
          <p:nvPr/>
        </p:nvSpPr>
        <p:spPr bwMode="auto">
          <a:xfrm>
            <a:off x="2587621" y="1992319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0" name="Oval 33"/>
          <p:cNvSpPr>
            <a:spLocks noChangeAspect="1" noChangeArrowheads="1"/>
          </p:cNvSpPr>
          <p:nvPr/>
        </p:nvSpPr>
        <p:spPr bwMode="auto">
          <a:xfrm>
            <a:off x="2188636" y="43476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1" name="Oval 34"/>
          <p:cNvSpPr>
            <a:spLocks noChangeAspect="1" noChangeArrowheads="1"/>
          </p:cNvSpPr>
          <p:nvPr/>
        </p:nvSpPr>
        <p:spPr bwMode="auto">
          <a:xfrm>
            <a:off x="2134127" y="3491979"/>
            <a:ext cx="68262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8" name="Oval 24"/>
          <p:cNvSpPr>
            <a:spLocks noChangeAspect="1" noChangeArrowheads="1"/>
          </p:cNvSpPr>
          <p:nvPr/>
        </p:nvSpPr>
        <p:spPr bwMode="auto">
          <a:xfrm>
            <a:off x="2378075" y="524351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9" name="Oval 33"/>
          <p:cNvSpPr>
            <a:spLocks noChangeAspect="1" noChangeArrowheads="1"/>
          </p:cNvSpPr>
          <p:nvPr/>
        </p:nvSpPr>
        <p:spPr bwMode="auto">
          <a:xfrm>
            <a:off x="2271186" y="27220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6" name="Grouper 50"/>
          <p:cNvGrpSpPr/>
          <p:nvPr/>
        </p:nvGrpSpPr>
        <p:grpSpPr>
          <a:xfrm>
            <a:off x="5340356" y="3064932"/>
            <a:ext cx="2313509" cy="1211140"/>
            <a:chOff x="5340356" y="3064932"/>
            <a:chExt cx="2313509" cy="1211140"/>
          </a:xfrm>
        </p:grpSpPr>
        <p:sp>
          <p:nvSpPr>
            <p:cNvPr id="239" name="Rectangle 238"/>
            <p:cNvSpPr/>
            <p:nvPr/>
          </p:nvSpPr>
          <p:spPr>
            <a:xfrm>
              <a:off x="5689605" y="3098800"/>
              <a:ext cx="596900" cy="685800"/>
            </a:xfrm>
            <a:prstGeom prst="rect">
              <a:avLst/>
            </a:prstGeom>
            <a:gradFill>
              <a:gsLst>
                <a:gs pos="99000">
                  <a:schemeClr val="accent6">
                    <a:tint val="65000"/>
                    <a:satMod val="270000"/>
                  </a:schemeClr>
                </a:gs>
                <a:gs pos="100000">
                  <a:schemeClr val="accent6">
                    <a:tint val="29000"/>
                    <a:satMod val="40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r 241"/>
            <p:cNvGrpSpPr/>
            <p:nvPr/>
          </p:nvGrpSpPr>
          <p:grpSpPr>
            <a:xfrm rot="1030753">
              <a:off x="5399864" y="3064932"/>
              <a:ext cx="2254001" cy="876626"/>
              <a:chOff x="6629400" y="1638300"/>
              <a:chExt cx="2254001" cy="876626"/>
            </a:xfrm>
          </p:grpSpPr>
          <p:sp>
            <p:nvSpPr>
              <p:cNvPr id="243" name="Rectangle 242"/>
              <p:cNvSpPr/>
              <p:nvPr/>
            </p:nvSpPr>
            <p:spPr>
              <a:xfrm>
                <a:off x="6629400" y="1638300"/>
                <a:ext cx="1016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245" name="Image 244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246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9" name="Grouper 67"/>
            <p:cNvGrpSpPr/>
            <p:nvPr/>
          </p:nvGrpSpPr>
          <p:grpSpPr>
            <a:xfrm>
              <a:off x="5340356" y="3598331"/>
              <a:ext cx="891147" cy="276999"/>
              <a:chOff x="4020607" y="4872812"/>
              <a:chExt cx="891147" cy="374289"/>
            </a:xfrm>
          </p:grpSpPr>
          <p:sp>
            <p:nvSpPr>
              <p:cNvPr id="136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ZoneTexte 136"/>
              <p:cNvSpPr txBox="1"/>
              <p:nvPr/>
            </p:nvSpPr>
            <p:spPr>
              <a:xfrm>
                <a:off x="4020607" y="4872812"/>
                <a:ext cx="328050" cy="37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73" name="ZoneTexte 72"/>
            <p:cNvSpPr txBox="1"/>
            <p:nvPr/>
          </p:nvSpPr>
          <p:spPr>
            <a:xfrm>
              <a:off x="5579533" y="3999073"/>
              <a:ext cx="706971" cy="276999"/>
            </a:xfrm>
            <a:prstGeom prst="rect">
              <a:avLst/>
            </a:prstGeom>
            <a:ln w="9525" cap="flat" cmpd="sng" algn="ctr">
              <a:solidFill>
                <a:schemeClr val="accent6">
                  <a:satMod val="1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fr-FR" sz="1200" b="0" dirty="0">
                  <a:latin typeface="Symbol" charset="2"/>
                  <a:cs typeface="Symbol" charset="2"/>
                </a:rPr>
                <a:t>a : </a:t>
              </a:r>
              <a:r>
                <a:rPr lang="fr-FR" sz="1200" b="0" dirty="0">
                  <a:latin typeface="Times New Roman" charset="0"/>
                </a:rPr>
                <a:t>12°</a:t>
              </a:r>
            </a:p>
          </p:txBody>
        </p:sp>
      </p:grp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0" y="1397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/>
              <a:t>LA POLAIRE D’UN PROFIL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234" grpId="0" animBg="1"/>
      <p:bldP spid="1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Line 175"/>
          <p:cNvSpPr>
            <a:spLocks noChangeShapeType="1"/>
          </p:cNvSpPr>
          <p:nvPr/>
        </p:nvSpPr>
        <p:spPr bwMode="auto">
          <a:xfrm flipH="1" flipV="1">
            <a:off x="1828809" y="1430870"/>
            <a:ext cx="1593881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2" name="Line 175"/>
          <p:cNvSpPr>
            <a:spLocks noChangeShapeType="1"/>
          </p:cNvSpPr>
          <p:nvPr/>
        </p:nvSpPr>
        <p:spPr bwMode="auto">
          <a:xfrm rot="16200000" flipH="1">
            <a:off x="780241" y="3673809"/>
            <a:ext cx="4833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9" name="Line 175"/>
          <p:cNvSpPr>
            <a:spLocks noChangeShapeType="1"/>
          </p:cNvSpPr>
          <p:nvPr/>
        </p:nvSpPr>
        <p:spPr bwMode="auto">
          <a:xfrm flipH="1" flipV="1">
            <a:off x="1845745" y="2755905"/>
            <a:ext cx="657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0" name="Line 175"/>
          <p:cNvSpPr>
            <a:spLocks noChangeShapeType="1"/>
          </p:cNvSpPr>
          <p:nvPr/>
        </p:nvSpPr>
        <p:spPr bwMode="auto">
          <a:xfrm rot="16200000" flipH="1">
            <a:off x="512779" y="4303813"/>
            <a:ext cx="357387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7" name="Line 175"/>
          <p:cNvSpPr>
            <a:spLocks noChangeShapeType="1"/>
          </p:cNvSpPr>
          <p:nvPr/>
        </p:nvSpPr>
        <p:spPr bwMode="auto">
          <a:xfrm rot="16200000" flipH="1">
            <a:off x="1264577" y="5129735"/>
            <a:ext cx="191788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" name="Line 175"/>
          <p:cNvSpPr>
            <a:spLocks noChangeShapeType="1"/>
          </p:cNvSpPr>
          <p:nvPr/>
        </p:nvSpPr>
        <p:spPr bwMode="auto">
          <a:xfrm flipH="1" flipV="1">
            <a:off x="1843636" y="4381504"/>
            <a:ext cx="54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229" name="Line 175"/>
          <p:cNvSpPr>
            <a:spLocks noChangeShapeType="1"/>
          </p:cNvSpPr>
          <p:nvPr/>
        </p:nvSpPr>
        <p:spPr bwMode="auto">
          <a:xfrm flipH="1" flipV="1">
            <a:off x="1828812" y="3526372"/>
            <a:ext cx="477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0" name="Line 175"/>
          <p:cNvSpPr>
            <a:spLocks noChangeShapeType="1"/>
          </p:cNvSpPr>
          <p:nvPr/>
        </p:nvSpPr>
        <p:spPr bwMode="auto">
          <a:xfrm rot="16200000" flipH="1">
            <a:off x="791307" y="4719927"/>
            <a:ext cx="2745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3" name="Line 175"/>
          <p:cNvSpPr>
            <a:spLocks noChangeShapeType="1"/>
          </p:cNvSpPr>
          <p:nvPr/>
        </p:nvSpPr>
        <p:spPr bwMode="auto">
          <a:xfrm flipH="1" flipV="1">
            <a:off x="1828810" y="2027772"/>
            <a:ext cx="1017885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4" name="Line 175"/>
          <p:cNvSpPr>
            <a:spLocks noChangeShapeType="1"/>
          </p:cNvSpPr>
          <p:nvPr/>
        </p:nvSpPr>
        <p:spPr bwMode="auto">
          <a:xfrm rot="16200000" flipH="1">
            <a:off x="474507" y="3952278"/>
            <a:ext cx="4293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1" name="Line 175"/>
          <p:cNvSpPr>
            <a:spLocks noChangeShapeType="1"/>
          </p:cNvSpPr>
          <p:nvPr/>
        </p:nvSpPr>
        <p:spPr bwMode="auto">
          <a:xfrm rot="16200000" flipH="1">
            <a:off x="1927307" y="5606161"/>
            <a:ext cx="981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2" name="Line 175"/>
          <p:cNvSpPr>
            <a:spLocks noChangeShapeType="1"/>
          </p:cNvSpPr>
          <p:nvPr/>
        </p:nvSpPr>
        <p:spPr bwMode="auto">
          <a:xfrm flipH="1" flipV="1">
            <a:off x="1852095" y="5278972"/>
            <a:ext cx="72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5" y="606266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29" name="Oval 23"/>
          <p:cNvSpPr>
            <a:spLocks noChangeAspect="1" noChangeArrowheads="1"/>
          </p:cNvSpPr>
          <p:nvPr/>
        </p:nvSpPr>
        <p:spPr bwMode="auto">
          <a:xfrm>
            <a:off x="2587621" y="1992319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0" name="Oval 33"/>
          <p:cNvSpPr>
            <a:spLocks noChangeAspect="1" noChangeArrowheads="1"/>
          </p:cNvSpPr>
          <p:nvPr/>
        </p:nvSpPr>
        <p:spPr bwMode="auto">
          <a:xfrm>
            <a:off x="2188636" y="43476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1" name="Oval 34"/>
          <p:cNvSpPr>
            <a:spLocks noChangeAspect="1" noChangeArrowheads="1"/>
          </p:cNvSpPr>
          <p:nvPr/>
        </p:nvSpPr>
        <p:spPr bwMode="auto">
          <a:xfrm>
            <a:off x="2134127" y="3491979"/>
            <a:ext cx="68262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8" name="Oval 24"/>
          <p:cNvSpPr>
            <a:spLocks noChangeAspect="1" noChangeArrowheads="1"/>
          </p:cNvSpPr>
          <p:nvPr/>
        </p:nvSpPr>
        <p:spPr bwMode="auto">
          <a:xfrm>
            <a:off x="2378075" y="524351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9" name="Oval 33"/>
          <p:cNvSpPr>
            <a:spLocks noChangeAspect="1" noChangeArrowheads="1"/>
          </p:cNvSpPr>
          <p:nvPr/>
        </p:nvSpPr>
        <p:spPr bwMode="auto">
          <a:xfrm>
            <a:off x="2271186" y="27220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20" name="Oval 33"/>
          <p:cNvSpPr>
            <a:spLocks noChangeAspect="1" noChangeArrowheads="1"/>
          </p:cNvSpPr>
          <p:nvPr/>
        </p:nvSpPr>
        <p:spPr bwMode="auto">
          <a:xfrm>
            <a:off x="3179236" y="139490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6" name="Grouper 53"/>
          <p:cNvGrpSpPr/>
          <p:nvPr/>
        </p:nvGrpSpPr>
        <p:grpSpPr>
          <a:xfrm>
            <a:off x="5340356" y="3064932"/>
            <a:ext cx="2313509" cy="1208255"/>
            <a:chOff x="5340356" y="3064932"/>
            <a:chExt cx="2313509" cy="1208255"/>
          </a:xfrm>
        </p:grpSpPr>
        <p:sp>
          <p:nvSpPr>
            <p:cNvPr id="239" name="Rectangle 238"/>
            <p:cNvSpPr/>
            <p:nvPr/>
          </p:nvSpPr>
          <p:spPr>
            <a:xfrm>
              <a:off x="5689605" y="3098800"/>
              <a:ext cx="596900" cy="685800"/>
            </a:xfrm>
            <a:prstGeom prst="rect">
              <a:avLst/>
            </a:prstGeom>
            <a:gradFill>
              <a:gsLst>
                <a:gs pos="99000">
                  <a:schemeClr val="accent6">
                    <a:tint val="65000"/>
                    <a:satMod val="270000"/>
                  </a:schemeClr>
                </a:gs>
                <a:gs pos="100000">
                  <a:schemeClr val="accent6">
                    <a:tint val="29000"/>
                    <a:satMod val="40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r 241"/>
            <p:cNvGrpSpPr/>
            <p:nvPr/>
          </p:nvGrpSpPr>
          <p:grpSpPr>
            <a:xfrm rot="1302325">
              <a:off x="5399864" y="3064932"/>
              <a:ext cx="2254001" cy="876626"/>
              <a:chOff x="6629400" y="1638300"/>
              <a:chExt cx="2254001" cy="876626"/>
            </a:xfrm>
          </p:grpSpPr>
          <p:sp>
            <p:nvSpPr>
              <p:cNvPr id="243" name="Rectangle 242"/>
              <p:cNvSpPr/>
              <p:nvPr/>
            </p:nvSpPr>
            <p:spPr>
              <a:xfrm>
                <a:off x="6629400" y="1638300"/>
                <a:ext cx="1016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245" name="Image 244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246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9" name="Grouper 67"/>
            <p:cNvGrpSpPr/>
            <p:nvPr/>
          </p:nvGrpSpPr>
          <p:grpSpPr>
            <a:xfrm>
              <a:off x="5340356" y="3598331"/>
              <a:ext cx="891147" cy="276999"/>
              <a:chOff x="4020607" y="4872812"/>
              <a:chExt cx="891147" cy="374289"/>
            </a:xfrm>
          </p:grpSpPr>
          <p:sp>
            <p:nvSpPr>
              <p:cNvPr id="136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ZoneTexte 136"/>
              <p:cNvSpPr txBox="1"/>
              <p:nvPr/>
            </p:nvSpPr>
            <p:spPr>
              <a:xfrm>
                <a:off x="4020607" y="4872812"/>
                <a:ext cx="328050" cy="37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73" name="ZoneTexte 72"/>
            <p:cNvSpPr txBox="1"/>
            <p:nvPr/>
          </p:nvSpPr>
          <p:spPr>
            <a:xfrm>
              <a:off x="5579533" y="3989869"/>
              <a:ext cx="651921" cy="283318"/>
            </a:xfrm>
            <a:prstGeom prst="rect">
              <a:avLst/>
            </a:prstGeom>
            <a:ln w="9525" cap="flat" cmpd="sng" algn="ctr">
              <a:solidFill>
                <a:schemeClr val="accent6">
                  <a:satMod val="1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fr-FR" sz="1200" b="0" dirty="0">
                  <a:latin typeface="Symbol" charset="2"/>
                  <a:cs typeface="Symbol" charset="2"/>
                </a:rPr>
                <a:t>a : </a:t>
              </a:r>
              <a:r>
                <a:rPr lang="fr-FR" sz="1200" b="0" dirty="0">
                  <a:latin typeface="Times New Roman" charset="0"/>
                </a:rPr>
                <a:t>14°</a:t>
              </a:r>
            </a:p>
          </p:txBody>
        </p:sp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0" y="1397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/>
              <a:t>LA POLAIRE D’UN PROFIL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  <p:bldP spid="252" grpId="0" animBg="1"/>
      <p:bldP spid="2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Line 175"/>
          <p:cNvSpPr>
            <a:spLocks noChangeShapeType="1"/>
          </p:cNvSpPr>
          <p:nvPr/>
        </p:nvSpPr>
        <p:spPr bwMode="auto">
          <a:xfrm flipH="1" flipV="1">
            <a:off x="1828809" y="1430870"/>
            <a:ext cx="1593881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2" name="Line 175"/>
          <p:cNvSpPr>
            <a:spLocks noChangeShapeType="1"/>
          </p:cNvSpPr>
          <p:nvPr/>
        </p:nvSpPr>
        <p:spPr bwMode="auto">
          <a:xfrm rot="16200000" flipH="1">
            <a:off x="780241" y="3673809"/>
            <a:ext cx="4833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9" name="Line 175"/>
          <p:cNvSpPr>
            <a:spLocks noChangeShapeType="1"/>
          </p:cNvSpPr>
          <p:nvPr/>
        </p:nvSpPr>
        <p:spPr bwMode="auto">
          <a:xfrm flipH="1" flipV="1">
            <a:off x="1845745" y="2755905"/>
            <a:ext cx="657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0" name="Line 175"/>
          <p:cNvSpPr>
            <a:spLocks noChangeShapeType="1"/>
          </p:cNvSpPr>
          <p:nvPr/>
        </p:nvSpPr>
        <p:spPr bwMode="auto">
          <a:xfrm rot="16200000" flipH="1">
            <a:off x="512779" y="4303813"/>
            <a:ext cx="357387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7" name="Line 175"/>
          <p:cNvSpPr>
            <a:spLocks noChangeShapeType="1"/>
          </p:cNvSpPr>
          <p:nvPr/>
        </p:nvSpPr>
        <p:spPr bwMode="auto">
          <a:xfrm rot="16200000" flipH="1">
            <a:off x="1264577" y="5129735"/>
            <a:ext cx="191788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" name="Line 175"/>
          <p:cNvSpPr>
            <a:spLocks noChangeShapeType="1"/>
          </p:cNvSpPr>
          <p:nvPr/>
        </p:nvSpPr>
        <p:spPr bwMode="auto">
          <a:xfrm flipH="1" flipV="1">
            <a:off x="1843636" y="4381504"/>
            <a:ext cx="54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229" name="Line 175"/>
          <p:cNvSpPr>
            <a:spLocks noChangeShapeType="1"/>
          </p:cNvSpPr>
          <p:nvPr/>
        </p:nvSpPr>
        <p:spPr bwMode="auto">
          <a:xfrm flipH="1" flipV="1">
            <a:off x="1828812" y="3526372"/>
            <a:ext cx="477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0" name="Line 175"/>
          <p:cNvSpPr>
            <a:spLocks noChangeShapeType="1"/>
          </p:cNvSpPr>
          <p:nvPr/>
        </p:nvSpPr>
        <p:spPr bwMode="auto">
          <a:xfrm rot="16200000" flipH="1">
            <a:off x="791307" y="4719927"/>
            <a:ext cx="2745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3" name="Line 175"/>
          <p:cNvSpPr>
            <a:spLocks noChangeShapeType="1"/>
          </p:cNvSpPr>
          <p:nvPr/>
        </p:nvSpPr>
        <p:spPr bwMode="auto">
          <a:xfrm flipH="1" flipV="1">
            <a:off x="1828810" y="2027772"/>
            <a:ext cx="1017885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4" name="Line 175"/>
          <p:cNvSpPr>
            <a:spLocks noChangeShapeType="1"/>
          </p:cNvSpPr>
          <p:nvPr/>
        </p:nvSpPr>
        <p:spPr bwMode="auto">
          <a:xfrm rot="16200000" flipH="1">
            <a:off x="474507" y="3952278"/>
            <a:ext cx="4293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" name="Line 175"/>
          <p:cNvSpPr>
            <a:spLocks noChangeShapeType="1"/>
          </p:cNvSpPr>
          <p:nvPr/>
        </p:nvSpPr>
        <p:spPr bwMode="auto">
          <a:xfrm rot="16200000" flipH="1">
            <a:off x="1434257" y="3603928"/>
            <a:ext cx="4977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6" name="Line 175"/>
          <p:cNvSpPr>
            <a:spLocks noChangeShapeType="1"/>
          </p:cNvSpPr>
          <p:nvPr/>
        </p:nvSpPr>
        <p:spPr bwMode="auto">
          <a:xfrm flipH="1" flipV="1">
            <a:off x="1820339" y="1265772"/>
            <a:ext cx="2385878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1" name="Line 175"/>
          <p:cNvSpPr>
            <a:spLocks noChangeShapeType="1"/>
          </p:cNvSpPr>
          <p:nvPr/>
        </p:nvSpPr>
        <p:spPr bwMode="auto">
          <a:xfrm rot="16200000" flipH="1">
            <a:off x="1927307" y="5606161"/>
            <a:ext cx="981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2" name="Line 175"/>
          <p:cNvSpPr>
            <a:spLocks noChangeShapeType="1"/>
          </p:cNvSpPr>
          <p:nvPr/>
        </p:nvSpPr>
        <p:spPr bwMode="auto">
          <a:xfrm flipH="1" flipV="1">
            <a:off x="1852095" y="5278972"/>
            <a:ext cx="72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5" y="606266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29" name="Oval 23"/>
          <p:cNvSpPr>
            <a:spLocks noChangeAspect="1" noChangeArrowheads="1"/>
          </p:cNvSpPr>
          <p:nvPr/>
        </p:nvSpPr>
        <p:spPr bwMode="auto">
          <a:xfrm>
            <a:off x="2587621" y="1992319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0" name="Oval 33"/>
          <p:cNvSpPr>
            <a:spLocks noChangeAspect="1" noChangeArrowheads="1"/>
          </p:cNvSpPr>
          <p:nvPr/>
        </p:nvSpPr>
        <p:spPr bwMode="auto">
          <a:xfrm>
            <a:off x="2188636" y="43476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1" name="Oval 34"/>
          <p:cNvSpPr>
            <a:spLocks noChangeAspect="1" noChangeArrowheads="1"/>
          </p:cNvSpPr>
          <p:nvPr/>
        </p:nvSpPr>
        <p:spPr bwMode="auto">
          <a:xfrm>
            <a:off x="2134127" y="3491979"/>
            <a:ext cx="68262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8" name="Oval 24"/>
          <p:cNvSpPr>
            <a:spLocks noChangeAspect="1" noChangeArrowheads="1"/>
          </p:cNvSpPr>
          <p:nvPr/>
        </p:nvSpPr>
        <p:spPr bwMode="auto">
          <a:xfrm>
            <a:off x="2378075" y="524351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9" name="Oval 33"/>
          <p:cNvSpPr>
            <a:spLocks noChangeAspect="1" noChangeArrowheads="1"/>
          </p:cNvSpPr>
          <p:nvPr/>
        </p:nvSpPr>
        <p:spPr bwMode="auto">
          <a:xfrm>
            <a:off x="2271186" y="27220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20" name="Oval 33"/>
          <p:cNvSpPr>
            <a:spLocks noChangeAspect="1" noChangeArrowheads="1"/>
          </p:cNvSpPr>
          <p:nvPr/>
        </p:nvSpPr>
        <p:spPr bwMode="auto">
          <a:xfrm>
            <a:off x="3179236" y="139490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21" name="Oval 33"/>
          <p:cNvSpPr>
            <a:spLocks noChangeAspect="1" noChangeArrowheads="1"/>
          </p:cNvSpPr>
          <p:nvPr/>
        </p:nvSpPr>
        <p:spPr bwMode="auto">
          <a:xfrm>
            <a:off x="3884086" y="12234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5340356" y="3064932"/>
            <a:ext cx="2313509" cy="1211490"/>
            <a:chOff x="5340356" y="3064932"/>
            <a:chExt cx="2313509" cy="1211490"/>
          </a:xfrm>
        </p:grpSpPr>
        <p:grpSp>
          <p:nvGrpSpPr>
            <p:cNvPr id="6" name="Grouper 56"/>
            <p:cNvGrpSpPr/>
            <p:nvPr/>
          </p:nvGrpSpPr>
          <p:grpSpPr>
            <a:xfrm>
              <a:off x="5340356" y="3064932"/>
              <a:ext cx="2313509" cy="876626"/>
              <a:chOff x="5340356" y="3064932"/>
              <a:chExt cx="2313509" cy="876626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5689605" y="3098800"/>
                <a:ext cx="596900" cy="685800"/>
              </a:xfrm>
              <a:prstGeom prst="rect">
                <a:avLst/>
              </a:prstGeom>
              <a:gradFill>
                <a:gsLst>
                  <a:gs pos="99000">
                    <a:schemeClr val="accent6">
                      <a:tint val="65000"/>
                      <a:satMod val="270000"/>
                    </a:schemeClr>
                  </a:gs>
                  <a:gs pos="100000">
                    <a:schemeClr val="accent6">
                      <a:tint val="29000"/>
                      <a:satMod val="40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7" name="Grouper 241"/>
              <p:cNvGrpSpPr/>
              <p:nvPr/>
            </p:nvGrpSpPr>
            <p:grpSpPr>
              <a:xfrm rot="1635556">
                <a:off x="5399864" y="3064932"/>
                <a:ext cx="2254001" cy="876626"/>
                <a:chOff x="6629400" y="1638300"/>
                <a:chExt cx="2254001" cy="876626"/>
              </a:xfrm>
            </p:grpSpPr>
            <p:sp>
              <p:nvSpPr>
                <p:cNvPr id="243" name="Rectangle 242"/>
                <p:cNvSpPr/>
                <p:nvPr/>
              </p:nvSpPr>
              <p:spPr>
                <a:xfrm>
                  <a:off x="6629400" y="1638300"/>
                  <a:ext cx="1016000" cy="685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8" name="Grouper 56"/>
                <p:cNvGrpSpPr/>
                <p:nvPr/>
              </p:nvGrpSpPr>
              <p:grpSpPr>
                <a:xfrm rot="180046">
                  <a:off x="6921500" y="2184726"/>
                  <a:ext cx="1961901" cy="330200"/>
                  <a:chOff x="4388099" y="4191000"/>
                  <a:chExt cx="1961901" cy="330200"/>
                </a:xfrm>
              </p:grpSpPr>
              <p:pic>
                <p:nvPicPr>
                  <p:cNvPr id="245" name="Image 244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4876800" y="4191000"/>
                    <a:ext cx="1473200" cy="330200"/>
                  </a:xfrm>
                  <a:prstGeom prst="rect">
                    <a:avLst/>
                  </a:prstGeom>
                </p:spPr>
              </p:pic>
              <p:sp>
                <p:nvSpPr>
                  <p:cNvPr id="246" name="Line 17"/>
                  <p:cNvSpPr>
                    <a:spLocks noChangeShapeType="1"/>
                  </p:cNvSpPr>
                  <p:nvPr/>
                </p:nvSpPr>
                <p:spPr bwMode="auto">
                  <a:xfrm rot="227548" flipV="1">
                    <a:off x="4388099" y="4261235"/>
                    <a:ext cx="1939075" cy="183121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A0C0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9" name="Grouper 67"/>
              <p:cNvGrpSpPr/>
              <p:nvPr/>
            </p:nvGrpSpPr>
            <p:grpSpPr>
              <a:xfrm>
                <a:off x="5340356" y="3598331"/>
                <a:ext cx="891147" cy="276999"/>
                <a:chOff x="4020607" y="4872812"/>
                <a:chExt cx="891147" cy="374289"/>
              </a:xfrm>
            </p:grpSpPr>
            <p:sp>
              <p:nvSpPr>
                <p:cNvPr id="136" name="Line 17"/>
                <p:cNvSpPr>
                  <a:spLocks noChangeShapeType="1"/>
                </p:cNvSpPr>
                <p:nvPr/>
              </p:nvSpPr>
              <p:spPr bwMode="auto">
                <a:xfrm rot="60000" flipV="1">
                  <a:off x="4278834" y="5126236"/>
                  <a:ext cx="63292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6C96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7" name="ZoneTexte 136"/>
                <p:cNvSpPr txBox="1"/>
                <p:nvPr/>
              </p:nvSpPr>
              <p:spPr>
                <a:xfrm>
                  <a:off x="4020607" y="4872812"/>
                  <a:ext cx="328050" cy="374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0" dirty="0" err="1">
                      <a:solidFill>
                        <a:srgbClr val="006C96"/>
                      </a:solidFill>
                      <a:latin typeface="Candara"/>
                      <a:cs typeface="Candara"/>
                    </a:rPr>
                    <a:t>Vr</a:t>
                  </a:r>
                  <a:endParaRPr lang="fr-FR" sz="1200" b="0" dirty="0">
                    <a:solidFill>
                      <a:srgbClr val="006C96"/>
                    </a:solidFill>
                    <a:latin typeface="Candara"/>
                    <a:cs typeface="Candara"/>
                  </a:endParaRPr>
                </a:p>
              </p:txBody>
            </p:sp>
          </p:grpSp>
        </p:grpSp>
        <p:sp>
          <p:nvSpPr>
            <p:cNvPr id="57" name="ZoneTexte 56"/>
            <p:cNvSpPr txBox="1"/>
            <p:nvPr/>
          </p:nvSpPr>
          <p:spPr>
            <a:xfrm>
              <a:off x="5579533" y="3999423"/>
              <a:ext cx="706971" cy="276999"/>
            </a:xfrm>
            <a:prstGeom prst="rect">
              <a:avLst/>
            </a:prstGeom>
            <a:ln w="9525" cap="flat" cmpd="sng" algn="ctr">
              <a:solidFill>
                <a:schemeClr val="accent6">
                  <a:satMod val="1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fr-FR" sz="1200" b="0" dirty="0">
                  <a:latin typeface="Symbol" charset="2"/>
                  <a:cs typeface="Symbol" charset="2"/>
                </a:rPr>
                <a:t>a : </a:t>
              </a:r>
              <a:r>
                <a:rPr lang="fr-FR" sz="1200" b="0" dirty="0">
                  <a:latin typeface="Times New Roman" charset="0"/>
                </a:rPr>
                <a:t>18°</a:t>
              </a:r>
            </a:p>
          </p:txBody>
        </p:sp>
      </p:grp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0" y="1397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/>
              <a:t>LA POLAIRE D’UN PROFIL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36" grpId="0" animBg="1"/>
      <p:bldP spid="2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Line 175"/>
          <p:cNvSpPr>
            <a:spLocks noChangeShapeType="1"/>
          </p:cNvSpPr>
          <p:nvPr/>
        </p:nvSpPr>
        <p:spPr bwMode="auto">
          <a:xfrm flipH="1" flipV="1">
            <a:off x="1828809" y="1430870"/>
            <a:ext cx="1593881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2" name="Line 175"/>
          <p:cNvSpPr>
            <a:spLocks noChangeShapeType="1"/>
          </p:cNvSpPr>
          <p:nvPr/>
        </p:nvSpPr>
        <p:spPr bwMode="auto">
          <a:xfrm rot="16200000" flipH="1">
            <a:off x="780241" y="3673809"/>
            <a:ext cx="4833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9" name="Line 175"/>
          <p:cNvSpPr>
            <a:spLocks noChangeShapeType="1"/>
          </p:cNvSpPr>
          <p:nvPr/>
        </p:nvSpPr>
        <p:spPr bwMode="auto">
          <a:xfrm flipH="1" flipV="1">
            <a:off x="1845745" y="2755905"/>
            <a:ext cx="657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0" name="Line 175"/>
          <p:cNvSpPr>
            <a:spLocks noChangeShapeType="1"/>
          </p:cNvSpPr>
          <p:nvPr/>
        </p:nvSpPr>
        <p:spPr bwMode="auto">
          <a:xfrm rot="16200000" flipH="1">
            <a:off x="512779" y="4303813"/>
            <a:ext cx="357387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7" name="Line 175"/>
          <p:cNvSpPr>
            <a:spLocks noChangeShapeType="1"/>
          </p:cNvSpPr>
          <p:nvPr/>
        </p:nvSpPr>
        <p:spPr bwMode="auto">
          <a:xfrm rot="16200000" flipH="1">
            <a:off x="1264577" y="5129735"/>
            <a:ext cx="191788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" name="Line 175"/>
          <p:cNvSpPr>
            <a:spLocks noChangeShapeType="1"/>
          </p:cNvSpPr>
          <p:nvPr/>
        </p:nvSpPr>
        <p:spPr bwMode="auto">
          <a:xfrm flipH="1" flipV="1">
            <a:off x="1843636" y="4381504"/>
            <a:ext cx="54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229" name="Line 175"/>
          <p:cNvSpPr>
            <a:spLocks noChangeShapeType="1"/>
          </p:cNvSpPr>
          <p:nvPr/>
        </p:nvSpPr>
        <p:spPr bwMode="auto">
          <a:xfrm flipH="1" flipV="1">
            <a:off x="1828812" y="3526372"/>
            <a:ext cx="477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0" name="Line 175"/>
          <p:cNvSpPr>
            <a:spLocks noChangeShapeType="1"/>
          </p:cNvSpPr>
          <p:nvPr/>
        </p:nvSpPr>
        <p:spPr bwMode="auto">
          <a:xfrm rot="16200000" flipH="1">
            <a:off x="791307" y="4719927"/>
            <a:ext cx="2745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3" name="Line 175"/>
          <p:cNvSpPr>
            <a:spLocks noChangeShapeType="1"/>
          </p:cNvSpPr>
          <p:nvPr/>
        </p:nvSpPr>
        <p:spPr bwMode="auto">
          <a:xfrm flipH="1" flipV="1">
            <a:off x="1828810" y="2027772"/>
            <a:ext cx="1017885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4" name="Line 175"/>
          <p:cNvSpPr>
            <a:spLocks noChangeShapeType="1"/>
          </p:cNvSpPr>
          <p:nvPr/>
        </p:nvSpPr>
        <p:spPr bwMode="auto">
          <a:xfrm rot="16200000" flipH="1">
            <a:off x="474507" y="3952278"/>
            <a:ext cx="4293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" name="Line 175"/>
          <p:cNvSpPr>
            <a:spLocks noChangeShapeType="1"/>
          </p:cNvSpPr>
          <p:nvPr/>
        </p:nvSpPr>
        <p:spPr bwMode="auto">
          <a:xfrm rot="16200000" flipH="1">
            <a:off x="1434257" y="3603928"/>
            <a:ext cx="4977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6" name="Line 175"/>
          <p:cNvSpPr>
            <a:spLocks noChangeShapeType="1"/>
          </p:cNvSpPr>
          <p:nvPr/>
        </p:nvSpPr>
        <p:spPr bwMode="auto">
          <a:xfrm flipH="1" flipV="1">
            <a:off x="1820339" y="1265772"/>
            <a:ext cx="2385878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7" name="Line 175"/>
          <p:cNvSpPr>
            <a:spLocks noChangeShapeType="1"/>
          </p:cNvSpPr>
          <p:nvPr/>
        </p:nvSpPr>
        <p:spPr bwMode="auto">
          <a:xfrm flipH="1" flipV="1">
            <a:off x="1839389" y="1659472"/>
            <a:ext cx="3033878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8" name="Line 175"/>
          <p:cNvSpPr>
            <a:spLocks noChangeShapeType="1"/>
          </p:cNvSpPr>
          <p:nvPr/>
        </p:nvSpPr>
        <p:spPr bwMode="auto">
          <a:xfrm rot="16200000" flipH="1">
            <a:off x="2390008" y="3772279"/>
            <a:ext cx="4653886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1" name="Line 175"/>
          <p:cNvSpPr>
            <a:spLocks noChangeShapeType="1"/>
          </p:cNvSpPr>
          <p:nvPr/>
        </p:nvSpPr>
        <p:spPr bwMode="auto">
          <a:xfrm rot="16200000" flipH="1">
            <a:off x="1927307" y="5606161"/>
            <a:ext cx="981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2" name="Line 175"/>
          <p:cNvSpPr>
            <a:spLocks noChangeShapeType="1"/>
          </p:cNvSpPr>
          <p:nvPr/>
        </p:nvSpPr>
        <p:spPr bwMode="auto">
          <a:xfrm flipH="1" flipV="1">
            <a:off x="1852095" y="5278972"/>
            <a:ext cx="72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843" name="Freeform 11"/>
          <p:cNvSpPr>
            <a:spLocks/>
          </p:cNvSpPr>
          <p:nvPr/>
        </p:nvSpPr>
        <p:spPr bwMode="auto">
          <a:xfrm>
            <a:off x="2162706" y="1263129"/>
            <a:ext cx="2553228" cy="5003288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3" h="3129">
                <a:moveTo>
                  <a:pt x="393" y="3129"/>
                </a:moveTo>
                <a:cubicBezTo>
                  <a:pt x="367" y="3066"/>
                  <a:pt x="288" y="2900"/>
                  <a:pt x="237" y="2751"/>
                </a:cubicBezTo>
                <a:cubicBezTo>
                  <a:pt x="186" y="2602"/>
                  <a:pt x="125" y="2420"/>
                  <a:pt x="87" y="2234"/>
                </a:cubicBezTo>
                <a:cubicBezTo>
                  <a:pt x="49" y="2049"/>
                  <a:pt x="18" y="1811"/>
                  <a:pt x="9" y="1640"/>
                </a:cubicBezTo>
                <a:cubicBezTo>
                  <a:pt x="0" y="1469"/>
                  <a:pt x="15" y="1343"/>
                  <a:pt x="33" y="1208"/>
                </a:cubicBezTo>
                <a:cubicBezTo>
                  <a:pt x="51" y="1073"/>
                  <a:pt x="83" y="940"/>
                  <a:pt x="119" y="831"/>
                </a:cubicBezTo>
                <a:cubicBezTo>
                  <a:pt x="155" y="722"/>
                  <a:pt x="183" y="651"/>
                  <a:pt x="247" y="551"/>
                </a:cubicBezTo>
                <a:cubicBezTo>
                  <a:pt x="311" y="451"/>
                  <a:pt x="412" y="312"/>
                  <a:pt x="501" y="229"/>
                </a:cubicBezTo>
                <a:cubicBezTo>
                  <a:pt x="590" y="146"/>
                  <a:pt x="685" y="93"/>
                  <a:pt x="783" y="55"/>
                </a:cubicBezTo>
                <a:cubicBezTo>
                  <a:pt x="881" y="17"/>
                  <a:pt x="995" y="5"/>
                  <a:pt x="1089" y="3"/>
                </a:cubicBezTo>
                <a:cubicBezTo>
                  <a:pt x="1183" y="1"/>
                  <a:pt x="1258" y="0"/>
                  <a:pt x="1347" y="43"/>
                </a:cubicBezTo>
                <a:cubicBezTo>
                  <a:pt x="1436" y="86"/>
                  <a:pt x="1534" y="155"/>
                  <a:pt x="1623" y="2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5" y="606266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28" name="Oval 24"/>
          <p:cNvSpPr>
            <a:spLocks noChangeAspect="1" noChangeArrowheads="1"/>
          </p:cNvSpPr>
          <p:nvPr/>
        </p:nvSpPr>
        <p:spPr bwMode="auto">
          <a:xfrm>
            <a:off x="4681008" y="1621895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129" name="Oval 23"/>
          <p:cNvSpPr>
            <a:spLocks noChangeAspect="1" noChangeArrowheads="1"/>
          </p:cNvSpPr>
          <p:nvPr/>
        </p:nvSpPr>
        <p:spPr bwMode="auto">
          <a:xfrm>
            <a:off x="2587621" y="1992319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0" name="Oval 33"/>
          <p:cNvSpPr>
            <a:spLocks noChangeAspect="1" noChangeArrowheads="1"/>
          </p:cNvSpPr>
          <p:nvPr/>
        </p:nvSpPr>
        <p:spPr bwMode="auto">
          <a:xfrm>
            <a:off x="2188636" y="43476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31" name="Oval 34"/>
          <p:cNvSpPr>
            <a:spLocks noChangeAspect="1" noChangeArrowheads="1"/>
          </p:cNvSpPr>
          <p:nvPr/>
        </p:nvSpPr>
        <p:spPr bwMode="auto">
          <a:xfrm>
            <a:off x="2134127" y="3491979"/>
            <a:ext cx="68262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8" name="Oval 24"/>
          <p:cNvSpPr>
            <a:spLocks noChangeAspect="1" noChangeArrowheads="1"/>
          </p:cNvSpPr>
          <p:nvPr/>
        </p:nvSpPr>
        <p:spPr bwMode="auto">
          <a:xfrm>
            <a:off x="2378075" y="524351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9" name="Oval 33"/>
          <p:cNvSpPr>
            <a:spLocks noChangeAspect="1" noChangeArrowheads="1"/>
          </p:cNvSpPr>
          <p:nvPr/>
        </p:nvSpPr>
        <p:spPr bwMode="auto">
          <a:xfrm>
            <a:off x="2271186" y="27220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20" name="Oval 33"/>
          <p:cNvSpPr>
            <a:spLocks noChangeAspect="1" noChangeArrowheads="1"/>
          </p:cNvSpPr>
          <p:nvPr/>
        </p:nvSpPr>
        <p:spPr bwMode="auto">
          <a:xfrm>
            <a:off x="3179236" y="139490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21" name="Oval 33"/>
          <p:cNvSpPr>
            <a:spLocks noChangeAspect="1" noChangeArrowheads="1"/>
          </p:cNvSpPr>
          <p:nvPr/>
        </p:nvSpPr>
        <p:spPr bwMode="auto">
          <a:xfrm>
            <a:off x="3884086" y="12234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6" name="Grouper 60"/>
          <p:cNvGrpSpPr/>
          <p:nvPr/>
        </p:nvGrpSpPr>
        <p:grpSpPr>
          <a:xfrm>
            <a:off x="5340356" y="3064932"/>
            <a:ext cx="2313509" cy="1188959"/>
            <a:chOff x="5340356" y="3064932"/>
            <a:chExt cx="2313509" cy="1188959"/>
          </a:xfrm>
        </p:grpSpPr>
        <p:sp>
          <p:nvSpPr>
            <p:cNvPr id="239" name="Rectangle 238"/>
            <p:cNvSpPr/>
            <p:nvPr/>
          </p:nvSpPr>
          <p:spPr>
            <a:xfrm>
              <a:off x="5689605" y="3098800"/>
              <a:ext cx="596900" cy="685800"/>
            </a:xfrm>
            <a:prstGeom prst="rect">
              <a:avLst/>
            </a:prstGeom>
            <a:gradFill>
              <a:gsLst>
                <a:gs pos="99000">
                  <a:schemeClr val="accent6">
                    <a:tint val="65000"/>
                    <a:satMod val="270000"/>
                  </a:schemeClr>
                </a:gs>
                <a:gs pos="100000">
                  <a:schemeClr val="accent6">
                    <a:tint val="29000"/>
                    <a:satMod val="40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r 241"/>
            <p:cNvGrpSpPr/>
            <p:nvPr/>
          </p:nvGrpSpPr>
          <p:grpSpPr>
            <a:xfrm rot="1953281">
              <a:off x="5399864" y="3064932"/>
              <a:ext cx="2254001" cy="876626"/>
              <a:chOff x="6629400" y="1638300"/>
              <a:chExt cx="2254001" cy="876626"/>
            </a:xfrm>
          </p:grpSpPr>
          <p:sp>
            <p:nvSpPr>
              <p:cNvPr id="243" name="Rectangle 242"/>
              <p:cNvSpPr/>
              <p:nvPr/>
            </p:nvSpPr>
            <p:spPr>
              <a:xfrm>
                <a:off x="6629400" y="1638300"/>
                <a:ext cx="1016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245" name="Image 244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246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9" name="Grouper 67"/>
            <p:cNvGrpSpPr/>
            <p:nvPr/>
          </p:nvGrpSpPr>
          <p:grpSpPr>
            <a:xfrm>
              <a:off x="5340356" y="3598331"/>
              <a:ext cx="891147" cy="276999"/>
              <a:chOff x="4020607" y="4872812"/>
              <a:chExt cx="891147" cy="374289"/>
            </a:xfrm>
          </p:grpSpPr>
          <p:sp>
            <p:nvSpPr>
              <p:cNvPr id="136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ZoneTexte 136"/>
              <p:cNvSpPr txBox="1"/>
              <p:nvPr/>
            </p:nvSpPr>
            <p:spPr>
              <a:xfrm>
                <a:off x="4020607" y="4872812"/>
                <a:ext cx="328050" cy="37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73" name="ZoneTexte 72"/>
            <p:cNvSpPr txBox="1"/>
            <p:nvPr/>
          </p:nvSpPr>
          <p:spPr>
            <a:xfrm>
              <a:off x="5579533" y="3976892"/>
              <a:ext cx="651921" cy="276999"/>
            </a:xfrm>
            <a:prstGeom prst="rect">
              <a:avLst/>
            </a:prstGeom>
            <a:ln w="9525" cap="flat" cmpd="sng" algn="ctr">
              <a:solidFill>
                <a:schemeClr val="accent6">
                  <a:satMod val="1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fr-FR" sz="1200" b="0" dirty="0">
                  <a:latin typeface="Symbol" charset="2"/>
                  <a:cs typeface="Symbol" charset="2"/>
                </a:rPr>
                <a:t>a : </a:t>
              </a:r>
              <a:r>
                <a:rPr lang="fr-FR" sz="1200" b="0" dirty="0">
                  <a:latin typeface="Times New Roman" charset="0"/>
                </a:rPr>
                <a:t>20°</a:t>
              </a:r>
            </a:p>
          </p:txBody>
        </p:sp>
      </p:grp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0" y="1397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/>
              <a:t>LA POLAIRE D’UN PROFIL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4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/>
      <p:bldP spid="238" grpId="0" animBg="1"/>
      <p:bldP spid="248843" grpId="0" animBg="1"/>
      <p:bldP spid="1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43" name="Freeform 11"/>
          <p:cNvSpPr>
            <a:spLocks/>
          </p:cNvSpPr>
          <p:nvPr/>
        </p:nvSpPr>
        <p:spPr bwMode="auto">
          <a:xfrm>
            <a:off x="2162706" y="1263129"/>
            <a:ext cx="2553228" cy="5003288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3" h="3129">
                <a:moveTo>
                  <a:pt x="393" y="3129"/>
                </a:moveTo>
                <a:cubicBezTo>
                  <a:pt x="367" y="3066"/>
                  <a:pt x="288" y="2900"/>
                  <a:pt x="237" y="2751"/>
                </a:cubicBezTo>
                <a:cubicBezTo>
                  <a:pt x="186" y="2602"/>
                  <a:pt x="125" y="2420"/>
                  <a:pt x="87" y="2234"/>
                </a:cubicBezTo>
                <a:cubicBezTo>
                  <a:pt x="49" y="2049"/>
                  <a:pt x="18" y="1811"/>
                  <a:pt x="9" y="1640"/>
                </a:cubicBezTo>
                <a:cubicBezTo>
                  <a:pt x="0" y="1469"/>
                  <a:pt x="15" y="1343"/>
                  <a:pt x="33" y="1208"/>
                </a:cubicBezTo>
                <a:cubicBezTo>
                  <a:pt x="51" y="1073"/>
                  <a:pt x="83" y="940"/>
                  <a:pt x="119" y="831"/>
                </a:cubicBezTo>
                <a:cubicBezTo>
                  <a:pt x="155" y="722"/>
                  <a:pt x="183" y="651"/>
                  <a:pt x="247" y="551"/>
                </a:cubicBezTo>
                <a:cubicBezTo>
                  <a:pt x="311" y="451"/>
                  <a:pt x="412" y="312"/>
                  <a:pt x="501" y="229"/>
                </a:cubicBezTo>
                <a:cubicBezTo>
                  <a:pt x="590" y="146"/>
                  <a:pt x="685" y="93"/>
                  <a:pt x="783" y="55"/>
                </a:cubicBezTo>
                <a:cubicBezTo>
                  <a:pt x="881" y="17"/>
                  <a:pt x="995" y="5"/>
                  <a:pt x="1089" y="3"/>
                </a:cubicBezTo>
                <a:cubicBezTo>
                  <a:pt x="1183" y="1"/>
                  <a:pt x="1258" y="0"/>
                  <a:pt x="1347" y="43"/>
                </a:cubicBezTo>
                <a:cubicBezTo>
                  <a:pt x="1436" y="86"/>
                  <a:pt x="1534" y="155"/>
                  <a:pt x="1623" y="2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4" y="6062663"/>
            <a:ext cx="104264" cy="104262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3694792" y="5574526"/>
            <a:ext cx="121920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0099CC"/>
                </a:solidFill>
                <a:latin typeface="Candara"/>
                <a:cs typeface="Candara"/>
              </a:rPr>
              <a:t>Piqué vertical</a:t>
            </a:r>
          </a:p>
        </p:txBody>
      </p:sp>
      <p:sp>
        <p:nvSpPr>
          <p:cNvPr id="109" name="AutoShape 41"/>
          <p:cNvSpPr>
            <a:spLocks noChangeArrowheads="1"/>
          </p:cNvSpPr>
          <p:nvPr/>
        </p:nvSpPr>
        <p:spPr bwMode="auto">
          <a:xfrm>
            <a:off x="2895601" y="5563059"/>
            <a:ext cx="799192" cy="306467"/>
          </a:xfrm>
          <a:prstGeom prst="wedgeRoundRectCallout">
            <a:avLst>
              <a:gd name="adj1" fmla="val -74565"/>
              <a:gd name="adj2" fmla="val 131108"/>
              <a:gd name="adj3" fmla="val 16667"/>
            </a:avLst>
          </a:prstGeom>
          <a:solidFill>
            <a:srgbClr val="0099CC">
              <a:alpha val="6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latin typeface="Symbol" charset="2"/>
              </a:rPr>
              <a:t>a</a:t>
            </a:r>
            <a:r>
              <a:rPr lang="fr-FR" sz="1200" b="0" dirty="0">
                <a:latin typeface="Times New Roman" charset="0"/>
              </a:rPr>
              <a:t> = -3°</a:t>
            </a:r>
          </a:p>
        </p:txBody>
      </p:sp>
      <p:sp>
        <p:nvSpPr>
          <p:cNvPr id="50" name="Freeform 40"/>
          <p:cNvSpPr>
            <a:spLocks/>
          </p:cNvSpPr>
          <p:nvPr/>
        </p:nvSpPr>
        <p:spPr bwMode="auto">
          <a:xfrm rot="16200000" flipV="1">
            <a:off x="4135950" y="3577150"/>
            <a:ext cx="2012849" cy="662649"/>
          </a:xfrm>
          <a:custGeom>
            <a:avLst/>
            <a:gdLst>
              <a:gd name="connsiteX0" fmla="*/ 0 w 10259"/>
              <a:gd name="connsiteY0" fmla="*/ 1902 h 10000"/>
              <a:gd name="connsiteX1" fmla="*/ 8699 w 10259"/>
              <a:gd name="connsiteY1" fmla="*/ 1902 h 10000"/>
              <a:gd name="connsiteX2" fmla="*/ 8717 w 10259"/>
              <a:gd name="connsiteY2" fmla="*/ 0 h 10000"/>
              <a:gd name="connsiteX3" fmla="*/ 10259 w 10259"/>
              <a:gd name="connsiteY3" fmla="*/ 5115 h 10000"/>
              <a:gd name="connsiteX4" fmla="*/ 8717 w 10259"/>
              <a:gd name="connsiteY4" fmla="*/ 10000 h 10000"/>
              <a:gd name="connsiteX5" fmla="*/ 8717 w 10259"/>
              <a:gd name="connsiteY5" fmla="*/ 8160 h 10000"/>
              <a:gd name="connsiteX6" fmla="*/ 4866 w 10259"/>
              <a:gd name="connsiteY6" fmla="*/ 8098 h 10000"/>
              <a:gd name="connsiteX7" fmla="*/ 4444 w 10259"/>
              <a:gd name="connsiteY7" fmla="*/ 6564 h 10000"/>
              <a:gd name="connsiteX8" fmla="*/ 0 w 10259"/>
              <a:gd name="connsiteY8" fmla="*/ 19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9" h="10000">
                <a:moveTo>
                  <a:pt x="0" y="1902"/>
                </a:moveTo>
                <a:lnTo>
                  <a:pt x="8699" y="1902"/>
                </a:lnTo>
                <a:lnTo>
                  <a:pt x="8717" y="0"/>
                </a:lnTo>
                <a:lnTo>
                  <a:pt x="10259" y="5115"/>
                </a:lnTo>
                <a:lnTo>
                  <a:pt x="8717" y="10000"/>
                </a:lnTo>
                <a:lnTo>
                  <a:pt x="8717" y="8160"/>
                </a:lnTo>
                <a:lnTo>
                  <a:pt x="4866" y="8098"/>
                </a:lnTo>
                <a:cubicBezTo>
                  <a:pt x="4725" y="7587"/>
                  <a:pt x="4585" y="7075"/>
                  <a:pt x="4444" y="6564"/>
                </a:cubicBezTo>
                <a:lnTo>
                  <a:pt x="0" y="1902"/>
                </a:lnTo>
                <a:close/>
              </a:path>
            </a:pathLst>
          </a:custGeom>
          <a:gradFill flip="none" rotWithShape="1">
            <a:gsLst>
              <a:gs pos="83000">
                <a:srgbClr val="9F2936">
                  <a:alpha val="78000"/>
                </a:srgbClr>
              </a:gs>
              <a:gs pos="1000">
                <a:srgbClr val="FFFFFF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1" name="Grouper 33"/>
          <p:cNvGrpSpPr/>
          <p:nvPr/>
        </p:nvGrpSpPr>
        <p:grpSpPr>
          <a:xfrm rot="16200000">
            <a:off x="4027112" y="4630675"/>
            <a:ext cx="2256396" cy="367524"/>
            <a:chOff x="5365881" y="3558729"/>
            <a:chExt cx="2256396" cy="367524"/>
          </a:xfrm>
        </p:grpSpPr>
        <p:sp>
          <p:nvSpPr>
            <p:cNvPr id="53" name="Triangle rectangle 52"/>
            <p:cNvSpPr/>
            <p:nvPr/>
          </p:nvSpPr>
          <p:spPr>
            <a:xfrm flipV="1">
              <a:off x="5691716" y="3797304"/>
              <a:ext cx="510098" cy="107950"/>
            </a:xfrm>
            <a:prstGeom prst="rtTriangle">
              <a:avLst/>
            </a:prstGeom>
            <a:solidFill>
              <a:srgbClr val="FFD19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4" name="Grouper 56"/>
            <p:cNvGrpSpPr/>
            <p:nvPr/>
          </p:nvGrpSpPr>
          <p:grpSpPr>
            <a:xfrm rot="21000000">
              <a:off x="5660376" y="3558729"/>
              <a:ext cx="1961901" cy="330200"/>
              <a:chOff x="4388099" y="4191000"/>
              <a:chExt cx="1961901" cy="330200"/>
            </a:xfrm>
          </p:grpSpPr>
          <p:pic>
            <p:nvPicPr>
              <p:cNvPr id="58" name="Image 57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876800" y="4191000"/>
                <a:ext cx="1473200" cy="330200"/>
              </a:xfrm>
              <a:prstGeom prst="rect">
                <a:avLst/>
              </a:prstGeom>
            </p:spPr>
          </p:pic>
          <p:sp>
            <p:nvSpPr>
              <p:cNvPr id="59" name="Line 17"/>
              <p:cNvSpPr>
                <a:spLocks noChangeShapeType="1"/>
              </p:cNvSpPr>
              <p:nvPr/>
            </p:nvSpPr>
            <p:spPr bwMode="auto">
              <a:xfrm rot="227548" flipV="1">
                <a:off x="4388099" y="4261235"/>
                <a:ext cx="1939075" cy="183121"/>
              </a:xfrm>
              <a:prstGeom prst="line">
                <a:avLst/>
              </a:prstGeom>
              <a:noFill/>
              <a:ln w="9525" cap="flat" cmpd="sng" algn="ctr">
                <a:solidFill>
                  <a:srgbClr val="0A0C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5" name="Grouper 67"/>
            <p:cNvGrpSpPr/>
            <p:nvPr/>
          </p:nvGrpSpPr>
          <p:grpSpPr>
            <a:xfrm>
              <a:off x="5365881" y="3598203"/>
              <a:ext cx="865622" cy="328050"/>
              <a:chOff x="4046132" y="4872644"/>
              <a:chExt cx="865622" cy="443271"/>
            </a:xfrm>
          </p:grpSpPr>
          <p:sp>
            <p:nvSpPr>
              <p:cNvPr id="56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 rot="5400000">
                <a:off x="3962996" y="4955780"/>
                <a:ext cx="4432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</p:grpSp>
      <p:sp>
        <p:nvSpPr>
          <p:cNvPr id="6" name="ZoneTexte 5"/>
          <p:cNvSpPr txBox="1"/>
          <p:nvPr/>
        </p:nvSpPr>
        <p:spPr>
          <a:xfrm>
            <a:off x="2552700" y="5118100"/>
            <a:ext cx="17653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0" dirty="0">
                <a:latin typeface="+mn-lt"/>
              </a:rPr>
              <a:t>Portance nulle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0" y="1397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/>
              <a:t>LA POLAIRE D’UN PROFIL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74" grpId="0"/>
      <p:bldP spid="109" grpId="0" animBg="1"/>
      <p:bldP spid="50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175"/>
          <p:cNvSpPr>
            <a:spLocks noChangeShapeType="1"/>
          </p:cNvSpPr>
          <p:nvPr/>
        </p:nvSpPr>
        <p:spPr bwMode="auto">
          <a:xfrm rot="5400000">
            <a:off x="769072" y="4677646"/>
            <a:ext cx="2781888" cy="0"/>
          </a:xfrm>
          <a:prstGeom prst="line">
            <a:avLst/>
          </a:prstGeom>
          <a:noFill/>
          <a:ln w="12700" cap="rnd" cmpd="sng" algn="ctr">
            <a:solidFill>
              <a:srgbClr val="3366FF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843" name="Freeform 11"/>
          <p:cNvSpPr>
            <a:spLocks/>
          </p:cNvSpPr>
          <p:nvPr/>
        </p:nvSpPr>
        <p:spPr bwMode="auto">
          <a:xfrm>
            <a:off x="2162706" y="1263129"/>
            <a:ext cx="2553228" cy="5003288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3" h="3129">
                <a:moveTo>
                  <a:pt x="393" y="3129"/>
                </a:moveTo>
                <a:cubicBezTo>
                  <a:pt x="367" y="3066"/>
                  <a:pt x="288" y="2900"/>
                  <a:pt x="237" y="2751"/>
                </a:cubicBezTo>
                <a:cubicBezTo>
                  <a:pt x="186" y="2602"/>
                  <a:pt x="125" y="2420"/>
                  <a:pt x="87" y="2234"/>
                </a:cubicBezTo>
                <a:cubicBezTo>
                  <a:pt x="49" y="2049"/>
                  <a:pt x="18" y="1811"/>
                  <a:pt x="9" y="1640"/>
                </a:cubicBezTo>
                <a:cubicBezTo>
                  <a:pt x="0" y="1469"/>
                  <a:pt x="15" y="1343"/>
                  <a:pt x="33" y="1208"/>
                </a:cubicBezTo>
                <a:cubicBezTo>
                  <a:pt x="51" y="1073"/>
                  <a:pt x="83" y="940"/>
                  <a:pt x="119" y="831"/>
                </a:cubicBezTo>
                <a:cubicBezTo>
                  <a:pt x="155" y="722"/>
                  <a:pt x="183" y="651"/>
                  <a:pt x="247" y="551"/>
                </a:cubicBezTo>
                <a:cubicBezTo>
                  <a:pt x="311" y="451"/>
                  <a:pt x="412" y="312"/>
                  <a:pt x="501" y="229"/>
                </a:cubicBezTo>
                <a:cubicBezTo>
                  <a:pt x="590" y="146"/>
                  <a:pt x="685" y="93"/>
                  <a:pt x="783" y="55"/>
                </a:cubicBezTo>
                <a:cubicBezTo>
                  <a:pt x="881" y="17"/>
                  <a:pt x="995" y="5"/>
                  <a:pt x="1089" y="3"/>
                </a:cubicBezTo>
                <a:cubicBezTo>
                  <a:pt x="1183" y="1"/>
                  <a:pt x="1258" y="0"/>
                  <a:pt x="1347" y="43"/>
                </a:cubicBezTo>
                <a:cubicBezTo>
                  <a:pt x="1436" y="86"/>
                  <a:pt x="1534" y="155"/>
                  <a:pt x="1623" y="2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4" y="6062663"/>
            <a:ext cx="104264" cy="104262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37" name="Oval 33"/>
          <p:cNvSpPr>
            <a:spLocks noChangeAspect="1" noChangeArrowheads="1"/>
          </p:cNvSpPr>
          <p:nvPr/>
        </p:nvSpPr>
        <p:spPr bwMode="auto">
          <a:xfrm>
            <a:off x="2125136" y="3693608"/>
            <a:ext cx="104263" cy="104263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3694792" y="5574526"/>
            <a:ext cx="121920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0099CC"/>
                </a:solidFill>
                <a:latin typeface="Candara"/>
                <a:cs typeface="Candara"/>
              </a:rPr>
              <a:t>Piqué vertical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3106720" y="3921608"/>
            <a:ext cx="1041400" cy="312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80AAF9"/>
                </a:solidFill>
                <a:latin typeface="Candara"/>
                <a:cs typeface="Candara"/>
              </a:rPr>
              <a:t>Vol rapide</a:t>
            </a:r>
          </a:p>
        </p:txBody>
      </p:sp>
      <p:sp>
        <p:nvSpPr>
          <p:cNvPr id="108" name="AutoShape 41"/>
          <p:cNvSpPr>
            <a:spLocks noChangeArrowheads="1"/>
          </p:cNvSpPr>
          <p:nvPr/>
        </p:nvSpPr>
        <p:spPr bwMode="auto">
          <a:xfrm>
            <a:off x="2338922" y="3916308"/>
            <a:ext cx="756405" cy="306467"/>
          </a:xfrm>
          <a:prstGeom prst="wedgeRoundRectCallout">
            <a:avLst>
              <a:gd name="adj1" fmla="val -78592"/>
              <a:gd name="adj2" fmla="val -105566"/>
              <a:gd name="adj3" fmla="val 16667"/>
            </a:avLst>
          </a:prstGeom>
          <a:solidFill>
            <a:srgbClr val="3366FF">
              <a:alpha val="6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 6°</a:t>
            </a:r>
          </a:p>
        </p:txBody>
      </p:sp>
      <p:sp>
        <p:nvSpPr>
          <p:cNvPr id="109" name="AutoShape 41"/>
          <p:cNvSpPr>
            <a:spLocks noChangeArrowheads="1"/>
          </p:cNvSpPr>
          <p:nvPr/>
        </p:nvSpPr>
        <p:spPr bwMode="auto">
          <a:xfrm>
            <a:off x="2882901" y="5563059"/>
            <a:ext cx="811892" cy="306467"/>
          </a:xfrm>
          <a:prstGeom prst="wedgeRoundRectCallout">
            <a:avLst>
              <a:gd name="adj1" fmla="val -70146"/>
              <a:gd name="adj2" fmla="val 126964"/>
              <a:gd name="adj3" fmla="val 16667"/>
            </a:avLst>
          </a:prstGeom>
          <a:solidFill>
            <a:srgbClr val="0099CC">
              <a:alpha val="6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latin typeface="Symbol" charset="2"/>
              </a:rPr>
              <a:t>a</a:t>
            </a:r>
            <a:r>
              <a:rPr lang="fr-FR" sz="1200" b="0" dirty="0">
                <a:latin typeface="Times New Roman" charset="0"/>
              </a:rPr>
              <a:t> = -3°</a:t>
            </a:r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 rot="16200000" flipV="1">
            <a:off x="5803900" y="3124198"/>
            <a:ext cx="1308098" cy="393701"/>
          </a:xfrm>
          <a:custGeom>
            <a:avLst/>
            <a:gdLst>
              <a:gd name="connsiteX0" fmla="*/ 67 w 10067"/>
              <a:gd name="connsiteY0" fmla="*/ 1902 h 10000"/>
              <a:gd name="connsiteX1" fmla="*/ 8766 w 10067"/>
              <a:gd name="connsiteY1" fmla="*/ 1902 h 10000"/>
              <a:gd name="connsiteX2" fmla="*/ 8784 w 10067"/>
              <a:gd name="connsiteY2" fmla="*/ 0 h 10000"/>
              <a:gd name="connsiteX3" fmla="*/ 10067 w 10067"/>
              <a:gd name="connsiteY3" fmla="*/ 4540 h 10000"/>
              <a:gd name="connsiteX4" fmla="*/ 8784 w 10067"/>
              <a:gd name="connsiteY4" fmla="*/ 10000 h 10000"/>
              <a:gd name="connsiteX5" fmla="*/ 8784 w 10067"/>
              <a:gd name="connsiteY5" fmla="*/ 8160 h 10000"/>
              <a:gd name="connsiteX6" fmla="*/ 4933 w 10067"/>
              <a:gd name="connsiteY6" fmla="*/ 8098 h 10000"/>
              <a:gd name="connsiteX7" fmla="*/ 67 w 10067"/>
              <a:gd name="connsiteY7" fmla="*/ 1902 h 10000"/>
              <a:gd name="connsiteX0" fmla="*/ 245 w 10245"/>
              <a:gd name="connsiteY0" fmla="*/ 1902 h 10000"/>
              <a:gd name="connsiteX1" fmla="*/ 8944 w 10245"/>
              <a:gd name="connsiteY1" fmla="*/ 1902 h 10000"/>
              <a:gd name="connsiteX2" fmla="*/ 8962 w 10245"/>
              <a:gd name="connsiteY2" fmla="*/ 0 h 10000"/>
              <a:gd name="connsiteX3" fmla="*/ 10245 w 10245"/>
              <a:gd name="connsiteY3" fmla="*/ 4540 h 10000"/>
              <a:gd name="connsiteX4" fmla="*/ 8962 w 10245"/>
              <a:gd name="connsiteY4" fmla="*/ 10000 h 10000"/>
              <a:gd name="connsiteX5" fmla="*/ 8962 w 10245"/>
              <a:gd name="connsiteY5" fmla="*/ 8160 h 10000"/>
              <a:gd name="connsiteX6" fmla="*/ 1710 w 10245"/>
              <a:gd name="connsiteY6" fmla="*/ 7237 h 10000"/>
              <a:gd name="connsiteX7" fmla="*/ 245 w 10245"/>
              <a:gd name="connsiteY7" fmla="*/ 1902 h 10000"/>
              <a:gd name="connsiteX0" fmla="*/ 245 w 10245"/>
              <a:gd name="connsiteY0" fmla="*/ 1902 h 10000"/>
              <a:gd name="connsiteX1" fmla="*/ 8944 w 10245"/>
              <a:gd name="connsiteY1" fmla="*/ 1902 h 10000"/>
              <a:gd name="connsiteX2" fmla="*/ 8962 w 10245"/>
              <a:gd name="connsiteY2" fmla="*/ 0 h 10000"/>
              <a:gd name="connsiteX3" fmla="*/ 10245 w 10245"/>
              <a:gd name="connsiteY3" fmla="*/ 4540 h 10000"/>
              <a:gd name="connsiteX4" fmla="*/ 8962 w 10245"/>
              <a:gd name="connsiteY4" fmla="*/ 10000 h 10000"/>
              <a:gd name="connsiteX5" fmla="*/ 8962 w 10245"/>
              <a:gd name="connsiteY5" fmla="*/ 8160 h 10000"/>
              <a:gd name="connsiteX6" fmla="*/ 1710 w 10245"/>
              <a:gd name="connsiteY6" fmla="*/ 8098 h 10000"/>
              <a:gd name="connsiteX7" fmla="*/ 245 w 10245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1465 w 10000"/>
              <a:gd name="connsiteY6" fmla="*/ 8098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1492"/>
              <a:gd name="connsiteY0" fmla="*/ 1902 h 10000"/>
              <a:gd name="connsiteX1" fmla="*/ 8699 w 11492"/>
              <a:gd name="connsiteY1" fmla="*/ 1902 h 10000"/>
              <a:gd name="connsiteX2" fmla="*/ 8717 w 11492"/>
              <a:gd name="connsiteY2" fmla="*/ 0 h 10000"/>
              <a:gd name="connsiteX3" fmla="*/ 11492 w 11492"/>
              <a:gd name="connsiteY3" fmla="*/ 3707 h 10000"/>
              <a:gd name="connsiteX4" fmla="*/ 8717 w 11492"/>
              <a:gd name="connsiteY4" fmla="*/ 10000 h 10000"/>
              <a:gd name="connsiteX5" fmla="*/ 8717 w 11492"/>
              <a:gd name="connsiteY5" fmla="*/ 8160 h 10000"/>
              <a:gd name="connsiteX6" fmla="*/ 36 w 11492"/>
              <a:gd name="connsiteY6" fmla="*/ 8385 h 10000"/>
              <a:gd name="connsiteX7" fmla="*/ 0 w 11492"/>
              <a:gd name="connsiteY7" fmla="*/ 1902 h 10000"/>
              <a:gd name="connsiteX0" fmla="*/ 0 w 11721"/>
              <a:gd name="connsiteY0" fmla="*/ 1902 h 10000"/>
              <a:gd name="connsiteX1" fmla="*/ 8699 w 11721"/>
              <a:gd name="connsiteY1" fmla="*/ 1902 h 10000"/>
              <a:gd name="connsiteX2" fmla="*/ 8717 w 11721"/>
              <a:gd name="connsiteY2" fmla="*/ 0 h 10000"/>
              <a:gd name="connsiteX3" fmla="*/ 11721 w 11721"/>
              <a:gd name="connsiteY3" fmla="*/ 4957 h 10000"/>
              <a:gd name="connsiteX4" fmla="*/ 8717 w 11721"/>
              <a:gd name="connsiteY4" fmla="*/ 10000 h 10000"/>
              <a:gd name="connsiteX5" fmla="*/ 8717 w 11721"/>
              <a:gd name="connsiteY5" fmla="*/ 8160 h 10000"/>
              <a:gd name="connsiteX6" fmla="*/ 36 w 11721"/>
              <a:gd name="connsiteY6" fmla="*/ 8385 h 10000"/>
              <a:gd name="connsiteX7" fmla="*/ 0 w 11721"/>
              <a:gd name="connsiteY7" fmla="*/ 19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1" h="10000">
                <a:moveTo>
                  <a:pt x="0" y="1902"/>
                </a:moveTo>
                <a:lnTo>
                  <a:pt x="8699" y="1902"/>
                </a:lnTo>
                <a:lnTo>
                  <a:pt x="8717" y="0"/>
                </a:lnTo>
                <a:lnTo>
                  <a:pt x="11721" y="4957"/>
                </a:lnTo>
                <a:lnTo>
                  <a:pt x="8717" y="10000"/>
                </a:lnTo>
                <a:lnTo>
                  <a:pt x="8717" y="8160"/>
                </a:lnTo>
                <a:lnTo>
                  <a:pt x="36" y="8385"/>
                </a:lnTo>
                <a:cubicBezTo>
                  <a:pt x="24" y="6415"/>
                  <a:pt x="12" y="3872"/>
                  <a:pt x="0" y="1902"/>
                </a:cubicBezTo>
                <a:close/>
              </a:path>
            </a:pathLst>
          </a:custGeom>
          <a:gradFill flip="none" rotWithShape="1">
            <a:gsLst>
              <a:gs pos="83000">
                <a:srgbClr val="9F2936">
                  <a:alpha val="78000"/>
                </a:srgbClr>
              </a:gs>
              <a:gs pos="27000">
                <a:schemeClr val="accent2">
                  <a:lumMod val="20000"/>
                  <a:lumOff val="80000"/>
                </a:schemeClr>
              </a:gs>
              <a:gs pos="10000">
                <a:srgbClr val="FFFFFF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Freeform 40"/>
          <p:cNvSpPr>
            <a:spLocks/>
          </p:cNvSpPr>
          <p:nvPr/>
        </p:nvSpPr>
        <p:spPr bwMode="auto">
          <a:xfrm>
            <a:off x="6476999" y="3860800"/>
            <a:ext cx="1371601" cy="427816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1464" y="93"/>
              </a:cxn>
              <a:cxn ang="0">
                <a:pos x="1467" y="0"/>
              </a:cxn>
              <a:cxn ang="0">
                <a:pos x="1683" y="222"/>
              </a:cxn>
              <a:cxn ang="0">
                <a:pos x="1467" y="489"/>
              </a:cxn>
              <a:cxn ang="0">
                <a:pos x="1467" y="399"/>
              </a:cxn>
              <a:cxn ang="0">
                <a:pos x="819" y="396"/>
              </a:cxn>
              <a:cxn ang="0">
                <a:pos x="748" y="321"/>
              </a:cxn>
              <a:cxn ang="0">
                <a:pos x="0" y="93"/>
              </a:cxn>
            </a:cxnLst>
            <a:rect l="0" t="0" r="r" b="b"/>
            <a:pathLst>
              <a:path w="1683" h="489">
                <a:moveTo>
                  <a:pt x="0" y="93"/>
                </a:moveTo>
                <a:lnTo>
                  <a:pt x="1464" y="93"/>
                </a:lnTo>
                <a:lnTo>
                  <a:pt x="1467" y="0"/>
                </a:lnTo>
                <a:lnTo>
                  <a:pt x="1683" y="222"/>
                </a:lnTo>
                <a:lnTo>
                  <a:pt x="1467" y="489"/>
                </a:lnTo>
                <a:lnTo>
                  <a:pt x="1467" y="399"/>
                </a:lnTo>
                <a:lnTo>
                  <a:pt x="819" y="396"/>
                </a:lnTo>
                <a:lnTo>
                  <a:pt x="748" y="321"/>
                </a:lnTo>
                <a:lnTo>
                  <a:pt x="0" y="93"/>
                </a:lnTo>
                <a:close/>
              </a:path>
            </a:pathLst>
          </a:custGeom>
          <a:gradFill flip="none" rotWithShape="1">
            <a:gsLst>
              <a:gs pos="83000">
                <a:srgbClr val="9F2936">
                  <a:alpha val="78000"/>
                </a:srgbClr>
              </a:gs>
              <a:gs pos="27000">
                <a:schemeClr val="bg1"/>
              </a:gs>
              <a:gs pos="52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62" name="Grouper 38"/>
          <p:cNvGrpSpPr/>
          <p:nvPr/>
        </p:nvGrpSpPr>
        <p:grpSpPr>
          <a:xfrm>
            <a:off x="5213356" y="3407832"/>
            <a:ext cx="2313509" cy="876626"/>
            <a:chOff x="5340356" y="3064932"/>
            <a:chExt cx="2313509" cy="876626"/>
          </a:xfrm>
        </p:grpSpPr>
        <p:sp>
          <p:nvSpPr>
            <p:cNvPr id="63" name="Rectangle 62"/>
            <p:cNvSpPr/>
            <p:nvPr/>
          </p:nvSpPr>
          <p:spPr>
            <a:xfrm>
              <a:off x="5689605" y="3098800"/>
              <a:ext cx="596900" cy="685800"/>
            </a:xfrm>
            <a:prstGeom prst="rect">
              <a:avLst/>
            </a:prstGeom>
            <a:gradFill>
              <a:gsLst>
                <a:gs pos="99000">
                  <a:schemeClr val="accent6">
                    <a:tint val="65000"/>
                    <a:satMod val="270000"/>
                  </a:schemeClr>
                </a:gs>
                <a:gs pos="100000">
                  <a:schemeClr val="accent6">
                    <a:tint val="29000"/>
                    <a:satMod val="40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4" name="Grouper 241"/>
            <p:cNvGrpSpPr/>
            <p:nvPr/>
          </p:nvGrpSpPr>
          <p:grpSpPr>
            <a:xfrm rot="160297">
              <a:off x="5399864" y="3064932"/>
              <a:ext cx="2254001" cy="876626"/>
              <a:chOff x="6629400" y="1638300"/>
              <a:chExt cx="2254001" cy="876626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6629400" y="1638300"/>
                <a:ext cx="1016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72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73" name="Image 72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78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67" name="Grouper 67"/>
            <p:cNvGrpSpPr/>
            <p:nvPr/>
          </p:nvGrpSpPr>
          <p:grpSpPr>
            <a:xfrm>
              <a:off x="5340356" y="3598331"/>
              <a:ext cx="891147" cy="276999"/>
              <a:chOff x="4020607" y="4872812"/>
              <a:chExt cx="891147" cy="374289"/>
            </a:xfrm>
          </p:grpSpPr>
          <p:sp>
            <p:nvSpPr>
              <p:cNvPr id="69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ZoneTexte 69"/>
              <p:cNvSpPr txBox="1"/>
              <p:nvPr/>
            </p:nvSpPr>
            <p:spPr>
              <a:xfrm>
                <a:off x="4020607" y="4872812"/>
                <a:ext cx="328050" cy="37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</p:grpSp>
      <p:sp>
        <p:nvSpPr>
          <p:cNvPr id="46" name="ZoneTexte 45"/>
          <p:cNvSpPr txBox="1"/>
          <p:nvPr/>
        </p:nvSpPr>
        <p:spPr>
          <a:xfrm>
            <a:off x="2603500" y="3441700"/>
            <a:ext cx="17653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0" dirty="0"/>
              <a:t>Traînée mini</a:t>
            </a:r>
            <a:endParaRPr lang="fr-FR" sz="1600" b="0" dirty="0">
              <a:latin typeface="+mn-lt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0" y="1397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/>
              <a:t>LA POLAIRE D’UN PROFIL</a:t>
            </a:r>
          </a:p>
        </p:txBody>
      </p:sp>
    </p:spTree>
    <p:extLst>
      <p:ext uri="{BB962C8B-B14F-4D97-AF65-F5344CB8AC3E}">
        <p14:creationId xmlns:p14="http://schemas.microsoft.com/office/powerpoint/2010/main" val="2828782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75" grpId="0"/>
      <p:bldP spid="108" grpId="0" animBg="1"/>
      <p:bldP spid="60" grpId="0" animBg="1"/>
      <p:bldP spid="61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ine 175"/>
          <p:cNvSpPr>
            <a:spLocks noChangeShapeType="1"/>
          </p:cNvSpPr>
          <p:nvPr/>
        </p:nvSpPr>
        <p:spPr bwMode="auto">
          <a:xfrm rot="16200000">
            <a:off x="194804" y="3992099"/>
            <a:ext cx="3750595" cy="457200"/>
          </a:xfrm>
          <a:prstGeom prst="line">
            <a:avLst/>
          </a:prstGeom>
          <a:noFill/>
          <a:ln w="12700" cap="rnd" cmpd="sng" algn="ctr">
            <a:solidFill>
              <a:srgbClr val="008000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Line 175"/>
          <p:cNvSpPr>
            <a:spLocks noChangeShapeType="1"/>
          </p:cNvSpPr>
          <p:nvPr/>
        </p:nvSpPr>
        <p:spPr bwMode="auto">
          <a:xfrm rot="5400000">
            <a:off x="769072" y="4677646"/>
            <a:ext cx="2781888" cy="0"/>
          </a:xfrm>
          <a:prstGeom prst="line">
            <a:avLst/>
          </a:prstGeom>
          <a:noFill/>
          <a:ln w="12700" cap="rnd" cmpd="sng" algn="ctr">
            <a:solidFill>
              <a:srgbClr val="3366FF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843" name="Freeform 11"/>
          <p:cNvSpPr>
            <a:spLocks/>
          </p:cNvSpPr>
          <p:nvPr/>
        </p:nvSpPr>
        <p:spPr bwMode="auto">
          <a:xfrm>
            <a:off x="2162706" y="1263129"/>
            <a:ext cx="2553228" cy="5003288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3" h="3129">
                <a:moveTo>
                  <a:pt x="393" y="3129"/>
                </a:moveTo>
                <a:cubicBezTo>
                  <a:pt x="367" y="3066"/>
                  <a:pt x="288" y="2900"/>
                  <a:pt x="237" y="2751"/>
                </a:cubicBezTo>
                <a:cubicBezTo>
                  <a:pt x="186" y="2602"/>
                  <a:pt x="125" y="2420"/>
                  <a:pt x="87" y="2234"/>
                </a:cubicBezTo>
                <a:cubicBezTo>
                  <a:pt x="49" y="2049"/>
                  <a:pt x="18" y="1811"/>
                  <a:pt x="9" y="1640"/>
                </a:cubicBezTo>
                <a:cubicBezTo>
                  <a:pt x="0" y="1469"/>
                  <a:pt x="15" y="1343"/>
                  <a:pt x="33" y="1208"/>
                </a:cubicBezTo>
                <a:cubicBezTo>
                  <a:pt x="51" y="1073"/>
                  <a:pt x="83" y="940"/>
                  <a:pt x="119" y="831"/>
                </a:cubicBezTo>
                <a:cubicBezTo>
                  <a:pt x="155" y="722"/>
                  <a:pt x="183" y="651"/>
                  <a:pt x="247" y="551"/>
                </a:cubicBezTo>
                <a:cubicBezTo>
                  <a:pt x="311" y="451"/>
                  <a:pt x="412" y="312"/>
                  <a:pt x="501" y="229"/>
                </a:cubicBezTo>
                <a:cubicBezTo>
                  <a:pt x="590" y="146"/>
                  <a:pt x="685" y="93"/>
                  <a:pt x="783" y="55"/>
                </a:cubicBezTo>
                <a:cubicBezTo>
                  <a:pt x="881" y="17"/>
                  <a:pt x="995" y="5"/>
                  <a:pt x="1089" y="3"/>
                </a:cubicBezTo>
                <a:cubicBezTo>
                  <a:pt x="1183" y="1"/>
                  <a:pt x="1258" y="0"/>
                  <a:pt x="1347" y="43"/>
                </a:cubicBezTo>
                <a:cubicBezTo>
                  <a:pt x="1436" y="86"/>
                  <a:pt x="1534" y="155"/>
                  <a:pt x="1623" y="2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4" y="6062663"/>
            <a:ext cx="104264" cy="104262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37" name="Oval 33"/>
          <p:cNvSpPr>
            <a:spLocks noChangeAspect="1" noChangeArrowheads="1"/>
          </p:cNvSpPr>
          <p:nvPr/>
        </p:nvSpPr>
        <p:spPr bwMode="auto">
          <a:xfrm>
            <a:off x="2125136" y="3693608"/>
            <a:ext cx="104263" cy="104263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66" name="Oval 34"/>
          <p:cNvSpPr>
            <a:spLocks noChangeAspect="1" noChangeArrowheads="1"/>
          </p:cNvSpPr>
          <p:nvPr/>
        </p:nvSpPr>
        <p:spPr bwMode="auto">
          <a:xfrm>
            <a:off x="2134127" y="3352278"/>
            <a:ext cx="104262" cy="104264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3694792" y="5574526"/>
            <a:ext cx="121920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0099CC"/>
                </a:solidFill>
                <a:latin typeface="Candara"/>
                <a:cs typeface="Candara"/>
              </a:rPr>
              <a:t>Piqué vertical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3106720" y="3921608"/>
            <a:ext cx="1041400" cy="312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80AAF9"/>
                </a:solidFill>
                <a:latin typeface="Candara"/>
                <a:cs typeface="Candara"/>
              </a:rPr>
              <a:t>Vol rapide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3108027" y="2835480"/>
            <a:ext cx="119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008000"/>
                </a:solidFill>
                <a:latin typeface="Candara"/>
                <a:cs typeface="Candara"/>
              </a:rPr>
              <a:t>Finesse max.</a:t>
            </a:r>
          </a:p>
        </p:txBody>
      </p:sp>
      <p:sp>
        <p:nvSpPr>
          <p:cNvPr id="107" name="AutoShape 41"/>
          <p:cNvSpPr>
            <a:spLocks noChangeArrowheads="1"/>
          </p:cNvSpPr>
          <p:nvPr/>
        </p:nvSpPr>
        <p:spPr bwMode="auto">
          <a:xfrm>
            <a:off x="2412079" y="2819814"/>
            <a:ext cx="713346" cy="306467"/>
          </a:xfrm>
          <a:prstGeom prst="wedgeRoundRectCallout">
            <a:avLst>
              <a:gd name="adj1" fmla="val -84224"/>
              <a:gd name="adj2" fmla="val 141052"/>
              <a:gd name="adj3" fmla="val 16667"/>
            </a:avLst>
          </a:prstGeom>
          <a:solidFill>
            <a:srgbClr val="008000">
              <a:alpha val="6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 8°</a:t>
            </a:r>
          </a:p>
        </p:txBody>
      </p:sp>
      <p:sp>
        <p:nvSpPr>
          <p:cNvPr id="108" name="AutoShape 41"/>
          <p:cNvSpPr>
            <a:spLocks noChangeArrowheads="1"/>
          </p:cNvSpPr>
          <p:nvPr/>
        </p:nvSpPr>
        <p:spPr bwMode="auto">
          <a:xfrm>
            <a:off x="2357832" y="3916308"/>
            <a:ext cx="737495" cy="306467"/>
          </a:xfrm>
          <a:prstGeom prst="wedgeRoundRectCallout">
            <a:avLst>
              <a:gd name="adj1" fmla="val -78592"/>
              <a:gd name="adj2" fmla="val -105566"/>
              <a:gd name="adj3" fmla="val 16667"/>
            </a:avLst>
          </a:prstGeom>
          <a:solidFill>
            <a:srgbClr val="3366FF">
              <a:alpha val="6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 6°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 rot="16200000" flipV="1">
            <a:off x="5638800" y="2857500"/>
            <a:ext cx="1752600" cy="508000"/>
          </a:xfrm>
          <a:custGeom>
            <a:avLst/>
            <a:gdLst>
              <a:gd name="connsiteX0" fmla="*/ 67 w 10067"/>
              <a:gd name="connsiteY0" fmla="*/ 1902 h 10000"/>
              <a:gd name="connsiteX1" fmla="*/ 8766 w 10067"/>
              <a:gd name="connsiteY1" fmla="*/ 1902 h 10000"/>
              <a:gd name="connsiteX2" fmla="*/ 8784 w 10067"/>
              <a:gd name="connsiteY2" fmla="*/ 0 h 10000"/>
              <a:gd name="connsiteX3" fmla="*/ 10067 w 10067"/>
              <a:gd name="connsiteY3" fmla="*/ 4540 h 10000"/>
              <a:gd name="connsiteX4" fmla="*/ 8784 w 10067"/>
              <a:gd name="connsiteY4" fmla="*/ 10000 h 10000"/>
              <a:gd name="connsiteX5" fmla="*/ 8784 w 10067"/>
              <a:gd name="connsiteY5" fmla="*/ 8160 h 10000"/>
              <a:gd name="connsiteX6" fmla="*/ 4933 w 10067"/>
              <a:gd name="connsiteY6" fmla="*/ 8098 h 10000"/>
              <a:gd name="connsiteX7" fmla="*/ 67 w 10067"/>
              <a:gd name="connsiteY7" fmla="*/ 1902 h 10000"/>
              <a:gd name="connsiteX0" fmla="*/ 245 w 10245"/>
              <a:gd name="connsiteY0" fmla="*/ 1902 h 10000"/>
              <a:gd name="connsiteX1" fmla="*/ 8944 w 10245"/>
              <a:gd name="connsiteY1" fmla="*/ 1902 h 10000"/>
              <a:gd name="connsiteX2" fmla="*/ 8962 w 10245"/>
              <a:gd name="connsiteY2" fmla="*/ 0 h 10000"/>
              <a:gd name="connsiteX3" fmla="*/ 10245 w 10245"/>
              <a:gd name="connsiteY3" fmla="*/ 4540 h 10000"/>
              <a:gd name="connsiteX4" fmla="*/ 8962 w 10245"/>
              <a:gd name="connsiteY4" fmla="*/ 10000 h 10000"/>
              <a:gd name="connsiteX5" fmla="*/ 8962 w 10245"/>
              <a:gd name="connsiteY5" fmla="*/ 8160 h 10000"/>
              <a:gd name="connsiteX6" fmla="*/ 1710 w 10245"/>
              <a:gd name="connsiteY6" fmla="*/ 7237 h 10000"/>
              <a:gd name="connsiteX7" fmla="*/ 245 w 10245"/>
              <a:gd name="connsiteY7" fmla="*/ 1902 h 10000"/>
              <a:gd name="connsiteX0" fmla="*/ 245 w 10245"/>
              <a:gd name="connsiteY0" fmla="*/ 1902 h 10000"/>
              <a:gd name="connsiteX1" fmla="*/ 8944 w 10245"/>
              <a:gd name="connsiteY1" fmla="*/ 1902 h 10000"/>
              <a:gd name="connsiteX2" fmla="*/ 8962 w 10245"/>
              <a:gd name="connsiteY2" fmla="*/ 0 h 10000"/>
              <a:gd name="connsiteX3" fmla="*/ 10245 w 10245"/>
              <a:gd name="connsiteY3" fmla="*/ 4540 h 10000"/>
              <a:gd name="connsiteX4" fmla="*/ 8962 w 10245"/>
              <a:gd name="connsiteY4" fmla="*/ 10000 h 10000"/>
              <a:gd name="connsiteX5" fmla="*/ 8962 w 10245"/>
              <a:gd name="connsiteY5" fmla="*/ 8160 h 10000"/>
              <a:gd name="connsiteX6" fmla="*/ 1710 w 10245"/>
              <a:gd name="connsiteY6" fmla="*/ 8098 h 10000"/>
              <a:gd name="connsiteX7" fmla="*/ 245 w 10245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1465 w 10000"/>
              <a:gd name="connsiteY6" fmla="*/ 8098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1492"/>
              <a:gd name="connsiteY0" fmla="*/ 1902 h 10000"/>
              <a:gd name="connsiteX1" fmla="*/ 8699 w 11492"/>
              <a:gd name="connsiteY1" fmla="*/ 1902 h 10000"/>
              <a:gd name="connsiteX2" fmla="*/ 8717 w 11492"/>
              <a:gd name="connsiteY2" fmla="*/ 0 h 10000"/>
              <a:gd name="connsiteX3" fmla="*/ 11492 w 11492"/>
              <a:gd name="connsiteY3" fmla="*/ 3707 h 10000"/>
              <a:gd name="connsiteX4" fmla="*/ 8717 w 11492"/>
              <a:gd name="connsiteY4" fmla="*/ 10000 h 10000"/>
              <a:gd name="connsiteX5" fmla="*/ 8717 w 11492"/>
              <a:gd name="connsiteY5" fmla="*/ 8160 h 10000"/>
              <a:gd name="connsiteX6" fmla="*/ 36 w 11492"/>
              <a:gd name="connsiteY6" fmla="*/ 8385 h 10000"/>
              <a:gd name="connsiteX7" fmla="*/ 0 w 11492"/>
              <a:gd name="connsiteY7" fmla="*/ 1902 h 10000"/>
              <a:gd name="connsiteX0" fmla="*/ 0 w 11721"/>
              <a:gd name="connsiteY0" fmla="*/ 1902 h 10000"/>
              <a:gd name="connsiteX1" fmla="*/ 8699 w 11721"/>
              <a:gd name="connsiteY1" fmla="*/ 1902 h 10000"/>
              <a:gd name="connsiteX2" fmla="*/ 8717 w 11721"/>
              <a:gd name="connsiteY2" fmla="*/ 0 h 10000"/>
              <a:gd name="connsiteX3" fmla="*/ 11721 w 11721"/>
              <a:gd name="connsiteY3" fmla="*/ 4957 h 10000"/>
              <a:gd name="connsiteX4" fmla="*/ 8717 w 11721"/>
              <a:gd name="connsiteY4" fmla="*/ 10000 h 10000"/>
              <a:gd name="connsiteX5" fmla="*/ 8717 w 11721"/>
              <a:gd name="connsiteY5" fmla="*/ 8160 h 10000"/>
              <a:gd name="connsiteX6" fmla="*/ 36 w 11721"/>
              <a:gd name="connsiteY6" fmla="*/ 8385 h 10000"/>
              <a:gd name="connsiteX7" fmla="*/ 0 w 11721"/>
              <a:gd name="connsiteY7" fmla="*/ 19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1" h="10000">
                <a:moveTo>
                  <a:pt x="0" y="1902"/>
                </a:moveTo>
                <a:lnTo>
                  <a:pt x="8699" y="1902"/>
                </a:lnTo>
                <a:lnTo>
                  <a:pt x="8717" y="0"/>
                </a:lnTo>
                <a:lnTo>
                  <a:pt x="11721" y="4957"/>
                </a:lnTo>
                <a:lnTo>
                  <a:pt x="8717" y="10000"/>
                </a:lnTo>
                <a:lnTo>
                  <a:pt x="8717" y="8160"/>
                </a:lnTo>
                <a:lnTo>
                  <a:pt x="36" y="8385"/>
                </a:lnTo>
                <a:cubicBezTo>
                  <a:pt x="24" y="6415"/>
                  <a:pt x="12" y="3872"/>
                  <a:pt x="0" y="1902"/>
                </a:cubicBezTo>
                <a:close/>
              </a:path>
            </a:pathLst>
          </a:custGeom>
          <a:gradFill flip="none" rotWithShape="1">
            <a:gsLst>
              <a:gs pos="83000">
                <a:srgbClr val="9F2936">
                  <a:alpha val="78000"/>
                </a:srgbClr>
              </a:gs>
              <a:gs pos="12000">
                <a:srgbClr val="FFFFFF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Freeform 40"/>
          <p:cNvSpPr>
            <a:spLocks/>
          </p:cNvSpPr>
          <p:nvPr/>
        </p:nvSpPr>
        <p:spPr bwMode="auto">
          <a:xfrm>
            <a:off x="6477002" y="3822700"/>
            <a:ext cx="1612898" cy="546100"/>
          </a:xfrm>
          <a:custGeom>
            <a:avLst/>
            <a:gdLst>
              <a:gd name="connsiteX0" fmla="*/ 0 w 10833"/>
              <a:gd name="connsiteY0" fmla="*/ 1902 h 10000"/>
              <a:gd name="connsiteX1" fmla="*/ 8699 w 10833"/>
              <a:gd name="connsiteY1" fmla="*/ 1902 h 10000"/>
              <a:gd name="connsiteX2" fmla="*/ 8717 w 10833"/>
              <a:gd name="connsiteY2" fmla="*/ 0 h 10000"/>
              <a:gd name="connsiteX3" fmla="*/ 10833 w 10833"/>
              <a:gd name="connsiteY3" fmla="*/ 4540 h 10000"/>
              <a:gd name="connsiteX4" fmla="*/ 8717 w 10833"/>
              <a:gd name="connsiteY4" fmla="*/ 10000 h 10000"/>
              <a:gd name="connsiteX5" fmla="*/ 8717 w 10833"/>
              <a:gd name="connsiteY5" fmla="*/ 8160 h 10000"/>
              <a:gd name="connsiteX6" fmla="*/ 4866 w 10833"/>
              <a:gd name="connsiteY6" fmla="*/ 8098 h 10000"/>
              <a:gd name="connsiteX7" fmla="*/ 4444 w 10833"/>
              <a:gd name="connsiteY7" fmla="*/ 6564 h 10000"/>
              <a:gd name="connsiteX8" fmla="*/ 0 w 10833"/>
              <a:gd name="connsiteY8" fmla="*/ 1902 h 10000"/>
              <a:gd name="connsiteX0" fmla="*/ 0 w 10833"/>
              <a:gd name="connsiteY0" fmla="*/ 1902 h 10000"/>
              <a:gd name="connsiteX1" fmla="*/ 8699 w 10833"/>
              <a:gd name="connsiteY1" fmla="*/ 1902 h 10000"/>
              <a:gd name="connsiteX2" fmla="*/ 8717 w 10833"/>
              <a:gd name="connsiteY2" fmla="*/ 0 h 10000"/>
              <a:gd name="connsiteX3" fmla="*/ 10833 w 10833"/>
              <a:gd name="connsiteY3" fmla="*/ 4540 h 10000"/>
              <a:gd name="connsiteX4" fmla="*/ 8717 w 10833"/>
              <a:gd name="connsiteY4" fmla="*/ 10000 h 10000"/>
              <a:gd name="connsiteX5" fmla="*/ 8717 w 10833"/>
              <a:gd name="connsiteY5" fmla="*/ 8160 h 10000"/>
              <a:gd name="connsiteX6" fmla="*/ 4866 w 10833"/>
              <a:gd name="connsiteY6" fmla="*/ 8098 h 10000"/>
              <a:gd name="connsiteX7" fmla="*/ 3989 w 10833"/>
              <a:gd name="connsiteY7" fmla="*/ 6038 h 10000"/>
              <a:gd name="connsiteX8" fmla="*/ 0 w 10833"/>
              <a:gd name="connsiteY8" fmla="*/ 1902 h 10000"/>
              <a:gd name="connsiteX0" fmla="*/ 0 w 10833"/>
              <a:gd name="connsiteY0" fmla="*/ 1902 h 10000"/>
              <a:gd name="connsiteX1" fmla="*/ 8699 w 10833"/>
              <a:gd name="connsiteY1" fmla="*/ 1902 h 10000"/>
              <a:gd name="connsiteX2" fmla="*/ 8717 w 10833"/>
              <a:gd name="connsiteY2" fmla="*/ 0 h 10000"/>
              <a:gd name="connsiteX3" fmla="*/ 10833 w 10833"/>
              <a:gd name="connsiteY3" fmla="*/ 4540 h 10000"/>
              <a:gd name="connsiteX4" fmla="*/ 8717 w 10833"/>
              <a:gd name="connsiteY4" fmla="*/ 10000 h 10000"/>
              <a:gd name="connsiteX5" fmla="*/ 8717 w 10833"/>
              <a:gd name="connsiteY5" fmla="*/ 8160 h 10000"/>
              <a:gd name="connsiteX6" fmla="*/ 5396 w 10833"/>
              <a:gd name="connsiteY6" fmla="*/ 7396 h 10000"/>
              <a:gd name="connsiteX7" fmla="*/ 3989 w 10833"/>
              <a:gd name="connsiteY7" fmla="*/ 6038 h 10000"/>
              <a:gd name="connsiteX8" fmla="*/ 0 w 10833"/>
              <a:gd name="connsiteY8" fmla="*/ 1902 h 10000"/>
              <a:gd name="connsiteX0" fmla="*/ 0 w 11200"/>
              <a:gd name="connsiteY0" fmla="*/ 1902 h 10000"/>
              <a:gd name="connsiteX1" fmla="*/ 8699 w 11200"/>
              <a:gd name="connsiteY1" fmla="*/ 1902 h 10000"/>
              <a:gd name="connsiteX2" fmla="*/ 8717 w 11200"/>
              <a:gd name="connsiteY2" fmla="*/ 0 h 10000"/>
              <a:gd name="connsiteX3" fmla="*/ 11200 w 11200"/>
              <a:gd name="connsiteY3" fmla="*/ 4540 h 10000"/>
              <a:gd name="connsiteX4" fmla="*/ 8717 w 11200"/>
              <a:gd name="connsiteY4" fmla="*/ 10000 h 10000"/>
              <a:gd name="connsiteX5" fmla="*/ 8717 w 11200"/>
              <a:gd name="connsiteY5" fmla="*/ 8160 h 10000"/>
              <a:gd name="connsiteX6" fmla="*/ 5396 w 11200"/>
              <a:gd name="connsiteY6" fmla="*/ 7396 h 10000"/>
              <a:gd name="connsiteX7" fmla="*/ 3989 w 11200"/>
              <a:gd name="connsiteY7" fmla="*/ 6038 h 10000"/>
              <a:gd name="connsiteX8" fmla="*/ 0 w 11200"/>
              <a:gd name="connsiteY8" fmla="*/ 19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00" h="10000">
                <a:moveTo>
                  <a:pt x="0" y="1902"/>
                </a:moveTo>
                <a:lnTo>
                  <a:pt x="8699" y="1902"/>
                </a:lnTo>
                <a:lnTo>
                  <a:pt x="8717" y="0"/>
                </a:lnTo>
                <a:lnTo>
                  <a:pt x="11200" y="4540"/>
                </a:lnTo>
                <a:lnTo>
                  <a:pt x="8717" y="10000"/>
                </a:lnTo>
                <a:lnTo>
                  <a:pt x="8717" y="8160"/>
                </a:lnTo>
                <a:lnTo>
                  <a:pt x="5396" y="7396"/>
                </a:lnTo>
                <a:cubicBezTo>
                  <a:pt x="5255" y="6885"/>
                  <a:pt x="4130" y="6549"/>
                  <a:pt x="3989" y="6038"/>
                </a:cubicBezTo>
                <a:lnTo>
                  <a:pt x="0" y="1902"/>
                </a:lnTo>
                <a:close/>
              </a:path>
            </a:pathLst>
          </a:custGeom>
          <a:gradFill flip="none" rotWithShape="1">
            <a:gsLst>
              <a:gs pos="83000">
                <a:srgbClr val="9F2936">
                  <a:alpha val="78000"/>
                </a:srgbClr>
              </a:gs>
              <a:gs pos="28000">
                <a:srgbClr val="FFFFFF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79" name="Grouper 45"/>
          <p:cNvGrpSpPr/>
          <p:nvPr/>
        </p:nvGrpSpPr>
        <p:grpSpPr>
          <a:xfrm>
            <a:off x="5314956" y="3365500"/>
            <a:ext cx="2310041" cy="848070"/>
            <a:chOff x="5340356" y="3098800"/>
            <a:chExt cx="2310041" cy="848070"/>
          </a:xfrm>
        </p:grpSpPr>
        <p:grpSp>
          <p:nvGrpSpPr>
            <p:cNvPr id="80" name="Grouper 44"/>
            <p:cNvGrpSpPr/>
            <p:nvPr/>
          </p:nvGrpSpPr>
          <p:grpSpPr>
            <a:xfrm>
              <a:off x="5340356" y="3098800"/>
              <a:ext cx="946149" cy="776530"/>
              <a:chOff x="5340356" y="3098800"/>
              <a:chExt cx="946149" cy="77653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689605" y="3098800"/>
                <a:ext cx="596900" cy="685800"/>
              </a:xfrm>
              <a:prstGeom prst="rect">
                <a:avLst/>
              </a:prstGeom>
              <a:gradFill>
                <a:gsLst>
                  <a:gs pos="99000">
                    <a:schemeClr val="accent6">
                      <a:tint val="65000"/>
                      <a:satMod val="270000"/>
                    </a:schemeClr>
                  </a:gs>
                  <a:gs pos="100000">
                    <a:schemeClr val="accent6">
                      <a:tint val="29000"/>
                      <a:satMod val="40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8" name="Grouper 67"/>
              <p:cNvGrpSpPr/>
              <p:nvPr/>
            </p:nvGrpSpPr>
            <p:grpSpPr>
              <a:xfrm>
                <a:off x="5340356" y="3598331"/>
                <a:ext cx="891147" cy="276999"/>
                <a:chOff x="4020607" y="4872812"/>
                <a:chExt cx="891147" cy="374289"/>
              </a:xfrm>
            </p:grpSpPr>
            <p:sp>
              <p:nvSpPr>
                <p:cNvPr id="90" name="Line 17"/>
                <p:cNvSpPr>
                  <a:spLocks noChangeShapeType="1"/>
                </p:cNvSpPr>
                <p:nvPr/>
              </p:nvSpPr>
              <p:spPr bwMode="auto">
                <a:xfrm rot="60000" flipV="1">
                  <a:off x="4278834" y="5126236"/>
                  <a:ext cx="63292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6C96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2" name="ZoneTexte 91"/>
                <p:cNvSpPr txBox="1"/>
                <p:nvPr/>
              </p:nvSpPr>
              <p:spPr>
                <a:xfrm>
                  <a:off x="4020607" y="4872812"/>
                  <a:ext cx="328050" cy="374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0" dirty="0" err="1">
                      <a:solidFill>
                        <a:srgbClr val="006C96"/>
                      </a:solidFill>
                      <a:latin typeface="Candara"/>
                      <a:cs typeface="Candara"/>
                    </a:rPr>
                    <a:t>Vr</a:t>
                  </a:r>
                  <a:endParaRPr lang="fr-FR" sz="1200" b="0" dirty="0">
                    <a:solidFill>
                      <a:srgbClr val="006C96"/>
                    </a:solidFill>
                    <a:latin typeface="Candara"/>
                    <a:cs typeface="Candara"/>
                  </a:endParaRPr>
                </a:p>
              </p:txBody>
            </p:sp>
          </p:grpSp>
        </p:grpSp>
        <p:grpSp>
          <p:nvGrpSpPr>
            <p:cNvPr id="81" name="Grouper 241"/>
            <p:cNvGrpSpPr/>
            <p:nvPr/>
          </p:nvGrpSpPr>
          <p:grpSpPr>
            <a:xfrm rot="617212">
              <a:off x="5458875" y="3103465"/>
              <a:ext cx="2191522" cy="843405"/>
              <a:chOff x="6691879" y="1671521"/>
              <a:chExt cx="2191522" cy="843405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6691879" y="1671521"/>
                <a:ext cx="836374" cy="641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3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84" name="Image 83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85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50" name="ZoneTexte 49"/>
          <p:cNvSpPr txBox="1"/>
          <p:nvPr/>
        </p:nvSpPr>
        <p:spPr>
          <a:xfrm>
            <a:off x="2514600" y="2387600"/>
            <a:ext cx="23622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0" dirty="0"/>
              <a:t>Meilleur rapport Cz/Cx</a:t>
            </a:r>
            <a:endParaRPr lang="fr-FR" sz="1600" b="0" dirty="0">
              <a:latin typeface="+mn-lt"/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0" y="1397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/>
              <a:t>LA POLAIRE D’UN PROFIL</a:t>
            </a:r>
          </a:p>
        </p:txBody>
      </p:sp>
      <p:sp>
        <p:nvSpPr>
          <p:cNvPr id="51" name="AutoShape 41">
            <a:extLst>
              <a:ext uri="{FF2B5EF4-FFF2-40B4-BE49-F238E27FC236}">
                <a16:creationId xmlns:a16="http://schemas.microsoft.com/office/drawing/2014/main" id="{8A3AACD5-A0BC-644D-92A6-8975713F8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1" y="5563059"/>
            <a:ext cx="811892" cy="306467"/>
          </a:xfrm>
          <a:prstGeom prst="wedgeRoundRectCallout">
            <a:avLst>
              <a:gd name="adj1" fmla="val -70146"/>
              <a:gd name="adj2" fmla="val 126964"/>
              <a:gd name="adj3" fmla="val 16667"/>
            </a:avLst>
          </a:prstGeom>
          <a:solidFill>
            <a:srgbClr val="0099CC">
              <a:alpha val="6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latin typeface="Symbol" charset="2"/>
              </a:rPr>
              <a:t>a</a:t>
            </a:r>
            <a:r>
              <a:rPr lang="fr-FR" sz="1200" b="0" dirty="0">
                <a:latin typeface="Times New Roman" charset="0"/>
              </a:rPr>
              <a:t> = -3°</a:t>
            </a:r>
          </a:p>
        </p:txBody>
      </p:sp>
    </p:spTree>
    <p:extLst>
      <p:ext uri="{BB962C8B-B14F-4D97-AF65-F5344CB8AC3E}">
        <p14:creationId xmlns:p14="http://schemas.microsoft.com/office/powerpoint/2010/main" val="2062561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76" grpId="0"/>
      <p:bldP spid="107" grpId="0" animBg="1"/>
      <p:bldP spid="59" grpId="0" animBg="1"/>
      <p:bldP spid="68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Line 175"/>
          <p:cNvSpPr>
            <a:spLocks noChangeShapeType="1"/>
          </p:cNvSpPr>
          <p:nvPr/>
        </p:nvSpPr>
        <p:spPr bwMode="auto">
          <a:xfrm flipH="1">
            <a:off x="1841501" y="1257300"/>
            <a:ext cx="2408668" cy="12"/>
          </a:xfrm>
          <a:prstGeom prst="line">
            <a:avLst/>
          </a:prstGeom>
          <a:noFill/>
          <a:ln w="12700" cap="rnd" cmpd="sng" algn="ctr">
            <a:solidFill>
              <a:schemeClr val="accent6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" name="Line 175"/>
          <p:cNvSpPr>
            <a:spLocks noChangeShapeType="1"/>
          </p:cNvSpPr>
          <p:nvPr/>
        </p:nvSpPr>
        <p:spPr bwMode="auto">
          <a:xfrm rot="16200000">
            <a:off x="194804" y="3992099"/>
            <a:ext cx="3750595" cy="457200"/>
          </a:xfrm>
          <a:prstGeom prst="line">
            <a:avLst/>
          </a:prstGeom>
          <a:noFill/>
          <a:ln w="12700" cap="rnd" cmpd="sng" algn="ctr">
            <a:solidFill>
              <a:srgbClr val="008000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Line 175"/>
          <p:cNvSpPr>
            <a:spLocks noChangeShapeType="1"/>
          </p:cNvSpPr>
          <p:nvPr/>
        </p:nvSpPr>
        <p:spPr bwMode="auto">
          <a:xfrm rot="5400000">
            <a:off x="769072" y="4677646"/>
            <a:ext cx="2781888" cy="0"/>
          </a:xfrm>
          <a:prstGeom prst="line">
            <a:avLst/>
          </a:prstGeom>
          <a:noFill/>
          <a:ln w="12700" cap="rnd" cmpd="sng" algn="ctr">
            <a:solidFill>
              <a:srgbClr val="3366FF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843" name="Freeform 11"/>
          <p:cNvSpPr>
            <a:spLocks/>
          </p:cNvSpPr>
          <p:nvPr/>
        </p:nvSpPr>
        <p:spPr bwMode="auto">
          <a:xfrm>
            <a:off x="2162706" y="1263129"/>
            <a:ext cx="2553228" cy="5003288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3" h="3129">
                <a:moveTo>
                  <a:pt x="393" y="3129"/>
                </a:moveTo>
                <a:cubicBezTo>
                  <a:pt x="367" y="3066"/>
                  <a:pt x="288" y="2900"/>
                  <a:pt x="237" y="2751"/>
                </a:cubicBezTo>
                <a:cubicBezTo>
                  <a:pt x="186" y="2602"/>
                  <a:pt x="125" y="2420"/>
                  <a:pt x="87" y="2234"/>
                </a:cubicBezTo>
                <a:cubicBezTo>
                  <a:pt x="49" y="2049"/>
                  <a:pt x="18" y="1811"/>
                  <a:pt x="9" y="1640"/>
                </a:cubicBezTo>
                <a:cubicBezTo>
                  <a:pt x="0" y="1469"/>
                  <a:pt x="15" y="1343"/>
                  <a:pt x="33" y="1208"/>
                </a:cubicBezTo>
                <a:cubicBezTo>
                  <a:pt x="51" y="1073"/>
                  <a:pt x="83" y="940"/>
                  <a:pt x="119" y="831"/>
                </a:cubicBezTo>
                <a:cubicBezTo>
                  <a:pt x="155" y="722"/>
                  <a:pt x="183" y="651"/>
                  <a:pt x="247" y="551"/>
                </a:cubicBezTo>
                <a:cubicBezTo>
                  <a:pt x="311" y="451"/>
                  <a:pt x="412" y="312"/>
                  <a:pt x="501" y="229"/>
                </a:cubicBezTo>
                <a:cubicBezTo>
                  <a:pt x="590" y="146"/>
                  <a:pt x="685" y="93"/>
                  <a:pt x="783" y="55"/>
                </a:cubicBezTo>
                <a:cubicBezTo>
                  <a:pt x="881" y="17"/>
                  <a:pt x="995" y="5"/>
                  <a:pt x="1089" y="3"/>
                </a:cubicBezTo>
                <a:cubicBezTo>
                  <a:pt x="1183" y="1"/>
                  <a:pt x="1258" y="0"/>
                  <a:pt x="1347" y="43"/>
                </a:cubicBezTo>
                <a:cubicBezTo>
                  <a:pt x="1436" y="86"/>
                  <a:pt x="1534" y="155"/>
                  <a:pt x="1623" y="2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4" y="6062663"/>
            <a:ext cx="104264" cy="104262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37" name="Oval 33"/>
          <p:cNvSpPr>
            <a:spLocks noChangeAspect="1" noChangeArrowheads="1"/>
          </p:cNvSpPr>
          <p:nvPr/>
        </p:nvSpPr>
        <p:spPr bwMode="auto">
          <a:xfrm>
            <a:off x="2125136" y="3693608"/>
            <a:ext cx="104263" cy="104263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66" name="Oval 34"/>
          <p:cNvSpPr>
            <a:spLocks noChangeAspect="1" noChangeArrowheads="1"/>
          </p:cNvSpPr>
          <p:nvPr/>
        </p:nvSpPr>
        <p:spPr bwMode="auto">
          <a:xfrm>
            <a:off x="2134127" y="3352278"/>
            <a:ext cx="104262" cy="104264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3694792" y="5574526"/>
            <a:ext cx="121920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0099CC"/>
                </a:solidFill>
                <a:latin typeface="Candara"/>
                <a:cs typeface="Candara"/>
              </a:rPr>
              <a:t>Piqué vertical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3106720" y="3921608"/>
            <a:ext cx="1041400" cy="312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80AAF9"/>
                </a:solidFill>
                <a:latin typeface="Candara"/>
                <a:cs typeface="Candara"/>
              </a:rPr>
              <a:t>Vol rapide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3108027" y="2835480"/>
            <a:ext cx="119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008000"/>
                </a:solidFill>
                <a:latin typeface="Candara"/>
                <a:cs typeface="Candara"/>
              </a:rPr>
              <a:t>Finesse max.</a:t>
            </a:r>
          </a:p>
        </p:txBody>
      </p:sp>
      <p:sp>
        <p:nvSpPr>
          <p:cNvPr id="77" name="Oval 23"/>
          <p:cNvSpPr>
            <a:spLocks noChangeAspect="1" noChangeArrowheads="1"/>
          </p:cNvSpPr>
          <p:nvPr/>
        </p:nvSpPr>
        <p:spPr bwMode="auto">
          <a:xfrm>
            <a:off x="3908420" y="1217619"/>
            <a:ext cx="104264" cy="104262"/>
          </a:xfrm>
          <a:prstGeom prst="ellipse">
            <a:avLst/>
          </a:prstGeom>
          <a:solidFill>
            <a:srgbClr val="F07F09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3054458" y="1808367"/>
            <a:ext cx="1206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FF6600"/>
                </a:solidFill>
                <a:latin typeface="Candara"/>
                <a:cs typeface="Candara"/>
              </a:rPr>
              <a:t>Vitesse mini </a:t>
            </a:r>
          </a:p>
        </p:txBody>
      </p:sp>
      <p:sp>
        <p:nvSpPr>
          <p:cNvPr id="106" name="AutoShape 41"/>
          <p:cNvSpPr>
            <a:spLocks noChangeArrowheads="1"/>
          </p:cNvSpPr>
          <p:nvPr/>
        </p:nvSpPr>
        <p:spPr bwMode="auto">
          <a:xfrm>
            <a:off x="3125425" y="1531916"/>
            <a:ext cx="798122" cy="306467"/>
          </a:xfrm>
          <a:prstGeom prst="wedgeRoundRectCallout">
            <a:avLst>
              <a:gd name="adj1" fmla="val 49051"/>
              <a:gd name="adj2" fmla="val -118763"/>
              <a:gd name="adj3" fmla="val 16667"/>
            </a:avLst>
          </a:prstGeom>
          <a:solidFill>
            <a:schemeClr val="accent6">
              <a:alpha val="6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 16°</a:t>
            </a:r>
          </a:p>
        </p:txBody>
      </p:sp>
      <p:sp>
        <p:nvSpPr>
          <p:cNvPr id="107" name="AutoShape 41"/>
          <p:cNvSpPr>
            <a:spLocks noChangeArrowheads="1"/>
          </p:cNvSpPr>
          <p:nvPr/>
        </p:nvSpPr>
        <p:spPr bwMode="auto">
          <a:xfrm>
            <a:off x="2412291" y="2819814"/>
            <a:ext cx="713134" cy="306467"/>
          </a:xfrm>
          <a:prstGeom prst="wedgeRoundRectCallout">
            <a:avLst>
              <a:gd name="adj1" fmla="val -84224"/>
              <a:gd name="adj2" fmla="val 141052"/>
              <a:gd name="adj3" fmla="val 16667"/>
            </a:avLst>
          </a:prstGeom>
          <a:solidFill>
            <a:srgbClr val="008000">
              <a:alpha val="6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 8°</a:t>
            </a:r>
          </a:p>
        </p:txBody>
      </p:sp>
      <p:sp>
        <p:nvSpPr>
          <p:cNvPr id="108" name="AutoShape 41"/>
          <p:cNvSpPr>
            <a:spLocks noChangeArrowheads="1"/>
          </p:cNvSpPr>
          <p:nvPr/>
        </p:nvSpPr>
        <p:spPr bwMode="auto">
          <a:xfrm>
            <a:off x="2418754" y="3916308"/>
            <a:ext cx="676573" cy="306467"/>
          </a:xfrm>
          <a:prstGeom prst="wedgeRoundRectCallout">
            <a:avLst>
              <a:gd name="adj1" fmla="val -78592"/>
              <a:gd name="adj2" fmla="val -105566"/>
              <a:gd name="adj3" fmla="val 16667"/>
            </a:avLst>
          </a:prstGeom>
          <a:solidFill>
            <a:srgbClr val="3366FF">
              <a:alpha val="6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 6°</a:t>
            </a:r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>
            <a:off x="6159501" y="3975100"/>
            <a:ext cx="1968499" cy="850900"/>
          </a:xfrm>
          <a:custGeom>
            <a:avLst/>
            <a:gdLst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6313 w 10000"/>
              <a:gd name="connsiteY6" fmla="*/ 8200 h 10000"/>
              <a:gd name="connsiteX7" fmla="*/ 4444 w 10000"/>
              <a:gd name="connsiteY7" fmla="*/ 6564 h 10000"/>
              <a:gd name="connsiteX8" fmla="*/ 0 w 10000"/>
              <a:gd name="connsiteY8" fmla="*/ 1902 h 10000"/>
              <a:gd name="connsiteX0" fmla="*/ 0 w 11382"/>
              <a:gd name="connsiteY0" fmla="*/ 1902 h 10000"/>
              <a:gd name="connsiteX1" fmla="*/ 8699 w 11382"/>
              <a:gd name="connsiteY1" fmla="*/ 1902 h 10000"/>
              <a:gd name="connsiteX2" fmla="*/ 8717 w 11382"/>
              <a:gd name="connsiteY2" fmla="*/ 0 h 10000"/>
              <a:gd name="connsiteX3" fmla="*/ 11382 w 11382"/>
              <a:gd name="connsiteY3" fmla="*/ 4744 h 10000"/>
              <a:gd name="connsiteX4" fmla="*/ 8717 w 11382"/>
              <a:gd name="connsiteY4" fmla="*/ 10000 h 10000"/>
              <a:gd name="connsiteX5" fmla="*/ 8717 w 11382"/>
              <a:gd name="connsiteY5" fmla="*/ 8160 h 10000"/>
              <a:gd name="connsiteX6" fmla="*/ 6313 w 11382"/>
              <a:gd name="connsiteY6" fmla="*/ 8200 h 10000"/>
              <a:gd name="connsiteX7" fmla="*/ 4444 w 11382"/>
              <a:gd name="connsiteY7" fmla="*/ 6564 h 10000"/>
              <a:gd name="connsiteX8" fmla="*/ 0 w 11382"/>
              <a:gd name="connsiteY8" fmla="*/ 1902 h 10000"/>
              <a:gd name="connsiteX0" fmla="*/ 0 w 11382"/>
              <a:gd name="connsiteY0" fmla="*/ 1902 h 10000"/>
              <a:gd name="connsiteX1" fmla="*/ 8699 w 11382"/>
              <a:gd name="connsiteY1" fmla="*/ 1902 h 10000"/>
              <a:gd name="connsiteX2" fmla="*/ 8717 w 11382"/>
              <a:gd name="connsiteY2" fmla="*/ 0 h 10000"/>
              <a:gd name="connsiteX3" fmla="*/ 11382 w 11382"/>
              <a:gd name="connsiteY3" fmla="*/ 4744 h 10000"/>
              <a:gd name="connsiteX4" fmla="*/ 8717 w 11382"/>
              <a:gd name="connsiteY4" fmla="*/ 10000 h 10000"/>
              <a:gd name="connsiteX5" fmla="*/ 8717 w 11382"/>
              <a:gd name="connsiteY5" fmla="*/ 8160 h 10000"/>
              <a:gd name="connsiteX6" fmla="*/ 7825 w 11382"/>
              <a:gd name="connsiteY6" fmla="*/ 8314 h 10000"/>
              <a:gd name="connsiteX7" fmla="*/ 4444 w 11382"/>
              <a:gd name="connsiteY7" fmla="*/ 6564 h 10000"/>
              <a:gd name="connsiteX8" fmla="*/ 0 w 11382"/>
              <a:gd name="connsiteY8" fmla="*/ 1902 h 10000"/>
              <a:gd name="connsiteX0" fmla="*/ 0 w 11382"/>
              <a:gd name="connsiteY0" fmla="*/ 1902 h 10000"/>
              <a:gd name="connsiteX1" fmla="*/ 8699 w 11382"/>
              <a:gd name="connsiteY1" fmla="*/ 1902 h 10000"/>
              <a:gd name="connsiteX2" fmla="*/ 8717 w 11382"/>
              <a:gd name="connsiteY2" fmla="*/ 0 h 10000"/>
              <a:gd name="connsiteX3" fmla="*/ 11382 w 11382"/>
              <a:gd name="connsiteY3" fmla="*/ 4744 h 10000"/>
              <a:gd name="connsiteX4" fmla="*/ 8717 w 11382"/>
              <a:gd name="connsiteY4" fmla="*/ 10000 h 10000"/>
              <a:gd name="connsiteX5" fmla="*/ 8717 w 11382"/>
              <a:gd name="connsiteY5" fmla="*/ 8160 h 10000"/>
              <a:gd name="connsiteX6" fmla="*/ 7825 w 11382"/>
              <a:gd name="connsiteY6" fmla="*/ 8314 h 10000"/>
              <a:gd name="connsiteX7" fmla="*/ 4603 w 11382"/>
              <a:gd name="connsiteY7" fmla="*/ 6109 h 10000"/>
              <a:gd name="connsiteX8" fmla="*/ 0 w 11382"/>
              <a:gd name="connsiteY8" fmla="*/ 1902 h 10000"/>
              <a:gd name="connsiteX0" fmla="*/ 0 w 11382"/>
              <a:gd name="connsiteY0" fmla="*/ 1902 h 10000"/>
              <a:gd name="connsiteX1" fmla="*/ 8699 w 11382"/>
              <a:gd name="connsiteY1" fmla="*/ 1902 h 10000"/>
              <a:gd name="connsiteX2" fmla="*/ 8717 w 11382"/>
              <a:gd name="connsiteY2" fmla="*/ 0 h 10000"/>
              <a:gd name="connsiteX3" fmla="*/ 11382 w 11382"/>
              <a:gd name="connsiteY3" fmla="*/ 4744 h 10000"/>
              <a:gd name="connsiteX4" fmla="*/ 8717 w 11382"/>
              <a:gd name="connsiteY4" fmla="*/ 10000 h 10000"/>
              <a:gd name="connsiteX5" fmla="*/ 8717 w 11382"/>
              <a:gd name="connsiteY5" fmla="*/ 8160 h 10000"/>
              <a:gd name="connsiteX6" fmla="*/ 7238 w 11382"/>
              <a:gd name="connsiteY6" fmla="*/ 8314 h 10000"/>
              <a:gd name="connsiteX7" fmla="*/ 4603 w 11382"/>
              <a:gd name="connsiteY7" fmla="*/ 6109 h 10000"/>
              <a:gd name="connsiteX8" fmla="*/ 0 w 11382"/>
              <a:gd name="connsiteY8" fmla="*/ 1902 h 10000"/>
              <a:gd name="connsiteX0" fmla="*/ 0 w 11382"/>
              <a:gd name="connsiteY0" fmla="*/ 1902 h 10000"/>
              <a:gd name="connsiteX1" fmla="*/ 8699 w 11382"/>
              <a:gd name="connsiteY1" fmla="*/ 1902 h 10000"/>
              <a:gd name="connsiteX2" fmla="*/ 8717 w 11382"/>
              <a:gd name="connsiteY2" fmla="*/ 0 h 10000"/>
              <a:gd name="connsiteX3" fmla="*/ 11382 w 11382"/>
              <a:gd name="connsiteY3" fmla="*/ 4744 h 10000"/>
              <a:gd name="connsiteX4" fmla="*/ 8717 w 11382"/>
              <a:gd name="connsiteY4" fmla="*/ 10000 h 10000"/>
              <a:gd name="connsiteX5" fmla="*/ 8717 w 11382"/>
              <a:gd name="connsiteY5" fmla="*/ 8160 h 10000"/>
              <a:gd name="connsiteX6" fmla="*/ 7165 w 11382"/>
              <a:gd name="connsiteY6" fmla="*/ 7859 h 10000"/>
              <a:gd name="connsiteX7" fmla="*/ 4603 w 11382"/>
              <a:gd name="connsiteY7" fmla="*/ 6109 h 10000"/>
              <a:gd name="connsiteX8" fmla="*/ 0 w 11382"/>
              <a:gd name="connsiteY8" fmla="*/ 1902 h 10000"/>
              <a:gd name="connsiteX0" fmla="*/ 0 w 11382"/>
              <a:gd name="connsiteY0" fmla="*/ 1902 h 10000"/>
              <a:gd name="connsiteX1" fmla="*/ 8699 w 11382"/>
              <a:gd name="connsiteY1" fmla="*/ 1902 h 10000"/>
              <a:gd name="connsiteX2" fmla="*/ 8717 w 11382"/>
              <a:gd name="connsiteY2" fmla="*/ 0 h 10000"/>
              <a:gd name="connsiteX3" fmla="*/ 11382 w 11382"/>
              <a:gd name="connsiteY3" fmla="*/ 4744 h 10000"/>
              <a:gd name="connsiteX4" fmla="*/ 8717 w 11382"/>
              <a:gd name="connsiteY4" fmla="*/ 10000 h 10000"/>
              <a:gd name="connsiteX5" fmla="*/ 8717 w 11382"/>
              <a:gd name="connsiteY5" fmla="*/ 8160 h 10000"/>
              <a:gd name="connsiteX6" fmla="*/ 6871 w 11382"/>
              <a:gd name="connsiteY6" fmla="*/ 8086 h 10000"/>
              <a:gd name="connsiteX7" fmla="*/ 4603 w 11382"/>
              <a:gd name="connsiteY7" fmla="*/ 6109 h 10000"/>
              <a:gd name="connsiteX8" fmla="*/ 0 w 11382"/>
              <a:gd name="connsiteY8" fmla="*/ 19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2" h="10000">
                <a:moveTo>
                  <a:pt x="0" y="1902"/>
                </a:moveTo>
                <a:lnTo>
                  <a:pt x="8699" y="1902"/>
                </a:lnTo>
                <a:lnTo>
                  <a:pt x="8717" y="0"/>
                </a:lnTo>
                <a:lnTo>
                  <a:pt x="11382" y="4744"/>
                </a:lnTo>
                <a:lnTo>
                  <a:pt x="8717" y="10000"/>
                </a:lnTo>
                <a:lnTo>
                  <a:pt x="8717" y="8160"/>
                </a:lnTo>
                <a:lnTo>
                  <a:pt x="6871" y="8086"/>
                </a:lnTo>
                <a:lnTo>
                  <a:pt x="4603" y="6109"/>
                </a:lnTo>
                <a:lnTo>
                  <a:pt x="0" y="1902"/>
                </a:lnTo>
                <a:close/>
              </a:path>
            </a:pathLst>
          </a:custGeom>
          <a:gradFill flip="none" rotWithShape="1">
            <a:gsLst>
              <a:gs pos="82000">
                <a:srgbClr val="9F2936">
                  <a:alpha val="78000"/>
                </a:srgbClr>
              </a:gs>
              <a:gs pos="39000">
                <a:srgbClr val="FFFFFF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78" name="Freeform 40"/>
          <p:cNvSpPr>
            <a:spLocks/>
          </p:cNvSpPr>
          <p:nvPr/>
        </p:nvSpPr>
        <p:spPr bwMode="auto">
          <a:xfrm rot="16200000" flipV="1">
            <a:off x="5321258" y="2501857"/>
            <a:ext cx="2692484" cy="787400"/>
          </a:xfrm>
          <a:custGeom>
            <a:avLst/>
            <a:gdLst>
              <a:gd name="connsiteX0" fmla="*/ 67 w 10067"/>
              <a:gd name="connsiteY0" fmla="*/ 1902 h 10000"/>
              <a:gd name="connsiteX1" fmla="*/ 8766 w 10067"/>
              <a:gd name="connsiteY1" fmla="*/ 1902 h 10000"/>
              <a:gd name="connsiteX2" fmla="*/ 8784 w 10067"/>
              <a:gd name="connsiteY2" fmla="*/ 0 h 10000"/>
              <a:gd name="connsiteX3" fmla="*/ 10067 w 10067"/>
              <a:gd name="connsiteY3" fmla="*/ 4540 h 10000"/>
              <a:gd name="connsiteX4" fmla="*/ 8784 w 10067"/>
              <a:gd name="connsiteY4" fmla="*/ 10000 h 10000"/>
              <a:gd name="connsiteX5" fmla="*/ 8784 w 10067"/>
              <a:gd name="connsiteY5" fmla="*/ 8160 h 10000"/>
              <a:gd name="connsiteX6" fmla="*/ 4933 w 10067"/>
              <a:gd name="connsiteY6" fmla="*/ 8098 h 10000"/>
              <a:gd name="connsiteX7" fmla="*/ 67 w 10067"/>
              <a:gd name="connsiteY7" fmla="*/ 1902 h 10000"/>
              <a:gd name="connsiteX0" fmla="*/ 245 w 10245"/>
              <a:gd name="connsiteY0" fmla="*/ 1902 h 10000"/>
              <a:gd name="connsiteX1" fmla="*/ 8944 w 10245"/>
              <a:gd name="connsiteY1" fmla="*/ 1902 h 10000"/>
              <a:gd name="connsiteX2" fmla="*/ 8962 w 10245"/>
              <a:gd name="connsiteY2" fmla="*/ 0 h 10000"/>
              <a:gd name="connsiteX3" fmla="*/ 10245 w 10245"/>
              <a:gd name="connsiteY3" fmla="*/ 4540 h 10000"/>
              <a:gd name="connsiteX4" fmla="*/ 8962 w 10245"/>
              <a:gd name="connsiteY4" fmla="*/ 10000 h 10000"/>
              <a:gd name="connsiteX5" fmla="*/ 8962 w 10245"/>
              <a:gd name="connsiteY5" fmla="*/ 8160 h 10000"/>
              <a:gd name="connsiteX6" fmla="*/ 1710 w 10245"/>
              <a:gd name="connsiteY6" fmla="*/ 7237 h 10000"/>
              <a:gd name="connsiteX7" fmla="*/ 245 w 10245"/>
              <a:gd name="connsiteY7" fmla="*/ 1902 h 10000"/>
              <a:gd name="connsiteX0" fmla="*/ 245 w 10245"/>
              <a:gd name="connsiteY0" fmla="*/ 1902 h 10000"/>
              <a:gd name="connsiteX1" fmla="*/ 8944 w 10245"/>
              <a:gd name="connsiteY1" fmla="*/ 1902 h 10000"/>
              <a:gd name="connsiteX2" fmla="*/ 8962 w 10245"/>
              <a:gd name="connsiteY2" fmla="*/ 0 h 10000"/>
              <a:gd name="connsiteX3" fmla="*/ 10245 w 10245"/>
              <a:gd name="connsiteY3" fmla="*/ 4540 h 10000"/>
              <a:gd name="connsiteX4" fmla="*/ 8962 w 10245"/>
              <a:gd name="connsiteY4" fmla="*/ 10000 h 10000"/>
              <a:gd name="connsiteX5" fmla="*/ 8962 w 10245"/>
              <a:gd name="connsiteY5" fmla="*/ 8160 h 10000"/>
              <a:gd name="connsiteX6" fmla="*/ 1710 w 10245"/>
              <a:gd name="connsiteY6" fmla="*/ 8098 h 10000"/>
              <a:gd name="connsiteX7" fmla="*/ 245 w 10245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1465 w 10000"/>
              <a:gd name="connsiteY6" fmla="*/ 8098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1492"/>
              <a:gd name="connsiteY0" fmla="*/ 1902 h 10000"/>
              <a:gd name="connsiteX1" fmla="*/ 8699 w 11492"/>
              <a:gd name="connsiteY1" fmla="*/ 1902 h 10000"/>
              <a:gd name="connsiteX2" fmla="*/ 8717 w 11492"/>
              <a:gd name="connsiteY2" fmla="*/ 0 h 10000"/>
              <a:gd name="connsiteX3" fmla="*/ 11492 w 11492"/>
              <a:gd name="connsiteY3" fmla="*/ 3707 h 10000"/>
              <a:gd name="connsiteX4" fmla="*/ 8717 w 11492"/>
              <a:gd name="connsiteY4" fmla="*/ 10000 h 10000"/>
              <a:gd name="connsiteX5" fmla="*/ 8717 w 11492"/>
              <a:gd name="connsiteY5" fmla="*/ 8160 h 10000"/>
              <a:gd name="connsiteX6" fmla="*/ 36 w 11492"/>
              <a:gd name="connsiteY6" fmla="*/ 8385 h 10000"/>
              <a:gd name="connsiteX7" fmla="*/ 0 w 11492"/>
              <a:gd name="connsiteY7" fmla="*/ 1902 h 10000"/>
              <a:gd name="connsiteX0" fmla="*/ 0 w 11721"/>
              <a:gd name="connsiteY0" fmla="*/ 1902 h 10000"/>
              <a:gd name="connsiteX1" fmla="*/ 8699 w 11721"/>
              <a:gd name="connsiteY1" fmla="*/ 1902 h 10000"/>
              <a:gd name="connsiteX2" fmla="*/ 8717 w 11721"/>
              <a:gd name="connsiteY2" fmla="*/ 0 h 10000"/>
              <a:gd name="connsiteX3" fmla="*/ 11721 w 11721"/>
              <a:gd name="connsiteY3" fmla="*/ 4957 h 10000"/>
              <a:gd name="connsiteX4" fmla="*/ 8717 w 11721"/>
              <a:gd name="connsiteY4" fmla="*/ 10000 h 10000"/>
              <a:gd name="connsiteX5" fmla="*/ 8717 w 11721"/>
              <a:gd name="connsiteY5" fmla="*/ 8160 h 10000"/>
              <a:gd name="connsiteX6" fmla="*/ 36 w 11721"/>
              <a:gd name="connsiteY6" fmla="*/ 8385 h 10000"/>
              <a:gd name="connsiteX7" fmla="*/ 0 w 11721"/>
              <a:gd name="connsiteY7" fmla="*/ 1902 h 10000"/>
              <a:gd name="connsiteX0" fmla="*/ 0 w 11006"/>
              <a:gd name="connsiteY0" fmla="*/ 1902 h 10000"/>
              <a:gd name="connsiteX1" fmla="*/ 8699 w 11006"/>
              <a:gd name="connsiteY1" fmla="*/ 1902 h 10000"/>
              <a:gd name="connsiteX2" fmla="*/ 8717 w 11006"/>
              <a:gd name="connsiteY2" fmla="*/ 0 h 10000"/>
              <a:gd name="connsiteX3" fmla="*/ 11006 w 11006"/>
              <a:gd name="connsiteY3" fmla="*/ 5153 h 10000"/>
              <a:gd name="connsiteX4" fmla="*/ 8717 w 11006"/>
              <a:gd name="connsiteY4" fmla="*/ 10000 h 10000"/>
              <a:gd name="connsiteX5" fmla="*/ 8717 w 11006"/>
              <a:gd name="connsiteY5" fmla="*/ 8160 h 10000"/>
              <a:gd name="connsiteX6" fmla="*/ 36 w 11006"/>
              <a:gd name="connsiteY6" fmla="*/ 8385 h 10000"/>
              <a:gd name="connsiteX7" fmla="*/ 0 w 11006"/>
              <a:gd name="connsiteY7" fmla="*/ 19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06" h="10000">
                <a:moveTo>
                  <a:pt x="0" y="1902"/>
                </a:moveTo>
                <a:lnTo>
                  <a:pt x="8699" y="1902"/>
                </a:lnTo>
                <a:lnTo>
                  <a:pt x="8717" y="0"/>
                </a:lnTo>
                <a:lnTo>
                  <a:pt x="11006" y="5153"/>
                </a:lnTo>
                <a:lnTo>
                  <a:pt x="8717" y="10000"/>
                </a:lnTo>
                <a:lnTo>
                  <a:pt x="8717" y="8160"/>
                </a:lnTo>
                <a:lnTo>
                  <a:pt x="36" y="8385"/>
                </a:lnTo>
                <a:cubicBezTo>
                  <a:pt x="24" y="6415"/>
                  <a:pt x="12" y="3872"/>
                  <a:pt x="0" y="1902"/>
                </a:cubicBezTo>
                <a:close/>
              </a:path>
            </a:pathLst>
          </a:custGeom>
          <a:gradFill flip="none" rotWithShape="1">
            <a:gsLst>
              <a:gs pos="83000">
                <a:srgbClr val="9F2936">
                  <a:alpha val="78000"/>
                </a:srgbClr>
              </a:gs>
              <a:gs pos="16000">
                <a:srgbClr val="FFFFFF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2590800" y="2070100"/>
            <a:ext cx="17653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0" dirty="0"/>
              <a:t>Portance maxi</a:t>
            </a:r>
            <a:endParaRPr lang="fr-FR" sz="1600" b="0" dirty="0">
              <a:latin typeface="+mn-lt"/>
            </a:endParaRPr>
          </a:p>
        </p:txBody>
      </p:sp>
      <p:grpSp>
        <p:nvGrpSpPr>
          <p:cNvPr id="61" name="Grouper 56"/>
          <p:cNvGrpSpPr/>
          <p:nvPr/>
        </p:nvGrpSpPr>
        <p:grpSpPr>
          <a:xfrm>
            <a:off x="5340356" y="3437235"/>
            <a:ext cx="2315618" cy="885834"/>
            <a:chOff x="5340356" y="3056235"/>
            <a:chExt cx="2315618" cy="885834"/>
          </a:xfrm>
        </p:grpSpPr>
        <p:sp>
          <p:nvSpPr>
            <p:cNvPr id="62" name="Rectangle 61"/>
            <p:cNvSpPr/>
            <p:nvPr/>
          </p:nvSpPr>
          <p:spPr>
            <a:xfrm>
              <a:off x="5689605" y="3098800"/>
              <a:ext cx="596900" cy="685800"/>
            </a:xfrm>
            <a:prstGeom prst="rect">
              <a:avLst/>
            </a:prstGeom>
            <a:gradFill>
              <a:gsLst>
                <a:gs pos="99000">
                  <a:schemeClr val="accent6">
                    <a:tint val="65000"/>
                    <a:satMod val="270000"/>
                  </a:schemeClr>
                </a:gs>
                <a:gs pos="100000">
                  <a:schemeClr val="accent6">
                    <a:tint val="29000"/>
                    <a:satMod val="40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3" name="Grouper 241"/>
            <p:cNvGrpSpPr/>
            <p:nvPr/>
          </p:nvGrpSpPr>
          <p:grpSpPr>
            <a:xfrm rot="1635556">
              <a:off x="5401973" y="3056235"/>
              <a:ext cx="2254001" cy="885834"/>
              <a:chOff x="6629400" y="1629092"/>
              <a:chExt cx="2254001" cy="885834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6629400" y="1629092"/>
                <a:ext cx="1016000" cy="695008"/>
              </a:xfrm>
              <a:custGeom>
                <a:avLst/>
                <a:gdLst>
                  <a:gd name="connsiteX0" fmla="*/ 0 w 1016000"/>
                  <a:gd name="connsiteY0" fmla="*/ 0 h 685800"/>
                  <a:gd name="connsiteX1" fmla="*/ 1016000 w 1016000"/>
                  <a:gd name="connsiteY1" fmla="*/ 0 h 685800"/>
                  <a:gd name="connsiteX2" fmla="*/ 1016000 w 1016000"/>
                  <a:gd name="connsiteY2" fmla="*/ 685800 h 685800"/>
                  <a:gd name="connsiteX3" fmla="*/ 0 w 1016000"/>
                  <a:gd name="connsiteY3" fmla="*/ 685800 h 685800"/>
                  <a:gd name="connsiteX4" fmla="*/ 0 w 1016000"/>
                  <a:gd name="connsiteY4" fmla="*/ 0 h 685800"/>
                  <a:gd name="connsiteX0" fmla="*/ 0 w 1016000"/>
                  <a:gd name="connsiteY0" fmla="*/ 0 h 685800"/>
                  <a:gd name="connsiteX1" fmla="*/ 1016000 w 1016000"/>
                  <a:gd name="connsiteY1" fmla="*/ 0 h 685800"/>
                  <a:gd name="connsiteX2" fmla="*/ 1001102 w 1016000"/>
                  <a:gd name="connsiteY2" fmla="*/ 219648 h 685800"/>
                  <a:gd name="connsiteX3" fmla="*/ 1016000 w 1016000"/>
                  <a:gd name="connsiteY3" fmla="*/ 685800 h 685800"/>
                  <a:gd name="connsiteX4" fmla="*/ 0 w 1016000"/>
                  <a:gd name="connsiteY4" fmla="*/ 685800 h 685800"/>
                  <a:gd name="connsiteX5" fmla="*/ 0 w 1016000"/>
                  <a:gd name="connsiteY5" fmla="*/ 0 h 685800"/>
                  <a:gd name="connsiteX0" fmla="*/ 0 w 1016000"/>
                  <a:gd name="connsiteY0" fmla="*/ 0 h 685800"/>
                  <a:gd name="connsiteX1" fmla="*/ 1016000 w 1016000"/>
                  <a:gd name="connsiteY1" fmla="*/ 0 h 685800"/>
                  <a:gd name="connsiteX2" fmla="*/ 904968 w 1016000"/>
                  <a:gd name="connsiteY2" fmla="*/ 254893 h 685800"/>
                  <a:gd name="connsiteX3" fmla="*/ 1016000 w 1016000"/>
                  <a:gd name="connsiteY3" fmla="*/ 685800 h 685800"/>
                  <a:gd name="connsiteX4" fmla="*/ 0 w 1016000"/>
                  <a:gd name="connsiteY4" fmla="*/ 685800 h 685800"/>
                  <a:gd name="connsiteX5" fmla="*/ 0 w 1016000"/>
                  <a:gd name="connsiteY5" fmla="*/ 0 h 685800"/>
                  <a:gd name="connsiteX0" fmla="*/ 0 w 1016000"/>
                  <a:gd name="connsiteY0" fmla="*/ 9208 h 695008"/>
                  <a:gd name="connsiteX1" fmla="*/ 668887 w 1016000"/>
                  <a:gd name="connsiteY1" fmla="*/ 0 h 695008"/>
                  <a:gd name="connsiteX2" fmla="*/ 1016000 w 1016000"/>
                  <a:gd name="connsiteY2" fmla="*/ 9208 h 695008"/>
                  <a:gd name="connsiteX3" fmla="*/ 904968 w 1016000"/>
                  <a:gd name="connsiteY3" fmla="*/ 264101 h 695008"/>
                  <a:gd name="connsiteX4" fmla="*/ 1016000 w 1016000"/>
                  <a:gd name="connsiteY4" fmla="*/ 695008 h 695008"/>
                  <a:gd name="connsiteX5" fmla="*/ 0 w 1016000"/>
                  <a:gd name="connsiteY5" fmla="*/ 695008 h 695008"/>
                  <a:gd name="connsiteX6" fmla="*/ 0 w 1016000"/>
                  <a:gd name="connsiteY6" fmla="*/ 9208 h 695008"/>
                  <a:gd name="connsiteX0" fmla="*/ 0 w 1016000"/>
                  <a:gd name="connsiteY0" fmla="*/ 9208 h 695008"/>
                  <a:gd name="connsiteX1" fmla="*/ 668887 w 1016000"/>
                  <a:gd name="connsiteY1" fmla="*/ 0 h 695008"/>
                  <a:gd name="connsiteX2" fmla="*/ 904968 w 1016000"/>
                  <a:gd name="connsiteY2" fmla="*/ 264101 h 695008"/>
                  <a:gd name="connsiteX3" fmla="*/ 1016000 w 1016000"/>
                  <a:gd name="connsiteY3" fmla="*/ 695008 h 695008"/>
                  <a:gd name="connsiteX4" fmla="*/ 0 w 1016000"/>
                  <a:gd name="connsiteY4" fmla="*/ 695008 h 695008"/>
                  <a:gd name="connsiteX5" fmla="*/ 0 w 1016000"/>
                  <a:gd name="connsiteY5" fmla="*/ 9208 h 69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6000" h="695008">
                    <a:moveTo>
                      <a:pt x="0" y="9208"/>
                    </a:moveTo>
                    <a:lnTo>
                      <a:pt x="668887" y="0"/>
                    </a:lnTo>
                    <a:lnTo>
                      <a:pt x="904968" y="264101"/>
                    </a:lnTo>
                    <a:lnTo>
                      <a:pt x="1016000" y="695008"/>
                    </a:lnTo>
                    <a:lnTo>
                      <a:pt x="0" y="695008"/>
                    </a:lnTo>
                    <a:lnTo>
                      <a:pt x="0" y="92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71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72" name="Image 71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73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64" name="Grouper 67"/>
            <p:cNvGrpSpPr/>
            <p:nvPr/>
          </p:nvGrpSpPr>
          <p:grpSpPr>
            <a:xfrm>
              <a:off x="5340356" y="3598331"/>
              <a:ext cx="891147" cy="276999"/>
              <a:chOff x="4020607" y="4872812"/>
              <a:chExt cx="891147" cy="374289"/>
            </a:xfrm>
          </p:grpSpPr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ZoneTexte 68"/>
              <p:cNvSpPr txBox="1"/>
              <p:nvPr/>
            </p:nvSpPr>
            <p:spPr>
              <a:xfrm>
                <a:off x="4020607" y="4872812"/>
                <a:ext cx="328050" cy="37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0" y="1397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/>
              <a:t>LA POLAIRE D’UN PROFIL</a:t>
            </a:r>
          </a:p>
        </p:txBody>
      </p:sp>
      <p:sp>
        <p:nvSpPr>
          <p:cNvPr id="54" name="AutoShape 41">
            <a:extLst>
              <a:ext uri="{FF2B5EF4-FFF2-40B4-BE49-F238E27FC236}">
                <a16:creationId xmlns:a16="http://schemas.microsoft.com/office/drawing/2014/main" id="{652BD266-AC73-0845-A0F6-5D1BB5B95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1" y="5563059"/>
            <a:ext cx="811892" cy="306467"/>
          </a:xfrm>
          <a:prstGeom prst="wedgeRoundRectCallout">
            <a:avLst>
              <a:gd name="adj1" fmla="val -70146"/>
              <a:gd name="adj2" fmla="val 126964"/>
              <a:gd name="adj3" fmla="val 16667"/>
            </a:avLst>
          </a:prstGeom>
          <a:solidFill>
            <a:srgbClr val="0099CC">
              <a:alpha val="6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latin typeface="Symbol" charset="2"/>
              </a:rPr>
              <a:t>a</a:t>
            </a:r>
            <a:r>
              <a:rPr lang="fr-FR" sz="1200" b="0" dirty="0">
                <a:latin typeface="Times New Roman" charset="0"/>
              </a:rPr>
              <a:t> = -3°</a:t>
            </a:r>
          </a:p>
        </p:txBody>
      </p:sp>
    </p:spTree>
    <p:extLst>
      <p:ext uri="{BB962C8B-B14F-4D97-AF65-F5344CB8AC3E}">
        <p14:creationId xmlns:p14="http://schemas.microsoft.com/office/powerpoint/2010/main" val="1846271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77" grpId="0" animBg="1"/>
      <p:bldP spid="101" grpId="0"/>
      <p:bldP spid="106" grpId="0" animBg="1"/>
      <p:bldP spid="60" grpId="0" animBg="1"/>
      <p:bldP spid="78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4652963" y="1135063"/>
            <a:ext cx="619125" cy="6365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5397500" y="1133475"/>
            <a:ext cx="619125" cy="6365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6219825" y="1130300"/>
            <a:ext cx="619125" cy="6365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fr-FR" sz="1800" b="0" dirty="0">
                <a:latin typeface="Arial" charset="0"/>
              </a:rPr>
              <a:t> </a:t>
            </a: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3932238" y="1122363"/>
            <a:ext cx="619125" cy="6365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3221038" y="1116013"/>
            <a:ext cx="619125" cy="6365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3219450" y="1128713"/>
            <a:ext cx="619125" cy="6365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3932238" y="1127125"/>
            <a:ext cx="619125" cy="63658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4652963" y="1147763"/>
            <a:ext cx="619125" cy="6365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5397500" y="1146175"/>
            <a:ext cx="619125" cy="63658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6219825" y="1143000"/>
            <a:ext cx="619125" cy="63658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38163" y="2286298"/>
            <a:ext cx="8229600" cy="342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31800" indent="-342900" eaLnBrk="1" hangingPunct="1">
              <a:lnSpc>
                <a:spcPct val="150000"/>
              </a:lnSpc>
              <a:buFont typeface="Arial"/>
              <a:buChar char="•"/>
            </a:pPr>
            <a:r>
              <a:rPr lang="fr-FR" sz="2000" b="0" dirty="0">
                <a:latin typeface="Symbol" charset="2"/>
                <a:cs typeface="Symbol" charset="2"/>
              </a:rPr>
              <a:t>r</a:t>
            </a:r>
            <a:r>
              <a:rPr lang="fr-FR" sz="2000" b="0" dirty="0">
                <a:latin typeface="Trebuchet MS"/>
                <a:cs typeface="Trebuchet MS"/>
              </a:rPr>
              <a:t> = Masse volumique de l’air exprimée en kg/m</a:t>
            </a:r>
            <a:r>
              <a:rPr lang="fr-FR" sz="2000" b="0" baseline="30000" dirty="0">
                <a:latin typeface="Trebuchet MS"/>
                <a:cs typeface="Trebuchet MS"/>
              </a:rPr>
              <a:t>3</a:t>
            </a:r>
          </a:p>
          <a:p>
            <a:pPr marL="431800" indent="-342900" eaLnBrk="1" hangingPunct="1">
              <a:lnSpc>
                <a:spcPct val="150000"/>
              </a:lnSpc>
              <a:buFont typeface="Arial"/>
              <a:buChar char="•"/>
            </a:pPr>
            <a:r>
              <a:rPr lang="fr-FR" sz="2000" b="0" dirty="0">
                <a:latin typeface="Trebuchet MS"/>
                <a:cs typeface="Trebuchet MS"/>
              </a:rPr>
              <a:t>S = Surface alaire exprimée en m²</a:t>
            </a:r>
          </a:p>
          <a:p>
            <a:pPr marL="431800" indent="-342900" eaLnBrk="1" hangingPunct="1">
              <a:lnSpc>
                <a:spcPct val="150000"/>
              </a:lnSpc>
              <a:buFont typeface="Arial"/>
              <a:buChar char="•"/>
            </a:pPr>
            <a:r>
              <a:rPr lang="fr-FR" sz="2000" b="0" dirty="0">
                <a:latin typeface="Trebuchet MS"/>
                <a:cs typeface="Trebuchet MS"/>
              </a:rPr>
              <a:t>V² = Vitesse du vent relatif élevé au carré et exprimé en m/s</a:t>
            </a:r>
          </a:p>
          <a:p>
            <a:pPr marL="431800" indent="-342900" eaLnBrk="1" hangingPunct="1">
              <a:lnSpc>
                <a:spcPct val="150000"/>
              </a:lnSpc>
              <a:buFont typeface="Arial"/>
              <a:buChar char="•"/>
            </a:pPr>
            <a:r>
              <a:rPr lang="fr-FR" sz="2000" b="0" dirty="0">
                <a:latin typeface="Trebuchet MS"/>
                <a:cs typeface="Trebuchet MS"/>
              </a:rPr>
              <a:t>Cz = Coefficient sans dimension dépendant de la forme du profil, de son état de surface et de l’angle d’incidence.</a:t>
            </a:r>
          </a:p>
          <a:p>
            <a:pPr marL="431800" indent="-342900" eaLnBrk="1" hangingPunct="1">
              <a:lnSpc>
                <a:spcPct val="150000"/>
              </a:lnSpc>
              <a:buFont typeface="Arial"/>
              <a:buChar char="•"/>
            </a:pPr>
            <a:r>
              <a:rPr lang="fr-FR" sz="2000" b="0" dirty="0">
                <a:latin typeface="Trebuchet MS"/>
                <a:cs typeface="Trebuchet MS"/>
              </a:rPr>
              <a:t>Mg = Poids de l’ULM.</a:t>
            </a:r>
          </a:p>
        </p:txBody>
      </p:sp>
      <p:sp>
        <p:nvSpPr>
          <p:cNvPr id="20503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38950" y="2456660"/>
            <a:ext cx="596900" cy="317500"/>
          </a:xfrm>
          <a:prstGeom prst="actionButtonDocumen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fr-FR" sz="1800" b="0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4" descr="Marbre blanc"/>
          <p:cNvSpPr>
            <a:spLocks noChangeArrowheads="1"/>
          </p:cNvSpPr>
          <p:nvPr/>
        </p:nvSpPr>
        <p:spPr bwMode="auto">
          <a:xfrm>
            <a:off x="0" y="1270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EXPRESSION ALGÉBRIQUE DE LA PORTANCE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60462"/>
            <a:ext cx="9144000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fr-FR" sz="2800" dirty="0">
                <a:solidFill>
                  <a:schemeClr val="tx1"/>
                </a:solidFill>
                <a:latin typeface="Comic Sans MS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rebuchet MS"/>
                <a:cs typeface="Trebuchet MS"/>
              </a:rPr>
              <a:t>Rz</a:t>
            </a:r>
            <a:r>
              <a:rPr lang="fr-FR" sz="2800" dirty="0">
                <a:solidFill>
                  <a:schemeClr val="tx1"/>
                </a:solidFill>
                <a:latin typeface="Comic Sans MS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Trebuchet MS"/>
                <a:cs typeface="Trebuchet MS"/>
              </a:rPr>
              <a:t>= </a:t>
            </a:r>
            <a:r>
              <a:rPr lang="fr-FR" sz="2800" dirty="0">
                <a:solidFill>
                  <a:schemeClr val="tx1"/>
                </a:solidFill>
                <a:latin typeface="Comic Sans MS" charset="0"/>
              </a:rPr>
              <a:t>½ </a:t>
            </a:r>
            <a:r>
              <a:rPr lang="fr-FR" sz="2800" dirty="0">
                <a:solidFill>
                  <a:schemeClr val="tx1"/>
                </a:solidFill>
                <a:latin typeface="Symbol" charset="2"/>
              </a:rPr>
              <a:t>r </a:t>
            </a:r>
            <a:r>
              <a:rPr lang="fr-FR" sz="2800" dirty="0">
                <a:solidFill>
                  <a:schemeClr val="tx1"/>
                </a:solidFill>
                <a:latin typeface="Comic Sans MS" charset="0"/>
              </a:rPr>
              <a:t>.  </a:t>
            </a:r>
            <a:r>
              <a:rPr lang="fr-FR" sz="2800" dirty="0">
                <a:solidFill>
                  <a:schemeClr val="tx1"/>
                </a:solidFill>
                <a:latin typeface="Trebuchet MS"/>
                <a:cs typeface="Trebuchet MS"/>
              </a:rPr>
              <a:t>S</a:t>
            </a:r>
            <a:r>
              <a:rPr lang="fr-FR" sz="2800" dirty="0">
                <a:solidFill>
                  <a:schemeClr val="tx1"/>
                </a:solidFill>
                <a:latin typeface="Comic Sans MS" charset="0"/>
              </a:rPr>
              <a:t>  . </a:t>
            </a:r>
            <a:r>
              <a:rPr lang="fr-FR" sz="2800" dirty="0">
                <a:solidFill>
                  <a:schemeClr val="tx1"/>
                </a:solidFill>
                <a:latin typeface="Trebuchet MS"/>
                <a:cs typeface="Trebuchet MS"/>
              </a:rPr>
              <a:t>V²  </a:t>
            </a:r>
            <a:r>
              <a:rPr lang="fr-FR" sz="2800" dirty="0">
                <a:solidFill>
                  <a:schemeClr val="tx1"/>
                </a:solidFill>
                <a:latin typeface="Comic Sans MS" charset="0"/>
              </a:rPr>
              <a:t>. </a:t>
            </a:r>
            <a:r>
              <a:rPr lang="fr-FR" sz="2800" dirty="0">
                <a:solidFill>
                  <a:schemeClr val="tx1"/>
                </a:solidFill>
                <a:latin typeface="Trebuchet MS"/>
                <a:cs typeface="Trebuchet MS"/>
              </a:rPr>
              <a:t>Cz = Mg</a:t>
            </a:r>
            <a:r>
              <a:rPr lang="fr-FR" sz="2800" dirty="0">
                <a:solidFill>
                  <a:schemeClr val="tx1"/>
                </a:solidFill>
                <a:latin typeface="Comic Sans MS" charset="0"/>
              </a:rPr>
              <a:t> </a:t>
            </a:r>
            <a:endParaRPr lang="fr-FR" sz="28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9" grpId="0" animBg="1"/>
      <p:bldP spid="20498" grpId="0" animBg="1"/>
      <p:bldP spid="20497" grpId="0" animBg="1"/>
      <p:bldP spid="20496" grpId="0" animBg="1"/>
      <p:bldP spid="20495" grpId="0" animBg="1"/>
      <p:bldP spid="20489" grpId="0" animBg="1"/>
      <p:bldP spid="20491" grpId="0" animBg="1"/>
      <p:bldP spid="20492" grpId="0" animBg="1"/>
      <p:bldP spid="20493" grpId="0" animBg="1"/>
      <p:bldP spid="20494" grpId="0" animBg="1"/>
      <p:bldP spid="20503" grpId="0" animBg="1"/>
      <p:bldP spid="2048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Line 175"/>
          <p:cNvSpPr>
            <a:spLocks noChangeShapeType="1"/>
          </p:cNvSpPr>
          <p:nvPr/>
        </p:nvSpPr>
        <p:spPr bwMode="auto">
          <a:xfrm flipH="1">
            <a:off x="1841501" y="1257300"/>
            <a:ext cx="2408668" cy="12"/>
          </a:xfrm>
          <a:prstGeom prst="line">
            <a:avLst/>
          </a:prstGeom>
          <a:noFill/>
          <a:ln w="12700" cap="rnd" cmpd="sng" algn="ctr">
            <a:solidFill>
              <a:schemeClr val="accent6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" name="Line 175"/>
          <p:cNvSpPr>
            <a:spLocks noChangeShapeType="1"/>
          </p:cNvSpPr>
          <p:nvPr/>
        </p:nvSpPr>
        <p:spPr bwMode="auto">
          <a:xfrm rot="16200000">
            <a:off x="194804" y="3992099"/>
            <a:ext cx="3750595" cy="457200"/>
          </a:xfrm>
          <a:prstGeom prst="line">
            <a:avLst/>
          </a:prstGeom>
          <a:noFill/>
          <a:ln w="12700" cap="rnd" cmpd="sng" algn="ctr">
            <a:solidFill>
              <a:srgbClr val="008000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Line 175"/>
          <p:cNvSpPr>
            <a:spLocks noChangeShapeType="1"/>
          </p:cNvSpPr>
          <p:nvPr/>
        </p:nvSpPr>
        <p:spPr bwMode="auto">
          <a:xfrm rot="5400000">
            <a:off x="769072" y="4677646"/>
            <a:ext cx="2781888" cy="0"/>
          </a:xfrm>
          <a:prstGeom prst="line">
            <a:avLst/>
          </a:prstGeom>
          <a:noFill/>
          <a:ln w="12700" cap="rnd" cmpd="sng" algn="ctr">
            <a:solidFill>
              <a:srgbClr val="3366FF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8843" name="Freeform 11"/>
          <p:cNvSpPr>
            <a:spLocks/>
          </p:cNvSpPr>
          <p:nvPr/>
        </p:nvSpPr>
        <p:spPr bwMode="auto">
          <a:xfrm>
            <a:off x="2162706" y="1263129"/>
            <a:ext cx="2553228" cy="5003288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3" h="3129">
                <a:moveTo>
                  <a:pt x="393" y="3129"/>
                </a:moveTo>
                <a:cubicBezTo>
                  <a:pt x="367" y="3066"/>
                  <a:pt x="288" y="2900"/>
                  <a:pt x="237" y="2751"/>
                </a:cubicBezTo>
                <a:cubicBezTo>
                  <a:pt x="186" y="2602"/>
                  <a:pt x="125" y="2420"/>
                  <a:pt x="87" y="2234"/>
                </a:cubicBezTo>
                <a:cubicBezTo>
                  <a:pt x="49" y="2049"/>
                  <a:pt x="18" y="1811"/>
                  <a:pt x="9" y="1640"/>
                </a:cubicBezTo>
                <a:cubicBezTo>
                  <a:pt x="0" y="1469"/>
                  <a:pt x="15" y="1343"/>
                  <a:pt x="33" y="1208"/>
                </a:cubicBezTo>
                <a:cubicBezTo>
                  <a:pt x="51" y="1073"/>
                  <a:pt x="83" y="940"/>
                  <a:pt x="119" y="831"/>
                </a:cubicBezTo>
                <a:cubicBezTo>
                  <a:pt x="155" y="722"/>
                  <a:pt x="183" y="651"/>
                  <a:pt x="247" y="551"/>
                </a:cubicBezTo>
                <a:cubicBezTo>
                  <a:pt x="311" y="451"/>
                  <a:pt x="412" y="312"/>
                  <a:pt x="501" y="229"/>
                </a:cubicBezTo>
                <a:cubicBezTo>
                  <a:pt x="590" y="146"/>
                  <a:pt x="685" y="93"/>
                  <a:pt x="783" y="55"/>
                </a:cubicBezTo>
                <a:cubicBezTo>
                  <a:pt x="881" y="17"/>
                  <a:pt x="995" y="5"/>
                  <a:pt x="1089" y="3"/>
                </a:cubicBezTo>
                <a:cubicBezTo>
                  <a:pt x="1183" y="1"/>
                  <a:pt x="1258" y="0"/>
                  <a:pt x="1347" y="43"/>
                </a:cubicBezTo>
                <a:cubicBezTo>
                  <a:pt x="1436" y="86"/>
                  <a:pt x="1534" y="155"/>
                  <a:pt x="1623" y="2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4" y="6062663"/>
            <a:ext cx="104264" cy="104262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37" name="Oval 33"/>
          <p:cNvSpPr>
            <a:spLocks noChangeAspect="1" noChangeArrowheads="1"/>
          </p:cNvSpPr>
          <p:nvPr/>
        </p:nvSpPr>
        <p:spPr bwMode="auto">
          <a:xfrm>
            <a:off x="2125136" y="3693608"/>
            <a:ext cx="104263" cy="104263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66" name="Oval 34"/>
          <p:cNvSpPr>
            <a:spLocks noChangeAspect="1" noChangeArrowheads="1"/>
          </p:cNvSpPr>
          <p:nvPr/>
        </p:nvSpPr>
        <p:spPr bwMode="auto">
          <a:xfrm>
            <a:off x="2134127" y="3352278"/>
            <a:ext cx="104262" cy="104264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3694792" y="5574526"/>
            <a:ext cx="121920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0099CC"/>
                </a:solidFill>
                <a:latin typeface="Candara"/>
                <a:cs typeface="Candara"/>
              </a:rPr>
              <a:t>Piqué vertical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3106720" y="3921608"/>
            <a:ext cx="1041400" cy="312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80AAF9"/>
                </a:solidFill>
                <a:latin typeface="Candara"/>
                <a:cs typeface="Candara"/>
              </a:rPr>
              <a:t>Vol rapide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3108027" y="2835480"/>
            <a:ext cx="119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008000"/>
                </a:solidFill>
                <a:latin typeface="Candara"/>
                <a:cs typeface="Candara"/>
              </a:rPr>
              <a:t>Finesse max.</a:t>
            </a:r>
          </a:p>
        </p:txBody>
      </p:sp>
      <p:sp>
        <p:nvSpPr>
          <p:cNvPr id="77" name="Oval 23"/>
          <p:cNvSpPr>
            <a:spLocks noChangeAspect="1" noChangeArrowheads="1"/>
          </p:cNvSpPr>
          <p:nvPr/>
        </p:nvSpPr>
        <p:spPr bwMode="auto">
          <a:xfrm>
            <a:off x="3908420" y="1217619"/>
            <a:ext cx="104264" cy="104262"/>
          </a:xfrm>
          <a:prstGeom prst="ellipse">
            <a:avLst/>
          </a:prstGeom>
          <a:solidFill>
            <a:srgbClr val="F07F09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91" name="Oval 24"/>
          <p:cNvSpPr>
            <a:spLocks noChangeAspect="1" noChangeArrowheads="1"/>
          </p:cNvSpPr>
          <p:nvPr/>
        </p:nvSpPr>
        <p:spPr bwMode="auto">
          <a:xfrm>
            <a:off x="4655607" y="1621895"/>
            <a:ext cx="104264" cy="104262"/>
          </a:xfrm>
          <a:prstGeom prst="ellipse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3078842" y="1783983"/>
            <a:ext cx="1206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FF6600"/>
                </a:solidFill>
                <a:latin typeface="Candara"/>
                <a:cs typeface="Candara"/>
              </a:rPr>
              <a:t>Vitesse mini 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4677660" y="2254675"/>
            <a:ext cx="139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FF0000"/>
                </a:solidFill>
                <a:latin typeface="Candara"/>
                <a:cs typeface="Candara"/>
              </a:rPr>
              <a:t>Décrochage</a:t>
            </a:r>
          </a:p>
        </p:txBody>
      </p:sp>
      <p:sp>
        <p:nvSpPr>
          <p:cNvPr id="94" name="Freeform 25"/>
          <p:cNvSpPr>
            <a:spLocks/>
          </p:cNvSpPr>
          <p:nvPr/>
        </p:nvSpPr>
        <p:spPr bwMode="auto">
          <a:xfrm rot="1486185">
            <a:off x="3979790" y="1364623"/>
            <a:ext cx="768243" cy="120949"/>
          </a:xfrm>
          <a:custGeom>
            <a:avLst/>
            <a:gdLst>
              <a:gd name="T0" fmla="*/ 0 w 907"/>
              <a:gd name="T1" fmla="*/ 0 h 404"/>
              <a:gd name="T2" fmla="*/ 2147483647 w 907"/>
              <a:gd name="T3" fmla="*/ 2147483647 h 404"/>
              <a:gd name="T4" fmla="*/ 2147483647 w 907"/>
              <a:gd name="T5" fmla="*/ 2147483647 h 404"/>
              <a:gd name="T6" fmla="*/ 2147483647 w 907"/>
              <a:gd name="T7" fmla="*/ 2147483647 h 404"/>
              <a:gd name="T8" fmla="*/ 2147483647 w 907"/>
              <a:gd name="T9" fmla="*/ 2147483647 h 404"/>
              <a:gd name="T10" fmla="*/ 2147483647 w 907"/>
              <a:gd name="T11" fmla="*/ 2147483647 h 4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7"/>
              <a:gd name="T19" fmla="*/ 0 h 404"/>
              <a:gd name="T20" fmla="*/ 907 w 907"/>
              <a:gd name="T21" fmla="*/ 404 h 404"/>
              <a:gd name="connsiteX0" fmla="*/ 0 w 860"/>
              <a:gd name="connsiteY0" fmla="*/ 0 h 376"/>
              <a:gd name="connsiteX1" fmla="*/ 233 w 860"/>
              <a:gd name="connsiteY1" fmla="*/ 41 h 376"/>
              <a:gd name="connsiteX2" fmla="*/ 448 w 860"/>
              <a:gd name="connsiteY2" fmla="*/ 120 h 376"/>
              <a:gd name="connsiteX3" fmla="*/ 612 w 860"/>
              <a:gd name="connsiteY3" fmla="*/ 208 h 376"/>
              <a:gd name="connsiteX4" fmla="*/ 860 w 860"/>
              <a:gd name="connsiteY4" fmla="*/ 376 h 376"/>
              <a:gd name="connsiteX0" fmla="*/ 0 w 612"/>
              <a:gd name="connsiteY0" fmla="*/ 0 h 208"/>
              <a:gd name="connsiteX1" fmla="*/ 233 w 612"/>
              <a:gd name="connsiteY1" fmla="*/ 41 h 208"/>
              <a:gd name="connsiteX2" fmla="*/ 448 w 612"/>
              <a:gd name="connsiteY2" fmla="*/ 120 h 208"/>
              <a:gd name="connsiteX3" fmla="*/ 612 w 612"/>
              <a:gd name="connsiteY3" fmla="*/ 208 h 208"/>
              <a:gd name="connsiteX0" fmla="*/ 0 w 612"/>
              <a:gd name="connsiteY0" fmla="*/ 0 h 208"/>
              <a:gd name="connsiteX1" fmla="*/ 233 w 612"/>
              <a:gd name="connsiteY1" fmla="*/ 41 h 208"/>
              <a:gd name="connsiteX2" fmla="*/ 448 w 612"/>
              <a:gd name="connsiteY2" fmla="*/ 120 h 208"/>
              <a:gd name="connsiteX3" fmla="*/ 612 w 612"/>
              <a:gd name="connsiteY3" fmla="*/ 208 h 208"/>
              <a:gd name="connsiteX0" fmla="*/ 0 w 645"/>
              <a:gd name="connsiteY0" fmla="*/ 0 h 208"/>
              <a:gd name="connsiteX1" fmla="*/ 233 w 645"/>
              <a:gd name="connsiteY1" fmla="*/ 41 h 208"/>
              <a:gd name="connsiteX2" fmla="*/ 448 w 645"/>
              <a:gd name="connsiteY2" fmla="*/ 120 h 208"/>
              <a:gd name="connsiteX3" fmla="*/ 645 w 645"/>
              <a:gd name="connsiteY3" fmla="*/ 208 h 208"/>
              <a:gd name="connsiteX0" fmla="*/ 0 w 678"/>
              <a:gd name="connsiteY0" fmla="*/ 0 h 272"/>
              <a:gd name="connsiteX1" fmla="*/ 233 w 678"/>
              <a:gd name="connsiteY1" fmla="*/ 41 h 272"/>
              <a:gd name="connsiteX2" fmla="*/ 448 w 678"/>
              <a:gd name="connsiteY2" fmla="*/ 120 h 272"/>
              <a:gd name="connsiteX3" fmla="*/ 678 w 678"/>
              <a:gd name="connsiteY3" fmla="*/ 272 h 272"/>
              <a:gd name="connsiteX0" fmla="*/ 0 w 678"/>
              <a:gd name="connsiteY0" fmla="*/ 0 h 272"/>
              <a:gd name="connsiteX1" fmla="*/ 233 w 678"/>
              <a:gd name="connsiteY1" fmla="*/ 41 h 272"/>
              <a:gd name="connsiteX2" fmla="*/ 448 w 678"/>
              <a:gd name="connsiteY2" fmla="*/ 120 h 272"/>
              <a:gd name="connsiteX3" fmla="*/ 678 w 678"/>
              <a:gd name="connsiteY3" fmla="*/ 272 h 272"/>
              <a:gd name="connsiteX0" fmla="*/ 0 w 678"/>
              <a:gd name="connsiteY0" fmla="*/ 0 h 272"/>
              <a:gd name="connsiteX1" fmla="*/ 233 w 678"/>
              <a:gd name="connsiteY1" fmla="*/ 41 h 272"/>
              <a:gd name="connsiteX2" fmla="*/ 448 w 678"/>
              <a:gd name="connsiteY2" fmla="*/ 120 h 272"/>
              <a:gd name="connsiteX3" fmla="*/ 678 w 678"/>
              <a:gd name="connsiteY3" fmla="*/ 272 h 272"/>
              <a:gd name="connsiteX0" fmla="*/ 0 w 678"/>
              <a:gd name="connsiteY0" fmla="*/ 0 h 272"/>
              <a:gd name="connsiteX1" fmla="*/ 233 w 678"/>
              <a:gd name="connsiteY1" fmla="*/ 41 h 272"/>
              <a:gd name="connsiteX2" fmla="*/ 448 w 678"/>
              <a:gd name="connsiteY2" fmla="*/ 120 h 272"/>
              <a:gd name="connsiteX3" fmla="*/ 678 w 678"/>
              <a:gd name="connsiteY3" fmla="*/ 272 h 272"/>
              <a:gd name="connsiteX0" fmla="*/ 0 w 678"/>
              <a:gd name="connsiteY0" fmla="*/ 262 h 534"/>
              <a:gd name="connsiteX1" fmla="*/ 244 w 678"/>
              <a:gd name="connsiteY1" fmla="*/ 20 h 534"/>
              <a:gd name="connsiteX2" fmla="*/ 448 w 678"/>
              <a:gd name="connsiteY2" fmla="*/ 382 h 534"/>
              <a:gd name="connsiteX3" fmla="*/ 678 w 678"/>
              <a:gd name="connsiteY3" fmla="*/ 534 h 534"/>
              <a:gd name="connsiteX0" fmla="*/ 0 w 678"/>
              <a:gd name="connsiteY0" fmla="*/ 257 h 529"/>
              <a:gd name="connsiteX1" fmla="*/ 244 w 678"/>
              <a:gd name="connsiteY1" fmla="*/ 15 h 529"/>
              <a:gd name="connsiteX2" fmla="*/ 473 w 678"/>
              <a:gd name="connsiteY2" fmla="*/ 168 h 529"/>
              <a:gd name="connsiteX3" fmla="*/ 678 w 678"/>
              <a:gd name="connsiteY3" fmla="*/ 529 h 529"/>
              <a:gd name="connsiteX0" fmla="*/ 0 w 707"/>
              <a:gd name="connsiteY0" fmla="*/ 442 h 555"/>
              <a:gd name="connsiteX1" fmla="*/ 273 w 707"/>
              <a:gd name="connsiteY1" fmla="*/ 41 h 555"/>
              <a:gd name="connsiteX2" fmla="*/ 502 w 707"/>
              <a:gd name="connsiteY2" fmla="*/ 194 h 555"/>
              <a:gd name="connsiteX3" fmla="*/ 707 w 707"/>
              <a:gd name="connsiteY3" fmla="*/ 555 h 555"/>
              <a:gd name="connsiteX0" fmla="*/ 0 w 707"/>
              <a:gd name="connsiteY0" fmla="*/ 388 h 501"/>
              <a:gd name="connsiteX1" fmla="*/ 246 w 707"/>
              <a:gd name="connsiteY1" fmla="*/ 41 h 501"/>
              <a:gd name="connsiteX2" fmla="*/ 502 w 707"/>
              <a:gd name="connsiteY2" fmla="*/ 140 h 501"/>
              <a:gd name="connsiteX3" fmla="*/ 707 w 707"/>
              <a:gd name="connsiteY3" fmla="*/ 501 h 501"/>
              <a:gd name="connsiteX0" fmla="*/ 0 w 708"/>
              <a:gd name="connsiteY0" fmla="*/ 252 h 482"/>
              <a:gd name="connsiteX1" fmla="*/ 247 w 708"/>
              <a:gd name="connsiteY1" fmla="*/ 22 h 482"/>
              <a:gd name="connsiteX2" fmla="*/ 503 w 708"/>
              <a:gd name="connsiteY2" fmla="*/ 121 h 482"/>
              <a:gd name="connsiteX3" fmla="*/ 708 w 708"/>
              <a:gd name="connsiteY3" fmla="*/ 482 h 482"/>
              <a:gd name="connsiteX0" fmla="*/ 0 w 708"/>
              <a:gd name="connsiteY0" fmla="*/ 300 h 530"/>
              <a:gd name="connsiteX1" fmla="*/ 247 w 708"/>
              <a:gd name="connsiteY1" fmla="*/ 70 h 530"/>
              <a:gd name="connsiteX2" fmla="*/ 503 w 708"/>
              <a:gd name="connsiteY2" fmla="*/ 169 h 530"/>
              <a:gd name="connsiteX3" fmla="*/ 708 w 708"/>
              <a:gd name="connsiteY3" fmla="*/ 530 h 530"/>
              <a:gd name="connsiteX0" fmla="*/ 0 w 708"/>
              <a:gd name="connsiteY0" fmla="*/ 300 h 530"/>
              <a:gd name="connsiteX1" fmla="*/ 247 w 708"/>
              <a:gd name="connsiteY1" fmla="*/ 70 h 530"/>
              <a:gd name="connsiteX2" fmla="*/ 503 w 708"/>
              <a:gd name="connsiteY2" fmla="*/ 169 h 530"/>
              <a:gd name="connsiteX3" fmla="*/ 708 w 708"/>
              <a:gd name="connsiteY3" fmla="*/ 530 h 530"/>
              <a:gd name="connsiteX0" fmla="*/ 30 w 738"/>
              <a:gd name="connsiteY0" fmla="*/ 300 h 530"/>
              <a:gd name="connsiteX1" fmla="*/ 277 w 738"/>
              <a:gd name="connsiteY1" fmla="*/ 70 h 530"/>
              <a:gd name="connsiteX2" fmla="*/ 533 w 738"/>
              <a:gd name="connsiteY2" fmla="*/ 169 h 530"/>
              <a:gd name="connsiteX3" fmla="*/ 738 w 738"/>
              <a:gd name="connsiteY3" fmla="*/ 530 h 530"/>
              <a:gd name="connsiteX0" fmla="*/ 0 w 708"/>
              <a:gd name="connsiteY0" fmla="*/ 300 h 530"/>
              <a:gd name="connsiteX1" fmla="*/ 247 w 708"/>
              <a:gd name="connsiteY1" fmla="*/ 70 h 530"/>
              <a:gd name="connsiteX2" fmla="*/ 503 w 708"/>
              <a:gd name="connsiteY2" fmla="*/ 169 h 530"/>
              <a:gd name="connsiteX3" fmla="*/ 708 w 708"/>
              <a:gd name="connsiteY3" fmla="*/ 530 h 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" h="530">
                <a:moveTo>
                  <a:pt x="0" y="300"/>
                </a:moveTo>
                <a:cubicBezTo>
                  <a:pt x="222" y="0"/>
                  <a:pt x="195" y="152"/>
                  <a:pt x="247" y="70"/>
                </a:cubicBezTo>
                <a:cubicBezTo>
                  <a:pt x="331" y="48"/>
                  <a:pt x="426" y="92"/>
                  <a:pt x="503" y="169"/>
                </a:cubicBezTo>
                <a:cubicBezTo>
                  <a:pt x="580" y="246"/>
                  <a:pt x="671" y="478"/>
                  <a:pt x="708" y="53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95" name="WordArt 162"/>
          <p:cNvSpPr>
            <a:spLocks noChangeAspect="1" noChangeArrowheads="1" noChangeShapeType="1" noTextEdit="1"/>
          </p:cNvSpPr>
          <p:nvPr/>
        </p:nvSpPr>
        <p:spPr bwMode="auto">
          <a:xfrm rot="1769010">
            <a:off x="3926344" y="1255259"/>
            <a:ext cx="955624" cy="34488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97991"/>
              </a:avLst>
            </a:prstTxWarp>
          </a:bodyPr>
          <a:lstStyle/>
          <a:p>
            <a:pPr algn="ctr"/>
            <a:r>
              <a:rPr lang="fr-FR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ea typeface="Arial Black"/>
                <a:cs typeface="Arial Black"/>
              </a:rPr>
              <a:t>2ème régime</a:t>
            </a:r>
          </a:p>
        </p:txBody>
      </p:sp>
      <p:sp>
        <p:nvSpPr>
          <p:cNvPr id="103" name="AutoShape 41"/>
          <p:cNvSpPr>
            <a:spLocks noChangeArrowheads="1"/>
          </p:cNvSpPr>
          <p:nvPr/>
        </p:nvSpPr>
        <p:spPr bwMode="auto">
          <a:xfrm>
            <a:off x="4741334" y="1982351"/>
            <a:ext cx="783166" cy="306467"/>
          </a:xfrm>
          <a:prstGeom prst="wedgeRoundRectCallout">
            <a:avLst>
              <a:gd name="adj1" fmla="val -48558"/>
              <a:gd name="adj2" fmla="val -136273"/>
              <a:gd name="adj3" fmla="val 16667"/>
            </a:avLst>
          </a:prstGeom>
          <a:solidFill>
            <a:srgbClr val="FF0000">
              <a:alpha val="6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 20°</a:t>
            </a:r>
          </a:p>
        </p:txBody>
      </p:sp>
      <p:sp>
        <p:nvSpPr>
          <p:cNvPr id="106" name="AutoShape 41"/>
          <p:cNvSpPr>
            <a:spLocks noChangeArrowheads="1"/>
          </p:cNvSpPr>
          <p:nvPr/>
        </p:nvSpPr>
        <p:spPr bwMode="auto">
          <a:xfrm>
            <a:off x="3125424" y="1531916"/>
            <a:ext cx="798123" cy="306467"/>
          </a:xfrm>
          <a:prstGeom prst="wedgeRoundRectCallout">
            <a:avLst>
              <a:gd name="adj1" fmla="val 49051"/>
              <a:gd name="adj2" fmla="val -118763"/>
              <a:gd name="adj3" fmla="val 16667"/>
            </a:avLst>
          </a:prstGeom>
          <a:solidFill>
            <a:schemeClr val="accent6">
              <a:alpha val="6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 16°</a:t>
            </a:r>
          </a:p>
        </p:txBody>
      </p:sp>
      <p:sp>
        <p:nvSpPr>
          <p:cNvPr id="107" name="AutoShape 41"/>
          <p:cNvSpPr>
            <a:spLocks noChangeArrowheads="1"/>
          </p:cNvSpPr>
          <p:nvPr/>
        </p:nvSpPr>
        <p:spPr bwMode="auto">
          <a:xfrm>
            <a:off x="2448851" y="2819814"/>
            <a:ext cx="676573" cy="306467"/>
          </a:xfrm>
          <a:prstGeom prst="wedgeRoundRectCallout">
            <a:avLst>
              <a:gd name="adj1" fmla="val -84224"/>
              <a:gd name="adj2" fmla="val 141052"/>
              <a:gd name="adj3" fmla="val 16667"/>
            </a:avLst>
          </a:prstGeom>
          <a:solidFill>
            <a:srgbClr val="008000">
              <a:alpha val="6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 8°</a:t>
            </a:r>
          </a:p>
        </p:txBody>
      </p:sp>
      <p:sp>
        <p:nvSpPr>
          <p:cNvPr id="108" name="AutoShape 41"/>
          <p:cNvSpPr>
            <a:spLocks noChangeArrowheads="1"/>
          </p:cNvSpPr>
          <p:nvPr/>
        </p:nvSpPr>
        <p:spPr bwMode="auto">
          <a:xfrm>
            <a:off x="2418754" y="3916308"/>
            <a:ext cx="676573" cy="306467"/>
          </a:xfrm>
          <a:prstGeom prst="wedgeRoundRectCallout">
            <a:avLst>
              <a:gd name="adj1" fmla="val -78592"/>
              <a:gd name="adj2" fmla="val -105566"/>
              <a:gd name="adj3" fmla="val 16667"/>
            </a:avLst>
          </a:prstGeom>
          <a:solidFill>
            <a:srgbClr val="3366FF">
              <a:alpha val="6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b="0" dirty="0">
                <a:solidFill>
                  <a:srgbClr val="000000"/>
                </a:solidFill>
                <a:latin typeface="Times New Roman" charset="0"/>
              </a:rPr>
              <a:t> = 6°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5829300" y="3479800"/>
            <a:ext cx="2425804" cy="1422400"/>
          </a:xfrm>
          <a:custGeom>
            <a:avLst/>
            <a:gdLst>
              <a:gd name="connsiteX0" fmla="*/ 0 w 10674"/>
              <a:gd name="connsiteY0" fmla="*/ 1902 h 10000"/>
              <a:gd name="connsiteX1" fmla="*/ 8699 w 10674"/>
              <a:gd name="connsiteY1" fmla="*/ 1902 h 10000"/>
              <a:gd name="connsiteX2" fmla="*/ 8717 w 10674"/>
              <a:gd name="connsiteY2" fmla="*/ 0 h 10000"/>
              <a:gd name="connsiteX3" fmla="*/ 10674 w 10674"/>
              <a:gd name="connsiteY3" fmla="*/ 4631 h 10000"/>
              <a:gd name="connsiteX4" fmla="*/ 8717 w 10674"/>
              <a:gd name="connsiteY4" fmla="*/ 10000 h 10000"/>
              <a:gd name="connsiteX5" fmla="*/ 8717 w 10674"/>
              <a:gd name="connsiteY5" fmla="*/ 8160 h 10000"/>
              <a:gd name="connsiteX6" fmla="*/ 4866 w 10674"/>
              <a:gd name="connsiteY6" fmla="*/ 8098 h 10000"/>
              <a:gd name="connsiteX7" fmla="*/ 4444 w 10674"/>
              <a:gd name="connsiteY7" fmla="*/ 6564 h 10000"/>
              <a:gd name="connsiteX8" fmla="*/ 0 w 10674"/>
              <a:gd name="connsiteY8" fmla="*/ 1902 h 10000"/>
              <a:gd name="connsiteX0" fmla="*/ 0 w 10674"/>
              <a:gd name="connsiteY0" fmla="*/ 1902 h 10000"/>
              <a:gd name="connsiteX1" fmla="*/ 8699 w 10674"/>
              <a:gd name="connsiteY1" fmla="*/ 1902 h 10000"/>
              <a:gd name="connsiteX2" fmla="*/ 8717 w 10674"/>
              <a:gd name="connsiteY2" fmla="*/ 0 h 10000"/>
              <a:gd name="connsiteX3" fmla="*/ 10674 w 10674"/>
              <a:gd name="connsiteY3" fmla="*/ 4631 h 10000"/>
              <a:gd name="connsiteX4" fmla="*/ 8717 w 10674"/>
              <a:gd name="connsiteY4" fmla="*/ 10000 h 10000"/>
              <a:gd name="connsiteX5" fmla="*/ 8717 w 10674"/>
              <a:gd name="connsiteY5" fmla="*/ 8160 h 10000"/>
              <a:gd name="connsiteX6" fmla="*/ 5332 w 10674"/>
              <a:gd name="connsiteY6" fmla="*/ 8371 h 10000"/>
              <a:gd name="connsiteX7" fmla="*/ 4444 w 10674"/>
              <a:gd name="connsiteY7" fmla="*/ 6564 h 10000"/>
              <a:gd name="connsiteX8" fmla="*/ 0 w 10674"/>
              <a:gd name="connsiteY8" fmla="*/ 1902 h 10000"/>
              <a:gd name="connsiteX0" fmla="*/ 0 w 10674"/>
              <a:gd name="connsiteY0" fmla="*/ 1902 h 10000"/>
              <a:gd name="connsiteX1" fmla="*/ 8699 w 10674"/>
              <a:gd name="connsiteY1" fmla="*/ 1902 h 10000"/>
              <a:gd name="connsiteX2" fmla="*/ 8717 w 10674"/>
              <a:gd name="connsiteY2" fmla="*/ 0 h 10000"/>
              <a:gd name="connsiteX3" fmla="*/ 10674 w 10674"/>
              <a:gd name="connsiteY3" fmla="*/ 4631 h 10000"/>
              <a:gd name="connsiteX4" fmla="*/ 8717 w 10674"/>
              <a:gd name="connsiteY4" fmla="*/ 10000 h 10000"/>
              <a:gd name="connsiteX5" fmla="*/ 8717 w 10674"/>
              <a:gd name="connsiteY5" fmla="*/ 8160 h 10000"/>
              <a:gd name="connsiteX6" fmla="*/ 5591 w 10674"/>
              <a:gd name="connsiteY6" fmla="*/ 8098 h 10000"/>
              <a:gd name="connsiteX7" fmla="*/ 4444 w 10674"/>
              <a:gd name="connsiteY7" fmla="*/ 6564 h 10000"/>
              <a:gd name="connsiteX8" fmla="*/ 0 w 10674"/>
              <a:gd name="connsiteY8" fmla="*/ 1902 h 10000"/>
              <a:gd name="connsiteX0" fmla="*/ 0 w 10674"/>
              <a:gd name="connsiteY0" fmla="*/ 1902 h 10000"/>
              <a:gd name="connsiteX1" fmla="*/ 8699 w 10674"/>
              <a:gd name="connsiteY1" fmla="*/ 1902 h 10000"/>
              <a:gd name="connsiteX2" fmla="*/ 8717 w 10674"/>
              <a:gd name="connsiteY2" fmla="*/ 0 h 10000"/>
              <a:gd name="connsiteX3" fmla="*/ 10674 w 10674"/>
              <a:gd name="connsiteY3" fmla="*/ 4631 h 10000"/>
              <a:gd name="connsiteX4" fmla="*/ 8717 w 10674"/>
              <a:gd name="connsiteY4" fmla="*/ 10000 h 10000"/>
              <a:gd name="connsiteX5" fmla="*/ 8717 w 10674"/>
              <a:gd name="connsiteY5" fmla="*/ 8160 h 10000"/>
              <a:gd name="connsiteX6" fmla="*/ 5591 w 10674"/>
              <a:gd name="connsiteY6" fmla="*/ 8462 h 10000"/>
              <a:gd name="connsiteX7" fmla="*/ 4444 w 10674"/>
              <a:gd name="connsiteY7" fmla="*/ 6564 h 10000"/>
              <a:gd name="connsiteX8" fmla="*/ 0 w 10674"/>
              <a:gd name="connsiteY8" fmla="*/ 1902 h 10000"/>
              <a:gd name="connsiteX0" fmla="*/ 0 w 10674"/>
              <a:gd name="connsiteY0" fmla="*/ 1902 h 10000"/>
              <a:gd name="connsiteX1" fmla="*/ 8699 w 10674"/>
              <a:gd name="connsiteY1" fmla="*/ 1902 h 10000"/>
              <a:gd name="connsiteX2" fmla="*/ 8717 w 10674"/>
              <a:gd name="connsiteY2" fmla="*/ 0 h 10000"/>
              <a:gd name="connsiteX3" fmla="*/ 10674 w 10674"/>
              <a:gd name="connsiteY3" fmla="*/ 4631 h 10000"/>
              <a:gd name="connsiteX4" fmla="*/ 8717 w 10674"/>
              <a:gd name="connsiteY4" fmla="*/ 10000 h 10000"/>
              <a:gd name="connsiteX5" fmla="*/ 8717 w 10674"/>
              <a:gd name="connsiteY5" fmla="*/ 8160 h 10000"/>
              <a:gd name="connsiteX6" fmla="*/ 5591 w 10674"/>
              <a:gd name="connsiteY6" fmla="*/ 8462 h 10000"/>
              <a:gd name="connsiteX7" fmla="*/ 4133 w 10674"/>
              <a:gd name="connsiteY7" fmla="*/ 6564 h 10000"/>
              <a:gd name="connsiteX8" fmla="*/ 0 w 10674"/>
              <a:gd name="connsiteY8" fmla="*/ 1902 h 10000"/>
              <a:gd name="connsiteX0" fmla="*/ 0 w 10674"/>
              <a:gd name="connsiteY0" fmla="*/ 1902 h 10000"/>
              <a:gd name="connsiteX1" fmla="*/ 8699 w 10674"/>
              <a:gd name="connsiteY1" fmla="*/ 1902 h 10000"/>
              <a:gd name="connsiteX2" fmla="*/ 8717 w 10674"/>
              <a:gd name="connsiteY2" fmla="*/ 0 h 10000"/>
              <a:gd name="connsiteX3" fmla="*/ 10674 w 10674"/>
              <a:gd name="connsiteY3" fmla="*/ 4631 h 10000"/>
              <a:gd name="connsiteX4" fmla="*/ 8717 w 10674"/>
              <a:gd name="connsiteY4" fmla="*/ 10000 h 10000"/>
              <a:gd name="connsiteX5" fmla="*/ 8717 w 10674"/>
              <a:gd name="connsiteY5" fmla="*/ 8160 h 10000"/>
              <a:gd name="connsiteX6" fmla="*/ 5384 w 10674"/>
              <a:gd name="connsiteY6" fmla="*/ 8280 h 10000"/>
              <a:gd name="connsiteX7" fmla="*/ 4133 w 10674"/>
              <a:gd name="connsiteY7" fmla="*/ 6564 h 10000"/>
              <a:gd name="connsiteX8" fmla="*/ 0 w 10674"/>
              <a:gd name="connsiteY8" fmla="*/ 19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4" h="10000">
                <a:moveTo>
                  <a:pt x="0" y="1902"/>
                </a:moveTo>
                <a:lnTo>
                  <a:pt x="8699" y="1902"/>
                </a:lnTo>
                <a:lnTo>
                  <a:pt x="8717" y="0"/>
                </a:lnTo>
                <a:lnTo>
                  <a:pt x="10674" y="4631"/>
                </a:lnTo>
                <a:lnTo>
                  <a:pt x="8717" y="10000"/>
                </a:lnTo>
                <a:lnTo>
                  <a:pt x="8717" y="8160"/>
                </a:lnTo>
                <a:lnTo>
                  <a:pt x="5384" y="8280"/>
                </a:lnTo>
                <a:cubicBezTo>
                  <a:pt x="5243" y="7769"/>
                  <a:pt x="4274" y="7075"/>
                  <a:pt x="4133" y="6564"/>
                </a:cubicBezTo>
                <a:lnTo>
                  <a:pt x="0" y="1902"/>
                </a:lnTo>
                <a:close/>
              </a:path>
            </a:pathLst>
          </a:custGeom>
          <a:gradFill flip="none" rotWithShape="1">
            <a:gsLst>
              <a:gs pos="83000">
                <a:srgbClr val="9F2936">
                  <a:alpha val="78000"/>
                </a:srgbClr>
              </a:gs>
              <a:gs pos="34000">
                <a:srgbClr val="FFFFFF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8" name="Grouper 60"/>
          <p:cNvGrpSpPr/>
          <p:nvPr/>
        </p:nvGrpSpPr>
        <p:grpSpPr>
          <a:xfrm>
            <a:off x="5073656" y="3357032"/>
            <a:ext cx="2313508" cy="876626"/>
            <a:chOff x="5340356" y="3064932"/>
            <a:chExt cx="2313508" cy="876626"/>
          </a:xfrm>
        </p:grpSpPr>
        <p:sp>
          <p:nvSpPr>
            <p:cNvPr id="79" name="Rectangle 78"/>
            <p:cNvSpPr/>
            <p:nvPr/>
          </p:nvSpPr>
          <p:spPr>
            <a:xfrm>
              <a:off x="5689605" y="3098800"/>
              <a:ext cx="596900" cy="685800"/>
            </a:xfrm>
            <a:prstGeom prst="rect">
              <a:avLst/>
            </a:prstGeom>
            <a:gradFill>
              <a:gsLst>
                <a:gs pos="99000">
                  <a:schemeClr val="accent6">
                    <a:tint val="65000"/>
                    <a:satMod val="270000"/>
                  </a:schemeClr>
                </a:gs>
                <a:gs pos="100000">
                  <a:schemeClr val="accent6">
                    <a:tint val="29000"/>
                    <a:satMod val="40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0" name="Grouper 241"/>
            <p:cNvGrpSpPr/>
            <p:nvPr/>
          </p:nvGrpSpPr>
          <p:grpSpPr>
            <a:xfrm rot="1953281">
              <a:off x="5399864" y="3064932"/>
              <a:ext cx="2254000" cy="876626"/>
              <a:chOff x="6629401" y="1638300"/>
              <a:chExt cx="2254000" cy="876626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6629400" y="1638300"/>
                <a:ext cx="1016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6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88" name="Image 87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89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81" name="Grouper 67"/>
            <p:cNvGrpSpPr/>
            <p:nvPr/>
          </p:nvGrpSpPr>
          <p:grpSpPr>
            <a:xfrm>
              <a:off x="5340356" y="3598331"/>
              <a:ext cx="891147" cy="276999"/>
              <a:chOff x="4020607" y="4872812"/>
              <a:chExt cx="891147" cy="374289"/>
            </a:xfrm>
          </p:grpSpPr>
          <p:sp>
            <p:nvSpPr>
              <p:cNvPr id="83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ZoneTexte 83"/>
              <p:cNvSpPr txBox="1"/>
              <p:nvPr/>
            </p:nvSpPr>
            <p:spPr>
              <a:xfrm>
                <a:off x="4020607" y="4872812"/>
                <a:ext cx="328050" cy="37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</p:grpSp>
      <p:sp>
        <p:nvSpPr>
          <p:cNvPr id="90" name="Freeform 40"/>
          <p:cNvSpPr>
            <a:spLocks/>
          </p:cNvSpPr>
          <p:nvPr/>
        </p:nvSpPr>
        <p:spPr bwMode="auto">
          <a:xfrm rot="16200000" flipV="1">
            <a:off x="5679078" y="2707278"/>
            <a:ext cx="1295399" cy="910042"/>
          </a:xfrm>
          <a:custGeom>
            <a:avLst/>
            <a:gdLst>
              <a:gd name="connsiteX0" fmla="*/ 67 w 10067"/>
              <a:gd name="connsiteY0" fmla="*/ 1902 h 10000"/>
              <a:gd name="connsiteX1" fmla="*/ 8766 w 10067"/>
              <a:gd name="connsiteY1" fmla="*/ 1902 h 10000"/>
              <a:gd name="connsiteX2" fmla="*/ 8784 w 10067"/>
              <a:gd name="connsiteY2" fmla="*/ 0 h 10000"/>
              <a:gd name="connsiteX3" fmla="*/ 10067 w 10067"/>
              <a:gd name="connsiteY3" fmla="*/ 4540 h 10000"/>
              <a:gd name="connsiteX4" fmla="*/ 8784 w 10067"/>
              <a:gd name="connsiteY4" fmla="*/ 10000 h 10000"/>
              <a:gd name="connsiteX5" fmla="*/ 8784 w 10067"/>
              <a:gd name="connsiteY5" fmla="*/ 8160 h 10000"/>
              <a:gd name="connsiteX6" fmla="*/ 4933 w 10067"/>
              <a:gd name="connsiteY6" fmla="*/ 8098 h 10000"/>
              <a:gd name="connsiteX7" fmla="*/ 67 w 10067"/>
              <a:gd name="connsiteY7" fmla="*/ 1902 h 10000"/>
              <a:gd name="connsiteX0" fmla="*/ 245 w 10245"/>
              <a:gd name="connsiteY0" fmla="*/ 1902 h 10000"/>
              <a:gd name="connsiteX1" fmla="*/ 8944 w 10245"/>
              <a:gd name="connsiteY1" fmla="*/ 1902 h 10000"/>
              <a:gd name="connsiteX2" fmla="*/ 8962 w 10245"/>
              <a:gd name="connsiteY2" fmla="*/ 0 h 10000"/>
              <a:gd name="connsiteX3" fmla="*/ 10245 w 10245"/>
              <a:gd name="connsiteY3" fmla="*/ 4540 h 10000"/>
              <a:gd name="connsiteX4" fmla="*/ 8962 w 10245"/>
              <a:gd name="connsiteY4" fmla="*/ 10000 h 10000"/>
              <a:gd name="connsiteX5" fmla="*/ 8962 w 10245"/>
              <a:gd name="connsiteY5" fmla="*/ 8160 h 10000"/>
              <a:gd name="connsiteX6" fmla="*/ 1710 w 10245"/>
              <a:gd name="connsiteY6" fmla="*/ 7237 h 10000"/>
              <a:gd name="connsiteX7" fmla="*/ 245 w 10245"/>
              <a:gd name="connsiteY7" fmla="*/ 1902 h 10000"/>
              <a:gd name="connsiteX0" fmla="*/ 245 w 10245"/>
              <a:gd name="connsiteY0" fmla="*/ 1902 h 10000"/>
              <a:gd name="connsiteX1" fmla="*/ 8944 w 10245"/>
              <a:gd name="connsiteY1" fmla="*/ 1902 h 10000"/>
              <a:gd name="connsiteX2" fmla="*/ 8962 w 10245"/>
              <a:gd name="connsiteY2" fmla="*/ 0 h 10000"/>
              <a:gd name="connsiteX3" fmla="*/ 10245 w 10245"/>
              <a:gd name="connsiteY3" fmla="*/ 4540 h 10000"/>
              <a:gd name="connsiteX4" fmla="*/ 8962 w 10245"/>
              <a:gd name="connsiteY4" fmla="*/ 10000 h 10000"/>
              <a:gd name="connsiteX5" fmla="*/ 8962 w 10245"/>
              <a:gd name="connsiteY5" fmla="*/ 8160 h 10000"/>
              <a:gd name="connsiteX6" fmla="*/ 1710 w 10245"/>
              <a:gd name="connsiteY6" fmla="*/ 8098 h 10000"/>
              <a:gd name="connsiteX7" fmla="*/ 245 w 10245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1465 w 10000"/>
              <a:gd name="connsiteY6" fmla="*/ 8098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7811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0000"/>
              <a:gd name="connsiteY0" fmla="*/ 1902 h 10000"/>
              <a:gd name="connsiteX1" fmla="*/ 8699 w 10000"/>
              <a:gd name="connsiteY1" fmla="*/ 1902 h 10000"/>
              <a:gd name="connsiteX2" fmla="*/ 8717 w 10000"/>
              <a:gd name="connsiteY2" fmla="*/ 0 h 10000"/>
              <a:gd name="connsiteX3" fmla="*/ 10000 w 10000"/>
              <a:gd name="connsiteY3" fmla="*/ 4540 h 10000"/>
              <a:gd name="connsiteX4" fmla="*/ 8717 w 10000"/>
              <a:gd name="connsiteY4" fmla="*/ 10000 h 10000"/>
              <a:gd name="connsiteX5" fmla="*/ 8717 w 10000"/>
              <a:gd name="connsiteY5" fmla="*/ 8160 h 10000"/>
              <a:gd name="connsiteX6" fmla="*/ 36 w 10000"/>
              <a:gd name="connsiteY6" fmla="*/ 8385 h 10000"/>
              <a:gd name="connsiteX7" fmla="*/ 0 w 10000"/>
              <a:gd name="connsiteY7" fmla="*/ 1902 h 10000"/>
              <a:gd name="connsiteX0" fmla="*/ 0 w 11492"/>
              <a:gd name="connsiteY0" fmla="*/ 1902 h 10000"/>
              <a:gd name="connsiteX1" fmla="*/ 8699 w 11492"/>
              <a:gd name="connsiteY1" fmla="*/ 1902 h 10000"/>
              <a:gd name="connsiteX2" fmla="*/ 8717 w 11492"/>
              <a:gd name="connsiteY2" fmla="*/ 0 h 10000"/>
              <a:gd name="connsiteX3" fmla="*/ 11492 w 11492"/>
              <a:gd name="connsiteY3" fmla="*/ 3707 h 10000"/>
              <a:gd name="connsiteX4" fmla="*/ 8717 w 11492"/>
              <a:gd name="connsiteY4" fmla="*/ 10000 h 10000"/>
              <a:gd name="connsiteX5" fmla="*/ 8717 w 11492"/>
              <a:gd name="connsiteY5" fmla="*/ 8160 h 10000"/>
              <a:gd name="connsiteX6" fmla="*/ 36 w 11492"/>
              <a:gd name="connsiteY6" fmla="*/ 8385 h 10000"/>
              <a:gd name="connsiteX7" fmla="*/ 0 w 11492"/>
              <a:gd name="connsiteY7" fmla="*/ 1902 h 10000"/>
              <a:gd name="connsiteX0" fmla="*/ 0 w 11721"/>
              <a:gd name="connsiteY0" fmla="*/ 1902 h 10000"/>
              <a:gd name="connsiteX1" fmla="*/ 8699 w 11721"/>
              <a:gd name="connsiteY1" fmla="*/ 1902 h 10000"/>
              <a:gd name="connsiteX2" fmla="*/ 8717 w 11721"/>
              <a:gd name="connsiteY2" fmla="*/ 0 h 10000"/>
              <a:gd name="connsiteX3" fmla="*/ 11721 w 11721"/>
              <a:gd name="connsiteY3" fmla="*/ 4957 h 10000"/>
              <a:gd name="connsiteX4" fmla="*/ 8717 w 11721"/>
              <a:gd name="connsiteY4" fmla="*/ 10000 h 10000"/>
              <a:gd name="connsiteX5" fmla="*/ 8717 w 11721"/>
              <a:gd name="connsiteY5" fmla="*/ 8160 h 10000"/>
              <a:gd name="connsiteX6" fmla="*/ 36 w 11721"/>
              <a:gd name="connsiteY6" fmla="*/ 8385 h 10000"/>
              <a:gd name="connsiteX7" fmla="*/ 0 w 11721"/>
              <a:gd name="connsiteY7" fmla="*/ 1902 h 10000"/>
              <a:gd name="connsiteX0" fmla="*/ 0 w 11721"/>
              <a:gd name="connsiteY0" fmla="*/ 1902 h 10000"/>
              <a:gd name="connsiteX1" fmla="*/ 8699 w 11721"/>
              <a:gd name="connsiteY1" fmla="*/ 1902 h 10000"/>
              <a:gd name="connsiteX2" fmla="*/ 8717 w 11721"/>
              <a:gd name="connsiteY2" fmla="*/ 0 h 10000"/>
              <a:gd name="connsiteX3" fmla="*/ 11721 w 11721"/>
              <a:gd name="connsiteY3" fmla="*/ 4957 h 10000"/>
              <a:gd name="connsiteX4" fmla="*/ 8717 w 11721"/>
              <a:gd name="connsiteY4" fmla="*/ 10000 h 10000"/>
              <a:gd name="connsiteX5" fmla="*/ 8717 w 11721"/>
              <a:gd name="connsiteY5" fmla="*/ 8160 h 10000"/>
              <a:gd name="connsiteX6" fmla="*/ 6768 w 11721"/>
              <a:gd name="connsiteY6" fmla="*/ 8378 h 10000"/>
              <a:gd name="connsiteX7" fmla="*/ 36 w 11721"/>
              <a:gd name="connsiteY7" fmla="*/ 8385 h 10000"/>
              <a:gd name="connsiteX8" fmla="*/ 0 w 11721"/>
              <a:gd name="connsiteY8" fmla="*/ 1902 h 10000"/>
              <a:gd name="connsiteX0" fmla="*/ 0 w 11721"/>
              <a:gd name="connsiteY0" fmla="*/ 1902 h 10000"/>
              <a:gd name="connsiteX1" fmla="*/ 6713 w 11721"/>
              <a:gd name="connsiteY1" fmla="*/ 2027 h 10000"/>
              <a:gd name="connsiteX2" fmla="*/ 8699 w 11721"/>
              <a:gd name="connsiteY2" fmla="*/ 1902 h 10000"/>
              <a:gd name="connsiteX3" fmla="*/ 8717 w 11721"/>
              <a:gd name="connsiteY3" fmla="*/ 0 h 10000"/>
              <a:gd name="connsiteX4" fmla="*/ 11721 w 11721"/>
              <a:gd name="connsiteY4" fmla="*/ 4957 h 10000"/>
              <a:gd name="connsiteX5" fmla="*/ 8717 w 11721"/>
              <a:gd name="connsiteY5" fmla="*/ 10000 h 10000"/>
              <a:gd name="connsiteX6" fmla="*/ 8717 w 11721"/>
              <a:gd name="connsiteY6" fmla="*/ 8160 h 10000"/>
              <a:gd name="connsiteX7" fmla="*/ 6768 w 11721"/>
              <a:gd name="connsiteY7" fmla="*/ 8378 h 10000"/>
              <a:gd name="connsiteX8" fmla="*/ 36 w 11721"/>
              <a:gd name="connsiteY8" fmla="*/ 8385 h 10000"/>
              <a:gd name="connsiteX9" fmla="*/ 0 w 11721"/>
              <a:gd name="connsiteY9" fmla="*/ 1902 h 10000"/>
              <a:gd name="connsiteX0" fmla="*/ 0 w 11721"/>
              <a:gd name="connsiteY0" fmla="*/ 1902 h 10000"/>
              <a:gd name="connsiteX1" fmla="*/ 6713 w 11721"/>
              <a:gd name="connsiteY1" fmla="*/ 2027 h 10000"/>
              <a:gd name="connsiteX2" fmla="*/ 8699 w 11721"/>
              <a:gd name="connsiteY2" fmla="*/ 1902 h 10000"/>
              <a:gd name="connsiteX3" fmla="*/ 8717 w 11721"/>
              <a:gd name="connsiteY3" fmla="*/ 0 h 10000"/>
              <a:gd name="connsiteX4" fmla="*/ 11721 w 11721"/>
              <a:gd name="connsiteY4" fmla="*/ 4957 h 10000"/>
              <a:gd name="connsiteX5" fmla="*/ 8717 w 11721"/>
              <a:gd name="connsiteY5" fmla="*/ 10000 h 10000"/>
              <a:gd name="connsiteX6" fmla="*/ 8717 w 11721"/>
              <a:gd name="connsiteY6" fmla="*/ 8160 h 10000"/>
              <a:gd name="connsiteX7" fmla="*/ 6768 w 11721"/>
              <a:gd name="connsiteY7" fmla="*/ 8378 h 10000"/>
              <a:gd name="connsiteX8" fmla="*/ 36 w 11721"/>
              <a:gd name="connsiteY8" fmla="*/ 8385 h 10000"/>
              <a:gd name="connsiteX9" fmla="*/ 0 w 11721"/>
              <a:gd name="connsiteY9" fmla="*/ 1902 h 10000"/>
              <a:gd name="connsiteX0" fmla="*/ 0 w 11721"/>
              <a:gd name="connsiteY0" fmla="*/ 1902 h 10000"/>
              <a:gd name="connsiteX1" fmla="*/ 6713 w 11721"/>
              <a:gd name="connsiteY1" fmla="*/ 2027 h 10000"/>
              <a:gd name="connsiteX2" fmla="*/ 8699 w 11721"/>
              <a:gd name="connsiteY2" fmla="*/ 1902 h 10000"/>
              <a:gd name="connsiteX3" fmla="*/ 8717 w 11721"/>
              <a:gd name="connsiteY3" fmla="*/ 0 h 10000"/>
              <a:gd name="connsiteX4" fmla="*/ 11721 w 11721"/>
              <a:gd name="connsiteY4" fmla="*/ 4957 h 10000"/>
              <a:gd name="connsiteX5" fmla="*/ 8717 w 11721"/>
              <a:gd name="connsiteY5" fmla="*/ 10000 h 10000"/>
              <a:gd name="connsiteX6" fmla="*/ 8717 w 11721"/>
              <a:gd name="connsiteY6" fmla="*/ 8160 h 10000"/>
              <a:gd name="connsiteX7" fmla="*/ 6768 w 11721"/>
              <a:gd name="connsiteY7" fmla="*/ 8378 h 10000"/>
              <a:gd name="connsiteX8" fmla="*/ 36 w 11721"/>
              <a:gd name="connsiteY8" fmla="*/ 8385 h 10000"/>
              <a:gd name="connsiteX9" fmla="*/ 0 w 11721"/>
              <a:gd name="connsiteY9" fmla="*/ 1902 h 10000"/>
              <a:gd name="connsiteX0" fmla="*/ 0 w 11721"/>
              <a:gd name="connsiteY0" fmla="*/ 1902 h 10000"/>
              <a:gd name="connsiteX1" fmla="*/ 6713 w 11721"/>
              <a:gd name="connsiteY1" fmla="*/ 2027 h 10000"/>
              <a:gd name="connsiteX2" fmla="*/ 8699 w 11721"/>
              <a:gd name="connsiteY2" fmla="*/ 1902 h 10000"/>
              <a:gd name="connsiteX3" fmla="*/ 8717 w 11721"/>
              <a:gd name="connsiteY3" fmla="*/ 0 h 10000"/>
              <a:gd name="connsiteX4" fmla="*/ 11721 w 11721"/>
              <a:gd name="connsiteY4" fmla="*/ 4957 h 10000"/>
              <a:gd name="connsiteX5" fmla="*/ 8717 w 11721"/>
              <a:gd name="connsiteY5" fmla="*/ 10000 h 10000"/>
              <a:gd name="connsiteX6" fmla="*/ 8717 w 11721"/>
              <a:gd name="connsiteY6" fmla="*/ 8160 h 10000"/>
              <a:gd name="connsiteX7" fmla="*/ 6768 w 11721"/>
              <a:gd name="connsiteY7" fmla="*/ 8378 h 10000"/>
              <a:gd name="connsiteX8" fmla="*/ 36 w 11721"/>
              <a:gd name="connsiteY8" fmla="*/ 8385 h 10000"/>
              <a:gd name="connsiteX9" fmla="*/ 0 w 11721"/>
              <a:gd name="connsiteY9" fmla="*/ 1902 h 10000"/>
              <a:gd name="connsiteX0" fmla="*/ 0 w 11721"/>
              <a:gd name="connsiteY0" fmla="*/ 1902 h 10000"/>
              <a:gd name="connsiteX1" fmla="*/ 6713 w 11721"/>
              <a:gd name="connsiteY1" fmla="*/ 2027 h 10000"/>
              <a:gd name="connsiteX2" fmla="*/ 8699 w 11721"/>
              <a:gd name="connsiteY2" fmla="*/ 1902 h 10000"/>
              <a:gd name="connsiteX3" fmla="*/ 8717 w 11721"/>
              <a:gd name="connsiteY3" fmla="*/ 0 h 10000"/>
              <a:gd name="connsiteX4" fmla="*/ 11721 w 11721"/>
              <a:gd name="connsiteY4" fmla="*/ 4957 h 10000"/>
              <a:gd name="connsiteX5" fmla="*/ 8717 w 11721"/>
              <a:gd name="connsiteY5" fmla="*/ 10000 h 10000"/>
              <a:gd name="connsiteX6" fmla="*/ 8717 w 11721"/>
              <a:gd name="connsiteY6" fmla="*/ 8160 h 10000"/>
              <a:gd name="connsiteX7" fmla="*/ 6768 w 11721"/>
              <a:gd name="connsiteY7" fmla="*/ 8378 h 10000"/>
              <a:gd name="connsiteX8" fmla="*/ 36 w 11721"/>
              <a:gd name="connsiteY8" fmla="*/ 8385 h 10000"/>
              <a:gd name="connsiteX9" fmla="*/ 0 w 11721"/>
              <a:gd name="connsiteY9" fmla="*/ 1902 h 10000"/>
              <a:gd name="connsiteX0" fmla="*/ 0 w 11721"/>
              <a:gd name="connsiteY0" fmla="*/ 1902 h 10000"/>
              <a:gd name="connsiteX1" fmla="*/ 6713 w 11721"/>
              <a:gd name="connsiteY1" fmla="*/ 2027 h 10000"/>
              <a:gd name="connsiteX2" fmla="*/ 8699 w 11721"/>
              <a:gd name="connsiteY2" fmla="*/ 1902 h 10000"/>
              <a:gd name="connsiteX3" fmla="*/ 8717 w 11721"/>
              <a:gd name="connsiteY3" fmla="*/ 0 h 10000"/>
              <a:gd name="connsiteX4" fmla="*/ 11721 w 11721"/>
              <a:gd name="connsiteY4" fmla="*/ 4957 h 10000"/>
              <a:gd name="connsiteX5" fmla="*/ 8717 w 11721"/>
              <a:gd name="connsiteY5" fmla="*/ 10000 h 10000"/>
              <a:gd name="connsiteX6" fmla="*/ 8717 w 11721"/>
              <a:gd name="connsiteY6" fmla="*/ 8160 h 10000"/>
              <a:gd name="connsiteX7" fmla="*/ 6768 w 11721"/>
              <a:gd name="connsiteY7" fmla="*/ 8378 h 10000"/>
              <a:gd name="connsiteX8" fmla="*/ 5118 w 11721"/>
              <a:gd name="connsiteY8" fmla="*/ 8514 h 10000"/>
              <a:gd name="connsiteX9" fmla="*/ 36 w 11721"/>
              <a:gd name="connsiteY9" fmla="*/ 8385 h 10000"/>
              <a:gd name="connsiteX10" fmla="*/ 0 w 11721"/>
              <a:gd name="connsiteY10" fmla="*/ 1902 h 10000"/>
              <a:gd name="connsiteX0" fmla="*/ 0 w 11721"/>
              <a:gd name="connsiteY0" fmla="*/ 1902 h 10000"/>
              <a:gd name="connsiteX1" fmla="*/ 5008 w 11721"/>
              <a:gd name="connsiteY1" fmla="*/ 2162 h 10000"/>
              <a:gd name="connsiteX2" fmla="*/ 6713 w 11721"/>
              <a:gd name="connsiteY2" fmla="*/ 2027 h 10000"/>
              <a:gd name="connsiteX3" fmla="*/ 8699 w 11721"/>
              <a:gd name="connsiteY3" fmla="*/ 1902 h 10000"/>
              <a:gd name="connsiteX4" fmla="*/ 8717 w 11721"/>
              <a:gd name="connsiteY4" fmla="*/ 0 h 10000"/>
              <a:gd name="connsiteX5" fmla="*/ 11721 w 11721"/>
              <a:gd name="connsiteY5" fmla="*/ 4957 h 10000"/>
              <a:gd name="connsiteX6" fmla="*/ 8717 w 11721"/>
              <a:gd name="connsiteY6" fmla="*/ 10000 h 10000"/>
              <a:gd name="connsiteX7" fmla="*/ 8717 w 11721"/>
              <a:gd name="connsiteY7" fmla="*/ 8160 h 10000"/>
              <a:gd name="connsiteX8" fmla="*/ 6768 w 11721"/>
              <a:gd name="connsiteY8" fmla="*/ 8378 h 10000"/>
              <a:gd name="connsiteX9" fmla="*/ 5118 w 11721"/>
              <a:gd name="connsiteY9" fmla="*/ 8514 h 10000"/>
              <a:gd name="connsiteX10" fmla="*/ 36 w 11721"/>
              <a:gd name="connsiteY10" fmla="*/ 8385 h 10000"/>
              <a:gd name="connsiteX11" fmla="*/ 0 w 11721"/>
              <a:gd name="connsiteY11" fmla="*/ 1902 h 10000"/>
              <a:gd name="connsiteX0" fmla="*/ 0 w 11721"/>
              <a:gd name="connsiteY0" fmla="*/ 1902 h 10000"/>
              <a:gd name="connsiteX1" fmla="*/ 4898 w 11721"/>
              <a:gd name="connsiteY1" fmla="*/ 4189 h 10000"/>
              <a:gd name="connsiteX2" fmla="*/ 6713 w 11721"/>
              <a:gd name="connsiteY2" fmla="*/ 2027 h 10000"/>
              <a:gd name="connsiteX3" fmla="*/ 8699 w 11721"/>
              <a:gd name="connsiteY3" fmla="*/ 1902 h 10000"/>
              <a:gd name="connsiteX4" fmla="*/ 8717 w 11721"/>
              <a:gd name="connsiteY4" fmla="*/ 0 h 10000"/>
              <a:gd name="connsiteX5" fmla="*/ 11721 w 11721"/>
              <a:gd name="connsiteY5" fmla="*/ 4957 h 10000"/>
              <a:gd name="connsiteX6" fmla="*/ 8717 w 11721"/>
              <a:gd name="connsiteY6" fmla="*/ 10000 h 10000"/>
              <a:gd name="connsiteX7" fmla="*/ 8717 w 11721"/>
              <a:gd name="connsiteY7" fmla="*/ 8160 h 10000"/>
              <a:gd name="connsiteX8" fmla="*/ 6768 w 11721"/>
              <a:gd name="connsiteY8" fmla="*/ 8378 h 10000"/>
              <a:gd name="connsiteX9" fmla="*/ 5118 w 11721"/>
              <a:gd name="connsiteY9" fmla="*/ 8514 h 10000"/>
              <a:gd name="connsiteX10" fmla="*/ 36 w 11721"/>
              <a:gd name="connsiteY10" fmla="*/ 8385 h 10000"/>
              <a:gd name="connsiteX11" fmla="*/ 0 w 11721"/>
              <a:gd name="connsiteY11" fmla="*/ 1902 h 10000"/>
              <a:gd name="connsiteX0" fmla="*/ 0 w 11721"/>
              <a:gd name="connsiteY0" fmla="*/ 1902 h 10271"/>
              <a:gd name="connsiteX1" fmla="*/ 4898 w 11721"/>
              <a:gd name="connsiteY1" fmla="*/ 4189 h 10271"/>
              <a:gd name="connsiteX2" fmla="*/ 6713 w 11721"/>
              <a:gd name="connsiteY2" fmla="*/ 2027 h 10271"/>
              <a:gd name="connsiteX3" fmla="*/ 8699 w 11721"/>
              <a:gd name="connsiteY3" fmla="*/ 1902 h 10271"/>
              <a:gd name="connsiteX4" fmla="*/ 8717 w 11721"/>
              <a:gd name="connsiteY4" fmla="*/ 0 h 10271"/>
              <a:gd name="connsiteX5" fmla="*/ 11721 w 11721"/>
              <a:gd name="connsiteY5" fmla="*/ 4957 h 10271"/>
              <a:gd name="connsiteX6" fmla="*/ 8717 w 11721"/>
              <a:gd name="connsiteY6" fmla="*/ 10000 h 10271"/>
              <a:gd name="connsiteX7" fmla="*/ 8717 w 11721"/>
              <a:gd name="connsiteY7" fmla="*/ 8160 h 10271"/>
              <a:gd name="connsiteX8" fmla="*/ 6768 w 11721"/>
              <a:gd name="connsiteY8" fmla="*/ 8378 h 10271"/>
              <a:gd name="connsiteX9" fmla="*/ 5173 w 11721"/>
              <a:gd name="connsiteY9" fmla="*/ 10271 h 10271"/>
              <a:gd name="connsiteX10" fmla="*/ 36 w 11721"/>
              <a:gd name="connsiteY10" fmla="*/ 8385 h 10271"/>
              <a:gd name="connsiteX11" fmla="*/ 0 w 11721"/>
              <a:gd name="connsiteY11" fmla="*/ 1902 h 10271"/>
              <a:gd name="connsiteX0" fmla="*/ 0 w 11721"/>
              <a:gd name="connsiteY0" fmla="*/ 1902 h 10271"/>
              <a:gd name="connsiteX1" fmla="*/ 4898 w 11721"/>
              <a:gd name="connsiteY1" fmla="*/ 4189 h 10271"/>
              <a:gd name="connsiteX2" fmla="*/ 6493 w 11721"/>
              <a:gd name="connsiteY2" fmla="*/ 2432 h 10271"/>
              <a:gd name="connsiteX3" fmla="*/ 8699 w 11721"/>
              <a:gd name="connsiteY3" fmla="*/ 1902 h 10271"/>
              <a:gd name="connsiteX4" fmla="*/ 8717 w 11721"/>
              <a:gd name="connsiteY4" fmla="*/ 0 h 10271"/>
              <a:gd name="connsiteX5" fmla="*/ 11721 w 11721"/>
              <a:gd name="connsiteY5" fmla="*/ 4957 h 10271"/>
              <a:gd name="connsiteX6" fmla="*/ 8717 w 11721"/>
              <a:gd name="connsiteY6" fmla="*/ 10000 h 10271"/>
              <a:gd name="connsiteX7" fmla="*/ 8717 w 11721"/>
              <a:gd name="connsiteY7" fmla="*/ 8160 h 10271"/>
              <a:gd name="connsiteX8" fmla="*/ 6768 w 11721"/>
              <a:gd name="connsiteY8" fmla="*/ 8378 h 10271"/>
              <a:gd name="connsiteX9" fmla="*/ 5173 w 11721"/>
              <a:gd name="connsiteY9" fmla="*/ 10271 h 10271"/>
              <a:gd name="connsiteX10" fmla="*/ 36 w 11721"/>
              <a:gd name="connsiteY10" fmla="*/ 8385 h 10271"/>
              <a:gd name="connsiteX11" fmla="*/ 0 w 11721"/>
              <a:gd name="connsiteY11" fmla="*/ 1902 h 10271"/>
              <a:gd name="connsiteX0" fmla="*/ 0 w 11721"/>
              <a:gd name="connsiteY0" fmla="*/ 1902 h 10271"/>
              <a:gd name="connsiteX1" fmla="*/ 4898 w 11721"/>
              <a:gd name="connsiteY1" fmla="*/ 4189 h 10271"/>
              <a:gd name="connsiteX2" fmla="*/ 6493 w 11721"/>
              <a:gd name="connsiteY2" fmla="*/ 2432 h 10271"/>
              <a:gd name="connsiteX3" fmla="*/ 8699 w 11721"/>
              <a:gd name="connsiteY3" fmla="*/ 1902 h 10271"/>
              <a:gd name="connsiteX4" fmla="*/ 8717 w 11721"/>
              <a:gd name="connsiteY4" fmla="*/ 0 h 10271"/>
              <a:gd name="connsiteX5" fmla="*/ 11721 w 11721"/>
              <a:gd name="connsiteY5" fmla="*/ 4957 h 10271"/>
              <a:gd name="connsiteX6" fmla="*/ 8717 w 11721"/>
              <a:gd name="connsiteY6" fmla="*/ 10000 h 10271"/>
              <a:gd name="connsiteX7" fmla="*/ 8717 w 11721"/>
              <a:gd name="connsiteY7" fmla="*/ 8160 h 10271"/>
              <a:gd name="connsiteX8" fmla="*/ 6768 w 11721"/>
              <a:gd name="connsiteY8" fmla="*/ 8378 h 10271"/>
              <a:gd name="connsiteX9" fmla="*/ 5173 w 11721"/>
              <a:gd name="connsiteY9" fmla="*/ 10271 h 10271"/>
              <a:gd name="connsiteX10" fmla="*/ 3632 w 11721"/>
              <a:gd name="connsiteY10" fmla="*/ 9865 h 10271"/>
              <a:gd name="connsiteX11" fmla="*/ 36 w 11721"/>
              <a:gd name="connsiteY11" fmla="*/ 8385 h 10271"/>
              <a:gd name="connsiteX12" fmla="*/ 0 w 11721"/>
              <a:gd name="connsiteY12" fmla="*/ 1902 h 10271"/>
              <a:gd name="connsiteX0" fmla="*/ 0 w 11721"/>
              <a:gd name="connsiteY0" fmla="*/ 1902 h 10271"/>
              <a:gd name="connsiteX1" fmla="*/ 4898 w 11721"/>
              <a:gd name="connsiteY1" fmla="*/ 4189 h 10271"/>
              <a:gd name="connsiteX2" fmla="*/ 6493 w 11721"/>
              <a:gd name="connsiteY2" fmla="*/ 2432 h 10271"/>
              <a:gd name="connsiteX3" fmla="*/ 8699 w 11721"/>
              <a:gd name="connsiteY3" fmla="*/ 1902 h 10271"/>
              <a:gd name="connsiteX4" fmla="*/ 8717 w 11721"/>
              <a:gd name="connsiteY4" fmla="*/ 0 h 10271"/>
              <a:gd name="connsiteX5" fmla="*/ 11721 w 11721"/>
              <a:gd name="connsiteY5" fmla="*/ 4957 h 10271"/>
              <a:gd name="connsiteX6" fmla="*/ 8717 w 11721"/>
              <a:gd name="connsiteY6" fmla="*/ 10000 h 10271"/>
              <a:gd name="connsiteX7" fmla="*/ 8717 w 11721"/>
              <a:gd name="connsiteY7" fmla="*/ 8160 h 10271"/>
              <a:gd name="connsiteX8" fmla="*/ 6768 w 11721"/>
              <a:gd name="connsiteY8" fmla="*/ 8378 h 10271"/>
              <a:gd name="connsiteX9" fmla="*/ 5173 w 11721"/>
              <a:gd name="connsiteY9" fmla="*/ 10271 h 10271"/>
              <a:gd name="connsiteX10" fmla="*/ 3467 w 11721"/>
              <a:gd name="connsiteY10" fmla="*/ 7433 h 10271"/>
              <a:gd name="connsiteX11" fmla="*/ 36 w 11721"/>
              <a:gd name="connsiteY11" fmla="*/ 8385 h 10271"/>
              <a:gd name="connsiteX12" fmla="*/ 0 w 11721"/>
              <a:gd name="connsiteY12" fmla="*/ 1902 h 10271"/>
              <a:gd name="connsiteX0" fmla="*/ 0 w 11721"/>
              <a:gd name="connsiteY0" fmla="*/ 1902 h 10271"/>
              <a:gd name="connsiteX1" fmla="*/ 3632 w 11721"/>
              <a:gd name="connsiteY1" fmla="*/ 3784 h 10271"/>
              <a:gd name="connsiteX2" fmla="*/ 4898 w 11721"/>
              <a:gd name="connsiteY2" fmla="*/ 4189 h 10271"/>
              <a:gd name="connsiteX3" fmla="*/ 6493 w 11721"/>
              <a:gd name="connsiteY3" fmla="*/ 2432 h 10271"/>
              <a:gd name="connsiteX4" fmla="*/ 8699 w 11721"/>
              <a:gd name="connsiteY4" fmla="*/ 1902 h 10271"/>
              <a:gd name="connsiteX5" fmla="*/ 8717 w 11721"/>
              <a:gd name="connsiteY5" fmla="*/ 0 h 10271"/>
              <a:gd name="connsiteX6" fmla="*/ 11721 w 11721"/>
              <a:gd name="connsiteY6" fmla="*/ 4957 h 10271"/>
              <a:gd name="connsiteX7" fmla="*/ 8717 w 11721"/>
              <a:gd name="connsiteY7" fmla="*/ 10000 h 10271"/>
              <a:gd name="connsiteX8" fmla="*/ 8717 w 11721"/>
              <a:gd name="connsiteY8" fmla="*/ 8160 h 10271"/>
              <a:gd name="connsiteX9" fmla="*/ 6768 w 11721"/>
              <a:gd name="connsiteY9" fmla="*/ 8378 h 10271"/>
              <a:gd name="connsiteX10" fmla="*/ 5173 w 11721"/>
              <a:gd name="connsiteY10" fmla="*/ 10271 h 10271"/>
              <a:gd name="connsiteX11" fmla="*/ 3467 w 11721"/>
              <a:gd name="connsiteY11" fmla="*/ 7433 h 10271"/>
              <a:gd name="connsiteX12" fmla="*/ 36 w 11721"/>
              <a:gd name="connsiteY12" fmla="*/ 8385 h 10271"/>
              <a:gd name="connsiteX13" fmla="*/ 0 w 11721"/>
              <a:gd name="connsiteY13" fmla="*/ 1902 h 10271"/>
              <a:gd name="connsiteX0" fmla="*/ 0 w 11721"/>
              <a:gd name="connsiteY0" fmla="*/ 1902 h 10271"/>
              <a:gd name="connsiteX1" fmla="*/ 3412 w 11721"/>
              <a:gd name="connsiteY1" fmla="*/ 1352 h 10271"/>
              <a:gd name="connsiteX2" fmla="*/ 4898 w 11721"/>
              <a:gd name="connsiteY2" fmla="*/ 4189 h 10271"/>
              <a:gd name="connsiteX3" fmla="*/ 6493 w 11721"/>
              <a:gd name="connsiteY3" fmla="*/ 2432 h 10271"/>
              <a:gd name="connsiteX4" fmla="*/ 8699 w 11721"/>
              <a:gd name="connsiteY4" fmla="*/ 1902 h 10271"/>
              <a:gd name="connsiteX5" fmla="*/ 8717 w 11721"/>
              <a:gd name="connsiteY5" fmla="*/ 0 h 10271"/>
              <a:gd name="connsiteX6" fmla="*/ 11721 w 11721"/>
              <a:gd name="connsiteY6" fmla="*/ 4957 h 10271"/>
              <a:gd name="connsiteX7" fmla="*/ 8717 w 11721"/>
              <a:gd name="connsiteY7" fmla="*/ 10000 h 10271"/>
              <a:gd name="connsiteX8" fmla="*/ 8717 w 11721"/>
              <a:gd name="connsiteY8" fmla="*/ 8160 h 10271"/>
              <a:gd name="connsiteX9" fmla="*/ 6768 w 11721"/>
              <a:gd name="connsiteY9" fmla="*/ 8378 h 10271"/>
              <a:gd name="connsiteX10" fmla="*/ 5173 w 11721"/>
              <a:gd name="connsiteY10" fmla="*/ 10271 h 10271"/>
              <a:gd name="connsiteX11" fmla="*/ 3467 w 11721"/>
              <a:gd name="connsiteY11" fmla="*/ 7433 h 10271"/>
              <a:gd name="connsiteX12" fmla="*/ 36 w 11721"/>
              <a:gd name="connsiteY12" fmla="*/ 8385 h 10271"/>
              <a:gd name="connsiteX13" fmla="*/ 0 w 11721"/>
              <a:gd name="connsiteY13" fmla="*/ 1902 h 10271"/>
              <a:gd name="connsiteX0" fmla="*/ 0 w 11721"/>
              <a:gd name="connsiteY0" fmla="*/ 1902 h 10271"/>
              <a:gd name="connsiteX1" fmla="*/ 3412 w 11721"/>
              <a:gd name="connsiteY1" fmla="*/ 1352 h 10271"/>
              <a:gd name="connsiteX2" fmla="*/ 4898 w 11721"/>
              <a:gd name="connsiteY2" fmla="*/ 4189 h 10271"/>
              <a:gd name="connsiteX3" fmla="*/ 6493 w 11721"/>
              <a:gd name="connsiteY3" fmla="*/ 2432 h 10271"/>
              <a:gd name="connsiteX4" fmla="*/ 8699 w 11721"/>
              <a:gd name="connsiteY4" fmla="*/ 1902 h 10271"/>
              <a:gd name="connsiteX5" fmla="*/ 8717 w 11721"/>
              <a:gd name="connsiteY5" fmla="*/ 0 h 10271"/>
              <a:gd name="connsiteX6" fmla="*/ 11721 w 11721"/>
              <a:gd name="connsiteY6" fmla="*/ 4957 h 10271"/>
              <a:gd name="connsiteX7" fmla="*/ 8717 w 11721"/>
              <a:gd name="connsiteY7" fmla="*/ 10000 h 10271"/>
              <a:gd name="connsiteX8" fmla="*/ 8717 w 11721"/>
              <a:gd name="connsiteY8" fmla="*/ 8160 h 10271"/>
              <a:gd name="connsiteX9" fmla="*/ 6768 w 11721"/>
              <a:gd name="connsiteY9" fmla="*/ 8378 h 10271"/>
              <a:gd name="connsiteX10" fmla="*/ 5173 w 11721"/>
              <a:gd name="connsiteY10" fmla="*/ 10271 h 10271"/>
              <a:gd name="connsiteX11" fmla="*/ 3467 w 11721"/>
              <a:gd name="connsiteY11" fmla="*/ 7433 h 10271"/>
              <a:gd name="connsiteX12" fmla="*/ 36 w 11721"/>
              <a:gd name="connsiteY12" fmla="*/ 8385 h 10271"/>
              <a:gd name="connsiteX13" fmla="*/ 0 w 11721"/>
              <a:gd name="connsiteY13" fmla="*/ 1902 h 10271"/>
              <a:gd name="connsiteX0" fmla="*/ 0 w 11721"/>
              <a:gd name="connsiteY0" fmla="*/ 1902 h 10271"/>
              <a:gd name="connsiteX1" fmla="*/ 3412 w 11721"/>
              <a:gd name="connsiteY1" fmla="*/ 1352 h 10271"/>
              <a:gd name="connsiteX2" fmla="*/ 4898 w 11721"/>
              <a:gd name="connsiteY2" fmla="*/ 4189 h 10271"/>
              <a:gd name="connsiteX3" fmla="*/ 6493 w 11721"/>
              <a:gd name="connsiteY3" fmla="*/ 2432 h 10271"/>
              <a:gd name="connsiteX4" fmla="*/ 8699 w 11721"/>
              <a:gd name="connsiteY4" fmla="*/ 1902 h 10271"/>
              <a:gd name="connsiteX5" fmla="*/ 8717 w 11721"/>
              <a:gd name="connsiteY5" fmla="*/ 0 h 10271"/>
              <a:gd name="connsiteX6" fmla="*/ 11721 w 11721"/>
              <a:gd name="connsiteY6" fmla="*/ 4957 h 10271"/>
              <a:gd name="connsiteX7" fmla="*/ 8717 w 11721"/>
              <a:gd name="connsiteY7" fmla="*/ 10000 h 10271"/>
              <a:gd name="connsiteX8" fmla="*/ 8717 w 11721"/>
              <a:gd name="connsiteY8" fmla="*/ 8160 h 10271"/>
              <a:gd name="connsiteX9" fmla="*/ 6768 w 11721"/>
              <a:gd name="connsiteY9" fmla="*/ 8378 h 10271"/>
              <a:gd name="connsiteX10" fmla="*/ 5173 w 11721"/>
              <a:gd name="connsiteY10" fmla="*/ 10271 h 10271"/>
              <a:gd name="connsiteX11" fmla="*/ 3467 w 11721"/>
              <a:gd name="connsiteY11" fmla="*/ 7433 h 10271"/>
              <a:gd name="connsiteX12" fmla="*/ 36 w 11721"/>
              <a:gd name="connsiteY12" fmla="*/ 8385 h 10271"/>
              <a:gd name="connsiteX13" fmla="*/ 0 w 11721"/>
              <a:gd name="connsiteY13" fmla="*/ 1902 h 10271"/>
              <a:gd name="connsiteX0" fmla="*/ 0 w 11721"/>
              <a:gd name="connsiteY0" fmla="*/ 1902 h 10271"/>
              <a:gd name="connsiteX1" fmla="*/ 3412 w 11721"/>
              <a:gd name="connsiteY1" fmla="*/ 1352 h 10271"/>
              <a:gd name="connsiteX2" fmla="*/ 4898 w 11721"/>
              <a:gd name="connsiteY2" fmla="*/ 4189 h 10271"/>
              <a:gd name="connsiteX3" fmla="*/ 6493 w 11721"/>
              <a:gd name="connsiteY3" fmla="*/ 2432 h 10271"/>
              <a:gd name="connsiteX4" fmla="*/ 8699 w 11721"/>
              <a:gd name="connsiteY4" fmla="*/ 1902 h 10271"/>
              <a:gd name="connsiteX5" fmla="*/ 8717 w 11721"/>
              <a:gd name="connsiteY5" fmla="*/ 0 h 10271"/>
              <a:gd name="connsiteX6" fmla="*/ 11721 w 11721"/>
              <a:gd name="connsiteY6" fmla="*/ 4957 h 10271"/>
              <a:gd name="connsiteX7" fmla="*/ 8717 w 11721"/>
              <a:gd name="connsiteY7" fmla="*/ 10000 h 10271"/>
              <a:gd name="connsiteX8" fmla="*/ 8717 w 11721"/>
              <a:gd name="connsiteY8" fmla="*/ 8160 h 10271"/>
              <a:gd name="connsiteX9" fmla="*/ 6768 w 11721"/>
              <a:gd name="connsiteY9" fmla="*/ 8378 h 10271"/>
              <a:gd name="connsiteX10" fmla="*/ 5173 w 11721"/>
              <a:gd name="connsiteY10" fmla="*/ 10271 h 10271"/>
              <a:gd name="connsiteX11" fmla="*/ 3467 w 11721"/>
              <a:gd name="connsiteY11" fmla="*/ 7433 h 10271"/>
              <a:gd name="connsiteX12" fmla="*/ 36 w 11721"/>
              <a:gd name="connsiteY12" fmla="*/ 8385 h 10271"/>
              <a:gd name="connsiteX13" fmla="*/ 0 w 11721"/>
              <a:gd name="connsiteY13" fmla="*/ 1902 h 10271"/>
              <a:gd name="connsiteX0" fmla="*/ 0 w 11721"/>
              <a:gd name="connsiteY0" fmla="*/ 1902 h 10281"/>
              <a:gd name="connsiteX1" fmla="*/ 3412 w 11721"/>
              <a:gd name="connsiteY1" fmla="*/ 1352 h 10281"/>
              <a:gd name="connsiteX2" fmla="*/ 4898 w 11721"/>
              <a:gd name="connsiteY2" fmla="*/ 4189 h 10281"/>
              <a:gd name="connsiteX3" fmla="*/ 6493 w 11721"/>
              <a:gd name="connsiteY3" fmla="*/ 2432 h 10281"/>
              <a:gd name="connsiteX4" fmla="*/ 8699 w 11721"/>
              <a:gd name="connsiteY4" fmla="*/ 1902 h 10281"/>
              <a:gd name="connsiteX5" fmla="*/ 8717 w 11721"/>
              <a:gd name="connsiteY5" fmla="*/ 0 h 10281"/>
              <a:gd name="connsiteX6" fmla="*/ 11721 w 11721"/>
              <a:gd name="connsiteY6" fmla="*/ 4957 h 10281"/>
              <a:gd name="connsiteX7" fmla="*/ 8717 w 11721"/>
              <a:gd name="connsiteY7" fmla="*/ 10000 h 10281"/>
              <a:gd name="connsiteX8" fmla="*/ 8717 w 11721"/>
              <a:gd name="connsiteY8" fmla="*/ 8160 h 10281"/>
              <a:gd name="connsiteX9" fmla="*/ 6768 w 11721"/>
              <a:gd name="connsiteY9" fmla="*/ 8378 h 10281"/>
              <a:gd name="connsiteX10" fmla="*/ 5173 w 11721"/>
              <a:gd name="connsiteY10" fmla="*/ 10271 h 10281"/>
              <a:gd name="connsiteX11" fmla="*/ 3467 w 11721"/>
              <a:gd name="connsiteY11" fmla="*/ 7433 h 10281"/>
              <a:gd name="connsiteX12" fmla="*/ 36 w 11721"/>
              <a:gd name="connsiteY12" fmla="*/ 8385 h 10281"/>
              <a:gd name="connsiteX13" fmla="*/ 0 w 11721"/>
              <a:gd name="connsiteY13" fmla="*/ 1902 h 10281"/>
              <a:gd name="connsiteX0" fmla="*/ 0 w 11721"/>
              <a:gd name="connsiteY0" fmla="*/ 1902 h 10281"/>
              <a:gd name="connsiteX1" fmla="*/ 3412 w 11721"/>
              <a:gd name="connsiteY1" fmla="*/ 1352 h 10281"/>
              <a:gd name="connsiteX2" fmla="*/ 4898 w 11721"/>
              <a:gd name="connsiteY2" fmla="*/ 4189 h 10281"/>
              <a:gd name="connsiteX3" fmla="*/ 6273 w 11721"/>
              <a:gd name="connsiteY3" fmla="*/ 2567 h 10281"/>
              <a:gd name="connsiteX4" fmla="*/ 8699 w 11721"/>
              <a:gd name="connsiteY4" fmla="*/ 1902 h 10281"/>
              <a:gd name="connsiteX5" fmla="*/ 8717 w 11721"/>
              <a:gd name="connsiteY5" fmla="*/ 0 h 10281"/>
              <a:gd name="connsiteX6" fmla="*/ 11721 w 11721"/>
              <a:gd name="connsiteY6" fmla="*/ 4957 h 10281"/>
              <a:gd name="connsiteX7" fmla="*/ 8717 w 11721"/>
              <a:gd name="connsiteY7" fmla="*/ 10000 h 10281"/>
              <a:gd name="connsiteX8" fmla="*/ 8717 w 11721"/>
              <a:gd name="connsiteY8" fmla="*/ 8160 h 10281"/>
              <a:gd name="connsiteX9" fmla="*/ 6768 w 11721"/>
              <a:gd name="connsiteY9" fmla="*/ 8378 h 10281"/>
              <a:gd name="connsiteX10" fmla="*/ 5173 w 11721"/>
              <a:gd name="connsiteY10" fmla="*/ 10271 h 10281"/>
              <a:gd name="connsiteX11" fmla="*/ 3467 w 11721"/>
              <a:gd name="connsiteY11" fmla="*/ 7433 h 10281"/>
              <a:gd name="connsiteX12" fmla="*/ 36 w 11721"/>
              <a:gd name="connsiteY12" fmla="*/ 8385 h 10281"/>
              <a:gd name="connsiteX13" fmla="*/ 0 w 11721"/>
              <a:gd name="connsiteY13" fmla="*/ 1902 h 10281"/>
              <a:gd name="connsiteX0" fmla="*/ 0 w 11721"/>
              <a:gd name="connsiteY0" fmla="*/ 1902 h 10281"/>
              <a:gd name="connsiteX1" fmla="*/ 3412 w 11721"/>
              <a:gd name="connsiteY1" fmla="*/ 1352 h 10281"/>
              <a:gd name="connsiteX2" fmla="*/ 4898 w 11721"/>
              <a:gd name="connsiteY2" fmla="*/ 4189 h 10281"/>
              <a:gd name="connsiteX3" fmla="*/ 6273 w 11721"/>
              <a:gd name="connsiteY3" fmla="*/ 2567 h 10281"/>
              <a:gd name="connsiteX4" fmla="*/ 8699 w 11721"/>
              <a:gd name="connsiteY4" fmla="*/ 1902 h 10281"/>
              <a:gd name="connsiteX5" fmla="*/ 8717 w 11721"/>
              <a:gd name="connsiteY5" fmla="*/ 0 h 10281"/>
              <a:gd name="connsiteX6" fmla="*/ 11721 w 11721"/>
              <a:gd name="connsiteY6" fmla="*/ 4957 h 10281"/>
              <a:gd name="connsiteX7" fmla="*/ 8717 w 11721"/>
              <a:gd name="connsiteY7" fmla="*/ 10000 h 10281"/>
              <a:gd name="connsiteX8" fmla="*/ 8717 w 11721"/>
              <a:gd name="connsiteY8" fmla="*/ 8160 h 10281"/>
              <a:gd name="connsiteX9" fmla="*/ 6768 w 11721"/>
              <a:gd name="connsiteY9" fmla="*/ 8378 h 10281"/>
              <a:gd name="connsiteX10" fmla="*/ 5173 w 11721"/>
              <a:gd name="connsiteY10" fmla="*/ 10271 h 10281"/>
              <a:gd name="connsiteX11" fmla="*/ 3467 w 11721"/>
              <a:gd name="connsiteY11" fmla="*/ 7433 h 10281"/>
              <a:gd name="connsiteX12" fmla="*/ 36 w 11721"/>
              <a:gd name="connsiteY12" fmla="*/ 8385 h 10281"/>
              <a:gd name="connsiteX13" fmla="*/ 0 w 11721"/>
              <a:gd name="connsiteY13" fmla="*/ 1902 h 10281"/>
              <a:gd name="connsiteX0" fmla="*/ 0 w 11721"/>
              <a:gd name="connsiteY0" fmla="*/ 1902 h 10281"/>
              <a:gd name="connsiteX1" fmla="*/ 3412 w 11721"/>
              <a:gd name="connsiteY1" fmla="*/ 1352 h 10281"/>
              <a:gd name="connsiteX2" fmla="*/ 4898 w 11721"/>
              <a:gd name="connsiteY2" fmla="*/ 4189 h 10281"/>
              <a:gd name="connsiteX3" fmla="*/ 6273 w 11721"/>
              <a:gd name="connsiteY3" fmla="*/ 2567 h 10281"/>
              <a:gd name="connsiteX4" fmla="*/ 8699 w 11721"/>
              <a:gd name="connsiteY4" fmla="*/ 1902 h 10281"/>
              <a:gd name="connsiteX5" fmla="*/ 8717 w 11721"/>
              <a:gd name="connsiteY5" fmla="*/ 0 h 10281"/>
              <a:gd name="connsiteX6" fmla="*/ 11721 w 11721"/>
              <a:gd name="connsiteY6" fmla="*/ 4957 h 10281"/>
              <a:gd name="connsiteX7" fmla="*/ 8717 w 11721"/>
              <a:gd name="connsiteY7" fmla="*/ 10000 h 10281"/>
              <a:gd name="connsiteX8" fmla="*/ 8717 w 11721"/>
              <a:gd name="connsiteY8" fmla="*/ 8160 h 10281"/>
              <a:gd name="connsiteX9" fmla="*/ 6768 w 11721"/>
              <a:gd name="connsiteY9" fmla="*/ 8378 h 10281"/>
              <a:gd name="connsiteX10" fmla="*/ 5173 w 11721"/>
              <a:gd name="connsiteY10" fmla="*/ 10271 h 10281"/>
              <a:gd name="connsiteX11" fmla="*/ 3467 w 11721"/>
              <a:gd name="connsiteY11" fmla="*/ 7433 h 10281"/>
              <a:gd name="connsiteX12" fmla="*/ 36 w 11721"/>
              <a:gd name="connsiteY12" fmla="*/ 8385 h 10281"/>
              <a:gd name="connsiteX13" fmla="*/ 0 w 11721"/>
              <a:gd name="connsiteY13" fmla="*/ 1902 h 10281"/>
              <a:gd name="connsiteX0" fmla="*/ 0 w 11721"/>
              <a:gd name="connsiteY0" fmla="*/ 1902 h 10281"/>
              <a:gd name="connsiteX1" fmla="*/ 2036 w 11721"/>
              <a:gd name="connsiteY1" fmla="*/ 1892 h 10281"/>
              <a:gd name="connsiteX2" fmla="*/ 3412 w 11721"/>
              <a:gd name="connsiteY2" fmla="*/ 1352 h 10281"/>
              <a:gd name="connsiteX3" fmla="*/ 4898 w 11721"/>
              <a:gd name="connsiteY3" fmla="*/ 4189 h 10281"/>
              <a:gd name="connsiteX4" fmla="*/ 6273 w 11721"/>
              <a:gd name="connsiteY4" fmla="*/ 2567 h 10281"/>
              <a:gd name="connsiteX5" fmla="*/ 8699 w 11721"/>
              <a:gd name="connsiteY5" fmla="*/ 1902 h 10281"/>
              <a:gd name="connsiteX6" fmla="*/ 8717 w 11721"/>
              <a:gd name="connsiteY6" fmla="*/ 0 h 10281"/>
              <a:gd name="connsiteX7" fmla="*/ 11721 w 11721"/>
              <a:gd name="connsiteY7" fmla="*/ 4957 h 10281"/>
              <a:gd name="connsiteX8" fmla="*/ 8717 w 11721"/>
              <a:gd name="connsiteY8" fmla="*/ 10000 h 10281"/>
              <a:gd name="connsiteX9" fmla="*/ 8717 w 11721"/>
              <a:gd name="connsiteY9" fmla="*/ 8160 h 10281"/>
              <a:gd name="connsiteX10" fmla="*/ 6768 w 11721"/>
              <a:gd name="connsiteY10" fmla="*/ 8378 h 10281"/>
              <a:gd name="connsiteX11" fmla="*/ 5173 w 11721"/>
              <a:gd name="connsiteY11" fmla="*/ 10271 h 10281"/>
              <a:gd name="connsiteX12" fmla="*/ 3467 w 11721"/>
              <a:gd name="connsiteY12" fmla="*/ 7433 h 10281"/>
              <a:gd name="connsiteX13" fmla="*/ 36 w 11721"/>
              <a:gd name="connsiteY13" fmla="*/ 8385 h 10281"/>
              <a:gd name="connsiteX14" fmla="*/ 0 w 11721"/>
              <a:gd name="connsiteY14" fmla="*/ 1902 h 10281"/>
              <a:gd name="connsiteX0" fmla="*/ 0 w 11721"/>
              <a:gd name="connsiteY0" fmla="*/ 1902 h 10281"/>
              <a:gd name="connsiteX1" fmla="*/ 2036 w 11721"/>
              <a:gd name="connsiteY1" fmla="*/ 1892 h 10281"/>
              <a:gd name="connsiteX2" fmla="*/ 3412 w 11721"/>
              <a:gd name="connsiteY2" fmla="*/ 1352 h 10281"/>
              <a:gd name="connsiteX3" fmla="*/ 4898 w 11721"/>
              <a:gd name="connsiteY3" fmla="*/ 4189 h 10281"/>
              <a:gd name="connsiteX4" fmla="*/ 6273 w 11721"/>
              <a:gd name="connsiteY4" fmla="*/ 2567 h 10281"/>
              <a:gd name="connsiteX5" fmla="*/ 8699 w 11721"/>
              <a:gd name="connsiteY5" fmla="*/ 1902 h 10281"/>
              <a:gd name="connsiteX6" fmla="*/ 8717 w 11721"/>
              <a:gd name="connsiteY6" fmla="*/ 0 h 10281"/>
              <a:gd name="connsiteX7" fmla="*/ 11721 w 11721"/>
              <a:gd name="connsiteY7" fmla="*/ 4957 h 10281"/>
              <a:gd name="connsiteX8" fmla="*/ 8717 w 11721"/>
              <a:gd name="connsiteY8" fmla="*/ 10000 h 10281"/>
              <a:gd name="connsiteX9" fmla="*/ 8717 w 11721"/>
              <a:gd name="connsiteY9" fmla="*/ 8160 h 10281"/>
              <a:gd name="connsiteX10" fmla="*/ 6768 w 11721"/>
              <a:gd name="connsiteY10" fmla="*/ 8378 h 10281"/>
              <a:gd name="connsiteX11" fmla="*/ 5173 w 11721"/>
              <a:gd name="connsiteY11" fmla="*/ 10271 h 10281"/>
              <a:gd name="connsiteX12" fmla="*/ 3467 w 11721"/>
              <a:gd name="connsiteY12" fmla="*/ 7433 h 10281"/>
              <a:gd name="connsiteX13" fmla="*/ 1871 w 11721"/>
              <a:gd name="connsiteY13" fmla="*/ 8108 h 10281"/>
              <a:gd name="connsiteX14" fmla="*/ 36 w 11721"/>
              <a:gd name="connsiteY14" fmla="*/ 8385 h 10281"/>
              <a:gd name="connsiteX15" fmla="*/ 0 w 11721"/>
              <a:gd name="connsiteY15" fmla="*/ 1902 h 10281"/>
              <a:gd name="connsiteX0" fmla="*/ 0 w 11721"/>
              <a:gd name="connsiteY0" fmla="*/ 1902 h 10281"/>
              <a:gd name="connsiteX1" fmla="*/ 2036 w 11721"/>
              <a:gd name="connsiteY1" fmla="*/ 1892 h 10281"/>
              <a:gd name="connsiteX2" fmla="*/ 3412 w 11721"/>
              <a:gd name="connsiteY2" fmla="*/ 1352 h 10281"/>
              <a:gd name="connsiteX3" fmla="*/ 4898 w 11721"/>
              <a:gd name="connsiteY3" fmla="*/ 4189 h 10281"/>
              <a:gd name="connsiteX4" fmla="*/ 6273 w 11721"/>
              <a:gd name="connsiteY4" fmla="*/ 2567 h 10281"/>
              <a:gd name="connsiteX5" fmla="*/ 8699 w 11721"/>
              <a:gd name="connsiteY5" fmla="*/ 1902 h 10281"/>
              <a:gd name="connsiteX6" fmla="*/ 8717 w 11721"/>
              <a:gd name="connsiteY6" fmla="*/ 0 h 10281"/>
              <a:gd name="connsiteX7" fmla="*/ 11721 w 11721"/>
              <a:gd name="connsiteY7" fmla="*/ 4957 h 10281"/>
              <a:gd name="connsiteX8" fmla="*/ 8717 w 11721"/>
              <a:gd name="connsiteY8" fmla="*/ 10000 h 10281"/>
              <a:gd name="connsiteX9" fmla="*/ 8717 w 11721"/>
              <a:gd name="connsiteY9" fmla="*/ 8160 h 10281"/>
              <a:gd name="connsiteX10" fmla="*/ 6768 w 11721"/>
              <a:gd name="connsiteY10" fmla="*/ 8378 h 10281"/>
              <a:gd name="connsiteX11" fmla="*/ 5173 w 11721"/>
              <a:gd name="connsiteY11" fmla="*/ 10271 h 10281"/>
              <a:gd name="connsiteX12" fmla="*/ 3467 w 11721"/>
              <a:gd name="connsiteY12" fmla="*/ 7433 h 10281"/>
              <a:gd name="connsiteX13" fmla="*/ 1871 w 11721"/>
              <a:gd name="connsiteY13" fmla="*/ 8108 h 10281"/>
              <a:gd name="connsiteX14" fmla="*/ 36 w 11721"/>
              <a:gd name="connsiteY14" fmla="*/ 8385 h 10281"/>
              <a:gd name="connsiteX15" fmla="*/ 0 w 11721"/>
              <a:gd name="connsiteY15" fmla="*/ 1902 h 10281"/>
              <a:gd name="connsiteX0" fmla="*/ 0 w 11721"/>
              <a:gd name="connsiteY0" fmla="*/ 1902 h 10281"/>
              <a:gd name="connsiteX1" fmla="*/ 2036 w 11721"/>
              <a:gd name="connsiteY1" fmla="*/ 1892 h 10281"/>
              <a:gd name="connsiteX2" fmla="*/ 3412 w 11721"/>
              <a:gd name="connsiteY2" fmla="*/ 1352 h 10281"/>
              <a:gd name="connsiteX3" fmla="*/ 4898 w 11721"/>
              <a:gd name="connsiteY3" fmla="*/ 4189 h 10281"/>
              <a:gd name="connsiteX4" fmla="*/ 6273 w 11721"/>
              <a:gd name="connsiteY4" fmla="*/ 2567 h 10281"/>
              <a:gd name="connsiteX5" fmla="*/ 8699 w 11721"/>
              <a:gd name="connsiteY5" fmla="*/ 1902 h 10281"/>
              <a:gd name="connsiteX6" fmla="*/ 8717 w 11721"/>
              <a:gd name="connsiteY6" fmla="*/ 0 h 10281"/>
              <a:gd name="connsiteX7" fmla="*/ 11721 w 11721"/>
              <a:gd name="connsiteY7" fmla="*/ 4957 h 10281"/>
              <a:gd name="connsiteX8" fmla="*/ 8717 w 11721"/>
              <a:gd name="connsiteY8" fmla="*/ 10000 h 10281"/>
              <a:gd name="connsiteX9" fmla="*/ 8717 w 11721"/>
              <a:gd name="connsiteY9" fmla="*/ 8160 h 10281"/>
              <a:gd name="connsiteX10" fmla="*/ 6768 w 11721"/>
              <a:gd name="connsiteY10" fmla="*/ 8378 h 10281"/>
              <a:gd name="connsiteX11" fmla="*/ 5173 w 11721"/>
              <a:gd name="connsiteY11" fmla="*/ 10271 h 10281"/>
              <a:gd name="connsiteX12" fmla="*/ 3467 w 11721"/>
              <a:gd name="connsiteY12" fmla="*/ 7433 h 10281"/>
              <a:gd name="connsiteX13" fmla="*/ 1871 w 11721"/>
              <a:gd name="connsiteY13" fmla="*/ 8108 h 10281"/>
              <a:gd name="connsiteX14" fmla="*/ 36 w 11721"/>
              <a:gd name="connsiteY14" fmla="*/ 8385 h 10281"/>
              <a:gd name="connsiteX15" fmla="*/ 0 w 11721"/>
              <a:gd name="connsiteY15" fmla="*/ 1902 h 10281"/>
              <a:gd name="connsiteX0" fmla="*/ 0 w 11721"/>
              <a:gd name="connsiteY0" fmla="*/ 1902 h 10281"/>
              <a:gd name="connsiteX1" fmla="*/ 2036 w 11721"/>
              <a:gd name="connsiteY1" fmla="*/ 1892 h 10281"/>
              <a:gd name="connsiteX2" fmla="*/ 3412 w 11721"/>
              <a:gd name="connsiteY2" fmla="*/ 1352 h 10281"/>
              <a:gd name="connsiteX3" fmla="*/ 4898 w 11721"/>
              <a:gd name="connsiteY3" fmla="*/ 4189 h 10281"/>
              <a:gd name="connsiteX4" fmla="*/ 6273 w 11721"/>
              <a:gd name="connsiteY4" fmla="*/ 2567 h 10281"/>
              <a:gd name="connsiteX5" fmla="*/ 8699 w 11721"/>
              <a:gd name="connsiteY5" fmla="*/ 1902 h 10281"/>
              <a:gd name="connsiteX6" fmla="*/ 8717 w 11721"/>
              <a:gd name="connsiteY6" fmla="*/ 0 h 10281"/>
              <a:gd name="connsiteX7" fmla="*/ 11721 w 11721"/>
              <a:gd name="connsiteY7" fmla="*/ 4957 h 10281"/>
              <a:gd name="connsiteX8" fmla="*/ 8717 w 11721"/>
              <a:gd name="connsiteY8" fmla="*/ 10000 h 10281"/>
              <a:gd name="connsiteX9" fmla="*/ 8717 w 11721"/>
              <a:gd name="connsiteY9" fmla="*/ 8160 h 10281"/>
              <a:gd name="connsiteX10" fmla="*/ 6768 w 11721"/>
              <a:gd name="connsiteY10" fmla="*/ 8378 h 10281"/>
              <a:gd name="connsiteX11" fmla="*/ 5173 w 11721"/>
              <a:gd name="connsiteY11" fmla="*/ 10271 h 10281"/>
              <a:gd name="connsiteX12" fmla="*/ 3467 w 11721"/>
              <a:gd name="connsiteY12" fmla="*/ 7433 h 10281"/>
              <a:gd name="connsiteX13" fmla="*/ 1871 w 11721"/>
              <a:gd name="connsiteY13" fmla="*/ 8108 h 10281"/>
              <a:gd name="connsiteX14" fmla="*/ 36 w 11721"/>
              <a:gd name="connsiteY14" fmla="*/ 8385 h 10281"/>
              <a:gd name="connsiteX15" fmla="*/ 0 w 11721"/>
              <a:gd name="connsiteY15" fmla="*/ 1902 h 10281"/>
              <a:gd name="connsiteX0" fmla="*/ 0 w 11721"/>
              <a:gd name="connsiteY0" fmla="*/ 1902 h 10281"/>
              <a:gd name="connsiteX1" fmla="*/ 2036 w 11721"/>
              <a:gd name="connsiteY1" fmla="*/ 1892 h 10281"/>
              <a:gd name="connsiteX2" fmla="*/ 3412 w 11721"/>
              <a:gd name="connsiteY2" fmla="*/ 1352 h 10281"/>
              <a:gd name="connsiteX3" fmla="*/ 4898 w 11721"/>
              <a:gd name="connsiteY3" fmla="*/ 4189 h 10281"/>
              <a:gd name="connsiteX4" fmla="*/ 6273 w 11721"/>
              <a:gd name="connsiteY4" fmla="*/ 2567 h 10281"/>
              <a:gd name="connsiteX5" fmla="*/ 8699 w 11721"/>
              <a:gd name="connsiteY5" fmla="*/ 1902 h 10281"/>
              <a:gd name="connsiteX6" fmla="*/ 8717 w 11721"/>
              <a:gd name="connsiteY6" fmla="*/ 0 h 10281"/>
              <a:gd name="connsiteX7" fmla="*/ 11721 w 11721"/>
              <a:gd name="connsiteY7" fmla="*/ 4957 h 10281"/>
              <a:gd name="connsiteX8" fmla="*/ 8717 w 11721"/>
              <a:gd name="connsiteY8" fmla="*/ 10000 h 10281"/>
              <a:gd name="connsiteX9" fmla="*/ 8717 w 11721"/>
              <a:gd name="connsiteY9" fmla="*/ 8160 h 10281"/>
              <a:gd name="connsiteX10" fmla="*/ 6768 w 11721"/>
              <a:gd name="connsiteY10" fmla="*/ 8378 h 10281"/>
              <a:gd name="connsiteX11" fmla="*/ 5173 w 11721"/>
              <a:gd name="connsiteY11" fmla="*/ 10271 h 10281"/>
              <a:gd name="connsiteX12" fmla="*/ 3467 w 11721"/>
              <a:gd name="connsiteY12" fmla="*/ 7433 h 10281"/>
              <a:gd name="connsiteX13" fmla="*/ 1871 w 11721"/>
              <a:gd name="connsiteY13" fmla="*/ 8108 h 10281"/>
              <a:gd name="connsiteX14" fmla="*/ 36 w 11721"/>
              <a:gd name="connsiteY14" fmla="*/ 8385 h 10281"/>
              <a:gd name="connsiteX15" fmla="*/ 0 w 11721"/>
              <a:gd name="connsiteY15" fmla="*/ 1902 h 10281"/>
              <a:gd name="connsiteX0" fmla="*/ 0 w 11721"/>
              <a:gd name="connsiteY0" fmla="*/ 1902 h 10281"/>
              <a:gd name="connsiteX1" fmla="*/ 1871 w 11721"/>
              <a:gd name="connsiteY1" fmla="*/ 3378 h 10281"/>
              <a:gd name="connsiteX2" fmla="*/ 3412 w 11721"/>
              <a:gd name="connsiteY2" fmla="*/ 1352 h 10281"/>
              <a:gd name="connsiteX3" fmla="*/ 4898 w 11721"/>
              <a:gd name="connsiteY3" fmla="*/ 4189 h 10281"/>
              <a:gd name="connsiteX4" fmla="*/ 6273 w 11721"/>
              <a:gd name="connsiteY4" fmla="*/ 2567 h 10281"/>
              <a:gd name="connsiteX5" fmla="*/ 8699 w 11721"/>
              <a:gd name="connsiteY5" fmla="*/ 1902 h 10281"/>
              <a:gd name="connsiteX6" fmla="*/ 8717 w 11721"/>
              <a:gd name="connsiteY6" fmla="*/ 0 h 10281"/>
              <a:gd name="connsiteX7" fmla="*/ 11721 w 11721"/>
              <a:gd name="connsiteY7" fmla="*/ 4957 h 10281"/>
              <a:gd name="connsiteX8" fmla="*/ 8717 w 11721"/>
              <a:gd name="connsiteY8" fmla="*/ 10000 h 10281"/>
              <a:gd name="connsiteX9" fmla="*/ 8717 w 11721"/>
              <a:gd name="connsiteY9" fmla="*/ 8160 h 10281"/>
              <a:gd name="connsiteX10" fmla="*/ 6768 w 11721"/>
              <a:gd name="connsiteY10" fmla="*/ 8378 h 10281"/>
              <a:gd name="connsiteX11" fmla="*/ 5173 w 11721"/>
              <a:gd name="connsiteY11" fmla="*/ 10271 h 10281"/>
              <a:gd name="connsiteX12" fmla="*/ 3467 w 11721"/>
              <a:gd name="connsiteY12" fmla="*/ 7433 h 10281"/>
              <a:gd name="connsiteX13" fmla="*/ 1871 w 11721"/>
              <a:gd name="connsiteY13" fmla="*/ 8108 h 10281"/>
              <a:gd name="connsiteX14" fmla="*/ 36 w 11721"/>
              <a:gd name="connsiteY14" fmla="*/ 8385 h 10281"/>
              <a:gd name="connsiteX15" fmla="*/ 0 w 11721"/>
              <a:gd name="connsiteY15" fmla="*/ 1902 h 10281"/>
              <a:gd name="connsiteX0" fmla="*/ 0 w 11721"/>
              <a:gd name="connsiteY0" fmla="*/ 1902 h 10281"/>
              <a:gd name="connsiteX1" fmla="*/ 1871 w 11721"/>
              <a:gd name="connsiteY1" fmla="*/ 3378 h 10281"/>
              <a:gd name="connsiteX2" fmla="*/ 3412 w 11721"/>
              <a:gd name="connsiteY2" fmla="*/ 1352 h 10281"/>
              <a:gd name="connsiteX3" fmla="*/ 4898 w 11721"/>
              <a:gd name="connsiteY3" fmla="*/ 4189 h 10281"/>
              <a:gd name="connsiteX4" fmla="*/ 6273 w 11721"/>
              <a:gd name="connsiteY4" fmla="*/ 2567 h 10281"/>
              <a:gd name="connsiteX5" fmla="*/ 8699 w 11721"/>
              <a:gd name="connsiteY5" fmla="*/ 1902 h 10281"/>
              <a:gd name="connsiteX6" fmla="*/ 8717 w 11721"/>
              <a:gd name="connsiteY6" fmla="*/ 0 h 10281"/>
              <a:gd name="connsiteX7" fmla="*/ 11721 w 11721"/>
              <a:gd name="connsiteY7" fmla="*/ 4957 h 10281"/>
              <a:gd name="connsiteX8" fmla="*/ 8717 w 11721"/>
              <a:gd name="connsiteY8" fmla="*/ 10000 h 10281"/>
              <a:gd name="connsiteX9" fmla="*/ 8717 w 11721"/>
              <a:gd name="connsiteY9" fmla="*/ 8160 h 10281"/>
              <a:gd name="connsiteX10" fmla="*/ 6768 w 11721"/>
              <a:gd name="connsiteY10" fmla="*/ 8378 h 10281"/>
              <a:gd name="connsiteX11" fmla="*/ 5173 w 11721"/>
              <a:gd name="connsiteY11" fmla="*/ 10271 h 10281"/>
              <a:gd name="connsiteX12" fmla="*/ 3467 w 11721"/>
              <a:gd name="connsiteY12" fmla="*/ 7433 h 10281"/>
              <a:gd name="connsiteX13" fmla="*/ 1926 w 11721"/>
              <a:gd name="connsiteY13" fmla="*/ 9054 h 10281"/>
              <a:gd name="connsiteX14" fmla="*/ 36 w 11721"/>
              <a:gd name="connsiteY14" fmla="*/ 8385 h 10281"/>
              <a:gd name="connsiteX15" fmla="*/ 0 w 11721"/>
              <a:gd name="connsiteY15" fmla="*/ 1902 h 10281"/>
              <a:gd name="connsiteX0" fmla="*/ 0 w 11721"/>
              <a:gd name="connsiteY0" fmla="*/ 4074 h 12453"/>
              <a:gd name="connsiteX1" fmla="*/ 1871 w 11721"/>
              <a:gd name="connsiteY1" fmla="*/ 5550 h 12453"/>
              <a:gd name="connsiteX2" fmla="*/ 3412 w 11721"/>
              <a:gd name="connsiteY2" fmla="*/ 3524 h 12453"/>
              <a:gd name="connsiteX3" fmla="*/ 4898 w 11721"/>
              <a:gd name="connsiteY3" fmla="*/ 6361 h 12453"/>
              <a:gd name="connsiteX4" fmla="*/ 6273 w 11721"/>
              <a:gd name="connsiteY4" fmla="*/ 4739 h 12453"/>
              <a:gd name="connsiteX5" fmla="*/ 8699 w 11721"/>
              <a:gd name="connsiteY5" fmla="*/ 4074 h 12453"/>
              <a:gd name="connsiteX6" fmla="*/ 8525 w 11721"/>
              <a:gd name="connsiteY6" fmla="*/ 0 h 12453"/>
              <a:gd name="connsiteX7" fmla="*/ 11721 w 11721"/>
              <a:gd name="connsiteY7" fmla="*/ 7129 h 12453"/>
              <a:gd name="connsiteX8" fmla="*/ 8717 w 11721"/>
              <a:gd name="connsiteY8" fmla="*/ 12172 h 12453"/>
              <a:gd name="connsiteX9" fmla="*/ 8717 w 11721"/>
              <a:gd name="connsiteY9" fmla="*/ 10332 h 12453"/>
              <a:gd name="connsiteX10" fmla="*/ 6768 w 11721"/>
              <a:gd name="connsiteY10" fmla="*/ 10550 h 12453"/>
              <a:gd name="connsiteX11" fmla="*/ 5173 w 11721"/>
              <a:gd name="connsiteY11" fmla="*/ 12443 h 12453"/>
              <a:gd name="connsiteX12" fmla="*/ 3467 w 11721"/>
              <a:gd name="connsiteY12" fmla="*/ 9605 h 12453"/>
              <a:gd name="connsiteX13" fmla="*/ 1926 w 11721"/>
              <a:gd name="connsiteY13" fmla="*/ 11226 h 12453"/>
              <a:gd name="connsiteX14" fmla="*/ 36 w 11721"/>
              <a:gd name="connsiteY14" fmla="*/ 10557 h 12453"/>
              <a:gd name="connsiteX15" fmla="*/ 0 w 11721"/>
              <a:gd name="connsiteY15" fmla="*/ 4074 h 12453"/>
              <a:gd name="connsiteX0" fmla="*/ 0 w 11721"/>
              <a:gd name="connsiteY0" fmla="*/ 4074 h 14146"/>
              <a:gd name="connsiteX1" fmla="*/ 1871 w 11721"/>
              <a:gd name="connsiteY1" fmla="*/ 5550 h 14146"/>
              <a:gd name="connsiteX2" fmla="*/ 3412 w 11721"/>
              <a:gd name="connsiteY2" fmla="*/ 3524 h 14146"/>
              <a:gd name="connsiteX3" fmla="*/ 4898 w 11721"/>
              <a:gd name="connsiteY3" fmla="*/ 6361 h 14146"/>
              <a:gd name="connsiteX4" fmla="*/ 6273 w 11721"/>
              <a:gd name="connsiteY4" fmla="*/ 4739 h 14146"/>
              <a:gd name="connsiteX5" fmla="*/ 8699 w 11721"/>
              <a:gd name="connsiteY5" fmla="*/ 4074 h 14146"/>
              <a:gd name="connsiteX6" fmla="*/ 8525 w 11721"/>
              <a:gd name="connsiteY6" fmla="*/ 0 h 14146"/>
              <a:gd name="connsiteX7" fmla="*/ 11721 w 11721"/>
              <a:gd name="connsiteY7" fmla="*/ 7129 h 14146"/>
              <a:gd name="connsiteX8" fmla="*/ 8717 w 11721"/>
              <a:gd name="connsiteY8" fmla="*/ 14146 h 14146"/>
              <a:gd name="connsiteX9" fmla="*/ 8717 w 11721"/>
              <a:gd name="connsiteY9" fmla="*/ 10332 h 14146"/>
              <a:gd name="connsiteX10" fmla="*/ 6768 w 11721"/>
              <a:gd name="connsiteY10" fmla="*/ 10550 h 14146"/>
              <a:gd name="connsiteX11" fmla="*/ 5173 w 11721"/>
              <a:gd name="connsiteY11" fmla="*/ 12443 h 14146"/>
              <a:gd name="connsiteX12" fmla="*/ 3467 w 11721"/>
              <a:gd name="connsiteY12" fmla="*/ 9605 h 14146"/>
              <a:gd name="connsiteX13" fmla="*/ 1926 w 11721"/>
              <a:gd name="connsiteY13" fmla="*/ 11226 h 14146"/>
              <a:gd name="connsiteX14" fmla="*/ 36 w 11721"/>
              <a:gd name="connsiteY14" fmla="*/ 10557 h 14146"/>
              <a:gd name="connsiteX15" fmla="*/ 0 w 11721"/>
              <a:gd name="connsiteY15" fmla="*/ 4074 h 14146"/>
              <a:gd name="connsiteX0" fmla="*/ 0 w 11721"/>
              <a:gd name="connsiteY0" fmla="*/ 4074 h 14146"/>
              <a:gd name="connsiteX1" fmla="*/ 1871 w 11721"/>
              <a:gd name="connsiteY1" fmla="*/ 5550 h 14146"/>
              <a:gd name="connsiteX2" fmla="*/ 3412 w 11721"/>
              <a:gd name="connsiteY2" fmla="*/ 3524 h 14146"/>
              <a:gd name="connsiteX3" fmla="*/ 4898 w 11721"/>
              <a:gd name="connsiteY3" fmla="*/ 6361 h 14146"/>
              <a:gd name="connsiteX4" fmla="*/ 6273 w 11721"/>
              <a:gd name="connsiteY4" fmla="*/ 5923 h 14146"/>
              <a:gd name="connsiteX5" fmla="*/ 8699 w 11721"/>
              <a:gd name="connsiteY5" fmla="*/ 4074 h 14146"/>
              <a:gd name="connsiteX6" fmla="*/ 8525 w 11721"/>
              <a:gd name="connsiteY6" fmla="*/ 0 h 14146"/>
              <a:gd name="connsiteX7" fmla="*/ 11721 w 11721"/>
              <a:gd name="connsiteY7" fmla="*/ 7129 h 14146"/>
              <a:gd name="connsiteX8" fmla="*/ 8717 w 11721"/>
              <a:gd name="connsiteY8" fmla="*/ 14146 h 14146"/>
              <a:gd name="connsiteX9" fmla="*/ 8717 w 11721"/>
              <a:gd name="connsiteY9" fmla="*/ 10332 h 14146"/>
              <a:gd name="connsiteX10" fmla="*/ 6768 w 11721"/>
              <a:gd name="connsiteY10" fmla="*/ 10550 h 14146"/>
              <a:gd name="connsiteX11" fmla="*/ 5173 w 11721"/>
              <a:gd name="connsiteY11" fmla="*/ 12443 h 14146"/>
              <a:gd name="connsiteX12" fmla="*/ 3467 w 11721"/>
              <a:gd name="connsiteY12" fmla="*/ 9605 h 14146"/>
              <a:gd name="connsiteX13" fmla="*/ 1926 w 11721"/>
              <a:gd name="connsiteY13" fmla="*/ 11226 h 14146"/>
              <a:gd name="connsiteX14" fmla="*/ 36 w 11721"/>
              <a:gd name="connsiteY14" fmla="*/ 10557 h 14146"/>
              <a:gd name="connsiteX15" fmla="*/ 0 w 11721"/>
              <a:gd name="connsiteY15" fmla="*/ 4074 h 14146"/>
              <a:gd name="connsiteX0" fmla="*/ 0 w 11721"/>
              <a:gd name="connsiteY0" fmla="*/ 4074 h 14146"/>
              <a:gd name="connsiteX1" fmla="*/ 1871 w 11721"/>
              <a:gd name="connsiteY1" fmla="*/ 5550 h 14146"/>
              <a:gd name="connsiteX2" fmla="*/ 3220 w 11721"/>
              <a:gd name="connsiteY2" fmla="*/ 5301 h 14146"/>
              <a:gd name="connsiteX3" fmla="*/ 4898 w 11721"/>
              <a:gd name="connsiteY3" fmla="*/ 6361 h 14146"/>
              <a:gd name="connsiteX4" fmla="*/ 6273 w 11721"/>
              <a:gd name="connsiteY4" fmla="*/ 5923 h 14146"/>
              <a:gd name="connsiteX5" fmla="*/ 8699 w 11721"/>
              <a:gd name="connsiteY5" fmla="*/ 4074 h 14146"/>
              <a:gd name="connsiteX6" fmla="*/ 8525 w 11721"/>
              <a:gd name="connsiteY6" fmla="*/ 0 h 14146"/>
              <a:gd name="connsiteX7" fmla="*/ 11721 w 11721"/>
              <a:gd name="connsiteY7" fmla="*/ 7129 h 14146"/>
              <a:gd name="connsiteX8" fmla="*/ 8717 w 11721"/>
              <a:gd name="connsiteY8" fmla="*/ 14146 h 14146"/>
              <a:gd name="connsiteX9" fmla="*/ 8717 w 11721"/>
              <a:gd name="connsiteY9" fmla="*/ 10332 h 14146"/>
              <a:gd name="connsiteX10" fmla="*/ 6768 w 11721"/>
              <a:gd name="connsiteY10" fmla="*/ 10550 h 14146"/>
              <a:gd name="connsiteX11" fmla="*/ 5173 w 11721"/>
              <a:gd name="connsiteY11" fmla="*/ 12443 h 14146"/>
              <a:gd name="connsiteX12" fmla="*/ 3467 w 11721"/>
              <a:gd name="connsiteY12" fmla="*/ 9605 h 14146"/>
              <a:gd name="connsiteX13" fmla="*/ 1926 w 11721"/>
              <a:gd name="connsiteY13" fmla="*/ 11226 h 14146"/>
              <a:gd name="connsiteX14" fmla="*/ 36 w 11721"/>
              <a:gd name="connsiteY14" fmla="*/ 10557 h 14146"/>
              <a:gd name="connsiteX15" fmla="*/ 0 w 11721"/>
              <a:gd name="connsiteY15" fmla="*/ 4074 h 14146"/>
              <a:gd name="connsiteX0" fmla="*/ 0 w 11721"/>
              <a:gd name="connsiteY0" fmla="*/ 4074 h 14146"/>
              <a:gd name="connsiteX1" fmla="*/ 1871 w 11721"/>
              <a:gd name="connsiteY1" fmla="*/ 6734 h 14146"/>
              <a:gd name="connsiteX2" fmla="*/ 3220 w 11721"/>
              <a:gd name="connsiteY2" fmla="*/ 5301 h 14146"/>
              <a:gd name="connsiteX3" fmla="*/ 4898 w 11721"/>
              <a:gd name="connsiteY3" fmla="*/ 6361 h 14146"/>
              <a:gd name="connsiteX4" fmla="*/ 6273 w 11721"/>
              <a:gd name="connsiteY4" fmla="*/ 5923 h 14146"/>
              <a:gd name="connsiteX5" fmla="*/ 8699 w 11721"/>
              <a:gd name="connsiteY5" fmla="*/ 4074 h 14146"/>
              <a:gd name="connsiteX6" fmla="*/ 8525 w 11721"/>
              <a:gd name="connsiteY6" fmla="*/ 0 h 14146"/>
              <a:gd name="connsiteX7" fmla="*/ 11721 w 11721"/>
              <a:gd name="connsiteY7" fmla="*/ 7129 h 14146"/>
              <a:gd name="connsiteX8" fmla="*/ 8717 w 11721"/>
              <a:gd name="connsiteY8" fmla="*/ 14146 h 14146"/>
              <a:gd name="connsiteX9" fmla="*/ 8717 w 11721"/>
              <a:gd name="connsiteY9" fmla="*/ 10332 h 14146"/>
              <a:gd name="connsiteX10" fmla="*/ 6768 w 11721"/>
              <a:gd name="connsiteY10" fmla="*/ 10550 h 14146"/>
              <a:gd name="connsiteX11" fmla="*/ 5173 w 11721"/>
              <a:gd name="connsiteY11" fmla="*/ 12443 h 14146"/>
              <a:gd name="connsiteX12" fmla="*/ 3467 w 11721"/>
              <a:gd name="connsiteY12" fmla="*/ 9605 h 14146"/>
              <a:gd name="connsiteX13" fmla="*/ 1926 w 11721"/>
              <a:gd name="connsiteY13" fmla="*/ 11226 h 14146"/>
              <a:gd name="connsiteX14" fmla="*/ 36 w 11721"/>
              <a:gd name="connsiteY14" fmla="*/ 10557 h 14146"/>
              <a:gd name="connsiteX15" fmla="*/ 0 w 11721"/>
              <a:gd name="connsiteY15" fmla="*/ 4074 h 14146"/>
              <a:gd name="connsiteX0" fmla="*/ 0 w 11721"/>
              <a:gd name="connsiteY0" fmla="*/ 5061 h 14146"/>
              <a:gd name="connsiteX1" fmla="*/ 1871 w 11721"/>
              <a:gd name="connsiteY1" fmla="*/ 6734 h 14146"/>
              <a:gd name="connsiteX2" fmla="*/ 3220 w 11721"/>
              <a:gd name="connsiteY2" fmla="*/ 5301 h 14146"/>
              <a:gd name="connsiteX3" fmla="*/ 4898 w 11721"/>
              <a:gd name="connsiteY3" fmla="*/ 6361 h 14146"/>
              <a:gd name="connsiteX4" fmla="*/ 6273 w 11721"/>
              <a:gd name="connsiteY4" fmla="*/ 5923 h 14146"/>
              <a:gd name="connsiteX5" fmla="*/ 8699 w 11721"/>
              <a:gd name="connsiteY5" fmla="*/ 4074 h 14146"/>
              <a:gd name="connsiteX6" fmla="*/ 8525 w 11721"/>
              <a:gd name="connsiteY6" fmla="*/ 0 h 14146"/>
              <a:gd name="connsiteX7" fmla="*/ 11721 w 11721"/>
              <a:gd name="connsiteY7" fmla="*/ 7129 h 14146"/>
              <a:gd name="connsiteX8" fmla="*/ 8717 w 11721"/>
              <a:gd name="connsiteY8" fmla="*/ 14146 h 14146"/>
              <a:gd name="connsiteX9" fmla="*/ 8717 w 11721"/>
              <a:gd name="connsiteY9" fmla="*/ 10332 h 14146"/>
              <a:gd name="connsiteX10" fmla="*/ 6768 w 11721"/>
              <a:gd name="connsiteY10" fmla="*/ 10550 h 14146"/>
              <a:gd name="connsiteX11" fmla="*/ 5173 w 11721"/>
              <a:gd name="connsiteY11" fmla="*/ 12443 h 14146"/>
              <a:gd name="connsiteX12" fmla="*/ 3467 w 11721"/>
              <a:gd name="connsiteY12" fmla="*/ 9605 h 14146"/>
              <a:gd name="connsiteX13" fmla="*/ 1926 w 11721"/>
              <a:gd name="connsiteY13" fmla="*/ 11226 h 14146"/>
              <a:gd name="connsiteX14" fmla="*/ 36 w 11721"/>
              <a:gd name="connsiteY14" fmla="*/ 10557 h 14146"/>
              <a:gd name="connsiteX15" fmla="*/ 0 w 11721"/>
              <a:gd name="connsiteY15" fmla="*/ 5061 h 14146"/>
              <a:gd name="connsiteX0" fmla="*/ 0 w 12874"/>
              <a:gd name="connsiteY0" fmla="*/ 5061 h 14146"/>
              <a:gd name="connsiteX1" fmla="*/ 1871 w 12874"/>
              <a:gd name="connsiteY1" fmla="*/ 6734 h 14146"/>
              <a:gd name="connsiteX2" fmla="*/ 3220 w 12874"/>
              <a:gd name="connsiteY2" fmla="*/ 5301 h 14146"/>
              <a:gd name="connsiteX3" fmla="*/ 4898 w 12874"/>
              <a:gd name="connsiteY3" fmla="*/ 6361 h 14146"/>
              <a:gd name="connsiteX4" fmla="*/ 6273 w 12874"/>
              <a:gd name="connsiteY4" fmla="*/ 5923 h 14146"/>
              <a:gd name="connsiteX5" fmla="*/ 8699 w 12874"/>
              <a:gd name="connsiteY5" fmla="*/ 4074 h 14146"/>
              <a:gd name="connsiteX6" fmla="*/ 8525 w 12874"/>
              <a:gd name="connsiteY6" fmla="*/ 0 h 14146"/>
              <a:gd name="connsiteX7" fmla="*/ 12874 w 12874"/>
              <a:gd name="connsiteY7" fmla="*/ 6932 h 14146"/>
              <a:gd name="connsiteX8" fmla="*/ 8717 w 12874"/>
              <a:gd name="connsiteY8" fmla="*/ 14146 h 14146"/>
              <a:gd name="connsiteX9" fmla="*/ 8717 w 12874"/>
              <a:gd name="connsiteY9" fmla="*/ 10332 h 14146"/>
              <a:gd name="connsiteX10" fmla="*/ 6768 w 12874"/>
              <a:gd name="connsiteY10" fmla="*/ 10550 h 14146"/>
              <a:gd name="connsiteX11" fmla="*/ 5173 w 12874"/>
              <a:gd name="connsiteY11" fmla="*/ 12443 h 14146"/>
              <a:gd name="connsiteX12" fmla="*/ 3467 w 12874"/>
              <a:gd name="connsiteY12" fmla="*/ 9605 h 14146"/>
              <a:gd name="connsiteX13" fmla="*/ 1926 w 12874"/>
              <a:gd name="connsiteY13" fmla="*/ 11226 h 14146"/>
              <a:gd name="connsiteX14" fmla="*/ 36 w 12874"/>
              <a:gd name="connsiteY14" fmla="*/ 10557 h 14146"/>
              <a:gd name="connsiteX15" fmla="*/ 0 w 12874"/>
              <a:gd name="connsiteY15" fmla="*/ 5061 h 14146"/>
              <a:gd name="connsiteX0" fmla="*/ 0 w 12874"/>
              <a:gd name="connsiteY0" fmla="*/ 3482 h 12567"/>
              <a:gd name="connsiteX1" fmla="*/ 1871 w 12874"/>
              <a:gd name="connsiteY1" fmla="*/ 5155 h 12567"/>
              <a:gd name="connsiteX2" fmla="*/ 3220 w 12874"/>
              <a:gd name="connsiteY2" fmla="*/ 3722 h 12567"/>
              <a:gd name="connsiteX3" fmla="*/ 4898 w 12874"/>
              <a:gd name="connsiteY3" fmla="*/ 4782 h 12567"/>
              <a:gd name="connsiteX4" fmla="*/ 6273 w 12874"/>
              <a:gd name="connsiteY4" fmla="*/ 4344 h 12567"/>
              <a:gd name="connsiteX5" fmla="*/ 8699 w 12874"/>
              <a:gd name="connsiteY5" fmla="*/ 2495 h 12567"/>
              <a:gd name="connsiteX6" fmla="*/ 8909 w 12874"/>
              <a:gd name="connsiteY6" fmla="*/ 0 h 12567"/>
              <a:gd name="connsiteX7" fmla="*/ 12874 w 12874"/>
              <a:gd name="connsiteY7" fmla="*/ 5353 h 12567"/>
              <a:gd name="connsiteX8" fmla="*/ 8717 w 12874"/>
              <a:gd name="connsiteY8" fmla="*/ 12567 h 12567"/>
              <a:gd name="connsiteX9" fmla="*/ 8717 w 12874"/>
              <a:gd name="connsiteY9" fmla="*/ 8753 h 12567"/>
              <a:gd name="connsiteX10" fmla="*/ 6768 w 12874"/>
              <a:gd name="connsiteY10" fmla="*/ 8971 h 12567"/>
              <a:gd name="connsiteX11" fmla="*/ 5173 w 12874"/>
              <a:gd name="connsiteY11" fmla="*/ 10864 h 12567"/>
              <a:gd name="connsiteX12" fmla="*/ 3467 w 12874"/>
              <a:gd name="connsiteY12" fmla="*/ 8026 h 12567"/>
              <a:gd name="connsiteX13" fmla="*/ 1926 w 12874"/>
              <a:gd name="connsiteY13" fmla="*/ 9647 h 12567"/>
              <a:gd name="connsiteX14" fmla="*/ 36 w 12874"/>
              <a:gd name="connsiteY14" fmla="*/ 8978 h 12567"/>
              <a:gd name="connsiteX15" fmla="*/ 0 w 12874"/>
              <a:gd name="connsiteY15" fmla="*/ 3482 h 12567"/>
              <a:gd name="connsiteX0" fmla="*/ 0 w 12874"/>
              <a:gd name="connsiteY0" fmla="*/ 3482 h 11185"/>
              <a:gd name="connsiteX1" fmla="*/ 1871 w 12874"/>
              <a:gd name="connsiteY1" fmla="*/ 5155 h 11185"/>
              <a:gd name="connsiteX2" fmla="*/ 3220 w 12874"/>
              <a:gd name="connsiteY2" fmla="*/ 3722 h 11185"/>
              <a:gd name="connsiteX3" fmla="*/ 4898 w 12874"/>
              <a:gd name="connsiteY3" fmla="*/ 4782 h 11185"/>
              <a:gd name="connsiteX4" fmla="*/ 6273 w 12874"/>
              <a:gd name="connsiteY4" fmla="*/ 4344 h 11185"/>
              <a:gd name="connsiteX5" fmla="*/ 8699 w 12874"/>
              <a:gd name="connsiteY5" fmla="*/ 2495 h 11185"/>
              <a:gd name="connsiteX6" fmla="*/ 8909 w 12874"/>
              <a:gd name="connsiteY6" fmla="*/ 0 h 11185"/>
              <a:gd name="connsiteX7" fmla="*/ 12874 w 12874"/>
              <a:gd name="connsiteY7" fmla="*/ 5353 h 11185"/>
              <a:gd name="connsiteX8" fmla="*/ 8717 w 12874"/>
              <a:gd name="connsiteY8" fmla="*/ 11185 h 11185"/>
              <a:gd name="connsiteX9" fmla="*/ 8717 w 12874"/>
              <a:gd name="connsiteY9" fmla="*/ 8753 h 11185"/>
              <a:gd name="connsiteX10" fmla="*/ 6768 w 12874"/>
              <a:gd name="connsiteY10" fmla="*/ 8971 h 11185"/>
              <a:gd name="connsiteX11" fmla="*/ 5173 w 12874"/>
              <a:gd name="connsiteY11" fmla="*/ 10864 h 11185"/>
              <a:gd name="connsiteX12" fmla="*/ 3467 w 12874"/>
              <a:gd name="connsiteY12" fmla="*/ 8026 h 11185"/>
              <a:gd name="connsiteX13" fmla="*/ 1926 w 12874"/>
              <a:gd name="connsiteY13" fmla="*/ 9647 h 11185"/>
              <a:gd name="connsiteX14" fmla="*/ 36 w 12874"/>
              <a:gd name="connsiteY14" fmla="*/ 8978 h 11185"/>
              <a:gd name="connsiteX15" fmla="*/ 0 w 12874"/>
              <a:gd name="connsiteY15" fmla="*/ 3482 h 11185"/>
              <a:gd name="connsiteX0" fmla="*/ 0 w 12874"/>
              <a:gd name="connsiteY0" fmla="*/ 3482 h 11185"/>
              <a:gd name="connsiteX1" fmla="*/ 1871 w 12874"/>
              <a:gd name="connsiteY1" fmla="*/ 5155 h 11185"/>
              <a:gd name="connsiteX2" fmla="*/ 3220 w 12874"/>
              <a:gd name="connsiteY2" fmla="*/ 3722 h 11185"/>
              <a:gd name="connsiteX3" fmla="*/ 4898 w 12874"/>
              <a:gd name="connsiteY3" fmla="*/ 4782 h 11185"/>
              <a:gd name="connsiteX4" fmla="*/ 8699 w 12874"/>
              <a:gd name="connsiteY4" fmla="*/ 2495 h 11185"/>
              <a:gd name="connsiteX5" fmla="*/ 8909 w 12874"/>
              <a:gd name="connsiteY5" fmla="*/ 0 h 11185"/>
              <a:gd name="connsiteX6" fmla="*/ 12874 w 12874"/>
              <a:gd name="connsiteY6" fmla="*/ 5353 h 11185"/>
              <a:gd name="connsiteX7" fmla="*/ 8717 w 12874"/>
              <a:gd name="connsiteY7" fmla="*/ 11185 h 11185"/>
              <a:gd name="connsiteX8" fmla="*/ 8717 w 12874"/>
              <a:gd name="connsiteY8" fmla="*/ 8753 h 11185"/>
              <a:gd name="connsiteX9" fmla="*/ 6768 w 12874"/>
              <a:gd name="connsiteY9" fmla="*/ 8971 h 11185"/>
              <a:gd name="connsiteX10" fmla="*/ 5173 w 12874"/>
              <a:gd name="connsiteY10" fmla="*/ 10864 h 11185"/>
              <a:gd name="connsiteX11" fmla="*/ 3467 w 12874"/>
              <a:gd name="connsiteY11" fmla="*/ 8026 h 11185"/>
              <a:gd name="connsiteX12" fmla="*/ 1926 w 12874"/>
              <a:gd name="connsiteY12" fmla="*/ 9647 h 11185"/>
              <a:gd name="connsiteX13" fmla="*/ 36 w 12874"/>
              <a:gd name="connsiteY13" fmla="*/ 8978 h 11185"/>
              <a:gd name="connsiteX14" fmla="*/ 0 w 12874"/>
              <a:gd name="connsiteY14" fmla="*/ 3482 h 11185"/>
              <a:gd name="connsiteX0" fmla="*/ 0 w 12874"/>
              <a:gd name="connsiteY0" fmla="*/ 3482 h 11185"/>
              <a:gd name="connsiteX1" fmla="*/ 1871 w 12874"/>
              <a:gd name="connsiteY1" fmla="*/ 5155 h 11185"/>
              <a:gd name="connsiteX2" fmla="*/ 3220 w 12874"/>
              <a:gd name="connsiteY2" fmla="*/ 3722 h 11185"/>
              <a:gd name="connsiteX3" fmla="*/ 5763 w 12874"/>
              <a:gd name="connsiteY3" fmla="*/ 5177 h 11185"/>
              <a:gd name="connsiteX4" fmla="*/ 8699 w 12874"/>
              <a:gd name="connsiteY4" fmla="*/ 2495 h 11185"/>
              <a:gd name="connsiteX5" fmla="*/ 8909 w 12874"/>
              <a:gd name="connsiteY5" fmla="*/ 0 h 11185"/>
              <a:gd name="connsiteX6" fmla="*/ 12874 w 12874"/>
              <a:gd name="connsiteY6" fmla="*/ 5353 h 11185"/>
              <a:gd name="connsiteX7" fmla="*/ 8717 w 12874"/>
              <a:gd name="connsiteY7" fmla="*/ 11185 h 11185"/>
              <a:gd name="connsiteX8" fmla="*/ 8717 w 12874"/>
              <a:gd name="connsiteY8" fmla="*/ 8753 h 11185"/>
              <a:gd name="connsiteX9" fmla="*/ 6768 w 12874"/>
              <a:gd name="connsiteY9" fmla="*/ 8971 h 11185"/>
              <a:gd name="connsiteX10" fmla="*/ 5173 w 12874"/>
              <a:gd name="connsiteY10" fmla="*/ 10864 h 11185"/>
              <a:gd name="connsiteX11" fmla="*/ 3467 w 12874"/>
              <a:gd name="connsiteY11" fmla="*/ 8026 h 11185"/>
              <a:gd name="connsiteX12" fmla="*/ 1926 w 12874"/>
              <a:gd name="connsiteY12" fmla="*/ 9647 h 11185"/>
              <a:gd name="connsiteX13" fmla="*/ 36 w 12874"/>
              <a:gd name="connsiteY13" fmla="*/ 8978 h 11185"/>
              <a:gd name="connsiteX14" fmla="*/ 0 w 12874"/>
              <a:gd name="connsiteY14" fmla="*/ 3482 h 11185"/>
              <a:gd name="connsiteX0" fmla="*/ 0 w 12874"/>
              <a:gd name="connsiteY0" fmla="*/ 3482 h 11185"/>
              <a:gd name="connsiteX1" fmla="*/ 1871 w 12874"/>
              <a:gd name="connsiteY1" fmla="*/ 5155 h 11185"/>
              <a:gd name="connsiteX2" fmla="*/ 3220 w 12874"/>
              <a:gd name="connsiteY2" fmla="*/ 3722 h 11185"/>
              <a:gd name="connsiteX3" fmla="*/ 5763 w 12874"/>
              <a:gd name="connsiteY3" fmla="*/ 5177 h 11185"/>
              <a:gd name="connsiteX4" fmla="*/ 8699 w 12874"/>
              <a:gd name="connsiteY4" fmla="*/ 2495 h 11185"/>
              <a:gd name="connsiteX5" fmla="*/ 8909 w 12874"/>
              <a:gd name="connsiteY5" fmla="*/ 0 h 11185"/>
              <a:gd name="connsiteX6" fmla="*/ 12874 w 12874"/>
              <a:gd name="connsiteY6" fmla="*/ 5353 h 11185"/>
              <a:gd name="connsiteX7" fmla="*/ 8717 w 12874"/>
              <a:gd name="connsiteY7" fmla="*/ 11185 h 11185"/>
              <a:gd name="connsiteX8" fmla="*/ 8717 w 12874"/>
              <a:gd name="connsiteY8" fmla="*/ 8753 h 11185"/>
              <a:gd name="connsiteX9" fmla="*/ 5173 w 12874"/>
              <a:gd name="connsiteY9" fmla="*/ 10864 h 11185"/>
              <a:gd name="connsiteX10" fmla="*/ 3467 w 12874"/>
              <a:gd name="connsiteY10" fmla="*/ 8026 h 11185"/>
              <a:gd name="connsiteX11" fmla="*/ 1926 w 12874"/>
              <a:gd name="connsiteY11" fmla="*/ 9647 h 11185"/>
              <a:gd name="connsiteX12" fmla="*/ 36 w 12874"/>
              <a:gd name="connsiteY12" fmla="*/ 8978 h 11185"/>
              <a:gd name="connsiteX13" fmla="*/ 0 w 12874"/>
              <a:gd name="connsiteY13" fmla="*/ 3482 h 11185"/>
              <a:gd name="connsiteX0" fmla="*/ 0 w 12874"/>
              <a:gd name="connsiteY0" fmla="*/ 3482 h 11185"/>
              <a:gd name="connsiteX1" fmla="*/ 1871 w 12874"/>
              <a:gd name="connsiteY1" fmla="*/ 5155 h 11185"/>
              <a:gd name="connsiteX2" fmla="*/ 3220 w 12874"/>
              <a:gd name="connsiteY2" fmla="*/ 3722 h 11185"/>
              <a:gd name="connsiteX3" fmla="*/ 5763 w 12874"/>
              <a:gd name="connsiteY3" fmla="*/ 5177 h 11185"/>
              <a:gd name="connsiteX4" fmla="*/ 8699 w 12874"/>
              <a:gd name="connsiteY4" fmla="*/ 2495 h 11185"/>
              <a:gd name="connsiteX5" fmla="*/ 8909 w 12874"/>
              <a:gd name="connsiteY5" fmla="*/ 0 h 11185"/>
              <a:gd name="connsiteX6" fmla="*/ 12874 w 12874"/>
              <a:gd name="connsiteY6" fmla="*/ 5353 h 11185"/>
              <a:gd name="connsiteX7" fmla="*/ 8717 w 12874"/>
              <a:gd name="connsiteY7" fmla="*/ 11185 h 11185"/>
              <a:gd name="connsiteX8" fmla="*/ 8717 w 12874"/>
              <a:gd name="connsiteY8" fmla="*/ 8753 h 11185"/>
              <a:gd name="connsiteX9" fmla="*/ 5846 w 12874"/>
              <a:gd name="connsiteY9" fmla="*/ 9877 h 11185"/>
              <a:gd name="connsiteX10" fmla="*/ 3467 w 12874"/>
              <a:gd name="connsiteY10" fmla="*/ 8026 h 11185"/>
              <a:gd name="connsiteX11" fmla="*/ 1926 w 12874"/>
              <a:gd name="connsiteY11" fmla="*/ 9647 h 11185"/>
              <a:gd name="connsiteX12" fmla="*/ 36 w 12874"/>
              <a:gd name="connsiteY12" fmla="*/ 8978 h 11185"/>
              <a:gd name="connsiteX13" fmla="*/ 0 w 12874"/>
              <a:gd name="connsiteY13" fmla="*/ 3482 h 11185"/>
              <a:gd name="connsiteX0" fmla="*/ 0 w 12874"/>
              <a:gd name="connsiteY0" fmla="*/ 3482 h 11185"/>
              <a:gd name="connsiteX1" fmla="*/ 1871 w 12874"/>
              <a:gd name="connsiteY1" fmla="*/ 5155 h 11185"/>
              <a:gd name="connsiteX2" fmla="*/ 3220 w 12874"/>
              <a:gd name="connsiteY2" fmla="*/ 3722 h 11185"/>
              <a:gd name="connsiteX3" fmla="*/ 6436 w 12874"/>
              <a:gd name="connsiteY3" fmla="*/ 4980 h 11185"/>
              <a:gd name="connsiteX4" fmla="*/ 8699 w 12874"/>
              <a:gd name="connsiteY4" fmla="*/ 2495 h 11185"/>
              <a:gd name="connsiteX5" fmla="*/ 8909 w 12874"/>
              <a:gd name="connsiteY5" fmla="*/ 0 h 11185"/>
              <a:gd name="connsiteX6" fmla="*/ 12874 w 12874"/>
              <a:gd name="connsiteY6" fmla="*/ 5353 h 11185"/>
              <a:gd name="connsiteX7" fmla="*/ 8717 w 12874"/>
              <a:gd name="connsiteY7" fmla="*/ 11185 h 11185"/>
              <a:gd name="connsiteX8" fmla="*/ 8717 w 12874"/>
              <a:gd name="connsiteY8" fmla="*/ 8753 h 11185"/>
              <a:gd name="connsiteX9" fmla="*/ 5846 w 12874"/>
              <a:gd name="connsiteY9" fmla="*/ 9877 h 11185"/>
              <a:gd name="connsiteX10" fmla="*/ 3467 w 12874"/>
              <a:gd name="connsiteY10" fmla="*/ 8026 h 11185"/>
              <a:gd name="connsiteX11" fmla="*/ 1926 w 12874"/>
              <a:gd name="connsiteY11" fmla="*/ 9647 h 11185"/>
              <a:gd name="connsiteX12" fmla="*/ 36 w 12874"/>
              <a:gd name="connsiteY12" fmla="*/ 8978 h 11185"/>
              <a:gd name="connsiteX13" fmla="*/ 0 w 12874"/>
              <a:gd name="connsiteY13" fmla="*/ 3482 h 11185"/>
              <a:gd name="connsiteX0" fmla="*/ 0 w 12874"/>
              <a:gd name="connsiteY0" fmla="*/ 3482 h 11185"/>
              <a:gd name="connsiteX1" fmla="*/ 1871 w 12874"/>
              <a:gd name="connsiteY1" fmla="*/ 5155 h 11185"/>
              <a:gd name="connsiteX2" fmla="*/ 3220 w 12874"/>
              <a:gd name="connsiteY2" fmla="*/ 3722 h 11185"/>
              <a:gd name="connsiteX3" fmla="*/ 6436 w 12874"/>
              <a:gd name="connsiteY3" fmla="*/ 4980 h 11185"/>
              <a:gd name="connsiteX4" fmla="*/ 8699 w 12874"/>
              <a:gd name="connsiteY4" fmla="*/ 2495 h 11185"/>
              <a:gd name="connsiteX5" fmla="*/ 8909 w 12874"/>
              <a:gd name="connsiteY5" fmla="*/ 0 h 11185"/>
              <a:gd name="connsiteX6" fmla="*/ 12874 w 12874"/>
              <a:gd name="connsiteY6" fmla="*/ 5353 h 11185"/>
              <a:gd name="connsiteX7" fmla="*/ 8717 w 12874"/>
              <a:gd name="connsiteY7" fmla="*/ 11185 h 11185"/>
              <a:gd name="connsiteX8" fmla="*/ 8717 w 12874"/>
              <a:gd name="connsiteY8" fmla="*/ 8753 h 11185"/>
              <a:gd name="connsiteX9" fmla="*/ 5846 w 12874"/>
              <a:gd name="connsiteY9" fmla="*/ 9877 h 11185"/>
              <a:gd name="connsiteX10" fmla="*/ 3467 w 12874"/>
              <a:gd name="connsiteY10" fmla="*/ 8026 h 11185"/>
              <a:gd name="connsiteX11" fmla="*/ 1926 w 12874"/>
              <a:gd name="connsiteY11" fmla="*/ 9647 h 11185"/>
              <a:gd name="connsiteX12" fmla="*/ 36 w 12874"/>
              <a:gd name="connsiteY12" fmla="*/ 8978 h 11185"/>
              <a:gd name="connsiteX13" fmla="*/ 0 w 12874"/>
              <a:gd name="connsiteY13" fmla="*/ 3482 h 11185"/>
              <a:gd name="connsiteX0" fmla="*/ 0 w 12874"/>
              <a:gd name="connsiteY0" fmla="*/ 3482 h 11185"/>
              <a:gd name="connsiteX1" fmla="*/ 1871 w 12874"/>
              <a:gd name="connsiteY1" fmla="*/ 5155 h 11185"/>
              <a:gd name="connsiteX2" fmla="*/ 3220 w 12874"/>
              <a:gd name="connsiteY2" fmla="*/ 3722 h 11185"/>
              <a:gd name="connsiteX3" fmla="*/ 6436 w 12874"/>
              <a:gd name="connsiteY3" fmla="*/ 4980 h 11185"/>
              <a:gd name="connsiteX4" fmla="*/ 8699 w 12874"/>
              <a:gd name="connsiteY4" fmla="*/ 2495 h 11185"/>
              <a:gd name="connsiteX5" fmla="*/ 8909 w 12874"/>
              <a:gd name="connsiteY5" fmla="*/ 0 h 11185"/>
              <a:gd name="connsiteX6" fmla="*/ 12874 w 12874"/>
              <a:gd name="connsiteY6" fmla="*/ 5353 h 11185"/>
              <a:gd name="connsiteX7" fmla="*/ 8717 w 12874"/>
              <a:gd name="connsiteY7" fmla="*/ 11185 h 11185"/>
              <a:gd name="connsiteX8" fmla="*/ 8717 w 12874"/>
              <a:gd name="connsiteY8" fmla="*/ 8753 h 11185"/>
              <a:gd name="connsiteX9" fmla="*/ 5846 w 12874"/>
              <a:gd name="connsiteY9" fmla="*/ 9877 h 11185"/>
              <a:gd name="connsiteX10" fmla="*/ 3467 w 12874"/>
              <a:gd name="connsiteY10" fmla="*/ 8026 h 11185"/>
              <a:gd name="connsiteX11" fmla="*/ 1926 w 12874"/>
              <a:gd name="connsiteY11" fmla="*/ 9647 h 11185"/>
              <a:gd name="connsiteX12" fmla="*/ 36 w 12874"/>
              <a:gd name="connsiteY12" fmla="*/ 8978 h 11185"/>
              <a:gd name="connsiteX13" fmla="*/ 0 w 12874"/>
              <a:gd name="connsiteY13" fmla="*/ 3482 h 11185"/>
              <a:gd name="connsiteX0" fmla="*/ 0 w 12874"/>
              <a:gd name="connsiteY0" fmla="*/ 3482 h 11185"/>
              <a:gd name="connsiteX1" fmla="*/ 1871 w 12874"/>
              <a:gd name="connsiteY1" fmla="*/ 5155 h 11185"/>
              <a:gd name="connsiteX2" fmla="*/ 3220 w 12874"/>
              <a:gd name="connsiteY2" fmla="*/ 3722 h 11185"/>
              <a:gd name="connsiteX3" fmla="*/ 6436 w 12874"/>
              <a:gd name="connsiteY3" fmla="*/ 4980 h 11185"/>
              <a:gd name="connsiteX4" fmla="*/ 8795 w 12874"/>
              <a:gd name="connsiteY4" fmla="*/ 4272 h 11185"/>
              <a:gd name="connsiteX5" fmla="*/ 8909 w 12874"/>
              <a:gd name="connsiteY5" fmla="*/ 0 h 11185"/>
              <a:gd name="connsiteX6" fmla="*/ 12874 w 12874"/>
              <a:gd name="connsiteY6" fmla="*/ 5353 h 11185"/>
              <a:gd name="connsiteX7" fmla="*/ 8717 w 12874"/>
              <a:gd name="connsiteY7" fmla="*/ 11185 h 11185"/>
              <a:gd name="connsiteX8" fmla="*/ 8717 w 12874"/>
              <a:gd name="connsiteY8" fmla="*/ 8753 h 11185"/>
              <a:gd name="connsiteX9" fmla="*/ 5846 w 12874"/>
              <a:gd name="connsiteY9" fmla="*/ 9877 h 11185"/>
              <a:gd name="connsiteX10" fmla="*/ 3467 w 12874"/>
              <a:gd name="connsiteY10" fmla="*/ 8026 h 11185"/>
              <a:gd name="connsiteX11" fmla="*/ 1926 w 12874"/>
              <a:gd name="connsiteY11" fmla="*/ 9647 h 11185"/>
              <a:gd name="connsiteX12" fmla="*/ 36 w 12874"/>
              <a:gd name="connsiteY12" fmla="*/ 8978 h 11185"/>
              <a:gd name="connsiteX13" fmla="*/ 0 w 12874"/>
              <a:gd name="connsiteY13" fmla="*/ 3482 h 11185"/>
              <a:gd name="connsiteX0" fmla="*/ 0 w 12874"/>
              <a:gd name="connsiteY0" fmla="*/ 2495 h 10198"/>
              <a:gd name="connsiteX1" fmla="*/ 1871 w 12874"/>
              <a:gd name="connsiteY1" fmla="*/ 4168 h 10198"/>
              <a:gd name="connsiteX2" fmla="*/ 3220 w 12874"/>
              <a:gd name="connsiteY2" fmla="*/ 2735 h 10198"/>
              <a:gd name="connsiteX3" fmla="*/ 6436 w 12874"/>
              <a:gd name="connsiteY3" fmla="*/ 3993 h 10198"/>
              <a:gd name="connsiteX4" fmla="*/ 8795 w 12874"/>
              <a:gd name="connsiteY4" fmla="*/ 3285 h 10198"/>
              <a:gd name="connsiteX5" fmla="*/ 8909 w 12874"/>
              <a:gd name="connsiteY5" fmla="*/ 0 h 10198"/>
              <a:gd name="connsiteX6" fmla="*/ 12874 w 12874"/>
              <a:gd name="connsiteY6" fmla="*/ 4366 h 10198"/>
              <a:gd name="connsiteX7" fmla="*/ 8717 w 12874"/>
              <a:gd name="connsiteY7" fmla="*/ 10198 h 10198"/>
              <a:gd name="connsiteX8" fmla="*/ 8717 w 12874"/>
              <a:gd name="connsiteY8" fmla="*/ 7766 h 10198"/>
              <a:gd name="connsiteX9" fmla="*/ 5846 w 12874"/>
              <a:gd name="connsiteY9" fmla="*/ 8890 h 10198"/>
              <a:gd name="connsiteX10" fmla="*/ 3467 w 12874"/>
              <a:gd name="connsiteY10" fmla="*/ 7039 h 10198"/>
              <a:gd name="connsiteX11" fmla="*/ 1926 w 12874"/>
              <a:gd name="connsiteY11" fmla="*/ 8660 h 10198"/>
              <a:gd name="connsiteX12" fmla="*/ 36 w 12874"/>
              <a:gd name="connsiteY12" fmla="*/ 7991 h 10198"/>
              <a:gd name="connsiteX13" fmla="*/ 0 w 12874"/>
              <a:gd name="connsiteY13" fmla="*/ 2495 h 10198"/>
              <a:gd name="connsiteX0" fmla="*/ 0 w 12874"/>
              <a:gd name="connsiteY0" fmla="*/ 2495 h 10198"/>
              <a:gd name="connsiteX1" fmla="*/ 1871 w 12874"/>
              <a:gd name="connsiteY1" fmla="*/ 4168 h 10198"/>
              <a:gd name="connsiteX2" fmla="*/ 3220 w 12874"/>
              <a:gd name="connsiteY2" fmla="*/ 2735 h 10198"/>
              <a:gd name="connsiteX3" fmla="*/ 6436 w 12874"/>
              <a:gd name="connsiteY3" fmla="*/ 3993 h 10198"/>
              <a:gd name="connsiteX4" fmla="*/ 8795 w 12874"/>
              <a:gd name="connsiteY4" fmla="*/ 3285 h 10198"/>
              <a:gd name="connsiteX5" fmla="*/ 8909 w 12874"/>
              <a:gd name="connsiteY5" fmla="*/ 0 h 10198"/>
              <a:gd name="connsiteX6" fmla="*/ 12874 w 12874"/>
              <a:gd name="connsiteY6" fmla="*/ 4366 h 10198"/>
              <a:gd name="connsiteX7" fmla="*/ 8717 w 12874"/>
              <a:gd name="connsiteY7" fmla="*/ 10198 h 10198"/>
              <a:gd name="connsiteX8" fmla="*/ 8717 w 12874"/>
              <a:gd name="connsiteY8" fmla="*/ 7766 h 10198"/>
              <a:gd name="connsiteX9" fmla="*/ 5846 w 12874"/>
              <a:gd name="connsiteY9" fmla="*/ 8890 h 10198"/>
              <a:gd name="connsiteX10" fmla="*/ 4140 w 12874"/>
              <a:gd name="connsiteY10" fmla="*/ 7236 h 10198"/>
              <a:gd name="connsiteX11" fmla="*/ 1926 w 12874"/>
              <a:gd name="connsiteY11" fmla="*/ 8660 h 10198"/>
              <a:gd name="connsiteX12" fmla="*/ 36 w 12874"/>
              <a:gd name="connsiteY12" fmla="*/ 7991 h 10198"/>
              <a:gd name="connsiteX13" fmla="*/ 0 w 12874"/>
              <a:gd name="connsiteY13" fmla="*/ 2495 h 10198"/>
              <a:gd name="connsiteX0" fmla="*/ 0 w 12874"/>
              <a:gd name="connsiteY0" fmla="*/ 2495 h 10198"/>
              <a:gd name="connsiteX1" fmla="*/ 1871 w 12874"/>
              <a:gd name="connsiteY1" fmla="*/ 4168 h 10198"/>
              <a:gd name="connsiteX2" fmla="*/ 4181 w 12874"/>
              <a:gd name="connsiteY2" fmla="*/ 3130 h 10198"/>
              <a:gd name="connsiteX3" fmla="*/ 6436 w 12874"/>
              <a:gd name="connsiteY3" fmla="*/ 3993 h 10198"/>
              <a:gd name="connsiteX4" fmla="*/ 8795 w 12874"/>
              <a:gd name="connsiteY4" fmla="*/ 3285 h 10198"/>
              <a:gd name="connsiteX5" fmla="*/ 8909 w 12874"/>
              <a:gd name="connsiteY5" fmla="*/ 0 h 10198"/>
              <a:gd name="connsiteX6" fmla="*/ 12874 w 12874"/>
              <a:gd name="connsiteY6" fmla="*/ 4366 h 10198"/>
              <a:gd name="connsiteX7" fmla="*/ 8717 w 12874"/>
              <a:gd name="connsiteY7" fmla="*/ 10198 h 10198"/>
              <a:gd name="connsiteX8" fmla="*/ 8717 w 12874"/>
              <a:gd name="connsiteY8" fmla="*/ 7766 h 10198"/>
              <a:gd name="connsiteX9" fmla="*/ 5846 w 12874"/>
              <a:gd name="connsiteY9" fmla="*/ 8890 h 10198"/>
              <a:gd name="connsiteX10" fmla="*/ 4140 w 12874"/>
              <a:gd name="connsiteY10" fmla="*/ 7236 h 10198"/>
              <a:gd name="connsiteX11" fmla="*/ 1926 w 12874"/>
              <a:gd name="connsiteY11" fmla="*/ 8660 h 10198"/>
              <a:gd name="connsiteX12" fmla="*/ 36 w 12874"/>
              <a:gd name="connsiteY12" fmla="*/ 7991 h 10198"/>
              <a:gd name="connsiteX13" fmla="*/ 0 w 12874"/>
              <a:gd name="connsiteY13" fmla="*/ 2495 h 10198"/>
              <a:gd name="connsiteX0" fmla="*/ 0 w 12874"/>
              <a:gd name="connsiteY0" fmla="*/ 2495 h 10198"/>
              <a:gd name="connsiteX1" fmla="*/ 1871 w 12874"/>
              <a:gd name="connsiteY1" fmla="*/ 3181 h 10198"/>
              <a:gd name="connsiteX2" fmla="*/ 4181 w 12874"/>
              <a:gd name="connsiteY2" fmla="*/ 3130 h 10198"/>
              <a:gd name="connsiteX3" fmla="*/ 6436 w 12874"/>
              <a:gd name="connsiteY3" fmla="*/ 3993 h 10198"/>
              <a:gd name="connsiteX4" fmla="*/ 8795 w 12874"/>
              <a:gd name="connsiteY4" fmla="*/ 3285 h 10198"/>
              <a:gd name="connsiteX5" fmla="*/ 8909 w 12874"/>
              <a:gd name="connsiteY5" fmla="*/ 0 h 10198"/>
              <a:gd name="connsiteX6" fmla="*/ 12874 w 12874"/>
              <a:gd name="connsiteY6" fmla="*/ 4366 h 10198"/>
              <a:gd name="connsiteX7" fmla="*/ 8717 w 12874"/>
              <a:gd name="connsiteY7" fmla="*/ 10198 h 10198"/>
              <a:gd name="connsiteX8" fmla="*/ 8717 w 12874"/>
              <a:gd name="connsiteY8" fmla="*/ 7766 h 10198"/>
              <a:gd name="connsiteX9" fmla="*/ 5846 w 12874"/>
              <a:gd name="connsiteY9" fmla="*/ 8890 h 10198"/>
              <a:gd name="connsiteX10" fmla="*/ 4140 w 12874"/>
              <a:gd name="connsiteY10" fmla="*/ 7236 h 10198"/>
              <a:gd name="connsiteX11" fmla="*/ 1926 w 12874"/>
              <a:gd name="connsiteY11" fmla="*/ 8660 h 10198"/>
              <a:gd name="connsiteX12" fmla="*/ 36 w 12874"/>
              <a:gd name="connsiteY12" fmla="*/ 7991 h 10198"/>
              <a:gd name="connsiteX13" fmla="*/ 0 w 12874"/>
              <a:gd name="connsiteY13" fmla="*/ 2495 h 10198"/>
              <a:gd name="connsiteX0" fmla="*/ 0 w 12874"/>
              <a:gd name="connsiteY0" fmla="*/ 2495 h 10198"/>
              <a:gd name="connsiteX1" fmla="*/ 1871 w 12874"/>
              <a:gd name="connsiteY1" fmla="*/ 3971 h 10198"/>
              <a:gd name="connsiteX2" fmla="*/ 4181 w 12874"/>
              <a:gd name="connsiteY2" fmla="*/ 3130 h 10198"/>
              <a:gd name="connsiteX3" fmla="*/ 6436 w 12874"/>
              <a:gd name="connsiteY3" fmla="*/ 3993 h 10198"/>
              <a:gd name="connsiteX4" fmla="*/ 8795 w 12874"/>
              <a:gd name="connsiteY4" fmla="*/ 3285 h 10198"/>
              <a:gd name="connsiteX5" fmla="*/ 8909 w 12874"/>
              <a:gd name="connsiteY5" fmla="*/ 0 h 10198"/>
              <a:gd name="connsiteX6" fmla="*/ 12874 w 12874"/>
              <a:gd name="connsiteY6" fmla="*/ 4366 h 10198"/>
              <a:gd name="connsiteX7" fmla="*/ 8717 w 12874"/>
              <a:gd name="connsiteY7" fmla="*/ 10198 h 10198"/>
              <a:gd name="connsiteX8" fmla="*/ 8717 w 12874"/>
              <a:gd name="connsiteY8" fmla="*/ 7766 h 10198"/>
              <a:gd name="connsiteX9" fmla="*/ 5846 w 12874"/>
              <a:gd name="connsiteY9" fmla="*/ 8890 h 10198"/>
              <a:gd name="connsiteX10" fmla="*/ 4140 w 12874"/>
              <a:gd name="connsiteY10" fmla="*/ 7236 h 10198"/>
              <a:gd name="connsiteX11" fmla="*/ 1926 w 12874"/>
              <a:gd name="connsiteY11" fmla="*/ 8660 h 10198"/>
              <a:gd name="connsiteX12" fmla="*/ 36 w 12874"/>
              <a:gd name="connsiteY12" fmla="*/ 7991 h 10198"/>
              <a:gd name="connsiteX13" fmla="*/ 0 w 12874"/>
              <a:gd name="connsiteY13" fmla="*/ 2495 h 10198"/>
              <a:gd name="connsiteX0" fmla="*/ 0 w 12874"/>
              <a:gd name="connsiteY0" fmla="*/ 3877 h 10198"/>
              <a:gd name="connsiteX1" fmla="*/ 1871 w 12874"/>
              <a:gd name="connsiteY1" fmla="*/ 3971 h 10198"/>
              <a:gd name="connsiteX2" fmla="*/ 4181 w 12874"/>
              <a:gd name="connsiteY2" fmla="*/ 3130 h 10198"/>
              <a:gd name="connsiteX3" fmla="*/ 6436 w 12874"/>
              <a:gd name="connsiteY3" fmla="*/ 3993 h 10198"/>
              <a:gd name="connsiteX4" fmla="*/ 8795 w 12874"/>
              <a:gd name="connsiteY4" fmla="*/ 3285 h 10198"/>
              <a:gd name="connsiteX5" fmla="*/ 8909 w 12874"/>
              <a:gd name="connsiteY5" fmla="*/ 0 h 10198"/>
              <a:gd name="connsiteX6" fmla="*/ 12874 w 12874"/>
              <a:gd name="connsiteY6" fmla="*/ 4366 h 10198"/>
              <a:gd name="connsiteX7" fmla="*/ 8717 w 12874"/>
              <a:gd name="connsiteY7" fmla="*/ 10198 h 10198"/>
              <a:gd name="connsiteX8" fmla="*/ 8717 w 12874"/>
              <a:gd name="connsiteY8" fmla="*/ 7766 h 10198"/>
              <a:gd name="connsiteX9" fmla="*/ 5846 w 12874"/>
              <a:gd name="connsiteY9" fmla="*/ 8890 h 10198"/>
              <a:gd name="connsiteX10" fmla="*/ 4140 w 12874"/>
              <a:gd name="connsiteY10" fmla="*/ 7236 h 10198"/>
              <a:gd name="connsiteX11" fmla="*/ 1926 w 12874"/>
              <a:gd name="connsiteY11" fmla="*/ 8660 h 10198"/>
              <a:gd name="connsiteX12" fmla="*/ 36 w 12874"/>
              <a:gd name="connsiteY12" fmla="*/ 7991 h 10198"/>
              <a:gd name="connsiteX13" fmla="*/ 0 w 12874"/>
              <a:gd name="connsiteY13" fmla="*/ 3877 h 10198"/>
              <a:gd name="connsiteX0" fmla="*/ 0 w 12874"/>
              <a:gd name="connsiteY0" fmla="*/ 3877 h 10198"/>
              <a:gd name="connsiteX1" fmla="*/ 1871 w 12874"/>
              <a:gd name="connsiteY1" fmla="*/ 3971 h 10198"/>
              <a:gd name="connsiteX2" fmla="*/ 4181 w 12874"/>
              <a:gd name="connsiteY2" fmla="*/ 3130 h 10198"/>
              <a:gd name="connsiteX3" fmla="*/ 6436 w 12874"/>
              <a:gd name="connsiteY3" fmla="*/ 3993 h 10198"/>
              <a:gd name="connsiteX4" fmla="*/ 8795 w 12874"/>
              <a:gd name="connsiteY4" fmla="*/ 3285 h 10198"/>
              <a:gd name="connsiteX5" fmla="*/ 8909 w 12874"/>
              <a:gd name="connsiteY5" fmla="*/ 0 h 10198"/>
              <a:gd name="connsiteX6" fmla="*/ 12874 w 12874"/>
              <a:gd name="connsiteY6" fmla="*/ 5156 h 10198"/>
              <a:gd name="connsiteX7" fmla="*/ 8717 w 12874"/>
              <a:gd name="connsiteY7" fmla="*/ 10198 h 10198"/>
              <a:gd name="connsiteX8" fmla="*/ 8717 w 12874"/>
              <a:gd name="connsiteY8" fmla="*/ 7766 h 10198"/>
              <a:gd name="connsiteX9" fmla="*/ 5846 w 12874"/>
              <a:gd name="connsiteY9" fmla="*/ 8890 h 10198"/>
              <a:gd name="connsiteX10" fmla="*/ 4140 w 12874"/>
              <a:gd name="connsiteY10" fmla="*/ 7236 h 10198"/>
              <a:gd name="connsiteX11" fmla="*/ 1926 w 12874"/>
              <a:gd name="connsiteY11" fmla="*/ 8660 h 10198"/>
              <a:gd name="connsiteX12" fmla="*/ 36 w 12874"/>
              <a:gd name="connsiteY12" fmla="*/ 7991 h 10198"/>
              <a:gd name="connsiteX13" fmla="*/ 0 w 12874"/>
              <a:gd name="connsiteY13" fmla="*/ 3877 h 10198"/>
              <a:gd name="connsiteX0" fmla="*/ 0 w 12874"/>
              <a:gd name="connsiteY0" fmla="*/ 3877 h 10988"/>
              <a:gd name="connsiteX1" fmla="*/ 1871 w 12874"/>
              <a:gd name="connsiteY1" fmla="*/ 3971 h 10988"/>
              <a:gd name="connsiteX2" fmla="*/ 4181 w 12874"/>
              <a:gd name="connsiteY2" fmla="*/ 3130 h 10988"/>
              <a:gd name="connsiteX3" fmla="*/ 6436 w 12874"/>
              <a:gd name="connsiteY3" fmla="*/ 3993 h 10988"/>
              <a:gd name="connsiteX4" fmla="*/ 8795 w 12874"/>
              <a:gd name="connsiteY4" fmla="*/ 3285 h 10988"/>
              <a:gd name="connsiteX5" fmla="*/ 8909 w 12874"/>
              <a:gd name="connsiteY5" fmla="*/ 0 h 10988"/>
              <a:gd name="connsiteX6" fmla="*/ 12874 w 12874"/>
              <a:gd name="connsiteY6" fmla="*/ 5156 h 10988"/>
              <a:gd name="connsiteX7" fmla="*/ 8717 w 12874"/>
              <a:gd name="connsiteY7" fmla="*/ 10988 h 10988"/>
              <a:gd name="connsiteX8" fmla="*/ 8717 w 12874"/>
              <a:gd name="connsiteY8" fmla="*/ 7766 h 10988"/>
              <a:gd name="connsiteX9" fmla="*/ 5846 w 12874"/>
              <a:gd name="connsiteY9" fmla="*/ 8890 h 10988"/>
              <a:gd name="connsiteX10" fmla="*/ 4140 w 12874"/>
              <a:gd name="connsiteY10" fmla="*/ 7236 h 10988"/>
              <a:gd name="connsiteX11" fmla="*/ 1926 w 12874"/>
              <a:gd name="connsiteY11" fmla="*/ 8660 h 10988"/>
              <a:gd name="connsiteX12" fmla="*/ 36 w 12874"/>
              <a:gd name="connsiteY12" fmla="*/ 7991 h 10988"/>
              <a:gd name="connsiteX13" fmla="*/ 0 w 12874"/>
              <a:gd name="connsiteY13" fmla="*/ 3877 h 10988"/>
              <a:gd name="connsiteX0" fmla="*/ 0 w 12874"/>
              <a:gd name="connsiteY0" fmla="*/ 3877 h 10988"/>
              <a:gd name="connsiteX1" fmla="*/ 1871 w 12874"/>
              <a:gd name="connsiteY1" fmla="*/ 3971 h 10988"/>
              <a:gd name="connsiteX2" fmla="*/ 4181 w 12874"/>
              <a:gd name="connsiteY2" fmla="*/ 3130 h 10988"/>
              <a:gd name="connsiteX3" fmla="*/ 6562 w 12874"/>
              <a:gd name="connsiteY3" fmla="*/ 3226 h 10988"/>
              <a:gd name="connsiteX4" fmla="*/ 8795 w 12874"/>
              <a:gd name="connsiteY4" fmla="*/ 3285 h 10988"/>
              <a:gd name="connsiteX5" fmla="*/ 8909 w 12874"/>
              <a:gd name="connsiteY5" fmla="*/ 0 h 10988"/>
              <a:gd name="connsiteX6" fmla="*/ 12874 w 12874"/>
              <a:gd name="connsiteY6" fmla="*/ 5156 h 10988"/>
              <a:gd name="connsiteX7" fmla="*/ 8717 w 12874"/>
              <a:gd name="connsiteY7" fmla="*/ 10988 h 10988"/>
              <a:gd name="connsiteX8" fmla="*/ 8717 w 12874"/>
              <a:gd name="connsiteY8" fmla="*/ 7766 h 10988"/>
              <a:gd name="connsiteX9" fmla="*/ 5846 w 12874"/>
              <a:gd name="connsiteY9" fmla="*/ 8890 h 10988"/>
              <a:gd name="connsiteX10" fmla="*/ 4140 w 12874"/>
              <a:gd name="connsiteY10" fmla="*/ 7236 h 10988"/>
              <a:gd name="connsiteX11" fmla="*/ 1926 w 12874"/>
              <a:gd name="connsiteY11" fmla="*/ 8660 h 10988"/>
              <a:gd name="connsiteX12" fmla="*/ 36 w 12874"/>
              <a:gd name="connsiteY12" fmla="*/ 7991 h 10988"/>
              <a:gd name="connsiteX13" fmla="*/ 0 w 12874"/>
              <a:gd name="connsiteY13" fmla="*/ 3877 h 10988"/>
              <a:gd name="connsiteX0" fmla="*/ 0 w 12874"/>
              <a:gd name="connsiteY0" fmla="*/ 3877 h 10988"/>
              <a:gd name="connsiteX1" fmla="*/ 1871 w 12874"/>
              <a:gd name="connsiteY1" fmla="*/ 3971 h 10988"/>
              <a:gd name="connsiteX2" fmla="*/ 4181 w 12874"/>
              <a:gd name="connsiteY2" fmla="*/ 3130 h 10988"/>
              <a:gd name="connsiteX3" fmla="*/ 6562 w 12874"/>
              <a:gd name="connsiteY3" fmla="*/ 3226 h 10988"/>
              <a:gd name="connsiteX4" fmla="*/ 8795 w 12874"/>
              <a:gd name="connsiteY4" fmla="*/ 3285 h 10988"/>
              <a:gd name="connsiteX5" fmla="*/ 8909 w 12874"/>
              <a:gd name="connsiteY5" fmla="*/ 0 h 10988"/>
              <a:gd name="connsiteX6" fmla="*/ 12874 w 12874"/>
              <a:gd name="connsiteY6" fmla="*/ 5156 h 10988"/>
              <a:gd name="connsiteX7" fmla="*/ 8717 w 12874"/>
              <a:gd name="connsiteY7" fmla="*/ 10988 h 10988"/>
              <a:gd name="connsiteX8" fmla="*/ 8717 w 12874"/>
              <a:gd name="connsiteY8" fmla="*/ 7766 h 10988"/>
              <a:gd name="connsiteX9" fmla="*/ 5846 w 12874"/>
              <a:gd name="connsiteY9" fmla="*/ 9350 h 10988"/>
              <a:gd name="connsiteX10" fmla="*/ 4140 w 12874"/>
              <a:gd name="connsiteY10" fmla="*/ 7236 h 10988"/>
              <a:gd name="connsiteX11" fmla="*/ 1926 w 12874"/>
              <a:gd name="connsiteY11" fmla="*/ 8660 h 10988"/>
              <a:gd name="connsiteX12" fmla="*/ 36 w 12874"/>
              <a:gd name="connsiteY12" fmla="*/ 7991 h 10988"/>
              <a:gd name="connsiteX13" fmla="*/ 0 w 12874"/>
              <a:gd name="connsiteY13" fmla="*/ 3877 h 10988"/>
              <a:gd name="connsiteX0" fmla="*/ 0 w 12874"/>
              <a:gd name="connsiteY0" fmla="*/ 3877 h 10988"/>
              <a:gd name="connsiteX1" fmla="*/ 1871 w 12874"/>
              <a:gd name="connsiteY1" fmla="*/ 3971 h 10988"/>
              <a:gd name="connsiteX2" fmla="*/ 4181 w 12874"/>
              <a:gd name="connsiteY2" fmla="*/ 3130 h 10988"/>
              <a:gd name="connsiteX3" fmla="*/ 6688 w 12874"/>
              <a:gd name="connsiteY3" fmla="*/ 4453 h 10988"/>
              <a:gd name="connsiteX4" fmla="*/ 8795 w 12874"/>
              <a:gd name="connsiteY4" fmla="*/ 3285 h 10988"/>
              <a:gd name="connsiteX5" fmla="*/ 8909 w 12874"/>
              <a:gd name="connsiteY5" fmla="*/ 0 h 10988"/>
              <a:gd name="connsiteX6" fmla="*/ 12874 w 12874"/>
              <a:gd name="connsiteY6" fmla="*/ 5156 h 10988"/>
              <a:gd name="connsiteX7" fmla="*/ 8717 w 12874"/>
              <a:gd name="connsiteY7" fmla="*/ 10988 h 10988"/>
              <a:gd name="connsiteX8" fmla="*/ 8717 w 12874"/>
              <a:gd name="connsiteY8" fmla="*/ 7766 h 10988"/>
              <a:gd name="connsiteX9" fmla="*/ 5846 w 12874"/>
              <a:gd name="connsiteY9" fmla="*/ 9350 h 10988"/>
              <a:gd name="connsiteX10" fmla="*/ 4140 w 12874"/>
              <a:gd name="connsiteY10" fmla="*/ 7236 h 10988"/>
              <a:gd name="connsiteX11" fmla="*/ 1926 w 12874"/>
              <a:gd name="connsiteY11" fmla="*/ 8660 h 10988"/>
              <a:gd name="connsiteX12" fmla="*/ 36 w 12874"/>
              <a:gd name="connsiteY12" fmla="*/ 7991 h 10988"/>
              <a:gd name="connsiteX13" fmla="*/ 0 w 12874"/>
              <a:gd name="connsiteY13" fmla="*/ 3877 h 10988"/>
              <a:gd name="connsiteX0" fmla="*/ 0 w 12874"/>
              <a:gd name="connsiteY0" fmla="*/ 3877 h 10988"/>
              <a:gd name="connsiteX1" fmla="*/ 1871 w 12874"/>
              <a:gd name="connsiteY1" fmla="*/ 3971 h 10988"/>
              <a:gd name="connsiteX2" fmla="*/ 4181 w 12874"/>
              <a:gd name="connsiteY2" fmla="*/ 3130 h 10988"/>
              <a:gd name="connsiteX3" fmla="*/ 5931 w 12874"/>
              <a:gd name="connsiteY3" fmla="*/ 4453 h 10988"/>
              <a:gd name="connsiteX4" fmla="*/ 8795 w 12874"/>
              <a:gd name="connsiteY4" fmla="*/ 3285 h 10988"/>
              <a:gd name="connsiteX5" fmla="*/ 8909 w 12874"/>
              <a:gd name="connsiteY5" fmla="*/ 0 h 10988"/>
              <a:gd name="connsiteX6" fmla="*/ 12874 w 12874"/>
              <a:gd name="connsiteY6" fmla="*/ 5156 h 10988"/>
              <a:gd name="connsiteX7" fmla="*/ 8717 w 12874"/>
              <a:gd name="connsiteY7" fmla="*/ 10988 h 10988"/>
              <a:gd name="connsiteX8" fmla="*/ 8717 w 12874"/>
              <a:gd name="connsiteY8" fmla="*/ 7766 h 10988"/>
              <a:gd name="connsiteX9" fmla="*/ 5846 w 12874"/>
              <a:gd name="connsiteY9" fmla="*/ 9350 h 10988"/>
              <a:gd name="connsiteX10" fmla="*/ 4140 w 12874"/>
              <a:gd name="connsiteY10" fmla="*/ 7236 h 10988"/>
              <a:gd name="connsiteX11" fmla="*/ 1926 w 12874"/>
              <a:gd name="connsiteY11" fmla="*/ 8660 h 10988"/>
              <a:gd name="connsiteX12" fmla="*/ 36 w 12874"/>
              <a:gd name="connsiteY12" fmla="*/ 7991 h 10988"/>
              <a:gd name="connsiteX13" fmla="*/ 0 w 12874"/>
              <a:gd name="connsiteY13" fmla="*/ 3877 h 10988"/>
              <a:gd name="connsiteX0" fmla="*/ 0 w 12874"/>
              <a:gd name="connsiteY0" fmla="*/ 3877 h 10988"/>
              <a:gd name="connsiteX1" fmla="*/ 1871 w 12874"/>
              <a:gd name="connsiteY1" fmla="*/ 3971 h 10988"/>
              <a:gd name="connsiteX2" fmla="*/ 4181 w 12874"/>
              <a:gd name="connsiteY2" fmla="*/ 3130 h 10988"/>
              <a:gd name="connsiteX3" fmla="*/ 5931 w 12874"/>
              <a:gd name="connsiteY3" fmla="*/ 4453 h 10988"/>
              <a:gd name="connsiteX4" fmla="*/ 8795 w 12874"/>
              <a:gd name="connsiteY4" fmla="*/ 3285 h 10988"/>
              <a:gd name="connsiteX5" fmla="*/ 8909 w 12874"/>
              <a:gd name="connsiteY5" fmla="*/ 0 h 10988"/>
              <a:gd name="connsiteX6" fmla="*/ 12874 w 12874"/>
              <a:gd name="connsiteY6" fmla="*/ 5156 h 10988"/>
              <a:gd name="connsiteX7" fmla="*/ 8717 w 12874"/>
              <a:gd name="connsiteY7" fmla="*/ 10988 h 10988"/>
              <a:gd name="connsiteX8" fmla="*/ 8717 w 12874"/>
              <a:gd name="connsiteY8" fmla="*/ 7766 h 10988"/>
              <a:gd name="connsiteX9" fmla="*/ 5846 w 12874"/>
              <a:gd name="connsiteY9" fmla="*/ 9350 h 10988"/>
              <a:gd name="connsiteX10" fmla="*/ 4140 w 12874"/>
              <a:gd name="connsiteY10" fmla="*/ 8003 h 10988"/>
              <a:gd name="connsiteX11" fmla="*/ 1926 w 12874"/>
              <a:gd name="connsiteY11" fmla="*/ 8660 h 10988"/>
              <a:gd name="connsiteX12" fmla="*/ 36 w 12874"/>
              <a:gd name="connsiteY12" fmla="*/ 7991 h 10988"/>
              <a:gd name="connsiteX13" fmla="*/ 0 w 12874"/>
              <a:gd name="connsiteY13" fmla="*/ 3877 h 10988"/>
              <a:gd name="connsiteX0" fmla="*/ 0 w 12874"/>
              <a:gd name="connsiteY0" fmla="*/ 3877 h 10988"/>
              <a:gd name="connsiteX1" fmla="*/ 1871 w 12874"/>
              <a:gd name="connsiteY1" fmla="*/ 3358 h 10988"/>
              <a:gd name="connsiteX2" fmla="*/ 4181 w 12874"/>
              <a:gd name="connsiteY2" fmla="*/ 3130 h 10988"/>
              <a:gd name="connsiteX3" fmla="*/ 5931 w 12874"/>
              <a:gd name="connsiteY3" fmla="*/ 4453 h 10988"/>
              <a:gd name="connsiteX4" fmla="*/ 8795 w 12874"/>
              <a:gd name="connsiteY4" fmla="*/ 3285 h 10988"/>
              <a:gd name="connsiteX5" fmla="*/ 8909 w 12874"/>
              <a:gd name="connsiteY5" fmla="*/ 0 h 10988"/>
              <a:gd name="connsiteX6" fmla="*/ 12874 w 12874"/>
              <a:gd name="connsiteY6" fmla="*/ 5156 h 10988"/>
              <a:gd name="connsiteX7" fmla="*/ 8717 w 12874"/>
              <a:gd name="connsiteY7" fmla="*/ 10988 h 10988"/>
              <a:gd name="connsiteX8" fmla="*/ 8717 w 12874"/>
              <a:gd name="connsiteY8" fmla="*/ 7766 h 10988"/>
              <a:gd name="connsiteX9" fmla="*/ 5846 w 12874"/>
              <a:gd name="connsiteY9" fmla="*/ 9350 h 10988"/>
              <a:gd name="connsiteX10" fmla="*/ 4140 w 12874"/>
              <a:gd name="connsiteY10" fmla="*/ 8003 h 10988"/>
              <a:gd name="connsiteX11" fmla="*/ 1926 w 12874"/>
              <a:gd name="connsiteY11" fmla="*/ 8660 h 10988"/>
              <a:gd name="connsiteX12" fmla="*/ 36 w 12874"/>
              <a:gd name="connsiteY12" fmla="*/ 7991 h 10988"/>
              <a:gd name="connsiteX13" fmla="*/ 0 w 12874"/>
              <a:gd name="connsiteY13" fmla="*/ 3877 h 10988"/>
              <a:gd name="connsiteX0" fmla="*/ 0 w 12874"/>
              <a:gd name="connsiteY0" fmla="*/ 2650 h 10988"/>
              <a:gd name="connsiteX1" fmla="*/ 1871 w 12874"/>
              <a:gd name="connsiteY1" fmla="*/ 3358 h 10988"/>
              <a:gd name="connsiteX2" fmla="*/ 4181 w 12874"/>
              <a:gd name="connsiteY2" fmla="*/ 3130 h 10988"/>
              <a:gd name="connsiteX3" fmla="*/ 5931 w 12874"/>
              <a:gd name="connsiteY3" fmla="*/ 4453 h 10988"/>
              <a:gd name="connsiteX4" fmla="*/ 8795 w 12874"/>
              <a:gd name="connsiteY4" fmla="*/ 3285 h 10988"/>
              <a:gd name="connsiteX5" fmla="*/ 8909 w 12874"/>
              <a:gd name="connsiteY5" fmla="*/ 0 h 10988"/>
              <a:gd name="connsiteX6" fmla="*/ 12874 w 12874"/>
              <a:gd name="connsiteY6" fmla="*/ 5156 h 10988"/>
              <a:gd name="connsiteX7" fmla="*/ 8717 w 12874"/>
              <a:gd name="connsiteY7" fmla="*/ 10988 h 10988"/>
              <a:gd name="connsiteX8" fmla="*/ 8717 w 12874"/>
              <a:gd name="connsiteY8" fmla="*/ 7766 h 10988"/>
              <a:gd name="connsiteX9" fmla="*/ 5846 w 12874"/>
              <a:gd name="connsiteY9" fmla="*/ 9350 h 10988"/>
              <a:gd name="connsiteX10" fmla="*/ 4140 w 12874"/>
              <a:gd name="connsiteY10" fmla="*/ 8003 h 10988"/>
              <a:gd name="connsiteX11" fmla="*/ 1926 w 12874"/>
              <a:gd name="connsiteY11" fmla="*/ 8660 h 10988"/>
              <a:gd name="connsiteX12" fmla="*/ 36 w 12874"/>
              <a:gd name="connsiteY12" fmla="*/ 7991 h 10988"/>
              <a:gd name="connsiteX13" fmla="*/ 0 w 12874"/>
              <a:gd name="connsiteY13" fmla="*/ 2650 h 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874" h="10988">
                <a:moveTo>
                  <a:pt x="0" y="2650"/>
                </a:moveTo>
                <a:cubicBezTo>
                  <a:pt x="333" y="1568"/>
                  <a:pt x="1302" y="3450"/>
                  <a:pt x="1871" y="3358"/>
                </a:cubicBezTo>
                <a:cubicBezTo>
                  <a:pt x="2440" y="3266"/>
                  <a:pt x="3704" y="2747"/>
                  <a:pt x="4181" y="3130"/>
                </a:cubicBezTo>
                <a:cubicBezTo>
                  <a:pt x="4997" y="3511"/>
                  <a:pt x="5018" y="4657"/>
                  <a:pt x="5931" y="4453"/>
                </a:cubicBezTo>
                <a:cubicBezTo>
                  <a:pt x="8285" y="4052"/>
                  <a:pt x="8127" y="4082"/>
                  <a:pt x="8795" y="3285"/>
                </a:cubicBezTo>
                <a:lnTo>
                  <a:pt x="8909" y="0"/>
                </a:lnTo>
                <a:lnTo>
                  <a:pt x="12874" y="5156"/>
                </a:lnTo>
                <a:lnTo>
                  <a:pt x="8717" y="10988"/>
                </a:lnTo>
                <a:lnTo>
                  <a:pt x="8717" y="7766"/>
                </a:lnTo>
                <a:cubicBezTo>
                  <a:pt x="8126" y="7713"/>
                  <a:pt x="6721" y="9471"/>
                  <a:pt x="5846" y="9350"/>
                </a:cubicBezTo>
                <a:cubicBezTo>
                  <a:pt x="4971" y="9229"/>
                  <a:pt x="4690" y="8364"/>
                  <a:pt x="4140" y="8003"/>
                </a:cubicBezTo>
                <a:cubicBezTo>
                  <a:pt x="3590" y="7643"/>
                  <a:pt x="2498" y="8501"/>
                  <a:pt x="1926" y="8660"/>
                </a:cubicBezTo>
                <a:cubicBezTo>
                  <a:pt x="1354" y="8819"/>
                  <a:pt x="348" y="9025"/>
                  <a:pt x="36" y="7991"/>
                </a:cubicBezTo>
                <a:cubicBezTo>
                  <a:pt x="24" y="6021"/>
                  <a:pt x="12" y="4620"/>
                  <a:pt x="0" y="2650"/>
                </a:cubicBezTo>
                <a:close/>
              </a:path>
            </a:pathLst>
          </a:custGeom>
          <a:gradFill flip="none" rotWithShape="1">
            <a:gsLst>
              <a:gs pos="83000">
                <a:srgbClr val="9F2936">
                  <a:alpha val="78000"/>
                </a:srgbClr>
              </a:gs>
              <a:gs pos="16000">
                <a:srgbClr val="FFFFFF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4940300" y="1104900"/>
            <a:ext cx="2946400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0" dirty="0">
                <a:latin typeface="+mn-lt"/>
              </a:rPr>
              <a:t>Décollement de la couche limite </a:t>
            </a:r>
            <a:r>
              <a:rPr lang="fr-FR" sz="1600" b="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1600" b="0" dirty="0">
                <a:sym typeface="Wingdings"/>
              </a:rPr>
              <a:t> </a:t>
            </a:r>
            <a:r>
              <a:rPr lang="fr-FR" sz="1600" b="0" dirty="0"/>
              <a:t>Ecoulement tourbillonnaire</a:t>
            </a:r>
            <a:endParaRPr lang="fr-FR" sz="1600" b="0" dirty="0">
              <a:latin typeface="+mn-lt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800600" y="1016000"/>
            <a:ext cx="25273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0" dirty="0">
                <a:latin typeface="+mn-lt"/>
              </a:rPr>
              <a:t>Vol aux grands angles</a:t>
            </a: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0" y="1397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/>
              <a:t>LA POLAIRE D’UN PROFIL</a:t>
            </a:r>
          </a:p>
        </p:txBody>
      </p:sp>
      <p:sp>
        <p:nvSpPr>
          <p:cNvPr id="60" name="AutoShape 41">
            <a:extLst>
              <a:ext uri="{FF2B5EF4-FFF2-40B4-BE49-F238E27FC236}">
                <a16:creationId xmlns:a16="http://schemas.microsoft.com/office/drawing/2014/main" id="{A6D170DD-6B56-2E43-90A6-B561AA449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1" y="5563059"/>
            <a:ext cx="811892" cy="306467"/>
          </a:xfrm>
          <a:prstGeom prst="wedgeRoundRectCallout">
            <a:avLst>
              <a:gd name="adj1" fmla="val -70146"/>
              <a:gd name="adj2" fmla="val 126964"/>
              <a:gd name="adj3" fmla="val 16667"/>
            </a:avLst>
          </a:prstGeom>
          <a:solidFill>
            <a:srgbClr val="0099CC">
              <a:alpha val="6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b="0" dirty="0">
                <a:latin typeface="Symbol" charset="2"/>
              </a:rPr>
              <a:t>a</a:t>
            </a:r>
            <a:r>
              <a:rPr lang="fr-FR" sz="1200" b="0" dirty="0">
                <a:latin typeface="Times New Roman" charset="0"/>
              </a:rPr>
              <a:t> = -3°</a:t>
            </a:r>
          </a:p>
        </p:txBody>
      </p:sp>
    </p:spTree>
    <p:extLst>
      <p:ext uri="{BB962C8B-B14F-4D97-AF65-F5344CB8AC3E}">
        <p14:creationId xmlns:p14="http://schemas.microsoft.com/office/powerpoint/2010/main" val="4026754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02" grpId="0"/>
      <p:bldP spid="94" grpId="0" animBg="1"/>
      <p:bldP spid="95" grpId="0" animBg="1"/>
      <p:bldP spid="103" grpId="0" animBg="1"/>
      <p:bldP spid="59" grpId="0" animBg="1"/>
      <p:bldP spid="90" grpId="0" animBg="1"/>
      <p:bldP spid="58" grpId="0" animBg="1"/>
      <p:bldP spid="58" grpId="1" animBg="1"/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43" name="Freeform 11"/>
          <p:cNvSpPr>
            <a:spLocks/>
          </p:cNvSpPr>
          <p:nvPr/>
        </p:nvSpPr>
        <p:spPr bwMode="auto">
          <a:xfrm>
            <a:off x="2162706" y="1263129"/>
            <a:ext cx="2553228" cy="5003288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3" h="3129">
                <a:moveTo>
                  <a:pt x="393" y="3129"/>
                </a:moveTo>
                <a:cubicBezTo>
                  <a:pt x="367" y="3066"/>
                  <a:pt x="288" y="2900"/>
                  <a:pt x="237" y="2751"/>
                </a:cubicBezTo>
                <a:cubicBezTo>
                  <a:pt x="186" y="2602"/>
                  <a:pt x="125" y="2420"/>
                  <a:pt x="87" y="2234"/>
                </a:cubicBezTo>
                <a:cubicBezTo>
                  <a:pt x="49" y="2049"/>
                  <a:pt x="18" y="1811"/>
                  <a:pt x="9" y="1640"/>
                </a:cubicBezTo>
                <a:cubicBezTo>
                  <a:pt x="0" y="1469"/>
                  <a:pt x="15" y="1343"/>
                  <a:pt x="33" y="1208"/>
                </a:cubicBezTo>
                <a:cubicBezTo>
                  <a:pt x="51" y="1073"/>
                  <a:pt x="83" y="940"/>
                  <a:pt x="119" y="831"/>
                </a:cubicBezTo>
                <a:cubicBezTo>
                  <a:pt x="155" y="722"/>
                  <a:pt x="183" y="651"/>
                  <a:pt x="247" y="551"/>
                </a:cubicBezTo>
                <a:cubicBezTo>
                  <a:pt x="311" y="451"/>
                  <a:pt x="412" y="312"/>
                  <a:pt x="501" y="229"/>
                </a:cubicBezTo>
                <a:cubicBezTo>
                  <a:pt x="590" y="146"/>
                  <a:pt x="685" y="93"/>
                  <a:pt x="783" y="55"/>
                </a:cubicBezTo>
                <a:cubicBezTo>
                  <a:pt x="881" y="17"/>
                  <a:pt x="995" y="5"/>
                  <a:pt x="1089" y="3"/>
                </a:cubicBezTo>
                <a:cubicBezTo>
                  <a:pt x="1183" y="1"/>
                  <a:pt x="1258" y="0"/>
                  <a:pt x="1347" y="43"/>
                </a:cubicBezTo>
                <a:cubicBezTo>
                  <a:pt x="1436" y="86"/>
                  <a:pt x="1534" y="155"/>
                  <a:pt x="1623" y="2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217" name="Line 104"/>
          <p:cNvSpPr>
            <a:spLocks noChangeShapeType="1"/>
          </p:cNvSpPr>
          <p:nvPr/>
        </p:nvSpPr>
        <p:spPr bwMode="auto">
          <a:xfrm rot="5400000" flipV="1">
            <a:off x="2416151" y="5514951"/>
            <a:ext cx="6350" cy="1143049"/>
          </a:xfrm>
          <a:prstGeom prst="line">
            <a:avLst/>
          </a:prstGeom>
          <a:noFill/>
          <a:ln w="38100" cap="flat" cmpd="sng" algn="ctr">
            <a:solidFill>
              <a:srgbClr val="3C8C93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9" name="Line 32"/>
          <p:cNvSpPr>
            <a:spLocks noChangeShapeType="1"/>
          </p:cNvSpPr>
          <p:nvPr/>
        </p:nvSpPr>
        <p:spPr bwMode="auto">
          <a:xfrm flipH="1">
            <a:off x="2881313" y="1546225"/>
            <a:ext cx="1702112" cy="15875"/>
          </a:xfrm>
          <a:prstGeom prst="line">
            <a:avLst/>
          </a:prstGeom>
          <a:noFill/>
          <a:ln w="9525">
            <a:solidFill>
              <a:srgbClr val="993366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1419225" y="1387477"/>
            <a:ext cx="1476375" cy="307976"/>
            <a:chOff x="558" y="994"/>
            <a:chExt cx="930" cy="194"/>
          </a:xfrm>
        </p:grpSpPr>
        <p:sp>
          <p:nvSpPr>
            <p:cNvPr id="221" name="Line 29"/>
            <p:cNvSpPr>
              <a:spLocks noChangeShapeType="1"/>
            </p:cNvSpPr>
            <p:nvPr/>
          </p:nvSpPr>
          <p:spPr bwMode="auto">
            <a:xfrm flipH="1">
              <a:off x="832" y="1102"/>
              <a:ext cx="656" cy="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Text Box 35"/>
            <p:cNvSpPr txBox="1">
              <a:spLocks noChangeArrowheads="1"/>
            </p:cNvSpPr>
            <p:nvPr/>
          </p:nvSpPr>
          <p:spPr bwMode="auto">
            <a:xfrm>
              <a:off x="558" y="994"/>
              <a:ext cx="4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i="1" dirty="0">
                  <a:solidFill>
                    <a:srgbClr val="008000"/>
                  </a:solidFill>
                  <a:latin typeface="Arial" charset="0"/>
                </a:rPr>
                <a:t>Cz </a:t>
              </a:r>
              <a:endParaRPr lang="fr-FR" sz="1400" i="1" baseline="30000" dirty="0">
                <a:solidFill>
                  <a:srgbClr val="008000"/>
                </a:solidFill>
                <a:latin typeface="Bradley Hand ITC" pitchFamily="66" charset="0"/>
              </a:endParaRPr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2617788" y="1584325"/>
            <a:ext cx="676275" cy="4490138"/>
            <a:chOff x="1265" y="1102"/>
            <a:chExt cx="426" cy="2746"/>
          </a:xfrm>
        </p:grpSpPr>
        <p:sp>
          <p:nvSpPr>
            <p:cNvPr id="224" name="Line 30"/>
            <p:cNvSpPr>
              <a:spLocks noChangeShapeType="1"/>
            </p:cNvSpPr>
            <p:nvPr/>
          </p:nvSpPr>
          <p:spPr bwMode="auto">
            <a:xfrm rot="16200000" flipH="1">
              <a:off x="120" y="2470"/>
              <a:ext cx="2746" cy="1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" name="Text Box 36"/>
            <p:cNvSpPr txBox="1">
              <a:spLocks noChangeArrowheads="1"/>
            </p:cNvSpPr>
            <p:nvPr/>
          </p:nvSpPr>
          <p:spPr bwMode="auto">
            <a:xfrm>
              <a:off x="1265" y="3635"/>
              <a:ext cx="4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i="1" dirty="0">
                  <a:solidFill>
                    <a:srgbClr val="008000"/>
                  </a:solidFill>
                  <a:latin typeface="Arial" charset="0"/>
                </a:rPr>
                <a:t>Cx </a:t>
              </a:r>
              <a:endParaRPr lang="fr-FR" sz="1400" i="1" baseline="30000" dirty="0">
                <a:solidFill>
                  <a:srgbClr val="008000"/>
                </a:solidFill>
                <a:latin typeface="Bradley Hand ITC" pitchFamily="66" charset="0"/>
              </a:endParaRP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4233863" y="1641475"/>
            <a:ext cx="676275" cy="4456577"/>
            <a:chOff x="2651" y="1090"/>
            <a:chExt cx="426" cy="2746"/>
          </a:xfrm>
        </p:grpSpPr>
        <p:sp>
          <p:nvSpPr>
            <p:cNvPr id="227" name="Line 31"/>
            <p:cNvSpPr>
              <a:spLocks noChangeShapeType="1"/>
            </p:cNvSpPr>
            <p:nvPr/>
          </p:nvSpPr>
          <p:spPr bwMode="auto">
            <a:xfrm rot="16200000" flipH="1">
              <a:off x="1520" y="2458"/>
              <a:ext cx="2746" cy="1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Text Box 37"/>
            <p:cNvSpPr txBox="1">
              <a:spLocks noChangeArrowheads="1"/>
            </p:cNvSpPr>
            <p:nvPr/>
          </p:nvSpPr>
          <p:spPr bwMode="auto">
            <a:xfrm>
              <a:off x="2651" y="3607"/>
              <a:ext cx="4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i="1" dirty="0">
                  <a:solidFill>
                    <a:srgbClr val="993366"/>
                  </a:solidFill>
                  <a:latin typeface="Arial" charset="0"/>
                </a:rPr>
                <a:t>Cx </a:t>
              </a:r>
              <a:endParaRPr lang="fr-FR" sz="1400" i="1" baseline="30000" dirty="0">
                <a:solidFill>
                  <a:srgbClr val="993366"/>
                </a:solidFill>
                <a:latin typeface="Bradley Hand ITC" pitchFamily="66" charset="0"/>
              </a:endParaRP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2952751" y="1517649"/>
            <a:ext cx="1019176" cy="542925"/>
            <a:chOff x="1556" y="940"/>
            <a:chExt cx="642" cy="342"/>
          </a:xfrm>
          <a:solidFill>
            <a:schemeClr val="tx2"/>
          </a:solidFill>
        </p:grpSpPr>
        <p:sp>
          <p:nvSpPr>
            <p:cNvPr id="230" name="Oval 33"/>
            <p:cNvSpPr>
              <a:spLocks noChangeAspect="1" noChangeArrowheads="1"/>
            </p:cNvSpPr>
            <p:nvPr/>
          </p:nvSpPr>
          <p:spPr bwMode="auto">
            <a:xfrm>
              <a:off x="1556" y="940"/>
              <a:ext cx="66" cy="6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fr-FR" sz="1800" b="0">
                <a:latin typeface="Arial" charset="0"/>
              </a:endParaRPr>
            </a:p>
          </p:txBody>
        </p:sp>
        <p:sp>
          <p:nvSpPr>
            <p:cNvPr id="231" name="AutoShape 40"/>
            <p:cNvSpPr>
              <a:spLocks noChangeArrowheads="1"/>
            </p:cNvSpPr>
            <p:nvPr/>
          </p:nvSpPr>
          <p:spPr bwMode="auto">
            <a:xfrm>
              <a:off x="1670" y="1089"/>
              <a:ext cx="528" cy="193"/>
            </a:xfrm>
            <a:prstGeom prst="wedgeRoundRectCallout">
              <a:avLst>
                <a:gd name="adj1" fmla="val -66732"/>
                <a:gd name="adj2" fmla="val -108973"/>
                <a:gd name="adj3" fmla="val 16667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fr-FR" sz="1200" b="0" dirty="0">
                  <a:solidFill>
                    <a:srgbClr val="FFFF00"/>
                  </a:solidFill>
                  <a:latin typeface="Symbol" charset="2"/>
                </a:rPr>
                <a:t>a</a:t>
              </a:r>
              <a:r>
                <a:rPr lang="fr-FR" sz="1200" b="0" dirty="0">
                  <a:solidFill>
                    <a:srgbClr val="FFFF00"/>
                  </a:solidFill>
                  <a:latin typeface="Times New Roman" charset="0"/>
                </a:rPr>
                <a:t> = 10°</a:t>
              </a:r>
            </a:p>
          </p:txBody>
        </p:sp>
      </p:grpSp>
      <p:sp>
        <p:nvSpPr>
          <p:cNvPr id="235" name="Line 105"/>
          <p:cNvSpPr>
            <a:spLocks noChangeShapeType="1"/>
          </p:cNvSpPr>
          <p:nvPr/>
        </p:nvSpPr>
        <p:spPr bwMode="auto">
          <a:xfrm flipV="1">
            <a:off x="1828801" y="1536700"/>
            <a:ext cx="2755900" cy="4508500"/>
          </a:xfrm>
          <a:prstGeom prst="line">
            <a:avLst/>
          </a:prstGeom>
          <a:noFill/>
          <a:ln w="38100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6" name="Text Box 37"/>
          <p:cNvSpPr txBox="1">
            <a:spLocks noChangeArrowheads="1"/>
          </p:cNvSpPr>
          <p:nvPr/>
        </p:nvSpPr>
        <p:spPr bwMode="auto">
          <a:xfrm>
            <a:off x="1028700" y="1384300"/>
            <a:ext cx="800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400" i="1" dirty="0">
                <a:solidFill>
                  <a:srgbClr val="993366"/>
                </a:solidFill>
                <a:latin typeface="Arial" charset="0"/>
              </a:rPr>
              <a:t>Cz</a:t>
            </a:r>
            <a:r>
              <a:rPr lang="fr-FR" sz="1400" i="1" baseline="30000" dirty="0">
                <a:solidFill>
                  <a:srgbClr val="993366"/>
                </a:solidFill>
                <a:latin typeface="Bradley Hand ITC" pitchFamily="66" charset="0"/>
              </a:rPr>
              <a:t> </a:t>
            </a:r>
            <a:r>
              <a:rPr lang="fr-FR" sz="1200" i="1" dirty="0">
                <a:latin typeface="Bradley Hand ITC" pitchFamily="66" charset="0"/>
              </a:rPr>
              <a:t>= </a:t>
            </a:r>
            <a:endParaRPr lang="fr-FR" sz="1200" i="1" baseline="30000" dirty="0">
              <a:latin typeface="Bradley Hand ITC" pitchFamily="66" charset="0"/>
            </a:endParaRPr>
          </a:p>
        </p:txBody>
      </p:sp>
      <p:grpSp>
        <p:nvGrpSpPr>
          <p:cNvPr id="10" name="Grouper 153"/>
          <p:cNvGrpSpPr/>
          <p:nvPr/>
        </p:nvGrpSpPr>
        <p:grpSpPr>
          <a:xfrm>
            <a:off x="119063" y="5664200"/>
            <a:ext cx="1290637" cy="512200"/>
            <a:chOff x="373063" y="5664200"/>
            <a:chExt cx="1290637" cy="512200"/>
          </a:xfrm>
        </p:grpSpPr>
        <p:sp>
          <p:nvSpPr>
            <p:cNvPr id="238" name="AutoShape 20"/>
            <p:cNvSpPr>
              <a:spLocks noChangeArrowheads="1"/>
            </p:cNvSpPr>
            <p:nvPr/>
          </p:nvSpPr>
          <p:spPr bwMode="auto">
            <a:xfrm>
              <a:off x="633413" y="5981701"/>
              <a:ext cx="865187" cy="1946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9" name="Text Box 21"/>
            <p:cNvSpPr txBox="1">
              <a:spLocks noChangeArrowheads="1"/>
            </p:cNvSpPr>
            <p:nvPr/>
          </p:nvSpPr>
          <p:spPr bwMode="auto">
            <a:xfrm>
              <a:off x="373063" y="5664200"/>
              <a:ext cx="12906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600" b="0" dirty="0">
                  <a:solidFill>
                    <a:schemeClr val="bg1">
                      <a:lumMod val="50000"/>
                    </a:schemeClr>
                  </a:solidFill>
                  <a:latin typeface="Times New Roman" charset="0"/>
                  <a:ea typeface="+mn-ea"/>
                  <a:cs typeface="+mn-cs"/>
                </a:rPr>
                <a:t>Vent relatif</a:t>
              </a:r>
            </a:p>
          </p:txBody>
        </p:sp>
      </p:grpSp>
      <p:sp>
        <p:nvSpPr>
          <p:cNvPr id="240" name="Line 104"/>
          <p:cNvSpPr>
            <a:spLocks noChangeShapeType="1"/>
          </p:cNvSpPr>
          <p:nvPr/>
        </p:nvSpPr>
        <p:spPr bwMode="auto">
          <a:xfrm flipH="1" flipV="1">
            <a:off x="1828800" y="1587500"/>
            <a:ext cx="0" cy="4455700"/>
          </a:xfrm>
          <a:prstGeom prst="line">
            <a:avLst/>
          </a:prstGeom>
          <a:noFill/>
          <a:ln w="38100" cap="flat" cmpd="sng" algn="ctr">
            <a:solidFill>
              <a:srgbClr val="3C8C93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1" name="Line 104"/>
          <p:cNvSpPr>
            <a:spLocks noChangeShapeType="1"/>
          </p:cNvSpPr>
          <p:nvPr/>
        </p:nvSpPr>
        <p:spPr bwMode="auto">
          <a:xfrm flipV="1">
            <a:off x="1803399" y="1587500"/>
            <a:ext cx="1184275" cy="4502150"/>
          </a:xfrm>
          <a:prstGeom prst="lin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2" name="Line 104"/>
          <p:cNvSpPr>
            <a:spLocks noChangeShapeType="1"/>
          </p:cNvSpPr>
          <p:nvPr/>
        </p:nvSpPr>
        <p:spPr bwMode="auto">
          <a:xfrm rot="5400000" flipV="1">
            <a:off x="3229607" y="4697882"/>
            <a:ext cx="21168" cy="2762029"/>
          </a:xfrm>
          <a:prstGeom prst="line">
            <a:avLst/>
          </a:prstGeom>
          <a:noFill/>
          <a:ln w="38100" cap="flat" cmpd="sng" algn="ctr">
            <a:solidFill>
              <a:srgbClr val="604A7B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3" name="Text Box 21"/>
          <p:cNvSpPr txBox="1">
            <a:spLocks noChangeArrowheads="1"/>
          </p:cNvSpPr>
          <p:nvPr/>
        </p:nvSpPr>
        <p:spPr bwMode="auto">
          <a:xfrm rot="16200000">
            <a:off x="685801" y="3467102"/>
            <a:ext cx="12906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fr-FR" sz="1600" b="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ndara"/>
                <a:ea typeface="+mn-ea"/>
                <a:cs typeface="Candara"/>
              </a:rPr>
              <a:t>Portance</a:t>
            </a:r>
          </a:p>
        </p:txBody>
      </p:sp>
      <p:sp>
        <p:nvSpPr>
          <p:cNvPr id="244" name="Text Box 21"/>
          <p:cNvSpPr txBox="1">
            <a:spLocks noChangeArrowheads="1"/>
          </p:cNvSpPr>
          <p:nvPr/>
        </p:nvSpPr>
        <p:spPr bwMode="auto">
          <a:xfrm>
            <a:off x="2705101" y="5702301"/>
            <a:ext cx="12906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fr-FR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ndara"/>
                <a:ea typeface="+mn-ea"/>
                <a:cs typeface="Candara"/>
              </a:rPr>
              <a:t>Traînée</a:t>
            </a:r>
          </a:p>
        </p:txBody>
      </p:sp>
      <p:sp>
        <p:nvSpPr>
          <p:cNvPr id="245" name="Text Box 21"/>
          <p:cNvSpPr txBox="1">
            <a:spLocks noChangeArrowheads="1"/>
          </p:cNvSpPr>
          <p:nvPr/>
        </p:nvSpPr>
        <p:spPr bwMode="auto">
          <a:xfrm>
            <a:off x="2237581" y="1159935"/>
            <a:ext cx="12906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fr-FR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ndara"/>
                <a:ea typeface="+mn-ea"/>
                <a:cs typeface="Candara"/>
              </a:rPr>
              <a:t>R.F.A</a:t>
            </a:r>
          </a:p>
        </p:txBody>
      </p:sp>
      <p:grpSp>
        <p:nvGrpSpPr>
          <p:cNvPr id="11" name="Group 107"/>
          <p:cNvGrpSpPr>
            <a:grpSpLocks/>
          </p:cNvGrpSpPr>
          <p:nvPr/>
        </p:nvGrpSpPr>
        <p:grpSpPr bwMode="auto">
          <a:xfrm rot="2076102">
            <a:off x="1270546" y="6103482"/>
            <a:ext cx="1287463" cy="447675"/>
            <a:chOff x="706" y="3186"/>
            <a:chExt cx="1085" cy="344"/>
          </a:xfrm>
        </p:grpSpPr>
        <p:sp>
          <p:nvSpPr>
            <p:cNvPr id="247" name="Line 108"/>
            <p:cNvSpPr>
              <a:spLocks noChangeShapeType="1"/>
            </p:cNvSpPr>
            <p:nvPr/>
          </p:nvSpPr>
          <p:spPr bwMode="auto">
            <a:xfrm>
              <a:off x="730" y="3205"/>
              <a:ext cx="0" cy="2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" name="Group 109"/>
            <p:cNvGrpSpPr>
              <a:grpSpLocks/>
            </p:cNvGrpSpPr>
            <p:nvPr/>
          </p:nvGrpSpPr>
          <p:grpSpPr bwMode="auto">
            <a:xfrm>
              <a:off x="706" y="3185"/>
              <a:ext cx="1086" cy="339"/>
              <a:chOff x="322" y="330"/>
              <a:chExt cx="2445" cy="715"/>
            </a:xfrm>
          </p:grpSpPr>
          <p:grpSp>
            <p:nvGrpSpPr>
              <p:cNvPr id="13" name="Group 110"/>
              <p:cNvGrpSpPr>
                <a:grpSpLocks/>
              </p:cNvGrpSpPr>
              <p:nvPr/>
            </p:nvGrpSpPr>
            <p:grpSpPr bwMode="auto">
              <a:xfrm>
                <a:off x="414" y="582"/>
                <a:ext cx="304" cy="267"/>
                <a:chOff x="1791" y="1892"/>
                <a:chExt cx="304" cy="267"/>
              </a:xfrm>
            </p:grpSpPr>
            <p:sp>
              <p:nvSpPr>
                <p:cNvPr id="295" name="Freeform 111"/>
                <p:cNvSpPr>
                  <a:spLocks/>
                </p:cNvSpPr>
                <p:nvPr/>
              </p:nvSpPr>
              <p:spPr bwMode="auto">
                <a:xfrm>
                  <a:off x="1791" y="1892"/>
                  <a:ext cx="295" cy="263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160" y="8"/>
                    </a:cxn>
                    <a:cxn ang="0">
                      <a:pos x="0" y="8"/>
                    </a:cxn>
                    <a:cxn ang="0">
                      <a:pos x="0" y="104"/>
                    </a:cxn>
                    <a:cxn ang="0">
                      <a:pos x="72" y="208"/>
                    </a:cxn>
                    <a:cxn ang="0">
                      <a:pos x="80" y="224"/>
                    </a:cxn>
                    <a:cxn ang="0">
                      <a:pos x="96" y="224"/>
                    </a:cxn>
                    <a:cxn ang="0">
                      <a:pos x="184" y="224"/>
                    </a:cxn>
                    <a:cxn ang="0">
                      <a:pos x="240" y="256"/>
                    </a:cxn>
                    <a:cxn ang="0">
                      <a:pos x="248" y="256"/>
                    </a:cxn>
                    <a:cxn ang="0">
                      <a:pos x="256" y="248"/>
                    </a:cxn>
                    <a:cxn ang="0">
                      <a:pos x="256" y="240"/>
                    </a:cxn>
                    <a:cxn ang="0">
                      <a:pos x="232" y="88"/>
                    </a:cxn>
                    <a:cxn ang="0">
                      <a:pos x="272" y="88"/>
                    </a:cxn>
                    <a:cxn ang="0">
                      <a:pos x="288" y="80"/>
                    </a:cxn>
                    <a:cxn ang="0">
                      <a:pos x="296" y="64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96" h="256">
                      <a:moveTo>
                        <a:pt x="288" y="0"/>
                      </a:moveTo>
                      <a:lnTo>
                        <a:pt x="160" y="8"/>
                      </a:lnTo>
                      <a:lnTo>
                        <a:pt x="0" y="8"/>
                      </a:lnTo>
                      <a:lnTo>
                        <a:pt x="0" y="104"/>
                      </a:lnTo>
                      <a:lnTo>
                        <a:pt x="72" y="208"/>
                      </a:lnTo>
                      <a:lnTo>
                        <a:pt x="80" y="224"/>
                      </a:lnTo>
                      <a:lnTo>
                        <a:pt x="96" y="224"/>
                      </a:lnTo>
                      <a:lnTo>
                        <a:pt x="184" y="224"/>
                      </a:lnTo>
                      <a:lnTo>
                        <a:pt x="240" y="256"/>
                      </a:lnTo>
                      <a:lnTo>
                        <a:pt x="248" y="256"/>
                      </a:lnTo>
                      <a:lnTo>
                        <a:pt x="256" y="248"/>
                      </a:lnTo>
                      <a:lnTo>
                        <a:pt x="256" y="240"/>
                      </a:lnTo>
                      <a:lnTo>
                        <a:pt x="232" y="88"/>
                      </a:lnTo>
                      <a:lnTo>
                        <a:pt x="272" y="88"/>
                      </a:lnTo>
                      <a:lnTo>
                        <a:pt x="288" y="80"/>
                      </a:lnTo>
                      <a:lnTo>
                        <a:pt x="296" y="64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Freeform 112"/>
                <p:cNvSpPr>
                  <a:spLocks/>
                </p:cNvSpPr>
                <p:nvPr/>
              </p:nvSpPr>
              <p:spPr bwMode="auto">
                <a:xfrm>
                  <a:off x="1800" y="1899"/>
                  <a:ext cx="295" cy="260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8" y="0"/>
                    </a:cxn>
                    <a:cxn ang="0">
                      <a:pos x="160" y="0"/>
                    </a:cxn>
                    <a:cxn ang="0">
                      <a:pos x="160" y="0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72" y="208"/>
                    </a:cxn>
                    <a:cxn ang="0">
                      <a:pos x="72" y="208"/>
                    </a:cxn>
                    <a:cxn ang="0">
                      <a:pos x="80" y="216"/>
                    </a:cxn>
                    <a:cxn ang="0">
                      <a:pos x="80" y="216"/>
                    </a:cxn>
                    <a:cxn ang="0">
                      <a:pos x="96" y="216"/>
                    </a:cxn>
                    <a:cxn ang="0">
                      <a:pos x="96" y="216"/>
                    </a:cxn>
                    <a:cxn ang="0">
                      <a:pos x="184" y="224"/>
                    </a:cxn>
                    <a:cxn ang="0">
                      <a:pos x="184" y="224"/>
                    </a:cxn>
                    <a:cxn ang="0">
                      <a:pos x="240" y="248"/>
                    </a:cxn>
                    <a:cxn ang="0">
                      <a:pos x="240" y="248"/>
                    </a:cxn>
                    <a:cxn ang="0">
                      <a:pos x="248" y="248"/>
                    </a:cxn>
                    <a:cxn ang="0">
                      <a:pos x="248" y="248"/>
                    </a:cxn>
                    <a:cxn ang="0">
                      <a:pos x="256" y="240"/>
                    </a:cxn>
                    <a:cxn ang="0">
                      <a:pos x="256" y="240"/>
                    </a:cxn>
                    <a:cxn ang="0">
                      <a:pos x="256" y="232"/>
                    </a:cxn>
                    <a:cxn ang="0">
                      <a:pos x="256" y="232"/>
                    </a:cxn>
                    <a:cxn ang="0">
                      <a:pos x="232" y="88"/>
                    </a:cxn>
                    <a:cxn ang="0">
                      <a:pos x="232" y="88"/>
                    </a:cxn>
                    <a:cxn ang="0">
                      <a:pos x="272" y="80"/>
                    </a:cxn>
                    <a:cxn ang="0">
                      <a:pos x="272" y="80"/>
                    </a:cxn>
                    <a:cxn ang="0">
                      <a:pos x="288" y="80"/>
                    </a:cxn>
                    <a:cxn ang="0">
                      <a:pos x="288" y="80"/>
                    </a:cxn>
                    <a:cxn ang="0">
                      <a:pos x="296" y="64"/>
                    </a:cxn>
                    <a:cxn ang="0">
                      <a:pos x="296" y="64"/>
                    </a:cxn>
                    <a:cxn ang="0">
                      <a:pos x="288" y="0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96" h="248">
                      <a:moveTo>
                        <a:pt x="288" y="0"/>
                      </a:moveTo>
                      <a:lnTo>
                        <a:pt x="288" y="0"/>
                      </a:lnTo>
                      <a:lnTo>
                        <a:pt x="160" y="0"/>
                      </a:lnTo>
                      <a:lnTo>
                        <a:pt x="16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72" y="208"/>
                      </a:lnTo>
                      <a:lnTo>
                        <a:pt x="72" y="208"/>
                      </a:lnTo>
                      <a:lnTo>
                        <a:pt x="80" y="216"/>
                      </a:lnTo>
                      <a:lnTo>
                        <a:pt x="80" y="216"/>
                      </a:lnTo>
                      <a:lnTo>
                        <a:pt x="96" y="216"/>
                      </a:lnTo>
                      <a:lnTo>
                        <a:pt x="96" y="216"/>
                      </a:lnTo>
                      <a:lnTo>
                        <a:pt x="184" y="224"/>
                      </a:lnTo>
                      <a:lnTo>
                        <a:pt x="184" y="224"/>
                      </a:lnTo>
                      <a:lnTo>
                        <a:pt x="240" y="248"/>
                      </a:lnTo>
                      <a:lnTo>
                        <a:pt x="240" y="248"/>
                      </a:lnTo>
                      <a:lnTo>
                        <a:pt x="248" y="248"/>
                      </a:lnTo>
                      <a:lnTo>
                        <a:pt x="248" y="248"/>
                      </a:lnTo>
                      <a:lnTo>
                        <a:pt x="256" y="240"/>
                      </a:lnTo>
                      <a:lnTo>
                        <a:pt x="256" y="240"/>
                      </a:lnTo>
                      <a:lnTo>
                        <a:pt x="256" y="232"/>
                      </a:lnTo>
                      <a:lnTo>
                        <a:pt x="256" y="232"/>
                      </a:lnTo>
                      <a:lnTo>
                        <a:pt x="232" y="88"/>
                      </a:lnTo>
                      <a:lnTo>
                        <a:pt x="232" y="88"/>
                      </a:lnTo>
                      <a:lnTo>
                        <a:pt x="272" y="80"/>
                      </a:lnTo>
                      <a:lnTo>
                        <a:pt x="272" y="80"/>
                      </a:lnTo>
                      <a:lnTo>
                        <a:pt x="288" y="80"/>
                      </a:lnTo>
                      <a:lnTo>
                        <a:pt x="288" y="80"/>
                      </a:lnTo>
                      <a:lnTo>
                        <a:pt x="296" y="64"/>
                      </a:lnTo>
                      <a:lnTo>
                        <a:pt x="296" y="64"/>
                      </a:lnTo>
                      <a:lnTo>
                        <a:pt x="288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Freeform 113"/>
                <p:cNvSpPr>
                  <a:spLocks/>
                </p:cNvSpPr>
                <p:nvPr/>
              </p:nvSpPr>
              <p:spPr bwMode="auto">
                <a:xfrm>
                  <a:off x="1877" y="2076"/>
                  <a:ext cx="103" cy="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8"/>
                    </a:cxn>
                    <a:cxn ang="0">
                      <a:pos x="48" y="24"/>
                    </a:cxn>
                    <a:cxn ang="0">
                      <a:pos x="72" y="32"/>
                    </a:cxn>
                    <a:cxn ang="0">
                      <a:pos x="104" y="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4" h="40">
                      <a:moveTo>
                        <a:pt x="0" y="0"/>
                      </a:moveTo>
                      <a:lnTo>
                        <a:pt x="24" y="8"/>
                      </a:lnTo>
                      <a:lnTo>
                        <a:pt x="48" y="24"/>
                      </a:lnTo>
                      <a:lnTo>
                        <a:pt x="72" y="32"/>
                      </a:lnTo>
                      <a:lnTo>
                        <a:pt x="104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Freeform 114"/>
                <p:cNvSpPr>
                  <a:spLocks/>
                </p:cNvSpPr>
                <p:nvPr/>
              </p:nvSpPr>
              <p:spPr bwMode="auto">
                <a:xfrm>
                  <a:off x="1882" y="2091"/>
                  <a:ext cx="106" cy="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48" y="16"/>
                    </a:cxn>
                    <a:cxn ang="0">
                      <a:pos x="48" y="16"/>
                    </a:cxn>
                    <a:cxn ang="0">
                      <a:pos x="72" y="32"/>
                    </a:cxn>
                    <a:cxn ang="0">
                      <a:pos x="72" y="32"/>
                    </a:cxn>
                    <a:cxn ang="0">
                      <a:pos x="104" y="40"/>
                    </a:cxn>
                    <a:cxn ang="0">
                      <a:pos x="104" y="40"/>
                    </a:cxn>
                  </a:cxnLst>
                  <a:rect l="0" t="0" r="r" b="b"/>
                  <a:pathLst>
                    <a:path w="104" h="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72" y="32"/>
                      </a:lnTo>
                      <a:lnTo>
                        <a:pt x="72" y="32"/>
                      </a:lnTo>
                      <a:lnTo>
                        <a:pt x="104" y="40"/>
                      </a:lnTo>
                      <a:lnTo>
                        <a:pt x="104" y="4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Freeform 115"/>
                <p:cNvSpPr>
                  <a:spLocks/>
                </p:cNvSpPr>
                <p:nvPr/>
              </p:nvSpPr>
              <p:spPr bwMode="auto">
                <a:xfrm>
                  <a:off x="1825" y="1903"/>
                  <a:ext cx="133" cy="43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6" y="40"/>
                    </a:cxn>
                    <a:cxn ang="0">
                      <a:pos x="24" y="40"/>
                    </a:cxn>
                    <a:cxn ang="0">
                      <a:pos x="128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8" h="40">
                      <a:moveTo>
                        <a:pt x="0" y="24"/>
                      </a:moveTo>
                      <a:lnTo>
                        <a:pt x="16" y="40"/>
                      </a:lnTo>
                      <a:lnTo>
                        <a:pt x="24" y="40"/>
                      </a:lnTo>
                      <a:lnTo>
                        <a:pt x="128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Freeform 116"/>
                <p:cNvSpPr>
                  <a:spLocks/>
                </p:cNvSpPr>
                <p:nvPr/>
              </p:nvSpPr>
              <p:spPr bwMode="auto">
                <a:xfrm>
                  <a:off x="1834" y="1910"/>
                  <a:ext cx="130" cy="43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40"/>
                    </a:cxn>
                    <a:cxn ang="0">
                      <a:pos x="8" y="40"/>
                    </a:cxn>
                    <a:cxn ang="0">
                      <a:pos x="24" y="40"/>
                    </a:cxn>
                    <a:cxn ang="0">
                      <a:pos x="24" y="40"/>
                    </a:cxn>
                    <a:cxn ang="0">
                      <a:pos x="128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40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24" y="40"/>
                      </a:lnTo>
                      <a:lnTo>
                        <a:pt x="24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" name="Group 117"/>
              <p:cNvGrpSpPr>
                <a:grpSpLocks/>
              </p:cNvGrpSpPr>
              <p:nvPr/>
            </p:nvGrpSpPr>
            <p:grpSpPr bwMode="auto">
              <a:xfrm>
                <a:off x="417" y="811"/>
                <a:ext cx="299" cy="230"/>
                <a:chOff x="1794" y="2121"/>
                <a:chExt cx="299" cy="230"/>
              </a:xfrm>
            </p:grpSpPr>
            <p:sp>
              <p:nvSpPr>
                <p:cNvPr id="288" name="Oval 118"/>
                <p:cNvSpPr>
                  <a:spLocks noChangeArrowheads="1"/>
                </p:cNvSpPr>
                <p:nvPr/>
              </p:nvSpPr>
              <p:spPr bwMode="auto">
                <a:xfrm>
                  <a:off x="1848" y="2262"/>
                  <a:ext cx="106" cy="8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Freeform 119"/>
                <p:cNvSpPr>
                  <a:spLocks/>
                </p:cNvSpPr>
                <p:nvPr/>
              </p:nvSpPr>
              <p:spPr bwMode="auto">
                <a:xfrm>
                  <a:off x="1981" y="2121"/>
                  <a:ext cx="112" cy="66"/>
                </a:xfrm>
                <a:custGeom>
                  <a:avLst/>
                  <a:gdLst/>
                  <a:ahLst/>
                  <a:cxnLst>
                    <a:cxn ang="0">
                      <a:pos x="104" y="8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104" y="8"/>
                    </a:cxn>
                  </a:cxnLst>
                  <a:rect l="0" t="0" r="r" b="b"/>
                  <a:pathLst>
                    <a:path w="104" h="64">
                      <a:moveTo>
                        <a:pt x="104" y="8"/>
                      </a:moveTo>
                      <a:lnTo>
                        <a:pt x="0" y="64"/>
                      </a:lnTo>
                      <a:lnTo>
                        <a:pt x="0" y="0"/>
                      </a:lnTo>
                      <a:lnTo>
                        <a:pt x="104" y="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Freeform 120"/>
                <p:cNvSpPr>
                  <a:spLocks/>
                </p:cNvSpPr>
                <p:nvPr/>
              </p:nvSpPr>
              <p:spPr bwMode="auto">
                <a:xfrm>
                  <a:off x="1995" y="2128"/>
                  <a:ext cx="96" cy="56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96" y="0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96" h="56">
                      <a:moveTo>
                        <a:pt x="96" y="0"/>
                      </a:moveTo>
                      <a:lnTo>
                        <a:pt x="96" y="0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 121"/>
                <p:cNvSpPr>
                  <a:spLocks/>
                </p:cNvSpPr>
                <p:nvPr/>
              </p:nvSpPr>
              <p:spPr bwMode="auto">
                <a:xfrm>
                  <a:off x="1817" y="2169"/>
                  <a:ext cx="166" cy="87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0" y="64"/>
                    </a:cxn>
                    <a:cxn ang="0">
                      <a:pos x="0" y="88"/>
                    </a:cxn>
                    <a:cxn ang="0">
                      <a:pos x="168" y="16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88">
                      <a:moveTo>
                        <a:pt x="168" y="0"/>
                      </a:moveTo>
                      <a:lnTo>
                        <a:pt x="0" y="64"/>
                      </a:lnTo>
                      <a:lnTo>
                        <a:pt x="0" y="88"/>
                      </a:lnTo>
                      <a:lnTo>
                        <a:pt x="168" y="16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Freeform 122"/>
                <p:cNvSpPr>
                  <a:spLocks/>
                </p:cNvSpPr>
                <p:nvPr/>
              </p:nvSpPr>
              <p:spPr bwMode="auto">
                <a:xfrm>
                  <a:off x="1818" y="2173"/>
                  <a:ext cx="169" cy="79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168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168" y="16"/>
                    </a:cxn>
                    <a:cxn ang="0">
                      <a:pos x="168" y="16"/>
                    </a:cxn>
                    <a:cxn ang="0">
                      <a:pos x="168" y="0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80">
                      <a:moveTo>
                        <a:pt x="168" y="0"/>
                      </a:moveTo>
                      <a:lnTo>
                        <a:pt x="168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168" y="16"/>
                      </a:lnTo>
                      <a:lnTo>
                        <a:pt x="168" y="16"/>
                      </a:lnTo>
                      <a:lnTo>
                        <a:pt x="168" y="0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 123"/>
                <p:cNvSpPr>
                  <a:spLocks/>
                </p:cNvSpPr>
                <p:nvPr/>
              </p:nvSpPr>
              <p:spPr bwMode="auto">
                <a:xfrm>
                  <a:off x="1794" y="2218"/>
                  <a:ext cx="247" cy="89"/>
                </a:xfrm>
                <a:custGeom>
                  <a:avLst/>
                  <a:gdLst/>
                  <a:ahLst/>
                  <a:cxnLst>
                    <a:cxn ang="0">
                      <a:pos x="8" y="56"/>
                    </a:cxn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8" y="32"/>
                    </a:cxn>
                    <a:cxn ang="0">
                      <a:pos x="16" y="16"/>
                    </a:cxn>
                    <a:cxn ang="0">
                      <a:pos x="48" y="8"/>
                    </a:cxn>
                    <a:cxn ang="0">
                      <a:pos x="80" y="0"/>
                    </a:cxn>
                    <a:cxn ang="0">
                      <a:pos x="120" y="0"/>
                    </a:cxn>
                    <a:cxn ang="0">
                      <a:pos x="152" y="8"/>
                    </a:cxn>
                    <a:cxn ang="0">
                      <a:pos x="184" y="16"/>
                    </a:cxn>
                    <a:cxn ang="0">
                      <a:pos x="208" y="32"/>
                    </a:cxn>
                    <a:cxn ang="0">
                      <a:pos x="240" y="56"/>
                    </a:cxn>
                    <a:cxn ang="0">
                      <a:pos x="248" y="56"/>
                    </a:cxn>
                    <a:cxn ang="0">
                      <a:pos x="248" y="64"/>
                    </a:cxn>
                    <a:cxn ang="0">
                      <a:pos x="160" y="88"/>
                    </a:cxn>
                    <a:cxn ang="0">
                      <a:pos x="32" y="88"/>
                    </a:cxn>
                    <a:cxn ang="0">
                      <a:pos x="16" y="80"/>
                    </a:cxn>
                    <a:cxn ang="0">
                      <a:pos x="8" y="64"/>
                    </a:cxn>
                    <a:cxn ang="0">
                      <a:pos x="8" y="56"/>
                    </a:cxn>
                  </a:cxnLst>
                  <a:rect l="0" t="0" r="r" b="b"/>
                  <a:pathLst>
                    <a:path w="248" h="88">
                      <a:moveTo>
                        <a:pt x="8" y="56"/>
                      </a:move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8" y="32"/>
                      </a:lnTo>
                      <a:lnTo>
                        <a:pt x="16" y="16"/>
                      </a:lnTo>
                      <a:lnTo>
                        <a:pt x="48" y="8"/>
                      </a:lnTo>
                      <a:lnTo>
                        <a:pt x="80" y="0"/>
                      </a:lnTo>
                      <a:lnTo>
                        <a:pt x="120" y="0"/>
                      </a:lnTo>
                      <a:lnTo>
                        <a:pt x="152" y="8"/>
                      </a:lnTo>
                      <a:lnTo>
                        <a:pt x="184" y="16"/>
                      </a:lnTo>
                      <a:lnTo>
                        <a:pt x="208" y="32"/>
                      </a:lnTo>
                      <a:lnTo>
                        <a:pt x="240" y="56"/>
                      </a:lnTo>
                      <a:lnTo>
                        <a:pt x="248" y="56"/>
                      </a:lnTo>
                      <a:lnTo>
                        <a:pt x="248" y="64"/>
                      </a:lnTo>
                      <a:lnTo>
                        <a:pt x="160" y="88"/>
                      </a:lnTo>
                      <a:lnTo>
                        <a:pt x="32" y="88"/>
                      </a:lnTo>
                      <a:lnTo>
                        <a:pt x="16" y="80"/>
                      </a:lnTo>
                      <a:lnTo>
                        <a:pt x="8" y="64"/>
                      </a:lnTo>
                      <a:lnTo>
                        <a:pt x="8" y="5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 124"/>
                <p:cNvSpPr>
                  <a:spLocks/>
                </p:cNvSpPr>
                <p:nvPr/>
              </p:nvSpPr>
              <p:spPr bwMode="auto">
                <a:xfrm>
                  <a:off x="1814" y="2233"/>
                  <a:ext cx="238" cy="84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72" y="0"/>
                    </a:cxn>
                    <a:cxn ang="0">
                      <a:pos x="72" y="0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144" y="0"/>
                    </a:cxn>
                    <a:cxn ang="0">
                      <a:pos x="144" y="0"/>
                    </a:cxn>
                    <a:cxn ang="0">
                      <a:pos x="176" y="8"/>
                    </a:cxn>
                    <a:cxn ang="0">
                      <a:pos x="176" y="8"/>
                    </a:cxn>
                    <a:cxn ang="0">
                      <a:pos x="200" y="24"/>
                    </a:cxn>
                    <a:cxn ang="0">
                      <a:pos x="200" y="24"/>
                    </a:cxn>
                    <a:cxn ang="0">
                      <a:pos x="232" y="48"/>
                    </a:cxn>
                    <a:cxn ang="0">
                      <a:pos x="232" y="48"/>
                    </a:cxn>
                    <a:cxn ang="0">
                      <a:pos x="240" y="56"/>
                    </a:cxn>
                    <a:cxn ang="0">
                      <a:pos x="240" y="56"/>
                    </a:cxn>
                    <a:cxn ang="0">
                      <a:pos x="240" y="64"/>
                    </a:cxn>
                    <a:cxn ang="0">
                      <a:pos x="240" y="64"/>
                    </a:cxn>
                    <a:cxn ang="0">
                      <a:pos x="152" y="80"/>
                    </a:cxn>
                    <a:cxn ang="0">
                      <a:pos x="152" y="80"/>
                    </a:cxn>
                    <a:cxn ang="0">
                      <a:pos x="24" y="80"/>
                    </a:cxn>
                    <a:cxn ang="0">
                      <a:pos x="24" y="80"/>
                    </a:cxn>
                    <a:cxn ang="0">
                      <a:pos x="8" y="72"/>
                    </a:cxn>
                    <a:cxn ang="0">
                      <a:pos x="8" y="72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240" h="80">
                      <a:moveTo>
                        <a:pt x="0" y="48"/>
                      </a:move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76" y="8"/>
                      </a:lnTo>
                      <a:lnTo>
                        <a:pt x="176" y="8"/>
                      </a:lnTo>
                      <a:lnTo>
                        <a:pt x="200" y="24"/>
                      </a:lnTo>
                      <a:lnTo>
                        <a:pt x="200" y="24"/>
                      </a:lnTo>
                      <a:lnTo>
                        <a:pt x="232" y="48"/>
                      </a:lnTo>
                      <a:lnTo>
                        <a:pt x="232" y="48"/>
                      </a:lnTo>
                      <a:lnTo>
                        <a:pt x="240" y="56"/>
                      </a:lnTo>
                      <a:lnTo>
                        <a:pt x="240" y="56"/>
                      </a:lnTo>
                      <a:lnTo>
                        <a:pt x="240" y="64"/>
                      </a:lnTo>
                      <a:lnTo>
                        <a:pt x="240" y="64"/>
                      </a:lnTo>
                      <a:lnTo>
                        <a:pt x="152" y="80"/>
                      </a:lnTo>
                      <a:lnTo>
                        <a:pt x="152" y="80"/>
                      </a:lnTo>
                      <a:lnTo>
                        <a:pt x="24" y="80"/>
                      </a:lnTo>
                      <a:lnTo>
                        <a:pt x="24" y="80"/>
                      </a:lnTo>
                      <a:lnTo>
                        <a:pt x="8" y="72"/>
                      </a:lnTo>
                      <a:lnTo>
                        <a:pt x="8" y="72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" name="Group 125"/>
              <p:cNvGrpSpPr>
                <a:grpSpLocks/>
              </p:cNvGrpSpPr>
              <p:nvPr/>
            </p:nvGrpSpPr>
            <p:grpSpPr bwMode="auto">
              <a:xfrm>
                <a:off x="654" y="341"/>
                <a:ext cx="2072" cy="507"/>
                <a:chOff x="2031" y="1651"/>
                <a:chExt cx="2072" cy="507"/>
              </a:xfrm>
            </p:grpSpPr>
            <p:sp>
              <p:nvSpPr>
                <p:cNvPr id="284" name="Freeform 126"/>
                <p:cNvSpPr>
                  <a:spLocks/>
                </p:cNvSpPr>
                <p:nvPr/>
              </p:nvSpPr>
              <p:spPr bwMode="auto">
                <a:xfrm>
                  <a:off x="2031" y="1655"/>
                  <a:ext cx="1978" cy="495"/>
                </a:xfrm>
                <a:custGeom>
                  <a:avLst/>
                  <a:gdLst/>
                  <a:ahLst/>
                  <a:cxnLst>
                    <a:cxn ang="0">
                      <a:pos x="24" y="480"/>
                    </a:cxn>
                    <a:cxn ang="0">
                      <a:pos x="144" y="488"/>
                    </a:cxn>
                    <a:cxn ang="0">
                      <a:pos x="264" y="488"/>
                    </a:cxn>
                    <a:cxn ang="0">
                      <a:pos x="368" y="488"/>
                    </a:cxn>
                    <a:cxn ang="0">
                      <a:pos x="504" y="488"/>
                    </a:cxn>
                    <a:cxn ang="0">
                      <a:pos x="584" y="488"/>
                    </a:cxn>
                    <a:cxn ang="0">
                      <a:pos x="736" y="456"/>
                    </a:cxn>
                    <a:cxn ang="0">
                      <a:pos x="864" y="432"/>
                    </a:cxn>
                    <a:cxn ang="0">
                      <a:pos x="1032" y="416"/>
                    </a:cxn>
                    <a:cxn ang="0">
                      <a:pos x="1224" y="400"/>
                    </a:cxn>
                    <a:cxn ang="0">
                      <a:pos x="1864" y="376"/>
                    </a:cxn>
                    <a:cxn ang="0">
                      <a:pos x="1976" y="0"/>
                    </a:cxn>
                    <a:cxn ang="0">
                      <a:pos x="1832" y="8"/>
                    </a:cxn>
                    <a:cxn ang="0">
                      <a:pos x="1632" y="304"/>
                    </a:cxn>
                    <a:cxn ang="0">
                      <a:pos x="1200" y="280"/>
                    </a:cxn>
                    <a:cxn ang="0">
                      <a:pos x="1096" y="272"/>
                    </a:cxn>
                    <a:cxn ang="0">
                      <a:pos x="1032" y="272"/>
                    </a:cxn>
                    <a:cxn ang="0">
                      <a:pos x="968" y="256"/>
                    </a:cxn>
                    <a:cxn ang="0">
                      <a:pos x="912" y="248"/>
                    </a:cxn>
                    <a:cxn ang="0">
                      <a:pos x="856" y="232"/>
                    </a:cxn>
                    <a:cxn ang="0">
                      <a:pos x="784" y="208"/>
                    </a:cxn>
                    <a:cxn ang="0">
                      <a:pos x="696" y="176"/>
                    </a:cxn>
                    <a:cxn ang="0">
                      <a:pos x="640" y="160"/>
                    </a:cxn>
                    <a:cxn ang="0">
                      <a:pos x="576" y="144"/>
                    </a:cxn>
                    <a:cxn ang="0">
                      <a:pos x="504" y="128"/>
                    </a:cxn>
                    <a:cxn ang="0">
                      <a:pos x="416" y="120"/>
                    </a:cxn>
                    <a:cxn ang="0">
                      <a:pos x="368" y="120"/>
                    </a:cxn>
                    <a:cxn ang="0">
                      <a:pos x="304" y="128"/>
                    </a:cxn>
                    <a:cxn ang="0">
                      <a:pos x="264" y="136"/>
                    </a:cxn>
                    <a:cxn ang="0">
                      <a:pos x="232" y="152"/>
                    </a:cxn>
                    <a:cxn ang="0">
                      <a:pos x="184" y="176"/>
                    </a:cxn>
                    <a:cxn ang="0">
                      <a:pos x="136" y="208"/>
                    </a:cxn>
                    <a:cxn ang="0">
                      <a:pos x="80" y="240"/>
                    </a:cxn>
                    <a:cxn ang="0">
                      <a:pos x="56" y="240"/>
                    </a:cxn>
                    <a:cxn ang="0">
                      <a:pos x="64" y="304"/>
                    </a:cxn>
                    <a:cxn ang="0">
                      <a:pos x="56" y="320"/>
                    </a:cxn>
                    <a:cxn ang="0">
                      <a:pos x="40" y="328"/>
                    </a:cxn>
                    <a:cxn ang="0">
                      <a:pos x="0" y="328"/>
                    </a:cxn>
                    <a:cxn ang="0">
                      <a:pos x="24" y="480"/>
                    </a:cxn>
                  </a:cxnLst>
                  <a:rect l="0" t="0" r="r" b="b"/>
                  <a:pathLst>
                    <a:path w="1976" h="488">
                      <a:moveTo>
                        <a:pt x="24" y="480"/>
                      </a:moveTo>
                      <a:lnTo>
                        <a:pt x="144" y="488"/>
                      </a:lnTo>
                      <a:lnTo>
                        <a:pt x="264" y="488"/>
                      </a:lnTo>
                      <a:lnTo>
                        <a:pt x="368" y="488"/>
                      </a:lnTo>
                      <a:lnTo>
                        <a:pt x="504" y="488"/>
                      </a:lnTo>
                      <a:lnTo>
                        <a:pt x="584" y="488"/>
                      </a:lnTo>
                      <a:lnTo>
                        <a:pt x="736" y="456"/>
                      </a:lnTo>
                      <a:lnTo>
                        <a:pt x="864" y="432"/>
                      </a:lnTo>
                      <a:lnTo>
                        <a:pt x="1032" y="416"/>
                      </a:lnTo>
                      <a:lnTo>
                        <a:pt x="1224" y="400"/>
                      </a:lnTo>
                      <a:lnTo>
                        <a:pt x="1864" y="376"/>
                      </a:lnTo>
                      <a:lnTo>
                        <a:pt x="1976" y="0"/>
                      </a:lnTo>
                      <a:lnTo>
                        <a:pt x="1832" y="8"/>
                      </a:lnTo>
                      <a:lnTo>
                        <a:pt x="1632" y="304"/>
                      </a:lnTo>
                      <a:lnTo>
                        <a:pt x="1200" y="280"/>
                      </a:lnTo>
                      <a:lnTo>
                        <a:pt x="1096" y="272"/>
                      </a:lnTo>
                      <a:lnTo>
                        <a:pt x="1032" y="272"/>
                      </a:lnTo>
                      <a:lnTo>
                        <a:pt x="968" y="256"/>
                      </a:lnTo>
                      <a:lnTo>
                        <a:pt x="912" y="248"/>
                      </a:lnTo>
                      <a:lnTo>
                        <a:pt x="856" y="232"/>
                      </a:lnTo>
                      <a:lnTo>
                        <a:pt x="784" y="208"/>
                      </a:lnTo>
                      <a:lnTo>
                        <a:pt x="696" y="176"/>
                      </a:lnTo>
                      <a:lnTo>
                        <a:pt x="640" y="160"/>
                      </a:lnTo>
                      <a:lnTo>
                        <a:pt x="576" y="144"/>
                      </a:lnTo>
                      <a:lnTo>
                        <a:pt x="504" y="128"/>
                      </a:lnTo>
                      <a:lnTo>
                        <a:pt x="416" y="120"/>
                      </a:lnTo>
                      <a:lnTo>
                        <a:pt x="368" y="120"/>
                      </a:lnTo>
                      <a:lnTo>
                        <a:pt x="304" y="128"/>
                      </a:lnTo>
                      <a:lnTo>
                        <a:pt x="264" y="136"/>
                      </a:lnTo>
                      <a:lnTo>
                        <a:pt x="232" y="152"/>
                      </a:lnTo>
                      <a:lnTo>
                        <a:pt x="184" y="176"/>
                      </a:lnTo>
                      <a:lnTo>
                        <a:pt x="136" y="208"/>
                      </a:lnTo>
                      <a:lnTo>
                        <a:pt x="80" y="240"/>
                      </a:lnTo>
                      <a:lnTo>
                        <a:pt x="56" y="240"/>
                      </a:lnTo>
                      <a:lnTo>
                        <a:pt x="64" y="304"/>
                      </a:lnTo>
                      <a:lnTo>
                        <a:pt x="56" y="320"/>
                      </a:lnTo>
                      <a:lnTo>
                        <a:pt x="40" y="328"/>
                      </a:lnTo>
                      <a:lnTo>
                        <a:pt x="0" y="328"/>
                      </a:lnTo>
                      <a:lnTo>
                        <a:pt x="24" y="48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 127"/>
                <p:cNvSpPr>
                  <a:spLocks/>
                </p:cNvSpPr>
                <p:nvPr/>
              </p:nvSpPr>
              <p:spPr bwMode="auto">
                <a:xfrm>
                  <a:off x="2036" y="1658"/>
                  <a:ext cx="1978" cy="500"/>
                </a:xfrm>
                <a:custGeom>
                  <a:avLst/>
                  <a:gdLst/>
                  <a:ahLst/>
                  <a:cxnLst>
                    <a:cxn ang="0">
                      <a:pos x="24" y="472"/>
                    </a:cxn>
                    <a:cxn ang="0">
                      <a:pos x="144" y="480"/>
                    </a:cxn>
                    <a:cxn ang="0">
                      <a:pos x="256" y="488"/>
                    </a:cxn>
                    <a:cxn ang="0">
                      <a:pos x="368" y="488"/>
                    </a:cxn>
                    <a:cxn ang="0">
                      <a:pos x="504" y="488"/>
                    </a:cxn>
                    <a:cxn ang="0">
                      <a:pos x="576" y="480"/>
                    </a:cxn>
                    <a:cxn ang="0">
                      <a:pos x="728" y="448"/>
                    </a:cxn>
                    <a:cxn ang="0">
                      <a:pos x="856" y="424"/>
                    </a:cxn>
                    <a:cxn ang="0">
                      <a:pos x="1032" y="408"/>
                    </a:cxn>
                    <a:cxn ang="0">
                      <a:pos x="1216" y="392"/>
                    </a:cxn>
                    <a:cxn ang="0">
                      <a:pos x="1856" y="368"/>
                    </a:cxn>
                    <a:cxn ang="0">
                      <a:pos x="1976" y="0"/>
                    </a:cxn>
                    <a:cxn ang="0">
                      <a:pos x="1832" y="0"/>
                    </a:cxn>
                    <a:cxn ang="0">
                      <a:pos x="1632" y="296"/>
                    </a:cxn>
                    <a:cxn ang="0">
                      <a:pos x="1200" y="280"/>
                    </a:cxn>
                    <a:cxn ang="0">
                      <a:pos x="1088" y="272"/>
                    </a:cxn>
                    <a:cxn ang="0">
                      <a:pos x="1024" y="264"/>
                    </a:cxn>
                    <a:cxn ang="0">
                      <a:pos x="960" y="256"/>
                    </a:cxn>
                    <a:cxn ang="0">
                      <a:pos x="912" y="240"/>
                    </a:cxn>
                    <a:cxn ang="0">
                      <a:pos x="856" y="224"/>
                    </a:cxn>
                    <a:cxn ang="0">
                      <a:pos x="776" y="200"/>
                    </a:cxn>
                    <a:cxn ang="0">
                      <a:pos x="696" y="168"/>
                    </a:cxn>
                    <a:cxn ang="0">
                      <a:pos x="632" y="152"/>
                    </a:cxn>
                    <a:cxn ang="0">
                      <a:pos x="576" y="136"/>
                    </a:cxn>
                    <a:cxn ang="0">
                      <a:pos x="504" y="120"/>
                    </a:cxn>
                    <a:cxn ang="0">
                      <a:pos x="408" y="112"/>
                    </a:cxn>
                    <a:cxn ang="0">
                      <a:pos x="360" y="112"/>
                    </a:cxn>
                    <a:cxn ang="0">
                      <a:pos x="304" y="120"/>
                    </a:cxn>
                    <a:cxn ang="0">
                      <a:pos x="264" y="128"/>
                    </a:cxn>
                    <a:cxn ang="0">
                      <a:pos x="224" y="144"/>
                    </a:cxn>
                    <a:cxn ang="0">
                      <a:pos x="184" y="168"/>
                    </a:cxn>
                    <a:cxn ang="0">
                      <a:pos x="128" y="200"/>
                    </a:cxn>
                    <a:cxn ang="0">
                      <a:pos x="80" y="232"/>
                    </a:cxn>
                    <a:cxn ang="0">
                      <a:pos x="48" y="232"/>
                    </a:cxn>
                    <a:cxn ang="0">
                      <a:pos x="64" y="296"/>
                    </a:cxn>
                    <a:cxn ang="0">
                      <a:pos x="48" y="320"/>
                    </a:cxn>
                    <a:cxn ang="0">
                      <a:pos x="32" y="320"/>
                    </a:cxn>
                    <a:cxn ang="0">
                      <a:pos x="0" y="320"/>
                    </a:cxn>
                    <a:cxn ang="0">
                      <a:pos x="24" y="472"/>
                    </a:cxn>
                  </a:cxnLst>
                  <a:rect l="0" t="0" r="r" b="b"/>
                  <a:pathLst>
                    <a:path w="1976" h="488">
                      <a:moveTo>
                        <a:pt x="24" y="472"/>
                      </a:moveTo>
                      <a:lnTo>
                        <a:pt x="24" y="472"/>
                      </a:lnTo>
                      <a:lnTo>
                        <a:pt x="144" y="480"/>
                      </a:lnTo>
                      <a:lnTo>
                        <a:pt x="144" y="480"/>
                      </a:lnTo>
                      <a:lnTo>
                        <a:pt x="256" y="488"/>
                      </a:lnTo>
                      <a:lnTo>
                        <a:pt x="256" y="488"/>
                      </a:lnTo>
                      <a:lnTo>
                        <a:pt x="368" y="488"/>
                      </a:lnTo>
                      <a:lnTo>
                        <a:pt x="368" y="488"/>
                      </a:lnTo>
                      <a:lnTo>
                        <a:pt x="504" y="488"/>
                      </a:lnTo>
                      <a:lnTo>
                        <a:pt x="504" y="488"/>
                      </a:lnTo>
                      <a:lnTo>
                        <a:pt x="576" y="480"/>
                      </a:lnTo>
                      <a:lnTo>
                        <a:pt x="576" y="480"/>
                      </a:lnTo>
                      <a:lnTo>
                        <a:pt x="728" y="448"/>
                      </a:lnTo>
                      <a:lnTo>
                        <a:pt x="728" y="448"/>
                      </a:lnTo>
                      <a:lnTo>
                        <a:pt x="856" y="424"/>
                      </a:lnTo>
                      <a:lnTo>
                        <a:pt x="856" y="424"/>
                      </a:lnTo>
                      <a:lnTo>
                        <a:pt x="1032" y="408"/>
                      </a:lnTo>
                      <a:lnTo>
                        <a:pt x="1032" y="408"/>
                      </a:lnTo>
                      <a:lnTo>
                        <a:pt x="1216" y="392"/>
                      </a:lnTo>
                      <a:lnTo>
                        <a:pt x="1216" y="392"/>
                      </a:lnTo>
                      <a:lnTo>
                        <a:pt x="1856" y="368"/>
                      </a:lnTo>
                      <a:lnTo>
                        <a:pt x="1856" y="368"/>
                      </a:lnTo>
                      <a:lnTo>
                        <a:pt x="1976" y="0"/>
                      </a:lnTo>
                      <a:lnTo>
                        <a:pt x="1976" y="0"/>
                      </a:lnTo>
                      <a:lnTo>
                        <a:pt x="1832" y="0"/>
                      </a:lnTo>
                      <a:lnTo>
                        <a:pt x="1832" y="0"/>
                      </a:lnTo>
                      <a:lnTo>
                        <a:pt x="1632" y="296"/>
                      </a:lnTo>
                      <a:lnTo>
                        <a:pt x="1632" y="296"/>
                      </a:lnTo>
                      <a:lnTo>
                        <a:pt x="1200" y="280"/>
                      </a:lnTo>
                      <a:lnTo>
                        <a:pt x="1200" y="280"/>
                      </a:lnTo>
                      <a:lnTo>
                        <a:pt x="1088" y="272"/>
                      </a:lnTo>
                      <a:lnTo>
                        <a:pt x="1088" y="272"/>
                      </a:lnTo>
                      <a:lnTo>
                        <a:pt x="1024" y="264"/>
                      </a:lnTo>
                      <a:lnTo>
                        <a:pt x="1024" y="264"/>
                      </a:lnTo>
                      <a:lnTo>
                        <a:pt x="960" y="256"/>
                      </a:lnTo>
                      <a:lnTo>
                        <a:pt x="960" y="256"/>
                      </a:lnTo>
                      <a:lnTo>
                        <a:pt x="912" y="240"/>
                      </a:lnTo>
                      <a:lnTo>
                        <a:pt x="912" y="240"/>
                      </a:lnTo>
                      <a:lnTo>
                        <a:pt x="856" y="224"/>
                      </a:lnTo>
                      <a:lnTo>
                        <a:pt x="856" y="224"/>
                      </a:lnTo>
                      <a:lnTo>
                        <a:pt x="776" y="200"/>
                      </a:lnTo>
                      <a:lnTo>
                        <a:pt x="776" y="200"/>
                      </a:lnTo>
                      <a:lnTo>
                        <a:pt x="696" y="168"/>
                      </a:lnTo>
                      <a:lnTo>
                        <a:pt x="696" y="168"/>
                      </a:lnTo>
                      <a:lnTo>
                        <a:pt x="632" y="152"/>
                      </a:lnTo>
                      <a:lnTo>
                        <a:pt x="632" y="152"/>
                      </a:lnTo>
                      <a:lnTo>
                        <a:pt x="576" y="136"/>
                      </a:lnTo>
                      <a:lnTo>
                        <a:pt x="576" y="136"/>
                      </a:lnTo>
                      <a:lnTo>
                        <a:pt x="504" y="120"/>
                      </a:lnTo>
                      <a:lnTo>
                        <a:pt x="504" y="120"/>
                      </a:lnTo>
                      <a:lnTo>
                        <a:pt x="408" y="112"/>
                      </a:lnTo>
                      <a:lnTo>
                        <a:pt x="408" y="112"/>
                      </a:lnTo>
                      <a:lnTo>
                        <a:pt x="360" y="112"/>
                      </a:lnTo>
                      <a:lnTo>
                        <a:pt x="360" y="112"/>
                      </a:lnTo>
                      <a:lnTo>
                        <a:pt x="304" y="120"/>
                      </a:lnTo>
                      <a:lnTo>
                        <a:pt x="304" y="120"/>
                      </a:lnTo>
                      <a:lnTo>
                        <a:pt x="264" y="128"/>
                      </a:lnTo>
                      <a:lnTo>
                        <a:pt x="264" y="128"/>
                      </a:lnTo>
                      <a:lnTo>
                        <a:pt x="224" y="144"/>
                      </a:lnTo>
                      <a:lnTo>
                        <a:pt x="224" y="144"/>
                      </a:lnTo>
                      <a:lnTo>
                        <a:pt x="184" y="168"/>
                      </a:lnTo>
                      <a:lnTo>
                        <a:pt x="184" y="168"/>
                      </a:lnTo>
                      <a:lnTo>
                        <a:pt x="128" y="200"/>
                      </a:lnTo>
                      <a:lnTo>
                        <a:pt x="128" y="200"/>
                      </a:lnTo>
                      <a:lnTo>
                        <a:pt x="80" y="232"/>
                      </a:lnTo>
                      <a:lnTo>
                        <a:pt x="80" y="232"/>
                      </a:lnTo>
                      <a:lnTo>
                        <a:pt x="48" y="232"/>
                      </a:lnTo>
                      <a:lnTo>
                        <a:pt x="48" y="232"/>
                      </a:lnTo>
                      <a:lnTo>
                        <a:pt x="64" y="296"/>
                      </a:lnTo>
                      <a:lnTo>
                        <a:pt x="64" y="296"/>
                      </a:lnTo>
                      <a:lnTo>
                        <a:pt x="48" y="320"/>
                      </a:lnTo>
                      <a:lnTo>
                        <a:pt x="48" y="320"/>
                      </a:lnTo>
                      <a:lnTo>
                        <a:pt x="32" y="320"/>
                      </a:lnTo>
                      <a:lnTo>
                        <a:pt x="32" y="320"/>
                      </a:lnTo>
                      <a:lnTo>
                        <a:pt x="0" y="320"/>
                      </a:lnTo>
                      <a:lnTo>
                        <a:pt x="0" y="320"/>
                      </a:lnTo>
                      <a:lnTo>
                        <a:pt x="24" y="472"/>
                      </a:lnTo>
                      <a:lnTo>
                        <a:pt x="24" y="47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Freeform 128"/>
                <p:cNvSpPr>
                  <a:spLocks/>
                </p:cNvSpPr>
                <p:nvPr/>
              </p:nvSpPr>
              <p:spPr bwMode="auto">
                <a:xfrm>
                  <a:off x="3886" y="1651"/>
                  <a:ext cx="217" cy="388"/>
                </a:xfrm>
                <a:custGeom>
                  <a:avLst/>
                  <a:gdLst/>
                  <a:ahLst/>
                  <a:cxnLst>
                    <a:cxn ang="0">
                      <a:pos x="0" y="376"/>
                    </a:cxn>
                    <a:cxn ang="0">
                      <a:pos x="112" y="0"/>
                    </a:cxn>
                    <a:cxn ang="0">
                      <a:pos x="216" y="32"/>
                    </a:cxn>
                    <a:cxn ang="0">
                      <a:pos x="192" y="336"/>
                    </a:cxn>
                    <a:cxn ang="0">
                      <a:pos x="0" y="376"/>
                    </a:cxn>
                  </a:cxnLst>
                  <a:rect l="0" t="0" r="r" b="b"/>
                  <a:pathLst>
                    <a:path w="216" h="376">
                      <a:moveTo>
                        <a:pt x="0" y="376"/>
                      </a:moveTo>
                      <a:lnTo>
                        <a:pt x="112" y="0"/>
                      </a:lnTo>
                      <a:lnTo>
                        <a:pt x="216" y="32"/>
                      </a:lnTo>
                      <a:lnTo>
                        <a:pt x="192" y="336"/>
                      </a:lnTo>
                      <a:lnTo>
                        <a:pt x="0" y="3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Freeform 129"/>
                <p:cNvSpPr>
                  <a:spLocks/>
                </p:cNvSpPr>
                <p:nvPr/>
              </p:nvSpPr>
              <p:spPr bwMode="auto">
                <a:xfrm>
                  <a:off x="3895" y="1665"/>
                  <a:ext cx="208" cy="375"/>
                </a:xfrm>
                <a:custGeom>
                  <a:avLst/>
                  <a:gdLst/>
                  <a:ahLst/>
                  <a:cxnLst>
                    <a:cxn ang="0">
                      <a:pos x="0" y="368"/>
                    </a:cxn>
                    <a:cxn ang="0">
                      <a:pos x="0" y="368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208" y="24"/>
                    </a:cxn>
                    <a:cxn ang="0">
                      <a:pos x="208" y="24"/>
                    </a:cxn>
                    <a:cxn ang="0">
                      <a:pos x="184" y="328"/>
                    </a:cxn>
                    <a:cxn ang="0">
                      <a:pos x="184" y="328"/>
                    </a:cxn>
                    <a:cxn ang="0">
                      <a:pos x="0" y="368"/>
                    </a:cxn>
                    <a:cxn ang="0">
                      <a:pos x="0" y="368"/>
                    </a:cxn>
                  </a:cxnLst>
                  <a:rect l="0" t="0" r="r" b="b"/>
                  <a:pathLst>
                    <a:path w="208" h="368">
                      <a:moveTo>
                        <a:pt x="0" y="368"/>
                      </a:moveTo>
                      <a:lnTo>
                        <a:pt x="0" y="368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208" y="24"/>
                      </a:lnTo>
                      <a:lnTo>
                        <a:pt x="208" y="24"/>
                      </a:lnTo>
                      <a:lnTo>
                        <a:pt x="184" y="328"/>
                      </a:lnTo>
                      <a:lnTo>
                        <a:pt x="184" y="328"/>
                      </a:lnTo>
                      <a:lnTo>
                        <a:pt x="0" y="368"/>
                      </a:lnTo>
                      <a:lnTo>
                        <a:pt x="0" y="3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2" name="Freeform 130"/>
              <p:cNvSpPr>
                <a:spLocks/>
              </p:cNvSpPr>
              <p:nvPr/>
            </p:nvSpPr>
            <p:spPr bwMode="auto">
              <a:xfrm>
                <a:off x="2231" y="730"/>
                <a:ext cx="304" cy="56"/>
              </a:xfrm>
              <a:custGeom>
                <a:avLst/>
                <a:gdLst>
                  <a:gd name="T0" fmla="*/ 0 w 304"/>
                  <a:gd name="T1" fmla="*/ 16 h 56"/>
                  <a:gd name="T2" fmla="*/ 304 w 304"/>
                  <a:gd name="T3" fmla="*/ 0 h 56"/>
                  <a:gd name="T4" fmla="*/ 304 w 304"/>
                  <a:gd name="T5" fmla="*/ 56 h 56"/>
                  <a:gd name="T6" fmla="*/ 248 w 304"/>
                  <a:gd name="T7" fmla="*/ 56 h 56"/>
                  <a:gd name="T8" fmla="*/ 0 w 304"/>
                  <a:gd name="T9" fmla="*/ 1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56"/>
                  <a:gd name="T17" fmla="*/ 304 w 304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56">
                    <a:moveTo>
                      <a:pt x="0" y="16"/>
                    </a:moveTo>
                    <a:lnTo>
                      <a:pt x="304" y="0"/>
                    </a:lnTo>
                    <a:lnTo>
                      <a:pt x="304" y="56"/>
                    </a:lnTo>
                    <a:lnTo>
                      <a:pt x="248" y="5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6E6E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sp>
            <p:nvSpPr>
              <p:cNvPr id="253" name="Freeform 131"/>
              <p:cNvSpPr>
                <a:spLocks/>
              </p:cNvSpPr>
              <p:nvPr/>
            </p:nvSpPr>
            <p:spPr bwMode="auto">
              <a:xfrm>
                <a:off x="2223" y="735"/>
                <a:ext cx="292" cy="5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296" y="48"/>
                  </a:cxn>
                  <a:cxn ang="0">
                    <a:pos x="296" y="48"/>
                  </a:cxn>
                  <a:cxn ang="0">
                    <a:pos x="248" y="56"/>
                  </a:cxn>
                  <a:cxn ang="0">
                    <a:pos x="248" y="56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296" h="56">
                    <a:moveTo>
                      <a:pt x="0" y="8"/>
                    </a:moveTo>
                    <a:lnTo>
                      <a:pt x="0" y="8"/>
                    </a:lnTo>
                    <a:lnTo>
                      <a:pt x="296" y="0"/>
                    </a:lnTo>
                    <a:lnTo>
                      <a:pt x="296" y="0"/>
                    </a:lnTo>
                    <a:lnTo>
                      <a:pt x="296" y="48"/>
                    </a:lnTo>
                    <a:lnTo>
                      <a:pt x="296" y="48"/>
                    </a:lnTo>
                    <a:lnTo>
                      <a:pt x="248" y="56"/>
                    </a:lnTo>
                    <a:lnTo>
                      <a:pt x="248" y="5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44314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fr-FR" sz="1800" b="0"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16" name="Group 132"/>
              <p:cNvGrpSpPr>
                <a:grpSpLocks/>
              </p:cNvGrpSpPr>
              <p:nvPr/>
            </p:nvGrpSpPr>
            <p:grpSpPr bwMode="auto">
              <a:xfrm>
                <a:off x="2463" y="330"/>
                <a:ext cx="304" cy="40"/>
                <a:chOff x="3840" y="1640"/>
                <a:chExt cx="304" cy="40"/>
              </a:xfrm>
            </p:grpSpPr>
            <p:grpSp>
              <p:nvGrpSpPr>
                <p:cNvPr id="17" name="Group 133"/>
                <p:cNvGrpSpPr>
                  <a:grpSpLocks/>
                </p:cNvGrpSpPr>
                <p:nvPr/>
              </p:nvGrpSpPr>
              <p:grpSpPr bwMode="auto">
                <a:xfrm>
                  <a:off x="3840" y="1640"/>
                  <a:ext cx="296" cy="40"/>
                  <a:chOff x="3840" y="1640"/>
                  <a:chExt cx="296" cy="40"/>
                </a:xfrm>
              </p:grpSpPr>
              <p:sp>
                <p:nvSpPr>
                  <p:cNvPr id="280" name="Freeform 134"/>
                  <p:cNvSpPr>
                    <a:spLocks/>
                  </p:cNvSpPr>
                  <p:nvPr/>
                </p:nvSpPr>
                <p:spPr bwMode="auto">
                  <a:xfrm>
                    <a:off x="3840" y="1656"/>
                    <a:ext cx="296" cy="24"/>
                  </a:xfrm>
                  <a:custGeom>
                    <a:avLst/>
                    <a:gdLst>
                      <a:gd name="T0" fmla="*/ 0 w 296"/>
                      <a:gd name="T1" fmla="*/ 0 h 24"/>
                      <a:gd name="T2" fmla="*/ 8 w 296"/>
                      <a:gd name="T3" fmla="*/ 8 h 24"/>
                      <a:gd name="T4" fmla="*/ 16 w 296"/>
                      <a:gd name="T5" fmla="*/ 16 h 24"/>
                      <a:gd name="T6" fmla="*/ 32 w 296"/>
                      <a:gd name="T7" fmla="*/ 16 h 24"/>
                      <a:gd name="T8" fmla="*/ 48 w 296"/>
                      <a:gd name="T9" fmla="*/ 24 h 24"/>
                      <a:gd name="T10" fmla="*/ 88 w 296"/>
                      <a:gd name="T11" fmla="*/ 24 h 24"/>
                      <a:gd name="T12" fmla="*/ 128 w 296"/>
                      <a:gd name="T13" fmla="*/ 16 h 24"/>
                      <a:gd name="T14" fmla="*/ 184 w 296"/>
                      <a:gd name="T15" fmla="*/ 8 h 24"/>
                      <a:gd name="T16" fmla="*/ 216 w 296"/>
                      <a:gd name="T17" fmla="*/ 8 h 24"/>
                      <a:gd name="T18" fmla="*/ 296 w 296"/>
                      <a:gd name="T19" fmla="*/ 0 h 24"/>
                      <a:gd name="T20" fmla="*/ 0 w 296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24"/>
                      <a:gd name="T35" fmla="*/ 296 w 296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24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16" y="16"/>
                        </a:lnTo>
                        <a:lnTo>
                          <a:pt x="32" y="16"/>
                        </a:lnTo>
                        <a:lnTo>
                          <a:pt x="48" y="24"/>
                        </a:lnTo>
                        <a:lnTo>
                          <a:pt x="88" y="24"/>
                        </a:lnTo>
                        <a:lnTo>
                          <a:pt x="128" y="16"/>
                        </a:lnTo>
                        <a:lnTo>
                          <a:pt x="184" y="8"/>
                        </a:lnTo>
                        <a:lnTo>
                          <a:pt x="216" y="8"/>
                        </a:lnTo>
                        <a:lnTo>
                          <a:pt x="29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281" name="Freeform 135"/>
                  <p:cNvSpPr>
                    <a:spLocks/>
                  </p:cNvSpPr>
                  <p:nvPr/>
                </p:nvSpPr>
                <p:spPr bwMode="auto">
                  <a:xfrm>
                    <a:off x="3848" y="1664"/>
                    <a:ext cx="288" cy="16"/>
                  </a:xfrm>
                  <a:custGeom>
                    <a:avLst/>
                    <a:gdLst>
                      <a:gd name="T0" fmla="*/ 0 w 288"/>
                      <a:gd name="T1" fmla="*/ 0 h 16"/>
                      <a:gd name="T2" fmla="*/ 0 w 288"/>
                      <a:gd name="T3" fmla="*/ 0 h 16"/>
                      <a:gd name="T4" fmla="*/ 0 w 288"/>
                      <a:gd name="T5" fmla="*/ 0 h 16"/>
                      <a:gd name="T6" fmla="*/ 0 w 288"/>
                      <a:gd name="T7" fmla="*/ 0 h 16"/>
                      <a:gd name="T8" fmla="*/ 8 w 288"/>
                      <a:gd name="T9" fmla="*/ 8 h 16"/>
                      <a:gd name="T10" fmla="*/ 8 w 288"/>
                      <a:gd name="T11" fmla="*/ 8 h 16"/>
                      <a:gd name="T12" fmla="*/ 24 w 288"/>
                      <a:gd name="T13" fmla="*/ 16 h 16"/>
                      <a:gd name="T14" fmla="*/ 24 w 288"/>
                      <a:gd name="T15" fmla="*/ 16 h 16"/>
                      <a:gd name="T16" fmla="*/ 48 w 288"/>
                      <a:gd name="T17" fmla="*/ 16 h 16"/>
                      <a:gd name="T18" fmla="*/ 48 w 288"/>
                      <a:gd name="T19" fmla="*/ 16 h 16"/>
                      <a:gd name="T20" fmla="*/ 80 w 288"/>
                      <a:gd name="T21" fmla="*/ 16 h 16"/>
                      <a:gd name="T22" fmla="*/ 80 w 288"/>
                      <a:gd name="T23" fmla="*/ 16 h 16"/>
                      <a:gd name="T24" fmla="*/ 120 w 288"/>
                      <a:gd name="T25" fmla="*/ 16 h 16"/>
                      <a:gd name="T26" fmla="*/ 120 w 288"/>
                      <a:gd name="T27" fmla="*/ 16 h 16"/>
                      <a:gd name="T28" fmla="*/ 176 w 288"/>
                      <a:gd name="T29" fmla="*/ 8 h 16"/>
                      <a:gd name="T30" fmla="*/ 176 w 288"/>
                      <a:gd name="T31" fmla="*/ 8 h 16"/>
                      <a:gd name="T32" fmla="*/ 208 w 288"/>
                      <a:gd name="T33" fmla="*/ 0 h 16"/>
                      <a:gd name="T34" fmla="*/ 208 w 288"/>
                      <a:gd name="T35" fmla="*/ 0 h 16"/>
                      <a:gd name="T36" fmla="*/ 288 w 288"/>
                      <a:gd name="T37" fmla="*/ 0 h 16"/>
                      <a:gd name="T38" fmla="*/ 288 w 288"/>
                      <a:gd name="T39" fmla="*/ 0 h 1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88"/>
                      <a:gd name="T61" fmla="*/ 0 h 16"/>
                      <a:gd name="T62" fmla="*/ 288 w 288"/>
                      <a:gd name="T63" fmla="*/ 16 h 1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88" h="1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" y="8"/>
                        </a:lnTo>
                        <a:lnTo>
                          <a:pt x="24" y="16"/>
                        </a:lnTo>
                        <a:lnTo>
                          <a:pt x="48" y="16"/>
                        </a:lnTo>
                        <a:lnTo>
                          <a:pt x="80" y="16"/>
                        </a:lnTo>
                        <a:lnTo>
                          <a:pt x="120" y="16"/>
                        </a:lnTo>
                        <a:lnTo>
                          <a:pt x="176" y="8"/>
                        </a:lnTo>
                        <a:lnTo>
                          <a:pt x="208" y="0"/>
                        </a:lnTo>
                        <a:lnTo>
                          <a:pt x="288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282" name="Freeform 136"/>
                  <p:cNvSpPr>
                    <a:spLocks/>
                  </p:cNvSpPr>
                  <p:nvPr/>
                </p:nvSpPr>
                <p:spPr bwMode="auto">
                  <a:xfrm>
                    <a:off x="3840" y="1640"/>
                    <a:ext cx="296" cy="16"/>
                  </a:xfrm>
                  <a:custGeom>
                    <a:avLst/>
                    <a:gdLst>
                      <a:gd name="T0" fmla="*/ 0 w 296"/>
                      <a:gd name="T1" fmla="*/ 16 h 16"/>
                      <a:gd name="T2" fmla="*/ 8 w 296"/>
                      <a:gd name="T3" fmla="*/ 8 h 16"/>
                      <a:gd name="T4" fmla="*/ 16 w 296"/>
                      <a:gd name="T5" fmla="*/ 0 h 16"/>
                      <a:gd name="T6" fmla="*/ 32 w 296"/>
                      <a:gd name="T7" fmla="*/ 0 h 16"/>
                      <a:gd name="T8" fmla="*/ 48 w 296"/>
                      <a:gd name="T9" fmla="*/ 0 h 16"/>
                      <a:gd name="T10" fmla="*/ 88 w 296"/>
                      <a:gd name="T11" fmla="*/ 0 h 16"/>
                      <a:gd name="T12" fmla="*/ 128 w 296"/>
                      <a:gd name="T13" fmla="*/ 0 h 16"/>
                      <a:gd name="T14" fmla="*/ 184 w 296"/>
                      <a:gd name="T15" fmla="*/ 8 h 16"/>
                      <a:gd name="T16" fmla="*/ 216 w 296"/>
                      <a:gd name="T17" fmla="*/ 8 h 16"/>
                      <a:gd name="T18" fmla="*/ 296 w 296"/>
                      <a:gd name="T19" fmla="*/ 16 h 16"/>
                      <a:gd name="T20" fmla="*/ 0 w 296"/>
                      <a:gd name="T21" fmla="*/ 16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16"/>
                      <a:gd name="T35" fmla="*/ 296 w 296"/>
                      <a:gd name="T36" fmla="*/ 16 h 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16">
                        <a:moveTo>
                          <a:pt x="0" y="16"/>
                        </a:move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48" y="0"/>
                        </a:lnTo>
                        <a:lnTo>
                          <a:pt x="88" y="0"/>
                        </a:lnTo>
                        <a:lnTo>
                          <a:pt x="128" y="0"/>
                        </a:lnTo>
                        <a:lnTo>
                          <a:pt x="184" y="8"/>
                        </a:lnTo>
                        <a:lnTo>
                          <a:pt x="216" y="8"/>
                        </a:lnTo>
                        <a:lnTo>
                          <a:pt x="296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283" name="Freeform 137"/>
                  <p:cNvSpPr>
                    <a:spLocks/>
                  </p:cNvSpPr>
                  <p:nvPr/>
                </p:nvSpPr>
                <p:spPr bwMode="auto">
                  <a:xfrm>
                    <a:off x="3848" y="1648"/>
                    <a:ext cx="288" cy="16"/>
                  </a:xfrm>
                  <a:custGeom>
                    <a:avLst/>
                    <a:gdLst>
                      <a:gd name="T0" fmla="*/ 0 w 288"/>
                      <a:gd name="T1" fmla="*/ 16 h 16"/>
                      <a:gd name="T2" fmla="*/ 0 w 288"/>
                      <a:gd name="T3" fmla="*/ 16 h 16"/>
                      <a:gd name="T4" fmla="*/ 0 w 288"/>
                      <a:gd name="T5" fmla="*/ 8 h 16"/>
                      <a:gd name="T6" fmla="*/ 0 w 288"/>
                      <a:gd name="T7" fmla="*/ 8 h 16"/>
                      <a:gd name="T8" fmla="*/ 8 w 288"/>
                      <a:gd name="T9" fmla="*/ 0 h 16"/>
                      <a:gd name="T10" fmla="*/ 8 w 288"/>
                      <a:gd name="T11" fmla="*/ 0 h 16"/>
                      <a:gd name="T12" fmla="*/ 24 w 288"/>
                      <a:gd name="T13" fmla="*/ 0 h 16"/>
                      <a:gd name="T14" fmla="*/ 24 w 288"/>
                      <a:gd name="T15" fmla="*/ 0 h 16"/>
                      <a:gd name="T16" fmla="*/ 48 w 288"/>
                      <a:gd name="T17" fmla="*/ 0 h 16"/>
                      <a:gd name="T18" fmla="*/ 48 w 288"/>
                      <a:gd name="T19" fmla="*/ 0 h 16"/>
                      <a:gd name="T20" fmla="*/ 80 w 288"/>
                      <a:gd name="T21" fmla="*/ 0 h 16"/>
                      <a:gd name="T22" fmla="*/ 80 w 288"/>
                      <a:gd name="T23" fmla="*/ 0 h 16"/>
                      <a:gd name="T24" fmla="*/ 120 w 288"/>
                      <a:gd name="T25" fmla="*/ 0 h 16"/>
                      <a:gd name="T26" fmla="*/ 120 w 288"/>
                      <a:gd name="T27" fmla="*/ 0 h 16"/>
                      <a:gd name="T28" fmla="*/ 176 w 288"/>
                      <a:gd name="T29" fmla="*/ 8 h 16"/>
                      <a:gd name="T30" fmla="*/ 176 w 288"/>
                      <a:gd name="T31" fmla="*/ 8 h 16"/>
                      <a:gd name="T32" fmla="*/ 208 w 288"/>
                      <a:gd name="T33" fmla="*/ 8 h 16"/>
                      <a:gd name="T34" fmla="*/ 208 w 288"/>
                      <a:gd name="T35" fmla="*/ 8 h 16"/>
                      <a:gd name="T36" fmla="*/ 288 w 288"/>
                      <a:gd name="T37" fmla="*/ 16 h 16"/>
                      <a:gd name="T38" fmla="*/ 288 w 288"/>
                      <a:gd name="T39" fmla="*/ 16 h 1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88"/>
                      <a:gd name="T61" fmla="*/ 0 h 16"/>
                      <a:gd name="T62" fmla="*/ 288 w 288"/>
                      <a:gd name="T63" fmla="*/ 16 h 1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88" h="16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48" y="0"/>
                        </a:lnTo>
                        <a:lnTo>
                          <a:pt x="80" y="0"/>
                        </a:lnTo>
                        <a:lnTo>
                          <a:pt x="120" y="0"/>
                        </a:lnTo>
                        <a:lnTo>
                          <a:pt x="176" y="8"/>
                        </a:lnTo>
                        <a:lnTo>
                          <a:pt x="208" y="8"/>
                        </a:lnTo>
                        <a:lnTo>
                          <a:pt x="288" y="16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</p:grpSp>
            <p:sp>
              <p:nvSpPr>
                <p:cNvPr id="278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4024" y="1648"/>
                  <a:ext cx="1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9" name="Line 139"/>
                <p:cNvSpPr>
                  <a:spLocks noChangeShapeType="1"/>
                </p:cNvSpPr>
                <p:nvPr/>
              </p:nvSpPr>
              <p:spPr bwMode="auto">
                <a:xfrm>
                  <a:off x="4136" y="1656"/>
                  <a:ext cx="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8" name="Group 140"/>
              <p:cNvGrpSpPr>
                <a:grpSpLocks/>
              </p:cNvGrpSpPr>
              <p:nvPr/>
            </p:nvGrpSpPr>
            <p:grpSpPr bwMode="auto">
              <a:xfrm>
                <a:off x="1054" y="789"/>
                <a:ext cx="243" cy="256"/>
                <a:chOff x="2431" y="2099"/>
                <a:chExt cx="243" cy="256"/>
              </a:xfrm>
            </p:grpSpPr>
            <p:sp>
              <p:nvSpPr>
                <p:cNvPr id="272" name="Oval 141"/>
                <p:cNvSpPr>
                  <a:spLocks noChangeArrowheads="1"/>
                </p:cNvSpPr>
                <p:nvPr/>
              </p:nvSpPr>
              <p:spPr bwMode="auto">
                <a:xfrm>
                  <a:off x="2450" y="2266"/>
                  <a:ext cx="130" cy="8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142"/>
                <p:cNvSpPr>
                  <a:spLocks/>
                </p:cNvSpPr>
                <p:nvPr/>
              </p:nvSpPr>
              <p:spPr bwMode="auto">
                <a:xfrm>
                  <a:off x="2465" y="2099"/>
                  <a:ext cx="42" cy="112"/>
                </a:xfrm>
                <a:custGeom>
                  <a:avLst/>
                  <a:gdLst/>
                  <a:ahLst/>
                  <a:cxnLst>
                    <a:cxn ang="0">
                      <a:pos x="24" y="112"/>
                    </a:cxn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112"/>
                    </a:cxn>
                    <a:cxn ang="0">
                      <a:pos x="24" y="112"/>
                    </a:cxn>
                  </a:cxnLst>
                  <a:rect l="0" t="0" r="r" b="b"/>
                  <a:pathLst>
                    <a:path w="48" h="112">
                      <a:moveTo>
                        <a:pt x="24" y="112"/>
                      </a:move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112"/>
                      </a:lnTo>
                      <a:lnTo>
                        <a:pt x="24" y="11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143"/>
                <p:cNvSpPr>
                  <a:spLocks/>
                </p:cNvSpPr>
                <p:nvPr/>
              </p:nvSpPr>
              <p:spPr bwMode="auto">
                <a:xfrm>
                  <a:off x="2468" y="2102"/>
                  <a:ext cx="48" cy="112"/>
                </a:xfrm>
                <a:custGeom>
                  <a:avLst/>
                  <a:gdLst/>
                  <a:ahLst/>
                  <a:cxnLst>
                    <a:cxn ang="0">
                      <a:pos x="24" y="112"/>
                    </a:cxn>
                    <a:cxn ang="0">
                      <a:pos x="24" y="11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112"/>
                    </a:cxn>
                    <a:cxn ang="0">
                      <a:pos x="48" y="112"/>
                    </a:cxn>
                  </a:cxnLst>
                  <a:rect l="0" t="0" r="r" b="b"/>
                  <a:pathLst>
                    <a:path w="48" h="112">
                      <a:moveTo>
                        <a:pt x="24" y="112"/>
                      </a:moveTo>
                      <a:lnTo>
                        <a:pt x="24" y="1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112"/>
                      </a:lnTo>
                      <a:lnTo>
                        <a:pt x="48" y="112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144"/>
                <p:cNvSpPr>
                  <a:spLocks/>
                </p:cNvSpPr>
                <p:nvPr/>
              </p:nvSpPr>
              <p:spPr bwMode="auto">
                <a:xfrm>
                  <a:off x="2431" y="2218"/>
                  <a:ext cx="238" cy="92"/>
                </a:xfrm>
                <a:custGeom>
                  <a:avLst/>
                  <a:gdLst/>
                  <a:ahLst/>
                  <a:cxnLst>
                    <a:cxn ang="0">
                      <a:pos x="16" y="96"/>
                    </a:cxn>
                    <a:cxn ang="0">
                      <a:pos x="128" y="96"/>
                    </a:cxn>
                    <a:cxn ang="0">
                      <a:pos x="184" y="96"/>
                    </a:cxn>
                    <a:cxn ang="0">
                      <a:pos x="240" y="88"/>
                    </a:cxn>
                    <a:cxn ang="0">
                      <a:pos x="240" y="64"/>
                    </a:cxn>
                    <a:cxn ang="0">
                      <a:pos x="224" y="48"/>
                    </a:cxn>
                    <a:cxn ang="0">
                      <a:pos x="192" y="32"/>
                    </a:cxn>
                    <a:cxn ang="0">
                      <a:pos x="144" y="16"/>
                    </a:cxn>
                    <a:cxn ang="0">
                      <a:pos x="104" y="8"/>
                    </a:cxn>
                    <a:cxn ang="0">
                      <a:pos x="64" y="0"/>
                    </a:cxn>
                    <a:cxn ang="0">
                      <a:pos x="40" y="8"/>
                    </a:cxn>
                    <a:cxn ang="0">
                      <a:pos x="16" y="16"/>
                    </a:cxn>
                    <a:cxn ang="0">
                      <a:pos x="8" y="24"/>
                    </a:cxn>
                    <a:cxn ang="0">
                      <a:pos x="0" y="40"/>
                    </a:cxn>
                    <a:cxn ang="0">
                      <a:pos x="0" y="56"/>
                    </a:cxn>
                    <a:cxn ang="0">
                      <a:pos x="0" y="72"/>
                    </a:cxn>
                    <a:cxn ang="0">
                      <a:pos x="8" y="88"/>
                    </a:cxn>
                    <a:cxn ang="0">
                      <a:pos x="16" y="96"/>
                    </a:cxn>
                  </a:cxnLst>
                  <a:rect l="0" t="0" r="r" b="b"/>
                  <a:pathLst>
                    <a:path w="240" h="96">
                      <a:moveTo>
                        <a:pt x="16" y="96"/>
                      </a:moveTo>
                      <a:lnTo>
                        <a:pt x="128" y="96"/>
                      </a:lnTo>
                      <a:lnTo>
                        <a:pt x="184" y="96"/>
                      </a:lnTo>
                      <a:lnTo>
                        <a:pt x="240" y="88"/>
                      </a:lnTo>
                      <a:lnTo>
                        <a:pt x="240" y="64"/>
                      </a:lnTo>
                      <a:lnTo>
                        <a:pt x="224" y="48"/>
                      </a:lnTo>
                      <a:lnTo>
                        <a:pt x="192" y="32"/>
                      </a:lnTo>
                      <a:lnTo>
                        <a:pt x="144" y="16"/>
                      </a:lnTo>
                      <a:lnTo>
                        <a:pt x="104" y="8"/>
                      </a:lnTo>
                      <a:lnTo>
                        <a:pt x="64" y="0"/>
                      </a:lnTo>
                      <a:lnTo>
                        <a:pt x="40" y="8"/>
                      </a:lnTo>
                      <a:lnTo>
                        <a:pt x="16" y="16"/>
                      </a:lnTo>
                      <a:lnTo>
                        <a:pt x="8" y="24"/>
                      </a:lnTo>
                      <a:lnTo>
                        <a:pt x="0" y="40"/>
                      </a:lnTo>
                      <a:lnTo>
                        <a:pt x="0" y="56"/>
                      </a:lnTo>
                      <a:lnTo>
                        <a:pt x="0" y="72"/>
                      </a:lnTo>
                      <a:lnTo>
                        <a:pt x="8" y="88"/>
                      </a:lnTo>
                      <a:lnTo>
                        <a:pt x="16" y="9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Freeform 145"/>
                <p:cNvSpPr>
                  <a:spLocks/>
                </p:cNvSpPr>
                <p:nvPr/>
              </p:nvSpPr>
              <p:spPr bwMode="auto">
                <a:xfrm>
                  <a:off x="2442" y="2221"/>
                  <a:ext cx="232" cy="87"/>
                </a:xfrm>
                <a:custGeom>
                  <a:avLst/>
                  <a:gdLst/>
                  <a:ahLst/>
                  <a:cxnLst>
                    <a:cxn ang="0">
                      <a:pos x="8" y="88"/>
                    </a:cxn>
                    <a:cxn ang="0">
                      <a:pos x="8" y="88"/>
                    </a:cxn>
                    <a:cxn ang="0">
                      <a:pos x="128" y="88"/>
                    </a:cxn>
                    <a:cxn ang="0">
                      <a:pos x="128" y="88"/>
                    </a:cxn>
                    <a:cxn ang="0">
                      <a:pos x="184" y="88"/>
                    </a:cxn>
                    <a:cxn ang="0">
                      <a:pos x="184" y="88"/>
                    </a:cxn>
                    <a:cxn ang="0">
                      <a:pos x="240" y="80"/>
                    </a:cxn>
                    <a:cxn ang="0">
                      <a:pos x="240" y="80"/>
                    </a:cxn>
                    <a:cxn ang="0">
                      <a:pos x="240" y="56"/>
                    </a:cxn>
                    <a:cxn ang="0">
                      <a:pos x="240" y="56"/>
                    </a:cxn>
                    <a:cxn ang="0">
                      <a:pos x="224" y="40"/>
                    </a:cxn>
                    <a:cxn ang="0">
                      <a:pos x="224" y="40"/>
                    </a:cxn>
                    <a:cxn ang="0">
                      <a:pos x="192" y="24"/>
                    </a:cxn>
                    <a:cxn ang="0">
                      <a:pos x="192" y="24"/>
                    </a:cxn>
                    <a:cxn ang="0">
                      <a:pos x="144" y="8"/>
                    </a:cxn>
                    <a:cxn ang="0">
                      <a:pos x="144" y="8"/>
                    </a:cxn>
                    <a:cxn ang="0">
                      <a:pos x="104" y="0"/>
                    </a:cxn>
                    <a:cxn ang="0">
                      <a:pos x="104" y="0"/>
                    </a:cxn>
                    <a:cxn ang="0">
                      <a:pos x="64" y="0"/>
                    </a:cxn>
                    <a:cxn ang="0">
                      <a:pos x="64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8" y="88"/>
                    </a:cxn>
                    <a:cxn ang="0">
                      <a:pos x="8" y="88"/>
                    </a:cxn>
                  </a:cxnLst>
                  <a:rect l="0" t="0" r="r" b="b"/>
                  <a:pathLst>
                    <a:path w="240" h="88">
                      <a:moveTo>
                        <a:pt x="8" y="88"/>
                      </a:moveTo>
                      <a:lnTo>
                        <a:pt x="8" y="88"/>
                      </a:lnTo>
                      <a:lnTo>
                        <a:pt x="128" y="88"/>
                      </a:lnTo>
                      <a:lnTo>
                        <a:pt x="128" y="88"/>
                      </a:lnTo>
                      <a:lnTo>
                        <a:pt x="184" y="88"/>
                      </a:lnTo>
                      <a:lnTo>
                        <a:pt x="184" y="88"/>
                      </a:lnTo>
                      <a:lnTo>
                        <a:pt x="240" y="80"/>
                      </a:lnTo>
                      <a:lnTo>
                        <a:pt x="240" y="80"/>
                      </a:lnTo>
                      <a:lnTo>
                        <a:pt x="240" y="56"/>
                      </a:lnTo>
                      <a:lnTo>
                        <a:pt x="240" y="56"/>
                      </a:lnTo>
                      <a:lnTo>
                        <a:pt x="224" y="40"/>
                      </a:lnTo>
                      <a:lnTo>
                        <a:pt x="224" y="40"/>
                      </a:lnTo>
                      <a:lnTo>
                        <a:pt x="192" y="24"/>
                      </a:lnTo>
                      <a:lnTo>
                        <a:pt x="192" y="24"/>
                      </a:lnTo>
                      <a:lnTo>
                        <a:pt x="144" y="8"/>
                      </a:lnTo>
                      <a:lnTo>
                        <a:pt x="144" y="8"/>
                      </a:lnTo>
                      <a:lnTo>
                        <a:pt x="104" y="0"/>
                      </a:lnTo>
                      <a:lnTo>
                        <a:pt x="104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8" y="88"/>
                      </a:lnTo>
                      <a:lnTo>
                        <a:pt x="8" y="8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46"/>
              <p:cNvGrpSpPr>
                <a:grpSpLocks/>
              </p:cNvGrpSpPr>
              <p:nvPr/>
            </p:nvGrpSpPr>
            <p:grpSpPr bwMode="auto">
              <a:xfrm>
                <a:off x="322" y="602"/>
                <a:ext cx="104" cy="78"/>
                <a:chOff x="2260" y="1668"/>
                <a:chExt cx="104" cy="78"/>
              </a:xfrm>
            </p:grpSpPr>
            <p:sp>
              <p:nvSpPr>
                <p:cNvPr id="270" name="Freeform 147"/>
                <p:cNvSpPr>
                  <a:spLocks/>
                </p:cNvSpPr>
                <p:nvPr/>
              </p:nvSpPr>
              <p:spPr bwMode="auto">
                <a:xfrm>
                  <a:off x="2260" y="1668"/>
                  <a:ext cx="104" cy="40"/>
                </a:xfrm>
                <a:custGeom>
                  <a:avLst/>
                  <a:gdLst>
                    <a:gd name="T0" fmla="*/ 104 w 104"/>
                    <a:gd name="T1" fmla="*/ 40 h 40"/>
                    <a:gd name="T2" fmla="*/ 104 w 104"/>
                    <a:gd name="T3" fmla="*/ 40 h 40"/>
                    <a:gd name="T4" fmla="*/ 104 w 104"/>
                    <a:gd name="T5" fmla="*/ 0 h 40"/>
                    <a:gd name="T6" fmla="*/ 104 w 104"/>
                    <a:gd name="T7" fmla="*/ 0 h 40"/>
                    <a:gd name="T8" fmla="*/ 64 w 104"/>
                    <a:gd name="T9" fmla="*/ 0 h 40"/>
                    <a:gd name="T10" fmla="*/ 64 w 104"/>
                    <a:gd name="T11" fmla="*/ 0 h 40"/>
                    <a:gd name="T12" fmla="*/ 40 w 104"/>
                    <a:gd name="T13" fmla="*/ 8 h 40"/>
                    <a:gd name="T14" fmla="*/ 40 w 104"/>
                    <a:gd name="T15" fmla="*/ 8 h 40"/>
                    <a:gd name="T16" fmla="*/ 16 w 104"/>
                    <a:gd name="T17" fmla="*/ 16 h 40"/>
                    <a:gd name="T18" fmla="*/ 16 w 104"/>
                    <a:gd name="T19" fmla="*/ 16 h 40"/>
                    <a:gd name="T20" fmla="*/ 0 w 104"/>
                    <a:gd name="T21" fmla="*/ 32 h 40"/>
                    <a:gd name="T22" fmla="*/ 0 w 104"/>
                    <a:gd name="T23" fmla="*/ 32 h 40"/>
                    <a:gd name="T24" fmla="*/ 0 w 104"/>
                    <a:gd name="T25" fmla="*/ 40 h 40"/>
                    <a:gd name="T26" fmla="*/ 0 w 104"/>
                    <a:gd name="T27" fmla="*/ 40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4"/>
                    <a:gd name="T43" fmla="*/ 0 h 40"/>
                    <a:gd name="T44" fmla="*/ 104 w 104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4" h="40">
                      <a:moveTo>
                        <a:pt x="104" y="40"/>
                      </a:moveTo>
                      <a:lnTo>
                        <a:pt x="104" y="40"/>
                      </a:lnTo>
                      <a:lnTo>
                        <a:pt x="104" y="0"/>
                      </a:lnTo>
                      <a:lnTo>
                        <a:pt x="64" y="0"/>
                      </a:lnTo>
                      <a:lnTo>
                        <a:pt x="40" y="8"/>
                      </a:lnTo>
                      <a:lnTo>
                        <a:pt x="16" y="16"/>
                      </a:lnTo>
                      <a:lnTo>
                        <a:pt x="0" y="32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fr-FR" sz="1800" b="0">
                    <a:latin typeface="Arial" charset="0"/>
                  </a:endParaRPr>
                </a:p>
              </p:txBody>
            </p:sp>
            <p:sp>
              <p:nvSpPr>
                <p:cNvPr id="271" name="Freeform 148"/>
                <p:cNvSpPr>
                  <a:spLocks/>
                </p:cNvSpPr>
                <p:nvPr/>
              </p:nvSpPr>
              <p:spPr bwMode="auto">
                <a:xfrm>
                  <a:off x="2260" y="1706"/>
                  <a:ext cx="104" cy="40"/>
                </a:xfrm>
                <a:custGeom>
                  <a:avLst/>
                  <a:gdLst>
                    <a:gd name="T0" fmla="*/ 104 w 104"/>
                    <a:gd name="T1" fmla="*/ 0 h 40"/>
                    <a:gd name="T2" fmla="*/ 104 w 104"/>
                    <a:gd name="T3" fmla="*/ 0 h 40"/>
                    <a:gd name="T4" fmla="*/ 104 w 104"/>
                    <a:gd name="T5" fmla="*/ 40 h 40"/>
                    <a:gd name="T6" fmla="*/ 104 w 104"/>
                    <a:gd name="T7" fmla="*/ 40 h 40"/>
                    <a:gd name="T8" fmla="*/ 64 w 104"/>
                    <a:gd name="T9" fmla="*/ 40 h 40"/>
                    <a:gd name="T10" fmla="*/ 64 w 104"/>
                    <a:gd name="T11" fmla="*/ 40 h 40"/>
                    <a:gd name="T12" fmla="*/ 40 w 104"/>
                    <a:gd name="T13" fmla="*/ 32 h 40"/>
                    <a:gd name="T14" fmla="*/ 40 w 104"/>
                    <a:gd name="T15" fmla="*/ 32 h 40"/>
                    <a:gd name="T16" fmla="*/ 8 w 104"/>
                    <a:gd name="T17" fmla="*/ 16 h 40"/>
                    <a:gd name="T18" fmla="*/ 8 w 104"/>
                    <a:gd name="T19" fmla="*/ 16 h 40"/>
                    <a:gd name="T20" fmla="*/ 0 w 104"/>
                    <a:gd name="T21" fmla="*/ 8 h 40"/>
                    <a:gd name="T22" fmla="*/ 0 w 104"/>
                    <a:gd name="T23" fmla="*/ 8 h 40"/>
                    <a:gd name="T24" fmla="*/ 0 w 104"/>
                    <a:gd name="T25" fmla="*/ 0 h 40"/>
                    <a:gd name="T26" fmla="*/ 0 w 104"/>
                    <a:gd name="T27" fmla="*/ 0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4"/>
                    <a:gd name="T43" fmla="*/ 0 h 40"/>
                    <a:gd name="T44" fmla="*/ 104 w 104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4" h="40">
                      <a:moveTo>
                        <a:pt x="104" y="0"/>
                      </a:moveTo>
                      <a:lnTo>
                        <a:pt x="104" y="0"/>
                      </a:lnTo>
                      <a:lnTo>
                        <a:pt x="104" y="40"/>
                      </a:lnTo>
                      <a:lnTo>
                        <a:pt x="64" y="40"/>
                      </a:lnTo>
                      <a:lnTo>
                        <a:pt x="40" y="32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fr-FR" sz="1800" b="0">
                    <a:latin typeface="Arial" charset="0"/>
                  </a:endParaRPr>
                </a:p>
              </p:txBody>
            </p:sp>
          </p:grpSp>
          <p:sp>
            <p:nvSpPr>
              <p:cNvPr id="257" name="Freeform 149"/>
              <p:cNvSpPr>
                <a:spLocks/>
              </p:cNvSpPr>
              <p:nvPr/>
            </p:nvSpPr>
            <p:spPr bwMode="auto">
              <a:xfrm>
                <a:off x="751" y="474"/>
                <a:ext cx="496" cy="184"/>
              </a:xfrm>
              <a:custGeom>
                <a:avLst/>
                <a:gdLst>
                  <a:gd name="T0" fmla="*/ 0 w 496"/>
                  <a:gd name="T1" fmla="*/ 120 h 184"/>
                  <a:gd name="T2" fmla="*/ 56 w 496"/>
                  <a:gd name="T3" fmla="*/ 88 h 184"/>
                  <a:gd name="T4" fmla="*/ 104 w 496"/>
                  <a:gd name="T5" fmla="*/ 56 h 184"/>
                  <a:gd name="T6" fmla="*/ 152 w 496"/>
                  <a:gd name="T7" fmla="*/ 32 h 184"/>
                  <a:gd name="T8" fmla="*/ 184 w 496"/>
                  <a:gd name="T9" fmla="*/ 16 h 184"/>
                  <a:gd name="T10" fmla="*/ 224 w 496"/>
                  <a:gd name="T11" fmla="*/ 8 h 184"/>
                  <a:gd name="T12" fmla="*/ 288 w 496"/>
                  <a:gd name="T13" fmla="*/ 0 h 184"/>
                  <a:gd name="T14" fmla="*/ 336 w 496"/>
                  <a:gd name="T15" fmla="*/ 0 h 184"/>
                  <a:gd name="T16" fmla="*/ 424 w 496"/>
                  <a:gd name="T17" fmla="*/ 8 h 184"/>
                  <a:gd name="T18" fmla="*/ 496 w 496"/>
                  <a:gd name="T19" fmla="*/ 24 h 184"/>
                  <a:gd name="T20" fmla="*/ 472 w 496"/>
                  <a:gd name="T21" fmla="*/ 64 h 184"/>
                  <a:gd name="T22" fmla="*/ 424 w 496"/>
                  <a:gd name="T23" fmla="*/ 144 h 184"/>
                  <a:gd name="T24" fmla="*/ 64 w 496"/>
                  <a:gd name="T25" fmla="*/ 184 h 184"/>
                  <a:gd name="T26" fmla="*/ 0 w 496"/>
                  <a:gd name="T27" fmla="*/ 120 h 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6"/>
                  <a:gd name="T43" fmla="*/ 0 h 184"/>
                  <a:gd name="T44" fmla="*/ 496 w 496"/>
                  <a:gd name="T45" fmla="*/ 184 h 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6" h="184">
                    <a:moveTo>
                      <a:pt x="0" y="120"/>
                    </a:moveTo>
                    <a:lnTo>
                      <a:pt x="56" y="88"/>
                    </a:lnTo>
                    <a:lnTo>
                      <a:pt x="104" y="56"/>
                    </a:lnTo>
                    <a:lnTo>
                      <a:pt x="152" y="32"/>
                    </a:lnTo>
                    <a:lnTo>
                      <a:pt x="184" y="16"/>
                    </a:lnTo>
                    <a:lnTo>
                      <a:pt x="224" y="8"/>
                    </a:lnTo>
                    <a:lnTo>
                      <a:pt x="288" y="0"/>
                    </a:lnTo>
                    <a:lnTo>
                      <a:pt x="336" y="0"/>
                    </a:lnTo>
                    <a:lnTo>
                      <a:pt x="424" y="8"/>
                    </a:lnTo>
                    <a:lnTo>
                      <a:pt x="496" y="24"/>
                    </a:lnTo>
                    <a:lnTo>
                      <a:pt x="472" y="64"/>
                    </a:lnTo>
                    <a:lnTo>
                      <a:pt x="424" y="144"/>
                    </a:lnTo>
                    <a:lnTo>
                      <a:pt x="64" y="184"/>
                    </a:lnTo>
                    <a:lnTo>
                      <a:pt x="0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D7D7D"/>
                  </a:gs>
                  <a:gs pos="100000">
                    <a:srgbClr val="1C1C1C"/>
                  </a:gs>
                </a:gsLst>
                <a:lin ang="189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sp>
            <p:nvSpPr>
              <p:cNvPr id="258" name="Freeform 150"/>
              <p:cNvSpPr>
                <a:spLocks/>
              </p:cNvSpPr>
              <p:nvPr/>
            </p:nvSpPr>
            <p:spPr bwMode="auto">
              <a:xfrm>
                <a:off x="759" y="482"/>
                <a:ext cx="488" cy="184"/>
              </a:xfrm>
              <a:custGeom>
                <a:avLst/>
                <a:gdLst>
                  <a:gd name="T0" fmla="*/ 0 w 488"/>
                  <a:gd name="T1" fmla="*/ 112 h 184"/>
                  <a:gd name="T2" fmla="*/ 0 w 488"/>
                  <a:gd name="T3" fmla="*/ 112 h 184"/>
                  <a:gd name="T4" fmla="*/ 48 w 488"/>
                  <a:gd name="T5" fmla="*/ 80 h 184"/>
                  <a:gd name="T6" fmla="*/ 48 w 488"/>
                  <a:gd name="T7" fmla="*/ 80 h 184"/>
                  <a:gd name="T8" fmla="*/ 96 w 488"/>
                  <a:gd name="T9" fmla="*/ 48 h 184"/>
                  <a:gd name="T10" fmla="*/ 96 w 488"/>
                  <a:gd name="T11" fmla="*/ 48 h 184"/>
                  <a:gd name="T12" fmla="*/ 144 w 488"/>
                  <a:gd name="T13" fmla="*/ 24 h 184"/>
                  <a:gd name="T14" fmla="*/ 144 w 488"/>
                  <a:gd name="T15" fmla="*/ 24 h 184"/>
                  <a:gd name="T16" fmla="*/ 176 w 488"/>
                  <a:gd name="T17" fmla="*/ 16 h 184"/>
                  <a:gd name="T18" fmla="*/ 176 w 488"/>
                  <a:gd name="T19" fmla="*/ 16 h 184"/>
                  <a:gd name="T20" fmla="*/ 216 w 488"/>
                  <a:gd name="T21" fmla="*/ 0 h 184"/>
                  <a:gd name="T22" fmla="*/ 216 w 488"/>
                  <a:gd name="T23" fmla="*/ 0 h 184"/>
                  <a:gd name="T24" fmla="*/ 280 w 488"/>
                  <a:gd name="T25" fmla="*/ 0 h 184"/>
                  <a:gd name="T26" fmla="*/ 280 w 488"/>
                  <a:gd name="T27" fmla="*/ 0 h 184"/>
                  <a:gd name="T28" fmla="*/ 328 w 488"/>
                  <a:gd name="T29" fmla="*/ 0 h 184"/>
                  <a:gd name="T30" fmla="*/ 328 w 488"/>
                  <a:gd name="T31" fmla="*/ 0 h 184"/>
                  <a:gd name="T32" fmla="*/ 416 w 488"/>
                  <a:gd name="T33" fmla="*/ 8 h 184"/>
                  <a:gd name="T34" fmla="*/ 416 w 488"/>
                  <a:gd name="T35" fmla="*/ 8 h 184"/>
                  <a:gd name="T36" fmla="*/ 488 w 488"/>
                  <a:gd name="T37" fmla="*/ 16 h 184"/>
                  <a:gd name="T38" fmla="*/ 488 w 488"/>
                  <a:gd name="T39" fmla="*/ 16 h 184"/>
                  <a:gd name="T40" fmla="*/ 464 w 488"/>
                  <a:gd name="T41" fmla="*/ 64 h 184"/>
                  <a:gd name="T42" fmla="*/ 464 w 488"/>
                  <a:gd name="T43" fmla="*/ 64 h 184"/>
                  <a:gd name="T44" fmla="*/ 416 w 488"/>
                  <a:gd name="T45" fmla="*/ 136 h 184"/>
                  <a:gd name="T46" fmla="*/ 416 w 488"/>
                  <a:gd name="T47" fmla="*/ 136 h 184"/>
                  <a:gd name="T48" fmla="*/ 64 w 488"/>
                  <a:gd name="T49" fmla="*/ 184 h 184"/>
                  <a:gd name="T50" fmla="*/ 64 w 488"/>
                  <a:gd name="T51" fmla="*/ 184 h 184"/>
                  <a:gd name="T52" fmla="*/ 0 w 488"/>
                  <a:gd name="T53" fmla="*/ 112 h 184"/>
                  <a:gd name="T54" fmla="*/ 0 w 488"/>
                  <a:gd name="T55" fmla="*/ 112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88"/>
                  <a:gd name="T85" fmla="*/ 0 h 184"/>
                  <a:gd name="T86" fmla="*/ 488 w 488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88" h="184">
                    <a:moveTo>
                      <a:pt x="0" y="112"/>
                    </a:moveTo>
                    <a:lnTo>
                      <a:pt x="0" y="112"/>
                    </a:lnTo>
                    <a:lnTo>
                      <a:pt x="48" y="80"/>
                    </a:lnTo>
                    <a:lnTo>
                      <a:pt x="96" y="48"/>
                    </a:lnTo>
                    <a:lnTo>
                      <a:pt x="144" y="24"/>
                    </a:lnTo>
                    <a:lnTo>
                      <a:pt x="176" y="16"/>
                    </a:lnTo>
                    <a:lnTo>
                      <a:pt x="216" y="0"/>
                    </a:lnTo>
                    <a:lnTo>
                      <a:pt x="280" y="0"/>
                    </a:lnTo>
                    <a:lnTo>
                      <a:pt x="328" y="0"/>
                    </a:lnTo>
                    <a:lnTo>
                      <a:pt x="416" y="8"/>
                    </a:lnTo>
                    <a:lnTo>
                      <a:pt x="488" y="16"/>
                    </a:lnTo>
                    <a:lnTo>
                      <a:pt x="464" y="64"/>
                    </a:lnTo>
                    <a:lnTo>
                      <a:pt x="416" y="136"/>
                    </a:lnTo>
                    <a:lnTo>
                      <a:pt x="64" y="184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grpSp>
            <p:nvGrpSpPr>
              <p:cNvPr id="20" name="Group 151"/>
              <p:cNvGrpSpPr>
                <a:grpSpLocks/>
              </p:cNvGrpSpPr>
              <p:nvPr/>
            </p:nvGrpSpPr>
            <p:grpSpPr bwMode="auto">
              <a:xfrm>
                <a:off x="950" y="601"/>
                <a:ext cx="546" cy="192"/>
                <a:chOff x="2327" y="1911"/>
                <a:chExt cx="546" cy="192"/>
              </a:xfrm>
            </p:grpSpPr>
            <p:sp>
              <p:nvSpPr>
                <p:cNvPr id="260" name="Freeform 152"/>
                <p:cNvSpPr>
                  <a:spLocks/>
                </p:cNvSpPr>
                <p:nvPr/>
              </p:nvSpPr>
              <p:spPr bwMode="auto">
                <a:xfrm>
                  <a:off x="2327" y="1911"/>
                  <a:ext cx="413" cy="179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0" y="176"/>
                    </a:cxn>
                    <a:cxn ang="0">
                      <a:pos x="8" y="184"/>
                    </a:cxn>
                    <a:cxn ang="0">
                      <a:pos x="72" y="184"/>
                    </a:cxn>
                    <a:cxn ang="0">
                      <a:pos x="168" y="184"/>
                    </a:cxn>
                    <a:cxn ang="0">
                      <a:pos x="328" y="176"/>
                    </a:cxn>
                    <a:cxn ang="0">
                      <a:pos x="424" y="168"/>
                    </a:cxn>
                    <a:cxn ang="0">
                      <a:pos x="400" y="160"/>
                    </a:cxn>
                    <a:cxn ang="0">
                      <a:pos x="352" y="96"/>
                    </a:cxn>
                    <a:cxn ang="0">
                      <a:pos x="336" y="64"/>
                    </a:cxn>
                    <a:cxn ang="0">
                      <a:pos x="336" y="0"/>
                    </a:cxn>
                    <a:cxn ang="0">
                      <a:pos x="328" y="0"/>
                    </a:cxn>
                    <a:cxn ang="0">
                      <a:pos x="272" y="0"/>
                    </a:cxn>
                    <a:cxn ang="0">
                      <a:pos x="40" y="40"/>
                    </a:cxn>
                    <a:cxn ang="0">
                      <a:pos x="32" y="48"/>
                    </a:cxn>
                    <a:cxn ang="0">
                      <a:pos x="24" y="5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424" h="184">
                      <a:moveTo>
                        <a:pt x="0" y="168"/>
                      </a:moveTo>
                      <a:lnTo>
                        <a:pt x="0" y="176"/>
                      </a:lnTo>
                      <a:lnTo>
                        <a:pt x="8" y="184"/>
                      </a:lnTo>
                      <a:lnTo>
                        <a:pt x="72" y="184"/>
                      </a:lnTo>
                      <a:lnTo>
                        <a:pt x="168" y="184"/>
                      </a:lnTo>
                      <a:lnTo>
                        <a:pt x="328" y="176"/>
                      </a:lnTo>
                      <a:lnTo>
                        <a:pt x="424" y="168"/>
                      </a:lnTo>
                      <a:lnTo>
                        <a:pt x="400" y="160"/>
                      </a:lnTo>
                      <a:lnTo>
                        <a:pt x="352" y="96"/>
                      </a:lnTo>
                      <a:lnTo>
                        <a:pt x="336" y="64"/>
                      </a:lnTo>
                      <a:lnTo>
                        <a:pt x="336" y="0"/>
                      </a:lnTo>
                      <a:lnTo>
                        <a:pt x="328" y="0"/>
                      </a:lnTo>
                      <a:lnTo>
                        <a:pt x="272" y="0"/>
                      </a:lnTo>
                      <a:lnTo>
                        <a:pt x="40" y="40"/>
                      </a:lnTo>
                      <a:lnTo>
                        <a:pt x="32" y="48"/>
                      </a:lnTo>
                      <a:lnTo>
                        <a:pt x="24" y="5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153"/>
                <p:cNvSpPr>
                  <a:spLocks/>
                </p:cNvSpPr>
                <p:nvPr/>
              </p:nvSpPr>
              <p:spPr bwMode="auto">
                <a:xfrm>
                  <a:off x="2336" y="1919"/>
                  <a:ext cx="413" cy="184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0" y="168"/>
                    </a:cxn>
                    <a:cxn ang="0">
                      <a:pos x="0" y="176"/>
                    </a:cxn>
                    <a:cxn ang="0">
                      <a:pos x="0" y="176"/>
                    </a:cxn>
                    <a:cxn ang="0">
                      <a:pos x="8" y="184"/>
                    </a:cxn>
                    <a:cxn ang="0">
                      <a:pos x="8" y="184"/>
                    </a:cxn>
                    <a:cxn ang="0">
                      <a:pos x="64" y="184"/>
                    </a:cxn>
                    <a:cxn ang="0">
                      <a:pos x="64" y="184"/>
                    </a:cxn>
                    <a:cxn ang="0">
                      <a:pos x="160" y="184"/>
                    </a:cxn>
                    <a:cxn ang="0">
                      <a:pos x="160" y="184"/>
                    </a:cxn>
                    <a:cxn ang="0">
                      <a:pos x="328" y="176"/>
                    </a:cxn>
                    <a:cxn ang="0">
                      <a:pos x="328" y="176"/>
                    </a:cxn>
                    <a:cxn ang="0">
                      <a:pos x="424" y="168"/>
                    </a:cxn>
                    <a:cxn ang="0">
                      <a:pos x="424" y="168"/>
                    </a:cxn>
                    <a:cxn ang="0">
                      <a:pos x="392" y="160"/>
                    </a:cxn>
                    <a:cxn ang="0">
                      <a:pos x="392" y="160"/>
                    </a:cxn>
                    <a:cxn ang="0">
                      <a:pos x="352" y="96"/>
                    </a:cxn>
                    <a:cxn ang="0">
                      <a:pos x="352" y="96"/>
                    </a:cxn>
                    <a:cxn ang="0">
                      <a:pos x="328" y="64"/>
                    </a:cxn>
                    <a:cxn ang="0">
                      <a:pos x="328" y="64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264" y="0"/>
                    </a:cxn>
                    <a:cxn ang="0">
                      <a:pos x="264" y="0"/>
                    </a:cxn>
                    <a:cxn ang="0">
                      <a:pos x="40" y="40"/>
                    </a:cxn>
                    <a:cxn ang="0">
                      <a:pos x="40" y="40"/>
                    </a:cxn>
                    <a:cxn ang="0">
                      <a:pos x="32" y="40"/>
                    </a:cxn>
                    <a:cxn ang="0">
                      <a:pos x="32" y="40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168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424" h="184">
                      <a:moveTo>
                        <a:pt x="0" y="168"/>
                      </a:moveTo>
                      <a:lnTo>
                        <a:pt x="0" y="168"/>
                      </a:lnTo>
                      <a:lnTo>
                        <a:pt x="0" y="176"/>
                      </a:lnTo>
                      <a:lnTo>
                        <a:pt x="0" y="176"/>
                      </a:lnTo>
                      <a:lnTo>
                        <a:pt x="8" y="184"/>
                      </a:lnTo>
                      <a:lnTo>
                        <a:pt x="8" y="184"/>
                      </a:lnTo>
                      <a:lnTo>
                        <a:pt x="64" y="184"/>
                      </a:lnTo>
                      <a:lnTo>
                        <a:pt x="64" y="184"/>
                      </a:lnTo>
                      <a:lnTo>
                        <a:pt x="160" y="184"/>
                      </a:lnTo>
                      <a:lnTo>
                        <a:pt x="160" y="184"/>
                      </a:lnTo>
                      <a:lnTo>
                        <a:pt x="328" y="176"/>
                      </a:lnTo>
                      <a:lnTo>
                        <a:pt x="328" y="176"/>
                      </a:lnTo>
                      <a:lnTo>
                        <a:pt x="424" y="168"/>
                      </a:lnTo>
                      <a:lnTo>
                        <a:pt x="424" y="168"/>
                      </a:lnTo>
                      <a:lnTo>
                        <a:pt x="392" y="160"/>
                      </a:lnTo>
                      <a:lnTo>
                        <a:pt x="392" y="160"/>
                      </a:lnTo>
                      <a:lnTo>
                        <a:pt x="352" y="96"/>
                      </a:lnTo>
                      <a:lnTo>
                        <a:pt x="352" y="96"/>
                      </a:lnTo>
                      <a:lnTo>
                        <a:pt x="328" y="64"/>
                      </a:lnTo>
                      <a:lnTo>
                        <a:pt x="328" y="64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40" y="40"/>
                      </a:lnTo>
                      <a:lnTo>
                        <a:pt x="40" y="40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168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154"/>
                <p:cNvSpPr>
                  <a:spLocks/>
                </p:cNvSpPr>
                <p:nvPr/>
              </p:nvSpPr>
              <p:spPr bwMode="auto">
                <a:xfrm>
                  <a:off x="2365" y="1964"/>
                  <a:ext cx="286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296" y="8"/>
                    </a:cxn>
                    <a:cxn ang="0">
                      <a:pos x="296" y="8"/>
                    </a:cxn>
                  </a:cxnLst>
                  <a:rect l="0" t="0" r="r" b="b"/>
                  <a:pathLst>
                    <a:path w="296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96" y="8"/>
                      </a:lnTo>
                      <a:lnTo>
                        <a:pt x="296" y="8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155"/>
                <p:cNvSpPr>
                  <a:spLocks/>
                </p:cNvSpPr>
                <p:nvPr/>
              </p:nvSpPr>
              <p:spPr bwMode="auto">
                <a:xfrm>
                  <a:off x="2361" y="1955"/>
                  <a:ext cx="292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24" y="16"/>
                    </a:cxn>
                    <a:cxn ang="0">
                      <a:pos x="304" y="16"/>
                    </a:cxn>
                  </a:cxnLst>
                  <a:rect l="0" t="0" r="r" b="b"/>
                  <a:pathLst>
                    <a:path w="304" h="16">
                      <a:moveTo>
                        <a:pt x="0" y="0"/>
                      </a:move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6"/>
                      </a:lnTo>
                      <a:lnTo>
                        <a:pt x="304" y="16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 156"/>
                <p:cNvSpPr>
                  <a:spLocks/>
                </p:cNvSpPr>
                <p:nvPr/>
              </p:nvSpPr>
              <p:spPr bwMode="auto">
                <a:xfrm>
                  <a:off x="2610" y="2018"/>
                  <a:ext cx="57" cy="69"/>
                </a:xfrm>
                <a:custGeom>
                  <a:avLst/>
                  <a:gdLst/>
                  <a:ahLst/>
                  <a:cxnLst>
                    <a:cxn ang="0">
                      <a:pos x="48" y="72"/>
                    </a:cxn>
                    <a:cxn ang="0">
                      <a:pos x="0" y="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64" h="72">
                      <a:moveTo>
                        <a:pt x="48" y="72"/>
                      </a:moveTo>
                      <a:lnTo>
                        <a:pt x="0" y="0"/>
                      </a:lnTo>
                      <a:lnTo>
                        <a:pt x="64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157"/>
                <p:cNvSpPr>
                  <a:spLocks/>
                </p:cNvSpPr>
                <p:nvPr/>
              </p:nvSpPr>
              <p:spPr bwMode="auto">
                <a:xfrm>
                  <a:off x="2617" y="2027"/>
                  <a:ext cx="63" cy="66"/>
                </a:xfrm>
                <a:custGeom>
                  <a:avLst/>
                  <a:gdLst/>
                  <a:ahLst/>
                  <a:cxnLst>
                    <a:cxn ang="0">
                      <a:pos x="40" y="72"/>
                    </a:cxn>
                    <a:cxn ang="0">
                      <a:pos x="40" y="7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4" y="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64" h="72">
                      <a:moveTo>
                        <a:pt x="40" y="72"/>
                      </a:moveTo>
                      <a:lnTo>
                        <a:pt x="40" y="7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4" y="0"/>
                      </a:lnTo>
                      <a:lnTo>
                        <a:pt x="64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158"/>
                <p:cNvSpPr>
                  <a:spLocks/>
                </p:cNvSpPr>
                <p:nvPr/>
              </p:nvSpPr>
              <p:spPr bwMode="auto">
                <a:xfrm>
                  <a:off x="2604" y="1982"/>
                  <a:ext cx="12" cy="41"/>
                </a:xfrm>
                <a:custGeom>
                  <a:avLst/>
                  <a:gdLst/>
                  <a:ahLst/>
                  <a:cxnLst>
                    <a:cxn ang="0">
                      <a:pos x="16" y="40"/>
                    </a:cxn>
                    <a:cxn ang="0">
                      <a:pos x="16" y="4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40">
                      <a:moveTo>
                        <a:pt x="16" y="40"/>
                      </a:moveTo>
                      <a:lnTo>
                        <a:pt x="16" y="4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" y="1976"/>
                  <a:ext cx="16" cy="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8" name="Freeform 160"/>
                <p:cNvSpPr>
                  <a:spLocks/>
                </p:cNvSpPr>
                <p:nvPr/>
              </p:nvSpPr>
              <p:spPr bwMode="auto">
                <a:xfrm>
                  <a:off x="2737" y="2061"/>
                  <a:ext cx="124" cy="18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8" y="16"/>
                    </a:cxn>
                    <a:cxn ang="0">
                      <a:pos x="32" y="8"/>
                    </a:cxn>
                    <a:cxn ang="0">
                      <a:pos x="56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16">
                      <a:moveTo>
                        <a:pt x="0" y="16"/>
                      </a:moveTo>
                      <a:lnTo>
                        <a:pt x="8" y="16"/>
                      </a:lnTo>
                      <a:lnTo>
                        <a:pt x="32" y="8"/>
                      </a:lnTo>
                      <a:lnTo>
                        <a:pt x="56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161"/>
                <p:cNvSpPr>
                  <a:spLocks/>
                </p:cNvSpPr>
                <p:nvPr/>
              </p:nvSpPr>
              <p:spPr bwMode="auto">
                <a:xfrm>
                  <a:off x="2746" y="2073"/>
                  <a:ext cx="127" cy="13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56" y="0"/>
                    </a:cxn>
                    <a:cxn ang="0">
                      <a:pos x="56" y="0"/>
                    </a:cxn>
                    <a:cxn ang="0">
                      <a:pos x="128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56" y="0"/>
                      </a:lnTo>
                      <a:lnTo>
                        <a:pt x="56" y="0"/>
                      </a:lnTo>
                      <a:lnTo>
                        <a:pt x="128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1" name="Group 49"/>
          <p:cNvGrpSpPr>
            <a:grpSpLocks/>
          </p:cNvGrpSpPr>
          <p:nvPr/>
        </p:nvGrpSpPr>
        <p:grpSpPr bwMode="auto">
          <a:xfrm rot="961040">
            <a:off x="1332173" y="6025212"/>
            <a:ext cx="1287463" cy="447675"/>
            <a:chOff x="706" y="3186"/>
            <a:chExt cx="1085" cy="344"/>
          </a:xfrm>
        </p:grpSpPr>
        <p:sp>
          <p:nvSpPr>
            <p:cNvPr id="302" name="Line 50"/>
            <p:cNvSpPr>
              <a:spLocks noChangeShapeType="1"/>
            </p:cNvSpPr>
            <p:nvPr/>
          </p:nvSpPr>
          <p:spPr bwMode="auto">
            <a:xfrm>
              <a:off x="730" y="3205"/>
              <a:ext cx="0" cy="2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707" y="3185"/>
              <a:ext cx="1088" cy="334"/>
              <a:chOff x="322" y="330"/>
              <a:chExt cx="2445" cy="704"/>
            </a:xfrm>
          </p:grpSpPr>
          <p:grpSp>
            <p:nvGrpSpPr>
              <p:cNvPr id="23" name="Group 52"/>
              <p:cNvGrpSpPr>
                <a:grpSpLocks/>
              </p:cNvGrpSpPr>
              <p:nvPr/>
            </p:nvGrpSpPr>
            <p:grpSpPr bwMode="auto">
              <a:xfrm>
                <a:off x="420" y="574"/>
                <a:ext cx="301" cy="272"/>
                <a:chOff x="1797" y="1884"/>
                <a:chExt cx="301" cy="272"/>
              </a:xfrm>
            </p:grpSpPr>
            <p:sp>
              <p:nvSpPr>
                <p:cNvPr id="350" name="Freeform 53"/>
                <p:cNvSpPr>
                  <a:spLocks/>
                </p:cNvSpPr>
                <p:nvPr/>
              </p:nvSpPr>
              <p:spPr bwMode="auto">
                <a:xfrm>
                  <a:off x="1797" y="1884"/>
                  <a:ext cx="295" cy="271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160" y="8"/>
                    </a:cxn>
                    <a:cxn ang="0">
                      <a:pos x="0" y="8"/>
                    </a:cxn>
                    <a:cxn ang="0">
                      <a:pos x="0" y="104"/>
                    </a:cxn>
                    <a:cxn ang="0">
                      <a:pos x="72" y="208"/>
                    </a:cxn>
                    <a:cxn ang="0">
                      <a:pos x="80" y="224"/>
                    </a:cxn>
                    <a:cxn ang="0">
                      <a:pos x="96" y="224"/>
                    </a:cxn>
                    <a:cxn ang="0">
                      <a:pos x="184" y="224"/>
                    </a:cxn>
                    <a:cxn ang="0">
                      <a:pos x="240" y="256"/>
                    </a:cxn>
                    <a:cxn ang="0">
                      <a:pos x="248" y="256"/>
                    </a:cxn>
                    <a:cxn ang="0">
                      <a:pos x="256" y="248"/>
                    </a:cxn>
                    <a:cxn ang="0">
                      <a:pos x="256" y="240"/>
                    </a:cxn>
                    <a:cxn ang="0">
                      <a:pos x="232" y="88"/>
                    </a:cxn>
                    <a:cxn ang="0">
                      <a:pos x="272" y="88"/>
                    </a:cxn>
                    <a:cxn ang="0">
                      <a:pos x="288" y="80"/>
                    </a:cxn>
                    <a:cxn ang="0">
                      <a:pos x="296" y="64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96" h="256">
                      <a:moveTo>
                        <a:pt x="288" y="0"/>
                      </a:moveTo>
                      <a:lnTo>
                        <a:pt x="160" y="8"/>
                      </a:lnTo>
                      <a:lnTo>
                        <a:pt x="0" y="8"/>
                      </a:lnTo>
                      <a:lnTo>
                        <a:pt x="0" y="104"/>
                      </a:lnTo>
                      <a:lnTo>
                        <a:pt x="72" y="208"/>
                      </a:lnTo>
                      <a:lnTo>
                        <a:pt x="80" y="224"/>
                      </a:lnTo>
                      <a:lnTo>
                        <a:pt x="96" y="224"/>
                      </a:lnTo>
                      <a:lnTo>
                        <a:pt x="184" y="224"/>
                      </a:lnTo>
                      <a:lnTo>
                        <a:pt x="240" y="256"/>
                      </a:lnTo>
                      <a:lnTo>
                        <a:pt x="248" y="256"/>
                      </a:lnTo>
                      <a:lnTo>
                        <a:pt x="256" y="248"/>
                      </a:lnTo>
                      <a:lnTo>
                        <a:pt x="256" y="240"/>
                      </a:lnTo>
                      <a:lnTo>
                        <a:pt x="232" y="88"/>
                      </a:lnTo>
                      <a:lnTo>
                        <a:pt x="272" y="88"/>
                      </a:lnTo>
                      <a:lnTo>
                        <a:pt x="288" y="80"/>
                      </a:lnTo>
                      <a:lnTo>
                        <a:pt x="296" y="64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Freeform 54"/>
                <p:cNvSpPr>
                  <a:spLocks/>
                </p:cNvSpPr>
                <p:nvPr/>
              </p:nvSpPr>
              <p:spPr bwMode="auto">
                <a:xfrm>
                  <a:off x="1803" y="1896"/>
                  <a:ext cx="295" cy="260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8" y="0"/>
                    </a:cxn>
                    <a:cxn ang="0">
                      <a:pos x="160" y="0"/>
                    </a:cxn>
                    <a:cxn ang="0">
                      <a:pos x="160" y="0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72" y="208"/>
                    </a:cxn>
                    <a:cxn ang="0">
                      <a:pos x="72" y="208"/>
                    </a:cxn>
                    <a:cxn ang="0">
                      <a:pos x="80" y="216"/>
                    </a:cxn>
                    <a:cxn ang="0">
                      <a:pos x="80" y="216"/>
                    </a:cxn>
                    <a:cxn ang="0">
                      <a:pos x="96" y="216"/>
                    </a:cxn>
                    <a:cxn ang="0">
                      <a:pos x="96" y="216"/>
                    </a:cxn>
                    <a:cxn ang="0">
                      <a:pos x="184" y="224"/>
                    </a:cxn>
                    <a:cxn ang="0">
                      <a:pos x="184" y="224"/>
                    </a:cxn>
                    <a:cxn ang="0">
                      <a:pos x="240" y="248"/>
                    </a:cxn>
                    <a:cxn ang="0">
                      <a:pos x="240" y="248"/>
                    </a:cxn>
                    <a:cxn ang="0">
                      <a:pos x="248" y="248"/>
                    </a:cxn>
                    <a:cxn ang="0">
                      <a:pos x="248" y="248"/>
                    </a:cxn>
                    <a:cxn ang="0">
                      <a:pos x="256" y="240"/>
                    </a:cxn>
                    <a:cxn ang="0">
                      <a:pos x="256" y="240"/>
                    </a:cxn>
                    <a:cxn ang="0">
                      <a:pos x="256" y="232"/>
                    </a:cxn>
                    <a:cxn ang="0">
                      <a:pos x="256" y="232"/>
                    </a:cxn>
                    <a:cxn ang="0">
                      <a:pos x="232" y="88"/>
                    </a:cxn>
                    <a:cxn ang="0">
                      <a:pos x="232" y="88"/>
                    </a:cxn>
                    <a:cxn ang="0">
                      <a:pos x="272" y="80"/>
                    </a:cxn>
                    <a:cxn ang="0">
                      <a:pos x="272" y="80"/>
                    </a:cxn>
                    <a:cxn ang="0">
                      <a:pos x="288" y="80"/>
                    </a:cxn>
                    <a:cxn ang="0">
                      <a:pos x="288" y="80"/>
                    </a:cxn>
                    <a:cxn ang="0">
                      <a:pos x="296" y="64"/>
                    </a:cxn>
                    <a:cxn ang="0">
                      <a:pos x="296" y="64"/>
                    </a:cxn>
                    <a:cxn ang="0">
                      <a:pos x="288" y="0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96" h="248">
                      <a:moveTo>
                        <a:pt x="288" y="0"/>
                      </a:moveTo>
                      <a:lnTo>
                        <a:pt x="288" y="0"/>
                      </a:lnTo>
                      <a:lnTo>
                        <a:pt x="160" y="0"/>
                      </a:lnTo>
                      <a:lnTo>
                        <a:pt x="16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72" y="208"/>
                      </a:lnTo>
                      <a:lnTo>
                        <a:pt x="72" y="208"/>
                      </a:lnTo>
                      <a:lnTo>
                        <a:pt x="80" y="216"/>
                      </a:lnTo>
                      <a:lnTo>
                        <a:pt x="80" y="216"/>
                      </a:lnTo>
                      <a:lnTo>
                        <a:pt x="96" y="216"/>
                      </a:lnTo>
                      <a:lnTo>
                        <a:pt x="96" y="216"/>
                      </a:lnTo>
                      <a:lnTo>
                        <a:pt x="184" y="224"/>
                      </a:lnTo>
                      <a:lnTo>
                        <a:pt x="184" y="224"/>
                      </a:lnTo>
                      <a:lnTo>
                        <a:pt x="240" y="248"/>
                      </a:lnTo>
                      <a:lnTo>
                        <a:pt x="240" y="248"/>
                      </a:lnTo>
                      <a:lnTo>
                        <a:pt x="248" y="248"/>
                      </a:lnTo>
                      <a:lnTo>
                        <a:pt x="248" y="248"/>
                      </a:lnTo>
                      <a:lnTo>
                        <a:pt x="256" y="240"/>
                      </a:lnTo>
                      <a:lnTo>
                        <a:pt x="256" y="240"/>
                      </a:lnTo>
                      <a:lnTo>
                        <a:pt x="256" y="232"/>
                      </a:lnTo>
                      <a:lnTo>
                        <a:pt x="256" y="232"/>
                      </a:lnTo>
                      <a:lnTo>
                        <a:pt x="232" y="88"/>
                      </a:lnTo>
                      <a:lnTo>
                        <a:pt x="232" y="88"/>
                      </a:lnTo>
                      <a:lnTo>
                        <a:pt x="272" y="80"/>
                      </a:lnTo>
                      <a:lnTo>
                        <a:pt x="272" y="80"/>
                      </a:lnTo>
                      <a:lnTo>
                        <a:pt x="288" y="80"/>
                      </a:lnTo>
                      <a:lnTo>
                        <a:pt x="288" y="80"/>
                      </a:lnTo>
                      <a:lnTo>
                        <a:pt x="296" y="64"/>
                      </a:lnTo>
                      <a:lnTo>
                        <a:pt x="296" y="64"/>
                      </a:lnTo>
                      <a:lnTo>
                        <a:pt x="288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Freeform 55"/>
                <p:cNvSpPr>
                  <a:spLocks/>
                </p:cNvSpPr>
                <p:nvPr/>
              </p:nvSpPr>
              <p:spPr bwMode="auto">
                <a:xfrm>
                  <a:off x="1877" y="2070"/>
                  <a:ext cx="103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8"/>
                    </a:cxn>
                    <a:cxn ang="0">
                      <a:pos x="48" y="24"/>
                    </a:cxn>
                    <a:cxn ang="0">
                      <a:pos x="72" y="32"/>
                    </a:cxn>
                    <a:cxn ang="0">
                      <a:pos x="104" y="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4" h="40">
                      <a:moveTo>
                        <a:pt x="0" y="0"/>
                      </a:moveTo>
                      <a:lnTo>
                        <a:pt x="24" y="8"/>
                      </a:lnTo>
                      <a:lnTo>
                        <a:pt x="48" y="24"/>
                      </a:lnTo>
                      <a:lnTo>
                        <a:pt x="72" y="32"/>
                      </a:lnTo>
                      <a:lnTo>
                        <a:pt x="104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Freeform 56"/>
                <p:cNvSpPr>
                  <a:spLocks/>
                </p:cNvSpPr>
                <p:nvPr/>
              </p:nvSpPr>
              <p:spPr bwMode="auto">
                <a:xfrm>
                  <a:off x="1879" y="2087"/>
                  <a:ext cx="106" cy="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48" y="16"/>
                    </a:cxn>
                    <a:cxn ang="0">
                      <a:pos x="48" y="16"/>
                    </a:cxn>
                    <a:cxn ang="0">
                      <a:pos x="72" y="32"/>
                    </a:cxn>
                    <a:cxn ang="0">
                      <a:pos x="72" y="32"/>
                    </a:cxn>
                    <a:cxn ang="0">
                      <a:pos x="104" y="40"/>
                    </a:cxn>
                    <a:cxn ang="0">
                      <a:pos x="104" y="40"/>
                    </a:cxn>
                  </a:cxnLst>
                  <a:rect l="0" t="0" r="r" b="b"/>
                  <a:pathLst>
                    <a:path w="104" h="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72" y="32"/>
                      </a:lnTo>
                      <a:lnTo>
                        <a:pt x="72" y="32"/>
                      </a:lnTo>
                      <a:lnTo>
                        <a:pt x="104" y="40"/>
                      </a:lnTo>
                      <a:lnTo>
                        <a:pt x="104" y="4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reeform 57"/>
                <p:cNvSpPr>
                  <a:spLocks/>
                </p:cNvSpPr>
                <p:nvPr/>
              </p:nvSpPr>
              <p:spPr bwMode="auto">
                <a:xfrm>
                  <a:off x="1827" y="1901"/>
                  <a:ext cx="130" cy="43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6" y="40"/>
                    </a:cxn>
                    <a:cxn ang="0">
                      <a:pos x="24" y="40"/>
                    </a:cxn>
                    <a:cxn ang="0">
                      <a:pos x="128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8" h="40">
                      <a:moveTo>
                        <a:pt x="0" y="24"/>
                      </a:moveTo>
                      <a:lnTo>
                        <a:pt x="16" y="40"/>
                      </a:lnTo>
                      <a:lnTo>
                        <a:pt x="24" y="40"/>
                      </a:lnTo>
                      <a:lnTo>
                        <a:pt x="128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reeform 58"/>
                <p:cNvSpPr>
                  <a:spLocks/>
                </p:cNvSpPr>
                <p:nvPr/>
              </p:nvSpPr>
              <p:spPr bwMode="auto">
                <a:xfrm>
                  <a:off x="1832" y="1907"/>
                  <a:ext cx="130" cy="43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40"/>
                    </a:cxn>
                    <a:cxn ang="0">
                      <a:pos x="8" y="40"/>
                    </a:cxn>
                    <a:cxn ang="0">
                      <a:pos x="24" y="40"/>
                    </a:cxn>
                    <a:cxn ang="0">
                      <a:pos x="24" y="40"/>
                    </a:cxn>
                    <a:cxn ang="0">
                      <a:pos x="128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40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24" y="40"/>
                      </a:lnTo>
                      <a:lnTo>
                        <a:pt x="24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59"/>
              <p:cNvGrpSpPr>
                <a:grpSpLocks/>
              </p:cNvGrpSpPr>
              <p:nvPr/>
            </p:nvGrpSpPr>
            <p:grpSpPr bwMode="auto">
              <a:xfrm>
                <a:off x="446" y="805"/>
                <a:ext cx="282" cy="229"/>
                <a:chOff x="1823" y="2115"/>
                <a:chExt cx="282" cy="229"/>
              </a:xfrm>
            </p:grpSpPr>
            <p:sp>
              <p:nvSpPr>
                <p:cNvPr id="343" name="Oval 60"/>
                <p:cNvSpPr>
                  <a:spLocks noChangeArrowheads="1"/>
                </p:cNvSpPr>
                <p:nvPr/>
              </p:nvSpPr>
              <p:spPr bwMode="auto">
                <a:xfrm>
                  <a:off x="1857" y="2255"/>
                  <a:ext cx="112" cy="8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reeform 61"/>
                <p:cNvSpPr>
                  <a:spLocks/>
                </p:cNvSpPr>
                <p:nvPr/>
              </p:nvSpPr>
              <p:spPr bwMode="auto">
                <a:xfrm>
                  <a:off x="1993" y="2115"/>
                  <a:ext cx="112" cy="64"/>
                </a:xfrm>
                <a:custGeom>
                  <a:avLst/>
                  <a:gdLst/>
                  <a:ahLst/>
                  <a:cxnLst>
                    <a:cxn ang="0">
                      <a:pos x="104" y="8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104" y="8"/>
                    </a:cxn>
                  </a:cxnLst>
                  <a:rect l="0" t="0" r="r" b="b"/>
                  <a:pathLst>
                    <a:path w="104" h="64">
                      <a:moveTo>
                        <a:pt x="104" y="8"/>
                      </a:moveTo>
                      <a:lnTo>
                        <a:pt x="0" y="64"/>
                      </a:lnTo>
                      <a:lnTo>
                        <a:pt x="0" y="0"/>
                      </a:lnTo>
                      <a:lnTo>
                        <a:pt x="104" y="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reeform 62"/>
                <p:cNvSpPr>
                  <a:spLocks/>
                </p:cNvSpPr>
                <p:nvPr/>
              </p:nvSpPr>
              <p:spPr bwMode="auto">
                <a:xfrm>
                  <a:off x="2007" y="2124"/>
                  <a:ext cx="96" cy="56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96" y="0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96" h="56">
                      <a:moveTo>
                        <a:pt x="96" y="0"/>
                      </a:moveTo>
                      <a:lnTo>
                        <a:pt x="96" y="0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Freeform 63"/>
                <p:cNvSpPr>
                  <a:spLocks/>
                </p:cNvSpPr>
                <p:nvPr/>
              </p:nvSpPr>
              <p:spPr bwMode="auto">
                <a:xfrm>
                  <a:off x="1828" y="2157"/>
                  <a:ext cx="166" cy="89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0" y="64"/>
                    </a:cxn>
                    <a:cxn ang="0">
                      <a:pos x="0" y="88"/>
                    </a:cxn>
                    <a:cxn ang="0">
                      <a:pos x="168" y="16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88">
                      <a:moveTo>
                        <a:pt x="168" y="0"/>
                      </a:moveTo>
                      <a:lnTo>
                        <a:pt x="0" y="64"/>
                      </a:lnTo>
                      <a:lnTo>
                        <a:pt x="0" y="88"/>
                      </a:lnTo>
                      <a:lnTo>
                        <a:pt x="168" y="16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reeform 64"/>
                <p:cNvSpPr>
                  <a:spLocks/>
                </p:cNvSpPr>
                <p:nvPr/>
              </p:nvSpPr>
              <p:spPr bwMode="auto">
                <a:xfrm>
                  <a:off x="1840" y="2170"/>
                  <a:ext cx="169" cy="79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168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168" y="16"/>
                    </a:cxn>
                    <a:cxn ang="0">
                      <a:pos x="168" y="16"/>
                    </a:cxn>
                    <a:cxn ang="0">
                      <a:pos x="168" y="0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80">
                      <a:moveTo>
                        <a:pt x="168" y="0"/>
                      </a:moveTo>
                      <a:lnTo>
                        <a:pt x="168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168" y="16"/>
                      </a:lnTo>
                      <a:lnTo>
                        <a:pt x="168" y="16"/>
                      </a:lnTo>
                      <a:lnTo>
                        <a:pt x="168" y="0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Freeform 65"/>
                <p:cNvSpPr>
                  <a:spLocks/>
                </p:cNvSpPr>
                <p:nvPr/>
              </p:nvSpPr>
              <p:spPr bwMode="auto">
                <a:xfrm>
                  <a:off x="1823" y="2212"/>
                  <a:ext cx="247" cy="87"/>
                </a:xfrm>
                <a:custGeom>
                  <a:avLst/>
                  <a:gdLst/>
                  <a:ahLst/>
                  <a:cxnLst>
                    <a:cxn ang="0">
                      <a:pos x="8" y="56"/>
                    </a:cxn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8" y="32"/>
                    </a:cxn>
                    <a:cxn ang="0">
                      <a:pos x="16" y="16"/>
                    </a:cxn>
                    <a:cxn ang="0">
                      <a:pos x="48" y="8"/>
                    </a:cxn>
                    <a:cxn ang="0">
                      <a:pos x="80" y="0"/>
                    </a:cxn>
                    <a:cxn ang="0">
                      <a:pos x="120" y="0"/>
                    </a:cxn>
                    <a:cxn ang="0">
                      <a:pos x="152" y="8"/>
                    </a:cxn>
                    <a:cxn ang="0">
                      <a:pos x="184" y="16"/>
                    </a:cxn>
                    <a:cxn ang="0">
                      <a:pos x="208" y="32"/>
                    </a:cxn>
                    <a:cxn ang="0">
                      <a:pos x="240" y="56"/>
                    </a:cxn>
                    <a:cxn ang="0">
                      <a:pos x="248" y="56"/>
                    </a:cxn>
                    <a:cxn ang="0">
                      <a:pos x="248" y="64"/>
                    </a:cxn>
                    <a:cxn ang="0">
                      <a:pos x="160" y="88"/>
                    </a:cxn>
                    <a:cxn ang="0">
                      <a:pos x="32" y="88"/>
                    </a:cxn>
                    <a:cxn ang="0">
                      <a:pos x="16" y="80"/>
                    </a:cxn>
                    <a:cxn ang="0">
                      <a:pos x="8" y="64"/>
                    </a:cxn>
                    <a:cxn ang="0">
                      <a:pos x="8" y="56"/>
                    </a:cxn>
                  </a:cxnLst>
                  <a:rect l="0" t="0" r="r" b="b"/>
                  <a:pathLst>
                    <a:path w="248" h="88">
                      <a:moveTo>
                        <a:pt x="8" y="56"/>
                      </a:move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8" y="32"/>
                      </a:lnTo>
                      <a:lnTo>
                        <a:pt x="16" y="16"/>
                      </a:lnTo>
                      <a:lnTo>
                        <a:pt x="48" y="8"/>
                      </a:lnTo>
                      <a:lnTo>
                        <a:pt x="80" y="0"/>
                      </a:lnTo>
                      <a:lnTo>
                        <a:pt x="120" y="0"/>
                      </a:lnTo>
                      <a:lnTo>
                        <a:pt x="152" y="8"/>
                      </a:lnTo>
                      <a:lnTo>
                        <a:pt x="184" y="16"/>
                      </a:lnTo>
                      <a:lnTo>
                        <a:pt x="208" y="32"/>
                      </a:lnTo>
                      <a:lnTo>
                        <a:pt x="240" y="56"/>
                      </a:lnTo>
                      <a:lnTo>
                        <a:pt x="248" y="56"/>
                      </a:lnTo>
                      <a:lnTo>
                        <a:pt x="248" y="64"/>
                      </a:lnTo>
                      <a:lnTo>
                        <a:pt x="160" y="88"/>
                      </a:lnTo>
                      <a:lnTo>
                        <a:pt x="32" y="88"/>
                      </a:lnTo>
                      <a:lnTo>
                        <a:pt x="16" y="80"/>
                      </a:lnTo>
                      <a:lnTo>
                        <a:pt x="8" y="64"/>
                      </a:lnTo>
                      <a:lnTo>
                        <a:pt x="8" y="5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66"/>
                <p:cNvSpPr>
                  <a:spLocks/>
                </p:cNvSpPr>
                <p:nvPr/>
              </p:nvSpPr>
              <p:spPr bwMode="auto">
                <a:xfrm>
                  <a:off x="1826" y="2226"/>
                  <a:ext cx="238" cy="79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72" y="0"/>
                    </a:cxn>
                    <a:cxn ang="0">
                      <a:pos x="72" y="0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144" y="0"/>
                    </a:cxn>
                    <a:cxn ang="0">
                      <a:pos x="144" y="0"/>
                    </a:cxn>
                    <a:cxn ang="0">
                      <a:pos x="176" y="8"/>
                    </a:cxn>
                    <a:cxn ang="0">
                      <a:pos x="176" y="8"/>
                    </a:cxn>
                    <a:cxn ang="0">
                      <a:pos x="200" y="24"/>
                    </a:cxn>
                    <a:cxn ang="0">
                      <a:pos x="200" y="24"/>
                    </a:cxn>
                    <a:cxn ang="0">
                      <a:pos x="232" y="48"/>
                    </a:cxn>
                    <a:cxn ang="0">
                      <a:pos x="232" y="48"/>
                    </a:cxn>
                    <a:cxn ang="0">
                      <a:pos x="240" y="56"/>
                    </a:cxn>
                    <a:cxn ang="0">
                      <a:pos x="240" y="56"/>
                    </a:cxn>
                    <a:cxn ang="0">
                      <a:pos x="240" y="64"/>
                    </a:cxn>
                    <a:cxn ang="0">
                      <a:pos x="240" y="64"/>
                    </a:cxn>
                    <a:cxn ang="0">
                      <a:pos x="152" y="80"/>
                    </a:cxn>
                    <a:cxn ang="0">
                      <a:pos x="152" y="80"/>
                    </a:cxn>
                    <a:cxn ang="0">
                      <a:pos x="24" y="80"/>
                    </a:cxn>
                    <a:cxn ang="0">
                      <a:pos x="24" y="80"/>
                    </a:cxn>
                    <a:cxn ang="0">
                      <a:pos x="8" y="72"/>
                    </a:cxn>
                    <a:cxn ang="0">
                      <a:pos x="8" y="72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240" h="80">
                      <a:moveTo>
                        <a:pt x="0" y="48"/>
                      </a:move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76" y="8"/>
                      </a:lnTo>
                      <a:lnTo>
                        <a:pt x="176" y="8"/>
                      </a:lnTo>
                      <a:lnTo>
                        <a:pt x="200" y="24"/>
                      </a:lnTo>
                      <a:lnTo>
                        <a:pt x="200" y="24"/>
                      </a:lnTo>
                      <a:lnTo>
                        <a:pt x="232" y="48"/>
                      </a:lnTo>
                      <a:lnTo>
                        <a:pt x="232" y="48"/>
                      </a:lnTo>
                      <a:lnTo>
                        <a:pt x="240" y="56"/>
                      </a:lnTo>
                      <a:lnTo>
                        <a:pt x="240" y="56"/>
                      </a:lnTo>
                      <a:lnTo>
                        <a:pt x="240" y="64"/>
                      </a:lnTo>
                      <a:lnTo>
                        <a:pt x="240" y="64"/>
                      </a:lnTo>
                      <a:lnTo>
                        <a:pt x="152" y="80"/>
                      </a:lnTo>
                      <a:lnTo>
                        <a:pt x="152" y="80"/>
                      </a:lnTo>
                      <a:lnTo>
                        <a:pt x="24" y="80"/>
                      </a:lnTo>
                      <a:lnTo>
                        <a:pt x="24" y="80"/>
                      </a:lnTo>
                      <a:lnTo>
                        <a:pt x="8" y="72"/>
                      </a:lnTo>
                      <a:lnTo>
                        <a:pt x="8" y="72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25490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67"/>
              <p:cNvGrpSpPr>
                <a:grpSpLocks/>
              </p:cNvGrpSpPr>
              <p:nvPr/>
            </p:nvGrpSpPr>
            <p:grpSpPr bwMode="auto">
              <a:xfrm>
                <a:off x="663" y="334"/>
                <a:ext cx="2072" cy="510"/>
                <a:chOff x="2040" y="1644"/>
                <a:chExt cx="2072" cy="510"/>
              </a:xfrm>
            </p:grpSpPr>
            <p:sp>
              <p:nvSpPr>
                <p:cNvPr id="339" name="Freeform 68"/>
                <p:cNvSpPr>
                  <a:spLocks/>
                </p:cNvSpPr>
                <p:nvPr/>
              </p:nvSpPr>
              <p:spPr bwMode="auto">
                <a:xfrm>
                  <a:off x="2040" y="1649"/>
                  <a:ext cx="1981" cy="495"/>
                </a:xfrm>
                <a:custGeom>
                  <a:avLst/>
                  <a:gdLst/>
                  <a:ahLst/>
                  <a:cxnLst>
                    <a:cxn ang="0">
                      <a:pos x="24" y="480"/>
                    </a:cxn>
                    <a:cxn ang="0">
                      <a:pos x="144" y="488"/>
                    </a:cxn>
                    <a:cxn ang="0">
                      <a:pos x="264" y="488"/>
                    </a:cxn>
                    <a:cxn ang="0">
                      <a:pos x="368" y="488"/>
                    </a:cxn>
                    <a:cxn ang="0">
                      <a:pos x="504" y="488"/>
                    </a:cxn>
                    <a:cxn ang="0">
                      <a:pos x="584" y="488"/>
                    </a:cxn>
                    <a:cxn ang="0">
                      <a:pos x="736" y="456"/>
                    </a:cxn>
                    <a:cxn ang="0">
                      <a:pos x="864" y="432"/>
                    </a:cxn>
                    <a:cxn ang="0">
                      <a:pos x="1032" y="416"/>
                    </a:cxn>
                    <a:cxn ang="0">
                      <a:pos x="1224" y="400"/>
                    </a:cxn>
                    <a:cxn ang="0">
                      <a:pos x="1864" y="376"/>
                    </a:cxn>
                    <a:cxn ang="0">
                      <a:pos x="1976" y="0"/>
                    </a:cxn>
                    <a:cxn ang="0">
                      <a:pos x="1832" y="8"/>
                    </a:cxn>
                    <a:cxn ang="0">
                      <a:pos x="1632" y="304"/>
                    </a:cxn>
                    <a:cxn ang="0">
                      <a:pos x="1200" y="280"/>
                    </a:cxn>
                    <a:cxn ang="0">
                      <a:pos x="1096" y="272"/>
                    </a:cxn>
                    <a:cxn ang="0">
                      <a:pos x="1032" y="272"/>
                    </a:cxn>
                    <a:cxn ang="0">
                      <a:pos x="968" y="256"/>
                    </a:cxn>
                    <a:cxn ang="0">
                      <a:pos x="912" y="248"/>
                    </a:cxn>
                    <a:cxn ang="0">
                      <a:pos x="856" y="232"/>
                    </a:cxn>
                    <a:cxn ang="0">
                      <a:pos x="784" y="208"/>
                    </a:cxn>
                    <a:cxn ang="0">
                      <a:pos x="696" y="176"/>
                    </a:cxn>
                    <a:cxn ang="0">
                      <a:pos x="640" y="160"/>
                    </a:cxn>
                    <a:cxn ang="0">
                      <a:pos x="576" y="144"/>
                    </a:cxn>
                    <a:cxn ang="0">
                      <a:pos x="504" y="128"/>
                    </a:cxn>
                    <a:cxn ang="0">
                      <a:pos x="416" y="120"/>
                    </a:cxn>
                    <a:cxn ang="0">
                      <a:pos x="368" y="120"/>
                    </a:cxn>
                    <a:cxn ang="0">
                      <a:pos x="304" y="128"/>
                    </a:cxn>
                    <a:cxn ang="0">
                      <a:pos x="264" y="136"/>
                    </a:cxn>
                    <a:cxn ang="0">
                      <a:pos x="232" y="152"/>
                    </a:cxn>
                    <a:cxn ang="0">
                      <a:pos x="184" y="176"/>
                    </a:cxn>
                    <a:cxn ang="0">
                      <a:pos x="136" y="208"/>
                    </a:cxn>
                    <a:cxn ang="0">
                      <a:pos x="80" y="240"/>
                    </a:cxn>
                    <a:cxn ang="0">
                      <a:pos x="56" y="240"/>
                    </a:cxn>
                    <a:cxn ang="0">
                      <a:pos x="64" y="304"/>
                    </a:cxn>
                    <a:cxn ang="0">
                      <a:pos x="56" y="320"/>
                    </a:cxn>
                    <a:cxn ang="0">
                      <a:pos x="40" y="328"/>
                    </a:cxn>
                    <a:cxn ang="0">
                      <a:pos x="0" y="328"/>
                    </a:cxn>
                    <a:cxn ang="0">
                      <a:pos x="24" y="480"/>
                    </a:cxn>
                  </a:cxnLst>
                  <a:rect l="0" t="0" r="r" b="b"/>
                  <a:pathLst>
                    <a:path w="1976" h="488">
                      <a:moveTo>
                        <a:pt x="24" y="480"/>
                      </a:moveTo>
                      <a:lnTo>
                        <a:pt x="144" y="488"/>
                      </a:lnTo>
                      <a:lnTo>
                        <a:pt x="264" y="488"/>
                      </a:lnTo>
                      <a:lnTo>
                        <a:pt x="368" y="488"/>
                      </a:lnTo>
                      <a:lnTo>
                        <a:pt x="504" y="488"/>
                      </a:lnTo>
                      <a:lnTo>
                        <a:pt x="584" y="488"/>
                      </a:lnTo>
                      <a:lnTo>
                        <a:pt x="736" y="456"/>
                      </a:lnTo>
                      <a:lnTo>
                        <a:pt x="864" y="432"/>
                      </a:lnTo>
                      <a:lnTo>
                        <a:pt x="1032" y="416"/>
                      </a:lnTo>
                      <a:lnTo>
                        <a:pt x="1224" y="400"/>
                      </a:lnTo>
                      <a:lnTo>
                        <a:pt x="1864" y="376"/>
                      </a:lnTo>
                      <a:lnTo>
                        <a:pt x="1976" y="0"/>
                      </a:lnTo>
                      <a:lnTo>
                        <a:pt x="1832" y="8"/>
                      </a:lnTo>
                      <a:lnTo>
                        <a:pt x="1632" y="304"/>
                      </a:lnTo>
                      <a:lnTo>
                        <a:pt x="1200" y="280"/>
                      </a:lnTo>
                      <a:lnTo>
                        <a:pt x="1096" y="272"/>
                      </a:lnTo>
                      <a:lnTo>
                        <a:pt x="1032" y="272"/>
                      </a:lnTo>
                      <a:lnTo>
                        <a:pt x="968" y="256"/>
                      </a:lnTo>
                      <a:lnTo>
                        <a:pt x="912" y="248"/>
                      </a:lnTo>
                      <a:lnTo>
                        <a:pt x="856" y="232"/>
                      </a:lnTo>
                      <a:lnTo>
                        <a:pt x="784" y="208"/>
                      </a:lnTo>
                      <a:lnTo>
                        <a:pt x="696" y="176"/>
                      </a:lnTo>
                      <a:lnTo>
                        <a:pt x="640" y="160"/>
                      </a:lnTo>
                      <a:lnTo>
                        <a:pt x="576" y="144"/>
                      </a:lnTo>
                      <a:lnTo>
                        <a:pt x="504" y="128"/>
                      </a:lnTo>
                      <a:lnTo>
                        <a:pt x="416" y="120"/>
                      </a:lnTo>
                      <a:lnTo>
                        <a:pt x="368" y="120"/>
                      </a:lnTo>
                      <a:lnTo>
                        <a:pt x="304" y="128"/>
                      </a:lnTo>
                      <a:lnTo>
                        <a:pt x="264" y="136"/>
                      </a:lnTo>
                      <a:lnTo>
                        <a:pt x="232" y="152"/>
                      </a:lnTo>
                      <a:lnTo>
                        <a:pt x="184" y="176"/>
                      </a:lnTo>
                      <a:lnTo>
                        <a:pt x="136" y="208"/>
                      </a:lnTo>
                      <a:lnTo>
                        <a:pt x="80" y="240"/>
                      </a:lnTo>
                      <a:lnTo>
                        <a:pt x="56" y="240"/>
                      </a:lnTo>
                      <a:lnTo>
                        <a:pt x="64" y="304"/>
                      </a:lnTo>
                      <a:lnTo>
                        <a:pt x="56" y="320"/>
                      </a:lnTo>
                      <a:lnTo>
                        <a:pt x="40" y="328"/>
                      </a:lnTo>
                      <a:lnTo>
                        <a:pt x="0" y="328"/>
                      </a:lnTo>
                      <a:lnTo>
                        <a:pt x="24" y="48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Freeform 70"/>
                <p:cNvSpPr>
                  <a:spLocks/>
                </p:cNvSpPr>
                <p:nvPr/>
              </p:nvSpPr>
              <p:spPr bwMode="auto">
                <a:xfrm>
                  <a:off x="3895" y="1644"/>
                  <a:ext cx="217" cy="388"/>
                </a:xfrm>
                <a:custGeom>
                  <a:avLst/>
                  <a:gdLst/>
                  <a:ahLst/>
                  <a:cxnLst>
                    <a:cxn ang="0">
                      <a:pos x="0" y="376"/>
                    </a:cxn>
                    <a:cxn ang="0">
                      <a:pos x="112" y="0"/>
                    </a:cxn>
                    <a:cxn ang="0">
                      <a:pos x="216" y="32"/>
                    </a:cxn>
                    <a:cxn ang="0">
                      <a:pos x="192" y="336"/>
                    </a:cxn>
                    <a:cxn ang="0">
                      <a:pos x="0" y="376"/>
                    </a:cxn>
                  </a:cxnLst>
                  <a:rect l="0" t="0" r="r" b="b"/>
                  <a:pathLst>
                    <a:path w="216" h="376">
                      <a:moveTo>
                        <a:pt x="0" y="376"/>
                      </a:moveTo>
                      <a:lnTo>
                        <a:pt x="112" y="0"/>
                      </a:lnTo>
                      <a:lnTo>
                        <a:pt x="216" y="32"/>
                      </a:lnTo>
                      <a:lnTo>
                        <a:pt x="192" y="336"/>
                      </a:lnTo>
                      <a:lnTo>
                        <a:pt x="0" y="3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Freeform 71"/>
                <p:cNvSpPr>
                  <a:spLocks/>
                </p:cNvSpPr>
                <p:nvPr/>
              </p:nvSpPr>
              <p:spPr bwMode="auto">
                <a:xfrm>
                  <a:off x="3902" y="1651"/>
                  <a:ext cx="208" cy="378"/>
                </a:xfrm>
                <a:custGeom>
                  <a:avLst/>
                  <a:gdLst/>
                  <a:ahLst/>
                  <a:cxnLst>
                    <a:cxn ang="0">
                      <a:pos x="0" y="368"/>
                    </a:cxn>
                    <a:cxn ang="0">
                      <a:pos x="0" y="368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208" y="24"/>
                    </a:cxn>
                    <a:cxn ang="0">
                      <a:pos x="208" y="24"/>
                    </a:cxn>
                    <a:cxn ang="0">
                      <a:pos x="184" y="328"/>
                    </a:cxn>
                    <a:cxn ang="0">
                      <a:pos x="184" y="328"/>
                    </a:cxn>
                    <a:cxn ang="0">
                      <a:pos x="0" y="368"/>
                    </a:cxn>
                    <a:cxn ang="0">
                      <a:pos x="0" y="368"/>
                    </a:cxn>
                  </a:cxnLst>
                  <a:rect l="0" t="0" r="r" b="b"/>
                  <a:pathLst>
                    <a:path w="208" h="368">
                      <a:moveTo>
                        <a:pt x="0" y="368"/>
                      </a:moveTo>
                      <a:lnTo>
                        <a:pt x="0" y="368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208" y="24"/>
                      </a:lnTo>
                      <a:lnTo>
                        <a:pt x="208" y="24"/>
                      </a:lnTo>
                      <a:lnTo>
                        <a:pt x="184" y="328"/>
                      </a:lnTo>
                      <a:lnTo>
                        <a:pt x="184" y="328"/>
                      </a:lnTo>
                      <a:lnTo>
                        <a:pt x="0" y="368"/>
                      </a:lnTo>
                      <a:lnTo>
                        <a:pt x="0" y="3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reeform 69"/>
                <p:cNvSpPr>
                  <a:spLocks/>
                </p:cNvSpPr>
                <p:nvPr/>
              </p:nvSpPr>
              <p:spPr bwMode="auto">
                <a:xfrm>
                  <a:off x="2046" y="1656"/>
                  <a:ext cx="1975" cy="498"/>
                </a:xfrm>
                <a:custGeom>
                  <a:avLst/>
                  <a:gdLst/>
                  <a:ahLst/>
                  <a:cxnLst>
                    <a:cxn ang="0">
                      <a:pos x="24" y="472"/>
                    </a:cxn>
                    <a:cxn ang="0">
                      <a:pos x="144" y="480"/>
                    </a:cxn>
                    <a:cxn ang="0">
                      <a:pos x="256" y="488"/>
                    </a:cxn>
                    <a:cxn ang="0">
                      <a:pos x="368" y="488"/>
                    </a:cxn>
                    <a:cxn ang="0">
                      <a:pos x="504" y="488"/>
                    </a:cxn>
                    <a:cxn ang="0">
                      <a:pos x="576" y="480"/>
                    </a:cxn>
                    <a:cxn ang="0">
                      <a:pos x="728" y="448"/>
                    </a:cxn>
                    <a:cxn ang="0">
                      <a:pos x="856" y="424"/>
                    </a:cxn>
                    <a:cxn ang="0">
                      <a:pos x="1032" y="408"/>
                    </a:cxn>
                    <a:cxn ang="0">
                      <a:pos x="1216" y="392"/>
                    </a:cxn>
                    <a:cxn ang="0">
                      <a:pos x="1856" y="368"/>
                    </a:cxn>
                    <a:cxn ang="0">
                      <a:pos x="1976" y="0"/>
                    </a:cxn>
                    <a:cxn ang="0">
                      <a:pos x="1832" y="0"/>
                    </a:cxn>
                    <a:cxn ang="0">
                      <a:pos x="1632" y="296"/>
                    </a:cxn>
                    <a:cxn ang="0">
                      <a:pos x="1200" y="280"/>
                    </a:cxn>
                    <a:cxn ang="0">
                      <a:pos x="1088" y="272"/>
                    </a:cxn>
                    <a:cxn ang="0">
                      <a:pos x="1024" y="264"/>
                    </a:cxn>
                    <a:cxn ang="0">
                      <a:pos x="960" y="256"/>
                    </a:cxn>
                    <a:cxn ang="0">
                      <a:pos x="912" y="240"/>
                    </a:cxn>
                    <a:cxn ang="0">
                      <a:pos x="856" y="224"/>
                    </a:cxn>
                    <a:cxn ang="0">
                      <a:pos x="776" y="200"/>
                    </a:cxn>
                    <a:cxn ang="0">
                      <a:pos x="696" y="168"/>
                    </a:cxn>
                    <a:cxn ang="0">
                      <a:pos x="632" y="152"/>
                    </a:cxn>
                    <a:cxn ang="0">
                      <a:pos x="576" y="136"/>
                    </a:cxn>
                    <a:cxn ang="0">
                      <a:pos x="504" y="120"/>
                    </a:cxn>
                    <a:cxn ang="0">
                      <a:pos x="408" y="112"/>
                    </a:cxn>
                    <a:cxn ang="0">
                      <a:pos x="360" y="112"/>
                    </a:cxn>
                    <a:cxn ang="0">
                      <a:pos x="304" y="120"/>
                    </a:cxn>
                    <a:cxn ang="0">
                      <a:pos x="264" y="128"/>
                    </a:cxn>
                    <a:cxn ang="0">
                      <a:pos x="224" y="144"/>
                    </a:cxn>
                    <a:cxn ang="0">
                      <a:pos x="184" y="168"/>
                    </a:cxn>
                    <a:cxn ang="0">
                      <a:pos x="128" y="200"/>
                    </a:cxn>
                    <a:cxn ang="0">
                      <a:pos x="80" y="232"/>
                    </a:cxn>
                    <a:cxn ang="0">
                      <a:pos x="48" y="232"/>
                    </a:cxn>
                    <a:cxn ang="0">
                      <a:pos x="64" y="296"/>
                    </a:cxn>
                    <a:cxn ang="0">
                      <a:pos x="48" y="320"/>
                    </a:cxn>
                    <a:cxn ang="0">
                      <a:pos x="32" y="320"/>
                    </a:cxn>
                    <a:cxn ang="0">
                      <a:pos x="0" y="320"/>
                    </a:cxn>
                    <a:cxn ang="0">
                      <a:pos x="24" y="472"/>
                    </a:cxn>
                  </a:cxnLst>
                  <a:rect l="0" t="0" r="r" b="b"/>
                  <a:pathLst>
                    <a:path w="1976" h="488">
                      <a:moveTo>
                        <a:pt x="24" y="472"/>
                      </a:moveTo>
                      <a:lnTo>
                        <a:pt x="24" y="472"/>
                      </a:lnTo>
                      <a:lnTo>
                        <a:pt x="144" y="480"/>
                      </a:lnTo>
                      <a:lnTo>
                        <a:pt x="144" y="480"/>
                      </a:lnTo>
                      <a:lnTo>
                        <a:pt x="256" y="488"/>
                      </a:lnTo>
                      <a:lnTo>
                        <a:pt x="256" y="488"/>
                      </a:lnTo>
                      <a:lnTo>
                        <a:pt x="368" y="488"/>
                      </a:lnTo>
                      <a:lnTo>
                        <a:pt x="368" y="488"/>
                      </a:lnTo>
                      <a:lnTo>
                        <a:pt x="504" y="488"/>
                      </a:lnTo>
                      <a:lnTo>
                        <a:pt x="504" y="488"/>
                      </a:lnTo>
                      <a:lnTo>
                        <a:pt x="576" y="480"/>
                      </a:lnTo>
                      <a:lnTo>
                        <a:pt x="576" y="480"/>
                      </a:lnTo>
                      <a:lnTo>
                        <a:pt x="728" y="448"/>
                      </a:lnTo>
                      <a:lnTo>
                        <a:pt x="728" y="448"/>
                      </a:lnTo>
                      <a:lnTo>
                        <a:pt x="856" y="424"/>
                      </a:lnTo>
                      <a:lnTo>
                        <a:pt x="856" y="424"/>
                      </a:lnTo>
                      <a:lnTo>
                        <a:pt x="1032" y="408"/>
                      </a:lnTo>
                      <a:lnTo>
                        <a:pt x="1032" y="408"/>
                      </a:lnTo>
                      <a:lnTo>
                        <a:pt x="1216" y="392"/>
                      </a:lnTo>
                      <a:lnTo>
                        <a:pt x="1216" y="392"/>
                      </a:lnTo>
                      <a:lnTo>
                        <a:pt x="1856" y="368"/>
                      </a:lnTo>
                      <a:lnTo>
                        <a:pt x="1856" y="368"/>
                      </a:lnTo>
                      <a:lnTo>
                        <a:pt x="1976" y="0"/>
                      </a:lnTo>
                      <a:lnTo>
                        <a:pt x="1976" y="0"/>
                      </a:lnTo>
                      <a:lnTo>
                        <a:pt x="1832" y="0"/>
                      </a:lnTo>
                      <a:lnTo>
                        <a:pt x="1832" y="0"/>
                      </a:lnTo>
                      <a:lnTo>
                        <a:pt x="1632" y="296"/>
                      </a:lnTo>
                      <a:lnTo>
                        <a:pt x="1632" y="296"/>
                      </a:lnTo>
                      <a:lnTo>
                        <a:pt x="1200" y="280"/>
                      </a:lnTo>
                      <a:lnTo>
                        <a:pt x="1200" y="280"/>
                      </a:lnTo>
                      <a:lnTo>
                        <a:pt x="1088" y="272"/>
                      </a:lnTo>
                      <a:lnTo>
                        <a:pt x="1088" y="272"/>
                      </a:lnTo>
                      <a:lnTo>
                        <a:pt x="1024" y="264"/>
                      </a:lnTo>
                      <a:lnTo>
                        <a:pt x="1024" y="264"/>
                      </a:lnTo>
                      <a:lnTo>
                        <a:pt x="960" y="256"/>
                      </a:lnTo>
                      <a:lnTo>
                        <a:pt x="960" y="256"/>
                      </a:lnTo>
                      <a:lnTo>
                        <a:pt x="912" y="240"/>
                      </a:lnTo>
                      <a:lnTo>
                        <a:pt x="912" y="240"/>
                      </a:lnTo>
                      <a:lnTo>
                        <a:pt x="856" y="224"/>
                      </a:lnTo>
                      <a:lnTo>
                        <a:pt x="856" y="224"/>
                      </a:lnTo>
                      <a:lnTo>
                        <a:pt x="776" y="200"/>
                      </a:lnTo>
                      <a:lnTo>
                        <a:pt x="776" y="200"/>
                      </a:lnTo>
                      <a:lnTo>
                        <a:pt x="696" y="168"/>
                      </a:lnTo>
                      <a:lnTo>
                        <a:pt x="696" y="168"/>
                      </a:lnTo>
                      <a:lnTo>
                        <a:pt x="632" y="152"/>
                      </a:lnTo>
                      <a:lnTo>
                        <a:pt x="632" y="152"/>
                      </a:lnTo>
                      <a:lnTo>
                        <a:pt x="576" y="136"/>
                      </a:lnTo>
                      <a:lnTo>
                        <a:pt x="576" y="136"/>
                      </a:lnTo>
                      <a:lnTo>
                        <a:pt x="504" y="120"/>
                      </a:lnTo>
                      <a:lnTo>
                        <a:pt x="504" y="120"/>
                      </a:lnTo>
                      <a:lnTo>
                        <a:pt x="408" y="112"/>
                      </a:lnTo>
                      <a:lnTo>
                        <a:pt x="408" y="112"/>
                      </a:lnTo>
                      <a:lnTo>
                        <a:pt x="360" y="112"/>
                      </a:lnTo>
                      <a:lnTo>
                        <a:pt x="360" y="112"/>
                      </a:lnTo>
                      <a:lnTo>
                        <a:pt x="304" y="120"/>
                      </a:lnTo>
                      <a:lnTo>
                        <a:pt x="304" y="120"/>
                      </a:lnTo>
                      <a:lnTo>
                        <a:pt x="264" y="128"/>
                      </a:lnTo>
                      <a:lnTo>
                        <a:pt x="264" y="128"/>
                      </a:lnTo>
                      <a:lnTo>
                        <a:pt x="224" y="144"/>
                      </a:lnTo>
                      <a:lnTo>
                        <a:pt x="224" y="144"/>
                      </a:lnTo>
                      <a:lnTo>
                        <a:pt x="184" y="168"/>
                      </a:lnTo>
                      <a:lnTo>
                        <a:pt x="184" y="168"/>
                      </a:lnTo>
                      <a:lnTo>
                        <a:pt x="128" y="200"/>
                      </a:lnTo>
                      <a:lnTo>
                        <a:pt x="128" y="200"/>
                      </a:lnTo>
                      <a:lnTo>
                        <a:pt x="80" y="232"/>
                      </a:lnTo>
                      <a:lnTo>
                        <a:pt x="80" y="232"/>
                      </a:lnTo>
                      <a:lnTo>
                        <a:pt x="48" y="232"/>
                      </a:lnTo>
                      <a:lnTo>
                        <a:pt x="48" y="232"/>
                      </a:lnTo>
                      <a:lnTo>
                        <a:pt x="64" y="296"/>
                      </a:lnTo>
                      <a:lnTo>
                        <a:pt x="64" y="296"/>
                      </a:lnTo>
                      <a:lnTo>
                        <a:pt x="48" y="320"/>
                      </a:lnTo>
                      <a:lnTo>
                        <a:pt x="48" y="320"/>
                      </a:lnTo>
                      <a:lnTo>
                        <a:pt x="32" y="320"/>
                      </a:lnTo>
                      <a:lnTo>
                        <a:pt x="32" y="320"/>
                      </a:lnTo>
                      <a:lnTo>
                        <a:pt x="0" y="320"/>
                      </a:lnTo>
                      <a:lnTo>
                        <a:pt x="0" y="320"/>
                      </a:lnTo>
                      <a:lnTo>
                        <a:pt x="24" y="472"/>
                      </a:lnTo>
                      <a:lnTo>
                        <a:pt x="24" y="47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82353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7" name="Freeform 72"/>
              <p:cNvSpPr>
                <a:spLocks/>
              </p:cNvSpPr>
              <p:nvPr/>
            </p:nvSpPr>
            <p:spPr bwMode="auto">
              <a:xfrm>
                <a:off x="2231" y="730"/>
                <a:ext cx="304" cy="56"/>
              </a:xfrm>
              <a:custGeom>
                <a:avLst/>
                <a:gdLst>
                  <a:gd name="T0" fmla="*/ 0 w 304"/>
                  <a:gd name="T1" fmla="*/ 16 h 56"/>
                  <a:gd name="T2" fmla="*/ 304 w 304"/>
                  <a:gd name="T3" fmla="*/ 0 h 56"/>
                  <a:gd name="T4" fmla="*/ 304 w 304"/>
                  <a:gd name="T5" fmla="*/ 56 h 56"/>
                  <a:gd name="T6" fmla="*/ 248 w 304"/>
                  <a:gd name="T7" fmla="*/ 56 h 56"/>
                  <a:gd name="T8" fmla="*/ 0 w 304"/>
                  <a:gd name="T9" fmla="*/ 1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56"/>
                  <a:gd name="T17" fmla="*/ 304 w 304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56">
                    <a:moveTo>
                      <a:pt x="0" y="16"/>
                    </a:moveTo>
                    <a:lnTo>
                      <a:pt x="304" y="0"/>
                    </a:lnTo>
                    <a:lnTo>
                      <a:pt x="304" y="56"/>
                    </a:lnTo>
                    <a:lnTo>
                      <a:pt x="248" y="5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6E6E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sp>
            <p:nvSpPr>
              <p:cNvPr id="308" name="Freeform 73"/>
              <p:cNvSpPr>
                <a:spLocks/>
              </p:cNvSpPr>
              <p:nvPr/>
            </p:nvSpPr>
            <p:spPr bwMode="auto">
              <a:xfrm>
                <a:off x="2224" y="729"/>
                <a:ext cx="292" cy="5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296" y="48"/>
                  </a:cxn>
                  <a:cxn ang="0">
                    <a:pos x="296" y="48"/>
                  </a:cxn>
                  <a:cxn ang="0">
                    <a:pos x="248" y="56"/>
                  </a:cxn>
                  <a:cxn ang="0">
                    <a:pos x="248" y="56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296" h="56">
                    <a:moveTo>
                      <a:pt x="0" y="8"/>
                    </a:moveTo>
                    <a:lnTo>
                      <a:pt x="0" y="8"/>
                    </a:lnTo>
                    <a:lnTo>
                      <a:pt x="296" y="0"/>
                    </a:lnTo>
                    <a:lnTo>
                      <a:pt x="296" y="0"/>
                    </a:lnTo>
                    <a:lnTo>
                      <a:pt x="296" y="48"/>
                    </a:lnTo>
                    <a:lnTo>
                      <a:pt x="296" y="48"/>
                    </a:lnTo>
                    <a:lnTo>
                      <a:pt x="248" y="56"/>
                    </a:lnTo>
                    <a:lnTo>
                      <a:pt x="248" y="5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44314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fr-FR" sz="1800" b="0"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26" name="Group 74"/>
              <p:cNvGrpSpPr>
                <a:grpSpLocks/>
              </p:cNvGrpSpPr>
              <p:nvPr/>
            </p:nvGrpSpPr>
            <p:grpSpPr bwMode="auto">
              <a:xfrm>
                <a:off x="2463" y="330"/>
                <a:ext cx="304" cy="40"/>
                <a:chOff x="3840" y="1640"/>
                <a:chExt cx="304" cy="40"/>
              </a:xfrm>
            </p:grpSpPr>
            <p:grpSp>
              <p:nvGrpSpPr>
                <p:cNvPr id="27" name="Group 75"/>
                <p:cNvGrpSpPr>
                  <a:grpSpLocks/>
                </p:cNvGrpSpPr>
                <p:nvPr/>
              </p:nvGrpSpPr>
              <p:grpSpPr bwMode="auto">
                <a:xfrm>
                  <a:off x="3840" y="1640"/>
                  <a:ext cx="296" cy="40"/>
                  <a:chOff x="3840" y="1640"/>
                  <a:chExt cx="296" cy="40"/>
                </a:xfrm>
              </p:grpSpPr>
              <p:sp>
                <p:nvSpPr>
                  <p:cNvPr id="335" name="Freeform 76"/>
                  <p:cNvSpPr>
                    <a:spLocks/>
                  </p:cNvSpPr>
                  <p:nvPr/>
                </p:nvSpPr>
                <p:spPr bwMode="auto">
                  <a:xfrm>
                    <a:off x="3840" y="1656"/>
                    <a:ext cx="296" cy="24"/>
                  </a:xfrm>
                  <a:custGeom>
                    <a:avLst/>
                    <a:gdLst>
                      <a:gd name="T0" fmla="*/ 0 w 296"/>
                      <a:gd name="T1" fmla="*/ 0 h 24"/>
                      <a:gd name="T2" fmla="*/ 8 w 296"/>
                      <a:gd name="T3" fmla="*/ 8 h 24"/>
                      <a:gd name="T4" fmla="*/ 16 w 296"/>
                      <a:gd name="T5" fmla="*/ 16 h 24"/>
                      <a:gd name="T6" fmla="*/ 32 w 296"/>
                      <a:gd name="T7" fmla="*/ 16 h 24"/>
                      <a:gd name="T8" fmla="*/ 48 w 296"/>
                      <a:gd name="T9" fmla="*/ 24 h 24"/>
                      <a:gd name="T10" fmla="*/ 88 w 296"/>
                      <a:gd name="T11" fmla="*/ 24 h 24"/>
                      <a:gd name="T12" fmla="*/ 128 w 296"/>
                      <a:gd name="T13" fmla="*/ 16 h 24"/>
                      <a:gd name="T14" fmla="*/ 184 w 296"/>
                      <a:gd name="T15" fmla="*/ 8 h 24"/>
                      <a:gd name="T16" fmla="*/ 216 w 296"/>
                      <a:gd name="T17" fmla="*/ 8 h 24"/>
                      <a:gd name="T18" fmla="*/ 296 w 296"/>
                      <a:gd name="T19" fmla="*/ 0 h 24"/>
                      <a:gd name="T20" fmla="*/ 0 w 296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24"/>
                      <a:gd name="T35" fmla="*/ 296 w 296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24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16" y="16"/>
                        </a:lnTo>
                        <a:lnTo>
                          <a:pt x="32" y="16"/>
                        </a:lnTo>
                        <a:lnTo>
                          <a:pt x="48" y="24"/>
                        </a:lnTo>
                        <a:lnTo>
                          <a:pt x="88" y="24"/>
                        </a:lnTo>
                        <a:lnTo>
                          <a:pt x="128" y="16"/>
                        </a:lnTo>
                        <a:lnTo>
                          <a:pt x="184" y="8"/>
                        </a:lnTo>
                        <a:lnTo>
                          <a:pt x="216" y="8"/>
                        </a:lnTo>
                        <a:lnTo>
                          <a:pt x="29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336" name="Freeform 77"/>
                  <p:cNvSpPr>
                    <a:spLocks/>
                  </p:cNvSpPr>
                  <p:nvPr/>
                </p:nvSpPr>
                <p:spPr bwMode="auto">
                  <a:xfrm>
                    <a:off x="3848" y="1664"/>
                    <a:ext cx="288" cy="16"/>
                  </a:xfrm>
                  <a:custGeom>
                    <a:avLst/>
                    <a:gdLst>
                      <a:gd name="T0" fmla="*/ 0 w 288"/>
                      <a:gd name="T1" fmla="*/ 0 h 16"/>
                      <a:gd name="T2" fmla="*/ 0 w 288"/>
                      <a:gd name="T3" fmla="*/ 0 h 16"/>
                      <a:gd name="T4" fmla="*/ 0 w 288"/>
                      <a:gd name="T5" fmla="*/ 0 h 16"/>
                      <a:gd name="T6" fmla="*/ 0 w 288"/>
                      <a:gd name="T7" fmla="*/ 0 h 16"/>
                      <a:gd name="T8" fmla="*/ 8 w 288"/>
                      <a:gd name="T9" fmla="*/ 8 h 16"/>
                      <a:gd name="T10" fmla="*/ 8 w 288"/>
                      <a:gd name="T11" fmla="*/ 8 h 16"/>
                      <a:gd name="T12" fmla="*/ 24 w 288"/>
                      <a:gd name="T13" fmla="*/ 16 h 16"/>
                      <a:gd name="T14" fmla="*/ 24 w 288"/>
                      <a:gd name="T15" fmla="*/ 16 h 16"/>
                      <a:gd name="T16" fmla="*/ 48 w 288"/>
                      <a:gd name="T17" fmla="*/ 16 h 16"/>
                      <a:gd name="T18" fmla="*/ 48 w 288"/>
                      <a:gd name="T19" fmla="*/ 16 h 16"/>
                      <a:gd name="T20" fmla="*/ 80 w 288"/>
                      <a:gd name="T21" fmla="*/ 16 h 16"/>
                      <a:gd name="T22" fmla="*/ 80 w 288"/>
                      <a:gd name="T23" fmla="*/ 16 h 16"/>
                      <a:gd name="T24" fmla="*/ 120 w 288"/>
                      <a:gd name="T25" fmla="*/ 16 h 16"/>
                      <a:gd name="T26" fmla="*/ 120 w 288"/>
                      <a:gd name="T27" fmla="*/ 16 h 16"/>
                      <a:gd name="T28" fmla="*/ 176 w 288"/>
                      <a:gd name="T29" fmla="*/ 8 h 16"/>
                      <a:gd name="T30" fmla="*/ 176 w 288"/>
                      <a:gd name="T31" fmla="*/ 8 h 16"/>
                      <a:gd name="T32" fmla="*/ 208 w 288"/>
                      <a:gd name="T33" fmla="*/ 0 h 16"/>
                      <a:gd name="T34" fmla="*/ 208 w 288"/>
                      <a:gd name="T35" fmla="*/ 0 h 16"/>
                      <a:gd name="T36" fmla="*/ 288 w 288"/>
                      <a:gd name="T37" fmla="*/ 0 h 16"/>
                      <a:gd name="T38" fmla="*/ 288 w 288"/>
                      <a:gd name="T39" fmla="*/ 0 h 1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88"/>
                      <a:gd name="T61" fmla="*/ 0 h 16"/>
                      <a:gd name="T62" fmla="*/ 288 w 288"/>
                      <a:gd name="T63" fmla="*/ 16 h 1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88" h="1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" y="8"/>
                        </a:lnTo>
                        <a:lnTo>
                          <a:pt x="24" y="16"/>
                        </a:lnTo>
                        <a:lnTo>
                          <a:pt x="48" y="16"/>
                        </a:lnTo>
                        <a:lnTo>
                          <a:pt x="80" y="16"/>
                        </a:lnTo>
                        <a:lnTo>
                          <a:pt x="120" y="16"/>
                        </a:lnTo>
                        <a:lnTo>
                          <a:pt x="176" y="8"/>
                        </a:lnTo>
                        <a:lnTo>
                          <a:pt x="208" y="0"/>
                        </a:lnTo>
                        <a:lnTo>
                          <a:pt x="288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337" name="Freeform 78"/>
                  <p:cNvSpPr>
                    <a:spLocks/>
                  </p:cNvSpPr>
                  <p:nvPr/>
                </p:nvSpPr>
                <p:spPr bwMode="auto">
                  <a:xfrm>
                    <a:off x="3840" y="1640"/>
                    <a:ext cx="296" cy="16"/>
                  </a:xfrm>
                  <a:custGeom>
                    <a:avLst/>
                    <a:gdLst>
                      <a:gd name="T0" fmla="*/ 0 w 296"/>
                      <a:gd name="T1" fmla="*/ 16 h 16"/>
                      <a:gd name="T2" fmla="*/ 8 w 296"/>
                      <a:gd name="T3" fmla="*/ 8 h 16"/>
                      <a:gd name="T4" fmla="*/ 16 w 296"/>
                      <a:gd name="T5" fmla="*/ 0 h 16"/>
                      <a:gd name="T6" fmla="*/ 32 w 296"/>
                      <a:gd name="T7" fmla="*/ 0 h 16"/>
                      <a:gd name="T8" fmla="*/ 48 w 296"/>
                      <a:gd name="T9" fmla="*/ 0 h 16"/>
                      <a:gd name="T10" fmla="*/ 88 w 296"/>
                      <a:gd name="T11" fmla="*/ 0 h 16"/>
                      <a:gd name="T12" fmla="*/ 128 w 296"/>
                      <a:gd name="T13" fmla="*/ 0 h 16"/>
                      <a:gd name="T14" fmla="*/ 184 w 296"/>
                      <a:gd name="T15" fmla="*/ 8 h 16"/>
                      <a:gd name="T16" fmla="*/ 216 w 296"/>
                      <a:gd name="T17" fmla="*/ 8 h 16"/>
                      <a:gd name="T18" fmla="*/ 296 w 296"/>
                      <a:gd name="T19" fmla="*/ 16 h 16"/>
                      <a:gd name="T20" fmla="*/ 0 w 296"/>
                      <a:gd name="T21" fmla="*/ 16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16"/>
                      <a:gd name="T35" fmla="*/ 296 w 296"/>
                      <a:gd name="T36" fmla="*/ 16 h 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16">
                        <a:moveTo>
                          <a:pt x="0" y="16"/>
                        </a:moveTo>
                        <a:lnTo>
                          <a:pt x="8" y="8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48" y="0"/>
                        </a:lnTo>
                        <a:lnTo>
                          <a:pt x="88" y="0"/>
                        </a:lnTo>
                        <a:lnTo>
                          <a:pt x="128" y="0"/>
                        </a:lnTo>
                        <a:lnTo>
                          <a:pt x="184" y="8"/>
                        </a:lnTo>
                        <a:lnTo>
                          <a:pt x="216" y="8"/>
                        </a:lnTo>
                        <a:lnTo>
                          <a:pt x="296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  <p:sp>
                <p:nvSpPr>
                  <p:cNvPr id="338" name="Freeform 79"/>
                  <p:cNvSpPr>
                    <a:spLocks/>
                  </p:cNvSpPr>
                  <p:nvPr/>
                </p:nvSpPr>
                <p:spPr bwMode="auto">
                  <a:xfrm>
                    <a:off x="3848" y="1648"/>
                    <a:ext cx="288" cy="16"/>
                  </a:xfrm>
                  <a:custGeom>
                    <a:avLst/>
                    <a:gdLst>
                      <a:gd name="T0" fmla="*/ 0 w 288"/>
                      <a:gd name="T1" fmla="*/ 16 h 16"/>
                      <a:gd name="T2" fmla="*/ 0 w 288"/>
                      <a:gd name="T3" fmla="*/ 16 h 16"/>
                      <a:gd name="T4" fmla="*/ 0 w 288"/>
                      <a:gd name="T5" fmla="*/ 8 h 16"/>
                      <a:gd name="T6" fmla="*/ 0 w 288"/>
                      <a:gd name="T7" fmla="*/ 8 h 16"/>
                      <a:gd name="T8" fmla="*/ 8 w 288"/>
                      <a:gd name="T9" fmla="*/ 0 h 16"/>
                      <a:gd name="T10" fmla="*/ 8 w 288"/>
                      <a:gd name="T11" fmla="*/ 0 h 16"/>
                      <a:gd name="T12" fmla="*/ 24 w 288"/>
                      <a:gd name="T13" fmla="*/ 0 h 16"/>
                      <a:gd name="T14" fmla="*/ 24 w 288"/>
                      <a:gd name="T15" fmla="*/ 0 h 16"/>
                      <a:gd name="T16" fmla="*/ 48 w 288"/>
                      <a:gd name="T17" fmla="*/ 0 h 16"/>
                      <a:gd name="T18" fmla="*/ 48 w 288"/>
                      <a:gd name="T19" fmla="*/ 0 h 16"/>
                      <a:gd name="T20" fmla="*/ 80 w 288"/>
                      <a:gd name="T21" fmla="*/ 0 h 16"/>
                      <a:gd name="T22" fmla="*/ 80 w 288"/>
                      <a:gd name="T23" fmla="*/ 0 h 16"/>
                      <a:gd name="T24" fmla="*/ 120 w 288"/>
                      <a:gd name="T25" fmla="*/ 0 h 16"/>
                      <a:gd name="T26" fmla="*/ 120 w 288"/>
                      <a:gd name="T27" fmla="*/ 0 h 16"/>
                      <a:gd name="T28" fmla="*/ 176 w 288"/>
                      <a:gd name="T29" fmla="*/ 8 h 16"/>
                      <a:gd name="T30" fmla="*/ 176 w 288"/>
                      <a:gd name="T31" fmla="*/ 8 h 16"/>
                      <a:gd name="T32" fmla="*/ 208 w 288"/>
                      <a:gd name="T33" fmla="*/ 8 h 16"/>
                      <a:gd name="T34" fmla="*/ 208 w 288"/>
                      <a:gd name="T35" fmla="*/ 8 h 16"/>
                      <a:gd name="T36" fmla="*/ 288 w 288"/>
                      <a:gd name="T37" fmla="*/ 16 h 16"/>
                      <a:gd name="T38" fmla="*/ 288 w 288"/>
                      <a:gd name="T39" fmla="*/ 16 h 1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88"/>
                      <a:gd name="T61" fmla="*/ 0 h 16"/>
                      <a:gd name="T62" fmla="*/ 288 w 288"/>
                      <a:gd name="T63" fmla="*/ 16 h 1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88" h="16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24" y="0"/>
                        </a:lnTo>
                        <a:lnTo>
                          <a:pt x="48" y="0"/>
                        </a:lnTo>
                        <a:lnTo>
                          <a:pt x="80" y="0"/>
                        </a:lnTo>
                        <a:lnTo>
                          <a:pt x="120" y="0"/>
                        </a:lnTo>
                        <a:lnTo>
                          <a:pt x="176" y="8"/>
                        </a:lnTo>
                        <a:lnTo>
                          <a:pt x="208" y="8"/>
                        </a:lnTo>
                        <a:lnTo>
                          <a:pt x="288" y="16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fr-FR" sz="1800" b="0">
                      <a:latin typeface="Arial" charset="0"/>
                    </a:endParaRPr>
                  </a:p>
                </p:txBody>
              </p:sp>
            </p:grpSp>
            <p:sp>
              <p:nvSpPr>
                <p:cNvPr id="333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4024" y="1648"/>
                  <a:ext cx="1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4" name="Line 81"/>
                <p:cNvSpPr>
                  <a:spLocks noChangeShapeType="1"/>
                </p:cNvSpPr>
                <p:nvPr/>
              </p:nvSpPr>
              <p:spPr bwMode="auto">
                <a:xfrm>
                  <a:off x="4136" y="1656"/>
                  <a:ext cx="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8" name="Group 82"/>
              <p:cNvGrpSpPr>
                <a:grpSpLocks/>
              </p:cNvGrpSpPr>
              <p:nvPr/>
            </p:nvGrpSpPr>
            <p:grpSpPr bwMode="auto">
              <a:xfrm>
                <a:off x="1070" y="778"/>
                <a:ext cx="247" cy="251"/>
                <a:chOff x="2447" y="2088"/>
                <a:chExt cx="247" cy="251"/>
              </a:xfrm>
            </p:grpSpPr>
            <p:sp>
              <p:nvSpPr>
                <p:cNvPr id="327" name="Oval 83"/>
                <p:cNvSpPr>
                  <a:spLocks noChangeArrowheads="1"/>
                </p:cNvSpPr>
                <p:nvPr/>
              </p:nvSpPr>
              <p:spPr bwMode="auto">
                <a:xfrm>
                  <a:off x="2460" y="2247"/>
                  <a:ext cx="130" cy="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Freeform 84"/>
                <p:cNvSpPr>
                  <a:spLocks/>
                </p:cNvSpPr>
                <p:nvPr/>
              </p:nvSpPr>
              <p:spPr bwMode="auto">
                <a:xfrm>
                  <a:off x="2480" y="2088"/>
                  <a:ext cx="42" cy="110"/>
                </a:xfrm>
                <a:custGeom>
                  <a:avLst/>
                  <a:gdLst/>
                  <a:ahLst/>
                  <a:cxnLst>
                    <a:cxn ang="0">
                      <a:pos x="24" y="112"/>
                    </a:cxn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112"/>
                    </a:cxn>
                    <a:cxn ang="0">
                      <a:pos x="24" y="112"/>
                    </a:cxn>
                  </a:cxnLst>
                  <a:rect l="0" t="0" r="r" b="b"/>
                  <a:pathLst>
                    <a:path w="48" h="112">
                      <a:moveTo>
                        <a:pt x="24" y="112"/>
                      </a:move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112"/>
                      </a:lnTo>
                      <a:lnTo>
                        <a:pt x="24" y="11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85"/>
                <p:cNvSpPr>
                  <a:spLocks/>
                </p:cNvSpPr>
                <p:nvPr/>
              </p:nvSpPr>
              <p:spPr bwMode="auto">
                <a:xfrm>
                  <a:off x="2486" y="2097"/>
                  <a:ext cx="45" cy="110"/>
                </a:xfrm>
                <a:custGeom>
                  <a:avLst/>
                  <a:gdLst/>
                  <a:ahLst/>
                  <a:cxnLst>
                    <a:cxn ang="0">
                      <a:pos x="24" y="112"/>
                    </a:cxn>
                    <a:cxn ang="0">
                      <a:pos x="24" y="11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112"/>
                    </a:cxn>
                    <a:cxn ang="0">
                      <a:pos x="48" y="112"/>
                    </a:cxn>
                  </a:cxnLst>
                  <a:rect l="0" t="0" r="r" b="b"/>
                  <a:pathLst>
                    <a:path w="48" h="112">
                      <a:moveTo>
                        <a:pt x="24" y="112"/>
                      </a:moveTo>
                      <a:lnTo>
                        <a:pt x="24" y="1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112"/>
                      </a:lnTo>
                      <a:lnTo>
                        <a:pt x="48" y="112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Freeform 86"/>
                <p:cNvSpPr>
                  <a:spLocks/>
                </p:cNvSpPr>
                <p:nvPr/>
              </p:nvSpPr>
              <p:spPr bwMode="auto">
                <a:xfrm>
                  <a:off x="2447" y="2201"/>
                  <a:ext cx="232" cy="92"/>
                </a:xfrm>
                <a:custGeom>
                  <a:avLst/>
                  <a:gdLst/>
                  <a:ahLst/>
                  <a:cxnLst>
                    <a:cxn ang="0">
                      <a:pos x="16" y="96"/>
                    </a:cxn>
                    <a:cxn ang="0">
                      <a:pos x="128" y="96"/>
                    </a:cxn>
                    <a:cxn ang="0">
                      <a:pos x="184" y="96"/>
                    </a:cxn>
                    <a:cxn ang="0">
                      <a:pos x="240" y="88"/>
                    </a:cxn>
                    <a:cxn ang="0">
                      <a:pos x="240" y="64"/>
                    </a:cxn>
                    <a:cxn ang="0">
                      <a:pos x="224" y="48"/>
                    </a:cxn>
                    <a:cxn ang="0">
                      <a:pos x="192" y="32"/>
                    </a:cxn>
                    <a:cxn ang="0">
                      <a:pos x="144" y="16"/>
                    </a:cxn>
                    <a:cxn ang="0">
                      <a:pos x="104" y="8"/>
                    </a:cxn>
                    <a:cxn ang="0">
                      <a:pos x="64" y="0"/>
                    </a:cxn>
                    <a:cxn ang="0">
                      <a:pos x="40" y="8"/>
                    </a:cxn>
                    <a:cxn ang="0">
                      <a:pos x="16" y="16"/>
                    </a:cxn>
                    <a:cxn ang="0">
                      <a:pos x="8" y="24"/>
                    </a:cxn>
                    <a:cxn ang="0">
                      <a:pos x="0" y="40"/>
                    </a:cxn>
                    <a:cxn ang="0">
                      <a:pos x="0" y="56"/>
                    </a:cxn>
                    <a:cxn ang="0">
                      <a:pos x="0" y="72"/>
                    </a:cxn>
                    <a:cxn ang="0">
                      <a:pos x="8" y="88"/>
                    </a:cxn>
                    <a:cxn ang="0">
                      <a:pos x="16" y="96"/>
                    </a:cxn>
                  </a:cxnLst>
                  <a:rect l="0" t="0" r="r" b="b"/>
                  <a:pathLst>
                    <a:path w="240" h="96">
                      <a:moveTo>
                        <a:pt x="16" y="96"/>
                      </a:moveTo>
                      <a:lnTo>
                        <a:pt x="128" y="96"/>
                      </a:lnTo>
                      <a:lnTo>
                        <a:pt x="184" y="96"/>
                      </a:lnTo>
                      <a:lnTo>
                        <a:pt x="240" y="88"/>
                      </a:lnTo>
                      <a:lnTo>
                        <a:pt x="240" y="64"/>
                      </a:lnTo>
                      <a:lnTo>
                        <a:pt x="224" y="48"/>
                      </a:lnTo>
                      <a:lnTo>
                        <a:pt x="192" y="32"/>
                      </a:lnTo>
                      <a:lnTo>
                        <a:pt x="144" y="16"/>
                      </a:lnTo>
                      <a:lnTo>
                        <a:pt x="104" y="8"/>
                      </a:lnTo>
                      <a:lnTo>
                        <a:pt x="64" y="0"/>
                      </a:lnTo>
                      <a:lnTo>
                        <a:pt x="40" y="8"/>
                      </a:lnTo>
                      <a:lnTo>
                        <a:pt x="16" y="16"/>
                      </a:lnTo>
                      <a:lnTo>
                        <a:pt x="8" y="24"/>
                      </a:lnTo>
                      <a:lnTo>
                        <a:pt x="0" y="40"/>
                      </a:lnTo>
                      <a:lnTo>
                        <a:pt x="0" y="56"/>
                      </a:lnTo>
                      <a:lnTo>
                        <a:pt x="0" y="72"/>
                      </a:lnTo>
                      <a:lnTo>
                        <a:pt x="8" y="88"/>
                      </a:lnTo>
                      <a:lnTo>
                        <a:pt x="16" y="9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Freeform 87"/>
                <p:cNvSpPr>
                  <a:spLocks/>
                </p:cNvSpPr>
                <p:nvPr/>
              </p:nvSpPr>
              <p:spPr bwMode="auto">
                <a:xfrm>
                  <a:off x="2462" y="2210"/>
                  <a:ext cx="232" cy="87"/>
                </a:xfrm>
                <a:custGeom>
                  <a:avLst/>
                  <a:gdLst/>
                  <a:ahLst/>
                  <a:cxnLst>
                    <a:cxn ang="0">
                      <a:pos x="8" y="88"/>
                    </a:cxn>
                    <a:cxn ang="0">
                      <a:pos x="8" y="88"/>
                    </a:cxn>
                    <a:cxn ang="0">
                      <a:pos x="128" y="88"/>
                    </a:cxn>
                    <a:cxn ang="0">
                      <a:pos x="128" y="88"/>
                    </a:cxn>
                    <a:cxn ang="0">
                      <a:pos x="184" y="88"/>
                    </a:cxn>
                    <a:cxn ang="0">
                      <a:pos x="184" y="88"/>
                    </a:cxn>
                    <a:cxn ang="0">
                      <a:pos x="240" y="80"/>
                    </a:cxn>
                    <a:cxn ang="0">
                      <a:pos x="240" y="80"/>
                    </a:cxn>
                    <a:cxn ang="0">
                      <a:pos x="240" y="56"/>
                    </a:cxn>
                    <a:cxn ang="0">
                      <a:pos x="240" y="56"/>
                    </a:cxn>
                    <a:cxn ang="0">
                      <a:pos x="224" y="40"/>
                    </a:cxn>
                    <a:cxn ang="0">
                      <a:pos x="224" y="40"/>
                    </a:cxn>
                    <a:cxn ang="0">
                      <a:pos x="192" y="24"/>
                    </a:cxn>
                    <a:cxn ang="0">
                      <a:pos x="192" y="24"/>
                    </a:cxn>
                    <a:cxn ang="0">
                      <a:pos x="144" y="8"/>
                    </a:cxn>
                    <a:cxn ang="0">
                      <a:pos x="144" y="8"/>
                    </a:cxn>
                    <a:cxn ang="0">
                      <a:pos x="104" y="0"/>
                    </a:cxn>
                    <a:cxn ang="0">
                      <a:pos x="104" y="0"/>
                    </a:cxn>
                    <a:cxn ang="0">
                      <a:pos x="64" y="0"/>
                    </a:cxn>
                    <a:cxn ang="0">
                      <a:pos x="64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8" y="88"/>
                    </a:cxn>
                    <a:cxn ang="0">
                      <a:pos x="8" y="88"/>
                    </a:cxn>
                  </a:cxnLst>
                  <a:rect l="0" t="0" r="r" b="b"/>
                  <a:pathLst>
                    <a:path w="240" h="88">
                      <a:moveTo>
                        <a:pt x="8" y="88"/>
                      </a:moveTo>
                      <a:lnTo>
                        <a:pt x="8" y="88"/>
                      </a:lnTo>
                      <a:lnTo>
                        <a:pt x="128" y="88"/>
                      </a:lnTo>
                      <a:lnTo>
                        <a:pt x="128" y="88"/>
                      </a:lnTo>
                      <a:lnTo>
                        <a:pt x="184" y="88"/>
                      </a:lnTo>
                      <a:lnTo>
                        <a:pt x="184" y="88"/>
                      </a:lnTo>
                      <a:lnTo>
                        <a:pt x="240" y="80"/>
                      </a:lnTo>
                      <a:lnTo>
                        <a:pt x="240" y="80"/>
                      </a:lnTo>
                      <a:lnTo>
                        <a:pt x="240" y="56"/>
                      </a:lnTo>
                      <a:lnTo>
                        <a:pt x="240" y="56"/>
                      </a:lnTo>
                      <a:lnTo>
                        <a:pt x="224" y="40"/>
                      </a:lnTo>
                      <a:lnTo>
                        <a:pt x="224" y="40"/>
                      </a:lnTo>
                      <a:lnTo>
                        <a:pt x="192" y="24"/>
                      </a:lnTo>
                      <a:lnTo>
                        <a:pt x="192" y="24"/>
                      </a:lnTo>
                      <a:lnTo>
                        <a:pt x="144" y="8"/>
                      </a:lnTo>
                      <a:lnTo>
                        <a:pt x="144" y="8"/>
                      </a:lnTo>
                      <a:lnTo>
                        <a:pt x="104" y="0"/>
                      </a:lnTo>
                      <a:lnTo>
                        <a:pt x="104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8" y="88"/>
                      </a:lnTo>
                      <a:lnTo>
                        <a:pt x="8" y="8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88"/>
              <p:cNvGrpSpPr>
                <a:grpSpLocks/>
              </p:cNvGrpSpPr>
              <p:nvPr/>
            </p:nvGrpSpPr>
            <p:grpSpPr bwMode="auto">
              <a:xfrm>
                <a:off x="322" y="602"/>
                <a:ext cx="104" cy="78"/>
                <a:chOff x="2260" y="1668"/>
                <a:chExt cx="104" cy="78"/>
              </a:xfrm>
            </p:grpSpPr>
            <p:sp>
              <p:nvSpPr>
                <p:cNvPr id="325" name="Freeform 89"/>
                <p:cNvSpPr>
                  <a:spLocks/>
                </p:cNvSpPr>
                <p:nvPr/>
              </p:nvSpPr>
              <p:spPr bwMode="auto">
                <a:xfrm>
                  <a:off x="2260" y="1668"/>
                  <a:ext cx="104" cy="40"/>
                </a:xfrm>
                <a:custGeom>
                  <a:avLst/>
                  <a:gdLst>
                    <a:gd name="T0" fmla="*/ 104 w 104"/>
                    <a:gd name="T1" fmla="*/ 40 h 40"/>
                    <a:gd name="T2" fmla="*/ 104 w 104"/>
                    <a:gd name="T3" fmla="*/ 40 h 40"/>
                    <a:gd name="T4" fmla="*/ 104 w 104"/>
                    <a:gd name="T5" fmla="*/ 0 h 40"/>
                    <a:gd name="T6" fmla="*/ 104 w 104"/>
                    <a:gd name="T7" fmla="*/ 0 h 40"/>
                    <a:gd name="T8" fmla="*/ 64 w 104"/>
                    <a:gd name="T9" fmla="*/ 0 h 40"/>
                    <a:gd name="T10" fmla="*/ 64 w 104"/>
                    <a:gd name="T11" fmla="*/ 0 h 40"/>
                    <a:gd name="T12" fmla="*/ 40 w 104"/>
                    <a:gd name="T13" fmla="*/ 8 h 40"/>
                    <a:gd name="T14" fmla="*/ 40 w 104"/>
                    <a:gd name="T15" fmla="*/ 8 h 40"/>
                    <a:gd name="T16" fmla="*/ 16 w 104"/>
                    <a:gd name="T17" fmla="*/ 16 h 40"/>
                    <a:gd name="T18" fmla="*/ 16 w 104"/>
                    <a:gd name="T19" fmla="*/ 16 h 40"/>
                    <a:gd name="T20" fmla="*/ 0 w 104"/>
                    <a:gd name="T21" fmla="*/ 32 h 40"/>
                    <a:gd name="T22" fmla="*/ 0 w 104"/>
                    <a:gd name="T23" fmla="*/ 32 h 40"/>
                    <a:gd name="T24" fmla="*/ 0 w 104"/>
                    <a:gd name="T25" fmla="*/ 40 h 40"/>
                    <a:gd name="T26" fmla="*/ 0 w 104"/>
                    <a:gd name="T27" fmla="*/ 40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4"/>
                    <a:gd name="T43" fmla="*/ 0 h 40"/>
                    <a:gd name="T44" fmla="*/ 104 w 104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4" h="40">
                      <a:moveTo>
                        <a:pt x="104" y="40"/>
                      </a:moveTo>
                      <a:lnTo>
                        <a:pt x="104" y="40"/>
                      </a:lnTo>
                      <a:lnTo>
                        <a:pt x="104" y="0"/>
                      </a:lnTo>
                      <a:lnTo>
                        <a:pt x="64" y="0"/>
                      </a:lnTo>
                      <a:lnTo>
                        <a:pt x="40" y="8"/>
                      </a:lnTo>
                      <a:lnTo>
                        <a:pt x="16" y="16"/>
                      </a:lnTo>
                      <a:lnTo>
                        <a:pt x="0" y="32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fr-FR" sz="1800" b="0">
                    <a:latin typeface="Arial" charset="0"/>
                  </a:endParaRPr>
                </a:p>
              </p:txBody>
            </p:sp>
            <p:sp>
              <p:nvSpPr>
                <p:cNvPr id="326" name="Freeform 90"/>
                <p:cNvSpPr>
                  <a:spLocks/>
                </p:cNvSpPr>
                <p:nvPr/>
              </p:nvSpPr>
              <p:spPr bwMode="auto">
                <a:xfrm>
                  <a:off x="2260" y="1706"/>
                  <a:ext cx="104" cy="40"/>
                </a:xfrm>
                <a:custGeom>
                  <a:avLst/>
                  <a:gdLst>
                    <a:gd name="T0" fmla="*/ 104 w 104"/>
                    <a:gd name="T1" fmla="*/ 0 h 40"/>
                    <a:gd name="T2" fmla="*/ 104 w 104"/>
                    <a:gd name="T3" fmla="*/ 0 h 40"/>
                    <a:gd name="T4" fmla="*/ 104 w 104"/>
                    <a:gd name="T5" fmla="*/ 40 h 40"/>
                    <a:gd name="T6" fmla="*/ 104 w 104"/>
                    <a:gd name="T7" fmla="*/ 40 h 40"/>
                    <a:gd name="T8" fmla="*/ 64 w 104"/>
                    <a:gd name="T9" fmla="*/ 40 h 40"/>
                    <a:gd name="T10" fmla="*/ 64 w 104"/>
                    <a:gd name="T11" fmla="*/ 40 h 40"/>
                    <a:gd name="T12" fmla="*/ 40 w 104"/>
                    <a:gd name="T13" fmla="*/ 32 h 40"/>
                    <a:gd name="T14" fmla="*/ 40 w 104"/>
                    <a:gd name="T15" fmla="*/ 32 h 40"/>
                    <a:gd name="T16" fmla="*/ 8 w 104"/>
                    <a:gd name="T17" fmla="*/ 16 h 40"/>
                    <a:gd name="T18" fmla="*/ 8 w 104"/>
                    <a:gd name="T19" fmla="*/ 16 h 40"/>
                    <a:gd name="T20" fmla="*/ 0 w 104"/>
                    <a:gd name="T21" fmla="*/ 8 h 40"/>
                    <a:gd name="T22" fmla="*/ 0 w 104"/>
                    <a:gd name="T23" fmla="*/ 8 h 40"/>
                    <a:gd name="T24" fmla="*/ 0 w 104"/>
                    <a:gd name="T25" fmla="*/ 0 h 40"/>
                    <a:gd name="T26" fmla="*/ 0 w 104"/>
                    <a:gd name="T27" fmla="*/ 0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4"/>
                    <a:gd name="T43" fmla="*/ 0 h 40"/>
                    <a:gd name="T44" fmla="*/ 104 w 104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4" h="40">
                      <a:moveTo>
                        <a:pt x="104" y="0"/>
                      </a:moveTo>
                      <a:lnTo>
                        <a:pt x="104" y="0"/>
                      </a:lnTo>
                      <a:lnTo>
                        <a:pt x="104" y="40"/>
                      </a:lnTo>
                      <a:lnTo>
                        <a:pt x="64" y="40"/>
                      </a:lnTo>
                      <a:lnTo>
                        <a:pt x="40" y="32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fr-FR" sz="1800" b="0">
                    <a:latin typeface="Arial" charset="0"/>
                  </a:endParaRPr>
                </a:p>
              </p:txBody>
            </p:sp>
          </p:grpSp>
          <p:sp>
            <p:nvSpPr>
              <p:cNvPr id="312" name="Freeform 91"/>
              <p:cNvSpPr>
                <a:spLocks/>
              </p:cNvSpPr>
              <p:nvPr/>
            </p:nvSpPr>
            <p:spPr bwMode="auto">
              <a:xfrm>
                <a:off x="751" y="474"/>
                <a:ext cx="496" cy="184"/>
              </a:xfrm>
              <a:custGeom>
                <a:avLst/>
                <a:gdLst>
                  <a:gd name="T0" fmla="*/ 0 w 496"/>
                  <a:gd name="T1" fmla="*/ 120 h 184"/>
                  <a:gd name="T2" fmla="*/ 56 w 496"/>
                  <a:gd name="T3" fmla="*/ 88 h 184"/>
                  <a:gd name="T4" fmla="*/ 104 w 496"/>
                  <a:gd name="T5" fmla="*/ 56 h 184"/>
                  <a:gd name="T6" fmla="*/ 152 w 496"/>
                  <a:gd name="T7" fmla="*/ 32 h 184"/>
                  <a:gd name="T8" fmla="*/ 184 w 496"/>
                  <a:gd name="T9" fmla="*/ 16 h 184"/>
                  <a:gd name="T10" fmla="*/ 224 w 496"/>
                  <a:gd name="T11" fmla="*/ 8 h 184"/>
                  <a:gd name="T12" fmla="*/ 288 w 496"/>
                  <a:gd name="T13" fmla="*/ 0 h 184"/>
                  <a:gd name="T14" fmla="*/ 336 w 496"/>
                  <a:gd name="T15" fmla="*/ 0 h 184"/>
                  <a:gd name="T16" fmla="*/ 424 w 496"/>
                  <a:gd name="T17" fmla="*/ 8 h 184"/>
                  <a:gd name="T18" fmla="*/ 496 w 496"/>
                  <a:gd name="T19" fmla="*/ 24 h 184"/>
                  <a:gd name="T20" fmla="*/ 472 w 496"/>
                  <a:gd name="T21" fmla="*/ 64 h 184"/>
                  <a:gd name="T22" fmla="*/ 424 w 496"/>
                  <a:gd name="T23" fmla="*/ 144 h 184"/>
                  <a:gd name="T24" fmla="*/ 64 w 496"/>
                  <a:gd name="T25" fmla="*/ 184 h 184"/>
                  <a:gd name="T26" fmla="*/ 0 w 496"/>
                  <a:gd name="T27" fmla="*/ 120 h 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6"/>
                  <a:gd name="T43" fmla="*/ 0 h 184"/>
                  <a:gd name="T44" fmla="*/ 496 w 496"/>
                  <a:gd name="T45" fmla="*/ 184 h 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6" h="184">
                    <a:moveTo>
                      <a:pt x="0" y="120"/>
                    </a:moveTo>
                    <a:lnTo>
                      <a:pt x="56" y="88"/>
                    </a:lnTo>
                    <a:lnTo>
                      <a:pt x="104" y="56"/>
                    </a:lnTo>
                    <a:lnTo>
                      <a:pt x="152" y="32"/>
                    </a:lnTo>
                    <a:lnTo>
                      <a:pt x="184" y="16"/>
                    </a:lnTo>
                    <a:lnTo>
                      <a:pt x="224" y="8"/>
                    </a:lnTo>
                    <a:lnTo>
                      <a:pt x="288" y="0"/>
                    </a:lnTo>
                    <a:lnTo>
                      <a:pt x="336" y="0"/>
                    </a:lnTo>
                    <a:lnTo>
                      <a:pt x="424" y="8"/>
                    </a:lnTo>
                    <a:lnTo>
                      <a:pt x="496" y="24"/>
                    </a:lnTo>
                    <a:lnTo>
                      <a:pt x="472" y="64"/>
                    </a:lnTo>
                    <a:lnTo>
                      <a:pt x="424" y="144"/>
                    </a:lnTo>
                    <a:lnTo>
                      <a:pt x="64" y="184"/>
                    </a:lnTo>
                    <a:lnTo>
                      <a:pt x="0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D7D7D"/>
                  </a:gs>
                  <a:gs pos="100000">
                    <a:srgbClr val="1C1C1C"/>
                  </a:gs>
                </a:gsLst>
                <a:lin ang="189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sp>
            <p:nvSpPr>
              <p:cNvPr id="313" name="Freeform 92"/>
              <p:cNvSpPr>
                <a:spLocks/>
              </p:cNvSpPr>
              <p:nvPr/>
            </p:nvSpPr>
            <p:spPr bwMode="auto">
              <a:xfrm>
                <a:off x="759" y="482"/>
                <a:ext cx="488" cy="184"/>
              </a:xfrm>
              <a:custGeom>
                <a:avLst/>
                <a:gdLst>
                  <a:gd name="T0" fmla="*/ 0 w 488"/>
                  <a:gd name="T1" fmla="*/ 112 h 184"/>
                  <a:gd name="T2" fmla="*/ 0 w 488"/>
                  <a:gd name="T3" fmla="*/ 112 h 184"/>
                  <a:gd name="T4" fmla="*/ 48 w 488"/>
                  <a:gd name="T5" fmla="*/ 80 h 184"/>
                  <a:gd name="T6" fmla="*/ 48 w 488"/>
                  <a:gd name="T7" fmla="*/ 80 h 184"/>
                  <a:gd name="T8" fmla="*/ 96 w 488"/>
                  <a:gd name="T9" fmla="*/ 48 h 184"/>
                  <a:gd name="T10" fmla="*/ 96 w 488"/>
                  <a:gd name="T11" fmla="*/ 48 h 184"/>
                  <a:gd name="T12" fmla="*/ 144 w 488"/>
                  <a:gd name="T13" fmla="*/ 24 h 184"/>
                  <a:gd name="T14" fmla="*/ 144 w 488"/>
                  <a:gd name="T15" fmla="*/ 24 h 184"/>
                  <a:gd name="T16" fmla="*/ 176 w 488"/>
                  <a:gd name="T17" fmla="*/ 16 h 184"/>
                  <a:gd name="T18" fmla="*/ 176 w 488"/>
                  <a:gd name="T19" fmla="*/ 16 h 184"/>
                  <a:gd name="T20" fmla="*/ 216 w 488"/>
                  <a:gd name="T21" fmla="*/ 0 h 184"/>
                  <a:gd name="T22" fmla="*/ 216 w 488"/>
                  <a:gd name="T23" fmla="*/ 0 h 184"/>
                  <a:gd name="T24" fmla="*/ 280 w 488"/>
                  <a:gd name="T25" fmla="*/ 0 h 184"/>
                  <a:gd name="T26" fmla="*/ 280 w 488"/>
                  <a:gd name="T27" fmla="*/ 0 h 184"/>
                  <a:gd name="T28" fmla="*/ 328 w 488"/>
                  <a:gd name="T29" fmla="*/ 0 h 184"/>
                  <a:gd name="T30" fmla="*/ 328 w 488"/>
                  <a:gd name="T31" fmla="*/ 0 h 184"/>
                  <a:gd name="T32" fmla="*/ 416 w 488"/>
                  <a:gd name="T33" fmla="*/ 8 h 184"/>
                  <a:gd name="T34" fmla="*/ 416 w 488"/>
                  <a:gd name="T35" fmla="*/ 8 h 184"/>
                  <a:gd name="T36" fmla="*/ 488 w 488"/>
                  <a:gd name="T37" fmla="*/ 16 h 184"/>
                  <a:gd name="T38" fmla="*/ 488 w 488"/>
                  <a:gd name="T39" fmla="*/ 16 h 184"/>
                  <a:gd name="T40" fmla="*/ 464 w 488"/>
                  <a:gd name="T41" fmla="*/ 64 h 184"/>
                  <a:gd name="T42" fmla="*/ 464 w 488"/>
                  <a:gd name="T43" fmla="*/ 64 h 184"/>
                  <a:gd name="T44" fmla="*/ 416 w 488"/>
                  <a:gd name="T45" fmla="*/ 136 h 184"/>
                  <a:gd name="T46" fmla="*/ 416 w 488"/>
                  <a:gd name="T47" fmla="*/ 136 h 184"/>
                  <a:gd name="T48" fmla="*/ 64 w 488"/>
                  <a:gd name="T49" fmla="*/ 184 h 184"/>
                  <a:gd name="T50" fmla="*/ 64 w 488"/>
                  <a:gd name="T51" fmla="*/ 184 h 184"/>
                  <a:gd name="T52" fmla="*/ 0 w 488"/>
                  <a:gd name="T53" fmla="*/ 112 h 184"/>
                  <a:gd name="T54" fmla="*/ 0 w 488"/>
                  <a:gd name="T55" fmla="*/ 112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88"/>
                  <a:gd name="T85" fmla="*/ 0 h 184"/>
                  <a:gd name="T86" fmla="*/ 488 w 488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88" h="184">
                    <a:moveTo>
                      <a:pt x="0" y="112"/>
                    </a:moveTo>
                    <a:lnTo>
                      <a:pt x="0" y="112"/>
                    </a:lnTo>
                    <a:lnTo>
                      <a:pt x="48" y="80"/>
                    </a:lnTo>
                    <a:lnTo>
                      <a:pt x="96" y="48"/>
                    </a:lnTo>
                    <a:lnTo>
                      <a:pt x="144" y="24"/>
                    </a:lnTo>
                    <a:lnTo>
                      <a:pt x="176" y="16"/>
                    </a:lnTo>
                    <a:lnTo>
                      <a:pt x="216" y="0"/>
                    </a:lnTo>
                    <a:lnTo>
                      <a:pt x="280" y="0"/>
                    </a:lnTo>
                    <a:lnTo>
                      <a:pt x="328" y="0"/>
                    </a:lnTo>
                    <a:lnTo>
                      <a:pt x="416" y="8"/>
                    </a:lnTo>
                    <a:lnTo>
                      <a:pt x="488" y="16"/>
                    </a:lnTo>
                    <a:lnTo>
                      <a:pt x="464" y="64"/>
                    </a:lnTo>
                    <a:lnTo>
                      <a:pt x="416" y="136"/>
                    </a:lnTo>
                    <a:lnTo>
                      <a:pt x="64" y="184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fr-FR" sz="1800" b="0">
                  <a:latin typeface="Arial" charset="0"/>
                </a:endParaRPr>
              </a:p>
            </p:txBody>
          </p:sp>
          <p:grpSp>
            <p:nvGrpSpPr>
              <p:cNvPr id="30" name="Group 93"/>
              <p:cNvGrpSpPr>
                <a:grpSpLocks/>
              </p:cNvGrpSpPr>
              <p:nvPr/>
            </p:nvGrpSpPr>
            <p:grpSpPr bwMode="auto">
              <a:xfrm>
                <a:off x="955" y="601"/>
                <a:ext cx="548" cy="193"/>
                <a:chOff x="2332" y="1911"/>
                <a:chExt cx="548" cy="193"/>
              </a:xfrm>
            </p:grpSpPr>
            <p:sp>
              <p:nvSpPr>
                <p:cNvPr id="315" name="Freeform 94"/>
                <p:cNvSpPr>
                  <a:spLocks/>
                </p:cNvSpPr>
                <p:nvPr/>
              </p:nvSpPr>
              <p:spPr bwMode="auto">
                <a:xfrm>
                  <a:off x="2332" y="1911"/>
                  <a:ext cx="407" cy="179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0" y="176"/>
                    </a:cxn>
                    <a:cxn ang="0">
                      <a:pos x="8" y="184"/>
                    </a:cxn>
                    <a:cxn ang="0">
                      <a:pos x="72" y="184"/>
                    </a:cxn>
                    <a:cxn ang="0">
                      <a:pos x="168" y="184"/>
                    </a:cxn>
                    <a:cxn ang="0">
                      <a:pos x="328" y="176"/>
                    </a:cxn>
                    <a:cxn ang="0">
                      <a:pos x="424" y="168"/>
                    </a:cxn>
                    <a:cxn ang="0">
                      <a:pos x="400" y="160"/>
                    </a:cxn>
                    <a:cxn ang="0">
                      <a:pos x="352" y="96"/>
                    </a:cxn>
                    <a:cxn ang="0">
                      <a:pos x="336" y="64"/>
                    </a:cxn>
                    <a:cxn ang="0">
                      <a:pos x="336" y="0"/>
                    </a:cxn>
                    <a:cxn ang="0">
                      <a:pos x="328" y="0"/>
                    </a:cxn>
                    <a:cxn ang="0">
                      <a:pos x="272" y="0"/>
                    </a:cxn>
                    <a:cxn ang="0">
                      <a:pos x="40" y="40"/>
                    </a:cxn>
                    <a:cxn ang="0">
                      <a:pos x="32" y="48"/>
                    </a:cxn>
                    <a:cxn ang="0">
                      <a:pos x="24" y="5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424" h="184">
                      <a:moveTo>
                        <a:pt x="0" y="168"/>
                      </a:moveTo>
                      <a:lnTo>
                        <a:pt x="0" y="176"/>
                      </a:lnTo>
                      <a:lnTo>
                        <a:pt x="8" y="184"/>
                      </a:lnTo>
                      <a:lnTo>
                        <a:pt x="72" y="184"/>
                      </a:lnTo>
                      <a:lnTo>
                        <a:pt x="168" y="184"/>
                      </a:lnTo>
                      <a:lnTo>
                        <a:pt x="328" y="176"/>
                      </a:lnTo>
                      <a:lnTo>
                        <a:pt x="424" y="168"/>
                      </a:lnTo>
                      <a:lnTo>
                        <a:pt x="400" y="160"/>
                      </a:lnTo>
                      <a:lnTo>
                        <a:pt x="352" y="96"/>
                      </a:lnTo>
                      <a:lnTo>
                        <a:pt x="336" y="64"/>
                      </a:lnTo>
                      <a:lnTo>
                        <a:pt x="336" y="0"/>
                      </a:lnTo>
                      <a:lnTo>
                        <a:pt x="328" y="0"/>
                      </a:lnTo>
                      <a:lnTo>
                        <a:pt x="272" y="0"/>
                      </a:lnTo>
                      <a:lnTo>
                        <a:pt x="40" y="40"/>
                      </a:lnTo>
                      <a:lnTo>
                        <a:pt x="32" y="48"/>
                      </a:lnTo>
                      <a:lnTo>
                        <a:pt x="24" y="5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Freeform 95"/>
                <p:cNvSpPr>
                  <a:spLocks/>
                </p:cNvSpPr>
                <p:nvPr/>
              </p:nvSpPr>
              <p:spPr bwMode="auto">
                <a:xfrm>
                  <a:off x="2342" y="1920"/>
                  <a:ext cx="407" cy="184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0" y="168"/>
                    </a:cxn>
                    <a:cxn ang="0">
                      <a:pos x="0" y="176"/>
                    </a:cxn>
                    <a:cxn ang="0">
                      <a:pos x="0" y="176"/>
                    </a:cxn>
                    <a:cxn ang="0">
                      <a:pos x="8" y="184"/>
                    </a:cxn>
                    <a:cxn ang="0">
                      <a:pos x="8" y="184"/>
                    </a:cxn>
                    <a:cxn ang="0">
                      <a:pos x="64" y="184"/>
                    </a:cxn>
                    <a:cxn ang="0">
                      <a:pos x="64" y="184"/>
                    </a:cxn>
                    <a:cxn ang="0">
                      <a:pos x="160" y="184"/>
                    </a:cxn>
                    <a:cxn ang="0">
                      <a:pos x="160" y="184"/>
                    </a:cxn>
                    <a:cxn ang="0">
                      <a:pos x="328" y="176"/>
                    </a:cxn>
                    <a:cxn ang="0">
                      <a:pos x="328" y="176"/>
                    </a:cxn>
                    <a:cxn ang="0">
                      <a:pos x="424" y="168"/>
                    </a:cxn>
                    <a:cxn ang="0">
                      <a:pos x="424" y="168"/>
                    </a:cxn>
                    <a:cxn ang="0">
                      <a:pos x="392" y="160"/>
                    </a:cxn>
                    <a:cxn ang="0">
                      <a:pos x="392" y="160"/>
                    </a:cxn>
                    <a:cxn ang="0">
                      <a:pos x="352" y="96"/>
                    </a:cxn>
                    <a:cxn ang="0">
                      <a:pos x="352" y="96"/>
                    </a:cxn>
                    <a:cxn ang="0">
                      <a:pos x="328" y="64"/>
                    </a:cxn>
                    <a:cxn ang="0">
                      <a:pos x="328" y="64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328" y="0"/>
                    </a:cxn>
                    <a:cxn ang="0">
                      <a:pos x="264" y="0"/>
                    </a:cxn>
                    <a:cxn ang="0">
                      <a:pos x="264" y="0"/>
                    </a:cxn>
                    <a:cxn ang="0">
                      <a:pos x="40" y="40"/>
                    </a:cxn>
                    <a:cxn ang="0">
                      <a:pos x="40" y="40"/>
                    </a:cxn>
                    <a:cxn ang="0">
                      <a:pos x="32" y="40"/>
                    </a:cxn>
                    <a:cxn ang="0">
                      <a:pos x="32" y="40"/>
                    </a:cxn>
                    <a:cxn ang="0">
                      <a:pos x="24" y="56"/>
                    </a:cxn>
                    <a:cxn ang="0">
                      <a:pos x="24" y="56"/>
                    </a:cxn>
                    <a:cxn ang="0">
                      <a:pos x="0" y="168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424" h="184">
                      <a:moveTo>
                        <a:pt x="0" y="168"/>
                      </a:moveTo>
                      <a:lnTo>
                        <a:pt x="0" y="168"/>
                      </a:lnTo>
                      <a:lnTo>
                        <a:pt x="0" y="176"/>
                      </a:lnTo>
                      <a:lnTo>
                        <a:pt x="0" y="176"/>
                      </a:lnTo>
                      <a:lnTo>
                        <a:pt x="8" y="184"/>
                      </a:lnTo>
                      <a:lnTo>
                        <a:pt x="8" y="184"/>
                      </a:lnTo>
                      <a:lnTo>
                        <a:pt x="64" y="184"/>
                      </a:lnTo>
                      <a:lnTo>
                        <a:pt x="64" y="184"/>
                      </a:lnTo>
                      <a:lnTo>
                        <a:pt x="160" y="184"/>
                      </a:lnTo>
                      <a:lnTo>
                        <a:pt x="160" y="184"/>
                      </a:lnTo>
                      <a:lnTo>
                        <a:pt x="328" y="176"/>
                      </a:lnTo>
                      <a:lnTo>
                        <a:pt x="328" y="176"/>
                      </a:lnTo>
                      <a:lnTo>
                        <a:pt x="424" y="168"/>
                      </a:lnTo>
                      <a:lnTo>
                        <a:pt x="424" y="168"/>
                      </a:lnTo>
                      <a:lnTo>
                        <a:pt x="392" y="160"/>
                      </a:lnTo>
                      <a:lnTo>
                        <a:pt x="392" y="160"/>
                      </a:lnTo>
                      <a:lnTo>
                        <a:pt x="352" y="96"/>
                      </a:lnTo>
                      <a:lnTo>
                        <a:pt x="352" y="96"/>
                      </a:lnTo>
                      <a:lnTo>
                        <a:pt x="328" y="64"/>
                      </a:lnTo>
                      <a:lnTo>
                        <a:pt x="328" y="64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40" y="40"/>
                      </a:lnTo>
                      <a:lnTo>
                        <a:pt x="40" y="40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24" y="56"/>
                      </a:lnTo>
                      <a:lnTo>
                        <a:pt x="24" y="56"/>
                      </a:lnTo>
                      <a:lnTo>
                        <a:pt x="0" y="168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Freeform 96"/>
                <p:cNvSpPr>
                  <a:spLocks/>
                </p:cNvSpPr>
                <p:nvPr/>
              </p:nvSpPr>
              <p:spPr bwMode="auto">
                <a:xfrm>
                  <a:off x="2372" y="1964"/>
                  <a:ext cx="283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296" y="8"/>
                    </a:cxn>
                    <a:cxn ang="0">
                      <a:pos x="296" y="8"/>
                    </a:cxn>
                  </a:cxnLst>
                  <a:rect l="0" t="0" r="r" b="b"/>
                  <a:pathLst>
                    <a:path w="296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96" y="8"/>
                      </a:lnTo>
                      <a:lnTo>
                        <a:pt x="296" y="8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Freeform 97"/>
                <p:cNvSpPr>
                  <a:spLocks/>
                </p:cNvSpPr>
                <p:nvPr/>
              </p:nvSpPr>
              <p:spPr bwMode="auto">
                <a:xfrm>
                  <a:off x="2374" y="1957"/>
                  <a:ext cx="289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24" y="16"/>
                    </a:cxn>
                    <a:cxn ang="0">
                      <a:pos x="304" y="16"/>
                    </a:cxn>
                  </a:cxnLst>
                  <a:rect l="0" t="0" r="r" b="b"/>
                  <a:pathLst>
                    <a:path w="304" h="16">
                      <a:moveTo>
                        <a:pt x="0" y="0"/>
                      </a:move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6"/>
                      </a:lnTo>
                      <a:lnTo>
                        <a:pt x="304" y="16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Freeform 98"/>
                <p:cNvSpPr>
                  <a:spLocks/>
                </p:cNvSpPr>
                <p:nvPr/>
              </p:nvSpPr>
              <p:spPr bwMode="auto">
                <a:xfrm>
                  <a:off x="2611" y="2013"/>
                  <a:ext cx="63" cy="69"/>
                </a:xfrm>
                <a:custGeom>
                  <a:avLst/>
                  <a:gdLst/>
                  <a:ahLst/>
                  <a:cxnLst>
                    <a:cxn ang="0">
                      <a:pos x="48" y="72"/>
                    </a:cxn>
                    <a:cxn ang="0">
                      <a:pos x="0" y="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64" h="72">
                      <a:moveTo>
                        <a:pt x="48" y="72"/>
                      </a:moveTo>
                      <a:lnTo>
                        <a:pt x="0" y="0"/>
                      </a:lnTo>
                      <a:lnTo>
                        <a:pt x="64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Freeform 99"/>
                <p:cNvSpPr>
                  <a:spLocks/>
                </p:cNvSpPr>
                <p:nvPr/>
              </p:nvSpPr>
              <p:spPr bwMode="auto">
                <a:xfrm>
                  <a:off x="2623" y="2024"/>
                  <a:ext cx="63" cy="64"/>
                </a:xfrm>
                <a:custGeom>
                  <a:avLst/>
                  <a:gdLst/>
                  <a:ahLst/>
                  <a:cxnLst>
                    <a:cxn ang="0">
                      <a:pos x="40" y="72"/>
                    </a:cxn>
                    <a:cxn ang="0">
                      <a:pos x="40" y="7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4" y="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64" h="72">
                      <a:moveTo>
                        <a:pt x="40" y="72"/>
                      </a:moveTo>
                      <a:lnTo>
                        <a:pt x="40" y="7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4" y="0"/>
                      </a:lnTo>
                      <a:lnTo>
                        <a:pt x="64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Freeform 100"/>
                <p:cNvSpPr>
                  <a:spLocks/>
                </p:cNvSpPr>
                <p:nvPr/>
              </p:nvSpPr>
              <p:spPr bwMode="auto">
                <a:xfrm>
                  <a:off x="2610" y="1980"/>
                  <a:ext cx="9" cy="41"/>
                </a:xfrm>
                <a:custGeom>
                  <a:avLst/>
                  <a:gdLst/>
                  <a:ahLst/>
                  <a:cxnLst>
                    <a:cxn ang="0">
                      <a:pos x="16" y="40"/>
                    </a:cxn>
                    <a:cxn ang="0">
                      <a:pos x="16" y="4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40">
                      <a:moveTo>
                        <a:pt x="16" y="40"/>
                      </a:moveTo>
                      <a:lnTo>
                        <a:pt x="16" y="4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Line 101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" y="1976"/>
                  <a:ext cx="16" cy="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3" name="Freeform 102"/>
                <p:cNvSpPr>
                  <a:spLocks/>
                </p:cNvSpPr>
                <p:nvPr/>
              </p:nvSpPr>
              <p:spPr bwMode="auto">
                <a:xfrm>
                  <a:off x="2743" y="2055"/>
                  <a:ext cx="127" cy="18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8" y="16"/>
                    </a:cxn>
                    <a:cxn ang="0">
                      <a:pos x="32" y="8"/>
                    </a:cxn>
                    <a:cxn ang="0">
                      <a:pos x="56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16">
                      <a:moveTo>
                        <a:pt x="0" y="16"/>
                      </a:moveTo>
                      <a:lnTo>
                        <a:pt x="8" y="16"/>
                      </a:lnTo>
                      <a:lnTo>
                        <a:pt x="32" y="8"/>
                      </a:lnTo>
                      <a:lnTo>
                        <a:pt x="56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Freeform 103"/>
                <p:cNvSpPr>
                  <a:spLocks/>
                </p:cNvSpPr>
                <p:nvPr/>
              </p:nvSpPr>
              <p:spPr bwMode="auto">
                <a:xfrm>
                  <a:off x="2753" y="2068"/>
                  <a:ext cx="127" cy="13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56" y="0"/>
                    </a:cxn>
                    <a:cxn ang="0">
                      <a:pos x="56" y="0"/>
                    </a:cxn>
                    <a:cxn ang="0">
                      <a:pos x="128" y="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56" y="0"/>
                      </a:lnTo>
                      <a:lnTo>
                        <a:pt x="56" y="0"/>
                      </a:lnTo>
                      <a:lnTo>
                        <a:pt x="128" y="0"/>
                      </a:lnTo>
                      <a:lnTo>
                        <a:pt x="128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8039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fr-FR" sz="1800" b="0"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56" name="Line 104"/>
          <p:cNvSpPr>
            <a:spLocks noChangeShapeType="1"/>
          </p:cNvSpPr>
          <p:nvPr/>
        </p:nvSpPr>
        <p:spPr bwMode="auto">
          <a:xfrm flipH="1" flipV="1">
            <a:off x="1816837" y="1590061"/>
            <a:ext cx="0" cy="445570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1" name="Freeform 25"/>
          <p:cNvSpPr>
            <a:spLocks/>
          </p:cNvSpPr>
          <p:nvPr/>
        </p:nvSpPr>
        <p:spPr bwMode="auto">
          <a:xfrm rot="1486185">
            <a:off x="3979790" y="1364623"/>
            <a:ext cx="768243" cy="120949"/>
          </a:xfrm>
          <a:custGeom>
            <a:avLst/>
            <a:gdLst>
              <a:gd name="T0" fmla="*/ 0 w 907"/>
              <a:gd name="T1" fmla="*/ 0 h 404"/>
              <a:gd name="T2" fmla="*/ 2147483647 w 907"/>
              <a:gd name="T3" fmla="*/ 2147483647 h 404"/>
              <a:gd name="T4" fmla="*/ 2147483647 w 907"/>
              <a:gd name="T5" fmla="*/ 2147483647 h 404"/>
              <a:gd name="T6" fmla="*/ 2147483647 w 907"/>
              <a:gd name="T7" fmla="*/ 2147483647 h 404"/>
              <a:gd name="T8" fmla="*/ 2147483647 w 907"/>
              <a:gd name="T9" fmla="*/ 2147483647 h 404"/>
              <a:gd name="T10" fmla="*/ 2147483647 w 907"/>
              <a:gd name="T11" fmla="*/ 2147483647 h 4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7"/>
              <a:gd name="T19" fmla="*/ 0 h 404"/>
              <a:gd name="T20" fmla="*/ 907 w 907"/>
              <a:gd name="T21" fmla="*/ 404 h 404"/>
              <a:gd name="connsiteX0" fmla="*/ 0 w 860"/>
              <a:gd name="connsiteY0" fmla="*/ 0 h 376"/>
              <a:gd name="connsiteX1" fmla="*/ 233 w 860"/>
              <a:gd name="connsiteY1" fmla="*/ 41 h 376"/>
              <a:gd name="connsiteX2" fmla="*/ 448 w 860"/>
              <a:gd name="connsiteY2" fmla="*/ 120 h 376"/>
              <a:gd name="connsiteX3" fmla="*/ 612 w 860"/>
              <a:gd name="connsiteY3" fmla="*/ 208 h 376"/>
              <a:gd name="connsiteX4" fmla="*/ 860 w 860"/>
              <a:gd name="connsiteY4" fmla="*/ 376 h 376"/>
              <a:gd name="connsiteX0" fmla="*/ 0 w 612"/>
              <a:gd name="connsiteY0" fmla="*/ 0 h 208"/>
              <a:gd name="connsiteX1" fmla="*/ 233 w 612"/>
              <a:gd name="connsiteY1" fmla="*/ 41 h 208"/>
              <a:gd name="connsiteX2" fmla="*/ 448 w 612"/>
              <a:gd name="connsiteY2" fmla="*/ 120 h 208"/>
              <a:gd name="connsiteX3" fmla="*/ 612 w 612"/>
              <a:gd name="connsiteY3" fmla="*/ 208 h 208"/>
              <a:gd name="connsiteX0" fmla="*/ 0 w 612"/>
              <a:gd name="connsiteY0" fmla="*/ 0 h 208"/>
              <a:gd name="connsiteX1" fmla="*/ 233 w 612"/>
              <a:gd name="connsiteY1" fmla="*/ 41 h 208"/>
              <a:gd name="connsiteX2" fmla="*/ 448 w 612"/>
              <a:gd name="connsiteY2" fmla="*/ 120 h 208"/>
              <a:gd name="connsiteX3" fmla="*/ 612 w 612"/>
              <a:gd name="connsiteY3" fmla="*/ 208 h 208"/>
              <a:gd name="connsiteX0" fmla="*/ 0 w 645"/>
              <a:gd name="connsiteY0" fmla="*/ 0 h 208"/>
              <a:gd name="connsiteX1" fmla="*/ 233 w 645"/>
              <a:gd name="connsiteY1" fmla="*/ 41 h 208"/>
              <a:gd name="connsiteX2" fmla="*/ 448 w 645"/>
              <a:gd name="connsiteY2" fmla="*/ 120 h 208"/>
              <a:gd name="connsiteX3" fmla="*/ 645 w 645"/>
              <a:gd name="connsiteY3" fmla="*/ 208 h 208"/>
              <a:gd name="connsiteX0" fmla="*/ 0 w 678"/>
              <a:gd name="connsiteY0" fmla="*/ 0 h 272"/>
              <a:gd name="connsiteX1" fmla="*/ 233 w 678"/>
              <a:gd name="connsiteY1" fmla="*/ 41 h 272"/>
              <a:gd name="connsiteX2" fmla="*/ 448 w 678"/>
              <a:gd name="connsiteY2" fmla="*/ 120 h 272"/>
              <a:gd name="connsiteX3" fmla="*/ 678 w 678"/>
              <a:gd name="connsiteY3" fmla="*/ 272 h 272"/>
              <a:gd name="connsiteX0" fmla="*/ 0 w 678"/>
              <a:gd name="connsiteY0" fmla="*/ 0 h 272"/>
              <a:gd name="connsiteX1" fmla="*/ 233 w 678"/>
              <a:gd name="connsiteY1" fmla="*/ 41 h 272"/>
              <a:gd name="connsiteX2" fmla="*/ 448 w 678"/>
              <a:gd name="connsiteY2" fmla="*/ 120 h 272"/>
              <a:gd name="connsiteX3" fmla="*/ 678 w 678"/>
              <a:gd name="connsiteY3" fmla="*/ 272 h 272"/>
              <a:gd name="connsiteX0" fmla="*/ 0 w 678"/>
              <a:gd name="connsiteY0" fmla="*/ 0 h 272"/>
              <a:gd name="connsiteX1" fmla="*/ 233 w 678"/>
              <a:gd name="connsiteY1" fmla="*/ 41 h 272"/>
              <a:gd name="connsiteX2" fmla="*/ 448 w 678"/>
              <a:gd name="connsiteY2" fmla="*/ 120 h 272"/>
              <a:gd name="connsiteX3" fmla="*/ 678 w 678"/>
              <a:gd name="connsiteY3" fmla="*/ 272 h 272"/>
              <a:gd name="connsiteX0" fmla="*/ 0 w 678"/>
              <a:gd name="connsiteY0" fmla="*/ 0 h 272"/>
              <a:gd name="connsiteX1" fmla="*/ 233 w 678"/>
              <a:gd name="connsiteY1" fmla="*/ 41 h 272"/>
              <a:gd name="connsiteX2" fmla="*/ 448 w 678"/>
              <a:gd name="connsiteY2" fmla="*/ 120 h 272"/>
              <a:gd name="connsiteX3" fmla="*/ 678 w 678"/>
              <a:gd name="connsiteY3" fmla="*/ 272 h 272"/>
              <a:gd name="connsiteX0" fmla="*/ 0 w 678"/>
              <a:gd name="connsiteY0" fmla="*/ 262 h 534"/>
              <a:gd name="connsiteX1" fmla="*/ 244 w 678"/>
              <a:gd name="connsiteY1" fmla="*/ 20 h 534"/>
              <a:gd name="connsiteX2" fmla="*/ 448 w 678"/>
              <a:gd name="connsiteY2" fmla="*/ 382 h 534"/>
              <a:gd name="connsiteX3" fmla="*/ 678 w 678"/>
              <a:gd name="connsiteY3" fmla="*/ 534 h 534"/>
              <a:gd name="connsiteX0" fmla="*/ 0 w 678"/>
              <a:gd name="connsiteY0" fmla="*/ 257 h 529"/>
              <a:gd name="connsiteX1" fmla="*/ 244 w 678"/>
              <a:gd name="connsiteY1" fmla="*/ 15 h 529"/>
              <a:gd name="connsiteX2" fmla="*/ 473 w 678"/>
              <a:gd name="connsiteY2" fmla="*/ 168 h 529"/>
              <a:gd name="connsiteX3" fmla="*/ 678 w 678"/>
              <a:gd name="connsiteY3" fmla="*/ 529 h 529"/>
              <a:gd name="connsiteX0" fmla="*/ 0 w 707"/>
              <a:gd name="connsiteY0" fmla="*/ 442 h 555"/>
              <a:gd name="connsiteX1" fmla="*/ 273 w 707"/>
              <a:gd name="connsiteY1" fmla="*/ 41 h 555"/>
              <a:gd name="connsiteX2" fmla="*/ 502 w 707"/>
              <a:gd name="connsiteY2" fmla="*/ 194 h 555"/>
              <a:gd name="connsiteX3" fmla="*/ 707 w 707"/>
              <a:gd name="connsiteY3" fmla="*/ 555 h 555"/>
              <a:gd name="connsiteX0" fmla="*/ 0 w 707"/>
              <a:gd name="connsiteY0" fmla="*/ 388 h 501"/>
              <a:gd name="connsiteX1" fmla="*/ 246 w 707"/>
              <a:gd name="connsiteY1" fmla="*/ 41 h 501"/>
              <a:gd name="connsiteX2" fmla="*/ 502 w 707"/>
              <a:gd name="connsiteY2" fmla="*/ 140 h 501"/>
              <a:gd name="connsiteX3" fmla="*/ 707 w 707"/>
              <a:gd name="connsiteY3" fmla="*/ 501 h 501"/>
              <a:gd name="connsiteX0" fmla="*/ 0 w 708"/>
              <a:gd name="connsiteY0" fmla="*/ 252 h 482"/>
              <a:gd name="connsiteX1" fmla="*/ 247 w 708"/>
              <a:gd name="connsiteY1" fmla="*/ 22 h 482"/>
              <a:gd name="connsiteX2" fmla="*/ 503 w 708"/>
              <a:gd name="connsiteY2" fmla="*/ 121 h 482"/>
              <a:gd name="connsiteX3" fmla="*/ 708 w 708"/>
              <a:gd name="connsiteY3" fmla="*/ 482 h 482"/>
              <a:gd name="connsiteX0" fmla="*/ 0 w 708"/>
              <a:gd name="connsiteY0" fmla="*/ 300 h 530"/>
              <a:gd name="connsiteX1" fmla="*/ 247 w 708"/>
              <a:gd name="connsiteY1" fmla="*/ 70 h 530"/>
              <a:gd name="connsiteX2" fmla="*/ 503 w 708"/>
              <a:gd name="connsiteY2" fmla="*/ 169 h 530"/>
              <a:gd name="connsiteX3" fmla="*/ 708 w 708"/>
              <a:gd name="connsiteY3" fmla="*/ 530 h 530"/>
              <a:gd name="connsiteX0" fmla="*/ 0 w 708"/>
              <a:gd name="connsiteY0" fmla="*/ 300 h 530"/>
              <a:gd name="connsiteX1" fmla="*/ 247 w 708"/>
              <a:gd name="connsiteY1" fmla="*/ 70 h 530"/>
              <a:gd name="connsiteX2" fmla="*/ 503 w 708"/>
              <a:gd name="connsiteY2" fmla="*/ 169 h 530"/>
              <a:gd name="connsiteX3" fmla="*/ 708 w 708"/>
              <a:gd name="connsiteY3" fmla="*/ 530 h 530"/>
              <a:gd name="connsiteX0" fmla="*/ 30 w 738"/>
              <a:gd name="connsiteY0" fmla="*/ 300 h 530"/>
              <a:gd name="connsiteX1" fmla="*/ 277 w 738"/>
              <a:gd name="connsiteY1" fmla="*/ 70 h 530"/>
              <a:gd name="connsiteX2" fmla="*/ 533 w 738"/>
              <a:gd name="connsiteY2" fmla="*/ 169 h 530"/>
              <a:gd name="connsiteX3" fmla="*/ 738 w 738"/>
              <a:gd name="connsiteY3" fmla="*/ 530 h 530"/>
              <a:gd name="connsiteX0" fmla="*/ 0 w 708"/>
              <a:gd name="connsiteY0" fmla="*/ 300 h 530"/>
              <a:gd name="connsiteX1" fmla="*/ 247 w 708"/>
              <a:gd name="connsiteY1" fmla="*/ 70 h 530"/>
              <a:gd name="connsiteX2" fmla="*/ 503 w 708"/>
              <a:gd name="connsiteY2" fmla="*/ 169 h 530"/>
              <a:gd name="connsiteX3" fmla="*/ 708 w 708"/>
              <a:gd name="connsiteY3" fmla="*/ 530 h 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" h="530">
                <a:moveTo>
                  <a:pt x="0" y="300"/>
                </a:moveTo>
                <a:cubicBezTo>
                  <a:pt x="222" y="0"/>
                  <a:pt x="195" y="152"/>
                  <a:pt x="247" y="70"/>
                </a:cubicBezTo>
                <a:cubicBezTo>
                  <a:pt x="331" y="48"/>
                  <a:pt x="426" y="92"/>
                  <a:pt x="503" y="169"/>
                </a:cubicBezTo>
                <a:cubicBezTo>
                  <a:pt x="580" y="246"/>
                  <a:pt x="671" y="478"/>
                  <a:pt x="708" y="53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362" name="WordArt 162"/>
          <p:cNvSpPr>
            <a:spLocks noChangeAspect="1" noChangeArrowheads="1" noChangeShapeType="1" noTextEdit="1"/>
          </p:cNvSpPr>
          <p:nvPr/>
        </p:nvSpPr>
        <p:spPr bwMode="auto">
          <a:xfrm rot="1769010">
            <a:off x="3926344" y="1255259"/>
            <a:ext cx="955624" cy="34488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97991"/>
              </a:avLst>
            </a:prstTxWarp>
          </a:bodyPr>
          <a:lstStyle/>
          <a:p>
            <a:pPr algn="ctr"/>
            <a:r>
              <a:rPr lang="fr-FR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ea typeface="Arial Black"/>
                <a:cs typeface="Arial Black"/>
              </a:rPr>
              <a:t>2ème régime</a:t>
            </a:r>
          </a:p>
        </p:txBody>
      </p:sp>
      <p:grpSp>
        <p:nvGrpSpPr>
          <p:cNvPr id="31" name="Group 106"/>
          <p:cNvGrpSpPr>
            <a:grpSpLocks/>
          </p:cNvGrpSpPr>
          <p:nvPr/>
        </p:nvGrpSpPr>
        <p:grpSpPr bwMode="auto">
          <a:xfrm>
            <a:off x="4545020" y="1490663"/>
            <a:ext cx="1130301" cy="508000"/>
            <a:chOff x="2863" y="1059"/>
            <a:chExt cx="712" cy="320"/>
          </a:xfrm>
        </p:grpSpPr>
        <p:sp>
          <p:nvSpPr>
            <p:cNvPr id="233" name="Oval 34"/>
            <p:cNvSpPr>
              <a:spLocks noChangeAspect="1" noChangeArrowheads="1"/>
            </p:cNvSpPr>
            <p:nvPr/>
          </p:nvSpPr>
          <p:spPr bwMode="auto">
            <a:xfrm>
              <a:off x="2863" y="1059"/>
              <a:ext cx="66" cy="66"/>
            </a:xfrm>
            <a:prstGeom prst="ellipse">
              <a:avLst/>
            </a:pr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fr-FR" sz="1800" b="0">
                <a:latin typeface="Arial" charset="0"/>
              </a:endParaRPr>
            </a:p>
          </p:txBody>
        </p:sp>
        <p:sp>
          <p:nvSpPr>
            <p:cNvPr id="234" name="AutoShape 41"/>
            <p:cNvSpPr>
              <a:spLocks noChangeArrowheads="1"/>
            </p:cNvSpPr>
            <p:nvPr/>
          </p:nvSpPr>
          <p:spPr bwMode="auto">
            <a:xfrm>
              <a:off x="3060" y="1186"/>
              <a:ext cx="515" cy="193"/>
            </a:xfrm>
            <a:prstGeom prst="wedgeRoundRectCallout">
              <a:avLst>
                <a:gd name="adj1" fmla="val -82036"/>
                <a:gd name="adj2" fmla="val -95506"/>
                <a:gd name="adj3" fmla="val 16667"/>
              </a:avLst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fr-FR" sz="1200" b="0" dirty="0">
                  <a:solidFill>
                    <a:srgbClr val="FFFF00"/>
                  </a:solidFill>
                  <a:latin typeface="Symbol" charset="2"/>
                </a:rPr>
                <a:t>a</a:t>
              </a:r>
              <a:r>
                <a:rPr lang="fr-FR" sz="1200" b="0" dirty="0">
                  <a:solidFill>
                    <a:srgbClr val="FFFF00"/>
                  </a:solidFill>
                  <a:latin typeface="Times New Roman" charset="0"/>
                </a:rPr>
                <a:t> = 16°</a:t>
              </a:r>
            </a:p>
          </p:txBody>
        </p:sp>
      </p:grpSp>
      <p:sp>
        <p:nvSpPr>
          <p:cNvPr id="363" name="Oval 24"/>
          <p:cNvSpPr>
            <a:spLocks noChangeAspect="1" noChangeArrowheads="1"/>
          </p:cNvSpPr>
          <p:nvPr/>
        </p:nvSpPr>
        <p:spPr bwMode="auto">
          <a:xfrm>
            <a:off x="4655607" y="1621895"/>
            <a:ext cx="104264" cy="104262"/>
          </a:xfrm>
          <a:prstGeom prst="ellipse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1" name="Text Box 4"/>
          <p:cNvSpPr txBox="1">
            <a:spLocks noChangeArrowheads="1"/>
          </p:cNvSpPr>
          <p:nvPr/>
        </p:nvSpPr>
        <p:spPr bwMode="auto">
          <a:xfrm>
            <a:off x="0" y="1397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/>
              <a:t>LA POLAIRE D’UN PROFIL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217" grpId="1" animBg="1"/>
      <p:bldP spid="219" grpId="0" animBg="1"/>
      <p:bldP spid="235" grpId="0" animBg="1"/>
      <p:bldP spid="236" grpId="0"/>
      <p:bldP spid="240" grpId="0" animBg="1"/>
      <p:bldP spid="240" grpId="1" animBg="1"/>
      <p:bldP spid="241" grpId="0" animBg="1"/>
      <p:bldP spid="242" grpId="0" animBg="1"/>
      <p:bldP spid="243" grpId="0"/>
      <p:bldP spid="244" grpId="0"/>
      <p:bldP spid="245" grpId="0"/>
      <p:bldP spid="3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006600" y="1162050"/>
            <a:ext cx="53467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-393192" eaLnBrk="1" hangingPunct="1">
              <a:spcBef>
                <a:spcPts val="768"/>
              </a:spcBef>
              <a:buBlip>
                <a:blip r:embed="rId2"/>
              </a:buBlip>
              <a:defRPr sz="1800" b="0">
                <a:effectLst/>
                <a:latin typeface="+mn-lt"/>
                <a:ea typeface="+mn-ea"/>
                <a:cs typeface="+mn-cs"/>
              </a:defRPr>
            </a:lvl1pPr>
          </a:lstStyle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Expression algébrique de la portance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Définitions des différents facteurs influant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Vitesse et limitations structurelles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Polaire et incidence d’un profil 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Relation vitesse / incidence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Vitesses caractéristiques</a:t>
            </a:r>
          </a:p>
          <a:p>
            <a:pPr marL="0" lvl="2">
              <a:spcAft>
                <a:spcPts val="1200"/>
              </a:spcAft>
            </a:pPr>
            <a:endParaRPr lang="fr-FR" sz="2000" b="0" dirty="0">
              <a:latin typeface="+mj-lt"/>
            </a:endParaRPr>
          </a:p>
        </p:txBody>
      </p:sp>
      <p:sp>
        <p:nvSpPr>
          <p:cNvPr id="18436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FACTEURS INFLUANT SUR LA PORTANCE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955800" y="3606801"/>
            <a:ext cx="5105400" cy="431999"/>
          </a:xfrm>
          <a:prstGeom prst="roundRect">
            <a:avLst/>
          </a:prstGeom>
          <a:noFill/>
          <a:ln w="1905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9041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E1C3B85E-1DCE-E54D-A17D-9A553552A38D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91000"/>
          </a:blip>
          <a:stretch>
            <a:fillRect/>
          </a:stretch>
        </p:blipFill>
        <p:spPr>
          <a:xfrm rot="1202706" flipH="1">
            <a:off x="4606958" y="4209843"/>
            <a:ext cx="2471413" cy="698444"/>
          </a:xfrm>
          <a:prstGeom prst="rect">
            <a:avLst/>
          </a:prstGeom>
        </p:spPr>
      </p:pic>
      <p:sp>
        <p:nvSpPr>
          <p:cNvPr id="31" name="AutoShape 5">
            <a:extLst>
              <a:ext uri="{FF2B5EF4-FFF2-40B4-BE49-F238E27FC236}">
                <a16:creationId xmlns:a16="http://schemas.microsoft.com/office/drawing/2014/main" id="{B628D887-7A8B-B044-A8A1-980E22B32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919" y="4143253"/>
            <a:ext cx="3874650" cy="932045"/>
          </a:xfrm>
          <a:custGeom>
            <a:avLst/>
            <a:gdLst>
              <a:gd name="connsiteX0" fmla="*/ 0 w 3874650"/>
              <a:gd name="connsiteY0" fmla="*/ 894975 h 894975"/>
              <a:gd name="connsiteX1" fmla="*/ 0 w 3874650"/>
              <a:gd name="connsiteY1" fmla="*/ 0 h 894975"/>
              <a:gd name="connsiteX2" fmla="*/ 3874650 w 3874650"/>
              <a:gd name="connsiteY2" fmla="*/ 894975 h 894975"/>
              <a:gd name="connsiteX3" fmla="*/ 0 w 3874650"/>
              <a:gd name="connsiteY3" fmla="*/ 894975 h 894975"/>
              <a:gd name="connsiteX0" fmla="*/ 0 w 3874650"/>
              <a:gd name="connsiteY0" fmla="*/ 932045 h 932045"/>
              <a:gd name="connsiteX1" fmla="*/ 0 w 3874650"/>
              <a:gd name="connsiteY1" fmla="*/ 0 h 932045"/>
              <a:gd name="connsiteX2" fmla="*/ 3874650 w 3874650"/>
              <a:gd name="connsiteY2" fmla="*/ 932045 h 932045"/>
              <a:gd name="connsiteX3" fmla="*/ 0 w 3874650"/>
              <a:gd name="connsiteY3" fmla="*/ 932045 h 9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4650" h="932045">
                <a:moveTo>
                  <a:pt x="0" y="932045"/>
                </a:moveTo>
                <a:lnTo>
                  <a:pt x="0" y="0"/>
                </a:lnTo>
                <a:lnTo>
                  <a:pt x="3874650" y="932045"/>
                </a:lnTo>
                <a:lnTo>
                  <a:pt x="0" y="93204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8D6EBD9-3A4C-EF46-905B-3E993C8B6028}"/>
              </a:ext>
            </a:extLst>
          </p:cNvPr>
          <p:cNvGrpSpPr/>
          <p:nvPr/>
        </p:nvGrpSpPr>
        <p:grpSpPr>
          <a:xfrm rot="21275665">
            <a:off x="3250756" y="3602236"/>
            <a:ext cx="2682269" cy="1291959"/>
            <a:chOff x="4148027" y="3561671"/>
            <a:chExt cx="2682269" cy="1291959"/>
          </a:xfrm>
        </p:grpSpPr>
        <p:sp>
          <p:nvSpPr>
            <p:cNvPr id="27" name="Line 11">
              <a:extLst>
                <a:ext uri="{FF2B5EF4-FFF2-40B4-BE49-F238E27FC236}">
                  <a16:creationId xmlns:a16="http://schemas.microsoft.com/office/drawing/2014/main" id="{9F0183A8-47D7-334E-9956-4F8E717EE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683" y="3561671"/>
              <a:ext cx="2560613" cy="129195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 Box 12">
              <a:extLst>
                <a:ext uri="{FF2B5EF4-FFF2-40B4-BE49-F238E27FC236}">
                  <a16:creationId xmlns:a16="http://schemas.microsoft.com/office/drawing/2014/main" id="{1A33539D-3EAC-BC44-8D1A-BFA8136BB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60000">
              <a:off x="4148027" y="3570812"/>
              <a:ext cx="127953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200" b="0" dirty="0">
                  <a:solidFill>
                    <a:srgbClr val="FF0000"/>
                  </a:solidFill>
                  <a:latin typeface="Candara" panose="020E0502030303020204" pitchFamily="34" charset="0"/>
                </a:rPr>
                <a:t>Corde</a:t>
              </a:r>
            </a:p>
          </p:txBody>
        </p:sp>
      </p:grpSp>
      <p:sp>
        <p:nvSpPr>
          <p:cNvPr id="25" name="AutoShape 4">
            <a:extLst>
              <a:ext uri="{FF2B5EF4-FFF2-40B4-BE49-F238E27FC236}">
                <a16:creationId xmlns:a16="http://schemas.microsoft.com/office/drawing/2014/main" id="{6EB16809-49D8-5641-852E-45EDB816AB8A}"/>
              </a:ext>
            </a:extLst>
          </p:cNvPr>
          <p:cNvSpPr>
            <a:spLocks noChangeArrowheads="1"/>
          </p:cNvSpPr>
          <p:nvPr/>
        </p:nvSpPr>
        <p:spPr bwMode="auto">
          <a:xfrm rot="840000">
            <a:off x="3210160" y="4158069"/>
            <a:ext cx="3557526" cy="429371"/>
          </a:xfrm>
          <a:prstGeom prst="rtTriangl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1EE530C7-FB7F-EB4E-AC62-154A8748208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2699" y="633413"/>
            <a:ext cx="9144000" cy="446087"/>
          </a:xfrm>
          <a:noFill/>
          <a:ln/>
          <a:effectLst/>
        </p:spPr>
        <p:txBody>
          <a:bodyPr anchorCtr="0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fr-FR" sz="1600" b="1" dirty="0">
                <a:solidFill>
                  <a:srgbClr val="C00000"/>
                </a:solidFill>
                <a:latin typeface="Candara" panose="020E0502030303020204" pitchFamily="34" charset="0"/>
                <a:ea typeface="ＭＳ Ｐゴシック" charset="-128"/>
              </a:rPr>
              <a:t>L’angle d’incidence </a:t>
            </a:r>
            <a:r>
              <a:rPr lang="fr-FR" altLang="fr-FR" sz="1600" dirty="0">
                <a:solidFill>
                  <a:srgbClr val="C00000"/>
                </a:solidFill>
                <a:sym typeface="Symbol" pitchFamily="2" charset="2"/>
              </a:rPr>
              <a:t>(</a:t>
            </a:r>
            <a:r>
              <a:rPr lang="fr-FR" altLang="fr-FR" sz="1600" dirty="0">
                <a:solidFill>
                  <a:srgbClr val="C00000"/>
                </a:solidFill>
                <a:latin typeface="Symbol" pitchFamily="2" charset="2"/>
                <a:sym typeface="Symbol" pitchFamily="2" charset="2"/>
              </a:rPr>
              <a:t>a - </a:t>
            </a:r>
            <a:r>
              <a:rPr lang="fr-FR" altLang="fr-FR" sz="1600" dirty="0">
                <a:solidFill>
                  <a:srgbClr val="C00000"/>
                </a:solidFill>
                <a:latin typeface="Candara" panose="020E0502030303020204" pitchFamily="34" charset="0"/>
                <a:sym typeface="Symbol" pitchFamily="2" charset="2"/>
              </a:rPr>
              <a:t>Alpha</a:t>
            </a:r>
            <a:r>
              <a:rPr lang="fr-FR" altLang="fr-FR" sz="1600" dirty="0">
                <a:solidFill>
                  <a:srgbClr val="C00000"/>
                </a:solidFill>
                <a:latin typeface="Symbol" pitchFamily="2" charset="2"/>
                <a:sym typeface="Symbol" pitchFamily="2" charset="2"/>
              </a:rPr>
              <a:t>)</a:t>
            </a:r>
            <a:endParaRPr lang="fr-FR" altLang="fr-FR" sz="1600" dirty="0">
              <a:solidFill>
                <a:srgbClr val="C00000"/>
              </a:solidFill>
              <a:latin typeface="Candara" panose="020E0502030303020204" pitchFamily="34" charset="0"/>
              <a:ea typeface="ＭＳ Ｐゴシック" charset="-128"/>
            </a:endParaRP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1A339DE8-049A-BB43-9032-778756C5A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" y="921092"/>
            <a:ext cx="78028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altLang="fr-FR" sz="1400" b="0" dirty="0">
                <a:latin typeface="Candara" panose="020E0502030303020204" pitchFamily="34" charset="0"/>
              </a:rPr>
              <a:t>C’est l’angle formé entre la corde de référence d’une aile (ou axe longitudinal de l’ULM) et la trajectoire (ou vent relatif).</a:t>
            </a:r>
            <a:endParaRPr lang="fr-FR" altLang="fr-FR" sz="1100" b="0" dirty="0">
              <a:latin typeface="Candara" panose="020E050203030302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052881D-EFB3-D74B-AFB8-B0228AA4A6D1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1609643"/>
            <a:ext cx="9144000" cy="419852"/>
          </a:xfrm>
          <a:prstGeom prst="rect">
            <a:avLst/>
          </a:prstGeom>
          <a:noFill/>
          <a:ln/>
          <a:effectLst/>
        </p:spPr>
        <p:txBody>
          <a:bodyPr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fr-FR" altLang="fr-FR" sz="1600" dirty="0">
                <a:solidFill>
                  <a:schemeClr val="tx2"/>
                </a:solidFill>
                <a:latin typeface="Candara" panose="020E0502030303020204" pitchFamily="34" charset="0"/>
                <a:ea typeface="ＭＳ Ｐゴシック" charset="-128"/>
              </a:rPr>
              <a:t>L’angle de pente </a:t>
            </a:r>
            <a:r>
              <a:rPr lang="fr-FR" altLang="fr-FR" sz="1600" b="0" dirty="0">
                <a:solidFill>
                  <a:schemeClr val="tx2"/>
                </a:solidFill>
                <a:sym typeface="Symbol" pitchFamily="2" charset="2"/>
              </a:rPr>
              <a:t>(</a:t>
            </a:r>
            <a:r>
              <a:rPr lang="fr-FR" altLang="fr-FR" sz="1600" b="0" dirty="0">
                <a:solidFill>
                  <a:schemeClr val="tx2"/>
                </a:solidFill>
                <a:latin typeface="Symbol" pitchFamily="2" charset="2"/>
                <a:sym typeface="Symbol" pitchFamily="2" charset="2"/>
              </a:rPr>
              <a:t>g - </a:t>
            </a:r>
            <a:r>
              <a:rPr lang="fr-FR" altLang="fr-FR" sz="1600" b="0" dirty="0">
                <a:solidFill>
                  <a:schemeClr val="tx2"/>
                </a:solidFill>
                <a:latin typeface="Candara" panose="020E0502030303020204" pitchFamily="34" charset="0"/>
                <a:sym typeface="Symbol" pitchFamily="2" charset="2"/>
              </a:rPr>
              <a:t>Gamma</a:t>
            </a:r>
            <a:r>
              <a:rPr lang="fr-FR" altLang="fr-FR" sz="1600" b="0" dirty="0">
                <a:solidFill>
                  <a:schemeClr val="tx2"/>
                </a:solidFill>
                <a:latin typeface="Symbol" pitchFamily="2" charset="2"/>
                <a:sym typeface="Symbol" pitchFamily="2" charset="2"/>
              </a:rPr>
              <a:t>)</a:t>
            </a:r>
            <a:endParaRPr lang="fr-FR" altLang="fr-FR" sz="1600" b="0" dirty="0">
              <a:solidFill>
                <a:schemeClr val="tx2"/>
              </a:solidFill>
              <a:latin typeface="Candara" panose="020E0502030303020204" pitchFamily="34" charset="0"/>
              <a:ea typeface="ＭＳ Ｐゴシック" charset="-128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7573BFE-3FF5-784A-A19C-73652699F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905"/>
            <a:ext cx="91439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algn="ctr" eaLnBrk="1" hangingPunct="1">
              <a:defRPr/>
            </a:pPr>
            <a:r>
              <a:rPr lang="fr-FR" altLang="fr-FR" sz="1400" b="0" dirty="0">
                <a:latin typeface="Candara" panose="020E0502030303020204" pitchFamily="34" charset="0"/>
              </a:rPr>
              <a:t>C’est l’angle formé entre la trajectoire (ou vent relatif) et l’horizontale</a:t>
            </a:r>
            <a:r>
              <a:rPr lang="fr-FR" altLang="fr-FR" sz="1600" b="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686A962-8005-8248-A301-7F962BB4AE2A}"/>
              </a:ext>
            </a:extLst>
          </p:cNvPr>
          <p:cNvSpPr txBox="1">
            <a:spLocks noChangeArrowheads="1"/>
          </p:cNvSpPr>
          <p:nvPr/>
        </p:nvSpPr>
        <p:spPr>
          <a:xfrm>
            <a:off x="12699" y="2358650"/>
            <a:ext cx="9144000" cy="469983"/>
          </a:xfrm>
          <a:prstGeom prst="rect">
            <a:avLst/>
          </a:prstGeom>
          <a:noFill/>
          <a:ln/>
          <a:effectLst/>
        </p:spPr>
        <p:txBody>
          <a:bodyPr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fr-FR" altLang="fr-FR" sz="1600" dirty="0">
                <a:solidFill>
                  <a:srgbClr val="008100"/>
                </a:solidFill>
                <a:latin typeface="Candara" panose="020E0502030303020204" pitchFamily="34" charset="0"/>
                <a:ea typeface="ＭＳ Ｐゴシック" charset="-128"/>
              </a:rPr>
              <a:t>L’angle d’assiette </a:t>
            </a:r>
            <a:r>
              <a:rPr lang="fr-FR" altLang="fr-FR" sz="1600" b="0" dirty="0">
                <a:solidFill>
                  <a:srgbClr val="008100"/>
                </a:solidFill>
                <a:sym typeface="Symbol" pitchFamily="2" charset="2"/>
              </a:rPr>
              <a:t>(</a:t>
            </a:r>
            <a:r>
              <a:rPr lang="fr-FR" altLang="fr-FR" sz="1600" b="0" dirty="0" err="1">
                <a:solidFill>
                  <a:srgbClr val="008100"/>
                </a:solidFill>
                <a:latin typeface="Symbol" pitchFamily="2" charset="2"/>
                <a:sym typeface="Symbol" pitchFamily="2" charset="2"/>
              </a:rPr>
              <a:t>t</a:t>
            </a:r>
            <a:r>
              <a:rPr lang="fr-FR" altLang="fr-FR" sz="1600" b="0" dirty="0">
                <a:solidFill>
                  <a:srgbClr val="008100"/>
                </a:solidFill>
                <a:sym typeface="Symbol" pitchFamily="2" charset="2"/>
              </a:rPr>
              <a:t> - Thêta) </a:t>
            </a:r>
            <a:endParaRPr lang="fr-FR" altLang="fr-FR" sz="1600" b="0" dirty="0">
              <a:solidFill>
                <a:srgbClr val="008100"/>
              </a:solidFill>
              <a:latin typeface="Candara" panose="020E0502030303020204" pitchFamily="34" charset="0"/>
              <a:ea typeface="ＭＳ Ｐゴシック" charset="-128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E3609AB5-E690-F247-98BE-6056E04FF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7" y="2637591"/>
            <a:ext cx="85587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algn="ctr" eaLnBrk="1" hangingPunct="1">
              <a:defRPr/>
            </a:pPr>
            <a:r>
              <a:rPr lang="fr-FR" altLang="fr-FR" sz="1400" b="0" dirty="0">
                <a:latin typeface="Candara" panose="020E0502030303020204" pitchFamily="34" charset="0"/>
              </a:rPr>
              <a:t>C’est l’angle formé entre la corde de référence de l’aile (ou axe longitudinal de l’ULM) et l’horizontale.</a:t>
            </a:r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C3D89A96-6C89-FD40-8808-7943B20CFF58}"/>
              </a:ext>
            </a:extLst>
          </p:cNvPr>
          <p:cNvGrpSpPr>
            <a:grpSpLocks/>
          </p:cNvGrpSpPr>
          <p:nvPr/>
        </p:nvGrpSpPr>
        <p:grpSpPr bwMode="auto">
          <a:xfrm>
            <a:off x="2979189" y="4840300"/>
            <a:ext cx="4157663" cy="276225"/>
            <a:chOff x="1339" y="2850"/>
            <a:chExt cx="2619" cy="174"/>
          </a:xfrm>
        </p:grpSpPr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1BE6DAD8-3708-B346-8502-0A7F01BB61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9" y="2996"/>
              <a:ext cx="2619" cy="9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D360CB5C-9D30-FA4F-B727-CE81B50BD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2" y="2850"/>
              <a:ext cx="76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200" b="0" dirty="0">
                  <a:solidFill>
                    <a:srgbClr val="006600"/>
                  </a:solidFill>
                  <a:latin typeface="Candara" panose="020E0502030303020204" pitchFamily="34" charset="0"/>
                </a:rPr>
                <a:t>Horizontale</a:t>
              </a: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901AFF71-AC6C-2844-BDAF-46504827E0A9}"/>
              </a:ext>
            </a:extLst>
          </p:cNvPr>
          <p:cNvGrpSpPr>
            <a:grpSpLocks/>
          </p:cNvGrpSpPr>
          <p:nvPr/>
        </p:nvGrpSpPr>
        <p:grpSpPr bwMode="auto">
          <a:xfrm rot="21182390">
            <a:off x="3016346" y="3883359"/>
            <a:ext cx="4133850" cy="747713"/>
            <a:chOff x="1676" y="1659"/>
            <a:chExt cx="2604" cy="471"/>
          </a:xfrm>
        </p:grpSpPr>
        <p:sp>
          <p:nvSpPr>
            <p:cNvPr id="20" name="Text Box 30">
              <a:extLst>
                <a:ext uri="{FF2B5EF4-FFF2-40B4-BE49-F238E27FC236}">
                  <a16:creationId xmlns:a16="http://schemas.microsoft.com/office/drawing/2014/main" id="{2E91C708-0B22-BF49-8C99-84EEAC0AB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09557">
              <a:off x="1808" y="1659"/>
              <a:ext cx="69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200" b="0" dirty="0">
                  <a:solidFill>
                    <a:srgbClr val="000099"/>
                  </a:solidFill>
                  <a:latin typeface="Candara" panose="020E0502030303020204" pitchFamily="34" charset="0"/>
                </a:rPr>
                <a:t>Trajectoire</a:t>
              </a:r>
            </a:p>
          </p:txBody>
        </p:sp>
        <p:sp>
          <p:nvSpPr>
            <p:cNvPr id="19" name="Line 29">
              <a:extLst>
                <a:ext uri="{FF2B5EF4-FFF2-40B4-BE49-F238E27FC236}">
                  <a16:creationId xmlns:a16="http://schemas.microsoft.com/office/drawing/2014/main" id="{060940B9-5A8F-6144-84E3-080977976B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76682">
              <a:off x="1676" y="2100"/>
              <a:ext cx="2604" cy="3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429020E3-33CD-984D-99D8-6EF486E53158}"/>
              </a:ext>
            </a:extLst>
          </p:cNvPr>
          <p:cNvGrpSpPr>
            <a:grpSpLocks/>
          </p:cNvGrpSpPr>
          <p:nvPr/>
        </p:nvGrpSpPr>
        <p:grpSpPr bwMode="auto">
          <a:xfrm rot="21182390">
            <a:off x="2138853" y="3739798"/>
            <a:ext cx="1084263" cy="438151"/>
            <a:chOff x="653" y="1206"/>
            <a:chExt cx="683" cy="276"/>
          </a:xfrm>
        </p:grpSpPr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ABA9A25E-59FB-EC4A-8D6B-92177E2049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" y="1288"/>
              <a:ext cx="487" cy="194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 Box 15">
              <a:extLst>
                <a:ext uri="{FF2B5EF4-FFF2-40B4-BE49-F238E27FC236}">
                  <a16:creationId xmlns:a16="http://schemas.microsoft.com/office/drawing/2014/main" id="{F8DE819E-B967-3F47-A779-F72712AC6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62065">
              <a:off x="653" y="1206"/>
              <a:ext cx="68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200" b="0" dirty="0">
                  <a:solidFill>
                    <a:schemeClr val="accent1">
                      <a:lumMod val="75000"/>
                    </a:schemeClr>
                  </a:solidFill>
                  <a:latin typeface="Candara" panose="020E0502030303020204" pitchFamily="34" charset="0"/>
                </a:rPr>
                <a:t>Vent relatif</a:t>
              </a:r>
            </a:p>
          </p:txBody>
        </p:sp>
      </p:grpSp>
      <p:sp>
        <p:nvSpPr>
          <p:cNvPr id="32" name="Text Box 32">
            <a:extLst>
              <a:ext uri="{FF2B5EF4-FFF2-40B4-BE49-F238E27FC236}">
                <a16:creationId xmlns:a16="http://schemas.microsoft.com/office/drawing/2014/main" id="{509D561E-F175-9F45-9A73-2F19D5610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213" y="6157826"/>
            <a:ext cx="4144986" cy="369332"/>
          </a:xfrm>
          <a:prstGeom prst="rect">
            <a:avLst/>
          </a:prstGeom>
          <a:solidFill>
            <a:srgbClr val="FFF79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800" dirty="0">
                <a:solidFill>
                  <a:srgbClr val="008100"/>
                </a:solidFill>
                <a:latin typeface="Candara" panose="020E0502030303020204" pitchFamily="34" charset="0"/>
                <a:sym typeface="Symbol" pitchFamily="2" charset="2"/>
              </a:rPr>
              <a:t>assiette</a:t>
            </a:r>
            <a:r>
              <a:rPr lang="fr-FR" altLang="fr-FR" sz="1800" dirty="0">
                <a:solidFill>
                  <a:srgbClr val="008100"/>
                </a:solidFill>
                <a:latin typeface="+mj-lt"/>
                <a:sym typeface="Symbol" pitchFamily="2" charset="2"/>
              </a:rPr>
              <a:t>(</a:t>
            </a:r>
            <a:r>
              <a:rPr lang="fr-FR" altLang="fr-FR" sz="1800" dirty="0" err="1">
                <a:solidFill>
                  <a:srgbClr val="008100"/>
                </a:solidFill>
                <a:latin typeface="Symbol" pitchFamily="2" charset="2"/>
                <a:sym typeface="Symbol" pitchFamily="2" charset="2"/>
              </a:rPr>
              <a:t>t</a:t>
            </a:r>
            <a:r>
              <a:rPr lang="fr-FR" altLang="fr-FR" sz="1800" dirty="0">
                <a:solidFill>
                  <a:srgbClr val="008100"/>
                </a:solidFill>
                <a:latin typeface="+mj-lt"/>
                <a:sym typeface="Symbol" pitchFamily="2" charset="2"/>
              </a:rPr>
              <a:t>)</a:t>
            </a:r>
            <a:r>
              <a:rPr lang="fr-FR" altLang="fr-FR" sz="1800" dirty="0">
                <a:sym typeface="Symbol" pitchFamily="2" charset="2"/>
              </a:rPr>
              <a:t> </a:t>
            </a:r>
            <a:r>
              <a:rPr lang="fr-FR" altLang="fr-FR" sz="1800" dirty="0">
                <a:latin typeface="Candara" panose="020E0502030303020204" pitchFamily="34" charset="0"/>
                <a:sym typeface="Symbol" pitchFamily="2" charset="2"/>
              </a:rPr>
              <a:t>= </a:t>
            </a:r>
            <a:r>
              <a:rPr lang="fr-FR" altLang="fr-FR" sz="1800" dirty="0">
                <a:solidFill>
                  <a:srgbClr val="C00000"/>
                </a:solidFill>
                <a:latin typeface="Candara" panose="020E0502030303020204" pitchFamily="34" charset="0"/>
                <a:sym typeface="Symbol" pitchFamily="2" charset="2"/>
              </a:rPr>
              <a:t>incidence </a:t>
            </a:r>
            <a:r>
              <a:rPr lang="fr-FR" altLang="fr-FR" sz="1800" dirty="0">
                <a:solidFill>
                  <a:srgbClr val="C00000"/>
                </a:solidFill>
                <a:latin typeface="+mj-lt"/>
                <a:sym typeface="Symbol" pitchFamily="2" charset="2"/>
              </a:rPr>
              <a:t>(</a:t>
            </a:r>
            <a:r>
              <a:rPr lang="fr-FR" altLang="fr-FR" sz="1800" dirty="0">
                <a:solidFill>
                  <a:srgbClr val="C00000"/>
                </a:solidFill>
                <a:latin typeface="Symbol" pitchFamily="2" charset="2"/>
                <a:sym typeface="Symbol" pitchFamily="2" charset="2"/>
              </a:rPr>
              <a:t>a</a:t>
            </a:r>
            <a:r>
              <a:rPr lang="fr-FR" altLang="fr-FR" sz="1800" dirty="0">
                <a:solidFill>
                  <a:srgbClr val="C00000"/>
                </a:solidFill>
                <a:latin typeface="+mj-lt"/>
                <a:sym typeface="Symbol" pitchFamily="2" charset="2"/>
              </a:rPr>
              <a:t>)</a:t>
            </a:r>
            <a:r>
              <a:rPr lang="fr-FR" altLang="fr-FR" sz="1800" dirty="0">
                <a:sym typeface="Symbol" pitchFamily="2" charset="2"/>
              </a:rPr>
              <a:t> </a:t>
            </a:r>
            <a:r>
              <a:rPr lang="fr-FR" altLang="fr-FR" sz="1800" dirty="0">
                <a:latin typeface="Candara" panose="020E0502030303020204" pitchFamily="34" charset="0"/>
                <a:sym typeface="Symbol" pitchFamily="2" charset="2"/>
              </a:rPr>
              <a:t>+ </a:t>
            </a:r>
            <a:r>
              <a:rPr lang="fr-FR" altLang="fr-FR" sz="1800" dirty="0">
                <a:solidFill>
                  <a:schemeClr val="tx2"/>
                </a:solidFill>
                <a:latin typeface="Candara" panose="020E0502030303020204" pitchFamily="34" charset="0"/>
                <a:sym typeface="Symbol" pitchFamily="2" charset="2"/>
              </a:rPr>
              <a:t>pente </a:t>
            </a:r>
            <a:r>
              <a:rPr lang="fr-FR" altLang="fr-FR" sz="1800" dirty="0">
                <a:solidFill>
                  <a:schemeClr val="tx2"/>
                </a:solidFill>
                <a:latin typeface="+mj-lt"/>
                <a:sym typeface="Symbol" pitchFamily="2" charset="2"/>
              </a:rPr>
              <a:t>(</a:t>
            </a:r>
            <a:r>
              <a:rPr lang="fr-FR" altLang="fr-FR" sz="1800" dirty="0">
                <a:solidFill>
                  <a:schemeClr val="tx2"/>
                </a:solidFill>
                <a:latin typeface="Symbol" pitchFamily="2" charset="2"/>
                <a:sym typeface="Symbol" pitchFamily="2" charset="2"/>
              </a:rPr>
              <a:t>g</a:t>
            </a:r>
            <a:r>
              <a:rPr lang="fr-FR" altLang="fr-FR" sz="1800" dirty="0">
                <a:solidFill>
                  <a:schemeClr val="tx2"/>
                </a:solidFill>
                <a:latin typeface="+mj-lt"/>
                <a:sym typeface="Symbol" pitchFamily="2" charset="2"/>
              </a:rPr>
              <a:t>)</a:t>
            </a:r>
          </a:p>
        </p:txBody>
      </p:sp>
      <p:sp>
        <p:nvSpPr>
          <p:cNvPr id="35" name="Arc 25">
            <a:extLst>
              <a:ext uri="{FF2B5EF4-FFF2-40B4-BE49-F238E27FC236}">
                <a16:creationId xmlns:a16="http://schemas.microsoft.com/office/drawing/2014/main" id="{05AC8093-9457-F341-BC96-87437D8AF27E}"/>
              </a:ext>
            </a:extLst>
          </p:cNvPr>
          <p:cNvSpPr>
            <a:spLocks noChangeAspect="1"/>
          </p:cNvSpPr>
          <p:nvPr/>
        </p:nvSpPr>
        <p:spPr bwMode="auto">
          <a:xfrm rot="19182426" flipH="1">
            <a:off x="4259840" y="4184304"/>
            <a:ext cx="243919" cy="243919"/>
          </a:xfrm>
          <a:custGeom>
            <a:avLst/>
            <a:gdLst>
              <a:gd name="G0" fmla="+- 2115 0 0"/>
              <a:gd name="G1" fmla="+- 21600 0 0"/>
              <a:gd name="G2" fmla="+- 21600 0 0"/>
              <a:gd name="T0" fmla="*/ 0 w 22774"/>
              <a:gd name="T1" fmla="*/ 104 h 21600"/>
              <a:gd name="T2" fmla="*/ 22774 w 22774"/>
              <a:gd name="T3" fmla="*/ 15294 h 21600"/>
              <a:gd name="T4" fmla="*/ 2115 w 227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74" h="21600" fill="none" extrusionOk="0">
                <a:moveTo>
                  <a:pt x="-1" y="103"/>
                </a:moveTo>
                <a:cubicBezTo>
                  <a:pt x="702" y="34"/>
                  <a:pt x="1408" y="0"/>
                  <a:pt x="2115" y="0"/>
                </a:cubicBezTo>
                <a:cubicBezTo>
                  <a:pt x="11615" y="0"/>
                  <a:pt x="20000" y="6207"/>
                  <a:pt x="22774" y="15293"/>
                </a:cubicBezTo>
              </a:path>
              <a:path w="22774" h="21600" stroke="0" extrusionOk="0">
                <a:moveTo>
                  <a:pt x="-1" y="103"/>
                </a:moveTo>
                <a:cubicBezTo>
                  <a:pt x="702" y="34"/>
                  <a:pt x="1408" y="0"/>
                  <a:pt x="2115" y="0"/>
                </a:cubicBezTo>
                <a:cubicBezTo>
                  <a:pt x="11615" y="0"/>
                  <a:pt x="20000" y="6207"/>
                  <a:pt x="22774" y="15293"/>
                </a:cubicBezTo>
                <a:lnTo>
                  <a:pt x="211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Arc 25">
            <a:extLst>
              <a:ext uri="{FF2B5EF4-FFF2-40B4-BE49-F238E27FC236}">
                <a16:creationId xmlns:a16="http://schemas.microsoft.com/office/drawing/2014/main" id="{3DF1DB15-37EF-7E41-82E7-46DFBCE3AABC}"/>
              </a:ext>
            </a:extLst>
          </p:cNvPr>
          <p:cNvSpPr>
            <a:spLocks noChangeAspect="1"/>
          </p:cNvSpPr>
          <p:nvPr/>
        </p:nvSpPr>
        <p:spPr bwMode="auto">
          <a:xfrm rot="18410342" flipH="1">
            <a:off x="3062944" y="4014526"/>
            <a:ext cx="1044000" cy="1044000"/>
          </a:xfrm>
          <a:custGeom>
            <a:avLst/>
            <a:gdLst>
              <a:gd name="G0" fmla="+- 2115 0 0"/>
              <a:gd name="G1" fmla="+- 21600 0 0"/>
              <a:gd name="G2" fmla="+- 21600 0 0"/>
              <a:gd name="T0" fmla="*/ 0 w 22774"/>
              <a:gd name="T1" fmla="*/ 104 h 21600"/>
              <a:gd name="T2" fmla="*/ 22774 w 22774"/>
              <a:gd name="T3" fmla="*/ 15294 h 21600"/>
              <a:gd name="T4" fmla="*/ 2115 w 227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74" h="21600" fill="none" extrusionOk="0">
                <a:moveTo>
                  <a:pt x="-1" y="103"/>
                </a:moveTo>
                <a:cubicBezTo>
                  <a:pt x="702" y="34"/>
                  <a:pt x="1408" y="0"/>
                  <a:pt x="2115" y="0"/>
                </a:cubicBezTo>
                <a:cubicBezTo>
                  <a:pt x="11615" y="0"/>
                  <a:pt x="20000" y="6207"/>
                  <a:pt x="22774" y="15293"/>
                </a:cubicBezTo>
              </a:path>
              <a:path w="22774" h="21600" stroke="0" extrusionOk="0">
                <a:moveTo>
                  <a:pt x="-1" y="103"/>
                </a:moveTo>
                <a:cubicBezTo>
                  <a:pt x="702" y="34"/>
                  <a:pt x="1408" y="0"/>
                  <a:pt x="2115" y="0"/>
                </a:cubicBezTo>
                <a:cubicBezTo>
                  <a:pt x="11615" y="0"/>
                  <a:pt x="20000" y="6207"/>
                  <a:pt x="22774" y="15293"/>
                </a:cubicBezTo>
                <a:lnTo>
                  <a:pt x="211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1F82656-D1AB-BD40-ADAA-1C3C42ED354F}"/>
              </a:ext>
            </a:extLst>
          </p:cNvPr>
          <p:cNvGrpSpPr/>
          <p:nvPr/>
        </p:nvGrpSpPr>
        <p:grpSpPr>
          <a:xfrm>
            <a:off x="4378534" y="3692378"/>
            <a:ext cx="3083407" cy="629785"/>
            <a:chOff x="4378534" y="3590778"/>
            <a:chExt cx="3083407" cy="629785"/>
          </a:xfrm>
          <a:solidFill>
            <a:srgbClr val="C00000"/>
          </a:solidFill>
        </p:grpSpPr>
        <p:sp>
          <p:nvSpPr>
            <p:cNvPr id="37" name="AutoShape 26">
              <a:extLst>
                <a:ext uri="{FF2B5EF4-FFF2-40B4-BE49-F238E27FC236}">
                  <a16:creationId xmlns:a16="http://schemas.microsoft.com/office/drawing/2014/main" id="{DCC2C757-A8D8-DA4A-BB9E-15B73753F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349" y="3590778"/>
              <a:ext cx="2061592" cy="374571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="0" dirty="0">
                  <a:solidFill>
                    <a:srgbClr val="FFFF00"/>
                  </a:solidFill>
                  <a:latin typeface="+mj-lt"/>
                </a:rPr>
                <a:t>Angle d’incidence (</a:t>
              </a:r>
              <a:r>
                <a:rPr lang="fr-FR" altLang="fr-FR" sz="1600" b="0" dirty="0">
                  <a:solidFill>
                    <a:srgbClr val="FFFF00"/>
                  </a:solidFill>
                  <a:latin typeface="Symbol" pitchFamily="2" charset="2"/>
                  <a:sym typeface="Symbol" pitchFamily="2" charset="2"/>
                </a:rPr>
                <a:t>a</a:t>
              </a:r>
              <a:r>
                <a:rPr lang="fr-FR" altLang="fr-FR" sz="1600" b="0" dirty="0">
                  <a:solidFill>
                    <a:srgbClr val="FFFF00"/>
                  </a:solidFill>
                  <a:latin typeface="+mj-lt"/>
                </a:rPr>
                <a:t>)</a:t>
              </a:r>
            </a:p>
          </p:txBody>
        </p:sp>
        <p:sp>
          <p:nvSpPr>
            <p:cNvPr id="39" name="Line 22">
              <a:extLst>
                <a:ext uri="{FF2B5EF4-FFF2-40B4-BE49-F238E27FC236}">
                  <a16:creationId xmlns:a16="http://schemas.microsoft.com/office/drawing/2014/main" id="{58602EE1-3E48-8B4C-80F5-E123C8F53A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8534" y="3774868"/>
              <a:ext cx="1008179" cy="44569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0" name="Arc 25">
            <a:extLst>
              <a:ext uri="{FF2B5EF4-FFF2-40B4-BE49-F238E27FC236}">
                <a16:creationId xmlns:a16="http://schemas.microsoft.com/office/drawing/2014/main" id="{CAC11A3B-1013-4946-A72C-7065287A943B}"/>
              </a:ext>
            </a:extLst>
          </p:cNvPr>
          <p:cNvSpPr>
            <a:spLocks/>
          </p:cNvSpPr>
          <p:nvPr/>
        </p:nvSpPr>
        <p:spPr bwMode="auto">
          <a:xfrm rot="18410342" flipH="1">
            <a:off x="4481514" y="4610105"/>
            <a:ext cx="468313" cy="468313"/>
          </a:xfrm>
          <a:custGeom>
            <a:avLst/>
            <a:gdLst>
              <a:gd name="G0" fmla="+- 2115 0 0"/>
              <a:gd name="G1" fmla="+- 21600 0 0"/>
              <a:gd name="G2" fmla="+- 21600 0 0"/>
              <a:gd name="T0" fmla="*/ 0 w 22774"/>
              <a:gd name="T1" fmla="*/ 104 h 21600"/>
              <a:gd name="T2" fmla="*/ 22774 w 22774"/>
              <a:gd name="T3" fmla="*/ 15294 h 21600"/>
              <a:gd name="T4" fmla="*/ 2115 w 227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74" h="21600" fill="none" extrusionOk="0">
                <a:moveTo>
                  <a:pt x="-1" y="103"/>
                </a:moveTo>
                <a:cubicBezTo>
                  <a:pt x="702" y="34"/>
                  <a:pt x="1408" y="0"/>
                  <a:pt x="2115" y="0"/>
                </a:cubicBezTo>
                <a:cubicBezTo>
                  <a:pt x="11615" y="0"/>
                  <a:pt x="20000" y="6207"/>
                  <a:pt x="22774" y="15293"/>
                </a:cubicBezTo>
              </a:path>
              <a:path w="22774" h="21600" stroke="0" extrusionOk="0">
                <a:moveTo>
                  <a:pt x="-1" y="103"/>
                </a:moveTo>
                <a:cubicBezTo>
                  <a:pt x="702" y="34"/>
                  <a:pt x="1408" y="0"/>
                  <a:pt x="2115" y="0"/>
                </a:cubicBezTo>
                <a:cubicBezTo>
                  <a:pt x="11615" y="0"/>
                  <a:pt x="20000" y="6207"/>
                  <a:pt x="22774" y="15293"/>
                </a:cubicBezTo>
                <a:lnTo>
                  <a:pt x="211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A790310-0802-7540-966C-414814A5AC43}"/>
              </a:ext>
            </a:extLst>
          </p:cNvPr>
          <p:cNvGrpSpPr/>
          <p:nvPr/>
        </p:nvGrpSpPr>
        <p:grpSpPr>
          <a:xfrm>
            <a:off x="4552706" y="4764980"/>
            <a:ext cx="2886322" cy="903989"/>
            <a:chOff x="4552706" y="4942780"/>
            <a:chExt cx="2886322" cy="903989"/>
          </a:xfrm>
        </p:grpSpPr>
        <p:sp>
          <p:nvSpPr>
            <p:cNvPr id="33" name="AutoShape 26">
              <a:extLst>
                <a:ext uri="{FF2B5EF4-FFF2-40B4-BE49-F238E27FC236}">
                  <a16:creationId xmlns:a16="http://schemas.microsoft.com/office/drawing/2014/main" id="{80330981-9AC2-9B4D-9153-860F97C7F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152" y="5472118"/>
              <a:ext cx="1920876" cy="374651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="0" dirty="0">
                  <a:solidFill>
                    <a:srgbClr val="FFFF00"/>
                  </a:solidFill>
                  <a:latin typeface="+mj-lt"/>
                </a:rPr>
                <a:t>Angle de pente (</a:t>
              </a:r>
              <a:r>
                <a:rPr lang="fr-FR" altLang="fr-FR" sz="1600" b="0" dirty="0">
                  <a:solidFill>
                    <a:srgbClr val="FFFF00"/>
                  </a:solidFill>
                  <a:latin typeface="Symbol" pitchFamily="2" charset="2"/>
                  <a:sym typeface="Symbol" pitchFamily="2" charset="2"/>
                </a:rPr>
                <a:t>g</a:t>
              </a:r>
              <a:r>
                <a:rPr lang="fr-FR" altLang="fr-FR" sz="1600" b="0" dirty="0">
                  <a:solidFill>
                    <a:srgbClr val="FFFF00"/>
                  </a:solidFill>
                  <a:latin typeface="+mj-lt"/>
                </a:rPr>
                <a:t>)</a:t>
              </a:r>
            </a:p>
          </p:txBody>
        </p:sp>
        <p:sp>
          <p:nvSpPr>
            <p:cNvPr id="40" name="Line 22">
              <a:extLst>
                <a:ext uri="{FF2B5EF4-FFF2-40B4-BE49-F238E27FC236}">
                  <a16:creationId xmlns:a16="http://schemas.microsoft.com/office/drawing/2014/main" id="{18CA00B2-DCE9-1E4B-90A6-BE2DEEC25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2706" y="4942780"/>
              <a:ext cx="958054" cy="690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5BA399F0-CA5B-5E47-93FF-030B007F758C}"/>
              </a:ext>
            </a:extLst>
          </p:cNvPr>
          <p:cNvGrpSpPr/>
          <p:nvPr/>
        </p:nvGrpSpPr>
        <p:grpSpPr>
          <a:xfrm>
            <a:off x="604009" y="4252276"/>
            <a:ext cx="2608910" cy="374651"/>
            <a:chOff x="567433" y="4126292"/>
            <a:chExt cx="2608910" cy="374651"/>
          </a:xfrm>
        </p:grpSpPr>
        <p:sp>
          <p:nvSpPr>
            <p:cNvPr id="38" name="AutoShape 26">
              <a:extLst>
                <a:ext uri="{FF2B5EF4-FFF2-40B4-BE49-F238E27FC236}">
                  <a16:creationId xmlns:a16="http://schemas.microsoft.com/office/drawing/2014/main" id="{53A0B1C3-F274-F540-B0C7-D5F92C044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33" y="4126292"/>
              <a:ext cx="1920876" cy="374651"/>
            </a:xfrm>
            <a:prstGeom prst="roundRect">
              <a:avLst>
                <a:gd name="adj" fmla="val 16667"/>
              </a:avLst>
            </a:prstGeom>
            <a:solidFill>
              <a:srgbClr val="0081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="0" dirty="0">
                  <a:solidFill>
                    <a:srgbClr val="FFFF00"/>
                  </a:solidFill>
                  <a:latin typeface="+mj-lt"/>
                </a:rPr>
                <a:t>Angle d’assiette (</a:t>
              </a:r>
              <a:r>
                <a:rPr lang="fr-FR" altLang="fr-FR" sz="1600" b="0" dirty="0" err="1">
                  <a:solidFill>
                    <a:srgbClr val="FFFF00"/>
                  </a:solidFill>
                  <a:latin typeface="Symbol" pitchFamily="2" charset="2"/>
                  <a:sym typeface="Symbol" pitchFamily="2" charset="2"/>
                </a:rPr>
                <a:t>t</a:t>
              </a:r>
              <a:r>
                <a:rPr lang="fr-FR" altLang="fr-FR" sz="1600" b="0" dirty="0">
                  <a:solidFill>
                    <a:srgbClr val="FFFF00"/>
                  </a:solidFill>
                  <a:latin typeface="+mj-lt"/>
                </a:rPr>
                <a:t>)</a:t>
              </a:r>
            </a:p>
          </p:txBody>
        </p:sp>
        <p:sp>
          <p:nvSpPr>
            <p:cNvPr id="41" name="Line 22">
              <a:extLst>
                <a:ext uri="{FF2B5EF4-FFF2-40B4-BE49-F238E27FC236}">
                  <a16:creationId xmlns:a16="http://schemas.microsoft.com/office/drawing/2014/main" id="{B08F846C-189C-6149-A5CC-16929D0792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8309" y="4307638"/>
              <a:ext cx="688034" cy="12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3" name="Text Box 4">
            <a:extLst>
              <a:ext uri="{FF2B5EF4-FFF2-40B4-BE49-F238E27FC236}">
                <a16:creationId xmlns:a16="http://schemas.microsoft.com/office/drawing/2014/main" id="{758C2E8A-550C-6B4F-90B6-ACD2EFC7F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381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/>
              <a:t>ANGLES DE REFERENCE</a:t>
            </a:r>
          </a:p>
        </p:txBody>
      </p:sp>
    </p:spTree>
    <p:extLst>
      <p:ext uri="{BB962C8B-B14F-4D97-AF65-F5344CB8AC3E}">
        <p14:creationId xmlns:p14="http://schemas.microsoft.com/office/powerpoint/2010/main" val="311384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5" grpId="0" animBg="1"/>
      <p:bldP spid="23554" grpId="0" animBg="1"/>
      <p:bldP spid="23557" grpId="0"/>
      <p:bldP spid="6" grpId="0" animBg="1"/>
      <p:bldP spid="7" grpId="0"/>
      <p:bldP spid="8" grpId="0" animBg="1"/>
      <p:bldP spid="9" grpId="0"/>
      <p:bldP spid="32" grpId="0" animBg="1"/>
      <p:bldP spid="35" grpId="0" animBg="1"/>
      <p:bldP spid="36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utoShape 4">
            <a:extLst>
              <a:ext uri="{FF2B5EF4-FFF2-40B4-BE49-F238E27FC236}">
                <a16:creationId xmlns:a16="http://schemas.microsoft.com/office/drawing/2014/main" id="{E5C82B8B-58D3-7146-A7E8-C8A1AD4F6E98}"/>
              </a:ext>
            </a:extLst>
          </p:cNvPr>
          <p:cNvSpPr>
            <a:spLocks noChangeArrowheads="1"/>
          </p:cNvSpPr>
          <p:nvPr/>
        </p:nvSpPr>
        <p:spPr bwMode="auto">
          <a:xfrm rot="360000">
            <a:off x="2236384" y="2005313"/>
            <a:ext cx="2763718" cy="691194"/>
          </a:xfrm>
          <a:custGeom>
            <a:avLst/>
            <a:gdLst>
              <a:gd name="connsiteX0" fmla="*/ 0 w 3349551"/>
              <a:gd name="connsiteY0" fmla="*/ 996326 h 996326"/>
              <a:gd name="connsiteX1" fmla="*/ 0 w 3349551"/>
              <a:gd name="connsiteY1" fmla="*/ 0 h 996326"/>
              <a:gd name="connsiteX2" fmla="*/ 3349551 w 3349551"/>
              <a:gd name="connsiteY2" fmla="*/ 996326 h 996326"/>
              <a:gd name="connsiteX3" fmla="*/ 0 w 3349551"/>
              <a:gd name="connsiteY3" fmla="*/ 996326 h 996326"/>
              <a:gd name="connsiteX0" fmla="*/ 0 w 2743290"/>
              <a:gd name="connsiteY0" fmla="*/ 996326 h 1060047"/>
              <a:gd name="connsiteX1" fmla="*/ 0 w 2743290"/>
              <a:gd name="connsiteY1" fmla="*/ 0 h 1060047"/>
              <a:gd name="connsiteX2" fmla="*/ 2743290 w 2743290"/>
              <a:gd name="connsiteY2" fmla="*/ 1060047 h 1060047"/>
              <a:gd name="connsiteX3" fmla="*/ 0 w 2743290"/>
              <a:gd name="connsiteY3" fmla="*/ 996326 h 1060047"/>
              <a:gd name="connsiteX0" fmla="*/ 0 w 2763718"/>
              <a:gd name="connsiteY0" fmla="*/ 996326 h 1021123"/>
              <a:gd name="connsiteX1" fmla="*/ 0 w 2763718"/>
              <a:gd name="connsiteY1" fmla="*/ 0 h 1021123"/>
              <a:gd name="connsiteX2" fmla="*/ 2763718 w 2763718"/>
              <a:gd name="connsiteY2" fmla="*/ 1021123 h 1021123"/>
              <a:gd name="connsiteX3" fmla="*/ 0 w 2763718"/>
              <a:gd name="connsiteY3" fmla="*/ 996326 h 1021123"/>
              <a:gd name="connsiteX0" fmla="*/ 0 w 2763718"/>
              <a:gd name="connsiteY0" fmla="*/ 996326 h 1021123"/>
              <a:gd name="connsiteX1" fmla="*/ 0 w 2763718"/>
              <a:gd name="connsiteY1" fmla="*/ 0 h 1021123"/>
              <a:gd name="connsiteX2" fmla="*/ 2763718 w 2763718"/>
              <a:gd name="connsiteY2" fmla="*/ 1021123 h 1021123"/>
              <a:gd name="connsiteX3" fmla="*/ 0 w 2763718"/>
              <a:gd name="connsiteY3" fmla="*/ 996326 h 1021123"/>
              <a:gd name="connsiteX0" fmla="*/ 0 w 2763718"/>
              <a:gd name="connsiteY0" fmla="*/ 666397 h 691194"/>
              <a:gd name="connsiteX1" fmla="*/ 10158 w 2763718"/>
              <a:gd name="connsiteY1" fmla="*/ 0 h 691194"/>
              <a:gd name="connsiteX2" fmla="*/ 2763718 w 2763718"/>
              <a:gd name="connsiteY2" fmla="*/ 691194 h 691194"/>
              <a:gd name="connsiteX3" fmla="*/ 0 w 2763718"/>
              <a:gd name="connsiteY3" fmla="*/ 666397 h 691194"/>
              <a:gd name="connsiteX0" fmla="*/ 0 w 2763718"/>
              <a:gd name="connsiteY0" fmla="*/ 666397 h 691194"/>
              <a:gd name="connsiteX1" fmla="*/ 10158 w 2763718"/>
              <a:gd name="connsiteY1" fmla="*/ 0 h 691194"/>
              <a:gd name="connsiteX2" fmla="*/ 2763718 w 2763718"/>
              <a:gd name="connsiteY2" fmla="*/ 691194 h 691194"/>
              <a:gd name="connsiteX3" fmla="*/ 0 w 2763718"/>
              <a:gd name="connsiteY3" fmla="*/ 666397 h 691194"/>
              <a:gd name="connsiteX0" fmla="*/ 0 w 2763718"/>
              <a:gd name="connsiteY0" fmla="*/ 666397 h 691194"/>
              <a:gd name="connsiteX1" fmla="*/ 10158 w 2763718"/>
              <a:gd name="connsiteY1" fmla="*/ 0 h 691194"/>
              <a:gd name="connsiteX2" fmla="*/ 2763718 w 2763718"/>
              <a:gd name="connsiteY2" fmla="*/ 691194 h 691194"/>
              <a:gd name="connsiteX3" fmla="*/ 0 w 2763718"/>
              <a:gd name="connsiteY3" fmla="*/ 666397 h 69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3718" h="691194">
                <a:moveTo>
                  <a:pt x="0" y="666397"/>
                </a:moveTo>
                <a:lnTo>
                  <a:pt x="10158" y="0"/>
                </a:lnTo>
                <a:lnTo>
                  <a:pt x="2763718" y="691194"/>
                </a:lnTo>
                <a:lnTo>
                  <a:pt x="0" y="6663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0" name="AutoShape 16">
            <a:extLst>
              <a:ext uri="{FF2B5EF4-FFF2-40B4-BE49-F238E27FC236}">
                <a16:creationId xmlns:a16="http://schemas.microsoft.com/office/drawing/2014/main" id="{CA62F0EE-D8D6-EB49-8187-046037350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3834" y="1570190"/>
            <a:ext cx="180000" cy="1174750"/>
          </a:xfrm>
          <a:prstGeom prst="upArrow">
            <a:avLst>
              <a:gd name="adj1" fmla="val 50000"/>
              <a:gd name="adj2" fmla="val 96354"/>
            </a:avLst>
          </a:prstGeom>
          <a:gradFill>
            <a:gsLst>
              <a:gs pos="43000">
                <a:schemeClr val="accent2">
                  <a:lumMod val="60000"/>
                  <a:lumOff val="40000"/>
                  <a:alpha val="66000"/>
                </a:schemeClr>
              </a:gs>
              <a:gs pos="48000">
                <a:schemeClr val="accent1">
                  <a:lumMod val="75000"/>
                  <a:alpha val="64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98000">
                <a:schemeClr val="accent1">
                  <a:lumMod val="93000"/>
                  <a:lumOff val="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F8DE819E-B967-3F47-A779-F72712AC69D2}"/>
              </a:ext>
            </a:extLst>
          </p:cNvPr>
          <p:cNvSpPr txBox="1">
            <a:spLocks noChangeArrowheads="1"/>
          </p:cNvSpPr>
          <p:nvPr/>
        </p:nvSpPr>
        <p:spPr bwMode="auto">
          <a:xfrm rot="21587971">
            <a:off x="566920" y="3307282"/>
            <a:ext cx="19113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Vent relatif</a:t>
            </a:r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901AFF71-AC6C-2844-BDAF-46504827E0A9}"/>
              </a:ext>
            </a:extLst>
          </p:cNvPr>
          <p:cNvGrpSpPr>
            <a:grpSpLocks/>
          </p:cNvGrpSpPr>
          <p:nvPr/>
        </p:nvGrpSpPr>
        <p:grpSpPr bwMode="auto">
          <a:xfrm rot="20444508">
            <a:off x="904372" y="2121693"/>
            <a:ext cx="5962650" cy="1125538"/>
            <a:chOff x="1644" y="1608"/>
            <a:chExt cx="3756" cy="709"/>
          </a:xfrm>
        </p:grpSpPr>
        <p:sp>
          <p:nvSpPr>
            <p:cNvPr id="20" name="Text Box 30">
              <a:extLst>
                <a:ext uri="{FF2B5EF4-FFF2-40B4-BE49-F238E27FC236}">
                  <a16:creationId xmlns:a16="http://schemas.microsoft.com/office/drawing/2014/main" id="{2E91C708-0B22-BF49-8C99-84EEAC0AB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09557">
              <a:off x="1773" y="1608"/>
              <a:ext cx="77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400" b="0" dirty="0">
                  <a:latin typeface="Candara" panose="020E0502030303020204" pitchFamily="34" charset="0"/>
                </a:rPr>
                <a:t>Trajectoire</a:t>
              </a:r>
            </a:p>
          </p:txBody>
        </p:sp>
        <p:sp>
          <p:nvSpPr>
            <p:cNvPr id="19" name="Line 29">
              <a:extLst>
                <a:ext uri="{FF2B5EF4-FFF2-40B4-BE49-F238E27FC236}">
                  <a16:creationId xmlns:a16="http://schemas.microsoft.com/office/drawing/2014/main" id="{060940B9-5A8F-6144-84E3-080977976B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76682">
              <a:off x="1644" y="2293"/>
              <a:ext cx="375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22" name="Line 14">
            <a:extLst>
              <a:ext uri="{FF2B5EF4-FFF2-40B4-BE49-F238E27FC236}">
                <a16:creationId xmlns:a16="http://schemas.microsoft.com/office/drawing/2014/main" id="{ABA9A25E-59FB-EC4A-8D6B-92177E20490B}"/>
              </a:ext>
            </a:extLst>
          </p:cNvPr>
          <p:cNvSpPr>
            <a:spLocks noChangeShapeType="1"/>
          </p:cNvSpPr>
          <p:nvPr/>
        </p:nvSpPr>
        <p:spPr bwMode="auto">
          <a:xfrm rot="20444508" flipH="1" flipV="1">
            <a:off x="1149737" y="3116184"/>
            <a:ext cx="1009650" cy="361950"/>
          </a:xfrm>
          <a:prstGeom prst="line">
            <a:avLst/>
          </a:prstGeom>
          <a:noFill/>
          <a:ln w="31750" cmpd="sng">
            <a:solidFill>
              <a:schemeClr val="accent1">
                <a:lumMod val="75000"/>
              </a:schemeClr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Oval 7">
            <a:extLst>
              <a:ext uri="{FF2B5EF4-FFF2-40B4-BE49-F238E27FC236}">
                <a16:creationId xmlns:a16="http://schemas.microsoft.com/office/drawing/2014/main" id="{7117BA0F-62C8-C64B-A698-2E7FB9EA2A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5527" y="837633"/>
            <a:ext cx="360000" cy="3428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62" name="Oval 8">
            <a:extLst>
              <a:ext uri="{FF2B5EF4-FFF2-40B4-BE49-F238E27FC236}">
                <a16:creationId xmlns:a16="http://schemas.microsoft.com/office/drawing/2014/main" id="{D4F22529-E69B-184D-BFC1-F25044C7F1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31933" y="836574"/>
            <a:ext cx="360000" cy="34285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63" name="Text Box 216">
            <a:extLst>
              <a:ext uri="{FF2B5EF4-FFF2-40B4-BE49-F238E27FC236}">
                <a16:creationId xmlns:a16="http://schemas.microsoft.com/office/drawing/2014/main" id="{97F772BD-9AD1-544D-9A76-78709A53F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79" y="490699"/>
            <a:ext cx="6549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600" b="0" dirty="0">
                <a:latin typeface="Candara" panose="020E0502030303020204" pitchFamily="34" charset="0"/>
              </a:rPr>
              <a:t>En palier stabilisé, la portance (</a:t>
            </a:r>
            <a:r>
              <a:rPr lang="fr-FR" sz="1600" b="0" dirty="0" err="1">
                <a:latin typeface="Candara" panose="020E0502030303020204" pitchFamily="34" charset="0"/>
              </a:rPr>
              <a:t>Rz</a:t>
            </a:r>
            <a:r>
              <a:rPr lang="fr-FR" sz="1600" b="0" dirty="0">
                <a:latin typeface="Candara" panose="020E0502030303020204" pitchFamily="34" charset="0"/>
              </a:rPr>
              <a:t>) doit équilibrer le poids (Mg)</a:t>
            </a:r>
          </a:p>
        </p:txBody>
      </p:sp>
      <p:graphicFrame>
        <p:nvGraphicFramePr>
          <p:cNvPr id="64" name="Object 2">
            <a:extLst>
              <a:ext uri="{FF2B5EF4-FFF2-40B4-BE49-F238E27FC236}">
                <a16:creationId xmlns:a16="http://schemas.microsoft.com/office/drawing/2014/main" id="{240712D9-39D5-DC49-B018-980CE7C546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346506"/>
              </p:ext>
            </p:extLst>
          </p:nvPr>
        </p:nvGraphicFramePr>
        <p:xfrm>
          <a:off x="3799237" y="850567"/>
          <a:ext cx="324000" cy="33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1" name="Clip" r:id="rId3" imgW="1576440" imgH="1942200" progId="">
                  <p:embed/>
                </p:oleObj>
              </mc:Choice>
              <mc:Fallback>
                <p:oleObj name="Clip" r:id="rId3" imgW="1576440" imgH="1942200" progId="">
                  <p:embed/>
                  <p:pic>
                    <p:nvPicPr>
                      <p:cNvPr id="20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237" y="850567"/>
                        <a:ext cx="324000" cy="3315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2">
            <a:extLst>
              <a:ext uri="{FF2B5EF4-FFF2-40B4-BE49-F238E27FC236}">
                <a16:creationId xmlns:a16="http://schemas.microsoft.com/office/drawing/2014/main" id="{3A996BB3-74FC-7E4B-98FD-86473287DF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061501"/>
              </p:ext>
            </p:extLst>
          </p:nvPr>
        </p:nvGraphicFramePr>
        <p:xfrm>
          <a:off x="4333598" y="841565"/>
          <a:ext cx="324000" cy="324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2" name="Clip" r:id="rId5" imgW="1576440" imgH="1942200" progId="">
                  <p:embed/>
                </p:oleObj>
              </mc:Choice>
              <mc:Fallback>
                <p:oleObj name="Clip" r:id="rId5" imgW="1576440" imgH="1942200" progId="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598" y="841565"/>
                        <a:ext cx="324000" cy="3249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2">
            <a:extLst>
              <a:ext uri="{FF2B5EF4-FFF2-40B4-BE49-F238E27FC236}">
                <a16:creationId xmlns:a16="http://schemas.microsoft.com/office/drawing/2014/main" id="{953F562A-28DB-CC41-A3DC-D532AA277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702993"/>
              </p:ext>
            </p:extLst>
          </p:nvPr>
        </p:nvGraphicFramePr>
        <p:xfrm>
          <a:off x="4784362" y="861162"/>
          <a:ext cx="324000" cy="332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3" name="Clip" r:id="rId6" imgW="1576440" imgH="1942200" progId="">
                  <p:embed/>
                </p:oleObj>
              </mc:Choice>
              <mc:Fallback>
                <p:oleObj name="Clip" r:id="rId6" imgW="1576440" imgH="1942200" progId="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362" y="861162"/>
                        <a:ext cx="324000" cy="3324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84">
            <a:extLst>
              <a:ext uri="{FF2B5EF4-FFF2-40B4-BE49-F238E27FC236}">
                <a16:creationId xmlns:a16="http://schemas.microsoft.com/office/drawing/2014/main" id="{73405B49-3662-DE4D-B697-6AE81FA49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369" y="834271"/>
            <a:ext cx="4005262" cy="42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69900" indent="-469900"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fr-FR" sz="1600" b="0" dirty="0">
                <a:solidFill>
                  <a:schemeClr val="tx2"/>
                </a:solidFill>
              </a:rPr>
              <a:t> </a:t>
            </a:r>
            <a:r>
              <a:rPr lang="fr-FR" sz="1600" b="0" dirty="0" err="1">
                <a:latin typeface="Candara" panose="020E0502030303020204" pitchFamily="34" charset="0"/>
              </a:rPr>
              <a:t>Rz</a:t>
            </a:r>
            <a:r>
              <a:rPr lang="fr-FR" sz="1600" b="0" dirty="0">
                <a:latin typeface="Candara" panose="020E0502030303020204" pitchFamily="34" charset="0"/>
              </a:rPr>
              <a:t>  =  Mg  =  ½</a:t>
            </a:r>
            <a:r>
              <a:rPr lang="fr-FR" sz="1600" b="0" dirty="0">
                <a:latin typeface="Symbol" charset="2"/>
              </a:rPr>
              <a:t>r </a:t>
            </a:r>
            <a:r>
              <a:rPr lang="fr-FR" sz="1600" dirty="0">
                <a:latin typeface="Symbol" charset="2"/>
              </a:rPr>
              <a:t> </a:t>
            </a:r>
            <a:r>
              <a:rPr lang="fr-FR" sz="1600" b="0" dirty="0">
                <a:latin typeface="+mn-lt"/>
              </a:rPr>
              <a:t>.  </a:t>
            </a:r>
            <a:r>
              <a:rPr lang="fr-FR" sz="1600" b="0" dirty="0">
                <a:latin typeface="Candara" panose="020E0502030303020204" pitchFamily="34" charset="0"/>
              </a:rPr>
              <a:t>S  .  V²  .  Cz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E5FB0A9-CA35-7843-B123-583352A3AD67}"/>
              </a:ext>
            </a:extLst>
          </p:cNvPr>
          <p:cNvGrpSpPr/>
          <p:nvPr/>
        </p:nvGrpSpPr>
        <p:grpSpPr>
          <a:xfrm>
            <a:off x="2406149" y="2285114"/>
            <a:ext cx="2203526" cy="910417"/>
            <a:chOff x="2416638" y="2286026"/>
            <a:chExt cx="2203526" cy="910417"/>
          </a:xfrm>
        </p:grpSpPr>
        <p:sp>
          <p:nvSpPr>
            <p:cNvPr id="47" name="AutoShape 4">
              <a:extLst>
                <a:ext uri="{FF2B5EF4-FFF2-40B4-BE49-F238E27FC236}">
                  <a16:creationId xmlns:a16="http://schemas.microsoft.com/office/drawing/2014/main" id="{319175A7-9C80-6B40-BE8F-058AB9ED0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638" y="2580913"/>
              <a:ext cx="2203526" cy="615530"/>
            </a:xfrm>
            <a:custGeom>
              <a:avLst/>
              <a:gdLst>
                <a:gd name="connsiteX0" fmla="*/ 0 w 3102686"/>
                <a:gd name="connsiteY0" fmla="*/ 649820 h 649820"/>
                <a:gd name="connsiteX1" fmla="*/ 0 w 3102686"/>
                <a:gd name="connsiteY1" fmla="*/ 0 h 649820"/>
                <a:gd name="connsiteX2" fmla="*/ 3102686 w 3102686"/>
                <a:gd name="connsiteY2" fmla="*/ 649820 h 649820"/>
                <a:gd name="connsiteX3" fmla="*/ 0 w 3102686"/>
                <a:gd name="connsiteY3" fmla="*/ 649820 h 649820"/>
                <a:gd name="connsiteX0" fmla="*/ 0 w 3102686"/>
                <a:gd name="connsiteY0" fmla="*/ 649820 h 649820"/>
                <a:gd name="connsiteX1" fmla="*/ 0 w 3102686"/>
                <a:gd name="connsiteY1" fmla="*/ 0 h 649820"/>
                <a:gd name="connsiteX2" fmla="*/ 2075352 w 3102686"/>
                <a:gd name="connsiteY2" fmla="*/ 440417 h 649820"/>
                <a:gd name="connsiteX3" fmla="*/ 3102686 w 3102686"/>
                <a:gd name="connsiteY3" fmla="*/ 649820 h 649820"/>
                <a:gd name="connsiteX4" fmla="*/ 0 w 3102686"/>
                <a:gd name="connsiteY4" fmla="*/ 649820 h 649820"/>
                <a:gd name="connsiteX0" fmla="*/ 0 w 3102686"/>
                <a:gd name="connsiteY0" fmla="*/ 649820 h 649820"/>
                <a:gd name="connsiteX1" fmla="*/ 0 w 3102686"/>
                <a:gd name="connsiteY1" fmla="*/ 0 h 649820"/>
                <a:gd name="connsiteX2" fmla="*/ 2025822 w 3102686"/>
                <a:gd name="connsiteY2" fmla="*/ 249917 h 649820"/>
                <a:gd name="connsiteX3" fmla="*/ 3102686 w 3102686"/>
                <a:gd name="connsiteY3" fmla="*/ 649820 h 649820"/>
                <a:gd name="connsiteX4" fmla="*/ 0 w 3102686"/>
                <a:gd name="connsiteY4" fmla="*/ 649820 h 649820"/>
                <a:gd name="connsiteX0" fmla="*/ 0 w 2443556"/>
                <a:gd name="connsiteY0" fmla="*/ 649820 h 649820"/>
                <a:gd name="connsiteX1" fmla="*/ 0 w 2443556"/>
                <a:gd name="connsiteY1" fmla="*/ 0 h 649820"/>
                <a:gd name="connsiteX2" fmla="*/ 2025822 w 2443556"/>
                <a:gd name="connsiteY2" fmla="*/ 249917 h 649820"/>
                <a:gd name="connsiteX3" fmla="*/ 2443556 w 2443556"/>
                <a:gd name="connsiteY3" fmla="*/ 642200 h 649820"/>
                <a:gd name="connsiteX4" fmla="*/ 0 w 2443556"/>
                <a:gd name="connsiteY4" fmla="*/ 649820 h 649820"/>
                <a:gd name="connsiteX0" fmla="*/ 3810 w 2447366"/>
                <a:gd name="connsiteY0" fmla="*/ 592670 h 592670"/>
                <a:gd name="connsiteX1" fmla="*/ 0 w 2447366"/>
                <a:gd name="connsiteY1" fmla="*/ 0 h 592670"/>
                <a:gd name="connsiteX2" fmla="*/ 2029632 w 2447366"/>
                <a:gd name="connsiteY2" fmla="*/ 192767 h 592670"/>
                <a:gd name="connsiteX3" fmla="*/ 2447366 w 2447366"/>
                <a:gd name="connsiteY3" fmla="*/ 585050 h 592670"/>
                <a:gd name="connsiteX4" fmla="*/ 3810 w 2447366"/>
                <a:gd name="connsiteY4" fmla="*/ 592670 h 592670"/>
                <a:gd name="connsiteX0" fmla="*/ 3810 w 2447366"/>
                <a:gd name="connsiteY0" fmla="*/ 592670 h 592670"/>
                <a:gd name="connsiteX1" fmla="*/ 0 w 2447366"/>
                <a:gd name="connsiteY1" fmla="*/ 0 h 592670"/>
                <a:gd name="connsiteX2" fmla="*/ 2029632 w 2447366"/>
                <a:gd name="connsiteY2" fmla="*/ 192767 h 592670"/>
                <a:gd name="connsiteX3" fmla="*/ 2447366 w 2447366"/>
                <a:gd name="connsiteY3" fmla="*/ 585050 h 592670"/>
                <a:gd name="connsiteX4" fmla="*/ 3810 w 2447366"/>
                <a:gd name="connsiteY4" fmla="*/ 592670 h 592670"/>
                <a:gd name="connsiteX0" fmla="*/ 3810 w 2447366"/>
                <a:gd name="connsiteY0" fmla="*/ 592670 h 592670"/>
                <a:gd name="connsiteX1" fmla="*/ 0 w 2447366"/>
                <a:gd name="connsiteY1" fmla="*/ 0 h 592670"/>
                <a:gd name="connsiteX2" fmla="*/ 2029632 w 2447366"/>
                <a:gd name="connsiteY2" fmla="*/ 192767 h 592670"/>
                <a:gd name="connsiteX3" fmla="*/ 2447366 w 2447366"/>
                <a:gd name="connsiteY3" fmla="*/ 585050 h 592670"/>
                <a:gd name="connsiteX4" fmla="*/ 3810 w 2447366"/>
                <a:gd name="connsiteY4" fmla="*/ 592670 h 592670"/>
                <a:gd name="connsiteX0" fmla="*/ 3810 w 2447366"/>
                <a:gd name="connsiteY0" fmla="*/ 592670 h 592670"/>
                <a:gd name="connsiteX1" fmla="*/ 0 w 2447366"/>
                <a:gd name="connsiteY1" fmla="*/ 0 h 592670"/>
                <a:gd name="connsiteX2" fmla="*/ 1938192 w 2447366"/>
                <a:gd name="connsiteY2" fmla="*/ 227057 h 592670"/>
                <a:gd name="connsiteX3" fmla="*/ 2447366 w 2447366"/>
                <a:gd name="connsiteY3" fmla="*/ 585050 h 592670"/>
                <a:gd name="connsiteX4" fmla="*/ 3810 w 2447366"/>
                <a:gd name="connsiteY4" fmla="*/ 592670 h 592670"/>
                <a:gd name="connsiteX0" fmla="*/ 3810 w 2203526"/>
                <a:gd name="connsiteY0" fmla="*/ 592670 h 615530"/>
                <a:gd name="connsiteX1" fmla="*/ 0 w 2203526"/>
                <a:gd name="connsiteY1" fmla="*/ 0 h 615530"/>
                <a:gd name="connsiteX2" fmla="*/ 1938192 w 2203526"/>
                <a:gd name="connsiteY2" fmla="*/ 227057 h 615530"/>
                <a:gd name="connsiteX3" fmla="*/ 2203526 w 2203526"/>
                <a:gd name="connsiteY3" fmla="*/ 615530 h 615530"/>
                <a:gd name="connsiteX4" fmla="*/ 3810 w 2203526"/>
                <a:gd name="connsiteY4" fmla="*/ 592670 h 61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526" h="615530">
                  <a:moveTo>
                    <a:pt x="3810" y="592670"/>
                  </a:moveTo>
                  <a:lnTo>
                    <a:pt x="0" y="0"/>
                  </a:lnTo>
                  <a:cubicBezTo>
                    <a:pt x="771794" y="98546"/>
                    <a:pt x="1261648" y="162801"/>
                    <a:pt x="1938192" y="227057"/>
                  </a:cubicBezTo>
                  <a:lnTo>
                    <a:pt x="2203526" y="615530"/>
                  </a:lnTo>
                  <a:lnTo>
                    <a:pt x="3810" y="59267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Line 11">
              <a:extLst>
                <a:ext uri="{FF2B5EF4-FFF2-40B4-BE49-F238E27FC236}">
                  <a16:creationId xmlns:a16="http://schemas.microsoft.com/office/drawing/2014/main" id="{9F0183A8-47D7-334E-9956-4F8E717EE8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424900">
              <a:off x="2494032" y="2286026"/>
              <a:ext cx="1555074" cy="7784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B41DCB8A-05D4-174C-B5B0-68636A5C70FE}"/>
              </a:ext>
            </a:extLst>
          </p:cNvPr>
          <p:cNvGrpSpPr/>
          <p:nvPr/>
        </p:nvGrpSpPr>
        <p:grpSpPr>
          <a:xfrm>
            <a:off x="497059" y="3860203"/>
            <a:ext cx="2015996" cy="2015996"/>
            <a:chOff x="1081259" y="4317403"/>
            <a:chExt cx="2015996" cy="2015996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056E164C-692D-E74B-ADDE-F56F4B41B928}"/>
                </a:ext>
              </a:extLst>
            </p:cNvPr>
            <p:cNvGrpSpPr/>
            <p:nvPr/>
          </p:nvGrpSpPr>
          <p:grpSpPr>
            <a:xfrm>
              <a:off x="1081259" y="4317403"/>
              <a:ext cx="2015996" cy="2015996"/>
              <a:chOff x="1081259" y="4317403"/>
              <a:chExt cx="2015996" cy="2015996"/>
            </a:xfrm>
          </p:grpSpPr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id="{BBE85517-5E1E-024B-81CF-8F8C9172E1DE}"/>
                  </a:ext>
                </a:extLst>
              </p:cNvPr>
              <p:cNvGrpSpPr/>
              <p:nvPr/>
            </p:nvGrpSpPr>
            <p:grpSpPr>
              <a:xfrm>
                <a:off x="1081259" y="4317403"/>
                <a:ext cx="2015996" cy="2015996"/>
                <a:chOff x="5419292" y="1331640"/>
                <a:chExt cx="2015996" cy="2015996"/>
              </a:xfrm>
            </p:grpSpPr>
            <p:grpSp>
              <p:nvGrpSpPr>
                <p:cNvPr id="31" name="Group 43">
                  <a:extLst>
                    <a:ext uri="{FF2B5EF4-FFF2-40B4-BE49-F238E27FC236}">
                      <a16:creationId xmlns:a16="http://schemas.microsoft.com/office/drawing/2014/main" id="{F57FB1F5-FDE2-A744-8FF8-771D36B1DF2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419292" y="1331640"/>
                  <a:ext cx="2015996" cy="2015996"/>
                  <a:chOff x="344" y="237"/>
                  <a:chExt cx="2748" cy="2675"/>
                </a:xfrm>
              </p:grpSpPr>
              <p:pic>
                <p:nvPicPr>
                  <p:cNvPr id="34" name="Picture 38">
                    <a:extLst>
                      <a:ext uri="{FF2B5EF4-FFF2-40B4-BE49-F238E27FC236}">
                        <a16:creationId xmlns:a16="http://schemas.microsoft.com/office/drawing/2014/main" id="{0DF145FB-D59E-4B41-8227-8AD056C026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832" y="710"/>
                    <a:ext cx="1859" cy="177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35" name="AutoShape 40">
                    <a:extLst>
                      <a:ext uri="{FF2B5EF4-FFF2-40B4-BE49-F238E27FC236}">
                        <a16:creationId xmlns:a16="http://schemas.microsoft.com/office/drawing/2014/main" id="{180B0F5C-5043-DC41-A599-1BF3799D8A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" y="237"/>
                    <a:ext cx="2748" cy="2675"/>
                  </a:xfrm>
                  <a:custGeom>
                    <a:avLst/>
                    <a:gdLst>
                      <a:gd name="G0" fmla="+- 3962 0 0"/>
                      <a:gd name="G1" fmla="+- 21600 0 3962"/>
                      <a:gd name="G2" fmla="+- 21600 0 3962"/>
                      <a:gd name="G3" fmla="*/ G0 2929 10000"/>
                      <a:gd name="G4" fmla="+- 21600 0 G3"/>
                      <a:gd name="G5" fmla="+- 21600 0 G3"/>
                      <a:gd name="T0" fmla="*/ 10800 w 21600"/>
                      <a:gd name="T1" fmla="*/ 0 h 21600"/>
                      <a:gd name="T2" fmla="*/ 3163 w 21600"/>
                      <a:gd name="T3" fmla="*/ 3163 h 21600"/>
                      <a:gd name="T4" fmla="*/ 0 w 21600"/>
                      <a:gd name="T5" fmla="*/ 10800 h 21600"/>
                      <a:gd name="T6" fmla="*/ 3163 w 21600"/>
                      <a:gd name="T7" fmla="*/ 18437 h 21600"/>
                      <a:gd name="T8" fmla="*/ 10800 w 21600"/>
                      <a:gd name="T9" fmla="*/ 21600 h 21600"/>
                      <a:gd name="T10" fmla="*/ 18437 w 21600"/>
                      <a:gd name="T11" fmla="*/ 18437 h 21600"/>
                      <a:gd name="T12" fmla="*/ 21600 w 21600"/>
                      <a:gd name="T13" fmla="*/ 10800 h 21600"/>
                      <a:gd name="T14" fmla="*/ 18437 w 21600"/>
                      <a:gd name="T15" fmla="*/ 3163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3962" y="10800"/>
                        </a:moveTo>
                        <a:cubicBezTo>
                          <a:pt x="3962" y="14577"/>
                          <a:pt x="7023" y="17638"/>
                          <a:pt x="10800" y="17638"/>
                        </a:cubicBezTo>
                        <a:cubicBezTo>
                          <a:pt x="14577" y="17638"/>
                          <a:pt x="17638" y="14577"/>
                          <a:pt x="17638" y="10800"/>
                        </a:cubicBezTo>
                        <a:cubicBezTo>
                          <a:pt x="17638" y="7023"/>
                          <a:pt x="14577" y="3962"/>
                          <a:pt x="10800" y="3962"/>
                        </a:cubicBezTo>
                        <a:cubicBezTo>
                          <a:pt x="7023" y="3962"/>
                          <a:pt x="3962" y="7023"/>
                          <a:pt x="3962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 dirty="0"/>
                  </a:p>
                </p:txBody>
              </p:sp>
            </p:grp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07714C5E-B9E0-EB48-BC63-03E670CB89B6}"/>
                    </a:ext>
                  </a:extLst>
                </p:cNvPr>
                <p:cNvSpPr/>
                <p:nvPr/>
              </p:nvSpPr>
              <p:spPr>
                <a:xfrm>
                  <a:off x="6402775" y="1930122"/>
                  <a:ext cx="69088" cy="337312"/>
                </a:xfrm>
                <a:prstGeom prst="rect">
                  <a:avLst/>
                </a:prstGeom>
                <a:solidFill>
                  <a:srgbClr val="5C462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DF932FDE-3484-1346-8B39-DFA2F6DEDB76}"/>
                  </a:ext>
                </a:extLst>
              </p:cNvPr>
              <p:cNvGrpSpPr/>
              <p:nvPr/>
            </p:nvGrpSpPr>
            <p:grpSpPr>
              <a:xfrm rot="10616782">
                <a:off x="2065513" y="4850733"/>
                <a:ext cx="54000" cy="912783"/>
                <a:chOff x="6361919" y="1962124"/>
                <a:chExt cx="54000" cy="912783"/>
              </a:xfrm>
            </p:grpSpPr>
            <p:sp>
              <p:nvSpPr>
                <p:cNvPr id="37" name="Signalisation droite 36">
                  <a:extLst>
                    <a:ext uri="{FF2B5EF4-FFF2-40B4-BE49-F238E27FC236}">
                      <a16:creationId xmlns:a16="http://schemas.microsoft.com/office/drawing/2014/main" id="{B0494CB9-C34B-0442-9A05-4E3264C53530}"/>
                    </a:ext>
                  </a:extLst>
                </p:cNvPr>
                <p:cNvSpPr/>
                <p:nvPr/>
              </p:nvSpPr>
              <p:spPr>
                <a:xfrm rot="16200000">
                  <a:off x="6154919" y="2169124"/>
                  <a:ext cx="468000" cy="54000"/>
                </a:xfrm>
                <a:prstGeom prst="homePlat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>
                  <a:outerShdw blurRad="40000" dist="23000" dir="5400000" rotWithShape="0">
                    <a:schemeClr val="bg1">
                      <a:alpha val="3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" name="Signalisation droite 37">
                  <a:extLst>
                    <a:ext uri="{FF2B5EF4-FFF2-40B4-BE49-F238E27FC236}">
                      <a16:creationId xmlns:a16="http://schemas.microsoft.com/office/drawing/2014/main" id="{906670A6-FDF9-5C43-86F4-DF6A6662D91A}"/>
                    </a:ext>
                  </a:extLst>
                </p:cNvPr>
                <p:cNvSpPr/>
                <p:nvPr/>
              </p:nvSpPr>
              <p:spPr>
                <a:xfrm rot="16200000">
                  <a:off x="6154919" y="2613907"/>
                  <a:ext cx="468000" cy="54000"/>
                </a:xfrm>
                <a:prstGeom prst="homePlate">
                  <a:avLst/>
                </a:prstGeom>
                <a:noFill/>
                <a:ln w="952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49" name="Text Box 15">
              <a:extLst>
                <a:ext uri="{FF2B5EF4-FFF2-40B4-BE49-F238E27FC236}">
                  <a16:creationId xmlns:a16="http://schemas.microsoft.com/office/drawing/2014/main" id="{3D85EEDD-769D-9843-AA84-46CED7A37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87971">
              <a:off x="1521816" y="5998345"/>
              <a:ext cx="1191124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400" b="0" dirty="0">
                  <a:latin typeface="Candara" panose="020E0502030303020204" pitchFamily="34" charset="0"/>
                </a:rPr>
                <a:t>AIRSPEED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B15B1BF6-1FBE-404F-92C3-2F88DEC74493}"/>
              </a:ext>
            </a:extLst>
          </p:cNvPr>
          <p:cNvGrpSpPr/>
          <p:nvPr/>
        </p:nvGrpSpPr>
        <p:grpSpPr>
          <a:xfrm>
            <a:off x="209612" y="2347032"/>
            <a:ext cx="2368708" cy="660096"/>
            <a:chOff x="5415332" y="3869463"/>
            <a:chExt cx="2368708" cy="660096"/>
          </a:xfrm>
        </p:grpSpPr>
        <p:sp>
          <p:nvSpPr>
            <p:cNvPr id="70" name="AutoShape 26">
              <a:extLst>
                <a:ext uri="{FF2B5EF4-FFF2-40B4-BE49-F238E27FC236}">
                  <a16:creationId xmlns:a16="http://schemas.microsoft.com/office/drawing/2014/main" id="{CB7A3DCC-06A0-6A42-8454-FF2CF113C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5332" y="3869463"/>
              <a:ext cx="1862521" cy="374571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400" b="0" dirty="0">
                  <a:solidFill>
                    <a:srgbClr val="C00000"/>
                  </a:solidFill>
                  <a:latin typeface="Candara" panose="020E0502030303020204" pitchFamily="34" charset="0"/>
                </a:rPr>
                <a:t>Angle d’incidence </a:t>
              </a:r>
              <a:r>
                <a:rPr lang="fr-FR" altLang="fr-FR" sz="1600" b="0" dirty="0">
                  <a:solidFill>
                    <a:srgbClr val="C00000"/>
                  </a:solidFill>
                  <a:latin typeface="+mj-lt"/>
                </a:rPr>
                <a:t>(</a:t>
              </a:r>
              <a:r>
                <a:rPr lang="fr-FR" altLang="fr-FR" sz="1600" b="0" dirty="0">
                  <a:solidFill>
                    <a:srgbClr val="C00000"/>
                  </a:solidFill>
                  <a:latin typeface="Symbol" pitchFamily="2" charset="2"/>
                  <a:sym typeface="Symbol" pitchFamily="2" charset="2"/>
                </a:rPr>
                <a:t>a</a:t>
              </a:r>
              <a:r>
                <a:rPr lang="fr-FR" altLang="fr-FR" sz="1600" b="0" dirty="0">
                  <a:solidFill>
                    <a:srgbClr val="C00000"/>
                  </a:solidFill>
                  <a:latin typeface="+mj-lt"/>
                </a:rPr>
                <a:t>)</a:t>
              </a:r>
            </a:p>
          </p:txBody>
        </p:sp>
        <p:sp>
          <p:nvSpPr>
            <p:cNvPr id="71" name="Line 22">
              <a:extLst>
                <a:ext uri="{FF2B5EF4-FFF2-40B4-BE49-F238E27FC236}">
                  <a16:creationId xmlns:a16="http://schemas.microsoft.com/office/drawing/2014/main" id="{3D02E658-F228-CD49-9EF3-37A7712C21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63759" y="4136973"/>
              <a:ext cx="620281" cy="392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3" name="Text Box 4">
            <a:extLst>
              <a:ext uri="{FF2B5EF4-FFF2-40B4-BE49-F238E27FC236}">
                <a16:creationId xmlns:a16="http://schemas.microsoft.com/office/drawing/2014/main" id="{7ADE5990-A35F-924C-9FBA-8352F32C7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381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/>
              <a:t>RELATION VITESSE/INCIDENCE</a:t>
            </a:r>
          </a:p>
        </p:txBody>
      </p:sp>
      <p:sp>
        <p:nvSpPr>
          <p:cNvPr id="72" name="Oval 7">
            <a:extLst>
              <a:ext uri="{FF2B5EF4-FFF2-40B4-BE49-F238E27FC236}">
                <a16:creationId xmlns:a16="http://schemas.microsoft.com/office/drawing/2014/main" id="{CDADFC73-E838-B743-A5F4-050D01A441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42196" y="5173498"/>
            <a:ext cx="378000" cy="360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24" name="Picture 39">
            <a:extLst>
              <a:ext uri="{FF2B5EF4-FFF2-40B4-BE49-F238E27FC236}">
                <a16:creationId xmlns:a16="http://schemas.microsoft.com/office/drawing/2014/main" id="{4B897F4E-1930-694D-AA03-B4DADA858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70826">
            <a:off x="3820595" y="2696521"/>
            <a:ext cx="2879985" cy="110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74" name="Grouper 35">
            <a:extLst>
              <a:ext uri="{FF2B5EF4-FFF2-40B4-BE49-F238E27FC236}">
                <a16:creationId xmlns:a16="http://schemas.microsoft.com/office/drawing/2014/main" id="{DB2ABC84-F882-C448-B835-223CA76FF08B}"/>
              </a:ext>
            </a:extLst>
          </p:cNvPr>
          <p:cNvGrpSpPr/>
          <p:nvPr/>
        </p:nvGrpSpPr>
        <p:grpSpPr>
          <a:xfrm>
            <a:off x="4099267" y="3051138"/>
            <a:ext cx="606411" cy="1622738"/>
            <a:chOff x="3720071" y="4552596"/>
            <a:chExt cx="606411" cy="1622738"/>
          </a:xfrm>
        </p:grpSpPr>
        <p:grpSp>
          <p:nvGrpSpPr>
            <p:cNvPr id="75" name="Grouper 53">
              <a:extLst>
                <a:ext uri="{FF2B5EF4-FFF2-40B4-BE49-F238E27FC236}">
                  <a16:creationId xmlns:a16="http://schemas.microsoft.com/office/drawing/2014/main" id="{D967B8E0-D38C-F344-9B94-DFB55AB29202}"/>
                </a:ext>
              </a:extLst>
            </p:cNvPr>
            <p:cNvGrpSpPr/>
            <p:nvPr/>
          </p:nvGrpSpPr>
          <p:grpSpPr>
            <a:xfrm>
              <a:off x="3720071" y="4728633"/>
              <a:ext cx="606411" cy="1446701"/>
              <a:chOff x="3720071" y="4538133"/>
              <a:chExt cx="606411" cy="1446701"/>
            </a:xfrm>
          </p:grpSpPr>
          <p:sp>
            <p:nvSpPr>
              <p:cNvPr id="80" name="Text Box 11">
                <a:extLst>
                  <a:ext uri="{FF2B5EF4-FFF2-40B4-BE49-F238E27FC236}">
                    <a16:creationId xmlns:a16="http://schemas.microsoft.com/office/drawing/2014/main" id="{95931A3C-6CE2-AA4F-900D-5C40FB129D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0071" y="5677057"/>
                <a:ext cx="60641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b="0" dirty="0">
                    <a:latin typeface="Candara" panose="020E0502030303020204" pitchFamily="34" charset="0"/>
                    <a:cs typeface="Trebuchet MS"/>
                  </a:rPr>
                  <a:t>Mg</a:t>
                </a:r>
              </a:p>
            </p:txBody>
          </p:sp>
          <p:sp>
            <p:nvSpPr>
              <p:cNvPr id="81" name="AutoShape 16">
                <a:extLst>
                  <a:ext uri="{FF2B5EF4-FFF2-40B4-BE49-F238E27FC236}">
                    <a16:creationId xmlns:a16="http://schemas.microsoft.com/office/drawing/2014/main" id="{C9A3E4BF-BA93-F248-8277-687E72BBE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917951" y="4538133"/>
                <a:ext cx="180000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gradFill>
                <a:gsLst>
                  <a:gs pos="18000">
                    <a:schemeClr val="accent2">
                      <a:lumMod val="60000"/>
                      <a:lumOff val="40000"/>
                    </a:schemeClr>
                  </a:gs>
                  <a:gs pos="84000">
                    <a:schemeClr val="accent1">
                      <a:lumMod val="93000"/>
                      <a:lumOff val="7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6" name="Group 48">
              <a:extLst>
                <a:ext uri="{FF2B5EF4-FFF2-40B4-BE49-F238E27FC236}">
                  <a16:creationId xmlns:a16="http://schemas.microsoft.com/office/drawing/2014/main" id="{320F5E1B-93AF-7345-B564-09087E1FE1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2486" y="4552596"/>
              <a:ext cx="402749" cy="378154"/>
              <a:chOff x="1093" y="2411"/>
              <a:chExt cx="177" cy="157"/>
            </a:xfrm>
          </p:grpSpPr>
          <p:sp>
            <p:nvSpPr>
              <p:cNvPr id="77" name="Oval 49">
                <a:extLst>
                  <a:ext uri="{FF2B5EF4-FFF2-40B4-BE49-F238E27FC236}">
                    <a16:creationId xmlns:a16="http://schemas.microsoft.com/office/drawing/2014/main" id="{90B5B11B-ED0D-D34A-9520-AEB2ABDFB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Line 50">
                <a:extLst>
                  <a:ext uri="{FF2B5EF4-FFF2-40B4-BE49-F238E27FC236}">
                    <a16:creationId xmlns:a16="http://schemas.microsoft.com/office/drawing/2014/main" id="{A1800A20-41D4-3F4B-A02C-216C0262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Line 51">
                <a:extLst>
                  <a:ext uri="{FF2B5EF4-FFF2-40B4-BE49-F238E27FC236}">
                    <a16:creationId xmlns:a16="http://schemas.microsoft.com/office/drawing/2014/main" id="{998A23A5-5587-504D-8CD8-B1C6EC825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86" name="Grouper 63">
            <a:extLst>
              <a:ext uri="{FF2B5EF4-FFF2-40B4-BE49-F238E27FC236}">
                <a16:creationId xmlns:a16="http://schemas.microsoft.com/office/drawing/2014/main" id="{AC28D5C6-1E49-C74C-AB81-0C2B5D1DB5E2}"/>
              </a:ext>
            </a:extLst>
          </p:cNvPr>
          <p:cNvGrpSpPr/>
          <p:nvPr/>
        </p:nvGrpSpPr>
        <p:grpSpPr>
          <a:xfrm>
            <a:off x="4180269" y="2599305"/>
            <a:ext cx="402749" cy="378154"/>
            <a:chOff x="3800923" y="4243563"/>
            <a:chExt cx="402749" cy="378154"/>
          </a:xfrm>
        </p:grpSpPr>
        <p:sp>
          <p:nvSpPr>
            <p:cNvPr id="87" name="Oval 49">
              <a:extLst>
                <a:ext uri="{FF2B5EF4-FFF2-40B4-BE49-F238E27FC236}">
                  <a16:creationId xmlns:a16="http://schemas.microsoft.com/office/drawing/2014/main" id="{9A51D3FD-6504-1648-9F8A-631461903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731" y="4339908"/>
              <a:ext cx="175207" cy="180647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Line 50">
              <a:extLst>
                <a:ext uri="{FF2B5EF4-FFF2-40B4-BE49-F238E27FC236}">
                  <a16:creationId xmlns:a16="http://schemas.microsoft.com/office/drawing/2014/main" id="{4F1D59BB-EA0D-5543-A373-E3073FC7A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4574" y="4243563"/>
              <a:ext cx="0" cy="378154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Line 51">
              <a:extLst>
                <a:ext uri="{FF2B5EF4-FFF2-40B4-BE49-F238E27FC236}">
                  <a16:creationId xmlns:a16="http://schemas.microsoft.com/office/drawing/2014/main" id="{E0A9816F-101D-194F-B074-25ADD9F5BF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002298" y="4236083"/>
              <a:ext cx="0" cy="402749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1" name="Text Box 11">
            <a:extLst>
              <a:ext uri="{FF2B5EF4-FFF2-40B4-BE49-F238E27FC236}">
                <a16:creationId xmlns:a16="http://schemas.microsoft.com/office/drawing/2014/main" id="{A342B1B0-C5EC-A141-BB84-4E46F3FB4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992" y="1293308"/>
            <a:ext cx="606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 err="1">
                <a:latin typeface="Candara" panose="020E0502030303020204" pitchFamily="34" charset="0"/>
                <a:cs typeface="Trebuchet MS"/>
              </a:rPr>
              <a:t>Rz</a:t>
            </a:r>
            <a:endParaRPr lang="fr-FR" sz="1400" b="0" dirty="0">
              <a:latin typeface="Candara" panose="020E0502030303020204" pitchFamily="34" charset="0"/>
              <a:cs typeface="Trebuchet MS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AFF462C-BD99-2442-8DFC-79F50BAADC8C}"/>
              </a:ext>
            </a:extLst>
          </p:cNvPr>
          <p:cNvGrpSpPr/>
          <p:nvPr/>
        </p:nvGrpSpPr>
        <p:grpSpPr>
          <a:xfrm>
            <a:off x="2350152" y="4172083"/>
            <a:ext cx="1422400" cy="1682194"/>
            <a:chOff x="2934352" y="4629283"/>
            <a:chExt cx="1422400" cy="1682194"/>
          </a:xfrm>
        </p:grpSpPr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3A2B83E2-4D76-0248-94F2-4C6903E156AD}"/>
                </a:ext>
              </a:extLst>
            </p:cNvPr>
            <p:cNvGrpSpPr/>
            <p:nvPr/>
          </p:nvGrpSpPr>
          <p:grpSpPr>
            <a:xfrm>
              <a:off x="2934352" y="4629283"/>
              <a:ext cx="1422400" cy="1422400"/>
              <a:chOff x="7415102" y="1969251"/>
              <a:chExt cx="1422400" cy="1422400"/>
            </a:xfrm>
          </p:grpSpPr>
          <p:pic>
            <p:nvPicPr>
              <p:cNvPr id="52" name="Image 51">
                <a:extLst>
                  <a:ext uri="{FF2B5EF4-FFF2-40B4-BE49-F238E27FC236}">
                    <a16:creationId xmlns:a16="http://schemas.microsoft.com/office/drawing/2014/main" id="{88895DD7-A1E4-9544-B4A0-CA529B97E5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15102" y="1969251"/>
                <a:ext cx="1422400" cy="1422400"/>
              </a:xfrm>
              <a:prstGeom prst="rect">
                <a:avLst/>
              </a:prstGeom>
            </p:spPr>
          </p:pic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B45548C-39F8-BA4F-8162-2470E76CF73D}"/>
                  </a:ext>
                </a:extLst>
              </p:cNvPr>
              <p:cNvSpPr/>
              <p:nvPr/>
            </p:nvSpPr>
            <p:spPr>
              <a:xfrm rot="2392121">
                <a:off x="7880331" y="2732303"/>
                <a:ext cx="120854" cy="372148"/>
              </a:xfrm>
              <a:prstGeom prst="rect">
                <a:avLst/>
              </a:prstGeom>
              <a:solidFill>
                <a:srgbClr val="4553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EBCB229D-4F12-D344-9194-0398FAC300D2}"/>
                </a:ext>
              </a:extLst>
            </p:cNvPr>
            <p:cNvGrpSpPr/>
            <p:nvPr/>
          </p:nvGrpSpPr>
          <p:grpSpPr>
            <a:xfrm rot="1182077">
              <a:off x="3567257" y="4898705"/>
              <a:ext cx="54000" cy="912783"/>
              <a:chOff x="6361919" y="1962124"/>
              <a:chExt cx="54000" cy="912783"/>
            </a:xfrm>
          </p:grpSpPr>
          <p:sp>
            <p:nvSpPr>
              <p:cNvPr id="55" name="Signalisation droite 54">
                <a:extLst>
                  <a:ext uri="{FF2B5EF4-FFF2-40B4-BE49-F238E27FC236}">
                    <a16:creationId xmlns:a16="http://schemas.microsoft.com/office/drawing/2014/main" id="{F1144FE0-1DEB-784F-AB70-499201ED22C1}"/>
                  </a:ext>
                </a:extLst>
              </p:cNvPr>
              <p:cNvSpPr/>
              <p:nvPr/>
            </p:nvSpPr>
            <p:spPr>
              <a:xfrm rot="16200000">
                <a:off x="6154919" y="2169124"/>
                <a:ext cx="468000" cy="54000"/>
              </a:xfrm>
              <a:prstGeom prst="homePlate">
                <a:avLst/>
              </a:prstGeom>
              <a:solidFill>
                <a:srgbClr val="FF593D"/>
              </a:solidFill>
              <a:ln w="9525">
                <a:solidFill>
                  <a:schemeClr val="tx1"/>
                </a:solidFill>
              </a:ln>
              <a:effectLst>
                <a:outerShdw blurRad="40000" dist="23000" dir="5400000" rotWithShape="0">
                  <a:schemeClr val="bg1"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Signalisation droite 55">
                <a:extLst>
                  <a:ext uri="{FF2B5EF4-FFF2-40B4-BE49-F238E27FC236}">
                    <a16:creationId xmlns:a16="http://schemas.microsoft.com/office/drawing/2014/main" id="{41FB91FA-AE0D-A64F-BF6B-746E3DCD4FA7}"/>
                  </a:ext>
                </a:extLst>
              </p:cNvPr>
              <p:cNvSpPr/>
              <p:nvPr/>
            </p:nvSpPr>
            <p:spPr>
              <a:xfrm rot="16200000">
                <a:off x="6154919" y="2613907"/>
                <a:ext cx="468000" cy="54000"/>
              </a:xfrm>
              <a:prstGeom prst="homePlate">
                <a:avLst/>
              </a:prstGeom>
              <a:no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7" name="Text Box 15">
              <a:extLst>
                <a:ext uri="{FF2B5EF4-FFF2-40B4-BE49-F238E27FC236}">
                  <a16:creationId xmlns:a16="http://schemas.microsoft.com/office/drawing/2014/main" id="{B540EFF1-B808-B54E-8716-F7A908258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87971">
              <a:off x="2988154" y="6003502"/>
              <a:ext cx="1191124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400" b="0" dirty="0">
                  <a:latin typeface="Candara" panose="020E0502030303020204" pitchFamily="34" charset="0"/>
                </a:rPr>
                <a:t>RPM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5914A7EB-2554-A444-A67B-874B71BFDBC1}"/>
              </a:ext>
            </a:extLst>
          </p:cNvPr>
          <p:cNvGrpSpPr/>
          <p:nvPr/>
        </p:nvGrpSpPr>
        <p:grpSpPr>
          <a:xfrm>
            <a:off x="4796263" y="4127369"/>
            <a:ext cx="3851421" cy="2863600"/>
            <a:chOff x="4707363" y="4457569"/>
            <a:chExt cx="3851421" cy="2863600"/>
          </a:xfrm>
        </p:grpSpPr>
        <p:pic>
          <p:nvPicPr>
            <p:cNvPr id="59" name="Picture 2" descr="C:\Users\Pascal\Pictures\Photos\Autres\EPL\Photos Charles\2eme vol\P5280050.JPG">
              <a:extLst>
                <a:ext uri="{FF2B5EF4-FFF2-40B4-BE49-F238E27FC236}">
                  <a16:creationId xmlns:a16="http://schemas.microsoft.com/office/drawing/2014/main" id="{D1E74B5C-A50E-BB46-B755-4F01D64AD2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2723"/>
            <a:stretch/>
          </p:blipFill>
          <p:spPr bwMode="auto">
            <a:xfrm>
              <a:off x="4707363" y="4457569"/>
              <a:ext cx="3482876" cy="1668152"/>
            </a:xfrm>
            <a:prstGeom prst="rect">
              <a:avLst/>
            </a:prstGeom>
            <a:noFill/>
            <a:ln>
              <a:noFill/>
            </a:ln>
            <a:effectLst>
              <a:softEdge rad="139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7">
              <a:extLst>
                <a:ext uri="{FF2B5EF4-FFF2-40B4-BE49-F238E27FC236}">
                  <a16:creationId xmlns:a16="http://schemas.microsoft.com/office/drawing/2014/main" id="{1064C89A-C144-1941-8BD4-9C28EC7DA7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9108" y="4979439"/>
              <a:ext cx="3749676" cy="307975"/>
              <a:chOff x="1939" y="2858"/>
              <a:chExt cx="2362" cy="194"/>
            </a:xfrm>
          </p:grpSpPr>
          <p:sp>
            <p:nvSpPr>
              <p:cNvPr id="68" name="Line 8">
                <a:extLst>
                  <a:ext uri="{FF2B5EF4-FFF2-40B4-BE49-F238E27FC236}">
                    <a16:creationId xmlns:a16="http://schemas.microsoft.com/office/drawing/2014/main" id="{DD0CB886-D8C3-A042-B1EF-FDE85DB92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9" y="3008"/>
                <a:ext cx="2019" cy="5"/>
              </a:xfrm>
              <a:prstGeom prst="line">
                <a:avLst/>
              </a:prstGeom>
              <a:noFill/>
              <a:ln w="1270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Text Box 9">
                <a:extLst>
                  <a:ext uri="{FF2B5EF4-FFF2-40B4-BE49-F238E27FC236}">
                    <a16:creationId xmlns:a16="http://schemas.microsoft.com/office/drawing/2014/main" id="{12B153C1-658F-7A41-8EA5-EF9070A4CA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9" y="2858"/>
                <a:ext cx="130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1400" b="0" dirty="0">
                    <a:solidFill>
                      <a:srgbClr val="006600"/>
                    </a:solidFill>
                    <a:latin typeface="Candara" panose="020E0502030303020204" pitchFamily="34" charset="0"/>
                  </a:rPr>
                  <a:t>Horizontale</a:t>
                </a:r>
              </a:p>
            </p:txBody>
          </p:sp>
        </p:grpSp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754BC8F2-21A0-D14A-9225-37FEEEEE9759}"/>
                </a:ext>
              </a:extLst>
            </p:cNvPr>
            <p:cNvGrpSpPr/>
            <p:nvPr/>
          </p:nvGrpSpPr>
          <p:grpSpPr>
            <a:xfrm>
              <a:off x="5074977" y="4567169"/>
              <a:ext cx="2772000" cy="2754000"/>
              <a:chOff x="2224934" y="3982166"/>
              <a:chExt cx="2772000" cy="2754000"/>
            </a:xfrm>
          </p:grpSpPr>
          <p:grpSp>
            <p:nvGrpSpPr>
              <p:cNvPr id="84" name="Groupe 83">
                <a:extLst>
                  <a:ext uri="{FF2B5EF4-FFF2-40B4-BE49-F238E27FC236}">
                    <a16:creationId xmlns:a16="http://schemas.microsoft.com/office/drawing/2014/main" id="{98141C58-2DF2-3C4C-B586-7BD0F5734907}"/>
                  </a:ext>
                </a:extLst>
              </p:cNvPr>
              <p:cNvGrpSpPr/>
              <p:nvPr/>
            </p:nvGrpSpPr>
            <p:grpSpPr>
              <a:xfrm>
                <a:off x="2224934" y="3982166"/>
                <a:ext cx="2772000" cy="2754000"/>
                <a:chOff x="2518889" y="3450153"/>
                <a:chExt cx="4013782" cy="4145370"/>
              </a:xfrm>
            </p:grpSpPr>
            <p:sp>
              <p:nvSpPr>
                <p:cNvPr id="95" name="PubChord">
                  <a:extLst>
                    <a:ext uri="{FF2B5EF4-FFF2-40B4-BE49-F238E27FC236}">
                      <a16:creationId xmlns:a16="http://schemas.microsoft.com/office/drawing/2014/main" id="{ED8FFE75-9E18-4F48-A22A-0A9B95B8D5EF}"/>
                    </a:ext>
                  </a:extLst>
                </p:cNvPr>
                <p:cNvSpPr>
                  <a:spLocks noChangeAspect="1" noEditPoints="1" noChangeArrowheads="1"/>
                </p:cNvSpPr>
                <p:nvPr/>
              </p:nvSpPr>
              <p:spPr bwMode="auto">
                <a:xfrm rot="8049240">
                  <a:off x="2467013" y="3531804"/>
                  <a:ext cx="4145370" cy="3982068"/>
                </a:xfrm>
                <a:custGeom>
                  <a:avLst/>
                  <a:gdLst>
                    <a:gd name="T0" fmla="*/ 614640 w 21600"/>
                    <a:gd name="T1" fmla="*/ 630447 h 21600"/>
                    <a:gd name="T2" fmla="*/ 2098481 w 21600"/>
                    <a:gd name="T3" fmla="*/ 2152451 h 21600"/>
                    <a:gd name="T4" fmla="*/ 3582516 w 21600"/>
                    <a:gd name="T5" fmla="*/ 3674653 h 21600"/>
                    <a:gd name="T6" fmla="*/ 0 60000 65536"/>
                    <a:gd name="T7" fmla="*/ 0 60000 65536"/>
                    <a:gd name="T8" fmla="*/ 0 60000 65536"/>
                    <a:gd name="T9" fmla="*/ 3163 w 21600"/>
                    <a:gd name="T10" fmla="*/ 3163 h 21600"/>
                    <a:gd name="T11" fmla="*/ 18437 w 21600"/>
                    <a:gd name="T12" fmla="*/ 18437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>
                      <a:moveTo>
                        <a:pt x="3163" y="3163"/>
                      </a:moveTo>
                      <a:cubicBezTo>
                        <a:pt x="1137" y="5188"/>
                        <a:pt x="-1" y="7935"/>
                        <a:pt x="-1" y="10799"/>
                      </a:cubicBez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3664" y="21600"/>
                        <a:pt x="16411" y="20462"/>
                        <a:pt x="18436" y="18436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  <a:alpha val="3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 dirty="0"/>
                </a:p>
              </p:txBody>
            </p:sp>
            <p:pic>
              <p:nvPicPr>
                <p:cNvPr id="96" name="Image 95">
                  <a:extLst>
                    <a:ext uri="{FF2B5EF4-FFF2-40B4-BE49-F238E27FC236}">
                      <a16:creationId xmlns:a16="http://schemas.microsoft.com/office/drawing/2014/main" id="{C29CC3AF-427F-5048-AFE9-9B3534C7DF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4211" b="100000" l="0" r="100000">
                              <a14:foregroundMark x1="3000" y1="52632" x2="333" y2="62105"/>
                              <a14:foregroundMark x1="42333" y1="96842" x2="47000" y2="96842"/>
                              <a14:foregroundMark x1="60333" y1="98947" x2="67667" y2="98947"/>
                              <a14:foregroundMark x1="46333" y1="37895" x2="54000" y2="40000"/>
                              <a14:foregroundMark x1="99000" y1="71579" x2="99667" y2="95789"/>
                              <a14:foregroundMark x1="79333" y1="26316" x2="67667" y2="17895"/>
                              <a14:foregroundMark x1="67667" y1="16842" x2="61333" y2="14737"/>
                              <a14:foregroundMark x1="70000" y1="17895" x2="70000" y2="17895"/>
                            </a14:backgroundRemoval>
                          </a14:imgEffect>
                          <a14:imgEffect>
                            <a14:colorTemperature colorTemp="112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18889" y="4569326"/>
                  <a:ext cx="4013782" cy="1254163"/>
                </a:xfrm>
                <a:prstGeom prst="rect">
                  <a:avLst/>
                </a:prstGeom>
              </p:spPr>
            </p:pic>
          </p:grpSp>
          <p:grpSp>
            <p:nvGrpSpPr>
              <p:cNvPr id="85" name="Groupe 84">
                <a:extLst>
                  <a:ext uri="{FF2B5EF4-FFF2-40B4-BE49-F238E27FC236}">
                    <a16:creationId xmlns:a16="http://schemas.microsoft.com/office/drawing/2014/main" id="{BDE01813-6C1B-B14A-B86B-B0366D0A47A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68145" y="4571366"/>
                <a:ext cx="570085" cy="70777"/>
                <a:chOff x="3838940" y="2420018"/>
                <a:chExt cx="857250" cy="88107"/>
              </a:xfrm>
            </p:grpSpPr>
            <p:sp>
              <p:nvSpPr>
                <p:cNvPr id="92" name="Ellipse 91">
                  <a:extLst>
                    <a:ext uri="{FF2B5EF4-FFF2-40B4-BE49-F238E27FC236}">
                      <a16:creationId xmlns:a16="http://schemas.microsoft.com/office/drawing/2014/main" id="{39AE1FAC-90A6-6F4F-A9E6-BD2B663D96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96127" y="2420018"/>
                  <a:ext cx="107155" cy="8810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93" name="Connecteur droit 92">
                  <a:extLst>
                    <a:ext uri="{FF2B5EF4-FFF2-40B4-BE49-F238E27FC236}">
                      <a16:creationId xmlns:a16="http://schemas.microsoft.com/office/drawing/2014/main" id="{2F360896-B971-7043-B390-2125CF2AE18E}"/>
                    </a:ext>
                  </a:extLst>
                </p:cNvPr>
                <p:cNvCxnSpPr/>
                <p:nvPr/>
              </p:nvCxnSpPr>
              <p:spPr>
                <a:xfrm>
                  <a:off x="3838940" y="2491431"/>
                  <a:ext cx="285749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Connecteur droit 93">
                  <a:extLst>
                    <a:ext uri="{FF2B5EF4-FFF2-40B4-BE49-F238E27FC236}">
                      <a16:creationId xmlns:a16="http://schemas.microsoft.com/office/drawing/2014/main" id="{53F46B74-C8D8-D547-A463-B18AAF45C009}"/>
                    </a:ext>
                  </a:extLst>
                </p:cNvPr>
                <p:cNvCxnSpPr/>
                <p:nvPr/>
              </p:nvCxnSpPr>
              <p:spPr>
                <a:xfrm>
                  <a:off x="4410441" y="2491427"/>
                  <a:ext cx="285749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41C785FA-3FED-C745-BD00-0A134834C4DC}"/>
              </a:ext>
            </a:extLst>
          </p:cNvPr>
          <p:cNvSpPr/>
          <p:nvPr/>
        </p:nvSpPr>
        <p:spPr>
          <a:xfrm>
            <a:off x="4444835" y="1579368"/>
            <a:ext cx="261203" cy="540000"/>
          </a:xfrm>
          <a:prstGeom prst="rightBrace">
            <a:avLst>
              <a:gd name="adj1" fmla="val 11242"/>
              <a:gd name="adj2" fmla="val 47545"/>
            </a:avLst>
          </a:prstGeom>
          <a:ln w="158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Accolade fermante 97">
            <a:extLst>
              <a:ext uri="{FF2B5EF4-FFF2-40B4-BE49-F238E27FC236}">
                <a16:creationId xmlns:a16="http://schemas.microsoft.com/office/drawing/2014/main" id="{8EFA91E8-5E13-914F-86C6-AEB5DADF8177}"/>
              </a:ext>
            </a:extLst>
          </p:cNvPr>
          <p:cNvSpPr/>
          <p:nvPr/>
        </p:nvSpPr>
        <p:spPr>
          <a:xfrm>
            <a:off x="4450802" y="2165425"/>
            <a:ext cx="261203" cy="540000"/>
          </a:xfrm>
          <a:prstGeom prst="rightBrace">
            <a:avLst>
              <a:gd name="adj1" fmla="val 11242"/>
              <a:gd name="adj2" fmla="val 47545"/>
            </a:avLst>
          </a:prstGeom>
          <a:ln w="1587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AutoShape 26">
            <a:extLst>
              <a:ext uri="{FF2B5EF4-FFF2-40B4-BE49-F238E27FC236}">
                <a16:creationId xmlns:a16="http://schemas.microsoft.com/office/drawing/2014/main" id="{BEE23DBA-06F5-CB47-9ADC-5C5811E82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698" y="1649209"/>
            <a:ext cx="3535541" cy="340519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altLang="fr-FR" sz="1400" b="0" dirty="0">
                <a:solidFill>
                  <a:srgbClr val="C00000"/>
                </a:solidFill>
                <a:latin typeface="Candara" panose="020E0502030303020204" pitchFamily="34" charset="0"/>
              </a:rPr>
              <a:t>Force générée par l’angle d’incidence</a:t>
            </a:r>
            <a:endParaRPr lang="fr-FR" altLang="fr-FR" sz="1600" b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0" name="AutoShape 26">
            <a:extLst>
              <a:ext uri="{FF2B5EF4-FFF2-40B4-BE49-F238E27FC236}">
                <a16:creationId xmlns:a16="http://schemas.microsoft.com/office/drawing/2014/main" id="{4B142566-FE00-7947-BEE9-D46C562A0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699" y="2234974"/>
            <a:ext cx="2694792" cy="340519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altLang="fr-FR" sz="1400" b="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Force générée par la vitesse</a:t>
            </a:r>
            <a:endParaRPr lang="fr-FR" altLang="fr-FR" sz="1600" b="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1" name="Text Box 32">
            <a:extLst>
              <a:ext uri="{FF2B5EF4-FFF2-40B4-BE49-F238E27FC236}">
                <a16:creationId xmlns:a16="http://schemas.microsoft.com/office/drawing/2014/main" id="{F48EEC9B-2097-ED4D-9CFD-9BD99A11D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024" y="6104250"/>
            <a:ext cx="3497089" cy="338554"/>
          </a:xfrm>
          <a:prstGeom prst="rect">
            <a:avLst/>
          </a:prstGeom>
          <a:solidFill>
            <a:srgbClr val="FFF79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dirty="0">
                <a:latin typeface="Candara" panose="020E0502030303020204" pitchFamily="34" charset="0"/>
                <a:sym typeface="Symbol" pitchFamily="2" charset="2"/>
              </a:rPr>
              <a:t>Vol en vitesse de croisière</a:t>
            </a:r>
            <a:endParaRPr lang="fr-FR" altLang="fr-FR" sz="1600" dirty="0">
              <a:latin typeface="+mj-lt"/>
              <a:sym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9464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1" animBg="1"/>
      <p:bldP spid="61" grpId="0" animBg="1"/>
      <p:bldP spid="62" grpId="0" animBg="1"/>
      <p:bldP spid="67" grpId="0"/>
      <p:bldP spid="4" grpId="0" animBg="1"/>
      <p:bldP spid="98" grpId="0" animBg="1"/>
      <p:bldP spid="99" grpId="0"/>
      <p:bldP spid="100" grpId="0"/>
      <p:bldP spid="10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5">
            <a:extLst>
              <a:ext uri="{FF2B5EF4-FFF2-40B4-BE49-F238E27FC236}">
                <a16:creationId xmlns:a16="http://schemas.microsoft.com/office/drawing/2014/main" id="{F8DE819E-B967-3F47-A779-F72712AC69D2}"/>
              </a:ext>
            </a:extLst>
          </p:cNvPr>
          <p:cNvSpPr txBox="1">
            <a:spLocks noChangeArrowheads="1"/>
          </p:cNvSpPr>
          <p:nvPr/>
        </p:nvSpPr>
        <p:spPr bwMode="auto">
          <a:xfrm rot="21587971">
            <a:off x="566920" y="3307282"/>
            <a:ext cx="19113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Vent relatif</a:t>
            </a:r>
          </a:p>
        </p:txBody>
      </p:sp>
      <p:pic>
        <p:nvPicPr>
          <p:cNvPr id="57" name="Picture 2" descr="C:\Users\Pascal\Pictures\Photos\Autres\EPL\Photos Charles\2eme vol\P5280050.JPG">
            <a:extLst>
              <a:ext uri="{FF2B5EF4-FFF2-40B4-BE49-F238E27FC236}">
                <a16:creationId xmlns:a16="http://schemas.microsoft.com/office/drawing/2014/main" id="{A85ED7EF-674A-0D49-8F67-193ED493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723"/>
          <a:stretch/>
        </p:blipFill>
        <p:spPr bwMode="auto">
          <a:xfrm>
            <a:off x="4796263" y="4127369"/>
            <a:ext cx="3482876" cy="1668152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8">
            <a:extLst>
              <a:ext uri="{FF2B5EF4-FFF2-40B4-BE49-F238E27FC236}">
                <a16:creationId xmlns:a16="http://schemas.microsoft.com/office/drawing/2014/main" id="{901AFF71-AC6C-2844-BDAF-46504827E0A9}"/>
              </a:ext>
            </a:extLst>
          </p:cNvPr>
          <p:cNvGrpSpPr>
            <a:grpSpLocks/>
          </p:cNvGrpSpPr>
          <p:nvPr/>
        </p:nvGrpSpPr>
        <p:grpSpPr bwMode="auto">
          <a:xfrm rot="20444508">
            <a:off x="904372" y="2121693"/>
            <a:ext cx="5962650" cy="1125538"/>
            <a:chOff x="1644" y="1608"/>
            <a:chExt cx="3756" cy="709"/>
          </a:xfrm>
        </p:grpSpPr>
        <p:sp>
          <p:nvSpPr>
            <p:cNvPr id="20" name="Text Box 30">
              <a:extLst>
                <a:ext uri="{FF2B5EF4-FFF2-40B4-BE49-F238E27FC236}">
                  <a16:creationId xmlns:a16="http://schemas.microsoft.com/office/drawing/2014/main" id="{2E91C708-0B22-BF49-8C99-84EEAC0AB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09557">
              <a:off x="1773" y="1608"/>
              <a:ext cx="77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400" b="0" dirty="0">
                  <a:latin typeface="Candara" panose="020E0502030303020204" pitchFamily="34" charset="0"/>
                </a:rPr>
                <a:t>Trajectoire</a:t>
              </a:r>
            </a:p>
          </p:txBody>
        </p:sp>
        <p:sp>
          <p:nvSpPr>
            <p:cNvPr id="19" name="Line 29">
              <a:extLst>
                <a:ext uri="{FF2B5EF4-FFF2-40B4-BE49-F238E27FC236}">
                  <a16:creationId xmlns:a16="http://schemas.microsoft.com/office/drawing/2014/main" id="{060940B9-5A8F-6144-84E3-080977976B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76682">
              <a:off x="1644" y="2293"/>
              <a:ext cx="375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22" name="Line 14">
            <a:extLst>
              <a:ext uri="{FF2B5EF4-FFF2-40B4-BE49-F238E27FC236}">
                <a16:creationId xmlns:a16="http://schemas.microsoft.com/office/drawing/2014/main" id="{ABA9A25E-59FB-EC4A-8D6B-92177E20490B}"/>
              </a:ext>
            </a:extLst>
          </p:cNvPr>
          <p:cNvSpPr>
            <a:spLocks noChangeShapeType="1"/>
          </p:cNvSpPr>
          <p:nvPr/>
        </p:nvSpPr>
        <p:spPr bwMode="auto">
          <a:xfrm rot="20444508" flipH="1" flipV="1">
            <a:off x="1008146" y="3105606"/>
            <a:ext cx="1127150" cy="396000"/>
          </a:xfrm>
          <a:prstGeom prst="line">
            <a:avLst/>
          </a:prstGeom>
          <a:noFill/>
          <a:ln w="31750">
            <a:solidFill>
              <a:schemeClr val="accent1">
                <a:lumMod val="75000"/>
              </a:schemeClr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BBE85517-5E1E-024B-81CF-8F8C9172E1DE}"/>
              </a:ext>
            </a:extLst>
          </p:cNvPr>
          <p:cNvGrpSpPr/>
          <p:nvPr/>
        </p:nvGrpSpPr>
        <p:grpSpPr>
          <a:xfrm>
            <a:off x="497059" y="3860203"/>
            <a:ext cx="2015996" cy="2015996"/>
            <a:chOff x="5419292" y="1331640"/>
            <a:chExt cx="2015996" cy="2015996"/>
          </a:xfrm>
        </p:grpSpPr>
        <p:grpSp>
          <p:nvGrpSpPr>
            <p:cNvPr id="31" name="Group 43">
              <a:extLst>
                <a:ext uri="{FF2B5EF4-FFF2-40B4-BE49-F238E27FC236}">
                  <a16:creationId xmlns:a16="http://schemas.microsoft.com/office/drawing/2014/main" id="{F57FB1F5-FDE2-A744-8FF8-771D36B1DF2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419292" y="1331640"/>
              <a:ext cx="2015996" cy="2015996"/>
              <a:chOff x="344" y="237"/>
              <a:chExt cx="2748" cy="2675"/>
            </a:xfrm>
          </p:grpSpPr>
          <p:pic>
            <p:nvPicPr>
              <p:cNvPr id="34" name="Picture 38">
                <a:extLst>
                  <a:ext uri="{FF2B5EF4-FFF2-40B4-BE49-F238E27FC236}">
                    <a16:creationId xmlns:a16="http://schemas.microsoft.com/office/drawing/2014/main" id="{0DF145FB-D59E-4B41-8227-8AD056C026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2" y="710"/>
                <a:ext cx="1859" cy="1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35" name="AutoShape 40">
                <a:extLst>
                  <a:ext uri="{FF2B5EF4-FFF2-40B4-BE49-F238E27FC236}">
                    <a16:creationId xmlns:a16="http://schemas.microsoft.com/office/drawing/2014/main" id="{180B0F5C-5043-DC41-A599-1BF3799D8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" y="237"/>
                <a:ext cx="2748" cy="2675"/>
              </a:xfrm>
              <a:custGeom>
                <a:avLst/>
                <a:gdLst>
                  <a:gd name="G0" fmla="+- 3962 0 0"/>
                  <a:gd name="G1" fmla="+- 21600 0 3962"/>
                  <a:gd name="G2" fmla="+- 21600 0 3962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714C5E-B9E0-EB48-BC63-03E670CB89B6}"/>
                </a:ext>
              </a:extLst>
            </p:cNvPr>
            <p:cNvSpPr/>
            <p:nvPr/>
          </p:nvSpPr>
          <p:spPr>
            <a:xfrm>
              <a:off x="6402775" y="1930122"/>
              <a:ext cx="69088" cy="337312"/>
            </a:xfrm>
            <a:prstGeom prst="rect">
              <a:avLst/>
            </a:prstGeom>
            <a:solidFill>
              <a:srgbClr val="5C46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6DA4B16B-1AA8-5749-A556-9C1ADD3D5A74}"/>
              </a:ext>
            </a:extLst>
          </p:cNvPr>
          <p:cNvGrpSpPr/>
          <p:nvPr/>
        </p:nvGrpSpPr>
        <p:grpSpPr>
          <a:xfrm>
            <a:off x="2350152" y="4172083"/>
            <a:ext cx="1422400" cy="1422400"/>
            <a:chOff x="7415102" y="1969251"/>
            <a:chExt cx="1422400" cy="1422400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371397AB-AE58-B248-916F-306D5D5D2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15102" y="1969251"/>
              <a:ext cx="1422400" cy="142240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5DC6D4-C2CD-3F48-949A-CCC1D295AABD}"/>
                </a:ext>
              </a:extLst>
            </p:cNvPr>
            <p:cNvSpPr/>
            <p:nvPr/>
          </p:nvSpPr>
          <p:spPr>
            <a:xfrm rot="2392121">
              <a:off x="7880331" y="2732303"/>
              <a:ext cx="120854" cy="372148"/>
            </a:xfrm>
            <a:prstGeom prst="rect">
              <a:avLst/>
            </a:prstGeom>
            <a:solidFill>
              <a:srgbClr val="4553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13A055F4-14CE-2F4C-B00F-0CE76EAB4DC5}"/>
              </a:ext>
            </a:extLst>
          </p:cNvPr>
          <p:cNvGrpSpPr/>
          <p:nvPr/>
        </p:nvGrpSpPr>
        <p:grpSpPr>
          <a:xfrm rot="1182077">
            <a:off x="2983057" y="4441505"/>
            <a:ext cx="54000" cy="912783"/>
            <a:chOff x="6361919" y="1962124"/>
            <a:chExt cx="54000" cy="912783"/>
          </a:xfrm>
        </p:grpSpPr>
        <p:sp>
          <p:nvSpPr>
            <p:cNvPr id="43" name="Signalisation droite 42">
              <a:extLst>
                <a:ext uri="{FF2B5EF4-FFF2-40B4-BE49-F238E27FC236}">
                  <a16:creationId xmlns:a16="http://schemas.microsoft.com/office/drawing/2014/main" id="{040D6F2E-683A-8849-A334-673B9A09C452}"/>
                </a:ext>
              </a:extLst>
            </p:cNvPr>
            <p:cNvSpPr/>
            <p:nvPr/>
          </p:nvSpPr>
          <p:spPr>
            <a:xfrm rot="16200000">
              <a:off x="6154919" y="2169124"/>
              <a:ext cx="468000" cy="54000"/>
            </a:xfrm>
            <a:prstGeom prst="homePlate">
              <a:avLst/>
            </a:prstGeom>
            <a:solidFill>
              <a:srgbClr val="FF593D"/>
            </a:solidFill>
            <a:ln w="9525">
              <a:solidFill>
                <a:schemeClr val="tx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Signalisation droite 43">
              <a:extLst>
                <a:ext uri="{FF2B5EF4-FFF2-40B4-BE49-F238E27FC236}">
                  <a16:creationId xmlns:a16="http://schemas.microsoft.com/office/drawing/2014/main" id="{F1779894-B630-974F-AABE-A56C69B307EF}"/>
                </a:ext>
              </a:extLst>
            </p:cNvPr>
            <p:cNvSpPr/>
            <p:nvPr/>
          </p:nvSpPr>
          <p:spPr>
            <a:xfrm rot="16200000">
              <a:off x="6154919" y="2613907"/>
              <a:ext cx="468000" cy="54000"/>
            </a:xfrm>
            <a:prstGeom prst="homePlate">
              <a:avLst/>
            </a:prstGeom>
            <a:noFill/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8" name="Group 7">
            <a:extLst>
              <a:ext uri="{FF2B5EF4-FFF2-40B4-BE49-F238E27FC236}">
                <a16:creationId xmlns:a16="http://schemas.microsoft.com/office/drawing/2014/main" id="{68B6B6E4-D8D1-4643-BDCC-392677C4C50D}"/>
              </a:ext>
            </a:extLst>
          </p:cNvPr>
          <p:cNvGrpSpPr>
            <a:grpSpLocks/>
          </p:cNvGrpSpPr>
          <p:nvPr/>
        </p:nvGrpSpPr>
        <p:grpSpPr bwMode="auto">
          <a:xfrm>
            <a:off x="4898008" y="4649239"/>
            <a:ext cx="3749676" cy="307975"/>
            <a:chOff x="1939" y="2858"/>
            <a:chExt cx="2362" cy="194"/>
          </a:xfrm>
        </p:grpSpPr>
        <p:sp>
          <p:nvSpPr>
            <p:cNvPr id="59" name="Line 8">
              <a:extLst>
                <a:ext uri="{FF2B5EF4-FFF2-40B4-BE49-F238E27FC236}">
                  <a16:creationId xmlns:a16="http://schemas.microsoft.com/office/drawing/2014/main" id="{BAD512D5-D8CC-C246-9B12-3D601450F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9" y="3008"/>
              <a:ext cx="2019" cy="5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Text Box 9">
              <a:extLst>
                <a:ext uri="{FF2B5EF4-FFF2-40B4-BE49-F238E27FC236}">
                  <a16:creationId xmlns:a16="http://schemas.microsoft.com/office/drawing/2014/main" id="{8AC9C437-0940-FA40-A0CB-7E4C11DD60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" y="2858"/>
              <a:ext cx="130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400" b="0" dirty="0">
                  <a:solidFill>
                    <a:srgbClr val="006600"/>
                  </a:solidFill>
                  <a:latin typeface="Candara" panose="020E0502030303020204" pitchFamily="34" charset="0"/>
                </a:rPr>
                <a:t>Horizontale</a:t>
              </a:r>
            </a:p>
          </p:txBody>
        </p:sp>
      </p:grpSp>
      <p:sp>
        <p:nvSpPr>
          <p:cNvPr id="47" name="AutoShape 4">
            <a:extLst>
              <a:ext uri="{FF2B5EF4-FFF2-40B4-BE49-F238E27FC236}">
                <a16:creationId xmlns:a16="http://schemas.microsoft.com/office/drawing/2014/main" id="{319175A7-9C80-6B40-BE8F-058AB9ED0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349" y="2184088"/>
            <a:ext cx="2199815" cy="1012354"/>
          </a:xfrm>
          <a:custGeom>
            <a:avLst/>
            <a:gdLst>
              <a:gd name="connsiteX0" fmla="*/ 0 w 3102686"/>
              <a:gd name="connsiteY0" fmla="*/ 649820 h 649820"/>
              <a:gd name="connsiteX1" fmla="*/ 0 w 3102686"/>
              <a:gd name="connsiteY1" fmla="*/ 0 h 649820"/>
              <a:gd name="connsiteX2" fmla="*/ 3102686 w 3102686"/>
              <a:gd name="connsiteY2" fmla="*/ 649820 h 649820"/>
              <a:gd name="connsiteX3" fmla="*/ 0 w 3102686"/>
              <a:gd name="connsiteY3" fmla="*/ 649820 h 649820"/>
              <a:gd name="connsiteX0" fmla="*/ 0 w 3102686"/>
              <a:gd name="connsiteY0" fmla="*/ 649820 h 649820"/>
              <a:gd name="connsiteX1" fmla="*/ 0 w 3102686"/>
              <a:gd name="connsiteY1" fmla="*/ 0 h 649820"/>
              <a:gd name="connsiteX2" fmla="*/ 2075352 w 3102686"/>
              <a:gd name="connsiteY2" fmla="*/ 440417 h 649820"/>
              <a:gd name="connsiteX3" fmla="*/ 3102686 w 3102686"/>
              <a:gd name="connsiteY3" fmla="*/ 649820 h 649820"/>
              <a:gd name="connsiteX4" fmla="*/ 0 w 3102686"/>
              <a:gd name="connsiteY4" fmla="*/ 649820 h 649820"/>
              <a:gd name="connsiteX0" fmla="*/ 0 w 3102686"/>
              <a:gd name="connsiteY0" fmla="*/ 649820 h 649820"/>
              <a:gd name="connsiteX1" fmla="*/ 0 w 3102686"/>
              <a:gd name="connsiteY1" fmla="*/ 0 h 649820"/>
              <a:gd name="connsiteX2" fmla="*/ 2025822 w 3102686"/>
              <a:gd name="connsiteY2" fmla="*/ 249917 h 649820"/>
              <a:gd name="connsiteX3" fmla="*/ 3102686 w 3102686"/>
              <a:gd name="connsiteY3" fmla="*/ 649820 h 649820"/>
              <a:gd name="connsiteX4" fmla="*/ 0 w 3102686"/>
              <a:gd name="connsiteY4" fmla="*/ 649820 h 649820"/>
              <a:gd name="connsiteX0" fmla="*/ 0 w 2443556"/>
              <a:gd name="connsiteY0" fmla="*/ 649820 h 649820"/>
              <a:gd name="connsiteX1" fmla="*/ 0 w 2443556"/>
              <a:gd name="connsiteY1" fmla="*/ 0 h 649820"/>
              <a:gd name="connsiteX2" fmla="*/ 2025822 w 2443556"/>
              <a:gd name="connsiteY2" fmla="*/ 249917 h 649820"/>
              <a:gd name="connsiteX3" fmla="*/ 2443556 w 2443556"/>
              <a:gd name="connsiteY3" fmla="*/ 642200 h 649820"/>
              <a:gd name="connsiteX4" fmla="*/ 0 w 2443556"/>
              <a:gd name="connsiteY4" fmla="*/ 649820 h 649820"/>
              <a:gd name="connsiteX0" fmla="*/ 3810 w 2447366"/>
              <a:gd name="connsiteY0" fmla="*/ 592670 h 592670"/>
              <a:gd name="connsiteX1" fmla="*/ 0 w 2447366"/>
              <a:gd name="connsiteY1" fmla="*/ 0 h 592670"/>
              <a:gd name="connsiteX2" fmla="*/ 2029632 w 2447366"/>
              <a:gd name="connsiteY2" fmla="*/ 192767 h 592670"/>
              <a:gd name="connsiteX3" fmla="*/ 2447366 w 2447366"/>
              <a:gd name="connsiteY3" fmla="*/ 585050 h 592670"/>
              <a:gd name="connsiteX4" fmla="*/ 3810 w 2447366"/>
              <a:gd name="connsiteY4" fmla="*/ 592670 h 592670"/>
              <a:gd name="connsiteX0" fmla="*/ 3810 w 2447366"/>
              <a:gd name="connsiteY0" fmla="*/ 592670 h 592670"/>
              <a:gd name="connsiteX1" fmla="*/ 0 w 2447366"/>
              <a:gd name="connsiteY1" fmla="*/ 0 h 592670"/>
              <a:gd name="connsiteX2" fmla="*/ 2029632 w 2447366"/>
              <a:gd name="connsiteY2" fmla="*/ 192767 h 592670"/>
              <a:gd name="connsiteX3" fmla="*/ 2447366 w 2447366"/>
              <a:gd name="connsiteY3" fmla="*/ 585050 h 592670"/>
              <a:gd name="connsiteX4" fmla="*/ 3810 w 2447366"/>
              <a:gd name="connsiteY4" fmla="*/ 592670 h 592670"/>
              <a:gd name="connsiteX0" fmla="*/ 3810 w 2447366"/>
              <a:gd name="connsiteY0" fmla="*/ 592670 h 592670"/>
              <a:gd name="connsiteX1" fmla="*/ 0 w 2447366"/>
              <a:gd name="connsiteY1" fmla="*/ 0 h 592670"/>
              <a:gd name="connsiteX2" fmla="*/ 2029632 w 2447366"/>
              <a:gd name="connsiteY2" fmla="*/ 192767 h 592670"/>
              <a:gd name="connsiteX3" fmla="*/ 2447366 w 2447366"/>
              <a:gd name="connsiteY3" fmla="*/ 585050 h 592670"/>
              <a:gd name="connsiteX4" fmla="*/ 3810 w 2447366"/>
              <a:gd name="connsiteY4" fmla="*/ 592670 h 592670"/>
              <a:gd name="connsiteX0" fmla="*/ 3810 w 2447366"/>
              <a:gd name="connsiteY0" fmla="*/ 592670 h 592670"/>
              <a:gd name="connsiteX1" fmla="*/ 0 w 2447366"/>
              <a:gd name="connsiteY1" fmla="*/ 0 h 592670"/>
              <a:gd name="connsiteX2" fmla="*/ 1938192 w 2447366"/>
              <a:gd name="connsiteY2" fmla="*/ 227057 h 592670"/>
              <a:gd name="connsiteX3" fmla="*/ 2447366 w 2447366"/>
              <a:gd name="connsiteY3" fmla="*/ 585050 h 592670"/>
              <a:gd name="connsiteX4" fmla="*/ 3810 w 2447366"/>
              <a:gd name="connsiteY4" fmla="*/ 592670 h 592670"/>
              <a:gd name="connsiteX0" fmla="*/ 3810 w 2203526"/>
              <a:gd name="connsiteY0" fmla="*/ 592670 h 615530"/>
              <a:gd name="connsiteX1" fmla="*/ 0 w 2203526"/>
              <a:gd name="connsiteY1" fmla="*/ 0 h 615530"/>
              <a:gd name="connsiteX2" fmla="*/ 1938192 w 2203526"/>
              <a:gd name="connsiteY2" fmla="*/ 227057 h 615530"/>
              <a:gd name="connsiteX3" fmla="*/ 2203526 w 2203526"/>
              <a:gd name="connsiteY3" fmla="*/ 615530 h 615530"/>
              <a:gd name="connsiteX4" fmla="*/ 3810 w 2203526"/>
              <a:gd name="connsiteY4" fmla="*/ 592670 h 615530"/>
              <a:gd name="connsiteX0" fmla="*/ 3810 w 2203526"/>
              <a:gd name="connsiteY0" fmla="*/ 717285 h 740145"/>
              <a:gd name="connsiteX1" fmla="*/ 0 w 2203526"/>
              <a:gd name="connsiteY1" fmla="*/ 0 h 740145"/>
              <a:gd name="connsiteX2" fmla="*/ 1938192 w 2203526"/>
              <a:gd name="connsiteY2" fmla="*/ 351672 h 740145"/>
              <a:gd name="connsiteX3" fmla="*/ 2203526 w 2203526"/>
              <a:gd name="connsiteY3" fmla="*/ 740145 h 740145"/>
              <a:gd name="connsiteX4" fmla="*/ 3810 w 2203526"/>
              <a:gd name="connsiteY4" fmla="*/ 717285 h 740145"/>
              <a:gd name="connsiteX0" fmla="*/ 3810 w 2203526"/>
              <a:gd name="connsiteY0" fmla="*/ 717285 h 740145"/>
              <a:gd name="connsiteX1" fmla="*/ 0 w 2203526"/>
              <a:gd name="connsiteY1" fmla="*/ 0 h 740145"/>
              <a:gd name="connsiteX2" fmla="*/ 1938192 w 2203526"/>
              <a:gd name="connsiteY2" fmla="*/ 351672 h 740145"/>
              <a:gd name="connsiteX3" fmla="*/ 2203526 w 2203526"/>
              <a:gd name="connsiteY3" fmla="*/ 740145 h 740145"/>
              <a:gd name="connsiteX4" fmla="*/ 3810 w 2203526"/>
              <a:gd name="connsiteY4" fmla="*/ 717285 h 740145"/>
              <a:gd name="connsiteX0" fmla="*/ 3810 w 2203526"/>
              <a:gd name="connsiteY0" fmla="*/ 717285 h 740145"/>
              <a:gd name="connsiteX1" fmla="*/ 0 w 2203526"/>
              <a:gd name="connsiteY1" fmla="*/ 0 h 740145"/>
              <a:gd name="connsiteX2" fmla="*/ 2077892 w 2203526"/>
              <a:gd name="connsiteY2" fmla="*/ 418772 h 740145"/>
              <a:gd name="connsiteX3" fmla="*/ 2203526 w 2203526"/>
              <a:gd name="connsiteY3" fmla="*/ 740145 h 740145"/>
              <a:gd name="connsiteX4" fmla="*/ 3810 w 2203526"/>
              <a:gd name="connsiteY4" fmla="*/ 717285 h 740145"/>
              <a:gd name="connsiteX0" fmla="*/ 99 w 2199815"/>
              <a:gd name="connsiteY0" fmla="*/ 741249 h 764109"/>
              <a:gd name="connsiteX1" fmla="*/ 8989 w 2199815"/>
              <a:gd name="connsiteY1" fmla="*/ 0 h 764109"/>
              <a:gd name="connsiteX2" fmla="*/ 2074181 w 2199815"/>
              <a:gd name="connsiteY2" fmla="*/ 442736 h 764109"/>
              <a:gd name="connsiteX3" fmla="*/ 2199815 w 2199815"/>
              <a:gd name="connsiteY3" fmla="*/ 764109 h 764109"/>
              <a:gd name="connsiteX4" fmla="*/ 99 w 2199815"/>
              <a:gd name="connsiteY4" fmla="*/ 741249 h 76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9815" h="764109">
                <a:moveTo>
                  <a:pt x="99" y="741249"/>
                </a:moveTo>
                <a:cubicBezTo>
                  <a:pt x="-1171" y="543692"/>
                  <a:pt x="10259" y="197557"/>
                  <a:pt x="8989" y="0"/>
                </a:cubicBezTo>
                <a:lnTo>
                  <a:pt x="2074181" y="442736"/>
                </a:lnTo>
                <a:lnTo>
                  <a:pt x="2199815" y="764109"/>
                </a:lnTo>
                <a:lnTo>
                  <a:pt x="99" y="74124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74D1CB2-2A2F-B740-AB54-B4E3816B193D}"/>
              </a:ext>
            </a:extLst>
          </p:cNvPr>
          <p:cNvGrpSpPr/>
          <p:nvPr/>
        </p:nvGrpSpPr>
        <p:grpSpPr>
          <a:xfrm>
            <a:off x="2244896" y="1967528"/>
            <a:ext cx="4365017" cy="1983305"/>
            <a:chOff x="2671616" y="1967528"/>
            <a:chExt cx="4365017" cy="1983305"/>
          </a:xfrm>
        </p:grpSpPr>
        <p:sp>
          <p:nvSpPr>
            <p:cNvPr id="48" name="AutoShape 4">
              <a:extLst>
                <a:ext uri="{FF2B5EF4-FFF2-40B4-BE49-F238E27FC236}">
                  <a16:creationId xmlns:a16="http://schemas.microsoft.com/office/drawing/2014/main" id="{E5C82B8B-58D3-7146-A7E8-C8A1AD4F6E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">
              <a:off x="2671616" y="2004144"/>
              <a:ext cx="2722750" cy="723776"/>
            </a:xfrm>
            <a:custGeom>
              <a:avLst/>
              <a:gdLst>
                <a:gd name="connsiteX0" fmla="*/ 0 w 3349551"/>
                <a:gd name="connsiteY0" fmla="*/ 996326 h 996326"/>
                <a:gd name="connsiteX1" fmla="*/ 0 w 3349551"/>
                <a:gd name="connsiteY1" fmla="*/ 0 h 996326"/>
                <a:gd name="connsiteX2" fmla="*/ 3349551 w 3349551"/>
                <a:gd name="connsiteY2" fmla="*/ 996326 h 996326"/>
                <a:gd name="connsiteX3" fmla="*/ 0 w 3349551"/>
                <a:gd name="connsiteY3" fmla="*/ 996326 h 996326"/>
                <a:gd name="connsiteX0" fmla="*/ 0 w 2743290"/>
                <a:gd name="connsiteY0" fmla="*/ 996326 h 1060047"/>
                <a:gd name="connsiteX1" fmla="*/ 0 w 2743290"/>
                <a:gd name="connsiteY1" fmla="*/ 0 h 1060047"/>
                <a:gd name="connsiteX2" fmla="*/ 2743290 w 2743290"/>
                <a:gd name="connsiteY2" fmla="*/ 1060047 h 1060047"/>
                <a:gd name="connsiteX3" fmla="*/ 0 w 2743290"/>
                <a:gd name="connsiteY3" fmla="*/ 996326 h 1060047"/>
                <a:gd name="connsiteX0" fmla="*/ 0 w 2763718"/>
                <a:gd name="connsiteY0" fmla="*/ 996326 h 1021123"/>
                <a:gd name="connsiteX1" fmla="*/ 0 w 2763718"/>
                <a:gd name="connsiteY1" fmla="*/ 0 h 1021123"/>
                <a:gd name="connsiteX2" fmla="*/ 2763718 w 2763718"/>
                <a:gd name="connsiteY2" fmla="*/ 1021123 h 1021123"/>
                <a:gd name="connsiteX3" fmla="*/ 0 w 2763718"/>
                <a:gd name="connsiteY3" fmla="*/ 996326 h 1021123"/>
                <a:gd name="connsiteX0" fmla="*/ 0 w 2763718"/>
                <a:gd name="connsiteY0" fmla="*/ 996326 h 1021123"/>
                <a:gd name="connsiteX1" fmla="*/ 0 w 2763718"/>
                <a:gd name="connsiteY1" fmla="*/ 0 h 1021123"/>
                <a:gd name="connsiteX2" fmla="*/ 2763718 w 2763718"/>
                <a:gd name="connsiteY2" fmla="*/ 1021123 h 1021123"/>
                <a:gd name="connsiteX3" fmla="*/ 0 w 2763718"/>
                <a:gd name="connsiteY3" fmla="*/ 996326 h 1021123"/>
                <a:gd name="connsiteX0" fmla="*/ 0 w 2763718"/>
                <a:gd name="connsiteY0" fmla="*/ 666397 h 691194"/>
                <a:gd name="connsiteX1" fmla="*/ 10158 w 2763718"/>
                <a:gd name="connsiteY1" fmla="*/ 0 h 691194"/>
                <a:gd name="connsiteX2" fmla="*/ 2763718 w 2763718"/>
                <a:gd name="connsiteY2" fmla="*/ 691194 h 691194"/>
                <a:gd name="connsiteX3" fmla="*/ 0 w 2763718"/>
                <a:gd name="connsiteY3" fmla="*/ 666397 h 691194"/>
                <a:gd name="connsiteX0" fmla="*/ 0 w 2763718"/>
                <a:gd name="connsiteY0" fmla="*/ 666397 h 691194"/>
                <a:gd name="connsiteX1" fmla="*/ 10158 w 2763718"/>
                <a:gd name="connsiteY1" fmla="*/ 0 h 691194"/>
                <a:gd name="connsiteX2" fmla="*/ 2763718 w 2763718"/>
                <a:gd name="connsiteY2" fmla="*/ 691194 h 691194"/>
                <a:gd name="connsiteX3" fmla="*/ 0 w 2763718"/>
                <a:gd name="connsiteY3" fmla="*/ 666397 h 691194"/>
                <a:gd name="connsiteX0" fmla="*/ 0 w 2763718"/>
                <a:gd name="connsiteY0" fmla="*/ 666397 h 691194"/>
                <a:gd name="connsiteX1" fmla="*/ 10158 w 2763718"/>
                <a:gd name="connsiteY1" fmla="*/ 0 h 691194"/>
                <a:gd name="connsiteX2" fmla="*/ 2763718 w 2763718"/>
                <a:gd name="connsiteY2" fmla="*/ 691194 h 691194"/>
                <a:gd name="connsiteX3" fmla="*/ 0 w 2763718"/>
                <a:gd name="connsiteY3" fmla="*/ 666397 h 691194"/>
                <a:gd name="connsiteX0" fmla="*/ 0 w 2732908"/>
                <a:gd name="connsiteY0" fmla="*/ 666397 h 723776"/>
                <a:gd name="connsiteX1" fmla="*/ 10158 w 2732908"/>
                <a:gd name="connsiteY1" fmla="*/ 0 h 723776"/>
                <a:gd name="connsiteX2" fmla="*/ 2732908 w 2732908"/>
                <a:gd name="connsiteY2" fmla="*/ 723776 h 723776"/>
                <a:gd name="connsiteX3" fmla="*/ 0 w 2732908"/>
                <a:gd name="connsiteY3" fmla="*/ 666397 h 723776"/>
                <a:gd name="connsiteX0" fmla="*/ 44576 w 2722750"/>
                <a:gd name="connsiteY0" fmla="*/ 675316 h 723776"/>
                <a:gd name="connsiteX1" fmla="*/ 0 w 2722750"/>
                <a:gd name="connsiteY1" fmla="*/ 0 h 723776"/>
                <a:gd name="connsiteX2" fmla="*/ 2722750 w 2722750"/>
                <a:gd name="connsiteY2" fmla="*/ 723776 h 723776"/>
                <a:gd name="connsiteX3" fmla="*/ 44576 w 2722750"/>
                <a:gd name="connsiteY3" fmla="*/ 675316 h 723776"/>
                <a:gd name="connsiteX0" fmla="*/ 44576 w 2722750"/>
                <a:gd name="connsiteY0" fmla="*/ 675316 h 723776"/>
                <a:gd name="connsiteX1" fmla="*/ 0 w 2722750"/>
                <a:gd name="connsiteY1" fmla="*/ 0 h 723776"/>
                <a:gd name="connsiteX2" fmla="*/ 2395607 w 2722750"/>
                <a:gd name="connsiteY2" fmla="*/ 637322 h 723776"/>
                <a:gd name="connsiteX3" fmla="*/ 2722750 w 2722750"/>
                <a:gd name="connsiteY3" fmla="*/ 723776 h 723776"/>
                <a:gd name="connsiteX4" fmla="*/ 44576 w 2722750"/>
                <a:gd name="connsiteY4" fmla="*/ 675316 h 723776"/>
                <a:gd name="connsiteX0" fmla="*/ 44576 w 2722750"/>
                <a:gd name="connsiteY0" fmla="*/ 675316 h 723776"/>
                <a:gd name="connsiteX1" fmla="*/ 0 w 2722750"/>
                <a:gd name="connsiteY1" fmla="*/ 0 h 723776"/>
                <a:gd name="connsiteX2" fmla="*/ 2670600 w 2722750"/>
                <a:gd name="connsiteY2" fmla="*/ 368778 h 723776"/>
                <a:gd name="connsiteX3" fmla="*/ 2722750 w 2722750"/>
                <a:gd name="connsiteY3" fmla="*/ 723776 h 723776"/>
                <a:gd name="connsiteX4" fmla="*/ 44576 w 2722750"/>
                <a:gd name="connsiteY4" fmla="*/ 675316 h 72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2750" h="723776">
                  <a:moveTo>
                    <a:pt x="44576" y="675316"/>
                  </a:moveTo>
                  <a:lnTo>
                    <a:pt x="0" y="0"/>
                  </a:lnTo>
                  <a:lnTo>
                    <a:pt x="2670600" y="368778"/>
                  </a:lnTo>
                  <a:lnTo>
                    <a:pt x="2722750" y="723776"/>
                  </a:lnTo>
                  <a:lnTo>
                    <a:pt x="44576" y="675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0305B5A5-BC81-5E45-89B3-468A6C0599B7}"/>
                </a:ext>
              </a:extLst>
            </p:cNvPr>
            <p:cNvGrpSpPr/>
            <p:nvPr/>
          </p:nvGrpSpPr>
          <p:grpSpPr>
            <a:xfrm rot="20749235">
              <a:off x="3030995" y="1967528"/>
              <a:ext cx="4005638" cy="1983305"/>
              <a:chOff x="3394995" y="3855435"/>
              <a:chExt cx="4005638" cy="1983305"/>
            </a:xfrm>
          </p:grpSpPr>
          <p:pic>
            <p:nvPicPr>
              <p:cNvPr id="24" name="Picture 39">
                <a:extLst>
                  <a:ext uri="{FF2B5EF4-FFF2-40B4-BE49-F238E27FC236}">
                    <a16:creationId xmlns:a16="http://schemas.microsoft.com/office/drawing/2014/main" id="{4B897F4E-1930-694D-AA03-B4DADA858B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721591">
                <a:off x="4520648" y="4735707"/>
                <a:ext cx="2879985" cy="1103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C8D6EBD9-3A4C-EF46-905B-3E993C8B6028}"/>
                  </a:ext>
                </a:extLst>
              </p:cNvPr>
              <p:cNvGrpSpPr/>
              <p:nvPr/>
            </p:nvGrpSpPr>
            <p:grpSpPr>
              <a:xfrm rot="21275665">
                <a:off x="3394995" y="3855435"/>
                <a:ext cx="1555074" cy="778425"/>
                <a:chOff x="4311222" y="3598378"/>
                <a:chExt cx="1555074" cy="778425"/>
              </a:xfrm>
            </p:grpSpPr>
            <p:sp>
              <p:nvSpPr>
                <p:cNvPr id="27" name="Line 11">
                  <a:extLst>
                    <a:ext uri="{FF2B5EF4-FFF2-40B4-BE49-F238E27FC236}">
                      <a16:creationId xmlns:a16="http://schemas.microsoft.com/office/drawing/2014/main" id="{9F0183A8-47D7-334E-9956-4F8E717EE8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1222" y="3598378"/>
                  <a:ext cx="1555074" cy="77842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" name="Text Box 12">
                  <a:extLst>
                    <a:ext uri="{FF2B5EF4-FFF2-40B4-BE49-F238E27FC236}">
                      <a16:creationId xmlns:a16="http://schemas.microsoft.com/office/drawing/2014/main" id="{1A33539D-3EAC-BC44-8D1A-BFA8136BBC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560000">
                  <a:off x="4587817" y="3622625"/>
                  <a:ext cx="714542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fr-FR" altLang="fr-FR" sz="1400" b="0" dirty="0">
                    <a:solidFill>
                      <a:srgbClr val="FF0000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</p:grpSp>
      </p:grpSp>
      <p:sp>
        <p:nvSpPr>
          <p:cNvPr id="49" name="Text Box 15">
            <a:extLst>
              <a:ext uri="{FF2B5EF4-FFF2-40B4-BE49-F238E27FC236}">
                <a16:creationId xmlns:a16="http://schemas.microsoft.com/office/drawing/2014/main" id="{3D85EEDD-769D-9843-AA84-46CED7A378D0}"/>
              </a:ext>
            </a:extLst>
          </p:cNvPr>
          <p:cNvSpPr txBox="1">
            <a:spLocks noChangeArrowheads="1"/>
          </p:cNvSpPr>
          <p:nvPr/>
        </p:nvSpPr>
        <p:spPr bwMode="auto">
          <a:xfrm rot="21587971">
            <a:off x="937616" y="5541145"/>
            <a:ext cx="1191124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0" dirty="0">
                <a:latin typeface="Candara" panose="020E0502030303020204" pitchFamily="34" charset="0"/>
              </a:rPr>
              <a:t>AIRSPEED</a:t>
            </a:r>
          </a:p>
        </p:txBody>
      </p:sp>
      <p:sp>
        <p:nvSpPr>
          <p:cNvPr id="68" name="Text Box 15">
            <a:extLst>
              <a:ext uri="{FF2B5EF4-FFF2-40B4-BE49-F238E27FC236}">
                <a16:creationId xmlns:a16="http://schemas.microsoft.com/office/drawing/2014/main" id="{E7EAFEBF-7E28-4D4A-87AA-E779AE662C6A}"/>
              </a:ext>
            </a:extLst>
          </p:cNvPr>
          <p:cNvSpPr txBox="1">
            <a:spLocks noChangeArrowheads="1"/>
          </p:cNvSpPr>
          <p:nvPr/>
        </p:nvSpPr>
        <p:spPr bwMode="auto">
          <a:xfrm rot="21587971">
            <a:off x="2403954" y="5546302"/>
            <a:ext cx="1191124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0" dirty="0">
                <a:latin typeface="Candara" panose="020E0502030303020204" pitchFamily="34" charset="0"/>
              </a:rPr>
              <a:t>RPM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F2A26DC1-DA12-CE45-A32B-CC3BF3AB3A35}"/>
              </a:ext>
            </a:extLst>
          </p:cNvPr>
          <p:cNvGrpSpPr/>
          <p:nvPr/>
        </p:nvGrpSpPr>
        <p:grpSpPr>
          <a:xfrm>
            <a:off x="5163877" y="4236969"/>
            <a:ext cx="2772000" cy="2754000"/>
            <a:chOff x="2224934" y="3982166"/>
            <a:chExt cx="2772000" cy="2754000"/>
          </a:xfrm>
        </p:grpSpPr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F07CEB32-7E54-FD4D-BFA5-7FC940E41B0B}"/>
                </a:ext>
              </a:extLst>
            </p:cNvPr>
            <p:cNvGrpSpPr/>
            <p:nvPr/>
          </p:nvGrpSpPr>
          <p:grpSpPr>
            <a:xfrm>
              <a:off x="2224934" y="3982166"/>
              <a:ext cx="2772000" cy="2754000"/>
              <a:chOff x="2518889" y="3450153"/>
              <a:chExt cx="4013782" cy="4145370"/>
            </a:xfrm>
          </p:grpSpPr>
          <p:sp>
            <p:nvSpPr>
              <p:cNvPr id="55" name="PubChord">
                <a:extLst>
                  <a:ext uri="{FF2B5EF4-FFF2-40B4-BE49-F238E27FC236}">
                    <a16:creationId xmlns:a16="http://schemas.microsoft.com/office/drawing/2014/main" id="{C28B4F4F-4A7C-B549-A38E-90976F3703CA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 rot="8049240">
                <a:off x="2467013" y="3531804"/>
                <a:ext cx="4145370" cy="3982068"/>
              </a:xfrm>
              <a:custGeom>
                <a:avLst/>
                <a:gdLst>
                  <a:gd name="T0" fmla="*/ 614640 w 21600"/>
                  <a:gd name="T1" fmla="*/ 630447 h 21600"/>
                  <a:gd name="T2" fmla="*/ 2098481 w 21600"/>
                  <a:gd name="T3" fmla="*/ 2152451 h 21600"/>
                  <a:gd name="T4" fmla="*/ 3582516 w 21600"/>
                  <a:gd name="T5" fmla="*/ 3674653 h 21600"/>
                  <a:gd name="T6" fmla="*/ 0 60000 65536"/>
                  <a:gd name="T7" fmla="*/ 0 60000 65536"/>
                  <a:gd name="T8" fmla="*/ 0 60000 65536"/>
                  <a:gd name="T9" fmla="*/ 3163 w 21600"/>
                  <a:gd name="T10" fmla="*/ 3163 h 21600"/>
                  <a:gd name="T11" fmla="*/ 18437 w 21600"/>
                  <a:gd name="T12" fmla="*/ 18437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-1" y="7935"/>
                      <a:pt x="-1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 dirty="0"/>
              </a:p>
            </p:txBody>
          </p:sp>
          <p:pic>
            <p:nvPicPr>
              <p:cNvPr id="56" name="Image 55">
                <a:extLst>
                  <a:ext uri="{FF2B5EF4-FFF2-40B4-BE49-F238E27FC236}">
                    <a16:creationId xmlns:a16="http://schemas.microsoft.com/office/drawing/2014/main" id="{F85ABD90-F221-174E-B0C4-B7B972572B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211" b="100000" l="0" r="100000">
                            <a14:foregroundMark x1="3000" y1="52632" x2="333" y2="62105"/>
                            <a14:foregroundMark x1="42333" y1="96842" x2="47000" y2="96842"/>
                            <a14:foregroundMark x1="60333" y1="98947" x2="67667" y2="98947"/>
                            <a14:foregroundMark x1="46333" y1="37895" x2="54000" y2="40000"/>
                            <a14:foregroundMark x1="99000" y1="71579" x2="99667" y2="95789"/>
                            <a14:foregroundMark x1="79333" y1="26316" x2="67667" y2="17895"/>
                            <a14:foregroundMark x1="67667" y1="16842" x2="61333" y2="14737"/>
                            <a14:foregroundMark x1="70000" y1="17895" x2="70000" y2="17895"/>
                          </a14:backgroundRemoval>
                        </a14:imgEffect>
                        <a14:imgEffect>
                          <a14:colorTemperature colorTemp="112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18889" y="4569326"/>
                <a:ext cx="4013782" cy="1254163"/>
              </a:xfrm>
              <a:prstGeom prst="rect">
                <a:avLst/>
              </a:prstGeom>
            </p:spPr>
          </p:pic>
        </p:grp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EF5BB1E7-B4CB-E540-8BAB-EB16EFE98A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68145" y="4571366"/>
              <a:ext cx="570085" cy="70777"/>
              <a:chOff x="3838940" y="2420018"/>
              <a:chExt cx="857250" cy="88107"/>
            </a:xfrm>
          </p:grpSpPr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97851B28-04DA-C54C-BDE9-4A79FA4003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96127" y="2420018"/>
                <a:ext cx="107155" cy="881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1C039476-8218-3C4D-A9E5-C1A3B7F03E2B}"/>
                  </a:ext>
                </a:extLst>
              </p:cNvPr>
              <p:cNvCxnSpPr/>
              <p:nvPr/>
            </p:nvCxnSpPr>
            <p:spPr>
              <a:xfrm>
                <a:off x="3838940" y="2491431"/>
                <a:ext cx="285749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494B3FCD-4C7E-C541-A75B-CD7911CC5924}"/>
                  </a:ext>
                </a:extLst>
              </p:cNvPr>
              <p:cNvCxnSpPr/>
              <p:nvPr/>
            </p:nvCxnSpPr>
            <p:spPr>
              <a:xfrm>
                <a:off x="4410441" y="2491427"/>
                <a:ext cx="285749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F932FDE-3484-1346-8B39-DFA2F6DEDB76}"/>
              </a:ext>
            </a:extLst>
          </p:cNvPr>
          <p:cNvGrpSpPr/>
          <p:nvPr/>
        </p:nvGrpSpPr>
        <p:grpSpPr>
          <a:xfrm rot="10616782">
            <a:off x="1481313" y="4393533"/>
            <a:ext cx="54000" cy="912783"/>
            <a:chOff x="6361919" y="1962124"/>
            <a:chExt cx="54000" cy="912783"/>
          </a:xfrm>
        </p:grpSpPr>
        <p:sp>
          <p:nvSpPr>
            <p:cNvPr id="37" name="Signalisation droite 36">
              <a:extLst>
                <a:ext uri="{FF2B5EF4-FFF2-40B4-BE49-F238E27FC236}">
                  <a16:creationId xmlns:a16="http://schemas.microsoft.com/office/drawing/2014/main" id="{B0494CB9-C34B-0442-9A05-4E3264C53530}"/>
                </a:ext>
              </a:extLst>
            </p:cNvPr>
            <p:cNvSpPr/>
            <p:nvPr/>
          </p:nvSpPr>
          <p:spPr>
            <a:xfrm rot="16200000">
              <a:off x="6154919" y="2169124"/>
              <a:ext cx="468000" cy="54000"/>
            </a:xfrm>
            <a:prstGeom prst="homePlat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Signalisation droite 37">
              <a:extLst>
                <a:ext uri="{FF2B5EF4-FFF2-40B4-BE49-F238E27FC236}">
                  <a16:creationId xmlns:a16="http://schemas.microsoft.com/office/drawing/2014/main" id="{906670A6-FDF9-5C43-86F4-DF6A6662D91A}"/>
                </a:ext>
              </a:extLst>
            </p:cNvPr>
            <p:cNvSpPr/>
            <p:nvPr/>
          </p:nvSpPr>
          <p:spPr>
            <a:xfrm rot="16200000">
              <a:off x="6154919" y="2613907"/>
              <a:ext cx="468000" cy="54000"/>
            </a:xfrm>
            <a:prstGeom prst="homePlate">
              <a:avLst/>
            </a:prstGeom>
            <a:noFill/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3" name="Text Box 4">
            <a:extLst>
              <a:ext uri="{FF2B5EF4-FFF2-40B4-BE49-F238E27FC236}">
                <a16:creationId xmlns:a16="http://schemas.microsoft.com/office/drawing/2014/main" id="{7ADE5990-A35F-924C-9FBA-8352F32C7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381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/>
              <a:t>RELATION VITESSE/INCIDENCE</a:t>
            </a:r>
          </a:p>
        </p:txBody>
      </p:sp>
      <p:sp>
        <p:nvSpPr>
          <p:cNvPr id="74" name="Oval 7">
            <a:extLst>
              <a:ext uri="{FF2B5EF4-FFF2-40B4-BE49-F238E27FC236}">
                <a16:creationId xmlns:a16="http://schemas.microsoft.com/office/drawing/2014/main" id="{FEDDD17A-0EC4-A94F-9867-97AD665396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5527" y="837633"/>
            <a:ext cx="360000" cy="3428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75" name="Oval 8">
            <a:extLst>
              <a:ext uri="{FF2B5EF4-FFF2-40B4-BE49-F238E27FC236}">
                <a16:creationId xmlns:a16="http://schemas.microsoft.com/office/drawing/2014/main" id="{0E5848BC-5A7B-D24B-A434-D070FBBF1A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31933" y="836574"/>
            <a:ext cx="360000" cy="34285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76" name="Text Box 216">
            <a:extLst>
              <a:ext uri="{FF2B5EF4-FFF2-40B4-BE49-F238E27FC236}">
                <a16:creationId xmlns:a16="http://schemas.microsoft.com/office/drawing/2014/main" id="{57E5688A-AE55-FA46-BA53-13E58A21E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79" y="490699"/>
            <a:ext cx="6549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600" b="0" dirty="0">
                <a:latin typeface="Candara" panose="020E0502030303020204" pitchFamily="34" charset="0"/>
              </a:rPr>
              <a:t>En palier stabilisé, la portance (</a:t>
            </a:r>
            <a:r>
              <a:rPr lang="fr-FR" sz="1600" b="0" dirty="0" err="1">
                <a:latin typeface="Candara" panose="020E0502030303020204" pitchFamily="34" charset="0"/>
              </a:rPr>
              <a:t>Rz</a:t>
            </a:r>
            <a:r>
              <a:rPr lang="fr-FR" sz="1600" b="0" dirty="0">
                <a:latin typeface="Candara" panose="020E0502030303020204" pitchFamily="34" charset="0"/>
              </a:rPr>
              <a:t>) doit équilibrer le poids (Mg)</a:t>
            </a:r>
          </a:p>
        </p:txBody>
      </p:sp>
      <p:graphicFrame>
        <p:nvGraphicFramePr>
          <p:cNvPr id="77" name="Object 2">
            <a:extLst>
              <a:ext uri="{FF2B5EF4-FFF2-40B4-BE49-F238E27FC236}">
                <a16:creationId xmlns:a16="http://schemas.microsoft.com/office/drawing/2014/main" id="{C56D113B-6486-5041-AF32-D61CE761CD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880246"/>
              </p:ext>
            </p:extLst>
          </p:nvPr>
        </p:nvGraphicFramePr>
        <p:xfrm>
          <a:off x="3799237" y="850567"/>
          <a:ext cx="324000" cy="33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93" name="Clip" r:id="rId9" imgW="1576440" imgH="1942200" progId="">
                  <p:embed/>
                </p:oleObj>
              </mc:Choice>
              <mc:Fallback>
                <p:oleObj name="Clip" r:id="rId9" imgW="1576440" imgH="1942200" progId="">
                  <p:embed/>
                  <p:pic>
                    <p:nvPicPr>
                      <p:cNvPr id="64" name="Object 2">
                        <a:extLst>
                          <a:ext uri="{FF2B5EF4-FFF2-40B4-BE49-F238E27FC236}">
                            <a16:creationId xmlns:a16="http://schemas.microsoft.com/office/drawing/2014/main" id="{240712D9-39D5-DC49-B018-980CE7C546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237" y="850567"/>
                        <a:ext cx="324000" cy="3315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2">
            <a:extLst>
              <a:ext uri="{FF2B5EF4-FFF2-40B4-BE49-F238E27FC236}">
                <a16:creationId xmlns:a16="http://schemas.microsoft.com/office/drawing/2014/main" id="{E626C689-BC3F-E541-833C-532558AF33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305321"/>
              </p:ext>
            </p:extLst>
          </p:nvPr>
        </p:nvGraphicFramePr>
        <p:xfrm>
          <a:off x="4333598" y="841565"/>
          <a:ext cx="324000" cy="324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94" name="Clip" r:id="rId11" imgW="1576440" imgH="1942200" progId="">
                  <p:embed/>
                </p:oleObj>
              </mc:Choice>
              <mc:Fallback>
                <p:oleObj name="Clip" r:id="rId11" imgW="1576440" imgH="1942200" progId="">
                  <p:embed/>
                  <p:pic>
                    <p:nvPicPr>
                      <p:cNvPr id="65" name="Object 2">
                        <a:extLst>
                          <a:ext uri="{FF2B5EF4-FFF2-40B4-BE49-F238E27FC236}">
                            <a16:creationId xmlns:a16="http://schemas.microsoft.com/office/drawing/2014/main" id="{3A996BB3-74FC-7E4B-98FD-86473287D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598" y="841565"/>
                        <a:ext cx="324000" cy="3249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2">
            <a:extLst>
              <a:ext uri="{FF2B5EF4-FFF2-40B4-BE49-F238E27FC236}">
                <a16:creationId xmlns:a16="http://schemas.microsoft.com/office/drawing/2014/main" id="{638A4A3C-31E8-0A45-84CC-71455E18D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979264"/>
              </p:ext>
            </p:extLst>
          </p:nvPr>
        </p:nvGraphicFramePr>
        <p:xfrm>
          <a:off x="4784362" y="861162"/>
          <a:ext cx="324000" cy="332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95" name="Clip" r:id="rId12" imgW="1576440" imgH="1942200" progId="">
                  <p:embed/>
                </p:oleObj>
              </mc:Choice>
              <mc:Fallback>
                <p:oleObj name="Clip" r:id="rId12" imgW="1576440" imgH="1942200" progId="">
                  <p:embed/>
                  <p:pic>
                    <p:nvPicPr>
                      <p:cNvPr id="66" name="Object 2">
                        <a:extLst>
                          <a:ext uri="{FF2B5EF4-FFF2-40B4-BE49-F238E27FC236}">
                            <a16:creationId xmlns:a16="http://schemas.microsoft.com/office/drawing/2014/main" id="{953F562A-28DB-CC41-A3DC-D532AA2779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362" y="861162"/>
                        <a:ext cx="324000" cy="3324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84">
            <a:extLst>
              <a:ext uri="{FF2B5EF4-FFF2-40B4-BE49-F238E27FC236}">
                <a16:creationId xmlns:a16="http://schemas.microsoft.com/office/drawing/2014/main" id="{C3031ADF-1560-3B44-9987-17846CD8E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369" y="834271"/>
            <a:ext cx="4005262" cy="42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69900" indent="-469900"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fr-FR" sz="1600" b="0" dirty="0">
                <a:solidFill>
                  <a:schemeClr val="tx2"/>
                </a:solidFill>
              </a:rPr>
              <a:t> </a:t>
            </a:r>
            <a:r>
              <a:rPr lang="fr-FR" sz="1600" b="0" dirty="0" err="1">
                <a:latin typeface="Candara" panose="020E0502030303020204" pitchFamily="34" charset="0"/>
              </a:rPr>
              <a:t>Rz</a:t>
            </a:r>
            <a:r>
              <a:rPr lang="fr-FR" sz="1600" b="0" dirty="0">
                <a:latin typeface="Candara" panose="020E0502030303020204" pitchFamily="34" charset="0"/>
              </a:rPr>
              <a:t>  =  Mg  =  ½</a:t>
            </a:r>
            <a:r>
              <a:rPr lang="fr-FR" sz="1600" b="0" dirty="0">
                <a:latin typeface="Symbol" charset="2"/>
              </a:rPr>
              <a:t>r </a:t>
            </a:r>
            <a:r>
              <a:rPr lang="fr-FR" sz="1600" dirty="0">
                <a:latin typeface="Symbol" charset="2"/>
              </a:rPr>
              <a:t> </a:t>
            </a:r>
            <a:r>
              <a:rPr lang="fr-FR" sz="1600" b="0" dirty="0">
                <a:latin typeface="+mn-lt"/>
              </a:rPr>
              <a:t>.  </a:t>
            </a:r>
            <a:r>
              <a:rPr lang="fr-FR" sz="1600" b="0" dirty="0">
                <a:latin typeface="Candara" panose="020E0502030303020204" pitchFamily="34" charset="0"/>
              </a:rPr>
              <a:t>S  .  V²  .  Cz</a:t>
            </a:r>
          </a:p>
        </p:txBody>
      </p:sp>
      <p:sp>
        <p:nvSpPr>
          <p:cNvPr id="94" name="AutoShape 16">
            <a:extLst>
              <a:ext uri="{FF2B5EF4-FFF2-40B4-BE49-F238E27FC236}">
                <a16:creationId xmlns:a16="http://schemas.microsoft.com/office/drawing/2014/main" id="{6509950A-9FA9-7D40-BE05-6FB6847B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3834" y="1570190"/>
            <a:ext cx="180000" cy="1174750"/>
          </a:xfrm>
          <a:prstGeom prst="upArrow">
            <a:avLst>
              <a:gd name="adj1" fmla="val 50000"/>
              <a:gd name="adj2" fmla="val 96354"/>
            </a:avLst>
          </a:prstGeom>
          <a:gradFill>
            <a:gsLst>
              <a:gs pos="43000">
                <a:schemeClr val="accent2">
                  <a:lumMod val="60000"/>
                  <a:lumOff val="40000"/>
                  <a:alpha val="66000"/>
                </a:schemeClr>
              </a:gs>
              <a:gs pos="48000">
                <a:schemeClr val="accent1">
                  <a:lumMod val="75000"/>
                  <a:alpha val="64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98000">
                <a:schemeClr val="accent1">
                  <a:lumMod val="93000"/>
                  <a:lumOff val="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1" name="Grouper 35">
            <a:extLst>
              <a:ext uri="{FF2B5EF4-FFF2-40B4-BE49-F238E27FC236}">
                <a16:creationId xmlns:a16="http://schemas.microsoft.com/office/drawing/2014/main" id="{DC41B0FE-D16D-8C45-8478-A6AA143E65FC}"/>
              </a:ext>
            </a:extLst>
          </p:cNvPr>
          <p:cNvGrpSpPr/>
          <p:nvPr/>
        </p:nvGrpSpPr>
        <p:grpSpPr>
          <a:xfrm>
            <a:off x="4099267" y="3051138"/>
            <a:ext cx="606411" cy="1622738"/>
            <a:chOff x="3720071" y="4552596"/>
            <a:chExt cx="606411" cy="1622738"/>
          </a:xfrm>
        </p:grpSpPr>
        <p:grpSp>
          <p:nvGrpSpPr>
            <p:cNvPr id="82" name="Grouper 53">
              <a:extLst>
                <a:ext uri="{FF2B5EF4-FFF2-40B4-BE49-F238E27FC236}">
                  <a16:creationId xmlns:a16="http://schemas.microsoft.com/office/drawing/2014/main" id="{519957F5-0CF9-9248-A5B0-1BA77FA69F48}"/>
                </a:ext>
              </a:extLst>
            </p:cNvPr>
            <p:cNvGrpSpPr/>
            <p:nvPr/>
          </p:nvGrpSpPr>
          <p:grpSpPr>
            <a:xfrm>
              <a:off x="3720071" y="4728633"/>
              <a:ext cx="606411" cy="1446701"/>
              <a:chOff x="3720071" y="4538133"/>
              <a:chExt cx="606411" cy="1446701"/>
            </a:xfrm>
          </p:grpSpPr>
          <p:sp>
            <p:nvSpPr>
              <p:cNvPr id="87" name="Text Box 11">
                <a:extLst>
                  <a:ext uri="{FF2B5EF4-FFF2-40B4-BE49-F238E27FC236}">
                    <a16:creationId xmlns:a16="http://schemas.microsoft.com/office/drawing/2014/main" id="{924B7EB4-DEF8-2D4B-B4AF-3AC8C68A93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0071" y="5677057"/>
                <a:ext cx="60641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b="0" dirty="0">
                    <a:latin typeface="Candara" panose="020E0502030303020204" pitchFamily="34" charset="0"/>
                    <a:cs typeface="Trebuchet MS"/>
                  </a:rPr>
                  <a:t>Mg</a:t>
                </a:r>
              </a:p>
            </p:txBody>
          </p:sp>
          <p:sp>
            <p:nvSpPr>
              <p:cNvPr id="88" name="AutoShape 16">
                <a:extLst>
                  <a:ext uri="{FF2B5EF4-FFF2-40B4-BE49-F238E27FC236}">
                    <a16:creationId xmlns:a16="http://schemas.microsoft.com/office/drawing/2014/main" id="{AAD28A22-4205-3443-9642-08924ED02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917951" y="4538133"/>
                <a:ext cx="180000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gradFill>
                <a:gsLst>
                  <a:gs pos="18000">
                    <a:schemeClr val="accent2">
                      <a:lumMod val="60000"/>
                      <a:lumOff val="40000"/>
                    </a:schemeClr>
                  </a:gs>
                  <a:gs pos="84000">
                    <a:schemeClr val="accent1">
                      <a:lumMod val="93000"/>
                      <a:lumOff val="7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3" name="Group 48">
              <a:extLst>
                <a:ext uri="{FF2B5EF4-FFF2-40B4-BE49-F238E27FC236}">
                  <a16:creationId xmlns:a16="http://schemas.microsoft.com/office/drawing/2014/main" id="{6ED074A3-0F4B-F949-B9D8-3A2D89F794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2486" y="4552596"/>
              <a:ext cx="402749" cy="378154"/>
              <a:chOff x="1093" y="2411"/>
              <a:chExt cx="177" cy="157"/>
            </a:xfrm>
          </p:grpSpPr>
          <p:sp>
            <p:nvSpPr>
              <p:cNvPr id="84" name="Oval 49">
                <a:extLst>
                  <a:ext uri="{FF2B5EF4-FFF2-40B4-BE49-F238E27FC236}">
                    <a16:creationId xmlns:a16="http://schemas.microsoft.com/office/drawing/2014/main" id="{ECF92513-AF62-2B41-AC46-4E9EB56A0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50">
                <a:extLst>
                  <a:ext uri="{FF2B5EF4-FFF2-40B4-BE49-F238E27FC236}">
                    <a16:creationId xmlns:a16="http://schemas.microsoft.com/office/drawing/2014/main" id="{65FBEE40-DF10-2140-9194-5C0CE884C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Line 51">
                <a:extLst>
                  <a:ext uri="{FF2B5EF4-FFF2-40B4-BE49-F238E27FC236}">
                    <a16:creationId xmlns:a16="http://schemas.microsoft.com/office/drawing/2014/main" id="{DB40954E-E19A-124B-BDC5-3F3DED281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01" name="AutoShape 16">
            <a:extLst>
              <a:ext uri="{FF2B5EF4-FFF2-40B4-BE49-F238E27FC236}">
                <a16:creationId xmlns:a16="http://schemas.microsoft.com/office/drawing/2014/main" id="{6C0C30F9-E80B-E54E-888F-56E5096B3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8" y="1566768"/>
            <a:ext cx="180000" cy="1174750"/>
          </a:xfrm>
          <a:prstGeom prst="upArrow">
            <a:avLst>
              <a:gd name="adj1" fmla="val 50000"/>
              <a:gd name="adj2" fmla="val 96354"/>
            </a:avLst>
          </a:prstGeom>
          <a:gradFill>
            <a:gsLst>
              <a:gs pos="68000">
                <a:schemeClr val="accent2">
                  <a:lumMod val="60000"/>
                  <a:lumOff val="40000"/>
                  <a:alpha val="66000"/>
                </a:schemeClr>
              </a:gs>
              <a:gs pos="75000">
                <a:schemeClr val="accent1">
                  <a:lumMod val="75000"/>
                  <a:alpha val="64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98000">
                <a:schemeClr val="accent1">
                  <a:lumMod val="93000"/>
                  <a:lumOff val="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AutoShape 16">
            <a:extLst>
              <a:ext uri="{FF2B5EF4-FFF2-40B4-BE49-F238E27FC236}">
                <a16:creationId xmlns:a16="http://schemas.microsoft.com/office/drawing/2014/main" id="{39D1A661-C845-2944-978F-9814916A2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490" y="1795068"/>
            <a:ext cx="190344" cy="930042"/>
          </a:xfrm>
          <a:prstGeom prst="upArrow">
            <a:avLst>
              <a:gd name="adj1" fmla="val 50000"/>
              <a:gd name="adj2" fmla="val 96354"/>
            </a:avLst>
          </a:prstGeom>
          <a:gradFill>
            <a:gsLst>
              <a:gs pos="67000">
                <a:schemeClr val="accent2">
                  <a:lumMod val="60000"/>
                  <a:lumOff val="40000"/>
                  <a:alpha val="66000"/>
                </a:schemeClr>
              </a:gs>
              <a:gs pos="73000">
                <a:schemeClr val="accent1">
                  <a:lumMod val="75000"/>
                  <a:alpha val="64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98000">
                <a:schemeClr val="accent1">
                  <a:lumMod val="93000"/>
                  <a:lumOff val="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9" name="Grouper 63">
            <a:extLst>
              <a:ext uri="{FF2B5EF4-FFF2-40B4-BE49-F238E27FC236}">
                <a16:creationId xmlns:a16="http://schemas.microsoft.com/office/drawing/2014/main" id="{0A767744-FA1C-E64C-ACD9-97217381DA8F}"/>
              </a:ext>
            </a:extLst>
          </p:cNvPr>
          <p:cNvGrpSpPr/>
          <p:nvPr/>
        </p:nvGrpSpPr>
        <p:grpSpPr>
          <a:xfrm>
            <a:off x="4180269" y="2599305"/>
            <a:ext cx="402749" cy="378154"/>
            <a:chOff x="3800923" y="4243563"/>
            <a:chExt cx="402749" cy="378154"/>
          </a:xfrm>
        </p:grpSpPr>
        <p:sp>
          <p:nvSpPr>
            <p:cNvPr id="90" name="Oval 49">
              <a:extLst>
                <a:ext uri="{FF2B5EF4-FFF2-40B4-BE49-F238E27FC236}">
                  <a16:creationId xmlns:a16="http://schemas.microsoft.com/office/drawing/2014/main" id="{755F65EF-0C9F-B547-8E9C-8666C699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731" y="4339908"/>
              <a:ext cx="175207" cy="180647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Line 50">
              <a:extLst>
                <a:ext uri="{FF2B5EF4-FFF2-40B4-BE49-F238E27FC236}">
                  <a16:creationId xmlns:a16="http://schemas.microsoft.com/office/drawing/2014/main" id="{956E87D8-F06F-7343-9226-727B93C21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4574" y="4243563"/>
              <a:ext cx="0" cy="378154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Line 51">
              <a:extLst>
                <a:ext uri="{FF2B5EF4-FFF2-40B4-BE49-F238E27FC236}">
                  <a16:creationId xmlns:a16="http://schemas.microsoft.com/office/drawing/2014/main" id="{2EA78916-B6FC-2544-B56E-CE7D22A7D0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002298" y="4236083"/>
              <a:ext cx="0" cy="402749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3" name="Text Box 11">
            <a:extLst>
              <a:ext uri="{FF2B5EF4-FFF2-40B4-BE49-F238E27FC236}">
                <a16:creationId xmlns:a16="http://schemas.microsoft.com/office/drawing/2014/main" id="{05273F1B-E268-9342-AA21-D09A7BB13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992" y="1293308"/>
            <a:ext cx="606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 err="1">
                <a:latin typeface="Candara" panose="020E0502030303020204" pitchFamily="34" charset="0"/>
                <a:cs typeface="Trebuchet MS"/>
              </a:rPr>
              <a:t>Rz</a:t>
            </a:r>
            <a:endParaRPr lang="fr-FR" sz="1400" b="0" dirty="0">
              <a:latin typeface="Candara" panose="020E0502030303020204" pitchFamily="34" charset="0"/>
              <a:cs typeface="Trebuchet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A400DF-0DC3-C74C-8737-5DDA08F91BEB}"/>
              </a:ext>
            </a:extLst>
          </p:cNvPr>
          <p:cNvSpPr/>
          <p:nvPr/>
        </p:nvSpPr>
        <p:spPr>
          <a:xfrm>
            <a:off x="70660" y="3238604"/>
            <a:ext cx="1032930" cy="895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527D3053-6674-1B4A-9CBF-AFF52EE13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024" y="6104250"/>
            <a:ext cx="3497089" cy="338554"/>
          </a:xfrm>
          <a:prstGeom prst="rect">
            <a:avLst/>
          </a:prstGeom>
          <a:solidFill>
            <a:srgbClr val="FFF79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dirty="0">
                <a:solidFill>
                  <a:srgbClr val="C00000"/>
                </a:solidFill>
                <a:latin typeface="Candara" panose="020E0502030303020204" pitchFamily="34" charset="0"/>
                <a:sym typeface="Symbol" pitchFamily="2" charset="2"/>
              </a:rPr>
              <a:t>Vol à basse vitesse</a:t>
            </a:r>
            <a:endParaRPr lang="fr-FR" altLang="fr-FR" sz="1600" dirty="0">
              <a:solidFill>
                <a:srgbClr val="C00000"/>
              </a:solidFill>
              <a:latin typeface="+mj-lt"/>
              <a:sym typeface="Symbol" pitchFamily="2" charset="2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ABDDEFF-00DC-5448-99F9-93346A15F6E4}"/>
              </a:ext>
            </a:extLst>
          </p:cNvPr>
          <p:cNvGrpSpPr/>
          <p:nvPr/>
        </p:nvGrpSpPr>
        <p:grpSpPr>
          <a:xfrm>
            <a:off x="4444836" y="1567255"/>
            <a:ext cx="3723785" cy="867941"/>
            <a:chOff x="4444836" y="1579367"/>
            <a:chExt cx="3723785" cy="867941"/>
          </a:xfrm>
        </p:grpSpPr>
        <p:sp>
          <p:nvSpPr>
            <p:cNvPr id="97" name="Accolade fermante 96">
              <a:extLst>
                <a:ext uri="{FF2B5EF4-FFF2-40B4-BE49-F238E27FC236}">
                  <a16:creationId xmlns:a16="http://schemas.microsoft.com/office/drawing/2014/main" id="{178F77EB-F15C-F944-9C9B-FE49D364751F}"/>
                </a:ext>
              </a:extLst>
            </p:cNvPr>
            <p:cNvSpPr/>
            <p:nvPr/>
          </p:nvSpPr>
          <p:spPr>
            <a:xfrm>
              <a:off x="4444836" y="1579367"/>
              <a:ext cx="250568" cy="867941"/>
            </a:xfrm>
            <a:prstGeom prst="rightBrace">
              <a:avLst>
                <a:gd name="adj1" fmla="val 11242"/>
                <a:gd name="adj2" fmla="val 47545"/>
              </a:avLst>
            </a:prstGeom>
            <a:ln w="158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AutoShape 26">
              <a:extLst>
                <a:ext uri="{FF2B5EF4-FFF2-40B4-BE49-F238E27FC236}">
                  <a16:creationId xmlns:a16="http://schemas.microsoft.com/office/drawing/2014/main" id="{D94C12BC-1DC2-1045-9F0E-2692128FE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3080" y="1829892"/>
              <a:ext cx="3535541" cy="340519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altLang="fr-FR" sz="1400" b="0" dirty="0">
                  <a:solidFill>
                    <a:srgbClr val="C00000"/>
                  </a:solidFill>
                  <a:latin typeface="Candara" panose="020E0502030303020204" pitchFamily="34" charset="0"/>
                </a:rPr>
                <a:t>Force générée par l’angle d’incidence</a:t>
              </a:r>
              <a:endParaRPr lang="fr-FR" altLang="fr-FR" sz="1600" b="0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3A133ED0-1DDA-E242-AC0E-4FA95109F9F7}"/>
              </a:ext>
            </a:extLst>
          </p:cNvPr>
          <p:cNvGrpSpPr/>
          <p:nvPr/>
        </p:nvGrpSpPr>
        <p:grpSpPr>
          <a:xfrm>
            <a:off x="4444311" y="2415597"/>
            <a:ext cx="2887727" cy="340519"/>
            <a:chOff x="4444311" y="2381307"/>
            <a:chExt cx="2887727" cy="340519"/>
          </a:xfrm>
        </p:grpSpPr>
        <p:sp>
          <p:nvSpPr>
            <p:cNvPr id="98" name="Accolade fermante 97">
              <a:extLst>
                <a:ext uri="{FF2B5EF4-FFF2-40B4-BE49-F238E27FC236}">
                  <a16:creationId xmlns:a16="http://schemas.microsoft.com/office/drawing/2014/main" id="{5843FD6C-37A8-6A46-920F-973344275B7D}"/>
                </a:ext>
              </a:extLst>
            </p:cNvPr>
            <p:cNvSpPr/>
            <p:nvPr/>
          </p:nvSpPr>
          <p:spPr>
            <a:xfrm>
              <a:off x="4444311" y="2416441"/>
              <a:ext cx="261203" cy="283030"/>
            </a:xfrm>
            <a:prstGeom prst="rightBrace">
              <a:avLst>
                <a:gd name="adj1" fmla="val 11242"/>
                <a:gd name="adj2" fmla="val 47545"/>
              </a:avLst>
            </a:prstGeom>
            <a:ln w="158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AutoShape 26">
              <a:extLst>
                <a:ext uri="{FF2B5EF4-FFF2-40B4-BE49-F238E27FC236}">
                  <a16:creationId xmlns:a16="http://schemas.microsoft.com/office/drawing/2014/main" id="{77D803A0-01BE-3F4E-AEDE-0BB99FBA9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7246" y="2381307"/>
              <a:ext cx="2694792" cy="340519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altLang="fr-FR" sz="1400" b="0" dirty="0">
                  <a:solidFill>
                    <a:schemeClr val="accent1">
                      <a:lumMod val="75000"/>
                    </a:schemeClr>
                  </a:solidFill>
                  <a:latin typeface="Candara" panose="020E0502030303020204" pitchFamily="34" charset="0"/>
                </a:rPr>
                <a:t>Force générée par la vitesse</a:t>
              </a:r>
              <a:endParaRPr lang="fr-FR" altLang="fr-FR" sz="1600" b="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03" name="Group 68">
            <a:extLst>
              <a:ext uri="{FF2B5EF4-FFF2-40B4-BE49-F238E27FC236}">
                <a16:creationId xmlns:a16="http://schemas.microsoft.com/office/drawing/2014/main" id="{19E9E92E-C18E-1646-9BFF-3710581EEA79}"/>
              </a:ext>
            </a:extLst>
          </p:cNvPr>
          <p:cNvGrpSpPr>
            <a:grpSpLocks/>
          </p:cNvGrpSpPr>
          <p:nvPr/>
        </p:nvGrpSpPr>
        <p:grpSpPr bwMode="auto">
          <a:xfrm>
            <a:off x="1220024" y="3826328"/>
            <a:ext cx="424232" cy="369176"/>
            <a:chOff x="9301" y="4829"/>
            <a:chExt cx="324" cy="412"/>
          </a:xfrm>
        </p:grpSpPr>
        <p:sp>
          <p:nvSpPr>
            <p:cNvPr id="104" name="AutoShape 69">
              <a:extLst>
                <a:ext uri="{FF2B5EF4-FFF2-40B4-BE49-F238E27FC236}">
                  <a16:creationId xmlns:a16="http://schemas.microsoft.com/office/drawing/2014/main" id="{253B7607-B486-5946-BD23-D66A37E28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0" y="4829"/>
              <a:ext cx="299" cy="364"/>
            </a:xfrm>
            <a:prstGeom prst="triangle">
              <a:avLst>
                <a:gd name="adj" fmla="val 50000"/>
              </a:avLst>
            </a:prstGeom>
            <a:solidFill>
              <a:srgbClr val="F5F53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F5F53D">
                  <a:gamma/>
                  <a:shade val="60000"/>
                  <a:invGamma/>
                  <a:alpha val="74998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Text Box 70">
              <a:extLst>
                <a:ext uri="{FF2B5EF4-FFF2-40B4-BE49-F238E27FC236}">
                  <a16:creationId xmlns:a16="http://schemas.microsoft.com/office/drawing/2014/main" id="{5EF0DAEF-2028-6742-8DAD-3BC460FC7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1" y="4863"/>
              <a:ext cx="32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F3300"/>
                  </a:solidFill>
                  <a:latin typeface="Candara" panose="020E0502030303020204" pitchFamily="34" charset="0"/>
                </a:rPr>
                <a:t>!</a:t>
              </a:r>
              <a:endParaRPr lang="fr-FR" sz="2000" dirty="0">
                <a:latin typeface="Candara" panose="020E0502030303020204" pitchFamily="34" charset="0"/>
              </a:endParaRPr>
            </a:p>
          </p:txBody>
        </p:sp>
      </p:grpSp>
      <p:sp>
        <p:nvSpPr>
          <p:cNvPr id="106" name="Bulle rectangulaire à coins arrondis 105">
            <a:extLst>
              <a:ext uri="{FF2B5EF4-FFF2-40B4-BE49-F238E27FC236}">
                <a16:creationId xmlns:a16="http://schemas.microsoft.com/office/drawing/2014/main" id="{A6822D7E-9E4F-AD49-936F-0A77D22F1DDD}"/>
              </a:ext>
            </a:extLst>
          </p:cNvPr>
          <p:cNvSpPr/>
          <p:nvPr/>
        </p:nvSpPr>
        <p:spPr>
          <a:xfrm>
            <a:off x="1692375" y="3873589"/>
            <a:ext cx="403742" cy="290227"/>
          </a:xfrm>
          <a:prstGeom prst="wedgeRoundRectCallout">
            <a:avLst>
              <a:gd name="adj1" fmla="val -48137"/>
              <a:gd name="adj2" fmla="val 11493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z="1400" b="0" dirty="0">
                <a:latin typeface="Candara" panose="020E0502030303020204" pitchFamily="34" charset="0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43457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900000">
                                      <p:cBhvr>
                                        <p:cTn id="12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3994 -2.96296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0026 -0.02685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94" grpId="0" animBg="1"/>
      <p:bldP spid="101" grpId="0" animBg="1"/>
      <p:bldP spid="102" grpId="0" animBg="1"/>
      <p:bldP spid="102" grpId="1" animBg="1"/>
      <p:bldP spid="96" grpId="0" animBg="1"/>
      <p:bldP spid="10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5">
            <a:extLst>
              <a:ext uri="{FF2B5EF4-FFF2-40B4-BE49-F238E27FC236}">
                <a16:creationId xmlns:a16="http://schemas.microsoft.com/office/drawing/2014/main" id="{F8DE819E-B967-3F47-A779-F72712AC69D2}"/>
              </a:ext>
            </a:extLst>
          </p:cNvPr>
          <p:cNvSpPr txBox="1">
            <a:spLocks noChangeArrowheads="1"/>
          </p:cNvSpPr>
          <p:nvPr/>
        </p:nvSpPr>
        <p:spPr bwMode="auto">
          <a:xfrm rot="21587971">
            <a:off x="566920" y="3307282"/>
            <a:ext cx="19113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Vent relatif</a:t>
            </a:r>
          </a:p>
        </p:txBody>
      </p:sp>
      <p:pic>
        <p:nvPicPr>
          <p:cNvPr id="57" name="Picture 2" descr="C:\Users\Pascal\Pictures\Photos\Autres\EPL\Photos Charles\2eme vol\P5280050.JPG">
            <a:extLst>
              <a:ext uri="{FF2B5EF4-FFF2-40B4-BE49-F238E27FC236}">
                <a16:creationId xmlns:a16="http://schemas.microsoft.com/office/drawing/2014/main" id="{A85ED7EF-674A-0D49-8F67-193ED493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723"/>
          <a:stretch/>
        </p:blipFill>
        <p:spPr bwMode="auto">
          <a:xfrm>
            <a:off x="4796263" y="4127369"/>
            <a:ext cx="3482876" cy="1668152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8">
            <a:extLst>
              <a:ext uri="{FF2B5EF4-FFF2-40B4-BE49-F238E27FC236}">
                <a16:creationId xmlns:a16="http://schemas.microsoft.com/office/drawing/2014/main" id="{901AFF71-AC6C-2844-BDAF-46504827E0A9}"/>
              </a:ext>
            </a:extLst>
          </p:cNvPr>
          <p:cNvGrpSpPr>
            <a:grpSpLocks/>
          </p:cNvGrpSpPr>
          <p:nvPr/>
        </p:nvGrpSpPr>
        <p:grpSpPr bwMode="auto">
          <a:xfrm rot="20444508">
            <a:off x="904372" y="2121693"/>
            <a:ext cx="5962650" cy="1125538"/>
            <a:chOff x="1644" y="1608"/>
            <a:chExt cx="3756" cy="709"/>
          </a:xfrm>
        </p:grpSpPr>
        <p:sp>
          <p:nvSpPr>
            <p:cNvPr id="20" name="Text Box 30">
              <a:extLst>
                <a:ext uri="{FF2B5EF4-FFF2-40B4-BE49-F238E27FC236}">
                  <a16:creationId xmlns:a16="http://schemas.microsoft.com/office/drawing/2014/main" id="{2E91C708-0B22-BF49-8C99-84EEAC0AB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09557">
              <a:off x="1773" y="1608"/>
              <a:ext cx="77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400" b="0" dirty="0">
                  <a:latin typeface="Candara" panose="020E0502030303020204" pitchFamily="34" charset="0"/>
                </a:rPr>
                <a:t>Trajectoire</a:t>
              </a:r>
            </a:p>
          </p:txBody>
        </p:sp>
        <p:sp>
          <p:nvSpPr>
            <p:cNvPr id="19" name="Line 29">
              <a:extLst>
                <a:ext uri="{FF2B5EF4-FFF2-40B4-BE49-F238E27FC236}">
                  <a16:creationId xmlns:a16="http://schemas.microsoft.com/office/drawing/2014/main" id="{060940B9-5A8F-6144-84E3-080977976B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76682">
              <a:off x="1644" y="2293"/>
              <a:ext cx="375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22" name="Line 14">
            <a:extLst>
              <a:ext uri="{FF2B5EF4-FFF2-40B4-BE49-F238E27FC236}">
                <a16:creationId xmlns:a16="http://schemas.microsoft.com/office/drawing/2014/main" id="{ABA9A25E-59FB-EC4A-8D6B-92177E20490B}"/>
              </a:ext>
            </a:extLst>
          </p:cNvPr>
          <p:cNvSpPr>
            <a:spLocks noChangeAspect="1" noChangeShapeType="1"/>
          </p:cNvSpPr>
          <p:nvPr/>
        </p:nvSpPr>
        <p:spPr bwMode="auto">
          <a:xfrm rot="20444508" flipH="1" flipV="1">
            <a:off x="674702" y="3046633"/>
            <a:ext cx="1450089" cy="527319"/>
          </a:xfrm>
          <a:prstGeom prst="line">
            <a:avLst/>
          </a:prstGeom>
          <a:noFill/>
          <a:ln w="31750">
            <a:solidFill>
              <a:schemeClr val="accent1">
                <a:lumMod val="75000"/>
              </a:schemeClr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BBE85517-5E1E-024B-81CF-8F8C9172E1DE}"/>
              </a:ext>
            </a:extLst>
          </p:cNvPr>
          <p:cNvGrpSpPr/>
          <p:nvPr/>
        </p:nvGrpSpPr>
        <p:grpSpPr>
          <a:xfrm>
            <a:off x="497059" y="3860203"/>
            <a:ext cx="2015996" cy="2015996"/>
            <a:chOff x="5419292" y="1331640"/>
            <a:chExt cx="2015996" cy="2015996"/>
          </a:xfrm>
        </p:grpSpPr>
        <p:grpSp>
          <p:nvGrpSpPr>
            <p:cNvPr id="31" name="Group 43">
              <a:extLst>
                <a:ext uri="{FF2B5EF4-FFF2-40B4-BE49-F238E27FC236}">
                  <a16:creationId xmlns:a16="http://schemas.microsoft.com/office/drawing/2014/main" id="{F57FB1F5-FDE2-A744-8FF8-771D36B1DF2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419292" y="1331640"/>
              <a:ext cx="2015996" cy="2015996"/>
              <a:chOff x="344" y="237"/>
              <a:chExt cx="2748" cy="2675"/>
            </a:xfrm>
          </p:grpSpPr>
          <p:pic>
            <p:nvPicPr>
              <p:cNvPr id="34" name="Picture 38">
                <a:extLst>
                  <a:ext uri="{FF2B5EF4-FFF2-40B4-BE49-F238E27FC236}">
                    <a16:creationId xmlns:a16="http://schemas.microsoft.com/office/drawing/2014/main" id="{0DF145FB-D59E-4B41-8227-8AD056C026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2" y="710"/>
                <a:ext cx="1859" cy="1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35" name="AutoShape 40">
                <a:extLst>
                  <a:ext uri="{FF2B5EF4-FFF2-40B4-BE49-F238E27FC236}">
                    <a16:creationId xmlns:a16="http://schemas.microsoft.com/office/drawing/2014/main" id="{180B0F5C-5043-DC41-A599-1BF3799D8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" y="237"/>
                <a:ext cx="2748" cy="2675"/>
              </a:xfrm>
              <a:custGeom>
                <a:avLst/>
                <a:gdLst>
                  <a:gd name="G0" fmla="+- 3962 0 0"/>
                  <a:gd name="G1" fmla="+- 21600 0 3962"/>
                  <a:gd name="G2" fmla="+- 21600 0 3962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714C5E-B9E0-EB48-BC63-03E670CB89B6}"/>
                </a:ext>
              </a:extLst>
            </p:cNvPr>
            <p:cNvSpPr/>
            <p:nvPr/>
          </p:nvSpPr>
          <p:spPr>
            <a:xfrm>
              <a:off x="6402775" y="1930122"/>
              <a:ext cx="69088" cy="337312"/>
            </a:xfrm>
            <a:prstGeom prst="rect">
              <a:avLst/>
            </a:prstGeom>
            <a:solidFill>
              <a:srgbClr val="5C46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6DA4B16B-1AA8-5749-A556-9C1ADD3D5A74}"/>
              </a:ext>
            </a:extLst>
          </p:cNvPr>
          <p:cNvGrpSpPr/>
          <p:nvPr/>
        </p:nvGrpSpPr>
        <p:grpSpPr>
          <a:xfrm>
            <a:off x="2350152" y="4172083"/>
            <a:ext cx="1422400" cy="1422400"/>
            <a:chOff x="7415102" y="1969251"/>
            <a:chExt cx="1422400" cy="1422400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371397AB-AE58-B248-916F-306D5D5D2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15102" y="1969251"/>
              <a:ext cx="1422400" cy="142240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5DC6D4-C2CD-3F48-949A-CCC1D295AABD}"/>
                </a:ext>
              </a:extLst>
            </p:cNvPr>
            <p:cNvSpPr/>
            <p:nvPr/>
          </p:nvSpPr>
          <p:spPr>
            <a:xfrm rot="2392121">
              <a:off x="7880331" y="2732303"/>
              <a:ext cx="120854" cy="372148"/>
            </a:xfrm>
            <a:prstGeom prst="rect">
              <a:avLst/>
            </a:prstGeom>
            <a:solidFill>
              <a:srgbClr val="4553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13A055F4-14CE-2F4C-B00F-0CE76EAB4DC5}"/>
              </a:ext>
            </a:extLst>
          </p:cNvPr>
          <p:cNvGrpSpPr/>
          <p:nvPr/>
        </p:nvGrpSpPr>
        <p:grpSpPr>
          <a:xfrm rot="1182077">
            <a:off x="2983057" y="4441505"/>
            <a:ext cx="54000" cy="912783"/>
            <a:chOff x="6361919" y="1962124"/>
            <a:chExt cx="54000" cy="912783"/>
          </a:xfrm>
        </p:grpSpPr>
        <p:sp>
          <p:nvSpPr>
            <p:cNvPr id="43" name="Signalisation droite 42">
              <a:extLst>
                <a:ext uri="{FF2B5EF4-FFF2-40B4-BE49-F238E27FC236}">
                  <a16:creationId xmlns:a16="http://schemas.microsoft.com/office/drawing/2014/main" id="{040D6F2E-683A-8849-A334-673B9A09C452}"/>
                </a:ext>
              </a:extLst>
            </p:cNvPr>
            <p:cNvSpPr/>
            <p:nvPr/>
          </p:nvSpPr>
          <p:spPr>
            <a:xfrm rot="16200000">
              <a:off x="6154919" y="2169124"/>
              <a:ext cx="468000" cy="54000"/>
            </a:xfrm>
            <a:prstGeom prst="homePlate">
              <a:avLst/>
            </a:prstGeom>
            <a:solidFill>
              <a:srgbClr val="FF593D"/>
            </a:solidFill>
            <a:ln w="9525">
              <a:solidFill>
                <a:schemeClr val="tx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Signalisation droite 43">
              <a:extLst>
                <a:ext uri="{FF2B5EF4-FFF2-40B4-BE49-F238E27FC236}">
                  <a16:creationId xmlns:a16="http://schemas.microsoft.com/office/drawing/2014/main" id="{F1779894-B630-974F-AABE-A56C69B307EF}"/>
                </a:ext>
              </a:extLst>
            </p:cNvPr>
            <p:cNvSpPr/>
            <p:nvPr/>
          </p:nvSpPr>
          <p:spPr>
            <a:xfrm rot="16200000">
              <a:off x="6154919" y="2613907"/>
              <a:ext cx="468000" cy="54000"/>
            </a:xfrm>
            <a:prstGeom prst="homePlate">
              <a:avLst/>
            </a:prstGeom>
            <a:noFill/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8" name="Group 7">
            <a:extLst>
              <a:ext uri="{FF2B5EF4-FFF2-40B4-BE49-F238E27FC236}">
                <a16:creationId xmlns:a16="http://schemas.microsoft.com/office/drawing/2014/main" id="{68B6B6E4-D8D1-4643-BDCC-392677C4C50D}"/>
              </a:ext>
            </a:extLst>
          </p:cNvPr>
          <p:cNvGrpSpPr>
            <a:grpSpLocks/>
          </p:cNvGrpSpPr>
          <p:nvPr/>
        </p:nvGrpSpPr>
        <p:grpSpPr bwMode="auto">
          <a:xfrm>
            <a:off x="4898008" y="4649239"/>
            <a:ext cx="3749676" cy="307975"/>
            <a:chOff x="1939" y="2858"/>
            <a:chExt cx="2362" cy="194"/>
          </a:xfrm>
        </p:grpSpPr>
        <p:sp>
          <p:nvSpPr>
            <p:cNvPr id="59" name="Line 8">
              <a:extLst>
                <a:ext uri="{FF2B5EF4-FFF2-40B4-BE49-F238E27FC236}">
                  <a16:creationId xmlns:a16="http://schemas.microsoft.com/office/drawing/2014/main" id="{BAD512D5-D8CC-C246-9B12-3D601450F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9" y="3008"/>
              <a:ext cx="2019" cy="5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Text Box 9">
              <a:extLst>
                <a:ext uri="{FF2B5EF4-FFF2-40B4-BE49-F238E27FC236}">
                  <a16:creationId xmlns:a16="http://schemas.microsoft.com/office/drawing/2014/main" id="{8AC9C437-0940-FA40-A0CB-7E4C11DD60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" y="2858"/>
              <a:ext cx="130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400" b="0" dirty="0">
                  <a:solidFill>
                    <a:srgbClr val="006600"/>
                  </a:solidFill>
                  <a:latin typeface="Candara" panose="020E0502030303020204" pitchFamily="34" charset="0"/>
                </a:rPr>
                <a:t>Horizontale</a:t>
              </a:r>
            </a:p>
          </p:txBody>
        </p:sp>
      </p:grpSp>
      <p:sp>
        <p:nvSpPr>
          <p:cNvPr id="47" name="AutoShape 4">
            <a:extLst>
              <a:ext uri="{FF2B5EF4-FFF2-40B4-BE49-F238E27FC236}">
                <a16:creationId xmlns:a16="http://schemas.microsoft.com/office/drawing/2014/main" id="{319175A7-9C80-6B40-BE8F-058AB9ED0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349" y="2184088"/>
            <a:ext cx="2199815" cy="1012354"/>
          </a:xfrm>
          <a:custGeom>
            <a:avLst/>
            <a:gdLst>
              <a:gd name="connsiteX0" fmla="*/ 0 w 3102686"/>
              <a:gd name="connsiteY0" fmla="*/ 649820 h 649820"/>
              <a:gd name="connsiteX1" fmla="*/ 0 w 3102686"/>
              <a:gd name="connsiteY1" fmla="*/ 0 h 649820"/>
              <a:gd name="connsiteX2" fmla="*/ 3102686 w 3102686"/>
              <a:gd name="connsiteY2" fmla="*/ 649820 h 649820"/>
              <a:gd name="connsiteX3" fmla="*/ 0 w 3102686"/>
              <a:gd name="connsiteY3" fmla="*/ 649820 h 649820"/>
              <a:gd name="connsiteX0" fmla="*/ 0 w 3102686"/>
              <a:gd name="connsiteY0" fmla="*/ 649820 h 649820"/>
              <a:gd name="connsiteX1" fmla="*/ 0 w 3102686"/>
              <a:gd name="connsiteY1" fmla="*/ 0 h 649820"/>
              <a:gd name="connsiteX2" fmla="*/ 2075352 w 3102686"/>
              <a:gd name="connsiteY2" fmla="*/ 440417 h 649820"/>
              <a:gd name="connsiteX3" fmla="*/ 3102686 w 3102686"/>
              <a:gd name="connsiteY3" fmla="*/ 649820 h 649820"/>
              <a:gd name="connsiteX4" fmla="*/ 0 w 3102686"/>
              <a:gd name="connsiteY4" fmla="*/ 649820 h 649820"/>
              <a:gd name="connsiteX0" fmla="*/ 0 w 3102686"/>
              <a:gd name="connsiteY0" fmla="*/ 649820 h 649820"/>
              <a:gd name="connsiteX1" fmla="*/ 0 w 3102686"/>
              <a:gd name="connsiteY1" fmla="*/ 0 h 649820"/>
              <a:gd name="connsiteX2" fmla="*/ 2025822 w 3102686"/>
              <a:gd name="connsiteY2" fmla="*/ 249917 h 649820"/>
              <a:gd name="connsiteX3" fmla="*/ 3102686 w 3102686"/>
              <a:gd name="connsiteY3" fmla="*/ 649820 h 649820"/>
              <a:gd name="connsiteX4" fmla="*/ 0 w 3102686"/>
              <a:gd name="connsiteY4" fmla="*/ 649820 h 649820"/>
              <a:gd name="connsiteX0" fmla="*/ 0 w 2443556"/>
              <a:gd name="connsiteY0" fmla="*/ 649820 h 649820"/>
              <a:gd name="connsiteX1" fmla="*/ 0 w 2443556"/>
              <a:gd name="connsiteY1" fmla="*/ 0 h 649820"/>
              <a:gd name="connsiteX2" fmla="*/ 2025822 w 2443556"/>
              <a:gd name="connsiteY2" fmla="*/ 249917 h 649820"/>
              <a:gd name="connsiteX3" fmla="*/ 2443556 w 2443556"/>
              <a:gd name="connsiteY3" fmla="*/ 642200 h 649820"/>
              <a:gd name="connsiteX4" fmla="*/ 0 w 2443556"/>
              <a:gd name="connsiteY4" fmla="*/ 649820 h 649820"/>
              <a:gd name="connsiteX0" fmla="*/ 3810 w 2447366"/>
              <a:gd name="connsiteY0" fmla="*/ 592670 h 592670"/>
              <a:gd name="connsiteX1" fmla="*/ 0 w 2447366"/>
              <a:gd name="connsiteY1" fmla="*/ 0 h 592670"/>
              <a:gd name="connsiteX2" fmla="*/ 2029632 w 2447366"/>
              <a:gd name="connsiteY2" fmla="*/ 192767 h 592670"/>
              <a:gd name="connsiteX3" fmla="*/ 2447366 w 2447366"/>
              <a:gd name="connsiteY3" fmla="*/ 585050 h 592670"/>
              <a:gd name="connsiteX4" fmla="*/ 3810 w 2447366"/>
              <a:gd name="connsiteY4" fmla="*/ 592670 h 592670"/>
              <a:gd name="connsiteX0" fmla="*/ 3810 w 2447366"/>
              <a:gd name="connsiteY0" fmla="*/ 592670 h 592670"/>
              <a:gd name="connsiteX1" fmla="*/ 0 w 2447366"/>
              <a:gd name="connsiteY1" fmla="*/ 0 h 592670"/>
              <a:gd name="connsiteX2" fmla="*/ 2029632 w 2447366"/>
              <a:gd name="connsiteY2" fmla="*/ 192767 h 592670"/>
              <a:gd name="connsiteX3" fmla="*/ 2447366 w 2447366"/>
              <a:gd name="connsiteY3" fmla="*/ 585050 h 592670"/>
              <a:gd name="connsiteX4" fmla="*/ 3810 w 2447366"/>
              <a:gd name="connsiteY4" fmla="*/ 592670 h 592670"/>
              <a:gd name="connsiteX0" fmla="*/ 3810 w 2447366"/>
              <a:gd name="connsiteY0" fmla="*/ 592670 h 592670"/>
              <a:gd name="connsiteX1" fmla="*/ 0 w 2447366"/>
              <a:gd name="connsiteY1" fmla="*/ 0 h 592670"/>
              <a:gd name="connsiteX2" fmla="*/ 2029632 w 2447366"/>
              <a:gd name="connsiteY2" fmla="*/ 192767 h 592670"/>
              <a:gd name="connsiteX3" fmla="*/ 2447366 w 2447366"/>
              <a:gd name="connsiteY3" fmla="*/ 585050 h 592670"/>
              <a:gd name="connsiteX4" fmla="*/ 3810 w 2447366"/>
              <a:gd name="connsiteY4" fmla="*/ 592670 h 592670"/>
              <a:gd name="connsiteX0" fmla="*/ 3810 w 2447366"/>
              <a:gd name="connsiteY0" fmla="*/ 592670 h 592670"/>
              <a:gd name="connsiteX1" fmla="*/ 0 w 2447366"/>
              <a:gd name="connsiteY1" fmla="*/ 0 h 592670"/>
              <a:gd name="connsiteX2" fmla="*/ 1938192 w 2447366"/>
              <a:gd name="connsiteY2" fmla="*/ 227057 h 592670"/>
              <a:gd name="connsiteX3" fmla="*/ 2447366 w 2447366"/>
              <a:gd name="connsiteY3" fmla="*/ 585050 h 592670"/>
              <a:gd name="connsiteX4" fmla="*/ 3810 w 2447366"/>
              <a:gd name="connsiteY4" fmla="*/ 592670 h 592670"/>
              <a:gd name="connsiteX0" fmla="*/ 3810 w 2203526"/>
              <a:gd name="connsiteY0" fmla="*/ 592670 h 615530"/>
              <a:gd name="connsiteX1" fmla="*/ 0 w 2203526"/>
              <a:gd name="connsiteY1" fmla="*/ 0 h 615530"/>
              <a:gd name="connsiteX2" fmla="*/ 1938192 w 2203526"/>
              <a:gd name="connsiteY2" fmla="*/ 227057 h 615530"/>
              <a:gd name="connsiteX3" fmla="*/ 2203526 w 2203526"/>
              <a:gd name="connsiteY3" fmla="*/ 615530 h 615530"/>
              <a:gd name="connsiteX4" fmla="*/ 3810 w 2203526"/>
              <a:gd name="connsiteY4" fmla="*/ 592670 h 615530"/>
              <a:gd name="connsiteX0" fmla="*/ 3810 w 2203526"/>
              <a:gd name="connsiteY0" fmla="*/ 717285 h 740145"/>
              <a:gd name="connsiteX1" fmla="*/ 0 w 2203526"/>
              <a:gd name="connsiteY1" fmla="*/ 0 h 740145"/>
              <a:gd name="connsiteX2" fmla="*/ 1938192 w 2203526"/>
              <a:gd name="connsiteY2" fmla="*/ 351672 h 740145"/>
              <a:gd name="connsiteX3" fmla="*/ 2203526 w 2203526"/>
              <a:gd name="connsiteY3" fmla="*/ 740145 h 740145"/>
              <a:gd name="connsiteX4" fmla="*/ 3810 w 2203526"/>
              <a:gd name="connsiteY4" fmla="*/ 717285 h 740145"/>
              <a:gd name="connsiteX0" fmla="*/ 3810 w 2203526"/>
              <a:gd name="connsiteY0" fmla="*/ 717285 h 740145"/>
              <a:gd name="connsiteX1" fmla="*/ 0 w 2203526"/>
              <a:gd name="connsiteY1" fmla="*/ 0 h 740145"/>
              <a:gd name="connsiteX2" fmla="*/ 1938192 w 2203526"/>
              <a:gd name="connsiteY2" fmla="*/ 351672 h 740145"/>
              <a:gd name="connsiteX3" fmla="*/ 2203526 w 2203526"/>
              <a:gd name="connsiteY3" fmla="*/ 740145 h 740145"/>
              <a:gd name="connsiteX4" fmla="*/ 3810 w 2203526"/>
              <a:gd name="connsiteY4" fmla="*/ 717285 h 740145"/>
              <a:gd name="connsiteX0" fmla="*/ 3810 w 2203526"/>
              <a:gd name="connsiteY0" fmla="*/ 717285 h 740145"/>
              <a:gd name="connsiteX1" fmla="*/ 0 w 2203526"/>
              <a:gd name="connsiteY1" fmla="*/ 0 h 740145"/>
              <a:gd name="connsiteX2" fmla="*/ 2077892 w 2203526"/>
              <a:gd name="connsiteY2" fmla="*/ 418772 h 740145"/>
              <a:gd name="connsiteX3" fmla="*/ 2203526 w 2203526"/>
              <a:gd name="connsiteY3" fmla="*/ 740145 h 740145"/>
              <a:gd name="connsiteX4" fmla="*/ 3810 w 2203526"/>
              <a:gd name="connsiteY4" fmla="*/ 717285 h 740145"/>
              <a:gd name="connsiteX0" fmla="*/ 99 w 2199815"/>
              <a:gd name="connsiteY0" fmla="*/ 741249 h 764109"/>
              <a:gd name="connsiteX1" fmla="*/ 8989 w 2199815"/>
              <a:gd name="connsiteY1" fmla="*/ 0 h 764109"/>
              <a:gd name="connsiteX2" fmla="*/ 2074181 w 2199815"/>
              <a:gd name="connsiteY2" fmla="*/ 442736 h 764109"/>
              <a:gd name="connsiteX3" fmla="*/ 2199815 w 2199815"/>
              <a:gd name="connsiteY3" fmla="*/ 764109 h 764109"/>
              <a:gd name="connsiteX4" fmla="*/ 99 w 2199815"/>
              <a:gd name="connsiteY4" fmla="*/ 741249 h 76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9815" h="764109">
                <a:moveTo>
                  <a:pt x="99" y="741249"/>
                </a:moveTo>
                <a:cubicBezTo>
                  <a:pt x="-1171" y="543692"/>
                  <a:pt x="10259" y="197557"/>
                  <a:pt x="8989" y="0"/>
                </a:cubicBezTo>
                <a:lnTo>
                  <a:pt x="2074181" y="442736"/>
                </a:lnTo>
                <a:lnTo>
                  <a:pt x="2199815" y="764109"/>
                </a:lnTo>
                <a:lnTo>
                  <a:pt x="99" y="74124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74D1CB2-2A2F-B740-AB54-B4E3816B193D}"/>
              </a:ext>
            </a:extLst>
          </p:cNvPr>
          <p:cNvGrpSpPr/>
          <p:nvPr/>
        </p:nvGrpSpPr>
        <p:grpSpPr>
          <a:xfrm>
            <a:off x="2244896" y="1967528"/>
            <a:ext cx="4365017" cy="1983305"/>
            <a:chOff x="2671616" y="1967528"/>
            <a:chExt cx="4365017" cy="1983305"/>
          </a:xfrm>
        </p:grpSpPr>
        <p:sp>
          <p:nvSpPr>
            <p:cNvPr id="48" name="AutoShape 4">
              <a:extLst>
                <a:ext uri="{FF2B5EF4-FFF2-40B4-BE49-F238E27FC236}">
                  <a16:creationId xmlns:a16="http://schemas.microsoft.com/office/drawing/2014/main" id="{E5C82B8B-58D3-7146-A7E8-C8A1AD4F6E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">
              <a:off x="2671616" y="2004144"/>
              <a:ext cx="2722750" cy="723776"/>
            </a:xfrm>
            <a:custGeom>
              <a:avLst/>
              <a:gdLst>
                <a:gd name="connsiteX0" fmla="*/ 0 w 3349551"/>
                <a:gd name="connsiteY0" fmla="*/ 996326 h 996326"/>
                <a:gd name="connsiteX1" fmla="*/ 0 w 3349551"/>
                <a:gd name="connsiteY1" fmla="*/ 0 h 996326"/>
                <a:gd name="connsiteX2" fmla="*/ 3349551 w 3349551"/>
                <a:gd name="connsiteY2" fmla="*/ 996326 h 996326"/>
                <a:gd name="connsiteX3" fmla="*/ 0 w 3349551"/>
                <a:gd name="connsiteY3" fmla="*/ 996326 h 996326"/>
                <a:gd name="connsiteX0" fmla="*/ 0 w 2743290"/>
                <a:gd name="connsiteY0" fmla="*/ 996326 h 1060047"/>
                <a:gd name="connsiteX1" fmla="*/ 0 w 2743290"/>
                <a:gd name="connsiteY1" fmla="*/ 0 h 1060047"/>
                <a:gd name="connsiteX2" fmla="*/ 2743290 w 2743290"/>
                <a:gd name="connsiteY2" fmla="*/ 1060047 h 1060047"/>
                <a:gd name="connsiteX3" fmla="*/ 0 w 2743290"/>
                <a:gd name="connsiteY3" fmla="*/ 996326 h 1060047"/>
                <a:gd name="connsiteX0" fmla="*/ 0 w 2763718"/>
                <a:gd name="connsiteY0" fmla="*/ 996326 h 1021123"/>
                <a:gd name="connsiteX1" fmla="*/ 0 w 2763718"/>
                <a:gd name="connsiteY1" fmla="*/ 0 h 1021123"/>
                <a:gd name="connsiteX2" fmla="*/ 2763718 w 2763718"/>
                <a:gd name="connsiteY2" fmla="*/ 1021123 h 1021123"/>
                <a:gd name="connsiteX3" fmla="*/ 0 w 2763718"/>
                <a:gd name="connsiteY3" fmla="*/ 996326 h 1021123"/>
                <a:gd name="connsiteX0" fmla="*/ 0 w 2763718"/>
                <a:gd name="connsiteY0" fmla="*/ 996326 h 1021123"/>
                <a:gd name="connsiteX1" fmla="*/ 0 w 2763718"/>
                <a:gd name="connsiteY1" fmla="*/ 0 h 1021123"/>
                <a:gd name="connsiteX2" fmla="*/ 2763718 w 2763718"/>
                <a:gd name="connsiteY2" fmla="*/ 1021123 h 1021123"/>
                <a:gd name="connsiteX3" fmla="*/ 0 w 2763718"/>
                <a:gd name="connsiteY3" fmla="*/ 996326 h 1021123"/>
                <a:gd name="connsiteX0" fmla="*/ 0 w 2763718"/>
                <a:gd name="connsiteY0" fmla="*/ 666397 h 691194"/>
                <a:gd name="connsiteX1" fmla="*/ 10158 w 2763718"/>
                <a:gd name="connsiteY1" fmla="*/ 0 h 691194"/>
                <a:gd name="connsiteX2" fmla="*/ 2763718 w 2763718"/>
                <a:gd name="connsiteY2" fmla="*/ 691194 h 691194"/>
                <a:gd name="connsiteX3" fmla="*/ 0 w 2763718"/>
                <a:gd name="connsiteY3" fmla="*/ 666397 h 691194"/>
                <a:gd name="connsiteX0" fmla="*/ 0 w 2763718"/>
                <a:gd name="connsiteY0" fmla="*/ 666397 h 691194"/>
                <a:gd name="connsiteX1" fmla="*/ 10158 w 2763718"/>
                <a:gd name="connsiteY1" fmla="*/ 0 h 691194"/>
                <a:gd name="connsiteX2" fmla="*/ 2763718 w 2763718"/>
                <a:gd name="connsiteY2" fmla="*/ 691194 h 691194"/>
                <a:gd name="connsiteX3" fmla="*/ 0 w 2763718"/>
                <a:gd name="connsiteY3" fmla="*/ 666397 h 691194"/>
                <a:gd name="connsiteX0" fmla="*/ 0 w 2763718"/>
                <a:gd name="connsiteY0" fmla="*/ 666397 h 691194"/>
                <a:gd name="connsiteX1" fmla="*/ 10158 w 2763718"/>
                <a:gd name="connsiteY1" fmla="*/ 0 h 691194"/>
                <a:gd name="connsiteX2" fmla="*/ 2763718 w 2763718"/>
                <a:gd name="connsiteY2" fmla="*/ 691194 h 691194"/>
                <a:gd name="connsiteX3" fmla="*/ 0 w 2763718"/>
                <a:gd name="connsiteY3" fmla="*/ 666397 h 691194"/>
                <a:gd name="connsiteX0" fmla="*/ 0 w 2732908"/>
                <a:gd name="connsiteY0" fmla="*/ 666397 h 723776"/>
                <a:gd name="connsiteX1" fmla="*/ 10158 w 2732908"/>
                <a:gd name="connsiteY1" fmla="*/ 0 h 723776"/>
                <a:gd name="connsiteX2" fmla="*/ 2732908 w 2732908"/>
                <a:gd name="connsiteY2" fmla="*/ 723776 h 723776"/>
                <a:gd name="connsiteX3" fmla="*/ 0 w 2732908"/>
                <a:gd name="connsiteY3" fmla="*/ 666397 h 723776"/>
                <a:gd name="connsiteX0" fmla="*/ 44576 w 2722750"/>
                <a:gd name="connsiteY0" fmla="*/ 675316 h 723776"/>
                <a:gd name="connsiteX1" fmla="*/ 0 w 2722750"/>
                <a:gd name="connsiteY1" fmla="*/ 0 h 723776"/>
                <a:gd name="connsiteX2" fmla="*/ 2722750 w 2722750"/>
                <a:gd name="connsiteY2" fmla="*/ 723776 h 723776"/>
                <a:gd name="connsiteX3" fmla="*/ 44576 w 2722750"/>
                <a:gd name="connsiteY3" fmla="*/ 675316 h 723776"/>
                <a:gd name="connsiteX0" fmla="*/ 44576 w 2722750"/>
                <a:gd name="connsiteY0" fmla="*/ 675316 h 723776"/>
                <a:gd name="connsiteX1" fmla="*/ 0 w 2722750"/>
                <a:gd name="connsiteY1" fmla="*/ 0 h 723776"/>
                <a:gd name="connsiteX2" fmla="*/ 2395607 w 2722750"/>
                <a:gd name="connsiteY2" fmla="*/ 637322 h 723776"/>
                <a:gd name="connsiteX3" fmla="*/ 2722750 w 2722750"/>
                <a:gd name="connsiteY3" fmla="*/ 723776 h 723776"/>
                <a:gd name="connsiteX4" fmla="*/ 44576 w 2722750"/>
                <a:gd name="connsiteY4" fmla="*/ 675316 h 723776"/>
                <a:gd name="connsiteX0" fmla="*/ 44576 w 2722750"/>
                <a:gd name="connsiteY0" fmla="*/ 675316 h 723776"/>
                <a:gd name="connsiteX1" fmla="*/ 0 w 2722750"/>
                <a:gd name="connsiteY1" fmla="*/ 0 h 723776"/>
                <a:gd name="connsiteX2" fmla="*/ 2670600 w 2722750"/>
                <a:gd name="connsiteY2" fmla="*/ 368778 h 723776"/>
                <a:gd name="connsiteX3" fmla="*/ 2722750 w 2722750"/>
                <a:gd name="connsiteY3" fmla="*/ 723776 h 723776"/>
                <a:gd name="connsiteX4" fmla="*/ 44576 w 2722750"/>
                <a:gd name="connsiteY4" fmla="*/ 675316 h 72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2750" h="723776">
                  <a:moveTo>
                    <a:pt x="44576" y="675316"/>
                  </a:moveTo>
                  <a:lnTo>
                    <a:pt x="0" y="0"/>
                  </a:lnTo>
                  <a:lnTo>
                    <a:pt x="2670600" y="368778"/>
                  </a:lnTo>
                  <a:lnTo>
                    <a:pt x="2722750" y="723776"/>
                  </a:lnTo>
                  <a:lnTo>
                    <a:pt x="44576" y="675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0305B5A5-BC81-5E45-89B3-468A6C0599B7}"/>
                </a:ext>
              </a:extLst>
            </p:cNvPr>
            <p:cNvGrpSpPr/>
            <p:nvPr/>
          </p:nvGrpSpPr>
          <p:grpSpPr>
            <a:xfrm rot="20749235">
              <a:off x="3030995" y="1967528"/>
              <a:ext cx="4005638" cy="1983305"/>
              <a:chOff x="3394995" y="3855435"/>
              <a:chExt cx="4005638" cy="1983305"/>
            </a:xfrm>
          </p:grpSpPr>
          <p:pic>
            <p:nvPicPr>
              <p:cNvPr id="24" name="Picture 39">
                <a:extLst>
                  <a:ext uri="{FF2B5EF4-FFF2-40B4-BE49-F238E27FC236}">
                    <a16:creationId xmlns:a16="http://schemas.microsoft.com/office/drawing/2014/main" id="{4B897F4E-1930-694D-AA03-B4DADA858B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721591">
                <a:off x="4520648" y="4735707"/>
                <a:ext cx="2879985" cy="1103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C8D6EBD9-3A4C-EF46-905B-3E993C8B6028}"/>
                  </a:ext>
                </a:extLst>
              </p:cNvPr>
              <p:cNvGrpSpPr/>
              <p:nvPr/>
            </p:nvGrpSpPr>
            <p:grpSpPr>
              <a:xfrm rot="21275665">
                <a:off x="3394995" y="3855435"/>
                <a:ext cx="1555074" cy="778425"/>
                <a:chOff x="4311222" y="3598378"/>
                <a:chExt cx="1555074" cy="778425"/>
              </a:xfrm>
            </p:grpSpPr>
            <p:sp>
              <p:nvSpPr>
                <p:cNvPr id="27" name="Line 11">
                  <a:extLst>
                    <a:ext uri="{FF2B5EF4-FFF2-40B4-BE49-F238E27FC236}">
                      <a16:creationId xmlns:a16="http://schemas.microsoft.com/office/drawing/2014/main" id="{9F0183A8-47D7-334E-9956-4F8E717EE8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1222" y="3598378"/>
                  <a:ext cx="1555074" cy="77842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" name="Text Box 12">
                  <a:extLst>
                    <a:ext uri="{FF2B5EF4-FFF2-40B4-BE49-F238E27FC236}">
                      <a16:creationId xmlns:a16="http://schemas.microsoft.com/office/drawing/2014/main" id="{1A33539D-3EAC-BC44-8D1A-BFA8136BBC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560000">
                  <a:off x="4587817" y="3622625"/>
                  <a:ext cx="714542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fr-FR" altLang="fr-FR" sz="1400" b="0" dirty="0">
                    <a:solidFill>
                      <a:srgbClr val="FF0000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</p:grpSp>
      </p:grpSp>
      <p:sp>
        <p:nvSpPr>
          <p:cNvPr id="49" name="Text Box 15">
            <a:extLst>
              <a:ext uri="{FF2B5EF4-FFF2-40B4-BE49-F238E27FC236}">
                <a16:creationId xmlns:a16="http://schemas.microsoft.com/office/drawing/2014/main" id="{3D85EEDD-769D-9843-AA84-46CED7A378D0}"/>
              </a:ext>
            </a:extLst>
          </p:cNvPr>
          <p:cNvSpPr txBox="1">
            <a:spLocks noChangeArrowheads="1"/>
          </p:cNvSpPr>
          <p:nvPr/>
        </p:nvSpPr>
        <p:spPr bwMode="auto">
          <a:xfrm rot="21587971">
            <a:off x="937616" y="5541145"/>
            <a:ext cx="1191124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0" dirty="0">
                <a:latin typeface="Candara" panose="020E0502030303020204" pitchFamily="34" charset="0"/>
              </a:rPr>
              <a:t>AIRSPEED</a:t>
            </a:r>
          </a:p>
        </p:txBody>
      </p:sp>
      <p:sp>
        <p:nvSpPr>
          <p:cNvPr id="68" name="Text Box 15">
            <a:extLst>
              <a:ext uri="{FF2B5EF4-FFF2-40B4-BE49-F238E27FC236}">
                <a16:creationId xmlns:a16="http://schemas.microsoft.com/office/drawing/2014/main" id="{E7EAFEBF-7E28-4D4A-87AA-E779AE662C6A}"/>
              </a:ext>
            </a:extLst>
          </p:cNvPr>
          <p:cNvSpPr txBox="1">
            <a:spLocks noChangeArrowheads="1"/>
          </p:cNvSpPr>
          <p:nvPr/>
        </p:nvSpPr>
        <p:spPr bwMode="auto">
          <a:xfrm rot="21587971">
            <a:off x="2403954" y="5546302"/>
            <a:ext cx="1191124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0" dirty="0">
                <a:latin typeface="Candara" panose="020E0502030303020204" pitchFamily="34" charset="0"/>
              </a:rPr>
              <a:t>RPM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F2A26DC1-DA12-CE45-A32B-CC3BF3AB3A35}"/>
              </a:ext>
            </a:extLst>
          </p:cNvPr>
          <p:cNvGrpSpPr/>
          <p:nvPr/>
        </p:nvGrpSpPr>
        <p:grpSpPr>
          <a:xfrm>
            <a:off x="5163877" y="4236969"/>
            <a:ext cx="2772000" cy="2754000"/>
            <a:chOff x="2224934" y="3982166"/>
            <a:chExt cx="2772000" cy="2754000"/>
          </a:xfrm>
        </p:grpSpPr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F07CEB32-7E54-FD4D-BFA5-7FC940E41B0B}"/>
                </a:ext>
              </a:extLst>
            </p:cNvPr>
            <p:cNvGrpSpPr/>
            <p:nvPr/>
          </p:nvGrpSpPr>
          <p:grpSpPr>
            <a:xfrm>
              <a:off x="2224934" y="3982166"/>
              <a:ext cx="2772000" cy="2754000"/>
              <a:chOff x="2518889" y="3450153"/>
              <a:chExt cx="4013782" cy="4145370"/>
            </a:xfrm>
          </p:grpSpPr>
          <p:sp>
            <p:nvSpPr>
              <p:cNvPr id="55" name="PubChord">
                <a:extLst>
                  <a:ext uri="{FF2B5EF4-FFF2-40B4-BE49-F238E27FC236}">
                    <a16:creationId xmlns:a16="http://schemas.microsoft.com/office/drawing/2014/main" id="{C28B4F4F-4A7C-B549-A38E-90976F3703CA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 rot="8049240">
                <a:off x="2467013" y="3531804"/>
                <a:ext cx="4145370" cy="3982068"/>
              </a:xfrm>
              <a:custGeom>
                <a:avLst/>
                <a:gdLst>
                  <a:gd name="T0" fmla="*/ 614640 w 21600"/>
                  <a:gd name="T1" fmla="*/ 630447 h 21600"/>
                  <a:gd name="T2" fmla="*/ 2098481 w 21600"/>
                  <a:gd name="T3" fmla="*/ 2152451 h 21600"/>
                  <a:gd name="T4" fmla="*/ 3582516 w 21600"/>
                  <a:gd name="T5" fmla="*/ 3674653 h 21600"/>
                  <a:gd name="T6" fmla="*/ 0 60000 65536"/>
                  <a:gd name="T7" fmla="*/ 0 60000 65536"/>
                  <a:gd name="T8" fmla="*/ 0 60000 65536"/>
                  <a:gd name="T9" fmla="*/ 3163 w 21600"/>
                  <a:gd name="T10" fmla="*/ 3163 h 21600"/>
                  <a:gd name="T11" fmla="*/ 18437 w 21600"/>
                  <a:gd name="T12" fmla="*/ 18437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-1" y="7935"/>
                      <a:pt x="-1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 dirty="0"/>
              </a:p>
            </p:txBody>
          </p:sp>
          <p:pic>
            <p:nvPicPr>
              <p:cNvPr id="56" name="Image 55">
                <a:extLst>
                  <a:ext uri="{FF2B5EF4-FFF2-40B4-BE49-F238E27FC236}">
                    <a16:creationId xmlns:a16="http://schemas.microsoft.com/office/drawing/2014/main" id="{F85ABD90-F221-174E-B0C4-B7B972572B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211" b="100000" l="0" r="100000">
                            <a14:foregroundMark x1="3000" y1="52632" x2="333" y2="62105"/>
                            <a14:foregroundMark x1="42333" y1="96842" x2="47000" y2="96842"/>
                            <a14:foregroundMark x1="60333" y1="98947" x2="67667" y2="98947"/>
                            <a14:foregroundMark x1="46333" y1="37895" x2="54000" y2="40000"/>
                            <a14:foregroundMark x1="99000" y1="71579" x2="99667" y2="95789"/>
                            <a14:foregroundMark x1="79333" y1="26316" x2="67667" y2="17895"/>
                            <a14:foregroundMark x1="67667" y1="16842" x2="61333" y2="14737"/>
                            <a14:foregroundMark x1="70000" y1="17895" x2="70000" y2="17895"/>
                          </a14:backgroundRemoval>
                        </a14:imgEffect>
                        <a14:imgEffect>
                          <a14:colorTemperature colorTemp="112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18889" y="4569326"/>
                <a:ext cx="4013782" cy="1254163"/>
              </a:xfrm>
              <a:prstGeom prst="rect">
                <a:avLst/>
              </a:prstGeom>
            </p:spPr>
          </p:pic>
        </p:grp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EF5BB1E7-B4CB-E540-8BAB-EB16EFE98A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68145" y="4571366"/>
              <a:ext cx="570085" cy="70777"/>
              <a:chOff x="3838940" y="2420018"/>
              <a:chExt cx="857250" cy="88107"/>
            </a:xfrm>
          </p:grpSpPr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97851B28-04DA-C54C-BDE9-4A79FA4003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96127" y="2420018"/>
                <a:ext cx="107155" cy="881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1C039476-8218-3C4D-A9E5-C1A3B7F03E2B}"/>
                  </a:ext>
                </a:extLst>
              </p:cNvPr>
              <p:cNvCxnSpPr/>
              <p:nvPr/>
            </p:nvCxnSpPr>
            <p:spPr>
              <a:xfrm>
                <a:off x="3838940" y="2491431"/>
                <a:ext cx="285749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494B3FCD-4C7E-C541-A75B-CD7911CC5924}"/>
                  </a:ext>
                </a:extLst>
              </p:cNvPr>
              <p:cNvCxnSpPr/>
              <p:nvPr/>
            </p:nvCxnSpPr>
            <p:spPr>
              <a:xfrm>
                <a:off x="4410441" y="2491427"/>
                <a:ext cx="285749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F932FDE-3484-1346-8B39-DFA2F6DEDB76}"/>
              </a:ext>
            </a:extLst>
          </p:cNvPr>
          <p:cNvGrpSpPr/>
          <p:nvPr/>
        </p:nvGrpSpPr>
        <p:grpSpPr>
          <a:xfrm rot="10616782">
            <a:off x="1481313" y="4393533"/>
            <a:ext cx="54000" cy="912783"/>
            <a:chOff x="6361919" y="1962124"/>
            <a:chExt cx="54000" cy="912783"/>
          </a:xfrm>
        </p:grpSpPr>
        <p:sp>
          <p:nvSpPr>
            <p:cNvPr id="37" name="Signalisation droite 36">
              <a:extLst>
                <a:ext uri="{FF2B5EF4-FFF2-40B4-BE49-F238E27FC236}">
                  <a16:creationId xmlns:a16="http://schemas.microsoft.com/office/drawing/2014/main" id="{B0494CB9-C34B-0442-9A05-4E3264C53530}"/>
                </a:ext>
              </a:extLst>
            </p:cNvPr>
            <p:cNvSpPr/>
            <p:nvPr/>
          </p:nvSpPr>
          <p:spPr>
            <a:xfrm rot="16200000">
              <a:off x="6154919" y="2169124"/>
              <a:ext cx="468000" cy="54000"/>
            </a:xfrm>
            <a:prstGeom prst="homePlat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Signalisation droite 37">
              <a:extLst>
                <a:ext uri="{FF2B5EF4-FFF2-40B4-BE49-F238E27FC236}">
                  <a16:creationId xmlns:a16="http://schemas.microsoft.com/office/drawing/2014/main" id="{906670A6-FDF9-5C43-86F4-DF6A6662D91A}"/>
                </a:ext>
              </a:extLst>
            </p:cNvPr>
            <p:cNvSpPr/>
            <p:nvPr/>
          </p:nvSpPr>
          <p:spPr>
            <a:xfrm rot="16200000">
              <a:off x="6154919" y="2613907"/>
              <a:ext cx="468000" cy="54000"/>
            </a:xfrm>
            <a:prstGeom prst="homePlate">
              <a:avLst/>
            </a:prstGeom>
            <a:noFill/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3" name="Text Box 4">
            <a:extLst>
              <a:ext uri="{FF2B5EF4-FFF2-40B4-BE49-F238E27FC236}">
                <a16:creationId xmlns:a16="http://schemas.microsoft.com/office/drawing/2014/main" id="{7ADE5990-A35F-924C-9FBA-8352F32C7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381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/>
              <a:t>RELATION VITESSE/INCIDENCE</a:t>
            </a:r>
          </a:p>
        </p:txBody>
      </p:sp>
      <p:sp>
        <p:nvSpPr>
          <p:cNvPr id="74" name="Oval 7">
            <a:extLst>
              <a:ext uri="{FF2B5EF4-FFF2-40B4-BE49-F238E27FC236}">
                <a16:creationId xmlns:a16="http://schemas.microsoft.com/office/drawing/2014/main" id="{FEDDD17A-0EC4-A94F-9867-97AD665396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5527" y="837633"/>
            <a:ext cx="360000" cy="3428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75" name="Oval 8">
            <a:extLst>
              <a:ext uri="{FF2B5EF4-FFF2-40B4-BE49-F238E27FC236}">
                <a16:creationId xmlns:a16="http://schemas.microsoft.com/office/drawing/2014/main" id="{0E5848BC-5A7B-D24B-A434-D070FBBF1A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31933" y="836574"/>
            <a:ext cx="360000" cy="34285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76" name="Text Box 216">
            <a:extLst>
              <a:ext uri="{FF2B5EF4-FFF2-40B4-BE49-F238E27FC236}">
                <a16:creationId xmlns:a16="http://schemas.microsoft.com/office/drawing/2014/main" id="{57E5688A-AE55-FA46-BA53-13E58A21E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79" y="490699"/>
            <a:ext cx="6549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600" b="0" dirty="0">
                <a:latin typeface="Candara" panose="020E0502030303020204" pitchFamily="34" charset="0"/>
              </a:rPr>
              <a:t>En palier stabilisé, la portance (</a:t>
            </a:r>
            <a:r>
              <a:rPr lang="fr-FR" sz="1600" b="0" dirty="0" err="1">
                <a:latin typeface="Candara" panose="020E0502030303020204" pitchFamily="34" charset="0"/>
              </a:rPr>
              <a:t>Rz</a:t>
            </a:r>
            <a:r>
              <a:rPr lang="fr-FR" sz="1600" b="0" dirty="0">
                <a:latin typeface="Candara" panose="020E0502030303020204" pitchFamily="34" charset="0"/>
              </a:rPr>
              <a:t>) doit équilibrer le poids (Mg)</a:t>
            </a:r>
          </a:p>
        </p:txBody>
      </p:sp>
      <p:graphicFrame>
        <p:nvGraphicFramePr>
          <p:cNvPr id="77" name="Object 2">
            <a:extLst>
              <a:ext uri="{FF2B5EF4-FFF2-40B4-BE49-F238E27FC236}">
                <a16:creationId xmlns:a16="http://schemas.microsoft.com/office/drawing/2014/main" id="{C56D113B-6486-5041-AF32-D61CE761CD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9237" y="850567"/>
          <a:ext cx="324000" cy="33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3" name="Clip" r:id="rId9" imgW="1576440" imgH="1942200" progId="">
                  <p:embed/>
                </p:oleObj>
              </mc:Choice>
              <mc:Fallback>
                <p:oleObj name="Clip" r:id="rId9" imgW="1576440" imgH="1942200" progId="">
                  <p:embed/>
                  <p:pic>
                    <p:nvPicPr>
                      <p:cNvPr id="77" name="Object 2">
                        <a:extLst>
                          <a:ext uri="{FF2B5EF4-FFF2-40B4-BE49-F238E27FC236}">
                            <a16:creationId xmlns:a16="http://schemas.microsoft.com/office/drawing/2014/main" id="{C56D113B-6486-5041-AF32-D61CE761CD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237" y="850567"/>
                        <a:ext cx="324000" cy="3315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2">
            <a:extLst>
              <a:ext uri="{FF2B5EF4-FFF2-40B4-BE49-F238E27FC236}">
                <a16:creationId xmlns:a16="http://schemas.microsoft.com/office/drawing/2014/main" id="{E626C689-BC3F-E541-833C-532558AF33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33598" y="841565"/>
          <a:ext cx="324000" cy="324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4" name="Clip" r:id="rId11" imgW="1576440" imgH="1942200" progId="">
                  <p:embed/>
                </p:oleObj>
              </mc:Choice>
              <mc:Fallback>
                <p:oleObj name="Clip" r:id="rId11" imgW="1576440" imgH="1942200" progId="">
                  <p:embed/>
                  <p:pic>
                    <p:nvPicPr>
                      <p:cNvPr id="78" name="Object 2">
                        <a:extLst>
                          <a:ext uri="{FF2B5EF4-FFF2-40B4-BE49-F238E27FC236}">
                            <a16:creationId xmlns:a16="http://schemas.microsoft.com/office/drawing/2014/main" id="{E626C689-BC3F-E541-833C-532558AF33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598" y="841565"/>
                        <a:ext cx="324000" cy="3249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2">
            <a:extLst>
              <a:ext uri="{FF2B5EF4-FFF2-40B4-BE49-F238E27FC236}">
                <a16:creationId xmlns:a16="http://schemas.microsoft.com/office/drawing/2014/main" id="{638A4A3C-31E8-0A45-84CC-71455E18DE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4362" y="861162"/>
          <a:ext cx="324000" cy="332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5" name="Clip" r:id="rId12" imgW="1576440" imgH="1942200" progId="">
                  <p:embed/>
                </p:oleObj>
              </mc:Choice>
              <mc:Fallback>
                <p:oleObj name="Clip" r:id="rId12" imgW="1576440" imgH="1942200" progId="">
                  <p:embed/>
                  <p:pic>
                    <p:nvPicPr>
                      <p:cNvPr id="79" name="Object 2">
                        <a:extLst>
                          <a:ext uri="{FF2B5EF4-FFF2-40B4-BE49-F238E27FC236}">
                            <a16:creationId xmlns:a16="http://schemas.microsoft.com/office/drawing/2014/main" id="{638A4A3C-31E8-0A45-84CC-71455E18DE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362" y="861162"/>
                        <a:ext cx="324000" cy="3324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84">
            <a:extLst>
              <a:ext uri="{FF2B5EF4-FFF2-40B4-BE49-F238E27FC236}">
                <a16:creationId xmlns:a16="http://schemas.microsoft.com/office/drawing/2014/main" id="{C3031ADF-1560-3B44-9987-17846CD8E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369" y="834271"/>
            <a:ext cx="4005262" cy="42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69900" indent="-469900"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fr-FR" sz="1600" b="0" dirty="0">
                <a:solidFill>
                  <a:schemeClr val="tx2"/>
                </a:solidFill>
              </a:rPr>
              <a:t> </a:t>
            </a:r>
            <a:r>
              <a:rPr lang="fr-FR" sz="1600" b="0" dirty="0" err="1">
                <a:latin typeface="Candara" panose="020E0502030303020204" pitchFamily="34" charset="0"/>
              </a:rPr>
              <a:t>Rz</a:t>
            </a:r>
            <a:r>
              <a:rPr lang="fr-FR" sz="1600" b="0" dirty="0">
                <a:latin typeface="Candara" panose="020E0502030303020204" pitchFamily="34" charset="0"/>
              </a:rPr>
              <a:t>  =  Mg  =  ½</a:t>
            </a:r>
            <a:r>
              <a:rPr lang="fr-FR" sz="1600" b="0" dirty="0">
                <a:latin typeface="Symbol" charset="2"/>
              </a:rPr>
              <a:t>r </a:t>
            </a:r>
            <a:r>
              <a:rPr lang="fr-FR" sz="1600" dirty="0">
                <a:latin typeface="Symbol" charset="2"/>
              </a:rPr>
              <a:t> </a:t>
            </a:r>
            <a:r>
              <a:rPr lang="fr-FR" sz="1600" b="0" dirty="0">
                <a:latin typeface="+mn-lt"/>
              </a:rPr>
              <a:t>.  </a:t>
            </a:r>
            <a:r>
              <a:rPr lang="fr-FR" sz="1600" b="0" dirty="0">
                <a:latin typeface="Candara" panose="020E0502030303020204" pitchFamily="34" charset="0"/>
              </a:rPr>
              <a:t>S  .  V²  .  Cz</a:t>
            </a:r>
          </a:p>
        </p:txBody>
      </p:sp>
      <p:sp>
        <p:nvSpPr>
          <p:cNvPr id="94" name="AutoShape 16">
            <a:extLst>
              <a:ext uri="{FF2B5EF4-FFF2-40B4-BE49-F238E27FC236}">
                <a16:creationId xmlns:a16="http://schemas.microsoft.com/office/drawing/2014/main" id="{6509950A-9FA9-7D40-BE05-6FB6847B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3834" y="1570190"/>
            <a:ext cx="180000" cy="1174750"/>
          </a:xfrm>
          <a:prstGeom prst="upArrow">
            <a:avLst>
              <a:gd name="adj1" fmla="val 50000"/>
              <a:gd name="adj2" fmla="val 96354"/>
            </a:avLst>
          </a:prstGeom>
          <a:gradFill>
            <a:gsLst>
              <a:gs pos="43000">
                <a:schemeClr val="accent2">
                  <a:lumMod val="60000"/>
                  <a:lumOff val="40000"/>
                  <a:alpha val="66000"/>
                </a:schemeClr>
              </a:gs>
              <a:gs pos="48000">
                <a:schemeClr val="accent1">
                  <a:lumMod val="75000"/>
                  <a:alpha val="64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98000">
                <a:schemeClr val="accent1">
                  <a:lumMod val="93000"/>
                  <a:lumOff val="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1" name="Grouper 35">
            <a:extLst>
              <a:ext uri="{FF2B5EF4-FFF2-40B4-BE49-F238E27FC236}">
                <a16:creationId xmlns:a16="http://schemas.microsoft.com/office/drawing/2014/main" id="{DC41B0FE-D16D-8C45-8478-A6AA143E65FC}"/>
              </a:ext>
            </a:extLst>
          </p:cNvPr>
          <p:cNvGrpSpPr/>
          <p:nvPr/>
        </p:nvGrpSpPr>
        <p:grpSpPr>
          <a:xfrm>
            <a:off x="4099267" y="3051138"/>
            <a:ext cx="606411" cy="1622738"/>
            <a:chOff x="3720071" y="4552596"/>
            <a:chExt cx="606411" cy="1622738"/>
          </a:xfrm>
        </p:grpSpPr>
        <p:grpSp>
          <p:nvGrpSpPr>
            <p:cNvPr id="82" name="Grouper 53">
              <a:extLst>
                <a:ext uri="{FF2B5EF4-FFF2-40B4-BE49-F238E27FC236}">
                  <a16:creationId xmlns:a16="http://schemas.microsoft.com/office/drawing/2014/main" id="{519957F5-0CF9-9248-A5B0-1BA77FA69F48}"/>
                </a:ext>
              </a:extLst>
            </p:cNvPr>
            <p:cNvGrpSpPr/>
            <p:nvPr/>
          </p:nvGrpSpPr>
          <p:grpSpPr>
            <a:xfrm>
              <a:off x="3720071" y="4728633"/>
              <a:ext cx="606411" cy="1446701"/>
              <a:chOff x="3720071" y="4538133"/>
              <a:chExt cx="606411" cy="1446701"/>
            </a:xfrm>
          </p:grpSpPr>
          <p:sp>
            <p:nvSpPr>
              <p:cNvPr id="87" name="Text Box 11">
                <a:extLst>
                  <a:ext uri="{FF2B5EF4-FFF2-40B4-BE49-F238E27FC236}">
                    <a16:creationId xmlns:a16="http://schemas.microsoft.com/office/drawing/2014/main" id="{924B7EB4-DEF8-2D4B-B4AF-3AC8C68A93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0071" y="5677057"/>
                <a:ext cx="60641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b="0" dirty="0">
                    <a:latin typeface="Candara" panose="020E0502030303020204" pitchFamily="34" charset="0"/>
                    <a:cs typeface="Trebuchet MS"/>
                  </a:rPr>
                  <a:t>Mg</a:t>
                </a:r>
              </a:p>
            </p:txBody>
          </p:sp>
          <p:sp>
            <p:nvSpPr>
              <p:cNvPr id="88" name="AutoShape 16">
                <a:extLst>
                  <a:ext uri="{FF2B5EF4-FFF2-40B4-BE49-F238E27FC236}">
                    <a16:creationId xmlns:a16="http://schemas.microsoft.com/office/drawing/2014/main" id="{AAD28A22-4205-3443-9642-08924ED02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917951" y="4538133"/>
                <a:ext cx="180000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gradFill>
                <a:gsLst>
                  <a:gs pos="18000">
                    <a:schemeClr val="accent2">
                      <a:lumMod val="60000"/>
                      <a:lumOff val="40000"/>
                    </a:schemeClr>
                  </a:gs>
                  <a:gs pos="84000">
                    <a:schemeClr val="accent1">
                      <a:lumMod val="93000"/>
                      <a:lumOff val="7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3" name="Group 48">
              <a:extLst>
                <a:ext uri="{FF2B5EF4-FFF2-40B4-BE49-F238E27FC236}">
                  <a16:creationId xmlns:a16="http://schemas.microsoft.com/office/drawing/2014/main" id="{6ED074A3-0F4B-F949-B9D8-3A2D89F794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2486" y="4552596"/>
              <a:ext cx="402749" cy="378154"/>
              <a:chOff x="1093" y="2411"/>
              <a:chExt cx="177" cy="157"/>
            </a:xfrm>
          </p:grpSpPr>
          <p:sp>
            <p:nvSpPr>
              <p:cNvPr id="84" name="Oval 49">
                <a:extLst>
                  <a:ext uri="{FF2B5EF4-FFF2-40B4-BE49-F238E27FC236}">
                    <a16:creationId xmlns:a16="http://schemas.microsoft.com/office/drawing/2014/main" id="{ECF92513-AF62-2B41-AC46-4E9EB56A0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50">
                <a:extLst>
                  <a:ext uri="{FF2B5EF4-FFF2-40B4-BE49-F238E27FC236}">
                    <a16:creationId xmlns:a16="http://schemas.microsoft.com/office/drawing/2014/main" id="{65FBEE40-DF10-2140-9194-5C0CE884C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Line 51">
                <a:extLst>
                  <a:ext uri="{FF2B5EF4-FFF2-40B4-BE49-F238E27FC236}">
                    <a16:creationId xmlns:a16="http://schemas.microsoft.com/office/drawing/2014/main" id="{DB40954E-E19A-124B-BDC5-3F3DED281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02" name="AutoShape 16">
            <a:extLst>
              <a:ext uri="{FF2B5EF4-FFF2-40B4-BE49-F238E27FC236}">
                <a16:creationId xmlns:a16="http://schemas.microsoft.com/office/drawing/2014/main" id="{39D1A661-C845-2944-978F-9814916A2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33" y="1167439"/>
            <a:ext cx="176179" cy="1557003"/>
          </a:xfrm>
          <a:prstGeom prst="upArrow">
            <a:avLst>
              <a:gd name="adj1" fmla="val 50000"/>
              <a:gd name="adj2" fmla="val 96354"/>
            </a:avLst>
          </a:prstGeom>
          <a:gradFill>
            <a:gsLst>
              <a:gs pos="44000">
                <a:schemeClr val="accent2">
                  <a:lumMod val="60000"/>
                  <a:lumOff val="40000"/>
                  <a:alpha val="66000"/>
                </a:schemeClr>
              </a:gs>
              <a:gs pos="51000">
                <a:schemeClr val="accent1">
                  <a:lumMod val="75000"/>
                  <a:alpha val="64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98000">
                <a:schemeClr val="accent1">
                  <a:lumMod val="93000"/>
                  <a:lumOff val="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Text Box 11">
            <a:extLst>
              <a:ext uri="{FF2B5EF4-FFF2-40B4-BE49-F238E27FC236}">
                <a16:creationId xmlns:a16="http://schemas.microsoft.com/office/drawing/2014/main" id="{05273F1B-E268-9342-AA21-D09A7BB13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992" y="1293308"/>
            <a:ext cx="606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 err="1">
                <a:latin typeface="Candara" panose="020E0502030303020204" pitchFamily="34" charset="0"/>
                <a:cs typeface="Trebuchet MS"/>
              </a:rPr>
              <a:t>Rz</a:t>
            </a:r>
            <a:endParaRPr lang="fr-FR" sz="1400" b="0" dirty="0">
              <a:latin typeface="Candara" panose="020E0502030303020204" pitchFamily="34" charset="0"/>
              <a:cs typeface="Trebuchet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A400DF-0DC3-C74C-8737-5DDA08F91BEB}"/>
              </a:ext>
            </a:extLst>
          </p:cNvPr>
          <p:cNvSpPr/>
          <p:nvPr/>
        </p:nvSpPr>
        <p:spPr>
          <a:xfrm>
            <a:off x="70660" y="3249362"/>
            <a:ext cx="1032930" cy="1009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527D3053-6674-1B4A-9CBF-AFF52EE13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024" y="6104250"/>
            <a:ext cx="3497089" cy="338554"/>
          </a:xfrm>
          <a:prstGeom prst="rect">
            <a:avLst/>
          </a:prstGeom>
          <a:solidFill>
            <a:srgbClr val="FFF79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sym typeface="Symbol" pitchFamily="2" charset="2"/>
              </a:rPr>
              <a:t>Vol à haute vitesse</a:t>
            </a:r>
            <a:endParaRPr lang="fr-FR" altLang="fr-FR" sz="1600" dirty="0">
              <a:solidFill>
                <a:schemeClr val="accent1">
                  <a:lumMod val="75000"/>
                </a:schemeClr>
              </a:solidFill>
              <a:latin typeface="+mj-lt"/>
              <a:sym typeface="Symbol" pitchFamily="2" charset="2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ABDDEFF-00DC-5448-99F9-93346A15F6E4}"/>
              </a:ext>
            </a:extLst>
          </p:cNvPr>
          <p:cNvGrpSpPr/>
          <p:nvPr/>
        </p:nvGrpSpPr>
        <p:grpSpPr>
          <a:xfrm>
            <a:off x="4428233" y="1550537"/>
            <a:ext cx="3736916" cy="349520"/>
            <a:chOff x="4444835" y="1885932"/>
            <a:chExt cx="3736916" cy="349520"/>
          </a:xfrm>
        </p:grpSpPr>
        <p:sp>
          <p:nvSpPr>
            <p:cNvPr id="97" name="Accolade fermante 96">
              <a:extLst>
                <a:ext uri="{FF2B5EF4-FFF2-40B4-BE49-F238E27FC236}">
                  <a16:creationId xmlns:a16="http://schemas.microsoft.com/office/drawing/2014/main" id="{178F77EB-F15C-F944-9C9B-FE49D364751F}"/>
                </a:ext>
              </a:extLst>
            </p:cNvPr>
            <p:cNvSpPr/>
            <p:nvPr/>
          </p:nvSpPr>
          <p:spPr>
            <a:xfrm>
              <a:off x="4444835" y="1905586"/>
              <a:ext cx="261203" cy="329866"/>
            </a:xfrm>
            <a:prstGeom prst="rightBrace">
              <a:avLst>
                <a:gd name="adj1" fmla="val 11242"/>
                <a:gd name="adj2" fmla="val 47545"/>
              </a:avLst>
            </a:prstGeom>
            <a:ln w="158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AutoShape 26">
              <a:extLst>
                <a:ext uri="{FF2B5EF4-FFF2-40B4-BE49-F238E27FC236}">
                  <a16:creationId xmlns:a16="http://schemas.microsoft.com/office/drawing/2014/main" id="{D94C12BC-1DC2-1045-9F0E-2692128FE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210" y="1885932"/>
              <a:ext cx="3535541" cy="340519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altLang="fr-FR" sz="1400" b="0" dirty="0">
                  <a:solidFill>
                    <a:srgbClr val="C00000"/>
                  </a:solidFill>
                  <a:latin typeface="Candara" panose="020E0502030303020204" pitchFamily="34" charset="0"/>
                </a:rPr>
                <a:t>Force générée par l’angle d’incidence</a:t>
              </a:r>
              <a:endParaRPr lang="fr-FR" altLang="fr-FR" sz="1600" b="0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3A133ED0-1DDA-E242-AC0E-4FA95109F9F7}"/>
              </a:ext>
            </a:extLst>
          </p:cNvPr>
          <p:cNvGrpSpPr/>
          <p:nvPr/>
        </p:nvGrpSpPr>
        <p:grpSpPr>
          <a:xfrm>
            <a:off x="4433227" y="1918250"/>
            <a:ext cx="2958799" cy="815511"/>
            <a:chOff x="4444311" y="1883960"/>
            <a:chExt cx="2958799" cy="815511"/>
          </a:xfrm>
        </p:grpSpPr>
        <p:sp>
          <p:nvSpPr>
            <p:cNvPr id="98" name="Accolade fermante 97">
              <a:extLst>
                <a:ext uri="{FF2B5EF4-FFF2-40B4-BE49-F238E27FC236}">
                  <a16:creationId xmlns:a16="http://schemas.microsoft.com/office/drawing/2014/main" id="{5843FD6C-37A8-6A46-920F-973344275B7D}"/>
                </a:ext>
              </a:extLst>
            </p:cNvPr>
            <p:cNvSpPr/>
            <p:nvPr/>
          </p:nvSpPr>
          <p:spPr>
            <a:xfrm>
              <a:off x="4444311" y="1883960"/>
              <a:ext cx="333873" cy="815511"/>
            </a:xfrm>
            <a:prstGeom prst="rightBrace">
              <a:avLst>
                <a:gd name="adj1" fmla="val 11242"/>
                <a:gd name="adj2" fmla="val 47545"/>
              </a:avLst>
            </a:prstGeom>
            <a:ln w="158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AutoShape 26">
              <a:extLst>
                <a:ext uri="{FF2B5EF4-FFF2-40B4-BE49-F238E27FC236}">
                  <a16:creationId xmlns:a16="http://schemas.microsoft.com/office/drawing/2014/main" id="{77D803A0-01BE-3F4E-AEDE-0BB99FBA9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318" y="2088857"/>
              <a:ext cx="2694792" cy="340519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altLang="fr-FR" sz="1400" b="0" dirty="0">
                  <a:solidFill>
                    <a:schemeClr val="accent1">
                      <a:lumMod val="75000"/>
                    </a:schemeClr>
                  </a:solidFill>
                  <a:latin typeface="Candara" panose="020E0502030303020204" pitchFamily="34" charset="0"/>
                </a:rPr>
                <a:t>Force générée par la vitesse</a:t>
              </a:r>
              <a:endParaRPr lang="fr-FR" altLang="fr-FR" sz="1600" b="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03" name="Group 68">
            <a:extLst>
              <a:ext uri="{FF2B5EF4-FFF2-40B4-BE49-F238E27FC236}">
                <a16:creationId xmlns:a16="http://schemas.microsoft.com/office/drawing/2014/main" id="{19E9E92E-C18E-1646-9BFF-3710581EEA79}"/>
              </a:ext>
            </a:extLst>
          </p:cNvPr>
          <p:cNvGrpSpPr>
            <a:grpSpLocks/>
          </p:cNvGrpSpPr>
          <p:nvPr/>
        </p:nvGrpSpPr>
        <p:grpSpPr bwMode="auto">
          <a:xfrm>
            <a:off x="397700" y="3885758"/>
            <a:ext cx="424232" cy="369176"/>
            <a:chOff x="9301" y="4829"/>
            <a:chExt cx="324" cy="412"/>
          </a:xfrm>
        </p:grpSpPr>
        <p:sp>
          <p:nvSpPr>
            <p:cNvPr id="104" name="AutoShape 69">
              <a:extLst>
                <a:ext uri="{FF2B5EF4-FFF2-40B4-BE49-F238E27FC236}">
                  <a16:creationId xmlns:a16="http://schemas.microsoft.com/office/drawing/2014/main" id="{253B7607-B486-5946-BD23-D66A37E28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0" y="4829"/>
              <a:ext cx="299" cy="364"/>
            </a:xfrm>
            <a:prstGeom prst="triangle">
              <a:avLst>
                <a:gd name="adj" fmla="val 50000"/>
              </a:avLst>
            </a:prstGeom>
            <a:solidFill>
              <a:srgbClr val="F5F53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F5F53D">
                  <a:gamma/>
                  <a:shade val="60000"/>
                  <a:invGamma/>
                  <a:alpha val="74998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Text Box 70">
              <a:extLst>
                <a:ext uri="{FF2B5EF4-FFF2-40B4-BE49-F238E27FC236}">
                  <a16:creationId xmlns:a16="http://schemas.microsoft.com/office/drawing/2014/main" id="{5EF0DAEF-2028-6742-8DAD-3BC460FC7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1" y="4863"/>
              <a:ext cx="32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F3300"/>
                  </a:solidFill>
                  <a:latin typeface="Candara" panose="020E0502030303020204" pitchFamily="34" charset="0"/>
                </a:rPr>
                <a:t>!</a:t>
              </a:r>
              <a:endParaRPr lang="fr-FR" sz="2000" dirty="0">
                <a:latin typeface="Candara" panose="020E0502030303020204" pitchFamily="34" charset="0"/>
              </a:endParaRPr>
            </a:p>
          </p:txBody>
        </p:sp>
      </p:grpSp>
      <p:sp>
        <p:nvSpPr>
          <p:cNvPr id="106" name="Bulle rectangulaire à coins arrondis 105">
            <a:extLst>
              <a:ext uri="{FF2B5EF4-FFF2-40B4-BE49-F238E27FC236}">
                <a16:creationId xmlns:a16="http://schemas.microsoft.com/office/drawing/2014/main" id="{A6822D7E-9E4F-AD49-936F-0A77D22F1DDD}"/>
              </a:ext>
            </a:extLst>
          </p:cNvPr>
          <p:cNvSpPr/>
          <p:nvPr/>
        </p:nvSpPr>
        <p:spPr>
          <a:xfrm>
            <a:off x="328961" y="4332321"/>
            <a:ext cx="522151" cy="290227"/>
          </a:xfrm>
          <a:prstGeom prst="wedgeRoundRectCallout">
            <a:avLst>
              <a:gd name="adj1" fmla="val 79859"/>
              <a:gd name="adj2" fmla="val 15748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z="1400" b="0" dirty="0">
                <a:latin typeface="Candara" panose="020E0502030303020204" pitchFamily="34" charset="0"/>
              </a:rPr>
              <a:t>VNE</a:t>
            </a:r>
          </a:p>
        </p:txBody>
      </p:sp>
      <p:sp>
        <p:nvSpPr>
          <p:cNvPr id="101" name="AutoShape 16">
            <a:extLst>
              <a:ext uri="{FF2B5EF4-FFF2-40B4-BE49-F238E27FC236}">
                <a16:creationId xmlns:a16="http://schemas.microsoft.com/office/drawing/2014/main" id="{429774D1-CC57-3547-909F-F4E0244A1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785" y="1576182"/>
            <a:ext cx="180000" cy="1174750"/>
          </a:xfrm>
          <a:prstGeom prst="upArrow">
            <a:avLst>
              <a:gd name="adj1" fmla="val 50000"/>
              <a:gd name="adj2" fmla="val 96354"/>
            </a:avLst>
          </a:prstGeom>
          <a:gradFill>
            <a:gsLst>
              <a:gs pos="25000">
                <a:schemeClr val="accent2">
                  <a:lumMod val="60000"/>
                  <a:lumOff val="40000"/>
                  <a:alpha val="66000"/>
                </a:schemeClr>
              </a:gs>
              <a:gs pos="29000">
                <a:schemeClr val="accent1">
                  <a:lumMod val="75000"/>
                  <a:alpha val="64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98000">
                <a:schemeClr val="accent1">
                  <a:lumMod val="93000"/>
                  <a:lumOff val="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9" name="Grouper 63">
            <a:extLst>
              <a:ext uri="{FF2B5EF4-FFF2-40B4-BE49-F238E27FC236}">
                <a16:creationId xmlns:a16="http://schemas.microsoft.com/office/drawing/2014/main" id="{0A767744-FA1C-E64C-ACD9-97217381DA8F}"/>
              </a:ext>
            </a:extLst>
          </p:cNvPr>
          <p:cNvGrpSpPr/>
          <p:nvPr/>
        </p:nvGrpSpPr>
        <p:grpSpPr>
          <a:xfrm>
            <a:off x="4180269" y="2599305"/>
            <a:ext cx="402749" cy="378154"/>
            <a:chOff x="3800923" y="4243563"/>
            <a:chExt cx="402749" cy="378154"/>
          </a:xfrm>
        </p:grpSpPr>
        <p:sp>
          <p:nvSpPr>
            <p:cNvPr id="90" name="Oval 49">
              <a:extLst>
                <a:ext uri="{FF2B5EF4-FFF2-40B4-BE49-F238E27FC236}">
                  <a16:creationId xmlns:a16="http://schemas.microsoft.com/office/drawing/2014/main" id="{755F65EF-0C9F-B547-8E9C-8666C699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731" y="4339908"/>
              <a:ext cx="175207" cy="180647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Line 50">
              <a:extLst>
                <a:ext uri="{FF2B5EF4-FFF2-40B4-BE49-F238E27FC236}">
                  <a16:creationId xmlns:a16="http://schemas.microsoft.com/office/drawing/2014/main" id="{956E87D8-F06F-7343-9226-727B93C21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4574" y="4243563"/>
              <a:ext cx="0" cy="378154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Line 51">
              <a:extLst>
                <a:ext uri="{FF2B5EF4-FFF2-40B4-BE49-F238E27FC236}">
                  <a16:creationId xmlns:a16="http://schemas.microsoft.com/office/drawing/2014/main" id="{2EA78916-B6FC-2544-B56E-CE7D22A7D0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002298" y="4236083"/>
              <a:ext cx="0" cy="402749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000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2691 0.0025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2917 L 5.55556E-7 1.48148E-6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4" grpId="0" animBg="1"/>
      <p:bldP spid="102" grpId="0" animBg="1"/>
      <p:bldP spid="102" grpId="1" animBg="1"/>
      <p:bldP spid="96" grpId="0" animBg="1"/>
      <p:bldP spid="106" grpId="0" animBg="1"/>
      <p:bldP spid="10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006600" y="1162050"/>
            <a:ext cx="53467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-393192" eaLnBrk="1" hangingPunct="1">
              <a:spcBef>
                <a:spcPts val="768"/>
              </a:spcBef>
              <a:buBlip>
                <a:blip r:embed="rId2"/>
              </a:buBlip>
              <a:defRPr sz="1800" b="0">
                <a:effectLst/>
                <a:latin typeface="+mn-lt"/>
                <a:ea typeface="+mn-ea"/>
                <a:cs typeface="+mn-cs"/>
              </a:defRPr>
            </a:lvl1pPr>
          </a:lstStyle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Expression algébrique de la portance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Définitions des différents facteurs influant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Vitesse et limitations structurelles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Polaire et incidence d’un profil 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Relation vitesse / incidence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Vitesses caractéristiques</a:t>
            </a:r>
          </a:p>
          <a:p>
            <a:pPr marL="0" lvl="2">
              <a:spcAft>
                <a:spcPts val="1200"/>
              </a:spcAft>
            </a:pPr>
            <a:endParaRPr lang="fr-FR" sz="2000" b="0" dirty="0">
              <a:latin typeface="+mj-lt"/>
            </a:endParaRPr>
          </a:p>
        </p:txBody>
      </p:sp>
      <p:sp>
        <p:nvSpPr>
          <p:cNvPr id="18436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FACTEURS INFLUANT SUR LA PORTANCE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943100" y="4216401"/>
            <a:ext cx="5105400" cy="431999"/>
          </a:xfrm>
          <a:prstGeom prst="roundRect">
            <a:avLst/>
          </a:prstGeom>
          <a:noFill/>
          <a:ln w="1905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9849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220px-Anémomètr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58" l="0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44" y="1473201"/>
            <a:ext cx="2360761" cy="2231999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0" y="150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spcAft>
                <a:spcPts val="600"/>
              </a:spcAft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VITESSES</a:t>
            </a:r>
            <a:r>
              <a:rPr lang="fr-FR" dirty="0"/>
              <a:t> </a:t>
            </a:r>
            <a:r>
              <a:rPr lang="fr-FR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CARACTÉRISTIQUES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700" y="4876702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charset="2"/>
              <a:buChar char="v"/>
            </a:pPr>
            <a:r>
              <a:rPr lang="fr-FR" sz="1600" b="0" dirty="0">
                <a:latin typeface="+mj-lt"/>
              </a:rPr>
              <a:t>Limite inférieure : VSO (Velocity Stall Out). Vitesse de décrochage en configuration d'atterrissage, volets sortis au maximum.</a:t>
            </a:r>
            <a:endParaRPr lang="fr-FR" sz="1600" b="0" i="1" dirty="0">
              <a:latin typeface="+mj-lt"/>
            </a:endParaRPr>
          </a:p>
        </p:txBody>
      </p:sp>
      <p:sp>
        <p:nvSpPr>
          <p:cNvPr id="13" name="Bulle rectangulaire à coins arrondis 12"/>
          <p:cNvSpPr/>
          <p:nvPr/>
        </p:nvSpPr>
        <p:spPr>
          <a:xfrm>
            <a:off x="5597576" y="1561902"/>
            <a:ext cx="1527124" cy="323997"/>
          </a:xfrm>
          <a:prstGeom prst="wedgeRoundRectCallout">
            <a:avLst>
              <a:gd name="adj1" fmla="val -69735"/>
              <a:gd name="adj2" fmla="val 900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VSO = 45 </a:t>
            </a:r>
            <a:r>
              <a:rPr lang="fr-FR" sz="1400" dirty="0" err="1">
                <a:solidFill>
                  <a:schemeClr val="tx1"/>
                </a:solidFill>
              </a:rPr>
              <a:t>kt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4" name="Bulle rectangulaire à coins arrondis 13"/>
          <p:cNvSpPr/>
          <p:nvPr/>
        </p:nvSpPr>
        <p:spPr>
          <a:xfrm>
            <a:off x="5224610" y="3523606"/>
            <a:ext cx="1527124" cy="323997"/>
          </a:xfrm>
          <a:prstGeom prst="wedgeRoundRectCallout">
            <a:avLst>
              <a:gd name="adj1" fmla="val -74725"/>
              <a:gd name="adj2" fmla="val -1333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VFE = 85 </a:t>
            </a:r>
            <a:r>
              <a:rPr lang="fr-FR" sz="1400" dirty="0" err="1">
                <a:solidFill>
                  <a:schemeClr val="tx1"/>
                </a:solidFill>
              </a:rPr>
              <a:t>kt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46300" y="4373156"/>
            <a:ext cx="49403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+mj-lt"/>
              </a:rPr>
              <a:t>Arc blanc : </a:t>
            </a:r>
            <a:r>
              <a:rPr lang="fr-FR" sz="1600" dirty="0">
                <a:latin typeface="+mj-lt"/>
              </a:rPr>
              <a:t>Plage d’utilisation volets sortis.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2700" y="5520513"/>
            <a:ext cx="9131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charset="2"/>
              <a:buChar char="v"/>
            </a:pPr>
            <a:r>
              <a:rPr lang="fr-FR" sz="1600" b="0" dirty="0">
                <a:latin typeface="+mj-lt"/>
              </a:rPr>
              <a:t>Limite supérieure : VFE (Velocity Flap Extended). Vitesse maximale d'utilisation des volets.</a:t>
            </a:r>
          </a:p>
        </p:txBody>
      </p:sp>
    </p:spTree>
    <p:extLst>
      <p:ext uri="{BB962C8B-B14F-4D97-AF65-F5344CB8AC3E}">
        <p14:creationId xmlns:p14="http://schemas.microsoft.com/office/powerpoint/2010/main" val="1286675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animBg="1"/>
      <p:bldP spid="14" grpId="0" animBg="1"/>
      <p:bldP spid="17" grpId="0" animBg="1"/>
      <p:bldP spid="1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220px-Anémomètr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58" l="0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144" y="1473201"/>
            <a:ext cx="2360761" cy="223199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69900" y="4876702"/>
            <a:ext cx="828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charset="2"/>
              <a:buChar char="v"/>
            </a:pPr>
            <a:r>
              <a:rPr lang="fr-FR" sz="1600" b="0" dirty="0">
                <a:latin typeface="+mj-lt"/>
              </a:rPr>
              <a:t>Limite inférieure : VS1 (Velocity Stall Speed 1)  Vitesse de décrochage en configuration lisse (volets rentrés).</a:t>
            </a:r>
            <a:endParaRPr lang="fr-FR" sz="1600" b="0" i="1" dirty="0">
              <a:latin typeface="+mj-lt"/>
            </a:endParaRPr>
          </a:p>
        </p:txBody>
      </p:sp>
      <p:sp>
        <p:nvSpPr>
          <p:cNvPr id="13" name="Bulle rectangulaire à coins arrondis 12"/>
          <p:cNvSpPr/>
          <p:nvPr/>
        </p:nvSpPr>
        <p:spPr>
          <a:xfrm>
            <a:off x="5697258" y="2854494"/>
            <a:ext cx="1527124" cy="323997"/>
          </a:xfrm>
          <a:prstGeom prst="wedgeRoundRectCallout">
            <a:avLst>
              <a:gd name="adj1" fmla="val -65047"/>
              <a:gd name="adj2" fmla="val -21196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0870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8000"/>
                </a:solidFill>
              </a:rPr>
              <a:t>VS1 =  55 </a:t>
            </a:r>
            <a:r>
              <a:rPr lang="fr-FR" sz="1400" dirty="0" err="1">
                <a:solidFill>
                  <a:srgbClr val="008000"/>
                </a:solidFill>
              </a:rPr>
              <a:t>kt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14" name="Bulle rectangulaire à coins arrondis 13"/>
          <p:cNvSpPr/>
          <p:nvPr/>
        </p:nvSpPr>
        <p:spPr>
          <a:xfrm>
            <a:off x="2275218" y="3516482"/>
            <a:ext cx="1527124" cy="323997"/>
          </a:xfrm>
          <a:prstGeom prst="wedgeRoundRectCallout">
            <a:avLst>
              <a:gd name="adj1" fmla="val 60776"/>
              <a:gd name="adj2" fmla="val -16133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8000"/>
                </a:solidFill>
              </a:rPr>
              <a:t>VNO = 110 kt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46300" y="4373156"/>
            <a:ext cx="49403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0870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8000"/>
                </a:solidFill>
                <a:latin typeface="+mj-lt"/>
              </a:rPr>
              <a:t>Arc vert : </a:t>
            </a:r>
            <a:r>
              <a:rPr lang="fr-FR" sz="1600" dirty="0">
                <a:solidFill>
                  <a:srgbClr val="008000"/>
                </a:solidFill>
                <a:latin typeface="+mj-lt"/>
              </a:rPr>
              <a:t>Plage d’utilisation normale de l'aéronef.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69900" y="5520513"/>
            <a:ext cx="828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charset="2"/>
              <a:buChar char="v"/>
            </a:pPr>
            <a:r>
              <a:rPr lang="fr-FR" sz="1600" b="0" dirty="0">
                <a:latin typeface="+mj-lt"/>
              </a:rPr>
              <a:t>Limite supérieure : VNO (Velocity Normal Operating) vitesse à ne pas dépasser quand l'atmosphère est agitée.</a:t>
            </a:r>
            <a:endParaRPr lang="fr-FR" sz="1600" b="0" i="1" dirty="0">
              <a:latin typeface="+mj-lt"/>
            </a:endParaRPr>
          </a:p>
        </p:txBody>
      </p:sp>
      <p:sp>
        <p:nvSpPr>
          <p:cNvPr id="20" name="Bulle rectangulaire à coins arrondis 19"/>
          <p:cNvSpPr/>
          <p:nvPr/>
        </p:nvSpPr>
        <p:spPr>
          <a:xfrm>
            <a:off x="5597576" y="1561902"/>
            <a:ext cx="1527124" cy="323997"/>
          </a:xfrm>
          <a:prstGeom prst="wedgeRoundRectCallout">
            <a:avLst>
              <a:gd name="adj1" fmla="val -69735"/>
              <a:gd name="adj2" fmla="val 900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VSO = 45 </a:t>
            </a:r>
            <a:r>
              <a:rPr lang="fr-FR" sz="1400" dirty="0" err="1">
                <a:solidFill>
                  <a:schemeClr val="tx1"/>
                </a:solidFill>
              </a:rPr>
              <a:t>kt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4" name="Bulle rectangulaire à coins arrondis 23"/>
          <p:cNvSpPr/>
          <p:nvPr/>
        </p:nvSpPr>
        <p:spPr>
          <a:xfrm>
            <a:off x="5224610" y="3523606"/>
            <a:ext cx="1527124" cy="323997"/>
          </a:xfrm>
          <a:prstGeom prst="wedgeRoundRectCallout">
            <a:avLst>
              <a:gd name="adj1" fmla="val -74725"/>
              <a:gd name="adj2" fmla="val -1333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VFE = 85 </a:t>
            </a:r>
            <a:r>
              <a:rPr lang="fr-FR" sz="1400" dirty="0" err="1">
                <a:solidFill>
                  <a:schemeClr val="tx1"/>
                </a:solidFill>
              </a:rPr>
              <a:t>kt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150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spcAft>
                <a:spcPts val="600"/>
              </a:spcAft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VITESSES</a:t>
            </a:r>
            <a:r>
              <a:rPr lang="fr-FR" dirty="0"/>
              <a:t> </a:t>
            </a:r>
            <a:r>
              <a:rPr lang="fr-FR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CARACTÉRISTIQUES</a:t>
            </a:r>
          </a:p>
        </p:txBody>
      </p:sp>
    </p:spTree>
    <p:extLst>
      <p:ext uri="{BB962C8B-B14F-4D97-AF65-F5344CB8AC3E}">
        <p14:creationId xmlns:p14="http://schemas.microsoft.com/office/powerpoint/2010/main" val="2719259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animBg="1"/>
      <p:bldP spid="14" grpId="0" animBg="1"/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006600" y="1162050"/>
            <a:ext cx="53467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-393192" eaLnBrk="1" hangingPunct="1">
              <a:spcBef>
                <a:spcPts val="768"/>
              </a:spcBef>
              <a:buBlip>
                <a:blip r:embed="rId2"/>
              </a:buBlip>
              <a:defRPr sz="1800" b="0">
                <a:effectLst/>
                <a:latin typeface="+mn-lt"/>
                <a:ea typeface="+mn-ea"/>
                <a:cs typeface="+mn-cs"/>
              </a:defRPr>
            </a:lvl1pPr>
          </a:lstStyle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Expression algébrique de la portance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Définitions des différents facteurs influant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Vitesse et limitations structurelles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Polaire et incidence d’un profil 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Relation vitesse / incidence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Vitesses caractéristiques</a:t>
            </a:r>
          </a:p>
          <a:p>
            <a:pPr marL="0" lvl="2">
              <a:spcAft>
                <a:spcPts val="1200"/>
              </a:spcAft>
            </a:pPr>
            <a:endParaRPr lang="fr-FR" sz="2000" b="0" dirty="0">
              <a:latin typeface="+mj-lt"/>
            </a:endParaRPr>
          </a:p>
        </p:txBody>
      </p:sp>
      <p:sp>
        <p:nvSpPr>
          <p:cNvPr id="18436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FACTEURS INFLUANT SUR LA PORTANCE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955800" y="2413001"/>
            <a:ext cx="5105400" cy="431999"/>
          </a:xfrm>
          <a:prstGeom prst="roundRect">
            <a:avLst/>
          </a:prstGeom>
          <a:noFill/>
          <a:ln w="1905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2421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220px-Anémomètr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58" l="0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144" y="1485901"/>
            <a:ext cx="2360761" cy="2231999"/>
          </a:xfrm>
          <a:prstGeom prst="rect">
            <a:avLst/>
          </a:prstGeom>
        </p:spPr>
      </p:pic>
      <p:sp>
        <p:nvSpPr>
          <p:cNvPr id="13" name="Bulle rectangulaire à coins arrondis 12"/>
          <p:cNvSpPr/>
          <p:nvPr/>
        </p:nvSpPr>
        <p:spPr>
          <a:xfrm>
            <a:off x="5697258" y="2867194"/>
            <a:ext cx="1527124" cy="323997"/>
          </a:xfrm>
          <a:prstGeom prst="wedgeRoundRectCallout">
            <a:avLst>
              <a:gd name="adj1" fmla="val -65047"/>
              <a:gd name="adj2" fmla="val -21196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0870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8000"/>
                </a:solidFill>
              </a:rPr>
              <a:t>VS1 =  55 </a:t>
            </a:r>
            <a:r>
              <a:rPr lang="fr-FR" sz="1400" dirty="0" err="1">
                <a:solidFill>
                  <a:srgbClr val="008000"/>
                </a:solidFill>
              </a:rPr>
              <a:t>kt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14" name="Bulle rectangulaire à coins arrondis 13"/>
          <p:cNvSpPr/>
          <p:nvPr/>
        </p:nvSpPr>
        <p:spPr>
          <a:xfrm>
            <a:off x="2275218" y="3529182"/>
            <a:ext cx="1527124" cy="323997"/>
          </a:xfrm>
          <a:prstGeom prst="wedgeRoundRectCallout">
            <a:avLst>
              <a:gd name="adj1" fmla="val 60776"/>
              <a:gd name="adj2" fmla="val -16133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8000"/>
                </a:solidFill>
              </a:rPr>
              <a:t>VNO = 110 kt</a:t>
            </a:r>
          </a:p>
        </p:txBody>
      </p:sp>
      <p:sp>
        <p:nvSpPr>
          <p:cNvPr id="20" name="Bulle rectangulaire à coins arrondis 19"/>
          <p:cNvSpPr/>
          <p:nvPr/>
        </p:nvSpPr>
        <p:spPr>
          <a:xfrm>
            <a:off x="5597576" y="1574602"/>
            <a:ext cx="1527124" cy="323997"/>
          </a:xfrm>
          <a:prstGeom prst="wedgeRoundRectCallout">
            <a:avLst>
              <a:gd name="adj1" fmla="val -69735"/>
              <a:gd name="adj2" fmla="val 900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VSO = 45 </a:t>
            </a:r>
            <a:r>
              <a:rPr lang="fr-FR" sz="1400" dirty="0" err="1">
                <a:solidFill>
                  <a:schemeClr val="tx1"/>
                </a:solidFill>
              </a:rPr>
              <a:t>kt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814942" y="4385856"/>
            <a:ext cx="5533165" cy="338554"/>
          </a:xfrm>
          <a:prstGeom prst="rect">
            <a:avLst/>
          </a:prstGeom>
          <a:solidFill>
            <a:srgbClr val="FFF79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0" dirty="0">
                <a:latin typeface="+mj-lt"/>
              </a:rPr>
              <a:t>Arc jaune : Plage d’utilisation interdite en atmosphère agitée.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35101" y="4859442"/>
            <a:ext cx="6229000" cy="338554"/>
          </a:xfrm>
          <a:prstGeom prst="rect">
            <a:avLst/>
          </a:prstGeom>
          <a:solidFill>
            <a:srgbClr val="FFB8B9">
              <a:alpha val="52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0" dirty="0">
                <a:solidFill>
                  <a:srgbClr val="FF0000"/>
                </a:solidFill>
                <a:latin typeface="+mj-lt"/>
              </a:rPr>
              <a:t>Trait rouge: VNE (Velocity Never </a:t>
            </a:r>
            <a:r>
              <a:rPr lang="fr-FR" sz="1600" b="0" dirty="0" err="1">
                <a:solidFill>
                  <a:srgbClr val="FF0000"/>
                </a:solidFill>
                <a:latin typeface="+mj-lt"/>
              </a:rPr>
              <a:t>exceed</a:t>
            </a:r>
            <a:r>
              <a:rPr lang="fr-FR" sz="1600" b="0" dirty="0">
                <a:solidFill>
                  <a:srgbClr val="FF0000"/>
                </a:solidFill>
                <a:latin typeface="+mj-lt"/>
              </a:rPr>
              <a:t>) Vitesse à ne jamais dépasser. </a:t>
            </a:r>
          </a:p>
        </p:txBody>
      </p:sp>
      <p:sp>
        <p:nvSpPr>
          <p:cNvPr id="21" name="Bulle rectangulaire à coins arrondis 20"/>
          <p:cNvSpPr/>
          <p:nvPr/>
        </p:nvSpPr>
        <p:spPr>
          <a:xfrm>
            <a:off x="1874020" y="1898599"/>
            <a:ext cx="1527124" cy="340519"/>
          </a:xfrm>
          <a:prstGeom prst="wedgeRoundRectCallout">
            <a:avLst>
              <a:gd name="adj1" fmla="val 70340"/>
              <a:gd name="adj2" fmla="val 165971"/>
              <a:gd name="adj3" fmla="val 16667"/>
            </a:avLst>
          </a:prstGeom>
          <a:solidFill>
            <a:srgbClr val="FFB8B9">
              <a:alpha val="52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+mj-lt"/>
              </a:rPr>
              <a:t>VNE = 125 </a:t>
            </a:r>
            <a:r>
              <a:rPr lang="fr-FR" sz="1400" b="1" dirty="0" err="1">
                <a:solidFill>
                  <a:srgbClr val="FF0000"/>
                </a:solidFill>
                <a:latin typeface="+mj-lt"/>
              </a:rPr>
              <a:t>kt</a:t>
            </a:r>
            <a:endParaRPr lang="fr-FR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Bulle rectangulaire à coins arrondis 23"/>
          <p:cNvSpPr/>
          <p:nvPr/>
        </p:nvSpPr>
        <p:spPr>
          <a:xfrm>
            <a:off x="5224610" y="3536306"/>
            <a:ext cx="1527124" cy="323997"/>
          </a:xfrm>
          <a:prstGeom prst="wedgeRoundRectCallout">
            <a:avLst>
              <a:gd name="adj1" fmla="val -74725"/>
              <a:gd name="adj2" fmla="val -1333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VFE = 85 </a:t>
            </a:r>
            <a:r>
              <a:rPr lang="fr-FR" sz="1400" dirty="0" err="1">
                <a:solidFill>
                  <a:schemeClr val="tx1"/>
                </a:solidFill>
              </a:rPr>
              <a:t>kt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150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spcAft>
                <a:spcPts val="600"/>
              </a:spcAft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VITESSES</a:t>
            </a:r>
            <a:r>
              <a:rPr lang="fr-FR" dirty="0"/>
              <a:t> </a:t>
            </a:r>
            <a:r>
              <a:rPr lang="fr-FR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CARACTÉRISTIQUES</a:t>
            </a:r>
          </a:p>
        </p:txBody>
      </p:sp>
    </p:spTree>
    <p:extLst>
      <p:ext uri="{BB962C8B-B14F-4D97-AF65-F5344CB8AC3E}">
        <p14:creationId xmlns:p14="http://schemas.microsoft.com/office/powerpoint/2010/main" val="2404360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1689100" y="50800"/>
            <a:ext cx="5918200" cy="6905625"/>
            <a:chOff x="1064" y="0"/>
            <a:chExt cx="3728" cy="4350"/>
          </a:xfrm>
        </p:grpSpPr>
        <p:grpSp>
          <p:nvGrpSpPr>
            <p:cNvPr id="111627" name="Group 3"/>
            <p:cNvGrpSpPr>
              <a:grpSpLocks/>
            </p:cNvGrpSpPr>
            <p:nvPr/>
          </p:nvGrpSpPr>
          <p:grpSpPr bwMode="auto">
            <a:xfrm>
              <a:off x="1064" y="0"/>
              <a:ext cx="3568" cy="4350"/>
              <a:chOff x="1064" y="0"/>
              <a:chExt cx="3568" cy="4350"/>
            </a:xfrm>
          </p:grpSpPr>
          <p:pic>
            <p:nvPicPr>
              <p:cNvPr id="111631" name="Picture 4" descr="Numériser"/>
              <p:cNvPicPr>
                <a:picLocks noChangeAspect="1" noChangeArrowheads="1"/>
              </p:cNvPicPr>
              <p:nvPr/>
            </p:nvPicPr>
            <p:blipFill>
              <a:blip r:embed="rId3">
                <a:lum bright="-22000" contrast="56000"/>
                <a:grayscl/>
                <a:biLevel thresh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4" y="0"/>
                <a:ext cx="3568" cy="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1632" name="Rectangle 5"/>
              <p:cNvSpPr>
                <a:spLocks noChangeArrowheads="1"/>
              </p:cNvSpPr>
              <p:nvPr/>
            </p:nvSpPr>
            <p:spPr bwMode="auto">
              <a:xfrm>
                <a:off x="1624" y="3280"/>
                <a:ext cx="1552" cy="9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1628" name="Group 6"/>
            <p:cNvGrpSpPr>
              <a:grpSpLocks/>
            </p:cNvGrpSpPr>
            <p:nvPr/>
          </p:nvGrpSpPr>
          <p:grpSpPr bwMode="auto">
            <a:xfrm>
              <a:off x="3176" y="0"/>
              <a:ext cx="1616" cy="1304"/>
              <a:chOff x="3176" y="0"/>
              <a:chExt cx="1616" cy="1304"/>
            </a:xfrm>
          </p:grpSpPr>
          <p:sp>
            <p:nvSpPr>
              <p:cNvPr id="111629" name="Rectangle 7"/>
              <p:cNvSpPr>
                <a:spLocks noChangeArrowheads="1"/>
              </p:cNvSpPr>
              <p:nvPr/>
            </p:nvSpPr>
            <p:spPr bwMode="auto">
              <a:xfrm>
                <a:off x="3452" y="0"/>
                <a:ext cx="1340" cy="8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1630" name="Rectangle 8"/>
              <p:cNvSpPr>
                <a:spLocks noChangeArrowheads="1"/>
              </p:cNvSpPr>
              <p:nvPr/>
            </p:nvSpPr>
            <p:spPr bwMode="auto">
              <a:xfrm>
                <a:off x="3176" y="488"/>
                <a:ext cx="517" cy="8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5097" name="Line 9"/>
          <p:cNvSpPr>
            <a:spLocks noChangeShapeType="1"/>
          </p:cNvSpPr>
          <p:nvPr/>
        </p:nvSpPr>
        <p:spPr bwMode="auto">
          <a:xfrm flipH="1" flipV="1">
            <a:off x="2006600" y="812800"/>
            <a:ext cx="4250266" cy="496993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4572000" y="2959100"/>
            <a:ext cx="646113" cy="2286000"/>
          </a:xfrm>
          <a:prstGeom prst="rect">
            <a:avLst/>
          </a:prstGeom>
          <a:solidFill>
            <a:schemeClr val="tx2">
              <a:lumMod val="40000"/>
              <a:lumOff val="60000"/>
              <a:alpha val="18823"/>
            </a:schemeClr>
          </a:solidFill>
          <a:ln w="28575">
            <a:solidFill>
              <a:srgbClr val="006C9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5237163" y="2224088"/>
            <a:ext cx="625475" cy="3021012"/>
          </a:xfrm>
          <a:prstGeom prst="rect">
            <a:avLst/>
          </a:prstGeom>
          <a:solidFill>
            <a:srgbClr val="FF0000">
              <a:alpha val="25882"/>
            </a:srgbClr>
          </a:solidFill>
          <a:ln w="28575">
            <a:solidFill>
              <a:srgbClr val="D12A3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5101" name="Oval 13"/>
          <p:cNvSpPr>
            <a:spLocks noChangeArrowheads="1"/>
          </p:cNvSpPr>
          <p:nvPr/>
        </p:nvSpPr>
        <p:spPr bwMode="auto">
          <a:xfrm>
            <a:off x="6273799" y="5512858"/>
            <a:ext cx="558801" cy="387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5102" name="Oval 14"/>
          <p:cNvSpPr>
            <a:spLocks noChangeAspect="1" noChangeArrowheads="1"/>
          </p:cNvSpPr>
          <p:nvPr/>
        </p:nvSpPr>
        <p:spPr bwMode="auto">
          <a:xfrm>
            <a:off x="2141902" y="533399"/>
            <a:ext cx="448898" cy="4508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5103" name="AutoShape 15"/>
          <p:cNvSpPr>
            <a:spLocks noChangeArrowheads="1"/>
          </p:cNvSpPr>
          <p:nvPr/>
        </p:nvSpPr>
        <p:spPr bwMode="auto">
          <a:xfrm>
            <a:off x="2701640" y="4659023"/>
            <a:ext cx="1678517" cy="540000"/>
          </a:xfrm>
          <a:prstGeom prst="wedgeRoundRectCallout">
            <a:avLst>
              <a:gd name="adj1" fmla="val 97954"/>
              <a:gd name="adj2" fmla="val -6743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Distance de décollage + 40%</a:t>
            </a:r>
          </a:p>
        </p:txBody>
      </p:sp>
      <p:sp>
        <p:nvSpPr>
          <p:cNvPr id="345104" name="AutoShape 16"/>
          <p:cNvSpPr>
            <a:spLocks noChangeArrowheads="1"/>
          </p:cNvSpPr>
          <p:nvPr/>
        </p:nvSpPr>
        <p:spPr bwMode="auto">
          <a:xfrm>
            <a:off x="5697343" y="3566782"/>
            <a:ext cx="1475845" cy="540000"/>
          </a:xfrm>
          <a:prstGeom prst="wedgeRoundRectCallout">
            <a:avLst>
              <a:gd name="adj1" fmla="val -79366"/>
              <a:gd name="adj2" fmla="val 12750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Pente de montée – 30%</a:t>
            </a:r>
          </a:p>
        </p:txBody>
      </p:sp>
      <p:sp>
        <p:nvSpPr>
          <p:cNvPr id="17" name="AutoShape 4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675673" y="6020826"/>
            <a:ext cx="717966" cy="369331"/>
          </a:xfrm>
          <a:prstGeom prst="actionButtonDocumen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4" descr="Marbre blanc"/>
          <p:cNvSpPr>
            <a:spLocks noChangeArrowheads="1"/>
          </p:cNvSpPr>
          <p:nvPr/>
        </p:nvSpPr>
        <p:spPr bwMode="auto">
          <a:xfrm>
            <a:off x="1034656" y="104032"/>
            <a:ext cx="699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Abaque de Koch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E341EAA-9460-D141-AA19-025E82884855}"/>
              </a:ext>
            </a:extLst>
          </p:cNvPr>
          <p:cNvSpPr txBox="1"/>
          <p:nvPr/>
        </p:nvSpPr>
        <p:spPr>
          <a:xfrm>
            <a:off x="1075484" y="711175"/>
            <a:ext cx="737910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Exemple pour la distance de décollage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Distance totale de décollage en atmosphère standard : 200 mètres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Longueur minimale de piste à envisager pour décoller en conditions réelles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/O = 200 + 40%  = </a:t>
            </a:r>
            <a:r>
              <a:rPr lang="fr-FR" sz="1800" b="0" dirty="0">
                <a:solidFill>
                  <a:srgbClr val="FFFF00"/>
                </a:solidFill>
                <a:latin typeface="Calibri"/>
              </a:rPr>
              <a:t>280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fr-FR" sz="1800" b="0" dirty="0">
                <a:solidFill>
                  <a:srgbClr val="FFFF00"/>
                </a:solidFill>
                <a:latin typeface="Calibri"/>
              </a:rPr>
              <a:t>mètres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E79CF10-DFC5-6344-9019-DAFDACA3A3CA}"/>
              </a:ext>
            </a:extLst>
          </p:cNvPr>
          <p:cNvSpPr txBox="1"/>
          <p:nvPr/>
        </p:nvSpPr>
        <p:spPr>
          <a:xfrm>
            <a:off x="1117783" y="2074567"/>
            <a:ext cx="737910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Exemple pour pente de montée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Pente de montée en atmosphère standard : 500 Ft/min.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Pente de montée à envisager en conditions réelles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VZ = 500 - 30% =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350 Ft/min</a:t>
            </a:r>
          </a:p>
        </p:txBody>
      </p:sp>
    </p:spTree>
    <p:extLst>
      <p:ext uri="{BB962C8B-B14F-4D97-AF65-F5344CB8AC3E}">
        <p14:creationId xmlns:p14="http://schemas.microsoft.com/office/powerpoint/2010/main" val="255582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7" grpId="0" animBg="1"/>
      <p:bldP spid="345098" grpId="0" animBg="1"/>
      <p:bldP spid="345099" grpId="0" animBg="1"/>
      <p:bldP spid="345101" grpId="0" animBg="1"/>
      <p:bldP spid="345102" grpId="0" animBg="1"/>
      <p:bldP spid="345103" grpId="0" animBg="1"/>
      <p:bldP spid="345104" grpId="0" animBg="1"/>
      <p:bldP spid="17" grpId="0" build="allAtOnce" animBg="1"/>
      <p:bldP spid="2" grpId="0" build="allAtOnce" animBg="1"/>
      <p:bldP spid="20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5"/>
          <p:cNvGrpSpPr/>
          <p:nvPr/>
        </p:nvGrpSpPr>
        <p:grpSpPr>
          <a:xfrm>
            <a:off x="5276788" y="5735577"/>
            <a:ext cx="2691300" cy="692005"/>
            <a:chOff x="5276788" y="5735577"/>
            <a:chExt cx="2691300" cy="692005"/>
          </a:xfrm>
        </p:grpSpPr>
        <p:grpSp>
          <p:nvGrpSpPr>
            <p:cNvPr id="49" name="Grouper 56"/>
            <p:cNvGrpSpPr/>
            <p:nvPr/>
          </p:nvGrpSpPr>
          <p:grpSpPr>
            <a:xfrm rot="519721">
              <a:off x="5276788" y="5735577"/>
              <a:ext cx="2691300" cy="507238"/>
              <a:chOff x="4386534" y="4191000"/>
              <a:chExt cx="1963466" cy="330200"/>
            </a:xfrm>
          </p:grpSpPr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876800" y="4191000"/>
                <a:ext cx="1473200" cy="330200"/>
              </a:xfrm>
              <a:prstGeom prst="rect">
                <a:avLst/>
              </a:prstGeom>
            </p:spPr>
          </p:pic>
          <p:sp>
            <p:nvSpPr>
              <p:cNvPr id="51" name="Line 17"/>
              <p:cNvSpPr>
                <a:spLocks noChangeShapeType="1"/>
              </p:cNvSpPr>
              <p:nvPr/>
            </p:nvSpPr>
            <p:spPr bwMode="auto">
              <a:xfrm rot="315775" flipV="1">
                <a:off x="4386534" y="4253096"/>
                <a:ext cx="1939076" cy="183121"/>
              </a:xfrm>
              <a:prstGeom prst="line">
                <a:avLst/>
              </a:prstGeom>
              <a:noFill/>
              <a:ln w="9525" cap="flat" cmpd="sng" algn="ctr">
                <a:solidFill>
                  <a:srgbClr val="0A0C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4" name="Grouper 33"/>
            <p:cNvGrpSpPr/>
            <p:nvPr/>
          </p:nvGrpSpPr>
          <p:grpSpPr>
            <a:xfrm>
              <a:off x="5359399" y="6119805"/>
              <a:ext cx="2578101" cy="307777"/>
              <a:chOff x="215899" y="4913305"/>
              <a:chExt cx="2578101" cy="307777"/>
            </a:xfrm>
          </p:grpSpPr>
          <p:sp>
            <p:nvSpPr>
              <p:cNvPr id="35" name="Text Box 21"/>
              <p:cNvSpPr txBox="1">
                <a:spLocks noChangeArrowheads="1"/>
              </p:cNvSpPr>
              <p:nvPr/>
            </p:nvSpPr>
            <p:spPr bwMode="auto">
              <a:xfrm>
                <a:off x="614304" y="4913305"/>
                <a:ext cx="184073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pPr algn="ctr">
                  <a:defRPr/>
                </a:pPr>
                <a:r>
                  <a:rPr lang="fr-FR" sz="1400" b="0" dirty="0">
                    <a:latin typeface="Trebuchet MS"/>
                    <a:cs typeface="Trebuchet MS"/>
                  </a:rPr>
                  <a:t>Trajectoire</a:t>
                </a:r>
              </a:p>
            </p:txBody>
          </p:sp>
          <p:sp>
            <p:nvSpPr>
              <p:cNvPr id="36" name="Line 43"/>
              <p:cNvSpPr>
                <a:spLocks noChangeShapeType="1"/>
              </p:cNvSpPr>
              <p:nvPr/>
            </p:nvSpPr>
            <p:spPr bwMode="auto">
              <a:xfrm flipH="1">
                <a:off x="215899" y="4943422"/>
                <a:ext cx="2578101" cy="22278"/>
              </a:xfrm>
              <a:prstGeom prst="line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</p:grpSp>
      <p:grpSp>
        <p:nvGrpSpPr>
          <p:cNvPr id="5" name="Grouper 4"/>
          <p:cNvGrpSpPr/>
          <p:nvPr/>
        </p:nvGrpSpPr>
        <p:grpSpPr>
          <a:xfrm>
            <a:off x="1295399" y="5704864"/>
            <a:ext cx="2701820" cy="710018"/>
            <a:chOff x="1295399" y="5704864"/>
            <a:chExt cx="2701820" cy="710018"/>
          </a:xfrm>
        </p:grpSpPr>
        <p:grpSp>
          <p:nvGrpSpPr>
            <p:cNvPr id="37" name="Grouper 56"/>
            <p:cNvGrpSpPr/>
            <p:nvPr/>
          </p:nvGrpSpPr>
          <p:grpSpPr>
            <a:xfrm rot="584225">
              <a:off x="1305919" y="5704864"/>
              <a:ext cx="2691300" cy="507238"/>
              <a:chOff x="4386534" y="4191000"/>
              <a:chExt cx="1963466" cy="330200"/>
            </a:xfrm>
          </p:grpSpPr>
          <p:pic>
            <p:nvPicPr>
              <p:cNvPr id="38" name="Image 3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876800" y="4191000"/>
                <a:ext cx="1473200" cy="330200"/>
              </a:xfrm>
              <a:prstGeom prst="rect">
                <a:avLst/>
              </a:prstGeom>
            </p:spPr>
          </p:pic>
          <p:sp>
            <p:nvSpPr>
              <p:cNvPr id="39" name="Line 17"/>
              <p:cNvSpPr>
                <a:spLocks noChangeShapeType="1"/>
              </p:cNvSpPr>
              <p:nvPr/>
            </p:nvSpPr>
            <p:spPr bwMode="auto">
              <a:xfrm rot="315775" flipV="1">
                <a:off x="4386534" y="4253096"/>
                <a:ext cx="1939076" cy="183121"/>
              </a:xfrm>
              <a:prstGeom prst="line">
                <a:avLst/>
              </a:prstGeom>
              <a:noFill/>
              <a:ln w="9525" cap="flat" cmpd="sng" algn="ctr">
                <a:solidFill>
                  <a:srgbClr val="0A0C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" name="Grouper 27"/>
            <p:cNvGrpSpPr/>
            <p:nvPr/>
          </p:nvGrpSpPr>
          <p:grpSpPr>
            <a:xfrm>
              <a:off x="1295399" y="6107105"/>
              <a:ext cx="2578101" cy="307777"/>
              <a:chOff x="215899" y="4913305"/>
              <a:chExt cx="2578101" cy="307777"/>
            </a:xfrm>
          </p:grpSpPr>
          <p:sp>
            <p:nvSpPr>
              <p:cNvPr id="29" name="Text Box 21"/>
              <p:cNvSpPr txBox="1">
                <a:spLocks noChangeArrowheads="1"/>
              </p:cNvSpPr>
              <p:nvPr/>
            </p:nvSpPr>
            <p:spPr bwMode="auto">
              <a:xfrm>
                <a:off x="614304" y="4913305"/>
                <a:ext cx="184073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pPr algn="ctr">
                  <a:defRPr/>
                </a:pPr>
                <a:r>
                  <a:rPr lang="fr-FR" sz="1400" b="0" dirty="0">
                    <a:latin typeface="Trebuchet MS"/>
                    <a:cs typeface="Trebuchet MS"/>
                  </a:rPr>
                  <a:t>Trajectoire</a:t>
                </a:r>
              </a:p>
            </p:txBody>
          </p:sp>
          <p:sp>
            <p:nvSpPr>
              <p:cNvPr id="31" name="Line 43"/>
              <p:cNvSpPr>
                <a:spLocks noChangeShapeType="1"/>
              </p:cNvSpPr>
              <p:nvPr/>
            </p:nvSpPr>
            <p:spPr bwMode="auto">
              <a:xfrm flipH="1">
                <a:off x="215899" y="4943422"/>
                <a:ext cx="2578101" cy="22278"/>
              </a:xfrm>
              <a:prstGeom prst="line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934748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0" dirty="0">
                <a:latin typeface="Candara"/>
                <a:cs typeface="Candara"/>
              </a:rPr>
              <a:t>A trajectoire constante, si le pilote augmente la vitesse, la résultante aérodynamique (RFA) augmente proportionnellement au carré de la vitesse (V</a:t>
            </a:r>
            <a:r>
              <a:rPr lang="fr-FR" sz="1600" b="0" baseline="42000" dirty="0">
                <a:latin typeface="Candara"/>
                <a:cs typeface="Candara"/>
              </a:rPr>
              <a:t>2</a:t>
            </a:r>
            <a:r>
              <a:rPr lang="fr-FR" sz="1600" b="0" dirty="0">
                <a:latin typeface="Candara"/>
                <a:cs typeface="Candara"/>
              </a:rPr>
              <a:t>).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-254000" y="5573706"/>
            <a:ext cx="1840735" cy="474346"/>
            <a:chOff x="-254000" y="5573706"/>
            <a:chExt cx="1840735" cy="474346"/>
          </a:xfrm>
        </p:grpSpPr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-254000" y="5573706"/>
              <a:ext cx="18407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defRPr/>
              </a:pPr>
              <a:r>
                <a:rPr lang="fr-FR" sz="1400" b="0" dirty="0">
                  <a:solidFill>
                    <a:srgbClr val="0099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/>
                  <a:ea typeface="+mn-ea"/>
                  <a:cs typeface="Trebuchet MS"/>
                </a:rPr>
                <a:t>Vent relatif = 1</a:t>
              </a:r>
            </a:p>
          </p:txBody>
        </p:sp>
        <p:sp>
          <p:nvSpPr>
            <p:cNvPr id="40" name="AutoShape 20"/>
            <p:cNvSpPr>
              <a:spLocks noChangeArrowheads="1"/>
            </p:cNvSpPr>
            <p:nvPr/>
          </p:nvSpPr>
          <p:spPr bwMode="auto">
            <a:xfrm>
              <a:off x="359813" y="5890737"/>
              <a:ext cx="721279" cy="1573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3738499" y="5523985"/>
            <a:ext cx="1840735" cy="546614"/>
            <a:chOff x="3738499" y="5523985"/>
            <a:chExt cx="1840735" cy="546614"/>
          </a:xfrm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4072446" y="5845240"/>
              <a:ext cx="1439741" cy="22535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3738499" y="5523985"/>
              <a:ext cx="18407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defRPr/>
              </a:pPr>
              <a:r>
                <a:rPr lang="fr-FR" sz="1400" b="0" dirty="0">
                  <a:solidFill>
                    <a:srgbClr val="0099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/>
                  <a:ea typeface="+mn-ea"/>
                  <a:cs typeface="Trebuchet MS"/>
                </a:rPr>
                <a:t>Vent relatif x 2</a:t>
              </a:r>
            </a:p>
          </p:txBody>
        </p:sp>
      </p:grpSp>
      <p:grpSp>
        <p:nvGrpSpPr>
          <p:cNvPr id="57" name="Grouper 56"/>
          <p:cNvGrpSpPr/>
          <p:nvPr/>
        </p:nvGrpSpPr>
        <p:grpSpPr>
          <a:xfrm>
            <a:off x="2283825" y="4829153"/>
            <a:ext cx="1479610" cy="1132069"/>
            <a:chOff x="2283825" y="4041753"/>
            <a:chExt cx="1479610" cy="1132069"/>
          </a:xfrm>
        </p:grpSpPr>
        <p:sp>
          <p:nvSpPr>
            <p:cNvPr id="41" name="AutoShape 12"/>
            <p:cNvSpPr>
              <a:spLocks noChangeArrowheads="1"/>
            </p:cNvSpPr>
            <p:nvPr/>
          </p:nvSpPr>
          <p:spPr bwMode="auto">
            <a:xfrm rot="1731756">
              <a:off x="2560531" y="4083541"/>
              <a:ext cx="166127" cy="1053660"/>
            </a:xfrm>
            <a:prstGeom prst="upArrow">
              <a:avLst>
                <a:gd name="adj1" fmla="val 62880"/>
                <a:gd name="adj2" fmla="val 107178"/>
              </a:avLst>
            </a:prstGeom>
            <a:gradFill>
              <a:gsLst>
                <a:gs pos="0">
                  <a:srgbClr val="FF0000"/>
                </a:gs>
                <a:gs pos="100000">
                  <a:srgbClr val="006C96"/>
                </a:gs>
              </a:gsLst>
            </a:gradFill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Oval 62"/>
            <p:cNvSpPr>
              <a:spLocks noChangeAspect="1" noChangeArrowheads="1"/>
            </p:cNvSpPr>
            <p:nvPr/>
          </p:nvSpPr>
          <p:spPr bwMode="auto">
            <a:xfrm>
              <a:off x="2283825" y="5010360"/>
              <a:ext cx="168759" cy="1634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Text Box 67"/>
            <p:cNvSpPr txBox="1">
              <a:spLocks noChangeArrowheads="1"/>
            </p:cNvSpPr>
            <p:nvPr/>
          </p:nvSpPr>
          <p:spPr bwMode="auto">
            <a:xfrm>
              <a:off x="2618003" y="4041753"/>
              <a:ext cx="11454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fr-FR" sz="1400" b="0" dirty="0">
                  <a:latin typeface="Trebuchet MS"/>
                  <a:cs typeface="Trebuchet MS"/>
                </a:rPr>
                <a:t>RFA 1</a:t>
              </a:r>
              <a:endParaRPr lang="fr-FR" sz="1200" b="0" dirty="0">
                <a:latin typeface="Trebuchet MS"/>
                <a:cs typeface="Trebuchet MS"/>
              </a:endParaRPr>
            </a:p>
          </p:txBody>
        </p:sp>
      </p:grpSp>
      <p:grpSp>
        <p:nvGrpSpPr>
          <p:cNvPr id="58" name="Grouper 57"/>
          <p:cNvGrpSpPr/>
          <p:nvPr/>
        </p:nvGrpSpPr>
        <p:grpSpPr>
          <a:xfrm>
            <a:off x="6254694" y="3283034"/>
            <a:ext cx="2351676" cy="2781653"/>
            <a:chOff x="6254694" y="2495634"/>
            <a:chExt cx="2351676" cy="2781653"/>
          </a:xfrm>
        </p:grpSpPr>
        <p:sp>
          <p:nvSpPr>
            <p:cNvPr id="54" name="AutoShape 12"/>
            <p:cNvSpPr>
              <a:spLocks noChangeArrowheads="1"/>
            </p:cNvSpPr>
            <p:nvPr/>
          </p:nvSpPr>
          <p:spPr bwMode="auto">
            <a:xfrm rot="1731756">
              <a:off x="6920899" y="2495634"/>
              <a:ext cx="166127" cy="2781653"/>
            </a:xfrm>
            <a:prstGeom prst="upArrow">
              <a:avLst>
                <a:gd name="adj1" fmla="val 62880"/>
                <a:gd name="adj2" fmla="val 107178"/>
              </a:avLst>
            </a:prstGeom>
            <a:gradFill>
              <a:gsLst>
                <a:gs pos="0">
                  <a:srgbClr val="FF0000"/>
                </a:gs>
                <a:gs pos="100000">
                  <a:srgbClr val="006C96"/>
                </a:gs>
              </a:gsLst>
            </a:gradFill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Oval 62"/>
            <p:cNvSpPr>
              <a:spLocks noChangeAspect="1" noChangeArrowheads="1"/>
            </p:cNvSpPr>
            <p:nvPr/>
          </p:nvSpPr>
          <p:spPr bwMode="auto">
            <a:xfrm>
              <a:off x="6254694" y="5028373"/>
              <a:ext cx="168759" cy="1634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Text Box 67"/>
            <p:cNvSpPr txBox="1">
              <a:spLocks noChangeArrowheads="1"/>
            </p:cNvSpPr>
            <p:nvPr/>
          </p:nvSpPr>
          <p:spPr bwMode="auto">
            <a:xfrm>
              <a:off x="7460938" y="2603500"/>
              <a:ext cx="11454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fr-FR" sz="1400" b="0" dirty="0">
                  <a:latin typeface="Trebuchet MS"/>
                  <a:cs typeface="Trebuchet MS"/>
                </a:rPr>
                <a:t>RFA x 4</a:t>
              </a:r>
              <a:endParaRPr lang="fr-FR" sz="1200" b="0" dirty="0">
                <a:latin typeface="Trebuchet MS"/>
                <a:cs typeface="Trebuchet MS"/>
              </a:endParaRPr>
            </a:p>
          </p:txBody>
        </p:sp>
      </p:grp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1054099" y="1671935"/>
            <a:ext cx="50419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prstTxWarp prst="textNoShape">
              <a:avLst/>
            </a:prstTxWarp>
            <a:spAutoFit/>
          </a:bodyPr>
          <a:lstStyle/>
          <a:p>
            <a:r>
              <a:rPr lang="fr-FR" sz="1600" b="0" dirty="0" err="1">
                <a:solidFill>
                  <a:srgbClr val="CC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fr-FR" sz="1600" b="0" dirty="0">
                <a:solidFill>
                  <a:srgbClr val="CC0000"/>
                </a:solidFill>
                <a:latin typeface="Candara"/>
                <a:cs typeface="Candara"/>
              </a:rPr>
              <a:t>  </a:t>
            </a:r>
            <a:r>
              <a:rPr lang="fr-FR" sz="1600" dirty="0">
                <a:solidFill>
                  <a:srgbClr val="CC0000"/>
                </a:solidFill>
                <a:latin typeface="Candara"/>
                <a:cs typeface="Candara"/>
              </a:rPr>
              <a:t>Limite</a:t>
            </a:r>
            <a:r>
              <a:rPr lang="fr-FR" sz="1600" b="0" dirty="0">
                <a:solidFill>
                  <a:srgbClr val="CC0000"/>
                </a:solidFill>
                <a:latin typeface="Candara"/>
                <a:cs typeface="Candara"/>
              </a:rPr>
              <a:t> : </a:t>
            </a:r>
            <a:r>
              <a:rPr lang="fr-FR" sz="1600" b="0" dirty="0">
                <a:latin typeface="Candara"/>
                <a:cs typeface="Candara"/>
              </a:rPr>
              <a:t>Résistance structurelle de l’aile.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1498601" y="2036346"/>
            <a:ext cx="6134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prstTxWarp prst="textNoShape">
              <a:avLst/>
            </a:prstTxWarp>
            <a:spAutoFit/>
          </a:bodyPr>
          <a:lstStyle/>
          <a:p>
            <a:r>
              <a:rPr lang="fr-FR" sz="1600" b="0" dirty="0" err="1">
                <a:solidFill>
                  <a:srgbClr val="CC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fr-FR" sz="1600" b="0" dirty="0">
                <a:solidFill>
                  <a:srgbClr val="CC0000"/>
                </a:solidFill>
                <a:latin typeface="Candara"/>
                <a:cs typeface="Candara"/>
              </a:rPr>
              <a:t>  </a:t>
            </a:r>
            <a:r>
              <a:rPr lang="fr-FR" sz="1600" dirty="0">
                <a:solidFill>
                  <a:srgbClr val="CC0000"/>
                </a:solidFill>
                <a:latin typeface="Candara"/>
                <a:cs typeface="Candara"/>
              </a:rPr>
              <a:t>Prévention</a:t>
            </a:r>
            <a:r>
              <a:rPr lang="fr-FR" sz="1600" b="0" dirty="0">
                <a:solidFill>
                  <a:srgbClr val="CC0000"/>
                </a:solidFill>
                <a:latin typeface="Candara"/>
                <a:cs typeface="Candara"/>
              </a:rPr>
              <a:t> : </a:t>
            </a:r>
            <a:r>
              <a:rPr lang="fr-FR" sz="1600" b="0" dirty="0">
                <a:latin typeface="Candara"/>
                <a:cs typeface="Candara"/>
              </a:rPr>
              <a:t>Respect de la vitesse maximum préconisée (VNE).</a:t>
            </a:r>
          </a:p>
        </p:txBody>
      </p:sp>
      <p:pic>
        <p:nvPicPr>
          <p:cNvPr id="61" name="Picture 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FB"/>
              </a:clrFrom>
              <a:clrTo>
                <a:srgbClr val="0000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536" y="2628900"/>
            <a:ext cx="2322564" cy="227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Oval 8"/>
          <p:cNvSpPr>
            <a:spLocks noChangeAspect="1" noChangeArrowheads="1"/>
          </p:cNvSpPr>
          <p:nvPr/>
        </p:nvSpPr>
        <p:spPr bwMode="auto">
          <a:xfrm>
            <a:off x="3439690" y="3669246"/>
            <a:ext cx="713210" cy="408500"/>
          </a:xfrm>
          <a:prstGeom prst="ellipse">
            <a:avLst/>
          </a:prstGeom>
          <a:solidFill>
            <a:srgbClr val="FF0000">
              <a:alpha val="3700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15016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VITESSE ET LIMITATIONS STRUCTURELLES </a:t>
            </a:r>
          </a:p>
        </p:txBody>
      </p:sp>
    </p:spTree>
    <p:extLst>
      <p:ext uri="{BB962C8B-B14F-4D97-AF65-F5344CB8AC3E}">
        <p14:creationId xmlns:p14="http://schemas.microsoft.com/office/powerpoint/2010/main" val="2225303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utoUpdateAnimBg="0"/>
      <p:bldP spid="60" grpId="0" autoUpdateAnimBg="0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80" y="2116667"/>
            <a:ext cx="4453521" cy="3900628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 rot="5400000">
            <a:off x="4641848" y="4036484"/>
            <a:ext cx="3395134" cy="554566"/>
          </a:xfrm>
          <a:prstGeom prst="rect">
            <a:avLst/>
          </a:prstGeom>
          <a:solidFill>
            <a:srgbClr val="C0504D">
              <a:alpha val="2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2184401" y="2103966"/>
            <a:ext cx="4436532" cy="520700"/>
            <a:chOff x="2184401" y="2095500"/>
            <a:chExt cx="3822699" cy="520700"/>
          </a:xfrm>
        </p:grpSpPr>
        <p:sp>
          <p:nvSpPr>
            <p:cNvPr id="8" name="Rectangle 7"/>
            <p:cNvSpPr/>
            <p:nvPr/>
          </p:nvSpPr>
          <p:spPr>
            <a:xfrm>
              <a:off x="2184401" y="2095500"/>
              <a:ext cx="3822699" cy="520700"/>
            </a:xfrm>
            <a:prstGeom prst="rect">
              <a:avLst/>
            </a:prstGeom>
            <a:solidFill>
              <a:srgbClr val="C0504D">
                <a:alpha val="2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2277526" y="2239429"/>
              <a:ext cx="34163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b="0" dirty="0">
                  <a:solidFill>
                    <a:srgbClr val="FF0000"/>
                  </a:solidFill>
                  <a:latin typeface="+mj-lt"/>
                </a:rPr>
                <a:t>Zone de déformations plastiques</a:t>
              </a:r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2158999" y="2628900"/>
            <a:ext cx="3928533" cy="3384550"/>
            <a:chOff x="2171700" y="2597150"/>
            <a:chExt cx="3873500" cy="3384550"/>
          </a:xfrm>
        </p:grpSpPr>
        <p:sp>
          <p:nvSpPr>
            <p:cNvPr id="62" name="Rectangle 61"/>
            <p:cNvSpPr/>
            <p:nvPr/>
          </p:nvSpPr>
          <p:spPr>
            <a:xfrm>
              <a:off x="2171700" y="2597150"/>
              <a:ext cx="3873500" cy="3384550"/>
            </a:xfrm>
            <a:prstGeom prst="rect">
              <a:avLst/>
            </a:prstGeom>
            <a:solidFill>
              <a:schemeClr val="accent3">
                <a:alpha val="2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273927" y="3213095"/>
              <a:ext cx="31957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b="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Zone de déformations élastiques</a:t>
              </a:r>
            </a:p>
          </p:txBody>
        </p:sp>
      </p:grp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1480502" y="5986088"/>
            <a:ext cx="674978" cy="29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0" dirty="0">
                <a:latin typeface="Trebuchet MS"/>
                <a:cs typeface="Trebuchet MS"/>
              </a:rPr>
              <a:t>0</a:t>
            </a:r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auto">
          <a:xfrm>
            <a:off x="1430854" y="1268166"/>
            <a:ext cx="3001437" cy="40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FR" sz="1400" b="0" dirty="0">
                <a:latin typeface="Trebuchet MS"/>
                <a:cs typeface="Trebuchet MS"/>
              </a:rPr>
              <a:t>Forces </a:t>
            </a:r>
            <a:r>
              <a:rPr lang="fr-FR" sz="1400" b="0" dirty="0" err="1">
                <a:latin typeface="Trebuchet MS"/>
                <a:cs typeface="Trebuchet MS"/>
              </a:rPr>
              <a:t>aéro</a:t>
            </a:r>
            <a:r>
              <a:rPr lang="fr-FR" sz="1400" b="0" dirty="0">
                <a:latin typeface="Trebuchet MS"/>
                <a:cs typeface="Trebuchet MS"/>
              </a:rPr>
              <a:t>. en </a:t>
            </a:r>
            <a:r>
              <a:rPr lang="fr-FR" sz="1400" b="0" dirty="0" err="1">
                <a:latin typeface="Trebuchet MS"/>
                <a:cs typeface="Trebuchet MS"/>
              </a:rPr>
              <a:t>daN</a:t>
            </a:r>
            <a:endParaRPr lang="fr-FR" sz="1400" b="0" dirty="0">
              <a:latin typeface="Trebuchet MS"/>
              <a:cs typeface="Trebuchet MS"/>
            </a:endParaRPr>
          </a:p>
        </p:txBody>
      </p:sp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7042355" y="5837815"/>
            <a:ext cx="1149118" cy="40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FR" sz="1200" dirty="0">
                <a:latin typeface="Trebuchet MS"/>
                <a:cs typeface="Trebuchet MS"/>
              </a:rPr>
              <a:t>V. en m/s</a:t>
            </a:r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1962502" y="5984823"/>
            <a:ext cx="5073297" cy="22277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53" name="Rectangle 4" descr="Marbre blanc"/>
          <p:cNvSpPr>
            <a:spLocks noChangeArrowheads="1"/>
          </p:cNvSpPr>
          <p:nvPr/>
        </p:nvSpPr>
        <p:spPr bwMode="auto">
          <a:xfrm>
            <a:off x="0" y="635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b="0" cap="all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Vitesse et limitations structurelles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2400294" y="5810253"/>
            <a:ext cx="419101" cy="486826"/>
            <a:chOff x="2400294" y="5810253"/>
            <a:chExt cx="419101" cy="486826"/>
          </a:xfrm>
        </p:grpSpPr>
        <p:sp>
          <p:nvSpPr>
            <p:cNvPr id="66" name="Text Box 41"/>
            <p:cNvSpPr txBox="1">
              <a:spLocks noChangeArrowheads="1"/>
            </p:cNvSpPr>
            <p:nvPr/>
          </p:nvSpPr>
          <p:spPr bwMode="auto">
            <a:xfrm>
              <a:off x="2400294" y="5996412"/>
              <a:ext cx="419101" cy="300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1200" b="0" dirty="0">
                  <a:solidFill>
                    <a:srgbClr val="4F6228"/>
                  </a:solidFill>
                  <a:latin typeface="Trebuchet MS"/>
                  <a:cs typeface="Trebuchet MS"/>
                </a:rPr>
                <a:t>10</a:t>
              </a:r>
            </a:p>
          </p:txBody>
        </p:sp>
        <p:sp>
          <p:nvSpPr>
            <p:cNvPr id="76" name="Line 175"/>
            <p:cNvSpPr>
              <a:spLocks noChangeShapeType="1"/>
            </p:cNvSpPr>
            <p:nvPr/>
          </p:nvSpPr>
          <p:spPr bwMode="auto">
            <a:xfrm rot="16200000" flipH="1" flipV="1">
              <a:off x="2598211" y="5891738"/>
              <a:ext cx="162978" cy="7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2" name="Grouper 21"/>
          <p:cNvGrpSpPr/>
          <p:nvPr/>
        </p:nvGrpSpPr>
        <p:grpSpPr>
          <a:xfrm>
            <a:off x="1397007" y="5757330"/>
            <a:ext cx="1416057" cy="317500"/>
            <a:chOff x="1579026" y="5757330"/>
            <a:chExt cx="1416057" cy="317500"/>
          </a:xfrm>
        </p:grpSpPr>
        <p:sp>
          <p:nvSpPr>
            <p:cNvPr id="67" name="Text Box 41"/>
            <p:cNvSpPr txBox="1">
              <a:spLocks noChangeArrowheads="1"/>
            </p:cNvSpPr>
            <p:nvPr/>
          </p:nvSpPr>
          <p:spPr bwMode="auto">
            <a:xfrm>
              <a:off x="1579026" y="5757330"/>
              <a:ext cx="749307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1200" b="0" dirty="0">
                  <a:latin typeface="Trebuchet MS"/>
                  <a:cs typeface="Trebuchet MS"/>
                </a:rPr>
                <a:t>5 </a:t>
              </a:r>
            </a:p>
          </p:txBody>
        </p:sp>
        <p:sp>
          <p:nvSpPr>
            <p:cNvPr id="77" name="Line 175"/>
            <p:cNvSpPr>
              <a:spLocks noChangeShapeType="1"/>
            </p:cNvSpPr>
            <p:nvPr/>
          </p:nvSpPr>
          <p:spPr bwMode="auto">
            <a:xfrm flipH="1" flipV="1">
              <a:off x="2364321" y="5911852"/>
              <a:ext cx="630762" cy="6348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2910411" y="5626100"/>
            <a:ext cx="482601" cy="702729"/>
            <a:chOff x="2910411" y="5626100"/>
            <a:chExt cx="482601" cy="702729"/>
          </a:xfrm>
        </p:grpSpPr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2910411" y="5996410"/>
              <a:ext cx="482601" cy="33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1200" b="0" dirty="0">
                  <a:solidFill>
                    <a:srgbClr val="4F6228"/>
                  </a:solidFill>
                  <a:latin typeface="Trebuchet MS"/>
                  <a:cs typeface="Trebuchet MS"/>
                </a:rPr>
                <a:t>20	</a:t>
              </a:r>
            </a:p>
          </p:txBody>
        </p:sp>
        <p:sp>
          <p:nvSpPr>
            <p:cNvPr id="78" name="Line 175"/>
            <p:cNvSpPr>
              <a:spLocks noChangeShapeType="1"/>
            </p:cNvSpPr>
            <p:nvPr/>
          </p:nvSpPr>
          <p:spPr bwMode="auto">
            <a:xfrm rot="16200000" flipH="1">
              <a:off x="3032124" y="5796494"/>
              <a:ext cx="347134" cy="6346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3293528" y="5295900"/>
            <a:ext cx="609601" cy="975779"/>
            <a:chOff x="3293528" y="5295900"/>
            <a:chExt cx="609601" cy="975779"/>
          </a:xfrm>
        </p:grpSpPr>
        <p:sp>
          <p:nvSpPr>
            <p:cNvPr id="56" name="Text Box 41"/>
            <p:cNvSpPr txBox="1">
              <a:spLocks noChangeArrowheads="1"/>
            </p:cNvSpPr>
            <p:nvPr/>
          </p:nvSpPr>
          <p:spPr bwMode="auto">
            <a:xfrm>
              <a:off x="3293528" y="5996411"/>
              <a:ext cx="609601" cy="27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1200" b="0" dirty="0">
                  <a:solidFill>
                    <a:srgbClr val="4F6228"/>
                  </a:solidFill>
                  <a:latin typeface="Trebuchet MS"/>
                  <a:cs typeface="Trebuchet MS"/>
                </a:rPr>
                <a:t>30</a:t>
              </a:r>
            </a:p>
          </p:txBody>
        </p:sp>
        <p:sp>
          <p:nvSpPr>
            <p:cNvPr id="79" name="Line 175"/>
            <p:cNvSpPr>
              <a:spLocks noChangeShapeType="1"/>
            </p:cNvSpPr>
            <p:nvPr/>
          </p:nvSpPr>
          <p:spPr bwMode="auto">
            <a:xfrm rot="16200000" flipH="1">
              <a:off x="3383491" y="5631394"/>
              <a:ext cx="677336" cy="6347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1214963" y="5590012"/>
            <a:ext cx="2063757" cy="294317"/>
            <a:chOff x="1257293" y="5590012"/>
            <a:chExt cx="2063757" cy="294317"/>
          </a:xfrm>
        </p:grpSpPr>
        <p:sp>
          <p:nvSpPr>
            <p:cNvPr id="68" name="Text Box 41"/>
            <p:cNvSpPr txBox="1">
              <a:spLocks noChangeArrowheads="1"/>
            </p:cNvSpPr>
            <p:nvPr/>
          </p:nvSpPr>
          <p:spPr bwMode="auto">
            <a:xfrm>
              <a:off x="1257293" y="5590012"/>
              <a:ext cx="927103" cy="2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1200" b="0" dirty="0">
                  <a:latin typeface="Trebuchet MS"/>
                  <a:cs typeface="Trebuchet MS"/>
                </a:rPr>
                <a:t>20</a:t>
              </a:r>
            </a:p>
          </p:txBody>
        </p:sp>
        <p:sp>
          <p:nvSpPr>
            <p:cNvPr id="80" name="Line 175"/>
            <p:cNvSpPr>
              <a:spLocks noChangeShapeType="1"/>
            </p:cNvSpPr>
            <p:nvPr/>
          </p:nvSpPr>
          <p:spPr bwMode="auto">
            <a:xfrm flipH="1" flipV="1">
              <a:off x="2220384" y="5740402"/>
              <a:ext cx="1100666" cy="6348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1320793" y="5293678"/>
            <a:ext cx="2463807" cy="294317"/>
            <a:chOff x="1320793" y="5293678"/>
            <a:chExt cx="2463807" cy="294317"/>
          </a:xfrm>
        </p:grpSpPr>
        <p:sp>
          <p:nvSpPr>
            <p:cNvPr id="69" name="Text Box 41"/>
            <p:cNvSpPr txBox="1">
              <a:spLocks noChangeArrowheads="1"/>
            </p:cNvSpPr>
            <p:nvPr/>
          </p:nvSpPr>
          <p:spPr bwMode="auto">
            <a:xfrm>
              <a:off x="1320793" y="5293678"/>
              <a:ext cx="844553" cy="2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1200" b="0" dirty="0">
                  <a:latin typeface="Trebuchet MS"/>
                  <a:cs typeface="Trebuchet MS"/>
                </a:rPr>
                <a:t>45</a:t>
              </a:r>
            </a:p>
          </p:txBody>
        </p:sp>
        <p:sp>
          <p:nvSpPr>
            <p:cNvPr id="81" name="Line 175"/>
            <p:cNvSpPr>
              <a:spLocks noChangeShapeType="1"/>
            </p:cNvSpPr>
            <p:nvPr/>
          </p:nvSpPr>
          <p:spPr bwMode="auto">
            <a:xfrm flipH="1">
              <a:off x="2182283" y="5444066"/>
              <a:ext cx="1602317" cy="2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9" name="Forme libre 8"/>
          <p:cNvSpPr/>
          <p:nvPr/>
        </p:nvSpPr>
        <p:spPr>
          <a:xfrm>
            <a:off x="2178042" y="5911850"/>
            <a:ext cx="488958" cy="74078"/>
          </a:xfrm>
          <a:custGeom>
            <a:avLst/>
            <a:gdLst>
              <a:gd name="connsiteX0" fmla="*/ 0 w 508000"/>
              <a:gd name="connsiteY0" fmla="*/ 222250 h 222250"/>
              <a:gd name="connsiteX1" fmla="*/ 508000 w 508000"/>
              <a:gd name="connsiteY1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0" h="222250">
                <a:moveTo>
                  <a:pt x="0" y="222250"/>
                </a:moveTo>
                <a:lnTo>
                  <a:pt x="508000" y="0"/>
                </a:lnTo>
              </a:path>
            </a:pathLst>
          </a:custGeom>
          <a:ln w="19050" cmpd="sng">
            <a:solidFill>
              <a:srgbClr val="4F6228"/>
            </a:solidFill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orme libre 9"/>
          <p:cNvSpPr/>
          <p:nvPr/>
        </p:nvSpPr>
        <p:spPr>
          <a:xfrm>
            <a:off x="2698750" y="5740400"/>
            <a:ext cx="510117" cy="171450"/>
          </a:xfrm>
          <a:custGeom>
            <a:avLst/>
            <a:gdLst>
              <a:gd name="connsiteX0" fmla="*/ 0 w 914400"/>
              <a:gd name="connsiteY0" fmla="*/ 387350 h 387350"/>
              <a:gd name="connsiteX1" fmla="*/ 914400 w 914400"/>
              <a:gd name="connsiteY1" fmla="*/ 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387350">
                <a:moveTo>
                  <a:pt x="0" y="387350"/>
                </a:moveTo>
                <a:lnTo>
                  <a:pt x="914400" y="0"/>
                </a:lnTo>
              </a:path>
            </a:pathLst>
          </a:custGeom>
          <a:ln w="19050" cmpd="sng">
            <a:solidFill>
              <a:srgbClr val="4F6228"/>
            </a:solidFill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orme libre 10"/>
          <p:cNvSpPr/>
          <p:nvPr/>
        </p:nvSpPr>
        <p:spPr>
          <a:xfrm>
            <a:off x="3200399" y="5435600"/>
            <a:ext cx="524933" cy="304800"/>
          </a:xfrm>
          <a:custGeom>
            <a:avLst/>
            <a:gdLst>
              <a:gd name="connsiteX0" fmla="*/ 0 w 2260600"/>
              <a:gd name="connsiteY0" fmla="*/ 806450 h 806450"/>
              <a:gd name="connsiteX1" fmla="*/ 2260600 w 2260600"/>
              <a:gd name="connsiteY1" fmla="*/ 0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60600" h="806450">
                <a:moveTo>
                  <a:pt x="0" y="806450"/>
                </a:moveTo>
                <a:lnTo>
                  <a:pt x="2260600" y="0"/>
                </a:lnTo>
              </a:path>
            </a:pathLst>
          </a:custGeom>
          <a:ln w="19050" cmpd="sng">
            <a:solidFill>
              <a:srgbClr val="4F6228"/>
            </a:solidFill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8" name="Oval 13"/>
          <p:cNvSpPr>
            <a:spLocks noChangeAspect="1" noChangeArrowheads="1"/>
          </p:cNvSpPr>
          <p:nvPr/>
        </p:nvSpPr>
        <p:spPr bwMode="auto">
          <a:xfrm>
            <a:off x="5926667" y="6000889"/>
            <a:ext cx="273050" cy="272911"/>
          </a:xfrm>
          <a:prstGeom prst="ellipse">
            <a:avLst/>
          </a:prstGeom>
          <a:noFill/>
          <a:ln w="1905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 rot="5400000">
            <a:off x="5059876" y="4361347"/>
            <a:ext cx="2216153" cy="27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200" dirty="0">
                <a:solidFill>
                  <a:srgbClr val="FF0000"/>
                </a:solidFill>
                <a:latin typeface="Trebuchet MS"/>
                <a:cs typeface="Trebuchet MS"/>
              </a:rPr>
              <a:t>VNE (Velocity Never exeed )</a:t>
            </a:r>
          </a:p>
        </p:txBody>
      </p:sp>
      <p:sp>
        <p:nvSpPr>
          <p:cNvPr id="97" name="Forme libre 96"/>
          <p:cNvSpPr>
            <a:spLocks/>
          </p:cNvSpPr>
          <p:nvPr/>
        </p:nvSpPr>
        <p:spPr>
          <a:xfrm>
            <a:off x="6051549" y="2107088"/>
            <a:ext cx="313805" cy="515462"/>
          </a:xfrm>
          <a:custGeom>
            <a:avLst/>
            <a:gdLst>
              <a:gd name="connsiteX0" fmla="*/ 0 w 1123950"/>
              <a:gd name="connsiteY0" fmla="*/ 1117600 h 1117600"/>
              <a:gd name="connsiteX1" fmla="*/ 1123950 w 1123950"/>
              <a:gd name="connsiteY1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3950" h="1117600">
                <a:moveTo>
                  <a:pt x="0" y="1117600"/>
                </a:moveTo>
                <a:lnTo>
                  <a:pt x="1123950" y="0"/>
                </a:lnTo>
              </a:path>
            </a:pathLst>
          </a:custGeom>
          <a:ln w="19050" cmpd="sng">
            <a:solidFill>
              <a:srgbClr val="FF0000"/>
            </a:solidFill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r 5"/>
          <p:cNvGrpSpPr/>
          <p:nvPr/>
        </p:nvGrpSpPr>
        <p:grpSpPr>
          <a:xfrm>
            <a:off x="2188855" y="1756830"/>
            <a:ext cx="4427998" cy="338670"/>
            <a:chOff x="2188855" y="1756830"/>
            <a:chExt cx="4427998" cy="338670"/>
          </a:xfrm>
        </p:grpSpPr>
        <p:sp>
          <p:nvSpPr>
            <p:cNvPr id="2" name="Rectangle 1"/>
            <p:cNvSpPr/>
            <p:nvPr/>
          </p:nvSpPr>
          <p:spPr>
            <a:xfrm>
              <a:off x="2188855" y="2038350"/>
              <a:ext cx="4427998" cy="5715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2362193" y="1756830"/>
              <a:ext cx="20574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b="0" dirty="0">
                  <a:latin typeface="+mj-lt"/>
                </a:rPr>
                <a:t>Point de rupture</a:t>
              </a:r>
            </a:p>
          </p:txBody>
        </p:sp>
      </p:grpSp>
      <p:sp>
        <p:nvSpPr>
          <p:cNvPr id="44" name="Line 42"/>
          <p:cNvSpPr>
            <a:spLocks noChangeShapeType="1"/>
          </p:cNvSpPr>
          <p:nvPr/>
        </p:nvSpPr>
        <p:spPr bwMode="auto">
          <a:xfrm flipV="1">
            <a:off x="2167582" y="1574800"/>
            <a:ext cx="16817" cy="460429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5865093" y="1608122"/>
            <a:ext cx="1276963" cy="576000"/>
            <a:chOff x="6807010" y="2247349"/>
            <a:chExt cx="1276963" cy="576000"/>
          </a:xfrm>
        </p:grpSpPr>
        <p:sp>
          <p:nvSpPr>
            <p:cNvPr id="109" name="AutoShape 66"/>
            <p:cNvSpPr>
              <a:spLocks noChangeAspect="1" noChangeArrowheads="1"/>
            </p:cNvSpPr>
            <p:nvPr/>
          </p:nvSpPr>
          <p:spPr bwMode="auto">
            <a:xfrm rot="3953846">
              <a:off x="7157492" y="1896867"/>
              <a:ext cx="576000" cy="1276963"/>
            </a:xfrm>
            <a:prstGeom prst="irregularSeal2">
              <a:avLst/>
            </a:prstGeom>
            <a:gradFill flip="none" rotWithShape="1">
              <a:gsLst>
                <a:gs pos="0">
                  <a:srgbClr val="FFF200">
                    <a:alpha val="74000"/>
                  </a:srgbClr>
                </a:gs>
                <a:gs pos="53000">
                  <a:srgbClr val="FF7A00"/>
                </a:gs>
                <a:gs pos="97000">
                  <a:srgbClr val="FF03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1" name="WordArt 2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092950" y="2316895"/>
              <a:ext cx="647700" cy="37782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r>
                <a:rPr lang="fr-FR" sz="1200" b="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  <a:ea typeface="Arial Black"/>
                  <a:cs typeface="Arial Black"/>
                </a:rPr>
                <a:t>Crack </a:t>
              </a:r>
              <a:r>
                <a:rPr lang="fr-FR" sz="12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  <a:ea typeface="Arial Black"/>
                  <a:cs typeface="Arial Black"/>
                </a:rPr>
                <a:t>?</a:t>
              </a:r>
            </a:p>
          </p:txBody>
        </p:sp>
      </p:grpSp>
      <p:sp>
        <p:nvSpPr>
          <p:cNvPr id="12" name="Forme libre 11"/>
          <p:cNvSpPr>
            <a:spLocks/>
          </p:cNvSpPr>
          <p:nvPr/>
        </p:nvSpPr>
        <p:spPr>
          <a:xfrm>
            <a:off x="3721100" y="5029200"/>
            <a:ext cx="527050" cy="412750"/>
          </a:xfrm>
          <a:custGeom>
            <a:avLst/>
            <a:gdLst>
              <a:gd name="connsiteX0" fmla="*/ 0 w 1123950"/>
              <a:gd name="connsiteY0" fmla="*/ 1117600 h 1117600"/>
              <a:gd name="connsiteX1" fmla="*/ 1123950 w 1123950"/>
              <a:gd name="connsiteY1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3950" h="1117600">
                <a:moveTo>
                  <a:pt x="0" y="1117600"/>
                </a:moveTo>
                <a:lnTo>
                  <a:pt x="1123950" y="0"/>
                </a:lnTo>
              </a:path>
            </a:pathLst>
          </a:custGeom>
          <a:ln w="19050" cmpd="sng">
            <a:solidFill>
              <a:srgbClr val="4F6228"/>
            </a:solidFill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1092203" y="681142"/>
            <a:ext cx="6667497" cy="338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0" dirty="0">
                <a:latin typeface="+mj-lt"/>
              </a:rPr>
              <a:t>Les forces aérodynamiques sont proportionnelles au carré de la vitesse !</a:t>
            </a:r>
          </a:p>
        </p:txBody>
      </p:sp>
      <p:grpSp>
        <p:nvGrpSpPr>
          <p:cNvPr id="30" name="Grouper 29"/>
          <p:cNvGrpSpPr/>
          <p:nvPr/>
        </p:nvGrpSpPr>
        <p:grpSpPr>
          <a:xfrm>
            <a:off x="1371593" y="4872461"/>
            <a:ext cx="3081877" cy="1392868"/>
            <a:chOff x="1371593" y="4872461"/>
            <a:chExt cx="3081877" cy="1392868"/>
          </a:xfrm>
        </p:grpSpPr>
        <p:grpSp>
          <p:nvGrpSpPr>
            <p:cNvPr id="25" name="Grouper 24"/>
            <p:cNvGrpSpPr/>
            <p:nvPr/>
          </p:nvGrpSpPr>
          <p:grpSpPr>
            <a:xfrm>
              <a:off x="1371593" y="4872461"/>
              <a:ext cx="2946407" cy="294317"/>
              <a:chOff x="1371593" y="4872461"/>
              <a:chExt cx="2946407" cy="294317"/>
            </a:xfrm>
          </p:grpSpPr>
          <p:sp>
            <p:nvSpPr>
              <p:cNvPr id="71" name="Text Box 41"/>
              <p:cNvSpPr txBox="1">
                <a:spLocks noChangeArrowheads="1"/>
              </p:cNvSpPr>
              <p:nvPr/>
            </p:nvSpPr>
            <p:spPr bwMode="auto">
              <a:xfrm>
                <a:off x="1371593" y="4872461"/>
                <a:ext cx="793753" cy="29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sz="1200" b="0" dirty="0">
                    <a:latin typeface="Trebuchet MS"/>
                    <a:cs typeface="Trebuchet MS"/>
                  </a:rPr>
                  <a:t>80</a:t>
                </a:r>
              </a:p>
            </p:txBody>
          </p:sp>
          <p:sp>
            <p:nvSpPr>
              <p:cNvPr id="83" name="Line 175"/>
              <p:cNvSpPr>
                <a:spLocks noChangeShapeType="1"/>
              </p:cNvSpPr>
              <p:nvPr/>
            </p:nvSpPr>
            <p:spPr bwMode="auto">
              <a:xfrm flipH="1" flipV="1">
                <a:off x="2182288" y="5022851"/>
                <a:ext cx="2135712" cy="12698"/>
              </a:xfrm>
              <a:prstGeom prst="line">
                <a:avLst/>
              </a:prstGeom>
              <a:noFill/>
              <a:ln w="9525" cap="rnd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7" name="Grouper 16"/>
            <p:cNvGrpSpPr/>
            <p:nvPr/>
          </p:nvGrpSpPr>
          <p:grpSpPr>
            <a:xfrm>
              <a:off x="4078820" y="4946650"/>
              <a:ext cx="374650" cy="1318679"/>
              <a:chOff x="4078820" y="4946650"/>
              <a:chExt cx="374650" cy="1318679"/>
            </a:xfrm>
          </p:grpSpPr>
          <p:sp>
            <p:nvSpPr>
              <p:cNvPr id="82" name="Line 175"/>
              <p:cNvSpPr>
                <a:spLocks noChangeShapeType="1"/>
              </p:cNvSpPr>
              <p:nvPr/>
            </p:nvSpPr>
            <p:spPr bwMode="auto">
              <a:xfrm rot="16200000" flipH="1" flipV="1">
                <a:off x="3727401" y="5462065"/>
                <a:ext cx="1031933" cy="1104"/>
              </a:xfrm>
              <a:prstGeom prst="line">
                <a:avLst/>
              </a:prstGeom>
              <a:noFill/>
              <a:ln w="9525" cap="rnd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4078820" y="5990061"/>
                <a:ext cx="374650" cy="275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fr-FR" sz="1200" b="0" dirty="0">
                    <a:solidFill>
                      <a:srgbClr val="4F6228"/>
                    </a:solidFill>
                    <a:latin typeface="Trebuchet MS"/>
                    <a:cs typeface="Trebuchet MS"/>
                  </a:rPr>
                  <a:t>40</a:t>
                </a:r>
              </a:p>
            </p:txBody>
          </p:sp>
        </p:grpSp>
      </p:grpSp>
      <p:grpSp>
        <p:nvGrpSpPr>
          <p:cNvPr id="31" name="Grouper 30"/>
          <p:cNvGrpSpPr/>
          <p:nvPr/>
        </p:nvGrpSpPr>
        <p:grpSpPr>
          <a:xfrm>
            <a:off x="1430860" y="4330596"/>
            <a:ext cx="3511561" cy="1941083"/>
            <a:chOff x="1430860" y="4330596"/>
            <a:chExt cx="3511561" cy="1941083"/>
          </a:xfrm>
        </p:grpSpPr>
        <p:grpSp>
          <p:nvGrpSpPr>
            <p:cNvPr id="18" name="Grouper 17"/>
            <p:cNvGrpSpPr/>
            <p:nvPr/>
          </p:nvGrpSpPr>
          <p:grpSpPr>
            <a:xfrm>
              <a:off x="4586821" y="4356102"/>
              <a:ext cx="355600" cy="1915577"/>
              <a:chOff x="4586821" y="4356102"/>
              <a:chExt cx="355600" cy="1915577"/>
            </a:xfrm>
          </p:grpSpPr>
          <p:sp>
            <p:nvSpPr>
              <p:cNvPr id="54" name="Text Box 41"/>
              <p:cNvSpPr txBox="1">
                <a:spLocks noChangeArrowheads="1"/>
              </p:cNvSpPr>
              <p:nvPr/>
            </p:nvSpPr>
            <p:spPr bwMode="auto">
              <a:xfrm>
                <a:off x="4586821" y="5996411"/>
                <a:ext cx="355600" cy="275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sz="1200" b="0" dirty="0">
                    <a:solidFill>
                      <a:srgbClr val="4F6228"/>
                    </a:solidFill>
                    <a:latin typeface="Trebuchet MS"/>
                    <a:cs typeface="Trebuchet MS"/>
                  </a:rPr>
                  <a:t>50</a:t>
                </a:r>
              </a:p>
            </p:txBody>
          </p:sp>
          <p:sp>
            <p:nvSpPr>
              <p:cNvPr id="57" name="Line 175"/>
              <p:cNvSpPr>
                <a:spLocks noChangeShapeType="1"/>
              </p:cNvSpPr>
              <p:nvPr/>
            </p:nvSpPr>
            <p:spPr bwMode="auto">
              <a:xfrm rot="16200000" flipH="1">
                <a:off x="3957065" y="5161545"/>
                <a:ext cx="1622481" cy="11595"/>
              </a:xfrm>
              <a:prstGeom prst="line">
                <a:avLst/>
              </a:prstGeom>
              <a:noFill/>
              <a:ln w="9525" cap="rnd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6" name="Grouper 25"/>
            <p:cNvGrpSpPr/>
            <p:nvPr/>
          </p:nvGrpSpPr>
          <p:grpSpPr>
            <a:xfrm>
              <a:off x="1430860" y="4330596"/>
              <a:ext cx="3361273" cy="294317"/>
              <a:chOff x="1430860" y="4330596"/>
              <a:chExt cx="3361273" cy="294317"/>
            </a:xfrm>
          </p:grpSpPr>
          <p:sp>
            <p:nvSpPr>
              <p:cNvPr id="95" name="Text Box 41"/>
              <p:cNvSpPr txBox="1">
                <a:spLocks noChangeArrowheads="1"/>
              </p:cNvSpPr>
              <p:nvPr/>
            </p:nvSpPr>
            <p:spPr bwMode="auto">
              <a:xfrm>
                <a:off x="1430860" y="4330596"/>
                <a:ext cx="749303" cy="29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sz="1200" b="0" dirty="0">
                    <a:latin typeface="Trebuchet MS"/>
                    <a:cs typeface="Trebuchet MS"/>
                  </a:rPr>
                  <a:t>125</a:t>
                </a:r>
              </a:p>
            </p:txBody>
          </p:sp>
          <p:sp>
            <p:nvSpPr>
              <p:cNvPr id="58" name="Line 175"/>
              <p:cNvSpPr>
                <a:spLocks noChangeShapeType="1"/>
              </p:cNvSpPr>
              <p:nvPr/>
            </p:nvSpPr>
            <p:spPr bwMode="auto">
              <a:xfrm flipH="1" flipV="1">
                <a:off x="2180171" y="4472519"/>
                <a:ext cx="2611962" cy="6348"/>
              </a:xfrm>
              <a:prstGeom prst="line">
                <a:avLst/>
              </a:prstGeom>
              <a:noFill/>
              <a:ln w="9525" cap="rnd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grpSp>
        <p:nvGrpSpPr>
          <p:cNvPr id="32" name="Grouper 31"/>
          <p:cNvGrpSpPr/>
          <p:nvPr/>
        </p:nvGrpSpPr>
        <p:grpSpPr>
          <a:xfrm>
            <a:off x="1435093" y="3653262"/>
            <a:ext cx="4047080" cy="2618417"/>
            <a:chOff x="1435093" y="3653262"/>
            <a:chExt cx="4047080" cy="2618417"/>
          </a:xfrm>
        </p:grpSpPr>
        <p:grpSp>
          <p:nvGrpSpPr>
            <p:cNvPr id="19" name="Grouper 18"/>
            <p:cNvGrpSpPr/>
            <p:nvPr/>
          </p:nvGrpSpPr>
          <p:grpSpPr>
            <a:xfrm>
              <a:off x="5126573" y="3657600"/>
              <a:ext cx="355600" cy="2614079"/>
              <a:chOff x="5126573" y="3657600"/>
              <a:chExt cx="355600" cy="2614079"/>
            </a:xfrm>
          </p:grpSpPr>
          <p:sp>
            <p:nvSpPr>
              <p:cNvPr id="55" name="Text Box 41"/>
              <p:cNvSpPr txBox="1">
                <a:spLocks noChangeArrowheads="1"/>
              </p:cNvSpPr>
              <p:nvPr/>
            </p:nvSpPr>
            <p:spPr bwMode="auto">
              <a:xfrm>
                <a:off x="5126573" y="5996411"/>
                <a:ext cx="355600" cy="275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sz="1200" b="0" dirty="0">
                    <a:solidFill>
                      <a:srgbClr val="4F6228"/>
                    </a:solidFill>
                    <a:latin typeface="Trebuchet MS"/>
                    <a:cs typeface="Trebuchet MS"/>
                  </a:rPr>
                  <a:t>60</a:t>
                </a:r>
              </a:p>
            </p:txBody>
          </p:sp>
          <p:sp>
            <p:nvSpPr>
              <p:cNvPr id="60" name="Line 175"/>
              <p:cNvSpPr>
                <a:spLocks noChangeShapeType="1"/>
              </p:cNvSpPr>
              <p:nvPr/>
            </p:nvSpPr>
            <p:spPr bwMode="auto">
              <a:xfrm rot="16200000" flipH="1" flipV="1">
                <a:off x="4127452" y="4820716"/>
                <a:ext cx="2327335" cy="1104"/>
              </a:xfrm>
              <a:prstGeom prst="line">
                <a:avLst/>
              </a:prstGeom>
              <a:noFill/>
              <a:ln w="9525" cap="rnd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r"/>
                <a:endParaRPr lang="fr-FR" dirty="0"/>
              </a:p>
            </p:txBody>
          </p:sp>
        </p:grpSp>
        <p:grpSp>
          <p:nvGrpSpPr>
            <p:cNvPr id="27" name="Grouper 26"/>
            <p:cNvGrpSpPr/>
            <p:nvPr/>
          </p:nvGrpSpPr>
          <p:grpSpPr>
            <a:xfrm>
              <a:off x="1435093" y="3653262"/>
              <a:ext cx="3848107" cy="294317"/>
              <a:chOff x="1435093" y="3653262"/>
              <a:chExt cx="3848107" cy="294317"/>
            </a:xfrm>
          </p:grpSpPr>
          <p:sp>
            <p:nvSpPr>
              <p:cNvPr id="64" name="Text Box 41"/>
              <p:cNvSpPr txBox="1">
                <a:spLocks noChangeArrowheads="1"/>
              </p:cNvSpPr>
              <p:nvPr/>
            </p:nvSpPr>
            <p:spPr bwMode="auto">
              <a:xfrm>
                <a:off x="1435093" y="3653262"/>
                <a:ext cx="749303" cy="29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sz="1200" b="0" dirty="0">
                    <a:latin typeface="Trebuchet MS"/>
                    <a:cs typeface="Trebuchet MS"/>
                  </a:rPr>
                  <a:t>180</a:t>
                </a:r>
              </a:p>
            </p:txBody>
          </p:sp>
          <p:sp>
            <p:nvSpPr>
              <p:cNvPr id="65" name="Line 175"/>
              <p:cNvSpPr>
                <a:spLocks noChangeShapeType="1"/>
              </p:cNvSpPr>
              <p:nvPr/>
            </p:nvSpPr>
            <p:spPr bwMode="auto">
              <a:xfrm flipH="1" flipV="1">
                <a:off x="2175938" y="3812119"/>
                <a:ext cx="3107262" cy="6348"/>
              </a:xfrm>
              <a:prstGeom prst="line">
                <a:avLst/>
              </a:prstGeom>
              <a:noFill/>
              <a:ln w="9525" cap="rnd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sp>
        <p:nvSpPr>
          <p:cNvPr id="73" name="Forme libre 72"/>
          <p:cNvSpPr>
            <a:spLocks/>
          </p:cNvSpPr>
          <p:nvPr/>
        </p:nvSpPr>
        <p:spPr>
          <a:xfrm>
            <a:off x="4267200" y="4474632"/>
            <a:ext cx="495300" cy="537635"/>
          </a:xfrm>
          <a:custGeom>
            <a:avLst/>
            <a:gdLst>
              <a:gd name="connsiteX0" fmla="*/ 0 w 1123950"/>
              <a:gd name="connsiteY0" fmla="*/ 1117600 h 1117600"/>
              <a:gd name="connsiteX1" fmla="*/ 1123950 w 1123950"/>
              <a:gd name="connsiteY1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3950" h="1117600">
                <a:moveTo>
                  <a:pt x="0" y="1117600"/>
                </a:moveTo>
                <a:lnTo>
                  <a:pt x="1123950" y="0"/>
                </a:lnTo>
              </a:path>
            </a:pathLst>
          </a:custGeom>
          <a:ln w="19050" cmpd="sng">
            <a:solidFill>
              <a:srgbClr val="4F6228"/>
            </a:solidFill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Forme libre 73"/>
          <p:cNvSpPr>
            <a:spLocks/>
          </p:cNvSpPr>
          <p:nvPr/>
        </p:nvSpPr>
        <p:spPr>
          <a:xfrm>
            <a:off x="4770967" y="3818467"/>
            <a:ext cx="516466" cy="647700"/>
          </a:xfrm>
          <a:custGeom>
            <a:avLst/>
            <a:gdLst>
              <a:gd name="connsiteX0" fmla="*/ 0 w 1123950"/>
              <a:gd name="connsiteY0" fmla="*/ 1117600 h 1117600"/>
              <a:gd name="connsiteX1" fmla="*/ 1123950 w 1123950"/>
              <a:gd name="connsiteY1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3950" h="1117600">
                <a:moveTo>
                  <a:pt x="0" y="1117600"/>
                </a:moveTo>
                <a:lnTo>
                  <a:pt x="1123950" y="0"/>
                </a:lnTo>
              </a:path>
            </a:pathLst>
          </a:custGeom>
          <a:ln w="19050" cmpd="sng">
            <a:solidFill>
              <a:srgbClr val="4F6228"/>
            </a:solidFill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Forme libre 74"/>
          <p:cNvSpPr>
            <a:spLocks/>
          </p:cNvSpPr>
          <p:nvPr/>
        </p:nvSpPr>
        <p:spPr>
          <a:xfrm>
            <a:off x="5295899" y="3009900"/>
            <a:ext cx="508001" cy="793750"/>
          </a:xfrm>
          <a:custGeom>
            <a:avLst/>
            <a:gdLst>
              <a:gd name="connsiteX0" fmla="*/ 0 w 1123950"/>
              <a:gd name="connsiteY0" fmla="*/ 1117600 h 1117600"/>
              <a:gd name="connsiteX1" fmla="*/ 1123950 w 1123950"/>
              <a:gd name="connsiteY1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3950" h="1117600">
                <a:moveTo>
                  <a:pt x="0" y="1117600"/>
                </a:moveTo>
                <a:lnTo>
                  <a:pt x="1123950" y="0"/>
                </a:lnTo>
              </a:path>
            </a:pathLst>
          </a:custGeom>
          <a:ln w="19050" cmpd="sng">
            <a:solidFill>
              <a:srgbClr val="4F6228"/>
            </a:solidFill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3" name="Grouper 32"/>
          <p:cNvGrpSpPr/>
          <p:nvPr/>
        </p:nvGrpSpPr>
        <p:grpSpPr>
          <a:xfrm>
            <a:off x="1435093" y="2865862"/>
            <a:ext cx="4546614" cy="3399467"/>
            <a:chOff x="1435093" y="2865862"/>
            <a:chExt cx="4546614" cy="3399467"/>
          </a:xfrm>
        </p:grpSpPr>
        <p:grpSp>
          <p:nvGrpSpPr>
            <p:cNvPr id="28" name="Grouper 27"/>
            <p:cNvGrpSpPr/>
            <p:nvPr/>
          </p:nvGrpSpPr>
          <p:grpSpPr>
            <a:xfrm>
              <a:off x="1435093" y="2865862"/>
              <a:ext cx="4466173" cy="294317"/>
              <a:chOff x="1435093" y="2865862"/>
              <a:chExt cx="4466173" cy="294317"/>
            </a:xfrm>
          </p:grpSpPr>
          <p:sp>
            <p:nvSpPr>
              <p:cNvPr id="70" name="Text Box 41"/>
              <p:cNvSpPr txBox="1">
                <a:spLocks noChangeArrowheads="1"/>
              </p:cNvSpPr>
              <p:nvPr/>
            </p:nvSpPr>
            <p:spPr bwMode="auto">
              <a:xfrm>
                <a:off x="1435093" y="2865862"/>
                <a:ext cx="749303" cy="29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sz="1200" b="0" dirty="0">
                    <a:latin typeface="Trebuchet MS"/>
                    <a:cs typeface="Trebuchet MS"/>
                  </a:rPr>
                  <a:t>245</a:t>
                </a:r>
              </a:p>
            </p:txBody>
          </p:sp>
          <p:sp>
            <p:nvSpPr>
              <p:cNvPr id="72" name="Line 175"/>
              <p:cNvSpPr>
                <a:spLocks noChangeShapeType="1"/>
              </p:cNvSpPr>
              <p:nvPr/>
            </p:nvSpPr>
            <p:spPr bwMode="auto">
              <a:xfrm flipH="1">
                <a:off x="2175937" y="3014133"/>
                <a:ext cx="3725329" cy="2119"/>
              </a:xfrm>
              <a:prstGeom prst="line">
                <a:avLst/>
              </a:prstGeom>
              <a:noFill/>
              <a:ln w="9525" cap="rnd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0" name="Grouper 19"/>
            <p:cNvGrpSpPr/>
            <p:nvPr/>
          </p:nvGrpSpPr>
          <p:grpSpPr>
            <a:xfrm>
              <a:off x="5626107" y="2901953"/>
              <a:ext cx="355600" cy="3363376"/>
              <a:chOff x="5626107" y="2901953"/>
              <a:chExt cx="355600" cy="3363376"/>
            </a:xfrm>
          </p:grpSpPr>
          <p:sp>
            <p:nvSpPr>
              <p:cNvPr id="63" name="Line 175"/>
              <p:cNvSpPr>
                <a:spLocks noChangeShapeType="1"/>
              </p:cNvSpPr>
              <p:nvPr/>
            </p:nvSpPr>
            <p:spPr bwMode="auto">
              <a:xfrm rot="16200000" flipH="1">
                <a:off x="4268765" y="4443445"/>
                <a:ext cx="3082983" cy="0"/>
              </a:xfrm>
              <a:prstGeom prst="line">
                <a:avLst/>
              </a:prstGeom>
              <a:noFill/>
              <a:ln w="9525" cap="rnd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" name="Text Box 41"/>
              <p:cNvSpPr txBox="1">
                <a:spLocks noChangeArrowheads="1"/>
              </p:cNvSpPr>
              <p:nvPr/>
            </p:nvSpPr>
            <p:spPr bwMode="auto">
              <a:xfrm>
                <a:off x="5626107" y="5990061"/>
                <a:ext cx="355600" cy="275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sz="1200" b="0" dirty="0">
                    <a:solidFill>
                      <a:srgbClr val="4F6228"/>
                    </a:solidFill>
                    <a:latin typeface="Trebuchet MS"/>
                    <a:cs typeface="Trebuchet MS"/>
                  </a:rPr>
                  <a:t>70</a:t>
                </a:r>
              </a:p>
            </p:txBody>
          </p:sp>
        </p:grpSp>
      </p:grpSp>
      <p:sp>
        <p:nvSpPr>
          <p:cNvPr id="96" name="Forme libre 95"/>
          <p:cNvSpPr>
            <a:spLocks/>
          </p:cNvSpPr>
          <p:nvPr/>
        </p:nvSpPr>
        <p:spPr>
          <a:xfrm>
            <a:off x="5810251" y="2628900"/>
            <a:ext cx="241299" cy="374650"/>
          </a:xfrm>
          <a:custGeom>
            <a:avLst/>
            <a:gdLst>
              <a:gd name="connsiteX0" fmla="*/ 0 w 1123950"/>
              <a:gd name="connsiteY0" fmla="*/ 1117600 h 1117600"/>
              <a:gd name="connsiteX1" fmla="*/ 1123950 w 1123950"/>
              <a:gd name="connsiteY1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3950" h="1117600">
                <a:moveTo>
                  <a:pt x="0" y="1117600"/>
                </a:moveTo>
                <a:lnTo>
                  <a:pt x="1123950" y="0"/>
                </a:lnTo>
              </a:path>
            </a:pathLst>
          </a:custGeom>
          <a:ln w="19050" cmpd="sng">
            <a:solidFill>
              <a:srgbClr val="4F6228"/>
            </a:solidFill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1" name="Text Box 41"/>
          <p:cNvSpPr txBox="1">
            <a:spLocks noChangeArrowheads="1"/>
          </p:cNvSpPr>
          <p:nvPr/>
        </p:nvSpPr>
        <p:spPr bwMode="auto">
          <a:xfrm>
            <a:off x="1435093" y="2446762"/>
            <a:ext cx="749303" cy="29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0" dirty="0">
                <a:solidFill>
                  <a:srgbClr val="FF0000"/>
                </a:solidFill>
                <a:latin typeface="Trebuchet MS"/>
                <a:cs typeface="Trebuchet MS"/>
              </a:rPr>
              <a:t>280</a:t>
            </a:r>
          </a:p>
        </p:txBody>
      </p:sp>
      <p:sp>
        <p:nvSpPr>
          <p:cNvPr id="92" name="Text Box 41"/>
          <p:cNvSpPr txBox="1">
            <a:spLocks noChangeArrowheads="1"/>
          </p:cNvSpPr>
          <p:nvPr/>
        </p:nvSpPr>
        <p:spPr bwMode="auto">
          <a:xfrm>
            <a:off x="1443560" y="1913362"/>
            <a:ext cx="749303" cy="29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0" dirty="0">
                <a:solidFill>
                  <a:srgbClr val="FF0000"/>
                </a:solidFill>
                <a:latin typeface="Trebuchet MS"/>
                <a:cs typeface="Trebuchet MS"/>
              </a:rPr>
              <a:t>330</a:t>
            </a:r>
          </a:p>
        </p:txBody>
      </p:sp>
      <p:sp>
        <p:nvSpPr>
          <p:cNvPr id="106" name="Line 175"/>
          <p:cNvSpPr>
            <a:spLocks noChangeShapeType="1"/>
          </p:cNvSpPr>
          <p:nvPr/>
        </p:nvSpPr>
        <p:spPr bwMode="auto">
          <a:xfrm flipH="1">
            <a:off x="2192870" y="2624667"/>
            <a:ext cx="4030129" cy="2118"/>
          </a:xfrm>
          <a:prstGeom prst="line">
            <a:avLst/>
          </a:prstGeom>
          <a:noFill/>
          <a:ln w="9525" cap="rnd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35" name="Grouper 34"/>
          <p:cNvGrpSpPr/>
          <p:nvPr/>
        </p:nvGrpSpPr>
        <p:grpSpPr>
          <a:xfrm>
            <a:off x="5852583" y="2463804"/>
            <a:ext cx="381000" cy="3809992"/>
            <a:chOff x="5852583" y="2463804"/>
            <a:chExt cx="381000" cy="3809992"/>
          </a:xfrm>
        </p:grpSpPr>
        <p:sp>
          <p:nvSpPr>
            <p:cNvPr id="98" name="Text Box 41"/>
            <p:cNvSpPr txBox="1">
              <a:spLocks noChangeArrowheads="1"/>
            </p:cNvSpPr>
            <p:nvPr/>
          </p:nvSpPr>
          <p:spPr bwMode="auto">
            <a:xfrm>
              <a:off x="5852583" y="5998528"/>
              <a:ext cx="381000" cy="27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1200" b="0" dirty="0">
                  <a:solidFill>
                    <a:srgbClr val="FF0000"/>
                  </a:solidFill>
                  <a:latin typeface="Trebuchet MS"/>
                  <a:cs typeface="Trebuchet MS"/>
                </a:rPr>
                <a:t>75</a:t>
              </a:r>
            </a:p>
          </p:txBody>
        </p:sp>
        <p:sp>
          <p:nvSpPr>
            <p:cNvPr id="103" name="Line 175"/>
            <p:cNvSpPr>
              <a:spLocks noChangeShapeType="1"/>
            </p:cNvSpPr>
            <p:nvPr/>
          </p:nvSpPr>
          <p:spPr bwMode="auto">
            <a:xfrm rot="16200000" flipH="1" flipV="1">
              <a:off x="4285696" y="4225434"/>
              <a:ext cx="3529604" cy="6343"/>
            </a:xfrm>
            <a:prstGeom prst="line">
              <a:avLst/>
            </a:prstGeom>
            <a:noFill/>
            <a:ln w="9525" cap="rnd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86356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" grpId="0" animBg="1"/>
      <p:bldP spid="10" grpId="0" animBg="1"/>
      <p:bldP spid="11" grpId="0" animBg="1"/>
      <p:bldP spid="88" grpId="0" animBg="1"/>
      <p:bldP spid="89" grpId="0"/>
      <p:bldP spid="97" grpId="0" animBg="1"/>
      <p:bldP spid="12" grpId="0" animBg="1"/>
      <p:bldP spid="73" grpId="0" animBg="1"/>
      <p:bldP spid="74" grpId="0" animBg="1"/>
      <p:bldP spid="75" grpId="0" animBg="1"/>
      <p:bldP spid="96" grpId="0" animBg="1"/>
      <p:bldP spid="91" grpId="0"/>
      <p:bldP spid="92" grpId="0"/>
      <p:bldP spid="1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006600" y="1162050"/>
            <a:ext cx="53467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-393192" eaLnBrk="1" hangingPunct="1">
              <a:spcBef>
                <a:spcPts val="768"/>
              </a:spcBef>
              <a:buBlip>
                <a:blip r:embed="rId2"/>
              </a:buBlip>
              <a:defRPr sz="1800" b="0">
                <a:effectLst/>
                <a:latin typeface="+mn-lt"/>
                <a:ea typeface="+mn-ea"/>
                <a:cs typeface="+mn-cs"/>
              </a:defRPr>
            </a:lvl1pPr>
          </a:lstStyle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Expression algébrique de la portance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Définitions des différents facteurs influant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Vitesse et limitations structurelles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Polaire et incidence d’un profil 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Relation vitesse / incidence</a:t>
            </a:r>
          </a:p>
          <a:p>
            <a:pPr marL="285750" lvl="2" indent="-285750">
              <a:spcAft>
                <a:spcPts val="1200"/>
              </a:spcAft>
              <a:buFontTx/>
              <a:buChar char="-"/>
            </a:pPr>
            <a:r>
              <a:rPr lang="fr-FR" sz="2000" b="0" dirty="0">
                <a:latin typeface="+mj-lt"/>
              </a:rPr>
              <a:t>Vitesses caractéristiques</a:t>
            </a:r>
          </a:p>
          <a:p>
            <a:pPr marL="0" lvl="2">
              <a:spcAft>
                <a:spcPts val="1200"/>
              </a:spcAft>
            </a:pPr>
            <a:endParaRPr lang="fr-FR" sz="2000" b="0" dirty="0">
              <a:latin typeface="+mj-lt"/>
            </a:endParaRPr>
          </a:p>
        </p:txBody>
      </p:sp>
      <p:sp>
        <p:nvSpPr>
          <p:cNvPr id="18436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FACTEURS INFLUANT SUR LA PORTANCE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943100" y="3022601"/>
            <a:ext cx="5105400" cy="431999"/>
          </a:xfrm>
          <a:prstGeom prst="roundRect">
            <a:avLst/>
          </a:prstGeom>
          <a:noFill/>
          <a:ln w="1905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904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1041399" y="1633835"/>
            <a:ext cx="50419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prstTxWarp prst="textNoShape">
              <a:avLst/>
            </a:prstTxWarp>
            <a:spAutoFit/>
          </a:bodyPr>
          <a:lstStyle/>
          <a:p>
            <a:r>
              <a:rPr lang="fr-FR" sz="1600" b="0" dirty="0">
                <a:solidFill>
                  <a:srgbClr val="CC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fr-FR" sz="1600" b="0" dirty="0">
                <a:solidFill>
                  <a:srgbClr val="CC0000"/>
                </a:solidFill>
                <a:latin typeface="Candara"/>
                <a:cs typeface="Candara"/>
              </a:rPr>
              <a:t>  </a:t>
            </a:r>
            <a:r>
              <a:rPr lang="fr-FR" sz="1600" dirty="0">
                <a:solidFill>
                  <a:srgbClr val="CC0000"/>
                </a:solidFill>
                <a:latin typeface="Candara"/>
                <a:cs typeface="Candara"/>
              </a:rPr>
              <a:t>Limite</a:t>
            </a:r>
            <a:r>
              <a:rPr lang="fr-FR" sz="1600" b="0" dirty="0">
                <a:solidFill>
                  <a:srgbClr val="CC0000"/>
                </a:solidFill>
                <a:latin typeface="Candara"/>
                <a:cs typeface="Candara"/>
              </a:rPr>
              <a:t> : </a:t>
            </a:r>
            <a:r>
              <a:rPr lang="fr-FR" sz="1600" b="0" dirty="0">
                <a:latin typeface="Candara"/>
                <a:cs typeface="Candara"/>
              </a:rPr>
              <a:t>Incidence de décrochage du profil.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1263650" y="1922046"/>
            <a:ext cx="7143750" cy="50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prstTxWarp prst="textNoShape">
              <a:avLst/>
            </a:prstTxWarp>
            <a:noAutofit/>
          </a:bodyPr>
          <a:lstStyle/>
          <a:p>
            <a:r>
              <a:rPr lang="fr-FR" sz="1600" b="0" dirty="0">
                <a:solidFill>
                  <a:srgbClr val="CC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fr-FR" sz="1600" b="0" dirty="0">
                <a:solidFill>
                  <a:srgbClr val="CC0000"/>
                </a:solidFill>
                <a:latin typeface="Candara"/>
                <a:cs typeface="Candara"/>
              </a:rPr>
              <a:t>  </a:t>
            </a:r>
            <a:r>
              <a:rPr lang="fr-FR" sz="1600" dirty="0">
                <a:solidFill>
                  <a:srgbClr val="CC0000"/>
                </a:solidFill>
                <a:latin typeface="Candara"/>
                <a:cs typeface="Candara"/>
              </a:rPr>
              <a:t>Prévention</a:t>
            </a:r>
            <a:r>
              <a:rPr lang="fr-FR" sz="1600" b="0" dirty="0">
                <a:solidFill>
                  <a:srgbClr val="CC0000"/>
                </a:solidFill>
                <a:latin typeface="Candara"/>
                <a:cs typeface="Candara"/>
              </a:rPr>
              <a:t> : </a:t>
            </a:r>
            <a:r>
              <a:rPr lang="fr-FR" sz="1600" b="0" dirty="0">
                <a:latin typeface="Candara"/>
                <a:cs typeface="Candara"/>
              </a:rPr>
              <a:t>Eviter le vol aux grands angles d’incidence (second régime).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215900" y="5765800"/>
            <a:ext cx="86995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1600" b="0" dirty="0">
                <a:latin typeface="Candara"/>
                <a:cs typeface="Candara"/>
              </a:rPr>
              <a:t>l’évolution des coefficients de portance (</a:t>
            </a:r>
            <a:r>
              <a:rPr lang="fr-FR" sz="1600" dirty="0">
                <a:latin typeface="Candara"/>
                <a:cs typeface="Candara"/>
              </a:rPr>
              <a:t>Cz)</a:t>
            </a:r>
            <a:r>
              <a:rPr lang="fr-FR" sz="1600" b="0" dirty="0">
                <a:latin typeface="Candara"/>
                <a:cs typeface="Candara"/>
              </a:rPr>
              <a:t> et  de traînée( </a:t>
            </a:r>
            <a:r>
              <a:rPr lang="fr-FR" sz="1600" dirty="0">
                <a:latin typeface="Candara"/>
                <a:cs typeface="Candara"/>
              </a:rPr>
              <a:t>Cx)</a:t>
            </a:r>
            <a:r>
              <a:rPr lang="fr-FR" sz="1600" b="0" dirty="0">
                <a:latin typeface="Candara"/>
                <a:cs typeface="Candara"/>
              </a:rPr>
              <a:t>, en fonction de l’incidence peut être mise en évidence graphiquement grâce à la </a:t>
            </a:r>
            <a:r>
              <a:rPr lang="fr-FR" sz="1600" dirty="0">
                <a:latin typeface="Candara"/>
                <a:cs typeface="Candara"/>
              </a:rPr>
              <a:t>polaire du profil</a:t>
            </a:r>
            <a:r>
              <a:rPr lang="fr-FR" sz="1600" b="0" dirty="0">
                <a:latin typeface="Candara"/>
                <a:cs typeface="Candara"/>
              </a:rPr>
              <a:t>.</a:t>
            </a:r>
            <a:endParaRPr lang="fr-FR" sz="1600" dirty="0"/>
          </a:p>
        </p:txBody>
      </p:sp>
      <p:sp>
        <p:nvSpPr>
          <p:cNvPr id="10" name="Rectangle 4" descr="Marbre blanc"/>
          <p:cNvSpPr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b="0" cap="all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Incidence et polaire d’un profil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909348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0" dirty="0">
                <a:latin typeface="Candara"/>
                <a:cs typeface="Candara"/>
              </a:rPr>
              <a:t>A trajectoire constante, si le pilote augmente l’angle d’incidence de l’aile, la résultante aérodynamique (RFA) augmente jusqu’à l’incidence de décrochage.</a:t>
            </a:r>
          </a:p>
        </p:txBody>
      </p:sp>
      <p:sp>
        <p:nvSpPr>
          <p:cNvPr id="19" name="Trapèze 18"/>
          <p:cNvSpPr/>
          <p:nvPr/>
        </p:nvSpPr>
        <p:spPr>
          <a:xfrm rot="5658900">
            <a:off x="1204522" y="3923803"/>
            <a:ext cx="397126" cy="1750736"/>
          </a:xfrm>
          <a:prstGeom prst="trapezoid">
            <a:avLst>
              <a:gd name="adj" fmla="val 35439"/>
            </a:avLst>
          </a:prstGeom>
          <a:solidFill>
            <a:schemeClr val="tx2">
              <a:lumMod val="40000"/>
              <a:lumOff val="60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r 56"/>
          <p:cNvGrpSpPr/>
          <p:nvPr/>
        </p:nvGrpSpPr>
        <p:grpSpPr>
          <a:xfrm rot="584225">
            <a:off x="451851" y="4579456"/>
            <a:ext cx="2436288" cy="360620"/>
            <a:chOff x="4386534" y="4191000"/>
            <a:chExt cx="1963466" cy="330200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876800" y="4191000"/>
              <a:ext cx="1473200" cy="330200"/>
            </a:xfrm>
            <a:prstGeom prst="rect">
              <a:avLst/>
            </a:prstGeom>
          </p:spPr>
        </p:pic>
        <p:sp>
          <p:nvSpPr>
            <p:cNvPr id="14" name="Line 17"/>
            <p:cNvSpPr>
              <a:spLocks noChangeShapeType="1"/>
            </p:cNvSpPr>
            <p:nvPr/>
          </p:nvSpPr>
          <p:spPr bwMode="auto">
            <a:xfrm rot="315775" flipV="1">
              <a:off x="4386534" y="4253096"/>
              <a:ext cx="1939076" cy="183121"/>
            </a:xfrm>
            <a:prstGeom prst="line">
              <a:avLst/>
            </a:prstGeom>
            <a:noFill/>
            <a:ln w="9525" cap="flat" cmpd="sng" algn="ctr">
              <a:solidFill>
                <a:srgbClr val="0A0C0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9" name="Grouper 38"/>
          <p:cNvGrpSpPr/>
          <p:nvPr/>
        </p:nvGrpSpPr>
        <p:grpSpPr>
          <a:xfrm>
            <a:off x="1479492" y="3495653"/>
            <a:ext cx="1208676" cy="1292936"/>
            <a:chOff x="2283825" y="3880886"/>
            <a:chExt cx="1208676" cy="1292936"/>
          </a:xfrm>
        </p:grpSpPr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 rot="720000">
              <a:off x="2409544" y="3999969"/>
              <a:ext cx="144000" cy="1095040"/>
            </a:xfrm>
            <a:prstGeom prst="upArrow">
              <a:avLst>
                <a:gd name="adj1" fmla="val 62880"/>
                <a:gd name="adj2" fmla="val 107178"/>
              </a:avLst>
            </a:prstGeom>
            <a:gradFill>
              <a:gsLst>
                <a:gs pos="0">
                  <a:srgbClr val="FF0000"/>
                </a:gs>
                <a:gs pos="100000">
                  <a:srgbClr val="006C96"/>
                </a:gs>
              </a:gsLst>
            </a:gradFill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Oval 62"/>
            <p:cNvSpPr>
              <a:spLocks noChangeAspect="1" noChangeArrowheads="1"/>
            </p:cNvSpPr>
            <p:nvPr/>
          </p:nvSpPr>
          <p:spPr bwMode="auto">
            <a:xfrm>
              <a:off x="2283825" y="5010360"/>
              <a:ext cx="168759" cy="1634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Text Box 67"/>
            <p:cNvSpPr txBox="1">
              <a:spLocks noChangeArrowheads="1"/>
            </p:cNvSpPr>
            <p:nvPr/>
          </p:nvSpPr>
          <p:spPr bwMode="auto">
            <a:xfrm>
              <a:off x="2347069" y="3880886"/>
              <a:ext cx="11454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fr-FR" sz="1400" b="0" dirty="0">
                  <a:latin typeface="Trebuchet MS"/>
                  <a:cs typeface="Trebuchet MS"/>
                </a:rPr>
                <a:t>RFA 1</a:t>
              </a:r>
              <a:endParaRPr lang="fr-FR" sz="1200" b="0" dirty="0">
                <a:latin typeface="Trebuchet MS"/>
                <a:cs typeface="Trebuchet MS"/>
              </a:endParaRPr>
            </a:p>
          </p:txBody>
        </p:sp>
      </p:grpSp>
      <p:sp>
        <p:nvSpPr>
          <p:cNvPr id="56" name="AutoShape 41"/>
          <p:cNvSpPr>
            <a:spLocks noChangeArrowheads="1"/>
          </p:cNvSpPr>
          <p:nvPr/>
        </p:nvSpPr>
        <p:spPr bwMode="auto">
          <a:xfrm>
            <a:off x="114300" y="3979808"/>
            <a:ext cx="750705" cy="306467"/>
          </a:xfrm>
          <a:prstGeom prst="wedgeRoundRectCallout">
            <a:avLst>
              <a:gd name="adj1" fmla="val 30280"/>
              <a:gd name="adj2" fmla="val 166280"/>
              <a:gd name="adj3" fmla="val 16667"/>
            </a:avLst>
          </a:prstGeom>
          <a:solidFill>
            <a:srgbClr val="95B3D7">
              <a:alpha val="6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200" dirty="0">
                <a:solidFill>
                  <a:srgbClr val="000000"/>
                </a:solidFill>
                <a:latin typeface="Symbol" charset="2"/>
              </a:rPr>
              <a:t>a</a:t>
            </a:r>
            <a:r>
              <a:rPr lang="fr-FR" sz="1200" dirty="0">
                <a:solidFill>
                  <a:srgbClr val="000000"/>
                </a:solidFill>
                <a:latin typeface="Times New Roman" charset="0"/>
              </a:rPr>
              <a:t> = 6°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393700" y="4913305"/>
            <a:ext cx="2400301" cy="307777"/>
            <a:chOff x="393700" y="4913305"/>
            <a:chExt cx="2400301" cy="307777"/>
          </a:xfrm>
        </p:grpSpPr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614304" y="4913305"/>
              <a:ext cx="18407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defRPr/>
              </a:pPr>
              <a:r>
                <a:rPr lang="fr-FR" sz="1400" b="0" dirty="0">
                  <a:latin typeface="Trebuchet MS"/>
                  <a:cs typeface="Trebuchet MS"/>
                </a:rPr>
                <a:t>Trajectoire</a:t>
              </a:r>
            </a:p>
          </p:txBody>
        </p:sp>
        <p:sp>
          <p:nvSpPr>
            <p:cNvPr id="52" name="Line 43"/>
            <p:cNvSpPr>
              <a:spLocks noChangeShapeType="1"/>
            </p:cNvSpPr>
            <p:nvPr/>
          </p:nvSpPr>
          <p:spPr bwMode="auto">
            <a:xfrm flipH="1">
              <a:off x="393700" y="4943422"/>
              <a:ext cx="2400301" cy="0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5454054" y="3598808"/>
            <a:ext cx="3166490" cy="1609574"/>
            <a:chOff x="5263554" y="3916308"/>
            <a:chExt cx="3166490" cy="1609574"/>
          </a:xfrm>
        </p:grpSpPr>
        <p:grpSp>
          <p:nvGrpSpPr>
            <p:cNvPr id="6" name="Grouper 5"/>
            <p:cNvGrpSpPr/>
            <p:nvPr/>
          </p:nvGrpSpPr>
          <p:grpSpPr>
            <a:xfrm>
              <a:off x="5263554" y="3916308"/>
              <a:ext cx="3166490" cy="1561031"/>
              <a:chOff x="5263554" y="3916308"/>
              <a:chExt cx="3166490" cy="1561031"/>
            </a:xfrm>
          </p:grpSpPr>
          <p:sp>
            <p:nvSpPr>
              <p:cNvPr id="31" name="Trapèze 30"/>
              <p:cNvSpPr/>
              <p:nvPr/>
            </p:nvSpPr>
            <p:spPr>
              <a:xfrm rot="6115005">
                <a:off x="6688238" y="3882487"/>
                <a:ext cx="928081" cy="2261624"/>
              </a:xfrm>
              <a:prstGeom prst="trapezoid">
                <a:avLst>
                  <a:gd name="adj" fmla="val 50000"/>
                </a:avLst>
              </a:prstGeom>
              <a:solidFill>
                <a:schemeClr val="accent2">
                  <a:alpha val="7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8" name="Grouper 56"/>
              <p:cNvGrpSpPr/>
              <p:nvPr/>
            </p:nvGrpSpPr>
            <p:grpSpPr>
              <a:xfrm rot="1366952">
                <a:off x="5993756" y="4617555"/>
                <a:ext cx="2436288" cy="360620"/>
                <a:chOff x="4386534" y="4191000"/>
                <a:chExt cx="1963466" cy="330200"/>
              </a:xfrm>
            </p:grpSpPr>
            <p:pic>
              <p:nvPicPr>
                <p:cNvPr id="29" name="Image 28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30" name="Line 17"/>
                <p:cNvSpPr>
                  <a:spLocks noChangeShapeType="1"/>
                </p:cNvSpPr>
                <p:nvPr/>
              </p:nvSpPr>
              <p:spPr bwMode="auto">
                <a:xfrm rot="315775" flipV="1">
                  <a:off x="4386534" y="4253096"/>
                  <a:ext cx="1939076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8" name="AutoShape 41"/>
              <p:cNvSpPr>
                <a:spLocks noChangeArrowheads="1"/>
              </p:cNvSpPr>
              <p:nvPr/>
            </p:nvSpPr>
            <p:spPr bwMode="auto">
              <a:xfrm>
                <a:off x="5263554" y="3916308"/>
                <a:ext cx="794346" cy="306467"/>
              </a:xfrm>
              <a:prstGeom prst="wedgeRoundRectCallout">
                <a:avLst>
                  <a:gd name="adj1" fmla="val 67822"/>
                  <a:gd name="adj2" fmla="val 147632"/>
                  <a:gd name="adj3" fmla="val 16667"/>
                </a:avLst>
              </a:prstGeom>
              <a:solidFill>
                <a:schemeClr val="accent2">
                  <a:alpha val="68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fr-FR" sz="1200" dirty="0">
                    <a:solidFill>
                      <a:srgbClr val="000000"/>
                    </a:solidFill>
                    <a:latin typeface="Symbol" charset="2"/>
                  </a:rPr>
                  <a:t>a</a:t>
                </a:r>
                <a:r>
                  <a:rPr lang="fr-FR" sz="1200" dirty="0">
                    <a:solidFill>
                      <a:srgbClr val="000000"/>
                    </a:solidFill>
                    <a:latin typeface="Times New Roman" charset="0"/>
                  </a:rPr>
                  <a:t> = 18°</a:t>
                </a:r>
              </a:p>
            </p:txBody>
          </p:sp>
        </p:grpSp>
        <p:grpSp>
          <p:nvGrpSpPr>
            <p:cNvPr id="53" name="Grouper 52"/>
            <p:cNvGrpSpPr/>
            <p:nvPr/>
          </p:nvGrpSpPr>
          <p:grpSpPr>
            <a:xfrm>
              <a:off x="5816599" y="5218105"/>
              <a:ext cx="2476501" cy="307777"/>
              <a:chOff x="317499" y="4913305"/>
              <a:chExt cx="2476501" cy="307777"/>
            </a:xfrm>
          </p:grpSpPr>
          <p:sp>
            <p:nvSpPr>
              <p:cNvPr id="54" name="Text Box 21"/>
              <p:cNvSpPr txBox="1">
                <a:spLocks noChangeArrowheads="1"/>
              </p:cNvSpPr>
              <p:nvPr/>
            </p:nvSpPr>
            <p:spPr bwMode="auto">
              <a:xfrm>
                <a:off x="614304" y="4913305"/>
                <a:ext cx="184073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pPr algn="ctr">
                  <a:defRPr/>
                </a:pPr>
                <a:r>
                  <a:rPr lang="fr-FR" sz="1400" b="0" dirty="0">
                    <a:latin typeface="Trebuchet MS"/>
                    <a:cs typeface="Trebuchet MS"/>
                  </a:rPr>
                  <a:t>Trajectoire</a:t>
                </a:r>
              </a:p>
            </p:txBody>
          </p:sp>
          <p:sp>
            <p:nvSpPr>
              <p:cNvPr id="67" name="Line 43"/>
              <p:cNvSpPr>
                <a:spLocks noChangeShapeType="1"/>
              </p:cNvSpPr>
              <p:nvPr/>
            </p:nvSpPr>
            <p:spPr bwMode="auto">
              <a:xfrm flipH="1" flipV="1">
                <a:off x="317499" y="4940300"/>
                <a:ext cx="2476501" cy="3122"/>
              </a:xfrm>
              <a:prstGeom prst="line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</p:grpSp>
      <p:grpSp>
        <p:nvGrpSpPr>
          <p:cNvPr id="7" name="Grouper 6"/>
          <p:cNvGrpSpPr/>
          <p:nvPr/>
        </p:nvGrpSpPr>
        <p:grpSpPr>
          <a:xfrm>
            <a:off x="2533054" y="3802008"/>
            <a:ext cx="3204590" cy="1406374"/>
            <a:chOff x="2533054" y="4030608"/>
            <a:chExt cx="3204590" cy="1406374"/>
          </a:xfrm>
        </p:grpSpPr>
        <p:grpSp>
          <p:nvGrpSpPr>
            <p:cNvPr id="5" name="Grouper 4"/>
            <p:cNvGrpSpPr/>
            <p:nvPr/>
          </p:nvGrpSpPr>
          <p:grpSpPr>
            <a:xfrm>
              <a:off x="2533054" y="4030608"/>
              <a:ext cx="3204590" cy="1322063"/>
              <a:chOff x="2533054" y="4030608"/>
              <a:chExt cx="3204590" cy="1322063"/>
            </a:xfrm>
          </p:grpSpPr>
          <p:sp>
            <p:nvSpPr>
              <p:cNvPr id="25" name="Trapèze 24"/>
              <p:cNvSpPr/>
              <p:nvPr/>
            </p:nvSpPr>
            <p:spPr>
              <a:xfrm rot="16680000" flipV="1">
                <a:off x="4138582" y="3841586"/>
                <a:ext cx="745639" cy="2276531"/>
              </a:xfrm>
              <a:prstGeom prst="trapezoid">
                <a:avLst>
                  <a:gd name="adj" fmla="val 50000"/>
                </a:avLst>
              </a:prstGeom>
              <a:solidFill>
                <a:schemeClr val="accent6">
                  <a:alpha val="7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2" name="Grouper 56"/>
              <p:cNvGrpSpPr/>
              <p:nvPr/>
            </p:nvGrpSpPr>
            <p:grpSpPr>
              <a:xfrm rot="1039680">
                <a:off x="3301356" y="4630256"/>
                <a:ext cx="2436288" cy="360620"/>
                <a:chOff x="4386534" y="4191000"/>
                <a:chExt cx="1963466" cy="330200"/>
              </a:xfrm>
            </p:grpSpPr>
            <p:pic>
              <p:nvPicPr>
                <p:cNvPr id="23" name="Image 22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24" name="Line 17"/>
                <p:cNvSpPr>
                  <a:spLocks noChangeShapeType="1"/>
                </p:cNvSpPr>
                <p:nvPr/>
              </p:nvSpPr>
              <p:spPr bwMode="auto">
                <a:xfrm rot="315775" flipV="1">
                  <a:off x="4386534" y="4253096"/>
                  <a:ext cx="1939076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7" name="AutoShape 41"/>
              <p:cNvSpPr>
                <a:spLocks noChangeArrowheads="1"/>
              </p:cNvSpPr>
              <p:nvPr/>
            </p:nvSpPr>
            <p:spPr bwMode="auto">
              <a:xfrm>
                <a:off x="2533054" y="4030608"/>
                <a:ext cx="794346" cy="306467"/>
              </a:xfrm>
              <a:prstGeom prst="wedgeRoundRectCallout">
                <a:avLst>
                  <a:gd name="adj1" fmla="val 67822"/>
                  <a:gd name="adj2" fmla="val 147632"/>
                  <a:gd name="adj3" fmla="val 16667"/>
                </a:avLst>
              </a:prstGeom>
              <a:solidFill>
                <a:schemeClr val="accent6">
                  <a:alpha val="68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fr-FR" sz="1200" dirty="0">
                    <a:solidFill>
                      <a:srgbClr val="000000"/>
                    </a:solidFill>
                    <a:latin typeface="Symbol" charset="2"/>
                  </a:rPr>
                  <a:t>a</a:t>
                </a:r>
                <a:r>
                  <a:rPr lang="fr-FR" sz="1200" dirty="0">
                    <a:solidFill>
                      <a:srgbClr val="000000"/>
                    </a:solidFill>
                    <a:latin typeface="Times New Roman" charset="0"/>
                  </a:rPr>
                  <a:t> = 12°</a:t>
                </a:r>
              </a:p>
            </p:txBody>
          </p:sp>
        </p:grpSp>
        <p:grpSp>
          <p:nvGrpSpPr>
            <p:cNvPr id="68" name="Grouper 67"/>
            <p:cNvGrpSpPr/>
            <p:nvPr/>
          </p:nvGrpSpPr>
          <p:grpSpPr>
            <a:xfrm>
              <a:off x="3238500" y="5129205"/>
              <a:ext cx="2400301" cy="307777"/>
              <a:chOff x="393700" y="4913305"/>
              <a:chExt cx="2400301" cy="307777"/>
            </a:xfrm>
          </p:grpSpPr>
          <p:sp>
            <p:nvSpPr>
              <p:cNvPr id="69" name="Text Box 21"/>
              <p:cNvSpPr txBox="1">
                <a:spLocks noChangeArrowheads="1"/>
              </p:cNvSpPr>
              <p:nvPr/>
            </p:nvSpPr>
            <p:spPr bwMode="auto">
              <a:xfrm>
                <a:off x="614304" y="4913305"/>
                <a:ext cx="184073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pPr algn="ctr">
                  <a:defRPr/>
                </a:pPr>
                <a:r>
                  <a:rPr lang="fr-FR" sz="1400" b="0" dirty="0">
                    <a:latin typeface="Trebuchet MS"/>
                    <a:cs typeface="Trebuchet MS"/>
                  </a:rPr>
                  <a:t>Trajectoire</a:t>
                </a:r>
              </a:p>
            </p:txBody>
          </p:sp>
          <p:sp>
            <p:nvSpPr>
              <p:cNvPr id="70" name="Line 43"/>
              <p:cNvSpPr>
                <a:spLocks noChangeShapeType="1"/>
              </p:cNvSpPr>
              <p:nvPr/>
            </p:nvSpPr>
            <p:spPr bwMode="auto">
              <a:xfrm flipH="1">
                <a:off x="393700" y="4943422"/>
                <a:ext cx="2400301" cy="0"/>
              </a:xfrm>
              <a:prstGeom prst="line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</p:grpSp>
      <p:grpSp>
        <p:nvGrpSpPr>
          <p:cNvPr id="43" name="Grouper 42"/>
          <p:cNvGrpSpPr/>
          <p:nvPr/>
        </p:nvGrpSpPr>
        <p:grpSpPr>
          <a:xfrm>
            <a:off x="4171892" y="2818320"/>
            <a:ext cx="1598143" cy="1730814"/>
            <a:chOff x="2283825" y="3449086"/>
            <a:chExt cx="1598143" cy="1730814"/>
          </a:xfrm>
        </p:grpSpPr>
        <p:sp>
          <p:nvSpPr>
            <p:cNvPr id="44" name="AutoShape 12"/>
            <p:cNvSpPr>
              <a:spLocks noChangeArrowheads="1"/>
            </p:cNvSpPr>
            <p:nvPr/>
          </p:nvSpPr>
          <p:spPr bwMode="auto">
            <a:xfrm rot="1320000">
              <a:off x="2578383" y="3559901"/>
              <a:ext cx="149556" cy="1619999"/>
            </a:xfrm>
            <a:prstGeom prst="upArrow">
              <a:avLst>
                <a:gd name="adj1" fmla="val 62880"/>
                <a:gd name="adj2" fmla="val 107178"/>
              </a:avLst>
            </a:prstGeom>
            <a:gradFill>
              <a:gsLst>
                <a:gs pos="0">
                  <a:srgbClr val="FF0000"/>
                </a:gs>
                <a:gs pos="100000">
                  <a:srgbClr val="006C96"/>
                </a:gs>
              </a:gsLst>
            </a:gradFill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Oval 62"/>
            <p:cNvSpPr>
              <a:spLocks noChangeAspect="1" noChangeArrowheads="1"/>
            </p:cNvSpPr>
            <p:nvPr/>
          </p:nvSpPr>
          <p:spPr bwMode="auto">
            <a:xfrm>
              <a:off x="2283825" y="5010360"/>
              <a:ext cx="168759" cy="1634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Text Box 67"/>
            <p:cNvSpPr txBox="1">
              <a:spLocks noChangeArrowheads="1"/>
            </p:cNvSpPr>
            <p:nvPr/>
          </p:nvSpPr>
          <p:spPr bwMode="auto">
            <a:xfrm>
              <a:off x="2736536" y="3449086"/>
              <a:ext cx="11454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fr-FR" sz="1400" b="0" dirty="0">
                  <a:latin typeface="Trebuchet MS"/>
                  <a:cs typeface="Trebuchet MS"/>
                </a:rPr>
                <a:t>RFA 2</a:t>
              </a:r>
              <a:endParaRPr lang="fr-FR" sz="1200" b="0" dirty="0">
                <a:latin typeface="Trebuchet MS"/>
                <a:cs typeface="Trebuchet MS"/>
              </a:endParaRPr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7334192" y="3796220"/>
            <a:ext cx="1687043" cy="746836"/>
            <a:chOff x="7245292" y="4507420"/>
            <a:chExt cx="1687043" cy="746836"/>
          </a:xfrm>
        </p:grpSpPr>
        <p:grpSp>
          <p:nvGrpSpPr>
            <p:cNvPr id="2" name="Grouper 1"/>
            <p:cNvGrpSpPr/>
            <p:nvPr/>
          </p:nvGrpSpPr>
          <p:grpSpPr>
            <a:xfrm>
              <a:off x="7245292" y="4820570"/>
              <a:ext cx="862541" cy="433686"/>
              <a:chOff x="7143692" y="4782470"/>
              <a:chExt cx="862541" cy="433686"/>
            </a:xfrm>
          </p:grpSpPr>
          <p:sp>
            <p:nvSpPr>
              <p:cNvPr id="47" name="Freeform 40"/>
              <p:cNvSpPr>
                <a:spLocks/>
              </p:cNvSpPr>
              <p:nvPr/>
            </p:nvSpPr>
            <p:spPr bwMode="auto">
              <a:xfrm rot="19416558" flipV="1">
                <a:off x="7151406" y="4782470"/>
                <a:ext cx="854827" cy="245219"/>
              </a:xfrm>
              <a:custGeom>
                <a:avLst/>
                <a:gdLst>
                  <a:gd name="connsiteX0" fmla="*/ 67 w 10067"/>
                  <a:gd name="connsiteY0" fmla="*/ 1902 h 10000"/>
                  <a:gd name="connsiteX1" fmla="*/ 8766 w 10067"/>
                  <a:gd name="connsiteY1" fmla="*/ 1902 h 10000"/>
                  <a:gd name="connsiteX2" fmla="*/ 8784 w 10067"/>
                  <a:gd name="connsiteY2" fmla="*/ 0 h 10000"/>
                  <a:gd name="connsiteX3" fmla="*/ 10067 w 10067"/>
                  <a:gd name="connsiteY3" fmla="*/ 4540 h 10000"/>
                  <a:gd name="connsiteX4" fmla="*/ 8784 w 10067"/>
                  <a:gd name="connsiteY4" fmla="*/ 10000 h 10000"/>
                  <a:gd name="connsiteX5" fmla="*/ 8784 w 10067"/>
                  <a:gd name="connsiteY5" fmla="*/ 8160 h 10000"/>
                  <a:gd name="connsiteX6" fmla="*/ 4933 w 10067"/>
                  <a:gd name="connsiteY6" fmla="*/ 8098 h 10000"/>
                  <a:gd name="connsiteX7" fmla="*/ 67 w 10067"/>
                  <a:gd name="connsiteY7" fmla="*/ 1902 h 10000"/>
                  <a:gd name="connsiteX0" fmla="*/ 245 w 10245"/>
                  <a:gd name="connsiteY0" fmla="*/ 1902 h 10000"/>
                  <a:gd name="connsiteX1" fmla="*/ 8944 w 10245"/>
                  <a:gd name="connsiteY1" fmla="*/ 1902 h 10000"/>
                  <a:gd name="connsiteX2" fmla="*/ 8962 w 10245"/>
                  <a:gd name="connsiteY2" fmla="*/ 0 h 10000"/>
                  <a:gd name="connsiteX3" fmla="*/ 10245 w 10245"/>
                  <a:gd name="connsiteY3" fmla="*/ 4540 h 10000"/>
                  <a:gd name="connsiteX4" fmla="*/ 8962 w 10245"/>
                  <a:gd name="connsiteY4" fmla="*/ 10000 h 10000"/>
                  <a:gd name="connsiteX5" fmla="*/ 8962 w 10245"/>
                  <a:gd name="connsiteY5" fmla="*/ 8160 h 10000"/>
                  <a:gd name="connsiteX6" fmla="*/ 1710 w 10245"/>
                  <a:gd name="connsiteY6" fmla="*/ 7237 h 10000"/>
                  <a:gd name="connsiteX7" fmla="*/ 245 w 10245"/>
                  <a:gd name="connsiteY7" fmla="*/ 1902 h 10000"/>
                  <a:gd name="connsiteX0" fmla="*/ 245 w 10245"/>
                  <a:gd name="connsiteY0" fmla="*/ 1902 h 10000"/>
                  <a:gd name="connsiteX1" fmla="*/ 8944 w 10245"/>
                  <a:gd name="connsiteY1" fmla="*/ 1902 h 10000"/>
                  <a:gd name="connsiteX2" fmla="*/ 8962 w 10245"/>
                  <a:gd name="connsiteY2" fmla="*/ 0 h 10000"/>
                  <a:gd name="connsiteX3" fmla="*/ 10245 w 10245"/>
                  <a:gd name="connsiteY3" fmla="*/ 4540 h 10000"/>
                  <a:gd name="connsiteX4" fmla="*/ 8962 w 10245"/>
                  <a:gd name="connsiteY4" fmla="*/ 10000 h 10000"/>
                  <a:gd name="connsiteX5" fmla="*/ 8962 w 10245"/>
                  <a:gd name="connsiteY5" fmla="*/ 8160 h 10000"/>
                  <a:gd name="connsiteX6" fmla="*/ 1710 w 10245"/>
                  <a:gd name="connsiteY6" fmla="*/ 8098 h 10000"/>
                  <a:gd name="connsiteX7" fmla="*/ 245 w 10245"/>
                  <a:gd name="connsiteY7" fmla="*/ 1902 h 10000"/>
                  <a:gd name="connsiteX0" fmla="*/ 0 w 10000"/>
                  <a:gd name="connsiteY0" fmla="*/ 1902 h 10000"/>
                  <a:gd name="connsiteX1" fmla="*/ 8699 w 10000"/>
                  <a:gd name="connsiteY1" fmla="*/ 1902 h 10000"/>
                  <a:gd name="connsiteX2" fmla="*/ 8717 w 10000"/>
                  <a:gd name="connsiteY2" fmla="*/ 0 h 10000"/>
                  <a:gd name="connsiteX3" fmla="*/ 10000 w 10000"/>
                  <a:gd name="connsiteY3" fmla="*/ 4540 h 10000"/>
                  <a:gd name="connsiteX4" fmla="*/ 8717 w 10000"/>
                  <a:gd name="connsiteY4" fmla="*/ 10000 h 10000"/>
                  <a:gd name="connsiteX5" fmla="*/ 8717 w 10000"/>
                  <a:gd name="connsiteY5" fmla="*/ 8160 h 10000"/>
                  <a:gd name="connsiteX6" fmla="*/ 1465 w 10000"/>
                  <a:gd name="connsiteY6" fmla="*/ 8098 h 10000"/>
                  <a:gd name="connsiteX7" fmla="*/ 0 w 10000"/>
                  <a:gd name="connsiteY7" fmla="*/ 1902 h 10000"/>
                  <a:gd name="connsiteX0" fmla="*/ 0 w 10000"/>
                  <a:gd name="connsiteY0" fmla="*/ 1902 h 10000"/>
                  <a:gd name="connsiteX1" fmla="*/ 8699 w 10000"/>
                  <a:gd name="connsiteY1" fmla="*/ 1902 h 10000"/>
                  <a:gd name="connsiteX2" fmla="*/ 8717 w 10000"/>
                  <a:gd name="connsiteY2" fmla="*/ 0 h 10000"/>
                  <a:gd name="connsiteX3" fmla="*/ 10000 w 10000"/>
                  <a:gd name="connsiteY3" fmla="*/ 4540 h 10000"/>
                  <a:gd name="connsiteX4" fmla="*/ 8717 w 10000"/>
                  <a:gd name="connsiteY4" fmla="*/ 10000 h 10000"/>
                  <a:gd name="connsiteX5" fmla="*/ 8717 w 10000"/>
                  <a:gd name="connsiteY5" fmla="*/ 8160 h 10000"/>
                  <a:gd name="connsiteX6" fmla="*/ 36 w 10000"/>
                  <a:gd name="connsiteY6" fmla="*/ 7811 h 10000"/>
                  <a:gd name="connsiteX7" fmla="*/ 0 w 10000"/>
                  <a:gd name="connsiteY7" fmla="*/ 1902 h 10000"/>
                  <a:gd name="connsiteX0" fmla="*/ 0 w 10000"/>
                  <a:gd name="connsiteY0" fmla="*/ 1902 h 10000"/>
                  <a:gd name="connsiteX1" fmla="*/ 8699 w 10000"/>
                  <a:gd name="connsiteY1" fmla="*/ 1902 h 10000"/>
                  <a:gd name="connsiteX2" fmla="*/ 8717 w 10000"/>
                  <a:gd name="connsiteY2" fmla="*/ 0 h 10000"/>
                  <a:gd name="connsiteX3" fmla="*/ 10000 w 10000"/>
                  <a:gd name="connsiteY3" fmla="*/ 4540 h 10000"/>
                  <a:gd name="connsiteX4" fmla="*/ 8717 w 10000"/>
                  <a:gd name="connsiteY4" fmla="*/ 10000 h 10000"/>
                  <a:gd name="connsiteX5" fmla="*/ 8717 w 10000"/>
                  <a:gd name="connsiteY5" fmla="*/ 8160 h 10000"/>
                  <a:gd name="connsiteX6" fmla="*/ 36 w 10000"/>
                  <a:gd name="connsiteY6" fmla="*/ 8385 h 10000"/>
                  <a:gd name="connsiteX7" fmla="*/ 0 w 10000"/>
                  <a:gd name="connsiteY7" fmla="*/ 1902 h 10000"/>
                  <a:gd name="connsiteX0" fmla="*/ 0 w 10000"/>
                  <a:gd name="connsiteY0" fmla="*/ 1902 h 10000"/>
                  <a:gd name="connsiteX1" fmla="*/ 8699 w 10000"/>
                  <a:gd name="connsiteY1" fmla="*/ 1902 h 10000"/>
                  <a:gd name="connsiteX2" fmla="*/ 8717 w 10000"/>
                  <a:gd name="connsiteY2" fmla="*/ 0 h 10000"/>
                  <a:gd name="connsiteX3" fmla="*/ 10000 w 10000"/>
                  <a:gd name="connsiteY3" fmla="*/ 4540 h 10000"/>
                  <a:gd name="connsiteX4" fmla="*/ 8717 w 10000"/>
                  <a:gd name="connsiteY4" fmla="*/ 10000 h 10000"/>
                  <a:gd name="connsiteX5" fmla="*/ 8717 w 10000"/>
                  <a:gd name="connsiteY5" fmla="*/ 8160 h 10000"/>
                  <a:gd name="connsiteX6" fmla="*/ 36 w 10000"/>
                  <a:gd name="connsiteY6" fmla="*/ 8385 h 10000"/>
                  <a:gd name="connsiteX7" fmla="*/ 0 w 10000"/>
                  <a:gd name="connsiteY7" fmla="*/ 1902 h 10000"/>
                  <a:gd name="connsiteX0" fmla="*/ 0 w 10000"/>
                  <a:gd name="connsiteY0" fmla="*/ 1902 h 10000"/>
                  <a:gd name="connsiteX1" fmla="*/ 8699 w 10000"/>
                  <a:gd name="connsiteY1" fmla="*/ 1902 h 10000"/>
                  <a:gd name="connsiteX2" fmla="*/ 8717 w 10000"/>
                  <a:gd name="connsiteY2" fmla="*/ 0 h 10000"/>
                  <a:gd name="connsiteX3" fmla="*/ 10000 w 10000"/>
                  <a:gd name="connsiteY3" fmla="*/ 4540 h 10000"/>
                  <a:gd name="connsiteX4" fmla="*/ 8717 w 10000"/>
                  <a:gd name="connsiteY4" fmla="*/ 10000 h 10000"/>
                  <a:gd name="connsiteX5" fmla="*/ 8717 w 10000"/>
                  <a:gd name="connsiteY5" fmla="*/ 8160 h 10000"/>
                  <a:gd name="connsiteX6" fmla="*/ 36 w 10000"/>
                  <a:gd name="connsiteY6" fmla="*/ 7811 h 10000"/>
                  <a:gd name="connsiteX7" fmla="*/ 0 w 10000"/>
                  <a:gd name="connsiteY7" fmla="*/ 1902 h 10000"/>
                  <a:gd name="connsiteX0" fmla="*/ 0 w 10000"/>
                  <a:gd name="connsiteY0" fmla="*/ 1902 h 10000"/>
                  <a:gd name="connsiteX1" fmla="*/ 8699 w 10000"/>
                  <a:gd name="connsiteY1" fmla="*/ 1902 h 10000"/>
                  <a:gd name="connsiteX2" fmla="*/ 8717 w 10000"/>
                  <a:gd name="connsiteY2" fmla="*/ 0 h 10000"/>
                  <a:gd name="connsiteX3" fmla="*/ 10000 w 10000"/>
                  <a:gd name="connsiteY3" fmla="*/ 4540 h 10000"/>
                  <a:gd name="connsiteX4" fmla="*/ 8717 w 10000"/>
                  <a:gd name="connsiteY4" fmla="*/ 10000 h 10000"/>
                  <a:gd name="connsiteX5" fmla="*/ 8717 w 10000"/>
                  <a:gd name="connsiteY5" fmla="*/ 8160 h 10000"/>
                  <a:gd name="connsiteX6" fmla="*/ 36 w 10000"/>
                  <a:gd name="connsiteY6" fmla="*/ 7811 h 10000"/>
                  <a:gd name="connsiteX7" fmla="*/ 0 w 10000"/>
                  <a:gd name="connsiteY7" fmla="*/ 1902 h 10000"/>
                  <a:gd name="connsiteX0" fmla="*/ 0 w 10000"/>
                  <a:gd name="connsiteY0" fmla="*/ 1902 h 10000"/>
                  <a:gd name="connsiteX1" fmla="*/ 8699 w 10000"/>
                  <a:gd name="connsiteY1" fmla="*/ 1902 h 10000"/>
                  <a:gd name="connsiteX2" fmla="*/ 8717 w 10000"/>
                  <a:gd name="connsiteY2" fmla="*/ 0 h 10000"/>
                  <a:gd name="connsiteX3" fmla="*/ 10000 w 10000"/>
                  <a:gd name="connsiteY3" fmla="*/ 4540 h 10000"/>
                  <a:gd name="connsiteX4" fmla="*/ 8717 w 10000"/>
                  <a:gd name="connsiteY4" fmla="*/ 10000 h 10000"/>
                  <a:gd name="connsiteX5" fmla="*/ 8717 w 10000"/>
                  <a:gd name="connsiteY5" fmla="*/ 8160 h 10000"/>
                  <a:gd name="connsiteX6" fmla="*/ 36 w 10000"/>
                  <a:gd name="connsiteY6" fmla="*/ 8385 h 10000"/>
                  <a:gd name="connsiteX7" fmla="*/ 0 w 10000"/>
                  <a:gd name="connsiteY7" fmla="*/ 1902 h 10000"/>
                  <a:gd name="connsiteX0" fmla="*/ 0 w 10000"/>
                  <a:gd name="connsiteY0" fmla="*/ 1902 h 10000"/>
                  <a:gd name="connsiteX1" fmla="*/ 8699 w 10000"/>
                  <a:gd name="connsiteY1" fmla="*/ 1902 h 10000"/>
                  <a:gd name="connsiteX2" fmla="*/ 8717 w 10000"/>
                  <a:gd name="connsiteY2" fmla="*/ 0 h 10000"/>
                  <a:gd name="connsiteX3" fmla="*/ 10000 w 10000"/>
                  <a:gd name="connsiteY3" fmla="*/ 4540 h 10000"/>
                  <a:gd name="connsiteX4" fmla="*/ 8717 w 10000"/>
                  <a:gd name="connsiteY4" fmla="*/ 10000 h 10000"/>
                  <a:gd name="connsiteX5" fmla="*/ 8717 w 10000"/>
                  <a:gd name="connsiteY5" fmla="*/ 8160 h 10000"/>
                  <a:gd name="connsiteX6" fmla="*/ 36 w 10000"/>
                  <a:gd name="connsiteY6" fmla="*/ 8385 h 10000"/>
                  <a:gd name="connsiteX7" fmla="*/ 0 w 10000"/>
                  <a:gd name="connsiteY7" fmla="*/ 1902 h 10000"/>
                  <a:gd name="connsiteX0" fmla="*/ 0 w 11492"/>
                  <a:gd name="connsiteY0" fmla="*/ 1902 h 10000"/>
                  <a:gd name="connsiteX1" fmla="*/ 8699 w 11492"/>
                  <a:gd name="connsiteY1" fmla="*/ 1902 h 10000"/>
                  <a:gd name="connsiteX2" fmla="*/ 8717 w 11492"/>
                  <a:gd name="connsiteY2" fmla="*/ 0 h 10000"/>
                  <a:gd name="connsiteX3" fmla="*/ 11492 w 11492"/>
                  <a:gd name="connsiteY3" fmla="*/ 3707 h 10000"/>
                  <a:gd name="connsiteX4" fmla="*/ 8717 w 11492"/>
                  <a:gd name="connsiteY4" fmla="*/ 10000 h 10000"/>
                  <a:gd name="connsiteX5" fmla="*/ 8717 w 11492"/>
                  <a:gd name="connsiteY5" fmla="*/ 8160 h 10000"/>
                  <a:gd name="connsiteX6" fmla="*/ 36 w 11492"/>
                  <a:gd name="connsiteY6" fmla="*/ 8385 h 10000"/>
                  <a:gd name="connsiteX7" fmla="*/ 0 w 11492"/>
                  <a:gd name="connsiteY7" fmla="*/ 1902 h 10000"/>
                  <a:gd name="connsiteX0" fmla="*/ 0 w 11721"/>
                  <a:gd name="connsiteY0" fmla="*/ 1902 h 10000"/>
                  <a:gd name="connsiteX1" fmla="*/ 8699 w 11721"/>
                  <a:gd name="connsiteY1" fmla="*/ 1902 h 10000"/>
                  <a:gd name="connsiteX2" fmla="*/ 8717 w 11721"/>
                  <a:gd name="connsiteY2" fmla="*/ 0 h 10000"/>
                  <a:gd name="connsiteX3" fmla="*/ 11721 w 11721"/>
                  <a:gd name="connsiteY3" fmla="*/ 4957 h 10000"/>
                  <a:gd name="connsiteX4" fmla="*/ 8717 w 11721"/>
                  <a:gd name="connsiteY4" fmla="*/ 10000 h 10000"/>
                  <a:gd name="connsiteX5" fmla="*/ 8717 w 11721"/>
                  <a:gd name="connsiteY5" fmla="*/ 8160 h 10000"/>
                  <a:gd name="connsiteX6" fmla="*/ 36 w 11721"/>
                  <a:gd name="connsiteY6" fmla="*/ 8385 h 10000"/>
                  <a:gd name="connsiteX7" fmla="*/ 0 w 11721"/>
                  <a:gd name="connsiteY7" fmla="*/ 1902 h 10000"/>
                  <a:gd name="connsiteX0" fmla="*/ 0 w 11721"/>
                  <a:gd name="connsiteY0" fmla="*/ 1902 h 10000"/>
                  <a:gd name="connsiteX1" fmla="*/ 8699 w 11721"/>
                  <a:gd name="connsiteY1" fmla="*/ 1902 h 10000"/>
                  <a:gd name="connsiteX2" fmla="*/ 8717 w 11721"/>
                  <a:gd name="connsiteY2" fmla="*/ 0 h 10000"/>
                  <a:gd name="connsiteX3" fmla="*/ 11721 w 11721"/>
                  <a:gd name="connsiteY3" fmla="*/ 4957 h 10000"/>
                  <a:gd name="connsiteX4" fmla="*/ 8717 w 11721"/>
                  <a:gd name="connsiteY4" fmla="*/ 10000 h 10000"/>
                  <a:gd name="connsiteX5" fmla="*/ 8717 w 11721"/>
                  <a:gd name="connsiteY5" fmla="*/ 8160 h 10000"/>
                  <a:gd name="connsiteX6" fmla="*/ 6768 w 11721"/>
                  <a:gd name="connsiteY6" fmla="*/ 8378 h 10000"/>
                  <a:gd name="connsiteX7" fmla="*/ 36 w 11721"/>
                  <a:gd name="connsiteY7" fmla="*/ 8385 h 10000"/>
                  <a:gd name="connsiteX8" fmla="*/ 0 w 11721"/>
                  <a:gd name="connsiteY8" fmla="*/ 1902 h 10000"/>
                  <a:gd name="connsiteX0" fmla="*/ 0 w 11721"/>
                  <a:gd name="connsiteY0" fmla="*/ 1902 h 10000"/>
                  <a:gd name="connsiteX1" fmla="*/ 6713 w 11721"/>
                  <a:gd name="connsiteY1" fmla="*/ 2027 h 10000"/>
                  <a:gd name="connsiteX2" fmla="*/ 8699 w 11721"/>
                  <a:gd name="connsiteY2" fmla="*/ 1902 h 10000"/>
                  <a:gd name="connsiteX3" fmla="*/ 8717 w 11721"/>
                  <a:gd name="connsiteY3" fmla="*/ 0 h 10000"/>
                  <a:gd name="connsiteX4" fmla="*/ 11721 w 11721"/>
                  <a:gd name="connsiteY4" fmla="*/ 4957 h 10000"/>
                  <a:gd name="connsiteX5" fmla="*/ 8717 w 11721"/>
                  <a:gd name="connsiteY5" fmla="*/ 10000 h 10000"/>
                  <a:gd name="connsiteX6" fmla="*/ 8717 w 11721"/>
                  <a:gd name="connsiteY6" fmla="*/ 8160 h 10000"/>
                  <a:gd name="connsiteX7" fmla="*/ 6768 w 11721"/>
                  <a:gd name="connsiteY7" fmla="*/ 8378 h 10000"/>
                  <a:gd name="connsiteX8" fmla="*/ 36 w 11721"/>
                  <a:gd name="connsiteY8" fmla="*/ 8385 h 10000"/>
                  <a:gd name="connsiteX9" fmla="*/ 0 w 11721"/>
                  <a:gd name="connsiteY9" fmla="*/ 1902 h 10000"/>
                  <a:gd name="connsiteX0" fmla="*/ 0 w 11721"/>
                  <a:gd name="connsiteY0" fmla="*/ 1902 h 10000"/>
                  <a:gd name="connsiteX1" fmla="*/ 6713 w 11721"/>
                  <a:gd name="connsiteY1" fmla="*/ 2027 h 10000"/>
                  <a:gd name="connsiteX2" fmla="*/ 8699 w 11721"/>
                  <a:gd name="connsiteY2" fmla="*/ 1902 h 10000"/>
                  <a:gd name="connsiteX3" fmla="*/ 8717 w 11721"/>
                  <a:gd name="connsiteY3" fmla="*/ 0 h 10000"/>
                  <a:gd name="connsiteX4" fmla="*/ 11721 w 11721"/>
                  <a:gd name="connsiteY4" fmla="*/ 4957 h 10000"/>
                  <a:gd name="connsiteX5" fmla="*/ 8717 w 11721"/>
                  <a:gd name="connsiteY5" fmla="*/ 10000 h 10000"/>
                  <a:gd name="connsiteX6" fmla="*/ 8717 w 11721"/>
                  <a:gd name="connsiteY6" fmla="*/ 8160 h 10000"/>
                  <a:gd name="connsiteX7" fmla="*/ 6768 w 11721"/>
                  <a:gd name="connsiteY7" fmla="*/ 8378 h 10000"/>
                  <a:gd name="connsiteX8" fmla="*/ 36 w 11721"/>
                  <a:gd name="connsiteY8" fmla="*/ 8385 h 10000"/>
                  <a:gd name="connsiteX9" fmla="*/ 0 w 11721"/>
                  <a:gd name="connsiteY9" fmla="*/ 1902 h 10000"/>
                  <a:gd name="connsiteX0" fmla="*/ 0 w 11721"/>
                  <a:gd name="connsiteY0" fmla="*/ 1902 h 10000"/>
                  <a:gd name="connsiteX1" fmla="*/ 6713 w 11721"/>
                  <a:gd name="connsiteY1" fmla="*/ 2027 h 10000"/>
                  <a:gd name="connsiteX2" fmla="*/ 8699 w 11721"/>
                  <a:gd name="connsiteY2" fmla="*/ 1902 h 10000"/>
                  <a:gd name="connsiteX3" fmla="*/ 8717 w 11721"/>
                  <a:gd name="connsiteY3" fmla="*/ 0 h 10000"/>
                  <a:gd name="connsiteX4" fmla="*/ 11721 w 11721"/>
                  <a:gd name="connsiteY4" fmla="*/ 4957 h 10000"/>
                  <a:gd name="connsiteX5" fmla="*/ 8717 w 11721"/>
                  <a:gd name="connsiteY5" fmla="*/ 10000 h 10000"/>
                  <a:gd name="connsiteX6" fmla="*/ 8717 w 11721"/>
                  <a:gd name="connsiteY6" fmla="*/ 8160 h 10000"/>
                  <a:gd name="connsiteX7" fmla="*/ 6768 w 11721"/>
                  <a:gd name="connsiteY7" fmla="*/ 8378 h 10000"/>
                  <a:gd name="connsiteX8" fmla="*/ 36 w 11721"/>
                  <a:gd name="connsiteY8" fmla="*/ 8385 h 10000"/>
                  <a:gd name="connsiteX9" fmla="*/ 0 w 11721"/>
                  <a:gd name="connsiteY9" fmla="*/ 1902 h 10000"/>
                  <a:gd name="connsiteX0" fmla="*/ 0 w 11721"/>
                  <a:gd name="connsiteY0" fmla="*/ 1902 h 10000"/>
                  <a:gd name="connsiteX1" fmla="*/ 6713 w 11721"/>
                  <a:gd name="connsiteY1" fmla="*/ 2027 h 10000"/>
                  <a:gd name="connsiteX2" fmla="*/ 8699 w 11721"/>
                  <a:gd name="connsiteY2" fmla="*/ 1902 h 10000"/>
                  <a:gd name="connsiteX3" fmla="*/ 8717 w 11721"/>
                  <a:gd name="connsiteY3" fmla="*/ 0 h 10000"/>
                  <a:gd name="connsiteX4" fmla="*/ 11721 w 11721"/>
                  <a:gd name="connsiteY4" fmla="*/ 4957 h 10000"/>
                  <a:gd name="connsiteX5" fmla="*/ 8717 w 11721"/>
                  <a:gd name="connsiteY5" fmla="*/ 10000 h 10000"/>
                  <a:gd name="connsiteX6" fmla="*/ 8717 w 11721"/>
                  <a:gd name="connsiteY6" fmla="*/ 8160 h 10000"/>
                  <a:gd name="connsiteX7" fmla="*/ 6768 w 11721"/>
                  <a:gd name="connsiteY7" fmla="*/ 8378 h 10000"/>
                  <a:gd name="connsiteX8" fmla="*/ 36 w 11721"/>
                  <a:gd name="connsiteY8" fmla="*/ 8385 h 10000"/>
                  <a:gd name="connsiteX9" fmla="*/ 0 w 11721"/>
                  <a:gd name="connsiteY9" fmla="*/ 1902 h 10000"/>
                  <a:gd name="connsiteX0" fmla="*/ 0 w 11721"/>
                  <a:gd name="connsiteY0" fmla="*/ 1902 h 10000"/>
                  <a:gd name="connsiteX1" fmla="*/ 6713 w 11721"/>
                  <a:gd name="connsiteY1" fmla="*/ 2027 h 10000"/>
                  <a:gd name="connsiteX2" fmla="*/ 8699 w 11721"/>
                  <a:gd name="connsiteY2" fmla="*/ 1902 h 10000"/>
                  <a:gd name="connsiteX3" fmla="*/ 8717 w 11721"/>
                  <a:gd name="connsiteY3" fmla="*/ 0 h 10000"/>
                  <a:gd name="connsiteX4" fmla="*/ 11721 w 11721"/>
                  <a:gd name="connsiteY4" fmla="*/ 4957 h 10000"/>
                  <a:gd name="connsiteX5" fmla="*/ 8717 w 11721"/>
                  <a:gd name="connsiteY5" fmla="*/ 10000 h 10000"/>
                  <a:gd name="connsiteX6" fmla="*/ 8717 w 11721"/>
                  <a:gd name="connsiteY6" fmla="*/ 8160 h 10000"/>
                  <a:gd name="connsiteX7" fmla="*/ 6768 w 11721"/>
                  <a:gd name="connsiteY7" fmla="*/ 8378 h 10000"/>
                  <a:gd name="connsiteX8" fmla="*/ 36 w 11721"/>
                  <a:gd name="connsiteY8" fmla="*/ 8385 h 10000"/>
                  <a:gd name="connsiteX9" fmla="*/ 0 w 11721"/>
                  <a:gd name="connsiteY9" fmla="*/ 1902 h 10000"/>
                  <a:gd name="connsiteX0" fmla="*/ 0 w 11721"/>
                  <a:gd name="connsiteY0" fmla="*/ 1902 h 10000"/>
                  <a:gd name="connsiteX1" fmla="*/ 6713 w 11721"/>
                  <a:gd name="connsiteY1" fmla="*/ 2027 h 10000"/>
                  <a:gd name="connsiteX2" fmla="*/ 8699 w 11721"/>
                  <a:gd name="connsiteY2" fmla="*/ 1902 h 10000"/>
                  <a:gd name="connsiteX3" fmla="*/ 8717 w 11721"/>
                  <a:gd name="connsiteY3" fmla="*/ 0 h 10000"/>
                  <a:gd name="connsiteX4" fmla="*/ 11721 w 11721"/>
                  <a:gd name="connsiteY4" fmla="*/ 4957 h 10000"/>
                  <a:gd name="connsiteX5" fmla="*/ 8717 w 11721"/>
                  <a:gd name="connsiteY5" fmla="*/ 10000 h 10000"/>
                  <a:gd name="connsiteX6" fmla="*/ 8717 w 11721"/>
                  <a:gd name="connsiteY6" fmla="*/ 8160 h 10000"/>
                  <a:gd name="connsiteX7" fmla="*/ 6768 w 11721"/>
                  <a:gd name="connsiteY7" fmla="*/ 8378 h 10000"/>
                  <a:gd name="connsiteX8" fmla="*/ 5118 w 11721"/>
                  <a:gd name="connsiteY8" fmla="*/ 8514 h 10000"/>
                  <a:gd name="connsiteX9" fmla="*/ 36 w 11721"/>
                  <a:gd name="connsiteY9" fmla="*/ 8385 h 10000"/>
                  <a:gd name="connsiteX10" fmla="*/ 0 w 11721"/>
                  <a:gd name="connsiteY10" fmla="*/ 1902 h 10000"/>
                  <a:gd name="connsiteX0" fmla="*/ 0 w 11721"/>
                  <a:gd name="connsiteY0" fmla="*/ 1902 h 10000"/>
                  <a:gd name="connsiteX1" fmla="*/ 5008 w 11721"/>
                  <a:gd name="connsiteY1" fmla="*/ 2162 h 10000"/>
                  <a:gd name="connsiteX2" fmla="*/ 6713 w 11721"/>
                  <a:gd name="connsiteY2" fmla="*/ 2027 h 10000"/>
                  <a:gd name="connsiteX3" fmla="*/ 8699 w 11721"/>
                  <a:gd name="connsiteY3" fmla="*/ 1902 h 10000"/>
                  <a:gd name="connsiteX4" fmla="*/ 8717 w 11721"/>
                  <a:gd name="connsiteY4" fmla="*/ 0 h 10000"/>
                  <a:gd name="connsiteX5" fmla="*/ 11721 w 11721"/>
                  <a:gd name="connsiteY5" fmla="*/ 4957 h 10000"/>
                  <a:gd name="connsiteX6" fmla="*/ 8717 w 11721"/>
                  <a:gd name="connsiteY6" fmla="*/ 10000 h 10000"/>
                  <a:gd name="connsiteX7" fmla="*/ 8717 w 11721"/>
                  <a:gd name="connsiteY7" fmla="*/ 8160 h 10000"/>
                  <a:gd name="connsiteX8" fmla="*/ 6768 w 11721"/>
                  <a:gd name="connsiteY8" fmla="*/ 8378 h 10000"/>
                  <a:gd name="connsiteX9" fmla="*/ 5118 w 11721"/>
                  <a:gd name="connsiteY9" fmla="*/ 8514 h 10000"/>
                  <a:gd name="connsiteX10" fmla="*/ 36 w 11721"/>
                  <a:gd name="connsiteY10" fmla="*/ 8385 h 10000"/>
                  <a:gd name="connsiteX11" fmla="*/ 0 w 11721"/>
                  <a:gd name="connsiteY11" fmla="*/ 1902 h 10000"/>
                  <a:gd name="connsiteX0" fmla="*/ 0 w 11721"/>
                  <a:gd name="connsiteY0" fmla="*/ 1902 h 10000"/>
                  <a:gd name="connsiteX1" fmla="*/ 4898 w 11721"/>
                  <a:gd name="connsiteY1" fmla="*/ 4189 h 10000"/>
                  <a:gd name="connsiteX2" fmla="*/ 6713 w 11721"/>
                  <a:gd name="connsiteY2" fmla="*/ 2027 h 10000"/>
                  <a:gd name="connsiteX3" fmla="*/ 8699 w 11721"/>
                  <a:gd name="connsiteY3" fmla="*/ 1902 h 10000"/>
                  <a:gd name="connsiteX4" fmla="*/ 8717 w 11721"/>
                  <a:gd name="connsiteY4" fmla="*/ 0 h 10000"/>
                  <a:gd name="connsiteX5" fmla="*/ 11721 w 11721"/>
                  <a:gd name="connsiteY5" fmla="*/ 4957 h 10000"/>
                  <a:gd name="connsiteX6" fmla="*/ 8717 w 11721"/>
                  <a:gd name="connsiteY6" fmla="*/ 10000 h 10000"/>
                  <a:gd name="connsiteX7" fmla="*/ 8717 w 11721"/>
                  <a:gd name="connsiteY7" fmla="*/ 8160 h 10000"/>
                  <a:gd name="connsiteX8" fmla="*/ 6768 w 11721"/>
                  <a:gd name="connsiteY8" fmla="*/ 8378 h 10000"/>
                  <a:gd name="connsiteX9" fmla="*/ 5118 w 11721"/>
                  <a:gd name="connsiteY9" fmla="*/ 8514 h 10000"/>
                  <a:gd name="connsiteX10" fmla="*/ 36 w 11721"/>
                  <a:gd name="connsiteY10" fmla="*/ 8385 h 10000"/>
                  <a:gd name="connsiteX11" fmla="*/ 0 w 11721"/>
                  <a:gd name="connsiteY11" fmla="*/ 1902 h 10000"/>
                  <a:gd name="connsiteX0" fmla="*/ 0 w 11721"/>
                  <a:gd name="connsiteY0" fmla="*/ 1902 h 10271"/>
                  <a:gd name="connsiteX1" fmla="*/ 4898 w 11721"/>
                  <a:gd name="connsiteY1" fmla="*/ 4189 h 10271"/>
                  <a:gd name="connsiteX2" fmla="*/ 6713 w 11721"/>
                  <a:gd name="connsiteY2" fmla="*/ 2027 h 10271"/>
                  <a:gd name="connsiteX3" fmla="*/ 8699 w 11721"/>
                  <a:gd name="connsiteY3" fmla="*/ 1902 h 10271"/>
                  <a:gd name="connsiteX4" fmla="*/ 8717 w 11721"/>
                  <a:gd name="connsiteY4" fmla="*/ 0 h 10271"/>
                  <a:gd name="connsiteX5" fmla="*/ 11721 w 11721"/>
                  <a:gd name="connsiteY5" fmla="*/ 4957 h 10271"/>
                  <a:gd name="connsiteX6" fmla="*/ 8717 w 11721"/>
                  <a:gd name="connsiteY6" fmla="*/ 10000 h 10271"/>
                  <a:gd name="connsiteX7" fmla="*/ 8717 w 11721"/>
                  <a:gd name="connsiteY7" fmla="*/ 8160 h 10271"/>
                  <a:gd name="connsiteX8" fmla="*/ 6768 w 11721"/>
                  <a:gd name="connsiteY8" fmla="*/ 8378 h 10271"/>
                  <a:gd name="connsiteX9" fmla="*/ 5173 w 11721"/>
                  <a:gd name="connsiteY9" fmla="*/ 10271 h 10271"/>
                  <a:gd name="connsiteX10" fmla="*/ 36 w 11721"/>
                  <a:gd name="connsiteY10" fmla="*/ 8385 h 10271"/>
                  <a:gd name="connsiteX11" fmla="*/ 0 w 11721"/>
                  <a:gd name="connsiteY11" fmla="*/ 1902 h 10271"/>
                  <a:gd name="connsiteX0" fmla="*/ 0 w 11721"/>
                  <a:gd name="connsiteY0" fmla="*/ 1902 h 10271"/>
                  <a:gd name="connsiteX1" fmla="*/ 4898 w 11721"/>
                  <a:gd name="connsiteY1" fmla="*/ 4189 h 10271"/>
                  <a:gd name="connsiteX2" fmla="*/ 6493 w 11721"/>
                  <a:gd name="connsiteY2" fmla="*/ 2432 h 10271"/>
                  <a:gd name="connsiteX3" fmla="*/ 8699 w 11721"/>
                  <a:gd name="connsiteY3" fmla="*/ 1902 h 10271"/>
                  <a:gd name="connsiteX4" fmla="*/ 8717 w 11721"/>
                  <a:gd name="connsiteY4" fmla="*/ 0 h 10271"/>
                  <a:gd name="connsiteX5" fmla="*/ 11721 w 11721"/>
                  <a:gd name="connsiteY5" fmla="*/ 4957 h 10271"/>
                  <a:gd name="connsiteX6" fmla="*/ 8717 w 11721"/>
                  <a:gd name="connsiteY6" fmla="*/ 10000 h 10271"/>
                  <a:gd name="connsiteX7" fmla="*/ 8717 w 11721"/>
                  <a:gd name="connsiteY7" fmla="*/ 8160 h 10271"/>
                  <a:gd name="connsiteX8" fmla="*/ 6768 w 11721"/>
                  <a:gd name="connsiteY8" fmla="*/ 8378 h 10271"/>
                  <a:gd name="connsiteX9" fmla="*/ 5173 w 11721"/>
                  <a:gd name="connsiteY9" fmla="*/ 10271 h 10271"/>
                  <a:gd name="connsiteX10" fmla="*/ 36 w 11721"/>
                  <a:gd name="connsiteY10" fmla="*/ 8385 h 10271"/>
                  <a:gd name="connsiteX11" fmla="*/ 0 w 11721"/>
                  <a:gd name="connsiteY11" fmla="*/ 1902 h 10271"/>
                  <a:gd name="connsiteX0" fmla="*/ 0 w 11721"/>
                  <a:gd name="connsiteY0" fmla="*/ 1902 h 10271"/>
                  <a:gd name="connsiteX1" fmla="*/ 4898 w 11721"/>
                  <a:gd name="connsiteY1" fmla="*/ 4189 h 10271"/>
                  <a:gd name="connsiteX2" fmla="*/ 6493 w 11721"/>
                  <a:gd name="connsiteY2" fmla="*/ 2432 h 10271"/>
                  <a:gd name="connsiteX3" fmla="*/ 8699 w 11721"/>
                  <a:gd name="connsiteY3" fmla="*/ 1902 h 10271"/>
                  <a:gd name="connsiteX4" fmla="*/ 8717 w 11721"/>
                  <a:gd name="connsiteY4" fmla="*/ 0 h 10271"/>
                  <a:gd name="connsiteX5" fmla="*/ 11721 w 11721"/>
                  <a:gd name="connsiteY5" fmla="*/ 4957 h 10271"/>
                  <a:gd name="connsiteX6" fmla="*/ 8717 w 11721"/>
                  <a:gd name="connsiteY6" fmla="*/ 10000 h 10271"/>
                  <a:gd name="connsiteX7" fmla="*/ 8717 w 11721"/>
                  <a:gd name="connsiteY7" fmla="*/ 8160 h 10271"/>
                  <a:gd name="connsiteX8" fmla="*/ 6768 w 11721"/>
                  <a:gd name="connsiteY8" fmla="*/ 8378 h 10271"/>
                  <a:gd name="connsiteX9" fmla="*/ 5173 w 11721"/>
                  <a:gd name="connsiteY9" fmla="*/ 10271 h 10271"/>
                  <a:gd name="connsiteX10" fmla="*/ 3632 w 11721"/>
                  <a:gd name="connsiteY10" fmla="*/ 9865 h 10271"/>
                  <a:gd name="connsiteX11" fmla="*/ 36 w 11721"/>
                  <a:gd name="connsiteY11" fmla="*/ 8385 h 10271"/>
                  <a:gd name="connsiteX12" fmla="*/ 0 w 11721"/>
                  <a:gd name="connsiteY12" fmla="*/ 1902 h 10271"/>
                  <a:gd name="connsiteX0" fmla="*/ 0 w 11721"/>
                  <a:gd name="connsiteY0" fmla="*/ 1902 h 10271"/>
                  <a:gd name="connsiteX1" fmla="*/ 4898 w 11721"/>
                  <a:gd name="connsiteY1" fmla="*/ 4189 h 10271"/>
                  <a:gd name="connsiteX2" fmla="*/ 6493 w 11721"/>
                  <a:gd name="connsiteY2" fmla="*/ 2432 h 10271"/>
                  <a:gd name="connsiteX3" fmla="*/ 8699 w 11721"/>
                  <a:gd name="connsiteY3" fmla="*/ 1902 h 10271"/>
                  <a:gd name="connsiteX4" fmla="*/ 8717 w 11721"/>
                  <a:gd name="connsiteY4" fmla="*/ 0 h 10271"/>
                  <a:gd name="connsiteX5" fmla="*/ 11721 w 11721"/>
                  <a:gd name="connsiteY5" fmla="*/ 4957 h 10271"/>
                  <a:gd name="connsiteX6" fmla="*/ 8717 w 11721"/>
                  <a:gd name="connsiteY6" fmla="*/ 10000 h 10271"/>
                  <a:gd name="connsiteX7" fmla="*/ 8717 w 11721"/>
                  <a:gd name="connsiteY7" fmla="*/ 8160 h 10271"/>
                  <a:gd name="connsiteX8" fmla="*/ 6768 w 11721"/>
                  <a:gd name="connsiteY8" fmla="*/ 8378 h 10271"/>
                  <a:gd name="connsiteX9" fmla="*/ 5173 w 11721"/>
                  <a:gd name="connsiteY9" fmla="*/ 10271 h 10271"/>
                  <a:gd name="connsiteX10" fmla="*/ 3467 w 11721"/>
                  <a:gd name="connsiteY10" fmla="*/ 7433 h 10271"/>
                  <a:gd name="connsiteX11" fmla="*/ 36 w 11721"/>
                  <a:gd name="connsiteY11" fmla="*/ 8385 h 10271"/>
                  <a:gd name="connsiteX12" fmla="*/ 0 w 11721"/>
                  <a:gd name="connsiteY12" fmla="*/ 1902 h 10271"/>
                  <a:gd name="connsiteX0" fmla="*/ 0 w 11721"/>
                  <a:gd name="connsiteY0" fmla="*/ 1902 h 10271"/>
                  <a:gd name="connsiteX1" fmla="*/ 3632 w 11721"/>
                  <a:gd name="connsiteY1" fmla="*/ 3784 h 10271"/>
                  <a:gd name="connsiteX2" fmla="*/ 4898 w 11721"/>
                  <a:gd name="connsiteY2" fmla="*/ 4189 h 10271"/>
                  <a:gd name="connsiteX3" fmla="*/ 6493 w 11721"/>
                  <a:gd name="connsiteY3" fmla="*/ 2432 h 10271"/>
                  <a:gd name="connsiteX4" fmla="*/ 8699 w 11721"/>
                  <a:gd name="connsiteY4" fmla="*/ 1902 h 10271"/>
                  <a:gd name="connsiteX5" fmla="*/ 8717 w 11721"/>
                  <a:gd name="connsiteY5" fmla="*/ 0 h 10271"/>
                  <a:gd name="connsiteX6" fmla="*/ 11721 w 11721"/>
                  <a:gd name="connsiteY6" fmla="*/ 4957 h 10271"/>
                  <a:gd name="connsiteX7" fmla="*/ 8717 w 11721"/>
                  <a:gd name="connsiteY7" fmla="*/ 10000 h 10271"/>
                  <a:gd name="connsiteX8" fmla="*/ 8717 w 11721"/>
                  <a:gd name="connsiteY8" fmla="*/ 8160 h 10271"/>
                  <a:gd name="connsiteX9" fmla="*/ 6768 w 11721"/>
                  <a:gd name="connsiteY9" fmla="*/ 8378 h 10271"/>
                  <a:gd name="connsiteX10" fmla="*/ 5173 w 11721"/>
                  <a:gd name="connsiteY10" fmla="*/ 10271 h 10271"/>
                  <a:gd name="connsiteX11" fmla="*/ 3467 w 11721"/>
                  <a:gd name="connsiteY11" fmla="*/ 7433 h 10271"/>
                  <a:gd name="connsiteX12" fmla="*/ 36 w 11721"/>
                  <a:gd name="connsiteY12" fmla="*/ 8385 h 10271"/>
                  <a:gd name="connsiteX13" fmla="*/ 0 w 11721"/>
                  <a:gd name="connsiteY13" fmla="*/ 1902 h 10271"/>
                  <a:gd name="connsiteX0" fmla="*/ 0 w 11721"/>
                  <a:gd name="connsiteY0" fmla="*/ 1902 h 10271"/>
                  <a:gd name="connsiteX1" fmla="*/ 3412 w 11721"/>
                  <a:gd name="connsiteY1" fmla="*/ 1352 h 10271"/>
                  <a:gd name="connsiteX2" fmla="*/ 4898 w 11721"/>
                  <a:gd name="connsiteY2" fmla="*/ 4189 h 10271"/>
                  <a:gd name="connsiteX3" fmla="*/ 6493 w 11721"/>
                  <a:gd name="connsiteY3" fmla="*/ 2432 h 10271"/>
                  <a:gd name="connsiteX4" fmla="*/ 8699 w 11721"/>
                  <a:gd name="connsiteY4" fmla="*/ 1902 h 10271"/>
                  <a:gd name="connsiteX5" fmla="*/ 8717 w 11721"/>
                  <a:gd name="connsiteY5" fmla="*/ 0 h 10271"/>
                  <a:gd name="connsiteX6" fmla="*/ 11721 w 11721"/>
                  <a:gd name="connsiteY6" fmla="*/ 4957 h 10271"/>
                  <a:gd name="connsiteX7" fmla="*/ 8717 w 11721"/>
                  <a:gd name="connsiteY7" fmla="*/ 10000 h 10271"/>
                  <a:gd name="connsiteX8" fmla="*/ 8717 w 11721"/>
                  <a:gd name="connsiteY8" fmla="*/ 8160 h 10271"/>
                  <a:gd name="connsiteX9" fmla="*/ 6768 w 11721"/>
                  <a:gd name="connsiteY9" fmla="*/ 8378 h 10271"/>
                  <a:gd name="connsiteX10" fmla="*/ 5173 w 11721"/>
                  <a:gd name="connsiteY10" fmla="*/ 10271 h 10271"/>
                  <a:gd name="connsiteX11" fmla="*/ 3467 w 11721"/>
                  <a:gd name="connsiteY11" fmla="*/ 7433 h 10271"/>
                  <a:gd name="connsiteX12" fmla="*/ 36 w 11721"/>
                  <a:gd name="connsiteY12" fmla="*/ 8385 h 10271"/>
                  <a:gd name="connsiteX13" fmla="*/ 0 w 11721"/>
                  <a:gd name="connsiteY13" fmla="*/ 1902 h 10271"/>
                  <a:gd name="connsiteX0" fmla="*/ 0 w 11721"/>
                  <a:gd name="connsiteY0" fmla="*/ 1902 h 10271"/>
                  <a:gd name="connsiteX1" fmla="*/ 3412 w 11721"/>
                  <a:gd name="connsiteY1" fmla="*/ 1352 h 10271"/>
                  <a:gd name="connsiteX2" fmla="*/ 4898 w 11721"/>
                  <a:gd name="connsiteY2" fmla="*/ 4189 h 10271"/>
                  <a:gd name="connsiteX3" fmla="*/ 6493 w 11721"/>
                  <a:gd name="connsiteY3" fmla="*/ 2432 h 10271"/>
                  <a:gd name="connsiteX4" fmla="*/ 8699 w 11721"/>
                  <a:gd name="connsiteY4" fmla="*/ 1902 h 10271"/>
                  <a:gd name="connsiteX5" fmla="*/ 8717 w 11721"/>
                  <a:gd name="connsiteY5" fmla="*/ 0 h 10271"/>
                  <a:gd name="connsiteX6" fmla="*/ 11721 w 11721"/>
                  <a:gd name="connsiteY6" fmla="*/ 4957 h 10271"/>
                  <a:gd name="connsiteX7" fmla="*/ 8717 w 11721"/>
                  <a:gd name="connsiteY7" fmla="*/ 10000 h 10271"/>
                  <a:gd name="connsiteX8" fmla="*/ 8717 w 11721"/>
                  <a:gd name="connsiteY8" fmla="*/ 8160 h 10271"/>
                  <a:gd name="connsiteX9" fmla="*/ 6768 w 11721"/>
                  <a:gd name="connsiteY9" fmla="*/ 8378 h 10271"/>
                  <a:gd name="connsiteX10" fmla="*/ 5173 w 11721"/>
                  <a:gd name="connsiteY10" fmla="*/ 10271 h 10271"/>
                  <a:gd name="connsiteX11" fmla="*/ 3467 w 11721"/>
                  <a:gd name="connsiteY11" fmla="*/ 7433 h 10271"/>
                  <a:gd name="connsiteX12" fmla="*/ 36 w 11721"/>
                  <a:gd name="connsiteY12" fmla="*/ 8385 h 10271"/>
                  <a:gd name="connsiteX13" fmla="*/ 0 w 11721"/>
                  <a:gd name="connsiteY13" fmla="*/ 1902 h 10271"/>
                  <a:gd name="connsiteX0" fmla="*/ 0 w 11721"/>
                  <a:gd name="connsiteY0" fmla="*/ 1902 h 10271"/>
                  <a:gd name="connsiteX1" fmla="*/ 3412 w 11721"/>
                  <a:gd name="connsiteY1" fmla="*/ 1352 h 10271"/>
                  <a:gd name="connsiteX2" fmla="*/ 4898 w 11721"/>
                  <a:gd name="connsiteY2" fmla="*/ 4189 h 10271"/>
                  <a:gd name="connsiteX3" fmla="*/ 6493 w 11721"/>
                  <a:gd name="connsiteY3" fmla="*/ 2432 h 10271"/>
                  <a:gd name="connsiteX4" fmla="*/ 8699 w 11721"/>
                  <a:gd name="connsiteY4" fmla="*/ 1902 h 10271"/>
                  <a:gd name="connsiteX5" fmla="*/ 8717 w 11721"/>
                  <a:gd name="connsiteY5" fmla="*/ 0 h 10271"/>
                  <a:gd name="connsiteX6" fmla="*/ 11721 w 11721"/>
                  <a:gd name="connsiteY6" fmla="*/ 4957 h 10271"/>
                  <a:gd name="connsiteX7" fmla="*/ 8717 w 11721"/>
                  <a:gd name="connsiteY7" fmla="*/ 10000 h 10271"/>
                  <a:gd name="connsiteX8" fmla="*/ 8717 w 11721"/>
                  <a:gd name="connsiteY8" fmla="*/ 8160 h 10271"/>
                  <a:gd name="connsiteX9" fmla="*/ 6768 w 11721"/>
                  <a:gd name="connsiteY9" fmla="*/ 8378 h 10271"/>
                  <a:gd name="connsiteX10" fmla="*/ 5173 w 11721"/>
                  <a:gd name="connsiteY10" fmla="*/ 10271 h 10271"/>
                  <a:gd name="connsiteX11" fmla="*/ 3467 w 11721"/>
                  <a:gd name="connsiteY11" fmla="*/ 7433 h 10271"/>
                  <a:gd name="connsiteX12" fmla="*/ 36 w 11721"/>
                  <a:gd name="connsiteY12" fmla="*/ 8385 h 10271"/>
                  <a:gd name="connsiteX13" fmla="*/ 0 w 11721"/>
                  <a:gd name="connsiteY13" fmla="*/ 1902 h 10271"/>
                  <a:gd name="connsiteX0" fmla="*/ 0 w 11721"/>
                  <a:gd name="connsiteY0" fmla="*/ 1902 h 10271"/>
                  <a:gd name="connsiteX1" fmla="*/ 3412 w 11721"/>
                  <a:gd name="connsiteY1" fmla="*/ 1352 h 10271"/>
                  <a:gd name="connsiteX2" fmla="*/ 4898 w 11721"/>
                  <a:gd name="connsiteY2" fmla="*/ 4189 h 10271"/>
                  <a:gd name="connsiteX3" fmla="*/ 6493 w 11721"/>
                  <a:gd name="connsiteY3" fmla="*/ 2432 h 10271"/>
                  <a:gd name="connsiteX4" fmla="*/ 8699 w 11721"/>
                  <a:gd name="connsiteY4" fmla="*/ 1902 h 10271"/>
                  <a:gd name="connsiteX5" fmla="*/ 8717 w 11721"/>
                  <a:gd name="connsiteY5" fmla="*/ 0 h 10271"/>
                  <a:gd name="connsiteX6" fmla="*/ 11721 w 11721"/>
                  <a:gd name="connsiteY6" fmla="*/ 4957 h 10271"/>
                  <a:gd name="connsiteX7" fmla="*/ 8717 w 11721"/>
                  <a:gd name="connsiteY7" fmla="*/ 10000 h 10271"/>
                  <a:gd name="connsiteX8" fmla="*/ 8717 w 11721"/>
                  <a:gd name="connsiteY8" fmla="*/ 8160 h 10271"/>
                  <a:gd name="connsiteX9" fmla="*/ 6768 w 11721"/>
                  <a:gd name="connsiteY9" fmla="*/ 8378 h 10271"/>
                  <a:gd name="connsiteX10" fmla="*/ 5173 w 11721"/>
                  <a:gd name="connsiteY10" fmla="*/ 10271 h 10271"/>
                  <a:gd name="connsiteX11" fmla="*/ 3467 w 11721"/>
                  <a:gd name="connsiteY11" fmla="*/ 7433 h 10271"/>
                  <a:gd name="connsiteX12" fmla="*/ 36 w 11721"/>
                  <a:gd name="connsiteY12" fmla="*/ 8385 h 10271"/>
                  <a:gd name="connsiteX13" fmla="*/ 0 w 11721"/>
                  <a:gd name="connsiteY13" fmla="*/ 1902 h 10271"/>
                  <a:gd name="connsiteX0" fmla="*/ 0 w 11721"/>
                  <a:gd name="connsiteY0" fmla="*/ 1902 h 10281"/>
                  <a:gd name="connsiteX1" fmla="*/ 3412 w 11721"/>
                  <a:gd name="connsiteY1" fmla="*/ 1352 h 10281"/>
                  <a:gd name="connsiteX2" fmla="*/ 4898 w 11721"/>
                  <a:gd name="connsiteY2" fmla="*/ 4189 h 10281"/>
                  <a:gd name="connsiteX3" fmla="*/ 6493 w 11721"/>
                  <a:gd name="connsiteY3" fmla="*/ 2432 h 10281"/>
                  <a:gd name="connsiteX4" fmla="*/ 8699 w 11721"/>
                  <a:gd name="connsiteY4" fmla="*/ 1902 h 10281"/>
                  <a:gd name="connsiteX5" fmla="*/ 8717 w 11721"/>
                  <a:gd name="connsiteY5" fmla="*/ 0 h 10281"/>
                  <a:gd name="connsiteX6" fmla="*/ 11721 w 11721"/>
                  <a:gd name="connsiteY6" fmla="*/ 4957 h 10281"/>
                  <a:gd name="connsiteX7" fmla="*/ 8717 w 11721"/>
                  <a:gd name="connsiteY7" fmla="*/ 10000 h 10281"/>
                  <a:gd name="connsiteX8" fmla="*/ 8717 w 11721"/>
                  <a:gd name="connsiteY8" fmla="*/ 8160 h 10281"/>
                  <a:gd name="connsiteX9" fmla="*/ 6768 w 11721"/>
                  <a:gd name="connsiteY9" fmla="*/ 8378 h 10281"/>
                  <a:gd name="connsiteX10" fmla="*/ 5173 w 11721"/>
                  <a:gd name="connsiteY10" fmla="*/ 10271 h 10281"/>
                  <a:gd name="connsiteX11" fmla="*/ 3467 w 11721"/>
                  <a:gd name="connsiteY11" fmla="*/ 7433 h 10281"/>
                  <a:gd name="connsiteX12" fmla="*/ 36 w 11721"/>
                  <a:gd name="connsiteY12" fmla="*/ 8385 h 10281"/>
                  <a:gd name="connsiteX13" fmla="*/ 0 w 11721"/>
                  <a:gd name="connsiteY13" fmla="*/ 1902 h 10281"/>
                  <a:gd name="connsiteX0" fmla="*/ 0 w 11721"/>
                  <a:gd name="connsiteY0" fmla="*/ 1902 h 10281"/>
                  <a:gd name="connsiteX1" fmla="*/ 3412 w 11721"/>
                  <a:gd name="connsiteY1" fmla="*/ 1352 h 10281"/>
                  <a:gd name="connsiteX2" fmla="*/ 4898 w 11721"/>
                  <a:gd name="connsiteY2" fmla="*/ 4189 h 10281"/>
                  <a:gd name="connsiteX3" fmla="*/ 6273 w 11721"/>
                  <a:gd name="connsiteY3" fmla="*/ 2567 h 10281"/>
                  <a:gd name="connsiteX4" fmla="*/ 8699 w 11721"/>
                  <a:gd name="connsiteY4" fmla="*/ 1902 h 10281"/>
                  <a:gd name="connsiteX5" fmla="*/ 8717 w 11721"/>
                  <a:gd name="connsiteY5" fmla="*/ 0 h 10281"/>
                  <a:gd name="connsiteX6" fmla="*/ 11721 w 11721"/>
                  <a:gd name="connsiteY6" fmla="*/ 4957 h 10281"/>
                  <a:gd name="connsiteX7" fmla="*/ 8717 w 11721"/>
                  <a:gd name="connsiteY7" fmla="*/ 10000 h 10281"/>
                  <a:gd name="connsiteX8" fmla="*/ 8717 w 11721"/>
                  <a:gd name="connsiteY8" fmla="*/ 8160 h 10281"/>
                  <a:gd name="connsiteX9" fmla="*/ 6768 w 11721"/>
                  <a:gd name="connsiteY9" fmla="*/ 8378 h 10281"/>
                  <a:gd name="connsiteX10" fmla="*/ 5173 w 11721"/>
                  <a:gd name="connsiteY10" fmla="*/ 10271 h 10281"/>
                  <a:gd name="connsiteX11" fmla="*/ 3467 w 11721"/>
                  <a:gd name="connsiteY11" fmla="*/ 7433 h 10281"/>
                  <a:gd name="connsiteX12" fmla="*/ 36 w 11721"/>
                  <a:gd name="connsiteY12" fmla="*/ 8385 h 10281"/>
                  <a:gd name="connsiteX13" fmla="*/ 0 w 11721"/>
                  <a:gd name="connsiteY13" fmla="*/ 1902 h 10281"/>
                  <a:gd name="connsiteX0" fmla="*/ 0 w 11721"/>
                  <a:gd name="connsiteY0" fmla="*/ 1902 h 10281"/>
                  <a:gd name="connsiteX1" fmla="*/ 3412 w 11721"/>
                  <a:gd name="connsiteY1" fmla="*/ 1352 h 10281"/>
                  <a:gd name="connsiteX2" fmla="*/ 4898 w 11721"/>
                  <a:gd name="connsiteY2" fmla="*/ 4189 h 10281"/>
                  <a:gd name="connsiteX3" fmla="*/ 6273 w 11721"/>
                  <a:gd name="connsiteY3" fmla="*/ 2567 h 10281"/>
                  <a:gd name="connsiteX4" fmla="*/ 8699 w 11721"/>
                  <a:gd name="connsiteY4" fmla="*/ 1902 h 10281"/>
                  <a:gd name="connsiteX5" fmla="*/ 8717 w 11721"/>
                  <a:gd name="connsiteY5" fmla="*/ 0 h 10281"/>
                  <a:gd name="connsiteX6" fmla="*/ 11721 w 11721"/>
                  <a:gd name="connsiteY6" fmla="*/ 4957 h 10281"/>
                  <a:gd name="connsiteX7" fmla="*/ 8717 w 11721"/>
                  <a:gd name="connsiteY7" fmla="*/ 10000 h 10281"/>
                  <a:gd name="connsiteX8" fmla="*/ 8717 w 11721"/>
                  <a:gd name="connsiteY8" fmla="*/ 8160 h 10281"/>
                  <a:gd name="connsiteX9" fmla="*/ 6768 w 11721"/>
                  <a:gd name="connsiteY9" fmla="*/ 8378 h 10281"/>
                  <a:gd name="connsiteX10" fmla="*/ 5173 w 11721"/>
                  <a:gd name="connsiteY10" fmla="*/ 10271 h 10281"/>
                  <a:gd name="connsiteX11" fmla="*/ 3467 w 11721"/>
                  <a:gd name="connsiteY11" fmla="*/ 7433 h 10281"/>
                  <a:gd name="connsiteX12" fmla="*/ 36 w 11721"/>
                  <a:gd name="connsiteY12" fmla="*/ 8385 h 10281"/>
                  <a:gd name="connsiteX13" fmla="*/ 0 w 11721"/>
                  <a:gd name="connsiteY13" fmla="*/ 1902 h 10281"/>
                  <a:gd name="connsiteX0" fmla="*/ 0 w 11721"/>
                  <a:gd name="connsiteY0" fmla="*/ 1902 h 10281"/>
                  <a:gd name="connsiteX1" fmla="*/ 3412 w 11721"/>
                  <a:gd name="connsiteY1" fmla="*/ 1352 h 10281"/>
                  <a:gd name="connsiteX2" fmla="*/ 4898 w 11721"/>
                  <a:gd name="connsiteY2" fmla="*/ 4189 h 10281"/>
                  <a:gd name="connsiteX3" fmla="*/ 6273 w 11721"/>
                  <a:gd name="connsiteY3" fmla="*/ 2567 h 10281"/>
                  <a:gd name="connsiteX4" fmla="*/ 8699 w 11721"/>
                  <a:gd name="connsiteY4" fmla="*/ 1902 h 10281"/>
                  <a:gd name="connsiteX5" fmla="*/ 8717 w 11721"/>
                  <a:gd name="connsiteY5" fmla="*/ 0 h 10281"/>
                  <a:gd name="connsiteX6" fmla="*/ 11721 w 11721"/>
                  <a:gd name="connsiteY6" fmla="*/ 4957 h 10281"/>
                  <a:gd name="connsiteX7" fmla="*/ 8717 w 11721"/>
                  <a:gd name="connsiteY7" fmla="*/ 10000 h 10281"/>
                  <a:gd name="connsiteX8" fmla="*/ 8717 w 11721"/>
                  <a:gd name="connsiteY8" fmla="*/ 8160 h 10281"/>
                  <a:gd name="connsiteX9" fmla="*/ 6768 w 11721"/>
                  <a:gd name="connsiteY9" fmla="*/ 8378 h 10281"/>
                  <a:gd name="connsiteX10" fmla="*/ 5173 w 11721"/>
                  <a:gd name="connsiteY10" fmla="*/ 10271 h 10281"/>
                  <a:gd name="connsiteX11" fmla="*/ 3467 w 11721"/>
                  <a:gd name="connsiteY11" fmla="*/ 7433 h 10281"/>
                  <a:gd name="connsiteX12" fmla="*/ 36 w 11721"/>
                  <a:gd name="connsiteY12" fmla="*/ 8385 h 10281"/>
                  <a:gd name="connsiteX13" fmla="*/ 0 w 11721"/>
                  <a:gd name="connsiteY13" fmla="*/ 1902 h 10281"/>
                  <a:gd name="connsiteX0" fmla="*/ 0 w 11721"/>
                  <a:gd name="connsiteY0" fmla="*/ 1902 h 10281"/>
                  <a:gd name="connsiteX1" fmla="*/ 2036 w 11721"/>
                  <a:gd name="connsiteY1" fmla="*/ 1892 h 10281"/>
                  <a:gd name="connsiteX2" fmla="*/ 3412 w 11721"/>
                  <a:gd name="connsiteY2" fmla="*/ 1352 h 10281"/>
                  <a:gd name="connsiteX3" fmla="*/ 4898 w 11721"/>
                  <a:gd name="connsiteY3" fmla="*/ 4189 h 10281"/>
                  <a:gd name="connsiteX4" fmla="*/ 6273 w 11721"/>
                  <a:gd name="connsiteY4" fmla="*/ 2567 h 10281"/>
                  <a:gd name="connsiteX5" fmla="*/ 8699 w 11721"/>
                  <a:gd name="connsiteY5" fmla="*/ 1902 h 10281"/>
                  <a:gd name="connsiteX6" fmla="*/ 8717 w 11721"/>
                  <a:gd name="connsiteY6" fmla="*/ 0 h 10281"/>
                  <a:gd name="connsiteX7" fmla="*/ 11721 w 11721"/>
                  <a:gd name="connsiteY7" fmla="*/ 4957 h 10281"/>
                  <a:gd name="connsiteX8" fmla="*/ 8717 w 11721"/>
                  <a:gd name="connsiteY8" fmla="*/ 10000 h 10281"/>
                  <a:gd name="connsiteX9" fmla="*/ 8717 w 11721"/>
                  <a:gd name="connsiteY9" fmla="*/ 8160 h 10281"/>
                  <a:gd name="connsiteX10" fmla="*/ 6768 w 11721"/>
                  <a:gd name="connsiteY10" fmla="*/ 8378 h 10281"/>
                  <a:gd name="connsiteX11" fmla="*/ 5173 w 11721"/>
                  <a:gd name="connsiteY11" fmla="*/ 10271 h 10281"/>
                  <a:gd name="connsiteX12" fmla="*/ 3467 w 11721"/>
                  <a:gd name="connsiteY12" fmla="*/ 7433 h 10281"/>
                  <a:gd name="connsiteX13" fmla="*/ 36 w 11721"/>
                  <a:gd name="connsiteY13" fmla="*/ 8385 h 10281"/>
                  <a:gd name="connsiteX14" fmla="*/ 0 w 11721"/>
                  <a:gd name="connsiteY14" fmla="*/ 1902 h 10281"/>
                  <a:gd name="connsiteX0" fmla="*/ 0 w 11721"/>
                  <a:gd name="connsiteY0" fmla="*/ 1902 h 10281"/>
                  <a:gd name="connsiteX1" fmla="*/ 2036 w 11721"/>
                  <a:gd name="connsiteY1" fmla="*/ 1892 h 10281"/>
                  <a:gd name="connsiteX2" fmla="*/ 3412 w 11721"/>
                  <a:gd name="connsiteY2" fmla="*/ 1352 h 10281"/>
                  <a:gd name="connsiteX3" fmla="*/ 4898 w 11721"/>
                  <a:gd name="connsiteY3" fmla="*/ 4189 h 10281"/>
                  <a:gd name="connsiteX4" fmla="*/ 6273 w 11721"/>
                  <a:gd name="connsiteY4" fmla="*/ 2567 h 10281"/>
                  <a:gd name="connsiteX5" fmla="*/ 8699 w 11721"/>
                  <a:gd name="connsiteY5" fmla="*/ 1902 h 10281"/>
                  <a:gd name="connsiteX6" fmla="*/ 8717 w 11721"/>
                  <a:gd name="connsiteY6" fmla="*/ 0 h 10281"/>
                  <a:gd name="connsiteX7" fmla="*/ 11721 w 11721"/>
                  <a:gd name="connsiteY7" fmla="*/ 4957 h 10281"/>
                  <a:gd name="connsiteX8" fmla="*/ 8717 w 11721"/>
                  <a:gd name="connsiteY8" fmla="*/ 10000 h 10281"/>
                  <a:gd name="connsiteX9" fmla="*/ 8717 w 11721"/>
                  <a:gd name="connsiteY9" fmla="*/ 8160 h 10281"/>
                  <a:gd name="connsiteX10" fmla="*/ 6768 w 11721"/>
                  <a:gd name="connsiteY10" fmla="*/ 8378 h 10281"/>
                  <a:gd name="connsiteX11" fmla="*/ 5173 w 11721"/>
                  <a:gd name="connsiteY11" fmla="*/ 10271 h 10281"/>
                  <a:gd name="connsiteX12" fmla="*/ 3467 w 11721"/>
                  <a:gd name="connsiteY12" fmla="*/ 7433 h 10281"/>
                  <a:gd name="connsiteX13" fmla="*/ 1871 w 11721"/>
                  <a:gd name="connsiteY13" fmla="*/ 8108 h 10281"/>
                  <a:gd name="connsiteX14" fmla="*/ 36 w 11721"/>
                  <a:gd name="connsiteY14" fmla="*/ 8385 h 10281"/>
                  <a:gd name="connsiteX15" fmla="*/ 0 w 11721"/>
                  <a:gd name="connsiteY15" fmla="*/ 1902 h 10281"/>
                  <a:gd name="connsiteX0" fmla="*/ 0 w 11721"/>
                  <a:gd name="connsiteY0" fmla="*/ 1902 h 10281"/>
                  <a:gd name="connsiteX1" fmla="*/ 2036 w 11721"/>
                  <a:gd name="connsiteY1" fmla="*/ 1892 h 10281"/>
                  <a:gd name="connsiteX2" fmla="*/ 3412 w 11721"/>
                  <a:gd name="connsiteY2" fmla="*/ 1352 h 10281"/>
                  <a:gd name="connsiteX3" fmla="*/ 4898 w 11721"/>
                  <a:gd name="connsiteY3" fmla="*/ 4189 h 10281"/>
                  <a:gd name="connsiteX4" fmla="*/ 6273 w 11721"/>
                  <a:gd name="connsiteY4" fmla="*/ 2567 h 10281"/>
                  <a:gd name="connsiteX5" fmla="*/ 8699 w 11721"/>
                  <a:gd name="connsiteY5" fmla="*/ 1902 h 10281"/>
                  <a:gd name="connsiteX6" fmla="*/ 8717 w 11721"/>
                  <a:gd name="connsiteY6" fmla="*/ 0 h 10281"/>
                  <a:gd name="connsiteX7" fmla="*/ 11721 w 11721"/>
                  <a:gd name="connsiteY7" fmla="*/ 4957 h 10281"/>
                  <a:gd name="connsiteX8" fmla="*/ 8717 w 11721"/>
                  <a:gd name="connsiteY8" fmla="*/ 10000 h 10281"/>
                  <a:gd name="connsiteX9" fmla="*/ 8717 w 11721"/>
                  <a:gd name="connsiteY9" fmla="*/ 8160 h 10281"/>
                  <a:gd name="connsiteX10" fmla="*/ 6768 w 11721"/>
                  <a:gd name="connsiteY10" fmla="*/ 8378 h 10281"/>
                  <a:gd name="connsiteX11" fmla="*/ 5173 w 11721"/>
                  <a:gd name="connsiteY11" fmla="*/ 10271 h 10281"/>
                  <a:gd name="connsiteX12" fmla="*/ 3467 w 11721"/>
                  <a:gd name="connsiteY12" fmla="*/ 7433 h 10281"/>
                  <a:gd name="connsiteX13" fmla="*/ 1871 w 11721"/>
                  <a:gd name="connsiteY13" fmla="*/ 8108 h 10281"/>
                  <a:gd name="connsiteX14" fmla="*/ 36 w 11721"/>
                  <a:gd name="connsiteY14" fmla="*/ 8385 h 10281"/>
                  <a:gd name="connsiteX15" fmla="*/ 0 w 11721"/>
                  <a:gd name="connsiteY15" fmla="*/ 1902 h 10281"/>
                  <a:gd name="connsiteX0" fmla="*/ 0 w 11721"/>
                  <a:gd name="connsiteY0" fmla="*/ 1902 h 10281"/>
                  <a:gd name="connsiteX1" fmla="*/ 2036 w 11721"/>
                  <a:gd name="connsiteY1" fmla="*/ 1892 h 10281"/>
                  <a:gd name="connsiteX2" fmla="*/ 3412 w 11721"/>
                  <a:gd name="connsiteY2" fmla="*/ 1352 h 10281"/>
                  <a:gd name="connsiteX3" fmla="*/ 4898 w 11721"/>
                  <a:gd name="connsiteY3" fmla="*/ 4189 h 10281"/>
                  <a:gd name="connsiteX4" fmla="*/ 6273 w 11721"/>
                  <a:gd name="connsiteY4" fmla="*/ 2567 h 10281"/>
                  <a:gd name="connsiteX5" fmla="*/ 8699 w 11721"/>
                  <a:gd name="connsiteY5" fmla="*/ 1902 h 10281"/>
                  <a:gd name="connsiteX6" fmla="*/ 8717 w 11721"/>
                  <a:gd name="connsiteY6" fmla="*/ 0 h 10281"/>
                  <a:gd name="connsiteX7" fmla="*/ 11721 w 11721"/>
                  <a:gd name="connsiteY7" fmla="*/ 4957 h 10281"/>
                  <a:gd name="connsiteX8" fmla="*/ 8717 w 11721"/>
                  <a:gd name="connsiteY8" fmla="*/ 10000 h 10281"/>
                  <a:gd name="connsiteX9" fmla="*/ 8717 w 11721"/>
                  <a:gd name="connsiteY9" fmla="*/ 8160 h 10281"/>
                  <a:gd name="connsiteX10" fmla="*/ 6768 w 11721"/>
                  <a:gd name="connsiteY10" fmla="*/ 8378 h 10281"/>
                  <a:gd name="connsiteX11" fmla="*/ 5173 w 11721"/>
                  <a:gd name="connsiteY11" fmla="*/ 10271 h 10281"/>
                  <a:gd name="connsiteX12" fmla="*/ 3467 w 11721"/>
                  <a:gd name="connsiteY12" fmla="*/ 7433 h 10281"/>
                  <a:gd name="connsiteX13" fmla="*/ 1871 w 11721"/>
                  <a:gd name="connsiteY13" fmla="*/ 8108 h 10281"/>
                  <a:gd name="connsiteX14" fmla="*/ 36 w 11721"/>
                  <a:gd name="connsiteY14" fmla="*/ 8385 h 10281"/>
                  <a:gd name="connsiteX15" fmla="*/ 0 w 11721"/>
                  <a:gd name="connsiteY15" fmla="*/ 1902 h 10281"/>
                  <a:gd name="connsiteX0" fmla="*/ 0 w 11721"/>
                  <a:gd name="connsiteY0" fmla="*/ 1902 h 10281"/>
                  <a:gd name="connsiteX1" fmla="*/ 2036 w 11721"/>
                  <a:gd name="connsiteY1" fmla="*/ 1892 h 10281"/>
                  <a:gd name="connsiteX2" fmla="*/ 3412 w 11721"/>
                  <a:gd name="connsiteY2" fmla="*/ 1352 h 10281"/>
                  <a:gd name="connsiteX3" fmla="*/ 4898 w 11721"/>
                  <a:gd name="connsiteY3" fmla="*/ 4189 h 10281"/>
                  <a:gd name="connsiteX4" fmla="*/ 6273 w 11721"/>
                  <a:gd name="connsiteY4" fmla="*/ 2567 h 10281"/>
                  <a:gd name="connsiteX5" fmla="*/ 8699 w 11721"/>
                  <a:gd name="connsiteY5" fmla="*/ 1902 h 10281"/>
                  <a:gd name="connsiteX6" fmla="*/ 8717 w 11721"/>
                  <a:gd name="connsiteY6" fmla="*/ 0 h 10281"/>
                  <a:gd name="connsiteX7" fmla="*/ 11721 w 11721"/>
                  <a:gd name="connsiteY7" fmla="*/ 4957 h 10281"/>
                  <a:gd name="connsiteX8" fmla="*/ 8717 w 11721"/>
                  <a:gd name="connsiteY8" fmla="*/ 10000 h 10281"/>
                  <a:gd name="connsiteX9" fmla="*/ 8717 w 11721"/>
                  <a:gd name="connsiteY9" fmla="*/ 8160 h 10281"/>
                  <a:gd name="connsiteX10" fmla="*/ 6768 w 11721"/>
                  <a:gd name="connsiteY10" fmla="*/ 8378 h 10281"/>
                  <a:gd name="connsiteX11" fmla="*/ 5173 w 11721"/>
                  <a:gd name="connsiteY11" fmla="*/ 10271 h 10281"/>
                  <a:gd name="connsiteX12" fmla="*/ 3467 w 11721"/>
                  <a:gd name="connsiteY12" fmla="*/ 7433 h 10281"/>
                  <a:gd name="connsiteX13" fmla="*/ 1871 w 11721"/>
                  <a:gd name="connsiteY13" fmla="*/ 8108 h 10281"/>
                  <a:gd name="connsiteX14" fmla="*/ 36 w 11721"/>
                  <a:gd name="connsiteY14" fmla="*/ 8385 h 10281"/>
                  <a:gd name="connsiteX15" fmla="*/ 0 w 11721"/>
                  <a:gd name="connsiteY15" fmla="*/ 1902 h 10281"/>
                  <a:gd name="connsiteX0" fmla="*/ 0 w 11721"/>
                  <a:gd name="connsiteY0" fmla="*/ 1902 h 10281"/>
                  <a:gd name="connsiteX1" fmla="*/ 2036 w 11721"/>
                  <a:gd name="connsiteY1" fmla="*/ 1892 h 10281"/>
                  <a:gd name="connsiteX2" fmla="*/ 3412 w 11721"/>
                  <a:gd name="connsiteY2" fmla="*/ 1352 h 10281"/>
                  <a:gd name="connsiteX3" fmla="*/ 4898 w 11721"/>
                  <a:gd name="connsiteY3" fmla="*/ 4189 h 10281"/>
                  <a:gd name="connsiteX4" fmla="*/ 6273 w 11721"/>
                  <a:gd name="connsiteY4" fmla="*/ 2567 h 10281"/>
                  <a:gd name="connsiteX5" fmla="*/ 8699 w 11721"/>
                  <a:gd name="connsiteY5" fmla="*/ 1902 h 10281"/>
                  <a:gd name="connsiteX6" fmla="*/ 8717 w 11721"/>
                  <a:gd name="connsiteY6" fmla="*/ 0 h 10281"/>
                  <a:gd name="connsiteX7" fmla="*/ 11721 w 11721"/>
                  <a:gd name="connsiteY7" fmla="*/ 4957 h 10281"/>
                  <a:gd name="connsiteX8" fmla="*/ 8717 w 11721"/>
                  <a:gd name="connsiteY8" fmla="*/ 10000 h 10281"/>
                  <a:gd name="connsiteX9" fmla="*/ 8717 w 11721"/>
                  <a:gd name="connsiteY9" fmla="*/ 8160 h 10281"/>
                  <a:gd name="connsiteX10" fmla="*/ 6768 w 11721"/>
                  <a:gd name="connsiteY10" fmla="*/ 8378 h 10281"/>
                  <a:gd name="connsiteX11" fmla="*/ 5173 w 11721"/>
                  <a:gd name="connsiteY11" fmla="*/ 10271 h 10281"/>
                  <a:gd name="connsiteX12" fmla="*/ 3467 w 11721"/>
                  <a:gd name="connsiteY12" fmla="*/ 7433 h 10281"/>
                  <a:gd name="connsiteX13" fmla="*/ 1871 w 11721"/>
                  <a:gd name="connsiteY13" fmla="*/ 8108 h 10281"/>
                  <a:gd name="connsiteX14" fmla="*/ 36 w 11721"/>
                  <a:gd name="connsiteY14" fmla="*/ 8385 h 10281"/>
                  <a:gd name="connsiteX15" fmla="*/ 0 w 11721"/>
                  <a:gd name="connsiteY15" fmla="*/ 1902 h 10281"/>
                  <a:gd name="connsiteX0" fmla="*/ 0 w 11721"/>
                  <a:gd name="connsiteY0" fmla="*/ 1902 h 10281"/>
                  <a:gd name="connsiteX1" fmla="*/ 1871 w 11721"/>
                  <a:gd name="connsiteY1" fmla="*/ 3378 h 10281"/>
                  <a:gd name="connsiteX2" fmla="*/ 3412 w 11721"/>
                  <a:gd name="connsiteY2" fmla="*/ 1352 h 10281"/>
                  <a:gd name="connsiteX3" fmla="*/ 4898 w 11721"/>
                  <a:gd name="connsiteY3" fmla="*/ 4189 h 10281"/>
                  <a:gd name="connsiteX4" fmla="*/ 6273 w 11721"/>
                  <a:gd name="connsiteY4" fmla="*/ 2567 h 10281"/>
                  <a:gd name="connsiteX5" fmla="*/ 8699 w 11721"/>
                  <a:gd name="connsiteY5" fmla="*/ 1902 h 10281"/>
                  <a:gd name="connsiteX6" fmla="*/ 8717 w 11721"/>
                  <a:gd name="connsiteY6" fmla="*/ 0 h 10281"/>
                  <a:gd name="connsiteX7" fmla="*/ 11721 w 11721"/>
                  <a:gd name="connsiteY7" fmla="*/ 4957 h 10281"/>
                  <a:gd name="connsiteX8" fmla="*/ 8717 w 11721"/>
                  <a:gd name="connsiteY8" fmla="*/ 10000 h 10281"/>
                  <a:gd name="connsiteX9" fmla="*/ 8717 w 11721"/>
                  <a:gd name="connsiteY9" fmla="*/ 8160 h 10281"/>
                  <a:gd name="connsiteX10" fmla="*/ 6768 w 11721"/>
                  <a:gd name="connsiteY10" fmla="*/ 8378 h 10281"/>
                  <a:gd name="connsiteX11" fmla="*/ 5173 w 11721"/>
                  <a:gd name="connsiteY11" fmla="*/ 10271 h 10281"/>
                  <a:gd name="connsiteX12" fmla="*/ 3467 w 11721"/>
                  <a:gd name="connsiteY12" fmla="*/ 7433 h 10281"/>
                  <a:gd name="connsiteX13" fmla="*/ 1871 w 11721"/>
                  <a:gd name="connsiteY13" fmla="*/ 8108 h 10281"/>
                  <a:gd name="connsiteX14" fmla="*/ 36 w 11721"/>
                  <a:gd name="connsiteY14" fmla="*/ 8385 h 10281"/>
                  <a:gd name="connsiteX15" fmla="*/ 0 w 11721"/>
                  <a:gd name="connsiteY15" fmla="*/ 1902 h 10281"/>
                  <a:gd name="connsiteX0" fmla="*/ 0 w 11721"/>
                  <a:gd name="connsiteY0" fmla="*/ 1902 h 10281"/>
                  <a:gd name="connsiteX1" fmla="*/ 1871 w 11721"/>
                  <a:gd name="connsiteY1" fmla="*/ 3378 h 10281"/>
                  <a:gd name="connsiteX2" fmla="*/ 3412 w 11721"/>
                  <a:gd name="connsiteY2" fmla="*/ 1352 h 10281"/>
                  <a:gd name="connsiteX3" fmla="*/ 4898 w 11721"/>
                  <a:gd name="connsiteY3" fmla="*/ 4189 h 10281"/>
                  <a:gd name="connsiteX4" fmla="*/ 6273 w 11721"/>
                  <a:gd name="connsiteY4" fmla="*/ 2567 h 10281"/>
                  <a:gd name="connsiteX5" fmla="*/ 8699 w 11721"/>
                  <a:gd name="connsiteY5" fmla="*/ 1902 h 10281"/>
                  <a:gd name="connsiteX6" fmla="*/ 8717 w 11721"/>
                  <a:gd name="connsiteY6" fmla="*/ 0 h 10281"/>
                  <a:gd name="connsiteX7" fmla="*/ 11721 w 11721"/>
                  <a:gd name="connsiteY7" fmla="*/ 4957 h 10281"/>
                  <a:gd name="connsiteX8" fmla="*/ 8717 w 11721"/>
                  <a:gd name="connsiteY8" fmla="*/ 10000 h 10281"/>
                  <a:gd name="connsiteX9" fmla="*/ 8717 w 11721"/>
                  <a:gd name="connsiteY9" fmla="*/ 8160 h 10281"/>
                  <a:gd name="connsiteX10" fmla="*/ 6768 w 11721"/>
                  <a:gd name="connsiteY10" fmla="*/ 8378 h 10281"/>
                  <a:gd name="connsiteX11" fmla="*/ 5173 w 11721"/>
                  <a:gd name="connsiteY11" fmla="*/ 10271 h 10281"/>
                  <a:gd name="connsiteX12" fmla="*/ 3467 w 11721"/>
                  <a:gd name="connsiteY12" fmla="*/ 7433 h 10281"/>
                  <a:gd name="connsiteX13" fmla="*/ 1926 w 11721"/>
                  <a:gd name="connsiteY13" fmla="*/ 9054 h 10281"/>
                  <a:gd name="connsiteX14" fmla="*/ 36 w 11721"/>
                  <a:gd name="connsiteY14" fmla="*/ 8385 h 10281"/>
                  <a:gd name="connsiteX15" fmla="*/ 0 w 11721"/>
                  <a:gd name="connsiteY15" fmla="*/ 1902 h 10281"/>
                  <a:gd name="connsiteX0" fmla="*/ 0 w 11721"/>
                  <a:gd name="connsiteY0" fmla="*/ 4074 h 12453"/>
                  <a:gd name="connsiteX1" fmla="*/ 1871 w 11721"/>
                  <a:gd name="connsiteY1" fmla="*/ 5550 h 12453"/>
                  <a:gd name="connsiteX2" fmla="*/ 3412 w 11721"/>
                  <a:gd name="connsiteY2" fmla="*/ 3524 h 12453"/>
                  <a:gd name="connsiteX3" fmla="*/ 4898 w 11721"/>
                  <a:gd name="connsiteY3" fmla="*/ 6361 h 12453"/>
                  <a:gd name="connsiteX4" fmla="*/ 6273 w 11721"/>
                  <a:gd name="connsiteY4" fmla="*/ 4739 h 12453"/>
                  <a:gd name="connsiteX5" fmla="*/ 8699 w 11721"/>
                  <a:gd name="connsiteY5" fmla="*/ 4074 h 12453"/>
                  <a:gd name="connsiteX6" fmla="*/ 8525 w 11721"/>
                  <a:gd name="connsiteY6" fmla="*/ 0 h 12453"/>
                  <a:gd name="connsiteX7" fmla="*/ 11721 w 11721"/>
                  <a:gd name="connsiteY7" fmla="*/ 7129 h 12453"/>
                  <a:gd name="connsiteX8" fmla="*/ 8717 w 11721"/>
                  <a:gd name="connsiteY8" fmla="*/ 12172 h 12453"/>
                  <a:gd name="connsiteX9" fmla="*/ 8717 w 11721"/>
                  <a:gd name="connsiteY9" fmla="*/ 10332 h 12453"/>
                  <a:gd name="connsiteX10" fmla="*/ 6768 w 11721"/>
                  <a:gd name="connsiteY10" fmla="*/ 10550 h 12453"/>
                  <a:gd name="connsiteX11" fmla="*/ 5173 w 11721"/>
                  <a:gd name="connsiteY11" fmla="*/ 12443 h 12453"/>
                  <a:gd name="connsiteX12" fmla="*/ 3467 w 11721"/>
                  <a:gd name="connsiteY12" fmla="*/ 9605 h 12453"/>
                  <a:gd name="connsiteX13" fmla="*/ 1926 w 11721"/>
                  <a:gd name="connsiteY13" fmla="*/ 11226 h 12453"/>
                  <a:gd name="connsiteX14" fmla="*/ 36 w 11721"/>
                  <a:gd name="connsiteY14" fmla="*/ 10557 h 12453"/>
                  <a:gd name="connsiteX15" fmla="*/ 0 w 11721"/>
                  <a:gd name="connsiteY15" fmla="*/ 4074 h 12453"/>
                  <a:gd name="connsiteX0" fmla="*/ 0 w 11721"/>
                  <a:gd name="connsiteY0" fmla="*/ 4074 h 14146"/>
                  <a:gd name="connsiteX1" fmla="*/ 1871 w 11721"/>
                  <a:gd name="connsiteY1" fmla="*/ 5550 h 14146"/>
                  <a:gd name="connsiteX2" fmla="*/ 3412 w 11721"/>
                  <a:gd name="connsiteY2" fmla="*/ 3524 h 14146"/>
                  <a:gd name="connsiteX3" fmla="*/ 4898 w 11721"/>
                  <a:gd name="connsiteY3" fmla="*/ 6361 h 14146"/>
                  <a:gd name="connsiteX4" fmla="*/ 6273 w 11721"/>
                  <a:gd name="connsiteY4" fmla="*/ 4739 h 14146"/>
                  <a:gd name="connsiteX5" fmla="*/ 8699 w 11721"/>
                  <a:gd name="connsiteY5" fmla="*/ 4074 h 14146"/>
                  <a:gd name="connsiteX6" fmla="*/ 8525 w 11721"/>
                  <a:gd name="connsiteY6" fmla="*/ 0 h 14146"/>
                  <a:gd name="connsiteX7" fmla="*/ 11721 w 11721"/>
                  <a:gd name="connsiteY7" fmla="*/ 7129 h 14146"/>
                  <a:gd name="connsiteX8" fmla="*/ 8717 w 11721"/>
                  <a:gd name="connsiteY8" fmla="*/ 14146 h 14146"/>
                  <a:gd name="connsiteX9" fmla="*/ 8717 w 11721"/>
                  <a:gd name="connsiteY9" fmla="*/ 10332 h 14146"/>
                  <a:gd name="connsiteX10" fmla="*/ 6768 w 11721"/>
                  <a:gd name="connsiteY10" fmla="*/ 10550 h 14146"/>
                  <a:gd name="connsiteX11" fmla="*/ 5173 w 11721"/>
                  <a:gd name="connsiteY11" fmla="*/ 12443 h 14146"/>
                  <a:gd name="connsiteX12" fmla="*/ 3467 w 11721"/>
                  <a:gd name="connsiteY12" fmla="*/ 9605 h 14146"/>
                  <a:gd name="connsiteX13" fmla="*/ 1926 w 11721"/>
                  <a:gd name="connsiteY13" fmla="*/ 11226 h 14146"/>
                  <a:gd name="connsiteX14" fmla="*/ 36 w 11721"/>
                  <a:gd name="connsiteY14" fmla="*/ 10557 h 14146"/>
                  <a:gd name="connsiteX15" fmla="*/ 0 w 11721"/>
                  <a:gd name="connsiteY15" fmla="*/ 4074 h 14146"/>
                  <a:gd name="connsiteX0" fmla="*/ 0 w 11721"/>
                  <a:gd name="connsiteY0" fmla="*/ 4074 h 14146"/>
                  <a:gd name="connsiteX1" fmla="*/ 1871 w 11721"/>
                  <a:gd name="connsiteY1" fmla="*/ 5550 h 14146"/>
                  <a:gd name="connsiteX2" fmla="*/ 3412 w 11721"/>
                  <a:gd name="connsiteY2" fmla="*/ 3524 h 14146"/>
                  <a:gd name="connsiteX3" fmla="*/ 4898 w 11721"/>
                  <a:gd name="connsiteY3" fmla="*/ 6361 h 14146"/>
                  <a:gd name="connsiteX4" fmla="*/ 6273 w 11721"/>
                  <a:gd name="connsiteY4" fmla="*/ 5923 h 14146"/>
                  <a:gd name="connsiteX5" fmla="*/ 8699 w 11721"/>
                  <a:gd name="connsiteY5" fmla="*/ 4074 h 14146"/>
                  <a:gd name="connsiteX6" fmla="*/ 8525 w 11721"/>
                  <a:gd name="connsiteY6" fmla="*/ 0 h 14146"/>
                  <a:gd name="connsiteX7" fmla="*/ 11721 w 11721"/>
                  <a:gd name="connsiteY7" fmla="*/ 7129 h 14146"/>
                  <a:gd name="connsiteX8" fmla="*/ 8717 w 11721"/>
                  <a:gd name="connsiteY8" fmla="*/ 14146 h 14146"/>
                  <a:gd name="connsiteX9" fmla="*/ 8717 w 11721"/>
                  <a:gd name="connsiteY9" fmla="*/ 10332 h 14146"/>
                  <a:gd name="connsiteX10" fmla="*/ 6768 w 11721"/>
                  <a:gd name="connsiteY10" fmla="*/ 10550 h 14146"/>
                  <a:gd name="connsiteX11" fmla="*/ 5173 w 11721"/>
                  <a:gd name="connsiteY11" fmla="*/ 12443 h 14146"/>
                  <a:gd name="connsiteX12" fmla="*/ 3467 w 11721"/>
                  <a:gd name="connsiteY12" fmla="*/ 9605 h 14146"/>
                  <a:gd name="connsiteX13" fmla="*/ 1926 w 11721"/>
                  <a:gd name="connsiteY13" fmla="*/ 11226 h 14146"/>
                  <a:gd name="connsiteX14" fmla="*/ 36 w 11721"/>
                  <a:gd name="connsiteY14" fmla="*/ 10557 h 14146"/>
                  <a:gd name="connsiteX15" fmla="*/ 0 w 11721"/>
                  <a:gd name="connsiteY15" fmla="*/ 4074 h 14146"/>
                  <a:gd name="connsiteX0" fmla="*/ 0 w 11721"/>
                  <a:gd name="connsiteY0" fmla="*/ 4074 h 14146"/>
                  <a:gd name="connsiteX1" fmla="*/ 1871 w 11721"/>
                  <a:gd name="connsiteY1" fmla="*/ 5550 h 14146"/>
                  <a:gd name="connsiteX2" fmla="*/ 3220 w 11721"/>
                  <a:gd name="connsiteY2" fmla="*/ 5301 h 14146"/>
                  <a:gd name="connsiteX3" fmla="*/ 4898 w 11721"/>
                  <a:gd name="connsiteY3" fmla="*/ 6361 h 14146"/>
                  <a:gd name="connsiteX4" fmla="*/ 6273 w 11721"/>
                  <a:gd name="connsiteY4" fmla="*/ 5923 h 14146"/>
                  <a:gd name="connsiteX5" fmla="*/ 8699 w 11721"/>
                  <a:gd name="connsiteY5" fmla="*/ 4074 h 14146"/>
                  <a:gd name="connsiteX6" fmla="*/ 8525 w 11721"/>
                  <a:gd name="connsiteY6" fmla="*/ 0 h 14146"/>
                  <a:gd name="connsiteX7" fmla="*/ 11721 w 11721"/>
                  <a:gd name="connsiteY7" fmla="*/ 7129 h 14146"/>
                  <a:gd name="connsiteX8" fmla="*/ 8717 w 11721"/>
                  <a:gd name="connsiteY8" fmla="*/ 14146 h 14146"/>
                  <a:gd name="connsiteX9" fmla="*/ 8717 w 11721"/>
                  <a:gd name="connsiteY9" fmla="*/ 10332 h 14146"/>
                  <a:gd name="connsiteX10" fmla="*/ 6768 w 11721"/>
                  <a:gd name="connsiteY10" fmla="*/ 10550 h 14146"/>
                  <a:gd name="connsiteX11" fmla="*/ 5173 w 11721"/>
                  <a:gd name="connsiteY11" fmla="*/ 12443 h 14146"/>
                  <a:gd name="connsiteX12" fmla="*/ 3467 w 11721"/>
                  <a:gd name="connsiteY12" fmla="*/ 9605 h 14146"/>
                  <a:gd name="connsiteX13" fmla="*/ 1926 w 11721"/>
                  <a:gd name="connsiteY13" fmla="*/ 11226 h 14146"/>
                  <a:gd name="connsiteX14" fmla="*/ 36 w 11721"/>
                  <a:gd name="connsiteY14" fmla="*/ 10557 h 14146"/>
                  <a:gd name="connsiteX15" fmla="*/ 0 w 11721"/>
                  <a:gd name="connsiteY15" fmla="*/ 4074 h 14146"/>
                  <a:gd name="connsiteX0" fmla="*/ 0 w 11721"/>
                  <a:gd name="connsiteY0" fmla="*/ 4074 h 14146"/>
                  <a:gd name="connsiteX1" fmla="*/ 1871 w 11721"/>
                  <a:gd name="connsiteY1" fmla="*/ 6734 h 14146"/>
                  <a:gd name="connsiteX2" fmla="*/ 3220 w 11721"/>
                  <a:gd name="connsiteY2" fmla="*/ 5301 h 14146"/>
                  <a:gd name="connsiteX3" fmla="*/ 4898 w 11721"/>
                  <a:gd name="connsiteY3" fmla="*/ 6361 h 14146"/>
                  <a:gd name="connsiteX4" fmla="*/ 6273 w 11721"/>
                  <a:gd name="connsiteY4" fmla="*/ 5923 h 14146"/>
                  <a:gd name="connsiteX5" fmla="*/ 8699 w 11721"/>
                  <a:gd name="connsiteY5" fmla="*/ 4074 h 14146"/>
                  <a:gd name="connsiteX6" fmla="*/ 8525 w 11721"/>
                  <a:gd name="connsiteY6" fmla="*/ 0 h 14146"/>
                  <a:gd name="connsiteX7" fmla="*/ 11721 w 11721"/>
                  <a:gd name="connsiteY7" fmla="*/ 7129 h 14146"/>
                  <a:gd name="connsiteX8" fmla="*/ 8717 w 11721"/>
                  <a:gd name="connsiteY8" fmla="*/ 14146 h 14146"/>
                  <a:gd name="connsiteX9" fmla="*/ 8717 w 11721"/>
                  <a:gd name="connsiteY9" fmla="*/ 10332 h 14146"/>
                  <a:gd name="connsiteX10" fmla="*/ 6768 w 11721"/>
                  <a:gd name="connsiteY10" fmla="*/ 10550 h 14146"/>
                  <a:gd name="connsiteX11" fmla="*/ 5173 w 11721"/>
                  <a:gd name="connsiteY11" fmla="*/ 12443 h 14146"/>
                  <a:gd name="connsiteX12" fmla="*/ 3467 w 11721"/>
                  <a:gd name="connsiteY12" fmla="*/ 9605 h 14146"/>
                  <a:gd name="connsiteX13" fmla="*/ 1926 w 11721"/>
                  <a:gd name="connsiteY13" fmla="*/ 11226 h 14146"/>
                  <a:gd name="connsiteX14" fmla="*/ 36 w 11721"/>
                  <a:gd name="connsiteY14" fmla="*/ 10557 h 14146"/>
                  <a:gd name="connsiteX15" fmla="*/ 0 w 11721"/>
                  <a:gd name="connsiteY15" fmla="*/ 4074 h 14146"/>
                  <a:gd name="connsiteX0" fmla="*/ 0 w 11721"/>
                  <a:gd name="connsiteY0" fmla="*/ 5061 h 14146"/>
                  <a:gd name="connsiteX1" fmla="*/ 1871 w 11721"/>
                  <a:gd name="connsiteY1" fmla="*/ 6734 h 14146"/>
                  <a:gd name="connsiteX2" fmla="*/ 3220 w 11721"/>
                  <a:gd name="connsiteY2" fmla="*/ 5301 h 14146"/>
                  <a:gd name="connsiteX3" fmla="*/ 4898 w 11721"/>
                  <a:gd name="connsiteY3" fmla="*/ 6361 h 14146"/>
                  <a:gd name="connsiteX4" fmla="*/ 6273 w 11721"/>
                  <a:gd name="connsiteY4" fmla="*/ 5923 h 14146"/>
                  <a:gd name="connsiteX5" fmla="*/ 8699 w 11721"/>
                  <a:gd name="connsiteY5" fmla="*/ 4074 h 14146"/>
                  <a:gd name="connsiteX6" fmla="*/ 8525 w 11721"/>
                  <a:gd name="connsiteY6" fmla="*/ 0 h 14146"/>
                  <a:gd name="connsiteX7" fmla="*/ 11721 w 11721"/>
                  <a:gd name="connsiteY7" fmla="*/ 7129 h 14146"/>
                  <a:gd name="connsiteX8" fmla="*/ 8717 w 11721"/>
                  <a:gd name="connsiteY8" fmla="*/ 14146 h 14146"/>
                  <a:gd name="connsiteX9" fmla="*/ 8717 w 11721"/>
                  <a:gd name="connsiteY9" fmla="*/ 10332 h 14146"/>
                  <a:gd name="connsiteX10" fmla="*/ 6768 w 11721"/>
                  <a:gd name="connsiteY10" fmla="*/ 10550 h 14146"/>
                  <a:gd name="connsiteX11" fmla="*/ 5173 w 11721"/>
                  <a:gd name="connsiteY11" fmla="*/ 12443 h 14146"/>
                  <a:gd name="connsiteX12" fmla="*/ 3467 w 11721"/>
                  <a:gd name="connsiteY12" fmla="*/ 9605 h 14146"/>
                  <a:gd name="connsiteX13" fmla="*/ 1926 w 11721"/>
                  <a:gd name="connsiteY13" fmla="*/ 11226 h 14146"/>
                  <a:gd name="connsiteX14" fmla="*/ 36 w 11721"/>
                  <a:gd name="connsiteY14" fmla="*/ 10557 h 14146"/>
                  <a:gd name="connsiteX15" fmla="*/ 0 w 11721"/>
                  <a:gd name="connsiteY15" fmla="*/ 5061 h 14146"/>
                  <a:gd name="connsiteX0" fmla="*/ 0 w 12874"/>
                  <a:gd name="connsiteY0" fmla="*/ 5061 h 14146"/>
                  <a:gd name="connsiteX1" fmla="*/ 1871 w 12874"/>
                  <a:gd name="connsiteY1" fmla="*/ 6734 h 14146"/>
                  <a:gd name="connsiteX2" fmla="*/ 3220 w 12874"/>
                  <a:gd name="connsiteY2" fmla="*/ 5301 h 14146"/>
                  <a:gd name="connsiteX3" fmla="*/ 4898 w 12874"/>
                  <a:gd name="connsiteY3" fmla="*/ 6361 h 14146"/>
                  <a:gd name="connsiteX4" fmla="*/ 6273 w 12874"/>
                  <a:gd name="connsiteY4" fmla="*/ 5923 h 14146"/>
                  <a:gd name="connsiteX5" fmla="*/ 8699 w 12874"/>
                  <a:gd name="connsiteY5" fmla="*/ 4074 h 14146"/>
                  <a:gd name="connsiteX6" fmla="*/ 8525 w 12874"/>
                  <a:gd name="connsiteY6" fmla="*/ 0 h 14146"/>
                  <a:gd name="connsiteX7" fmla="*/ 12874 w 12874"/>
                  <a:gd name="connsiteY7" fmla="*/ 6932 h 14146"/>
                  <a:gd name="connsiteX8" fmla="*/ 8717 w 12874"/>
                  <a:gd name="connsiteY8" fmla="*/ 14146 h 14146"/>
                  <a:gd name="connsiteX9" fmla="*/ 8717 w 12874"/>
                  <a:gd name="connsiteY9" fmla="*/ 10332 h 14146"/>
                  <a:gd name="connsiteX10" fmla="*/ 6768 w 12874"/>
                  <a:gd name="connsiteY10" fmla="*/ 10550 h 14146"/>
                  <a:gd name="connsiteX11" fmla="*/ 5173 w 12874"/>
                  <a:gd name="connsiteY11" fmla="*/ 12443 h 14146"/>
                  <a:gd name="connsiteX12" fmla="*/ 3467 w 12874"/>
                  <a:gd name="connsiteY12" fmla="*/ 9605 h 14146"/>
                  <a:gd name="connsiteX13" fmla="*/ 1926 w 12874"/>
                  <a:gd name="connsiteY13" fmla="*/ 11226 h 14146"/>
                  <a:gd name="connsiteX14" fmla="*/ 36 w 12874"/>
                  <a:gd name="connsiteY14" fmla="*/ 10557 h 14146"/>
                  <a:gd name="connsiteX15" fmla="*/ 0 w 12874"/>
                  <a:gd name="connsiteY15" fmla="*/ 5061 h 14146"/>
                  <a:gd name="connsiteX0" fmla="*/ 0 w 12874"/>
                  <a:gd name="connsiteY0" fmla="*/ 3482 h 12567"/>
                  <a:gd name="connsiteX1" fmla="*/ 1871 w 12874"/>
                  <a:gd name="connsiteY1" fmla="*/ 5155 h 12567"/>
                  <a:gd name="connsiteX2" fmla="*/ 3220 w 12874"/>
                  <a:gd name="connsiteY2" fmla="*/ 3722 h 12567"/>
                  <a:gd name="connsiteX3" fmla="*/ 4898 w 12874"/>
                  <a:gd name="connsiteY3" fmla="*/ 4782 h 12567"/>
                  <a:gd name="connsiteX4" fmla="*/ 6273 w 12874"/>
                  <a:gd name="connsiteY4" fmla="*/ 4344 h 12567"/>
                  <a:gd name="connsiteX5" fmla="*/ 8699 w 12874"/>
                  <a:gd name="connsiteY5" fmla="*/ 2495 h 12567"/>
                  <a:gd name="connsiteX6" fmla="*/ 8909 w 12874"/>
                  <a:gd name="connsiteY6" fmla="*/ 0 h 12567"/>
                  <a:gd name="connsiteX7" fmla="*/ 12874 w 12874"/>
                  <a:gd name="connsiteY7" fmla="*/ 5353 h 12567"/>
                  <a:gd name="connsiteX8" fmla="*/ 8717 w 12874"/>
                  <a:gd name="connsiteY8" fmla="*/ 12567 h 12567"/>
                  <a:gd name="connsiteX9" fmla="*/ 8717 w 12874"/>
                  <a:gd name="connsiteY9" fmla="*/ 8753 h 12567"/>
                  <a:gd name="connsiteX10" fmla="*/ 6768 w 12874"/>
                  <a:gd name="connsiteY10" fmla="*/ 8971 h 12567"/>
                  <a:gd name="connsiteX11" fmla="*/ 5173 w 12874"/>
                  <a:gd name="connsiteY11" fmla="*/ 10864 h 12567"/>
                  <a:gd name="connsiteX12" fmla="*/ 3467 w 12874"/>
                  <a:gd name="connsiteY12" fmla="*/ 8026 h 12567"/>
                  <a:gd name="connsiteX13" fmla="*/ 1926 w 12874"/>
                  <a:gd name="connsiteY13" fmla="*/ 9647 h 12567"/>
                  <a:gd name="connsiteX14" fmla="*/ 36 w 12874"/>
                  <a:gd name="connsiteY14" fmla="*/ 8978 h 12567"/>
                  <a:gd name="connsiteX15" fmla="*/ 0 w 12874"/>
                  <a:gd name="connsiteY15" fmla="*/ 3482 h 12567"/>
                  <a:gd name="connsiteX0" fmla="*/ 0 w 12874"/>
                  <a:gd name="connsiteY0" fmla="*/ 3482 h 11185"/>
                  <a:gd name="connsiteX1" fmla="*/ 1871 w 12874"/>
                  <a:gd name="connsiteY1" fmla="*/ 5155 h 11185"/>
                  <a:gd name="connsiteX2" fmla="*/ 3220 w 12874"/>
                  <a:gd name="connsiteY2" fmla="*/ 3722 h 11185"/>
                  <a:gd name="connsiteX3" fmla="*/ 4898 w 12874"/>
                  <a:gd name="connsiteY3" fmla="*/ 4782 h 11185"/>
                  <a:gd name="connsiteX4" fmla="*/ 6273 w 12874"/>
                  <a:gd name="connsiteY4" fmla="*/ 4344 h 11185"/>
                  <a:gd name="connsiteX5" fmla="*/ 8699 w 12874"/>
                  <a:gd name="connsiteY5" fmla="*/ 2495 h 11185"/>
                  <a:gd name="connsiteX6" fmla="*/ 8909 w 12874"/>
                  <a:gd name="connsiteY6" fmla="*/ 0 h 11185"/>
                  <a:gd name="connsiteX7" fmla="*/ 12874 w 12874"/>
                  <a:gd name="connsiteY7" fmla="*/ 5353 h 11185"/>
                  <a:gd name="connsiteX8" fmla="*/ 8717 w 12874"/>
                  <a:gd name="connsiteY8" fmla="*/ 11185 h 11185"/>
                  <a:gd name="connsiteX9" fmla="*/ 8717 w 12874"/>
                  <a:gd name="connsiteY9" fmla="*/ 8753 h 11185"/>
                  <a:gd name="connsiteX10" fmla="*/ 6768 w 12874"/>
                  <a:gd name="connsiteY10" fmla="*/ 8971 h 11185"/>
                  <a:gd name="connsiteX11" fmla="*/ 5173 w 12874"/>
                  <a:gd name="connsiteY11" fmla="*/ 10864 h 11185"/>
                  <a:gd name="connsiteX12" fmla="*/ 3467 w 12874"/>
                  <a:gd name="connsiteY12" fmla="*/ 8026 h 11185"/>
                  <a:gd name="connsiteX13" fmla="*/ 1926 w 12874"/>
                  <a:gd name="connsiteY13" fmla="*/ 9647 h 11185"/>
                  <a:gd name="connsiteX14" fmla="*/ 36 w 12874"/>
                  <a:gd name="connsiteY14" fmla="*/ 8978 h 11185"/>
                  <a:gd name="connsiteX15" fmla="*/ 0 w 12874"/>
                  <a:gd name="connsiteY15" fmla="*/ 3482 h 11185"/>
                  <a:gd name="connsiteX0" fmla="*/ 0 w 12874"/>
                  <a:gd name="connsiteY0" fmla="*/ 3482 h 11185"/>
                  <a:gd name="connsiteX1" fmla="*/ 1871 w 12874"/>
                  <a:gd name="connsiteY1" fmla="*/ 5155 h 11185"/>
                  <a:gd name="connsiteX2" fmla="*/ 3220 w 12874"/>
                  <a:gd name="connsiteY2" fmla="*/ 3722 h 11185"/>
                  <a:gd name="connsiteX3" fmla="*/ 4898 w 12874"/>
                  <a:gd name="connsiteY3" fmla="*/ 4782 h 11185"/>
                  <a:gd name="connsiteX4" fmla="*/ 8699 w 12874"/>
                  <a:gd name="connsiteY4" fmla="*/ 2495 h 11185"/>
                  <a:gd name="connsiteX5" fmla="*/ 8909 w 12874"/>
                  <a:gd name="connsiteY5" fmla="*/ 0 h 11185"/>
                  <a:gd name="connsiteX6" fmla="*/ 12874 w 12874"/>
                  <a:gd name="connsiteY6" fmla="*/ 5353 h 11185"/>
                  <a:gd name="connsiteX7" fmla="*/ 8717 w 12874"/>
                  <a:gd name="connsiteY7" fmla="*/ 11185 h 11185"/>
                  <a:gd name="connsiteX8" fmla="*/ 8717 w 12874"/>
                  <a:gd name="connsiteY8" fmla="*/ 8753 h 11185"/>
                  <a:gd name="connsiteX9" fmla="*/ 6768 w 12874"/>
                  <a:gd name="connsiteY9" fmla="*/ 8971 h 11185"/>
                  <a:gd name="connsiteX10" fmla="*/ 5173 w 12874"/>
                  <a:gd name="connsiteY10" fmla="*/ 10864 h 11185"/>
                  <a:gd name="connsiteX11" fmla="*/ 3467 w 12874"/>
                  <a:gd name="connsiteY11" fmla="*/ 8026 h 11185"/>
                  <a:gd name="connsiteX12" fmla="*/ 1926 w 12874"/>
                  <a:gd name="connsiteY12" fmla="*/ 9647 h 11185"/>
                  <a:gd name="connsiteX13" fmla="*/ 36 w 12874"/>
                  <a:gd name="connsiteY13" fmla="*/ 8978 h 11185"/>
                  <a:gd name="connsiteX14" fmla="*/ 0 w 12874"/>
                  <a:gd name="connsiteY14" fmla="*/ 3482 h 11185"/>
                  <a:gd name="connsiteX0" fmla="*/ 0 w 12874"/>
                  <a:gd name="connsiteY0" fmla="*/ 3482 h 11185"/>
                  <a:gd name="connsiteX1" fmla="*/ 1871 w 12874"/>
                  <a:gd name="connsiteY1" fmla="*/ 5155 h 11185"/>
                  <a:gd name="connsiteX2" fmla="*/ 3220 w 12874"/>
                  <a:gd name="connsiteY2" fmla="*/ 3722 h 11185"/>
                  <a:gd name="connsiteX3" fmla="*/ 5763 w 12874"/>
                  <a:gd name="connsiteY3" fmla="*/ 5177 h 11185"/>
                  <a:gd name="connsiteX4" fmla="*/ 8699 w 12874"/>
                  <a:gd name="connsiteY4" fmla="*/ 2495 h 11185"/>
                  <a:gd name="connsiteX5" fmla="*/ 8909 w 12874"/>
                  <a:gd name="connsiteY5" fmla="*/ 0 h 11185"/>
                  <a:gd name="connsiteX6" fmla="*/ 12874 w 12874"/>
                  <a:gd name="connsiteY6" fmla="*/ 5353 h 11185"/>
                  <a:gd name="connsiteX7" fmla="*/ 8717 w 12874"/>
                  <a:gd name="connsiteY7" fmla="*/ 11185 h 11185"/>
                  <a:gd name="connsiteX8" fmla="*/ 8717 w 12874"/>
                  <a:gd name="connsiteY8" fmla="*/ 8753 h 11185"/>
                  <a:gd name="connsiteX9" fmla="*/ 6768 w 12874"/>
                  <a:gd name="connsiteY9" fmla="*/ 8971 h 11185"/>
                  <a:gd name="connsiteX10" fmla="*/ 5173 w 12874"/>
                  <a:gd name="connsiteY10" fmla="*/ 10864 h 11185"/>
                  <a:gd name="connsiteX11" fmla="*/ 3467 w 12874"/>
                  <a:gd name="connsiteY11" fmla="*/ 8026 h 11185"/>
                  <a:gd name="connsiteX12" fmla="*/ 1926 w 12874"/>
                  <a:gd name="connsiteY12" fmla="*/ 9647 h 11185"/>
                  <a:gd name="connsiteX13" fmla="*/ 36 w 12874"/>
                  <a:gd name="connsiteY13" fmla="*/ 8978 h 11185"/>
                  <a:gd name="connsiteX14" fmla="*/ 0 w 12874"/>
                  <a:gd name="connsiteY14" fmla="*/ 3482 h 11185"/>
                  <a:gd name="connsiteX0" fmla="*/ 0 w 12874"/>
                  <a:gd name="connsiteY0" fmla="*/ 3482 h 11185"/>
                  <a:gd name="connsiteX1" fmla="*/ 1871 w 12874"/>
                  <a:gd name="connsiteY1" fmla="*/ 5155 h 11185"/>
                  <a:gd name="connsiteX2" fmla="*/ 3220 w 12874"/>
                  <a:gd name="connsiteY2" fmla="*/ 3722 h 11185"/>
                  <a:gd name="connsiteX3" fmla="*/ 5763 w 12874"/>
                  <a:gd name="connsiteY3" fmla="*/ 5177 h 11185"/>
                  <a:gd name="connsiteX4" fmla="*/ 8699 w 12874"/>
                  <a:gd name="connsiteY4" fmla="*/ 2495 h 11185"/>
                  <a:gd name="connsiteX5" fmla="*/ 8909 w 12874"/>
                  <a:gd name="connsiteY5" fmla="*/ 0 h 11185"/>
                  <a:gd name="connsiteX6" fmla="*/ 12874 w 12874"/>
                  <a:gd name="connsiteY6" fmla="*/ 5353 h 11185"/>
                  <a:gd name="connsiteX7" fmla="*/ 8717 w 12874"/>
                  <a:gd name="connsiteY7" fmla="*/ 11185 h 11185"/>
                  <a:gd name="connsiteX8" fmla="*/ 8717 w 12874"/>
                  <a:gd name="connsiteY8" fmla="*/ 8753 h 11185"/>
                  <a:gd name="connsiteX9" fmla="*/ 5173 w 12874"/>
                  <a:gd name="connsiteY9" fmla="*/ 10864 h 11185"/>
                  <a:gd name="connsiteX10" fmla="*/ 3467 w 12874"/>
                  <a:gd name="connsiteY10" fmla="*/ 8026 h 11185"/>
                  <a:gd name="connsiteX11" fmla="*/ 1926 w 12874"/>
                  <a:gd name="connsiteY11" fmla="*/ 9647 h 11185"/>
                  <a:gd name="connsiteX12" fmla="*/ 36 w 12874"/>
                  <a:gd name="connsiteY12" fmla="*/ 8978 h 11185"/>
                  <a:gd name="connsiteX13" fmla="*/ 0 w 12874"/>
                  <a:gd name="connsiteY13" fmla="*/ 3482 h 11185"/>
                  <a:gd name="connsiteX0" fmla="*/ 0 w 12874"/>
                  <a:gd name="connsiteY0" fmla="*/ 3482 h 11185"/>
                  <a:gd name="connsiteX1" fmla="*/ 1871 w 12874"/>
                  <a:gd name="connsiteY1" fmla="*/ 5155 h 11185"/>
                  <a:gd name="connsiteX2" fmla="*/ 3220 w 12874"/>
                  <a:gd name="connsiteY2" fmla="*/ 3722 h 11185"/>
                  <a:gd name="connsiteX3" fmla="*/ 5763 w 12874"/>
                  <a:gd name="connsiteY3" fmla="*/ 5177 h 11185"/>
                  <a:gd name="connsiteX4" fmla="*/ 8699 w 12874"/>
                  <a:gd name="connsiteY4" fmla="*/ 2495 h 11185"/>
                  <a:gd name="connsiteX5" fmla="*/ 8909 w 12874"/>
                  <a:gd name="connsiteY5" fmla="*/ 0 h 11185"/>
                  <a:gd name="connsiteX6" fmla="*/ 12874 w 12874"/>
                  <a:gd name="connsiteY6" fmla="*/ 5353 h 11185"/>
                  <a:gd name="connsiteX7" fmla="*/ 8717 w 12874"/>
                  <a:gd name="connsiteY7" fmla="*/ 11185 h 11185"/>
                  <a:gd name="connsiteX8" fmla="*/ 8717 w 12874"/>
                  <a:gd name="connsiteY8" fmla="*/ 8753 h 11185"/>
                  <a:gd name="connsiteX9" fmla="*/ 5846 w 12874"/>
                  <a:gd name="connsiteY9" fmla="*/ 9877 h 11185"/>
                  <a:gd name="connsiteX10" fmla="*/ 3467 w 12874"/>
                  <a:gd name="connsiteY10" fmla="*/ 8026 h 11185"/>
                  <a:gd name="connsiteX11" fmla="*/ 1926 w 12874"/>
                  <a:gd name="connsiteY11" fmla="*/ 9647 h 11185"/>
                  <a:gd name="connsiteX12" fmla="*/ 36 w 12874"/>
                  <a:gd name="connsiteY12" fmla="*/ 8978 h 11185"/>
                  <a:gd name="connsiteX13" fmla="*/ 0 w 12874"/>
                  <a:gd name="connsiteY13" fmla="*/ 3482 h 11185"/>
                  <a:gd name="connsiteX0" fmla="*/ 0 w 12874"/>
                  <a:gd name="connsiteY0" fmla="*/ 3482 h 11185"/>
                  <a:gd name="connsiteX1" fmla="*/ 1871 w 12874"/>
                  <a:gd name="connsiteY1" fmla="*/ 5155 h 11185"/>
                  <a:gd name="connsiteX2" fmla="*/ 3220 w 12874"/>
                  <a:gd name="connsiteY2" fmla="*/ 3722 h 11185"/>
                  <a:gd name="connsiteX3" fmla="*/ 6436 w 12874"/>
                  <a:gd name="connsiteY3" fmla="*/ 4980 h 11185"/>
                  <a:gd name="connsiteX4" fmla="*/ 8699 w 12874"/>
                  <a:gd name="connsiteY4" fmla="*/ 2495 h 11185"/>
                  <a:gd name="connsiteX5" fmla="*/ 8909 w 12874"/>
                  <a:gd name="connsiteY5" fmla="*/ 0 h 11185"/>
                  <a:gd name="connsiteX6" fmla="*/ 12874 w 12874"/>
                  <a:gd name="connsiteY6" fmla="*/ 5353 h 11185"/>
                  <a:gd name="connsiteX7" fmla="*/ 8717 w 12874"/>
                  <a:gd name="connsiteY7" fmla="*/ 11185 h 11185"/>
                  <a:gd name="connsiteX8" fmla="*/ 8717 w 12874"/>
                  <a:gd name="connsiteY8" fmla="*/ 8753 h 11185"/>
                  <a:gd name="connsiteX9" fmla="*/ 5846 w 12874"/>
                  <a:gd name="connsiteY9" fmla="*/ 9877 h 11185"/>
                  <a:gd name="connsiteX10" fmla="*/ 3467 w 12874"/>
                  <a:gd name="connsiteY10" fmla="*/ 8026 h 11185"/>
                  <a:gd name="connsiteX11" fmla="*/ 1926 w 12874"/>
                  <a:gd name="connsiteY11" fmla="*/ 9647 h 11185"/>
                  <a:gd name="connsiteX12" fmla="*/ 36 w 12874"/>
                  <a:gd name="connsiteY12" fmla="*/ 8978 h 11185"/>
                  <a:gd name="connsiteX13" fmla="*/ 0 w 12874"/>
                  <a:gd name="connsiteY13" fmla="*/ 3482 h 11185"/>
                  <a:gd name="connsiteX0" fmla="*/ 0 w 12874"/>
                  <a:gd name="connsiteY0" fmla="*/ 3482 h 11185"/>
                  <a:gd name="connsiteX1" fmla="*/ 1871 w 12874"/>
                  <a:gd name="connsiteY1" fmla="*/ 5155 h 11185"/>
                  <a:gd name="connsiteX2" fmla="*/ 3220 w 12874"/>
                  <a:gd name="connsiteY2" fmla="*/ 3722 h 11185"/>
                  <a:gd name="connsiteX3" fmla="*/ 6436 w 12874"/>
                  <a:gd name="connsiteY3" fmla="*/ 4980 h 11185"/>
                  <a:gd name="connsiteX4" fmla="*/ 8699 w 12874"/>
                  <a:gd name="connsiteY4" fmla="*/ 2495 h 11185"/>
                  <a:gd name="connsiteX5" fmla="*/ 8909 w 12874"/>
                  <a:gd name="connsiteY5" fmla="*/ 0 h 11185"/>
                  <a:gd name="connsiteX6" fmla="*/ 12874 w 12874"/>
                  <a:gd name="connsiteY6" fmla="*/ 5353 h 11185"/>
                  <a:gd name="connsiteX7" fmla="*/ 8717 w 12874"/>
                  <a:gd name="connsiteY7" fmla="*/ 11185 h 11185"/>
                  <a:gd name="connsiteX8" fmla="*/ 8717 w 12874"/>
                  <a:gd name="connsiteY8" fmla="*/ 8753 h 11185"/>
                  <a:gd name="connsiteX9" fmla="*/ 5846 w 12874"/>
                  <a:gd name="connsiteY9" fmla="*/ 9877 h 11185"/>
                  <a:gd name="connsiteX10" fmla="*/ 3467 w 12874"/>
                  <a:gd name="connsiteY10" fmla="*/ 8026 h 11185"/>
                  <a:gd name="connsiteX11" fmla="*/ 1926 w 12874"/>
                  <a:gd name="connsiteY11" fmla="*/ 9647 h 11185"/>
                  <a:gd name="connsiteX12" fmla="*/ 36 w 12874"/>
                  <a:gd name="connsiteY12" fmla="*/ 8978 h 11185"/>
                  <a:gd name="connsiteX13" fmla="*/ 0 w 12874"/>
                  <a:gd name="connsiteY13" fmla="*/ 3482 h 11185"/>
                  <a:gd name="connsiteX0" fmla="*/ 0 w 12874"/>
                  <a:gd name="connsiteY0" fmla="*/ 3482 h 11185"/>
                  <a:gd name="connsiteX1" fmla="*/ 1871 w 12874"/>
                  <a:gd name="connsiteY1" fmla="*/ 5155 h 11185"/>
                  <a:gd name="connsiteX2" fmla="*/ 3220 w 12874"/>
                  <a:gd name="connsiteY2" fmla="*/ 3722 h 11185"/>
                  <a:gd name="connsiteX3" fmla="*/ 6436 w 12874"/>
                  <a:gd name="connsiteY3" fmla="*/ 4980 h 11185"/>
                  <a:gd name="connsiteX4" fmla="*/ 8699 w 12874"/>
                  <a:gd name="connsiteY4" fmla="*/ 2495 h 11185"/>
                  <a:gd name="connsiteX5" fmla="*/ 8909 w 12874"/>
                  <a:gd name="connsiteY5" fmla="*/ 0 h 11185"/>
                  <a:gd name="connsiteX6" fmla="*/ 12874 w 12874"/>
                  <a:gd name="connsiteY6" fmla="*/ 5353 h 11185"/>
                  <a:gd name="connsiteX7" fmla="*/ 8717 w 12874"/>
                  <a:gd name="connsiteY7" fmla="*/ 11185 h 11185"/>
                  <a:gd name="connsiteX8" fmla="*/ 8717 w 12874"/>
                  <a:gd name="connsiteY8" fmla="*/ 8753 h 11185"/>
                  <a:gd name="connsiteX9" fmla="*/ 5846 w 12874"/>
                  <a:gd name="connsiteY9" fmla="*/ 9877 h 11185"/>
                  <a:gd name="connsiteX10" fmla="*/ 3467 w 12874"/>
                  <a:gd name="connsiteY10" fmla="*/ 8026 h 11185"/>
                  <a:gd name="connsiteX11" fmla="*/ 1926 w 12874"/>
                  <a:gd name="connsiteY11" fmla="*/ 9647 h 11185"/>
                  <a:gd name="connsiteX12" fmla="*/ 36 w 12874"/>
                  <a:gd name="connsiteY12" fmla="*/ 8978 h 11185"/>
                  <a:gd name="connsiteX13" fmla="*/ 0 w 12874"/>
                  <a:gd name="connsiteY13" fmla="*/ 3482 h 11185"/>
                  <a:gd name="connsiteX0" fmla="*/ 0 w 12874"/>
                  <a:gd name="connsiteY0" fmla="*/ 3482 h 11185"/>
                  <a:gd name="connsiteX1" fmla="*/ 1871 w 12874"/>
                  <a:gd name="connsiteY1" fmla="*/ 5155 h 11185"/>
                  <a:gd name="connsiteX2" fmla="*/ 3220 w 12874"/>
                  <a:gd name="connsiteY2" fmla="*/ 3722 h 11185"/>
                  <a:gd name="connsiteX3" fmla="*/ 6436 w 12874"/>
                  <a:gd name="connsiteY3" fmla="*/ 4980 h 11185"/>
                  <a:gd name="connsiteX4" fmla="*/ 8795 w 12874"/>
                  <a:gd name="connsiteY4" fmla="*/ 4272 h 11185"/>
                  <a:gd name="connsiteX5" fmla="*/ 8909 w 12874"/>
                  <a:gd name="connsiteY5" fmla="*/ 0 h 11185"/>
                  <a:gd name="connsiteX6" fmla="*/ 12874 w 12874"/>
                  <a:gd name="connsiteY6" fmla="*/ 5353 h 11185"/>
                  <a:gd name="connsiteX7" fmla="*/ 8717 w 12874"/>
                  <a:gd name="connsiteY7" fmla="*/ 11185 h 11185"/>
                  <a:gd name="connsiteX8" fmla="*/ 8717 w 12874"/>
                  <a:gd name="connsiteY8" fmla="*/ 8753 h 11185"/>
                  <a:gd name="connsiteX9" fmla="*/ 5846 w 12874"/>
                  <a:gd name="connsiteY9" fmla="*/ 9877 h 11185"/>
                  <a:gd name="connsiteX10" fmla="*/ 3467 w 12874"/>
                  <a:gd name="connsiteY10" fmla="*/ 8026 h 11185"/>
                  <a:gd name="connsiteX11" fmla="*/ 1926 w 12874"/>
                  <a:gd name="connsiteY11" fmla="*/ 9647 h 11185"/>
                  <a:gd name="connsiteX12" fmla="*/ 36 w 12874"/>
                  <a:gd name="connsiteY12" fmla="*/ 8978 h 11185"/>
                  <a:gd name="connsiteX13" fmla="*/ 0 w 12874"/>
                  <a:gd name="connsiteY13" fmla="*/ 3482 h 11185"/>
                  <a:gd name="connsiteX0" fmla="*/ 0 w 12874"/>
                  <a:gd name="connsiteY0" fmla="*/ 2495 h 10198"/>
                  <a:gd name="connsiteX1" fmla="*/ 1871 w 12874"/>
                  <a:gd name="connsiteY1" fmla="*/ 4168 h 10198"/>
                  <a:gd name="connsiteX2" fmla="*/ 3220 w 12874"/>
                  <a:gd name="connsiteY2" fmla="*/ 2735 h 10198"/>
                  <a:gd name="connsiteX3" fmla="*/ 6436 w 12874"/>
                  <a:gd name="connsiteY3" fmla="*/ 3993 h 10198"/>
                  <a:gd name="connsiteX4" fmla="*/ 8795 w 12874"/>
                  <a:gd name="connsiteY4" fmla="*/ 3285 h 10198"/>
                  <a:gd name="connsiteX5" fmla="*/ 8909 w 12874"/>
                  <a:gd name="connsiteY5" fmla="*/ 0 h 10198"/>
                  <a:gd name="connsiteX6" fmla="*/ 12874 w 12874"/>
                  <a:gd name="connsiteY6" fmla="*/ 4366 h 10198"/>
                  <a:gd name="connsiteX7" fmla="*/ 8717 w 12874"/>
                  <a:gd name="connsiteY7" fmla="*/ 10198 h 10198"/>
                  <a:gd name="connsiteX8" fmla="*/ 8717 w 12874"/>
                  <a:gd name="connsiteY8" fmla="*/ 7766 h 10198"/>
                  <a:gd name="connsiteX9" fmla="*/ 5846 w 12874"/>
                  <a:gd name="connsiteY9" fmla="*/ 8890 h 10198"/>
                  <a:gd name="connsiteX10" fmla="*/ 3467 w 12874"/>
                  <a:gd name="connsiteY10" fmla="*/ 7039 h 10198"/>
                  <a:gd name="connsiteX11" fmla="*/ 1926 w 12874"/>
                  <a:gd name="connsiteY11" fmla="*/ 8660 h 10198"/>
                  <a:gd name="connsiteX12" fmla="*/ 36 w 12874"/>
                  <a:gd name="connsiteY12" fmla="*/ 7991 h 10198"/>
                  <a:gd name="connsiteX13" fmla="*/ 0 w 12874"/>
                  <a:gd name="connsiteY13" fmla="*/ 2495 h 10198"/>
                  <a:gd name="connsiteX0" fmla="*/ 0 w 12874"/>
                  <a:gd name="connsiteY0" fmla="*/ 2495 h 10198"/>
                  <a:gd name="connsiteX1" fmla="*/ 1871 w 12874"/>
                  <a:gd name="connsiteY1" fmla="*/ 4168 h 10198"/>
                  <a:gd name="connsiteX2" fmla="*/ 3220 w 12874"/>
                  <a:gd name="connsiteY2" fmla="*/ 2735 h 10198"/>
                  <a:gd name="connsiteX3" fmla="*/ 6436 w 12874"/>
                  <a:gd name="connsiteY3" fmla="*/ 3993 h 10198"/>
                  <a:gd name="connsiteX4" fmla="*/ 8795 w 12874"/>
                  <a:gd name="connsiteY4" fmla="*/ 3285 h 10198"/>
                  <a:gd name="connsiteX5" fmla="*/ 8909 w 12874"/>
                  <a:gd name="connsiteY5" fmla="*/ 0 h 10198"/>
                  <a:gd name="connsiteX6" fmla="*/ 12874 w 12874"/>
                  <a:gd name="connsiteY6" fmla="*/ 4366 h 10198"/>
                  <a:gd name="connsiteX7" fmla="*/ 8717 w 12874"/>
                  <a:gd name="connsiteY7" fmla="*/ 10198 h 10198"/>
                  <a:gd name="connsiteX8" fmla="*/ 8717 w 12874"/>
                  <a:gd name="connsiteY8" fmla="*/ 7766 h 10198"/>
                  <a:gd name="connsiteX9" fmla="*/ 5846 w 12874"/>
                  <a:gd name="connsiteY9" fmla="*/ 8890 h 10198"/>
                  <a:gd name="connsiteX10" fmla="*/ 4140 w 12874"/>
                  <a:gd name="connsiteY10" fmla="*/ 7236 h 10198"/>
                  <a:gd name="connsiteX11" fmla="*/ 1926 w 12874"/>
                  <a:gd name="connsiteY11" fmla="*/ 8660 h 10198"/>
                  <a:gd name="connsiteX12" fmla="*/ 36 w 12874"/>
                  <a:gd name="connsiteY12" fmla="*/ 7991 h 10198"/>
                  <a:gd name="connsiteX13" fmla="*/ 0 w 12874"/>
                  <a:gd name="connsiteY13" fmla="*/ 2495 h 10198"/>
                  <a:gd name="connsiteX0" fmla="*/ 0 w 12874"/>
                  <a:gd name="connsiteY0" fmla="*/ 2495 h 10198"/>
                  <a:gd name="connsiteX1" fmla="*/ 1871 w 12874"/>
                  <a:gd name="connsiteY1" fmla="*/ 4168 h 10198"/>
                  <a:gd name="connsiteX2" fmla="*/ 4181 w 12874"/>
                  <a:gd name="connsiteY2" fmla="*/ 3130 h 10198"/>
                  <a:gd name="connsiteX3" fmla="*/ 6436 w 12874"/>
                  <a:gd name="connsiteY3" fmla="*/ 3993 h 10198"/>
                  <a:gd name="connsiteX4" fmla="*/ 8795 w 12874"/>
                  <a:gd name="connsiteY4" fmla="*/ 3285 h 10198"/>
                  <a:gd name="connsiteX5" fmla="*/ 8909 w 12874"/>
                  <a:gd name="connsiteY5" fmla="*/ 0 h 10198"/>
                  <a:gd name="connsiteX6" fmla="*/ 12874 w 12874"/>
                  <a:gd name="connsiteY6" fmla="*/ 4366 h 10198"/>
                  <a:gd name="connsiteX7" fmla="*/ 8717 w 12874"/>
                  <a:gd name="connsiteY7" fmla="*/ 10198 h 10198"/>
                  <a:gd name="connsiteX8" fmla="*/ 8717 w 12874"/>
                  <a:gd name="connsiteY8" fmla="*/ 7766 h 10198"/>
                  <a:gd name="connsiteX9" fmla="*/ 5846 w 12874"/>
                  <a:gd name="connsiteY9" fmla="*/ 8890 h 10198"/>
                  <a:gd name="connsiteX10" fmla="*/ 4140 w 12874"/>
                  <a:gd name="connsiteY10" fmla="*/ 7236 h 10198"/>
                  <a:gd name="connsiteX11" fmla="*/ 1926 w 12874"/>
                  <a:gd name="connsiteY11" fmla="*/ 8660 h 10198"/>
                  <a:gd name="connsiteX12" fmla="*/ 36 w 12874"/>
                  <a:gd name="connsiteY12" fmla="*/ 7991 h 10198"/>
                  <a:gd name="connsiteX13" fmla="*/ 0 w 12874"/>
                  <a:gd name="connsiteY13" fmla="*/ 2495 h 10198"/>
                  <a:gd name="connsiteX0" fmla="*/ 0 w 12874"/>
                  <a:gd name="connsiteY0" fmla="*/ 2495 h 10198"/>
                  <a:gd name="connsiteX1" fmla="*/ 1871 w 12874"/>
                  <a:gd name="connsiteY1" fmla="*/ 3181 h 10198"/>
                  <a:gd name="connsiteX2" fmla="*/ 4181 w 12874"/>
                  <a:gd name="connsiteY2" fmla="*/ 3130 h 10198"/>
                  <a:gd name="connsiteX3" fmla="*/ 6436 w 12874"/>
                  <a:gd name="connsiteY3" fmla="*/ 3993 h 10198"/>
                  <a:gd name="connsiteX4" fmla="*/ 8795 w 12874"/>
                  <a:gd name="connsiteY4" fmla="*/ 3285 h 10198"/>
                  <a:gd name="connsiteX5" fmla="*/ 8909 w 12874"/>
                  <a:gd name="connsiteY5" fmla="*/ 0 h 10198"/>
                  <a:gd name="connsiteX6" fmla="*/ 12874 w 12874"/>
                  <a:gd name="connsiteY6" fmla="*/ 4366 h 10198"/>
                  <a:gd name="connsiteX7" fmla="*/ 8717 w 12874"/>
                  <a:gd name="connsiteY7" fmla="*/ 10198 h 10198"/>
                  <a:gd name="connsiteX8" fmla="*/ 8717 w 12874"/>
                  <a:gd name="connsiteY8" fmla="*/ 7766 h 10198"/>
                  <a:gd name="connsiteX9" fmla="*/ 5846 w 12874"/>
                  <a:gd name="connsiteY9" fmla="*/ 8890 h 10198"/>
                  <a:gd name="connsiteX10" fmla="*/ 4140 w 12874"/>
                  <a:gd name="connsiteY10" fmla="*/ 7236 h 10198"/>
                  <a:gd name="connsiteX11" fmla="*/ 1926 w 12874"/>
                  <a:gd name="connsiteY11" fmla="*/ 8660 h 10198"/>
                  <a:gd name="connsiteX12" fmla="*/ 36 w 12874"/>
                  <a:gd name="connsiteY12" fmla="*/ 7991 h 10198"/>
                  <a:gd name="connsiteX13" fmla="*/ 0 w 12874"/>
                  <a:gd name="connsiteY13" fmla="*/ 2495 h 10198"/>
                  <a:gd name="connsiteX0" fmla="*/ 0 w 12874"/>
                  <a:gd name="connsiteY0" fmla="*/ 2495 h 10198"/>
                  <a:gd name="connsiteX1" fmla="*/ 1871 w 12874"/>
                  <a:gd name="connsiteY1" fmla="*/ 3971 h 10198"/>
                  <a:gd name="connsiteX2" fmla="*/ 4181 w 12874"/>
                  <a:gd name="connsiteY2" fmla="*/ 3130 h 10198"/>
                  <a:gd name="connsiteX3" fmla="*/ 6436 w 12874"/>
                  <a:gd name="connsiteY3" fmla="*/ 3993 h 10198"/>
                  <a:gd name="connsiteX4" fmla="*/ 8795 w 12874"/>
                  <a:gd name="connsiteY4" fmla="*/ 3285 h 10198"/>
                  <a:gd name="connsiteX5" fmla="*/ 8909 w 12874"/>
                  <a:gd name="connsiteY5" fmla="*/ 0 h 10198"/>
                  <a:gd name="connsiteX6" fmla="*/ 12874 w 12874"/>
                  <a:gd name="connsiteY6" fmla="*/ 4366 h 10198"/>
                  <a:gd name="connsiteX7" fmla="*/ 8717 w 12874"/>
                  <a:gd name="connsiteY7" fmla="*/ 10198 h 10198"/>
                  <a:gd name="connsiteX8" fmla="*/ 8717 w 12874"/>
                  <a:gd name="connsiteY8" fmla="*/ 7766 h 10198"/>
                  <a:gd name="connsiteX9" fmla="*/ 5846 w 12874"/>
                  <a:gd name="connsiteY9" fmla="*/ 8890 h 10198"/>
                  <a:gd name="connsiteX10" fmla="*/ 4140 w 12874"/>
                  <a:gd name="connsiteY10" fmla="*/ 7236 h 10198"/>
                  <a:gd name="connsiteX11" fmla="*/ 1926 w 12874"/>
                  <a:gd name="connsiteY11" fmla="*/ 8660 h 10198"/>
                  <a:gd name="connsiteX12" fmla="*/ 36 w 12874"/>
                  <a:gd name="connsiteY12" fmla="*/ 7991 h 10198"/>
                  <a:gd name="connsiteX13" fmla="*/ 0 w 12874"/>
                  <a:gd name="connsiteY13" fmla="*/ 2495 h 10198"/>
                  <a:gd name="connsiteX0" fmla="*/ 0 w 12874"/>
                  <a:gd name="connsiteY0" fmla="*/ 3877 h 10198"/>
                  <a:gd name="connsiteX1" fmla="*/ 1871 w 12874"/>
                  <a:gd name="connsiteY1" fmla="*/ 3971 h 10198"/>
                  <a:gd name="connsiteX2" fmla="*/ 4181 w 12874"/>
                  <a:gd name="connsiteY2" fmla="*/ 3130 h 10198"/>
                  <a:gd name="connsiteX3" fmla="*/ 6436 w 12874"/>
                  <a:gd name="connsiteY3" fmla="*/ 3993 h 10198"/>
                  <a:gd name="connsiteX4" fmla="*/ 8795 w 12874"/>
                  <a:gd name="connsiteY4" fmla="*/ 3285 h 10198"/>
                  <a:gd name="connsiteX5" fmla="*/ 8909 w 12874"/>
                  <a:gd name="connsiteY5" fmla="*/ 0 h 10198"/>
                  <a:gd name="connsiteX6" fmla="*/ 12874 w 12874"/>
                  <a:gd name="connsiteY6" fmla="*/ 4366 h 10198"/>
                  <a:gd name="connsiteX7" fmla="*/ 8717 w 12874"/>
                  <a:gd name="connsiteY7" fmla="*/ 10198 h 10198"/>
                  <a:gd name="connsiteX8" fmla="*/ 8717 w 12874"/>
                  <a:gd name="connsiteY8" fmla="*/ 7766 h 10198"/>
                  <a:gd name="connsiteX9" fmla="*/ 5846 w 12874"/>
                  <a:gd name="connsiteY9" fmla="*/ 8890 h 10198"/>
                  <a:gd name="connsiteX10" fmla="*/ 4140 w 12874"/>
                  <a:gd name="connsiteY10" fmla="*/ 7236 h 10198"/>
                  <a:gd name="connsiteX11" fmla="*/ 1926 w 12874"/>
                  <a:gd name="connsiteY11" fmla="*/ 8660 h 10198"/>
                  <a:gd name="connsiteX12" fmla="*/ 36 w 12874"/>
                  <a:gd name="connsiteY12" fmla="*/ 7991 h 10198"/>
                  <a:gd name="connsiteX13" fmla="*/ 0 w 12874"/>
                  <a:gd name="connsiteY13" fmla="*/ 3877 h 10198"/>
                  <a:gd name="connsiteX0" fmla="*/ 0 w 12874"/>
                  <a:gd name="connsiteY0" fmla="*/ 3877 h 10198"/>
                  <a:gd name="connsiteX1" fmla="*/ 1871 w 12874"/>
                  <a:gd name="connsiteY1" fmla="*/ 3971 h 10198"/>
                  <a:gd name="connsiteX2" fmla="*/ 4181 w 12874"/>
                  <a:gd name="connsiteY2" fmla="*/ 3130 h 10198"/>
                  <a:gd name="connsiteX3" fmla="*/ 6436 w 12874"/>
                  <a:gd name="connsiteY3" fmla="*/ 3993 h 10198"/>
                  <a:gd name="connsiteX4" fmla="*/ 8795 w 12874"/>
                  <a:gd name="connsiteY4" fmla="*/ 3285 h 10198"/>
                  <a:gd name="connsiteX5" fmla="*/ 8909 w 12874"/>
                  <a:gd name="connsiteY5" fmla="*/ 0 h 10198"/>
                  <a:gd name="connsiteX6" fmla="*/ 12874 w 12874"/>
                  <a:gd name="connsiteY6" fmla="*/ 5156 h 10198"/>
                  <a:gd name="connsiteX7" fmla="*/ 8717 w 12874"/>
                  <a:gd name="connsiteY7" fmla="*/ 10198 h 10198"/>
                  <a:gd name="connsiteX8" fmla="*/ 8717 w 12874"/>
                  <a:gd name="connsiteY8" fmla="*/ 7766 h 10198"/>
                  <a:gd name="connsiteX9" fmla="*/ 5846 w 12874"/>
                  <a:gd name="connsiteY9" fmla="*/ 8890 h 10198"/>
                  <a:gd name="connsiteX10" fmla="*/ 4140 w 12874"/>
                  <a:gd name="connsiteY10" fmla="*/ 7236 h 10198"/>
                  <a:gd name="connsiteX11" fmla="*/ 1926 w 12874"/>
                  <a:gd name="connsiteY11" fmla="*/ 8660 h 10198"/>
                  <a:gd name="connsiteX12" fmla="*/ 36 w 12874"/>
                  <a:gd name="connsiteY12" fmla="*/ 7991 h 10198"/>
                  <a:gd name="connsiteX13" fmla="*/ 0 w 12874"/>
                  <a:gd name="connsiteY13" fmla="*/ 3877 h 10198"/>
                  <a:gd name="connsiteX0" fmla="*/ 0 w 12874"/>
                  <a:gd name="connsiteY0" fmla="*/ 3877 h 10988"/>
                  <a:gd name="connsiteX1" fmla="*/ 1871 w 12874"/>
                  <a:gd name="connsiteY1" fmla="*/ 3971 h 10988"/>
                  <a:gd name="connsiteX2" fmla="*/ 4181 w 12874"/>
                  <a:gd name="connsiteY2" fmla="*/ 3130 h 10988"/>
                  <a:gd name="connsiteX3" fmla="*/ 6436 w 12874"/>
                  <a:gd name="connsiteY3" fmla="*/ 3993 h 10988"/>
                  <a:gd name="connsiteX4" fmla="*/ 8795 w 12874"/>
                  <a:gd name="connsiteY4" fmla="*/ 3285 h 10988"/>
                  <a:gd name="connsiteX5" fmla="*/ 8909 w 12874"/>
                  <a:gd name="connsiteY5" fmla="*/ 0 h 10988"/>
                  <a:gd name="connsiteX6" fmla="*/ 12874 w 12874"/>
                  <a:gd name="connsiteY6" fmla="*/ 5156 h 10988"/>
                  <a:gd name="connsiteX7" fmla="*/ 8717 w 12874"/>
                  <a:gd name="connsiteY7" fmla="*/ 10988 h 10988"/>
                  <a:gd name="connsiteX8" fmla="*/ 8717 w 12874"/>
                  <a:gd name="connsiteY8" fmla="*/ 7766 h 10988"/>
                  <a:gd name="connsiteX9" fmla="*/ 5846 w 12874"/>
                  <a:gd name="connsiteY9" fmla="*/ 8890 h 10988"/>
                  <a:gd name="connsiteX10" fmla="*/ 4140 w 12874"/>
                  <a:gd name="connsiteY10" fmla="*/ 7236 h 10988"/>
                  <a:gd name="connsiteX11" fmla="*/ 1926 w 12874"/>
                  <a:gd name="connsiteY11" fmla="*/ 8660 h 10988"/>
                  <a:gd name="connsiteX12" fmla="*/ 36 w 12874"/>
                  <a:gd name="connsiteY12" fmla="*/ 7991 h 10988"/>
                  <a:gd name="connsiteX13" fmla="*/ 0 w 12874"/>
                  <a:gd name="connsiteY13" fmla="*/ 3877 h 10988"/>
                  <a:gd name="connsiteX0" fmla="*/ 0 w 12874"/>
                  <a:gd name="connsiteY0" fmla="*/ 3877 h 10988"/>
                  <a:gd name="connsiteX1" fmla="*/ 1871 w 12874"/>
                  <a:gd name="connsiteY1" fmla="*/ 3971 h 10988"/>
                  <a:gd name="connsiteX2" fmla="*/ 4181 w 12874"/>
                  <a:gd name="connsiteY2" fmla="*/ 3130 h 10988"/>
                  <a:gd name="connsiteX3" fmla="*/ 6562 w 12874"/>
                  <a:gd name="connsiteY3" fmla="*/ 3226 h 10988"/>
                  <a:gd name="connsiteX4" fmla="*/ 8795 w 12874"/>
                  <a:gd name="connsiteY4" fmla="*/ 3285 h 10988"/>
                  <a:gd name="connsiteX5" fmla="*/ 8909 w 12874"/>
                  <a:gd name="connsiteY5" fmla="*/ 0 h 10988"/>
                  <a:gd name="connsiteX6" fmla="*/ 12874 w 12874"/>
                  <a:gd name="connsiteY6" fmla="*/ 5156 h 10988"/>
                  <a:gd name="connsiteX7" fmla="*/ 8717 w 12874"/>
                  <a:gd name="connsiteY7" fmla="*/ 10988 h 10988"/>
                  <a:gd name="connsiteX8" fmla="*/ 8717 w 12874"/>
                  <a:gd name="connsiteY8" fmla="*/ 7766 h 10988"/>
                  <a:gd name="connsiteX9" fmla="*/ 5846 w 12874"/>
                  <a:gd name="connsiteY9" fmla="*/ 8890 h 10988"/>
                  <a:gd name="connsiteX10" fmla="*/ 4140 w 12874"/>
                  <a:gd name="connsiteY10" fmla="*/ 7236 h 10988"/>
                  <a:gd name="connsiteX11" fmla="*/ 1926 w 12874"/>
                  <a:gd name="connsiteY11" fmla="*/ 8660 h 10988"/>
                  <a:gd name="connsiteX12" fmla="*/ 36 w 12874"/>
                  <a:gd name="connsiteY12" fmla="*/ 7991 h 10988"/>
                  <a:gd name="connsiteX13" fmla="*/ 0 w 12874"/>
                  <a:gd name="connsiteY13" fmla="*/ 3877 h 10988"/>
                  <a:gd name="connsiteX0" fmla="*/ 0 w 12874"/>
                  <a:gd name="connsiteY0" fmla="*/ 3877 h 10988"/>
                  <a:gd name="connsiteX1" fmla="*/ 1871 w 12874"/>
                  <a:gd name="connsiteY1" fmla="*/ 3971 h 10988"/>
                  <a:gd name="connsiteX2" fmla="*/ 4181 w 12874"/>
                  <a:gd name="connsiteY2" fmla="*/ 3130 h 10988"/>
                  <a:gd name="connsiteX3" fmla="*/ 6562 w 12874"/>
                  <a:gd name="connsiteY3" fmla="*/ 3226 h 10988"/>
                  <a:gd name="connsiteX4" fmla="*/ 8795 w 12874"/>
                  <a:gd name="connsiteY4" fmla="*/ 3285 h 10988"/>
                  <a:gd name="connsiteX5" fmla="*/ 8909 w 12874"/>
                  <a:gd name="connsiteY5" fmla="*/ 0 h 10988"/>
                  <a:gd name="connsiteX6" fmla="*/ 12874 w 12874"/>
                  <a:gd name="connsiteY6" fmla="*/ 5156 h 10988"/>
                  <a:gd name="connsiteX7" fmla="*/ 8717 w 12874"/>
                  <a:gd name="connsiteY7" fmla="*/ 10988 h 10988"/>
                  <a:gd name="connsiteX8" fmla="*/ 8717 w 12874"/>
                  <a:gd name="connsiteY8" fmla="*/ 7766 h 10988"/>
                  <a:gd name="connsiteX9" fmla="*/ 5846 w 12874"/>
                  <a:gd name="connsiteY9" fmla="*/ 9350 h 10988"/>
                  <a:gd name="connsiteX10" fmla="*/ 4140 w 12874"/>
                  <a:gd name="connsiteY10" fmla="*/ 7236 h 10988"/>
                  <a:gd name="connsiteX11" fmla="*/ 1926 w 12874"/>
                  <a:gd name="connsiteY11" fmla="*/ 8660 h 10988"/>
                  <a:gd name="connsiteX12" fmla="*/ 36 w 12874"/>
                  <a:gd name="connsiteY12" fmla="*/ 7991 h 10988"/>
                  <a:gd name="connsiteX13" fmla="*/ 0 w 12874"/>
                  <a:gd name="connsiteY13" fmla="*/ 3877 h 10988"/>
                  <a:gd name="connsiteX0" fmla="*/ 0 w 12874"/>
                  <a:gd name="connsiteY0" fmla="*/ 3877 h 10988"/>
                  <a:gd name="connsiteX1" fmla="*/ 1871 w 12874"/>
                  <a:gd name="connsiteY1" fmla="*/ 3971 h 10988"/>
                  <a:gd name="connsiteX2" fmla="*/ 4181 w 12874"/>
                  <a:gd name="connsiteY2" fmla="*/ 3130 h 10988"/>
                  <a:gd name="connsiteX3" fmla="*/ 6688 w 12874"/>
                  <a:gd name="connsiteY3" fmla="*/ 4453 h 10988"/>
                  <a:gd name="connsiteX4" fmla="*/ 8795 w 12874"/>
                  <a:gd name="connsiteY4" fmla="*/ 3285 h 10988"/>
                  <a:gd name="connsiteX5" fmla="*/ 8909 w 12874"/>
                  <a:gd name="connsiteY5" fmla="*/ 0 h 10988"/>
                  <a:gd name="connsiteX6" fmla="*/ 12874 w 12874"/>
                  <a:gd name="connsiteY6" fmla="*/ 5156 h 10988"/>
                  <a:gd name="connsiteX7" fmla="*/ 8717 w 12874"/>
                  <a:gd name="connsiteY7" fmla="*/ 10988 h 10988"/>
                  <a:gd name="connsiteX8" fmla="*/ 8717 w 12874"/>
                  <a:gd name="connsiteY8" fmla="*/ 7766 h 10988"/>
                  <a:gd name="connsiteX9" fmla="*/ 5846 w 12874"/>
                  <a:gd name="connsiteY9" fmla="*/ 9350 h 10988"/>
                  <a:gd name="connsiteX10" fmla="*/ 4140 w 12874"/>
                  <a:gd name="connsiteY10" fmla="*/ 7236 h 10988"/>
                  <a:gd name="connsiteX11" fmla="*/ 1926 w 12874"/>
                  <a:gd name="connsiteY11" fmla="*/ 8660 h 10988"/>
                  <a:gd name="connsiteX12" fmla="*/ 36 w 12874"/>
                  <a:gd name="connsiteY12" fmla="*/ 7991 h 10988"/>
                  <a:gd name="connsiteX13" fmla="*/ 0 w 12874"/>
                  <a:gd name="connsiteY13" fmla="*/ 3877 h 10988"/>
                  <a:gd name="connsiteX0" fmla="*/ 0 w 12874"/>
                  <a:gd name="connsiteY0" fmla="*/ 3877 h 10988"/>
                  <a:gd name="connsiteX1" fmla="*/ 1871 w 12874"/>
                  <a:gd name="connsiteY1" fmla="*/ 3971 h 10988"/>
                  <a:gd name="connsiteX2" fmla="*/ 4181 w 12874"/>
                  <a:gd name="connsiteY2" fmla="*/ 3130 h 10988"/>
                  <a:gd name="connsiteX3" fmla="*/ 5931 w 12874"/>
                  <a:gd name="connsiteY3" fmla="*/ 4453 h 10988"/>
                  <a:gd name="connsiteX4" fmla="*/ 8795 w 12874"/>
                  <a:gd name="connsiteY4" fmla="*/ 3285 h 10988"/>
                  <a:gd name="connsiteX5" fmla="*/ 8909 w 12874"/>
                  <a:gd name="connsiteY5" fmla="*/ 0 h 10988"/>
                  <a:gd name="connsiteX6" fmla="*/ 12874 w 12874"/>
                  <a:gd name="connsiteY6" fmla="*/ 5156 h 10988"/>
                  <a:gd name="connsiteX7" fmla="*/ 8717 w 12874"/>
                  <a:gd name="connsiteY7" fmla="*/ 10988 h 10988"/>
                  <a:gd name="connsiteX8" fmla="*/ 8717 w 12874"/>
                  <a:gd name="connsiteY8" fmla="*/ 7766 h 10988"/>
                  <a:gd name="connsiteX9" fmla="*/ 5846 w 12874"/>
                  <a:gd name="connsiteY9" fmla="*/ 9350 h 10988"/>
                  <a:gd name="connsiteX10" fmla="*/ 4140 w 12874"/>
                  <a:gd name="connsiteY10" fmla="*/ 7236 h 10988"/>
                  <a:gd name="connsiteX11" fmla="*/ 1926 w 12874"/>
                  <a:gd name="connsiteY11" fmla="*/ 8660 h 10988"/>
                  <a:gd name="connsiteX12" fmla="*/ 36 w 12874"/>
                  <a:gd name="connsiteY12" fmla="*/ 7991 h 10988"/>
                  <a:gd name="connsiteX13" fmla="*/ 0 w 12874"/>
                  <a:gd name="connsiteY13" fmla="*/ 3877 h 10988"/>
                  <a:gd name="connsiteX0" fmla="*/ 0 w 12874"/>
                  <a:gd name="connsiteY0" fmla="*/ 3877 h 10988"/>
                  <a:gd name="connsiteX1" fmla="*/ 1871 w 12874"/>
                  <a:gd name="connsiteY1" fmla="*/ 3971 h 10988"/>
                  <a:gd name="connsiteX2" fmla="*/ 4181 w 12874"/>
                  <a:gd name="connsiteY2" fmla="*/ 3130 h 10988"/>
                  <a:gd name="connsiteX3" fmla="*/ 5931 w 12874"/>
                  <a:gd name="connsiteY3" fmla="*/ 4453 h 10988"/>
                  <a:gd name="connsiteX4" fmla="*/ 8795 w 12874"/>
                  <a:gd name="connsiteY4" fmla="*/ 3285 h 10988"/>
                  <a:gd name="connsiteX5" fmla="*/ 8909 w 12874"/>
                  <a:gd name="connsiteY5" fmla="*/ 0 h 10988"/>
                  <a:gd name="connsiteX6" fmla="*/ 12874 w 12874"/>
                  <a:gd name="connsiteY6" fmla="*/ 5156 h 10988"/>
                  <a:gd name="connsiteX7" fmla="*/ 8717 w 12874"/>
                  <a:gd name="connsiteY7" fmla="*/ 10988 h 10988"/>
                  <a:gd name="connsiteX8" fmla="*/ 8717 w 12874"/>
                  <a:gd name="connsiteY8" fmla="*/ 7766 h 10988"/>
                  <a:gd name="connsiteX9" fmla="*/ 5846 w 12874"/>
                  <a:gd name="connsiteY9" fmla="*/ 9350 h 10988"/>
                  <a:gd name="connsiteX10" fmla="*/ 4140 w 12874"/>
                  <a:gd name="connsiteY10" fmla="*/ 8003 h 10988"/>
                  <a:gd name="connsiteX11" fmla="*/ 1926 w 12874"/>
                  <a:gd name="connsiteY11" fmla="*/ 8660 h 10988"/>
                  <a:gd name="connsiteX12" fmla="*/ 36 w 12874"/>
                  <a:gd name="connsiteY12" fmla="*/ 7991 h 10988"/>
                  <a:gd name="connsiteX13" fmla="*/ 0 w 12874"/>
                  <a:gd name="connsiteY13" fmla="*/ 3877 h 10988"/>
                  <a:gd name="connsiteX0" fmla="*/ 0 w 12874"/>
                  <a:gd name="connsiteY0" fmla="*/ 3877 h 10988"/>
                  <a:gd name="connsiteX1" fmla="*/ 1871 w 12874"/>
                  <a:gd name="connsiteY1" fmla="*/ 3358 h 10988"/>
                  <a:gd name="connsiteX2" fmla="*/ 4181 w 12874"/>
                  <a:gd name="connsiteY2" fmla="*/ 3130 h 10988"/>
                  <a:gd name="connsiteX3" fmla="*/ 5931 w 12874"/>
                  <a:gd name="connsiteY3" fmla="*/ 4453 h 10988"/>
                  <a:gd name="connsiteX4" fmla="*/ 8795 w 12874"/>
                  <a:gd name="connsiteY4" fmla="*/ 3285 h 10988"/>
                  <a:gd name="connsiteX5" fmla="*/ 8909 w 12874"/>
                  <a:gd name="connsiteY5" fmla="*/ 0 h 10988"/>
                  <a:gd name="connsiteX6" fmla="*/ 12874 w 12874"/>
                  <a:gd name="connsiteY6" fmla="*/ 5156 h 10988"/>
                  <a:gd name="connsiteX7" fmla="*/ 8717 w 12874"/>
                  <a:gd name="connsiteY7" fmla="*/ 10988 h 10988"/>
                  <a:gd name="connsiteX8" fmla="*/ 8717 w 12874"/>
                  <a:gd name="connsiteY8" fmla="*/ 7766 h 10988"/>
                  <a:gd name="connsiteX9" fmla="*/ 5846 w 12874"/>
                  <a:gd name="connsiteY9" fmla="*/ 9350 h 10988"/>
                  <a:gd name="connsiteX10" fmla="*/ 4140 w 12874"/>
                  <a:gd name="connsiteY10" fmla="*/ 8003 h 10988"/>
                  <a:gd name="connsiteX11" fmla="*/ 1926 w 12874"/>
                  <a:gd name="connsiteY11" fmla="*/ 8660 h 10988"/>
                  <a:gd name="connsiteX12" fmla="*/ 36 w 12874"/>
                  <a:gd name="connsiteY12" fmla="*/ 7991 h 10988"/>
                  <a:gd name="connsiteX13" fmla="*/ 0 w 12874"/>
                  <a:gd name="connsiteY13" fmla="*/ 3877 h 10988"/>
                  <a:gd name="connsiteX0" fmla="*/ 0 w 12874"/>
                  <a:gd name="connsiteY0" fmla="*/ 2650 h 10988"/>
                  <a:gd name="connsiteX1" fmla="*/ 1871 w 12874"/>
                  <a:gd name="connsiteY1" fmla="*/ 3358 h 10988"/>
                  <a:gd name="connsiteX2" fmla="*/ 4181 w 12874"/>
                  <a:gd name="connsiteY2" fmla="*/ 3130 h 10988"/>
                  <a:gd name="connsiteX3" fmla="*/ 5931 w 12874"/>
                  <a:gd name="connsiteY3" fmla="*/ 4453 h 10988"/>
                  <a:gd name="connsiteX4" fmla="*/ 8795 w 12874"/>
                  <a:gd name="connsiteY4" fmla="*/ 3285 h 10988"/>
                  <a:gd name="connsiteX5" fmla="*/ 8909 w 12874"/>
                  <a:gd name="connsiteY5" fmla="*/ 0 h 10988"/>
                  <a:gd name="connsiteX6" fmla="*/ 12874 w 12874"/>
                  <a:gd name="connsiteY6" fmla="*/ 5156 h 10988"/>
                  <a:gd name="connsiteX7" fmla="*/ 8717 w 12874"/>
                  <a:gd name="connsiteY7" fmla="*/ 10988 h 10988"/>
                  <a:gd name="connsiteX8" fmla="*/ 8717 w 12874"/>
                  <a:gd name="connsiteY8" fmla="*/ 7766 h 10988"/>
                  <a:gd name="connsiteX9" fmla="*/ 5846 w 12874"/>
                  <a:gd name="connsiteY9" fmla="*/ 9350 h 10988"/>
                  <a:gd name="connsiteX10" fmla="*/ 4140 w 12874"/>
                  <a:gd name="connsiteY10" fmla="*/ 8003 h 10988"/>
                  <a:gd name="connsiteX11" fmla="*/ 1926 w 12874"/>
                  <a:gd name="connsiteY11" fmla="*/ 8660 h 10988"/>
                  <a:gd name="connsiteX12" fmla="*/ 36 w 12874"/>
                  <a:gd name="connsiteY12" fmla="*/ 7991 h 10988"/>
                  <a:gd name="connsiteX13" fmla="*/ 0 w 12874"/>
                  <a:gd name="connsiteY13" fmla="*/ 2650 h 10988"/>
                  <a:gd name="connsiteX0" fmla="*/ 0 w 12874"/>
                  <a:gd name="connsiteY0" fmla="*/ 2650 h 10988"/>
                  <a:gd name="connsiteX1" fmla="*/ 1871 w 12874"/>
                  <a:gd name="connsiteY1" fmla="*/ 3358 h 10988"/>
                  <a:gd name="connsiteX2" fmla="*/ 4181 w 12874"/>
                  <a:gd name="connsiteY2" fmla="*/ 3130 h 10988"/>
                  <a:gd name="connsiteX3" fmla="*/ 5931 w 12874"/>
                  <a:gd name="connsiteY3" fmla="*/ 4453 h 10988"/>
                  <a:gd name="connsiteX4" fmla="*/ 8795 w 12874"/>
                  <a:gd name="connsiteY4" fmla="*/ 3285 h 10988"/>
                  <a:gd name="connsiteX5" fmla="*/ 8909 w 12874"/>
                  <a:gd name="connsiteY5" fmla="*/ 0 h 10988"/>
                  <a:gd name="connsiteX6" fmla="*/ 12874 w 12874"/>
                  <a:gd name="connsiteY6" fmla="*/ 5156 h 10988"/>
                  <a:gd name="connsiteX7" fmla="*/ 8717 w 12874"/>
                  <a:gd name="connsiteY7" fmla="*/ 10988 h 10988"/>
                  <a:gd name="connsiteX8" fmla="*/ 9474 w 12874"/>
                  <a:gd name="connsiteY8" fmla="*/ 7548 h 10988"/>
                  <a:gd name="connsiteX9" fmla="*/ 5846 w 12874"/>
                  <a:gd name="connsiteY9" fmla="*/ 9350 h 10988"/>
                  <a:gd name="connsiteX10" fmla="*/ 4140 w 12874"/>
                  <a:gd name="connsiteY10" fmla="*/ 8003 h 10988"/>
                  <a:gd name="connsiteX11" fmla="*/ 1926 w 12874"/>
                  <a:gd name="connsiteY11" fmla="*/ 8660 h 10988"/>
                  <a:gd name="connsiteX12" fmla="*/ 36 w 12874"/>
                  <a:gd name="connsiteY12" fmla="*/ 7991 h 10988"/>
                  <a:gd name="connsiteX13" fmla="*/ 0 w 12874"/>
                  <a:gd name="connsiteY13" fmla="*/ 2650 h 10988"/>
                  <a:gd name="connsiteX0" fmla="*/ 0 w 12874"/>
                  <a:gd name="connsiteY0" fmla="*/ 2650 h 10335"/>
                  <a:gd name="connsiteX1" fmla="*/ 1871 w 12874"/>
                  <a:gd name="connsiteY1" fmla="*/ 3358 h 10335"/>
                  <a:gd name="connsiteX2" fmla="*/ 4181 w 12874"/>
                  <a:gd name="connsiteY2" fmla="*/ 3130 h 10335"/>
                  <a:gd name="connsiteX3" fmla="*/ 5931 w 12874"/>
                  <a:gd name="connsiteY3" fmla="*/ 4453 h 10335"/>
                  <a:gd name="connsiteX4" fmla="*/ 8795 w 12874"/>
                  <a:gd name="connsiteY4" fmla="*/ 3285 h 10335"/>
                  <a:gd name="connsiteX5" fmla="*/ 8909 w 12874"/>
                  <a:gd name="connsiteY5" fmla="*/ 0 h 10335"/>
                  <a:gd name="connsiteX6" fmla="*/ 12874 w 12874"/>
                  <a:gd name="connsiteY6" fmla="*/ 5156 h 10335"/>
                  <a:gd name="connsiteX7" fmla="*/ 9390 w 12874"/>
                  <a:gd name="connsiteY7" fmla="*/ 10335 h 10335"/>
                  <a:gd name="connsiteX8" fmla="*/ 9474 w 12874"/>
                  <a:gd name="connsiteY8" fmla="*/ 7548 h 10335"/>
                  <a:gd name="connsiteX9" fmla="*/ 5846 w 12874"/>
                  <a:gd name="connsiteY9" fmla="*/ 9350 h 10335"/>
                  <a:gd name="connsiteX10" fmla="*/ 4140 w 12874"/>
                  <a:gd name="connsiteY10" fmla="*/ 8003 h 10335"/>
                  <a:gd name="connsiteX11" fmla="*/ 1926 w 12874"/>
                  <a:gd name="connsiteY11" fmla="*/ 8660 h 10335"/>
                  <a:gd name="connsiteX12" fmla="*/ 36 w 12874"/>
                  <a:gd name="connsiteY12" fmla="*/ 7991 h 10335"/>
                  <a:gd name="connsiteX13" fmla="*/ 0 w 12874"/>
                  <a:gd name="connsiteY13" fmla="*/ 2650 h 10335"/>
                  <a:gd name="connsiteX0" fmla="*/ 0 w 12874"/>
                  <a:gd name="connsiteY0" fmla="*/ 2650 h 10335"/>
                  <a:gd name="connsiteX1" fmla="*/ 1871 w 12874"/>
                  <a:gd name="connsiteY1" fmla="*/ 3358 h 10335"/>
                  <a:gd name="connsiteX2" fmla="*/ 4181 w 12874"/>
                  <a:gd name="connsiteY2" fmla="*/ 3130 h 10335"/>
                  <a:gd name="connsiteX3" fmla="*/ 5931 w 12874"/>
                  <a:gd name="connsiteY3" fmla="*/ 4453 h 10335"/>
                  <a:gd name="connsiteX4" fmla="*/ 9636 w 12874"/>
                  <a:gd name="connsiteY4" fmla="*/ 3720 h 10335"/>
                  <a:gd name="connsiteX5" fmla="*/ 8909 w 12874"/>
                  <a:gd name="connsiteY5" fmla="*/ 0 h 10335"/>
                  <a:gd name="connsiteX6" fmla="*/ 12874 w 12874"/>
                  <a:gd name="connsiteY6" fmla="*/ 5156 h 10335"/>
                  <a:gd name="connsiteX7" fmla="*/ 9390 w 12874"/>
                  <a:gd name="connsiteY7" fmla="*/ 10335 h 10335"/>
                  <a:gd name="connsiteX8" fmla="*/ 9474 w 12874"/>
                  <a:gd name="connsiteY8" fmla="*/ 7548 h 10335"/>
                  <a:gd name="connsiteX9" fmla="*/ 5846 w 12874"/>
                  <a:gd name="connsiteY9" fmla="*/ 9350 h 10335"/>
                  <a:gd name="connsiteX10" fmla="*/ 4140 w 12874"/>
                  <a:gd name="connsiteY10" fmla="*/ 8003 h 10335"/>
                  <a:gd name="connsiteX11" fmla="*/ 1926 w 12874"/>
                  <a:gd name="connsiteY11" fmla="*/ 8660 h 10335"/>
                  <a:gd name="connsiteX12" fmla="*/ 36 w 12874"/>
                  <a:gd name="connsiteY12" fmla="*/ 7991 h 10335"/>
                  <a:gd name="connsiteX13" fmla="*/ 0 w 12874"/>
                  <a:gd name="connsiteY13" fmla="*/ 2650 h 10335"/>
                  <a:gd name="connsiteX0" fmla="*/ 0 w 12874"/>
                  <a:gd name="connsiteY0" fmla="*/ 1562 h 9247"/>
                  <a:gd name="connsiteX1" fmla="*/ 1871 w 12874"/>
                  <a:gd name="connsiteY1" fmla="*/ 2270 h 9247"/>
                  <a:gd name="connsiteX2" fmla="*/ 4181 w 12874"/>
                  <a:gd name="connsiteY2" fmla="*/ 2042 h 9247"/>
                  <a:gd name="connsiteX3" fmla="*/ 5931 w 12874"/>
                  <a:gd name="connsiteY3" fmla="*/ 3365 h 9247"/>
                  <a:gd name="connsiteX4" fmla="*/ 9636 w 12874"/>
                  <a:gd name="connsiteY4" fmla="*/ 2632 h 9247"/>
                  <a:gd name="connsiteX5" fmla="*/ 9582 w 12874"/>
                  <a:gd name="connsiteY5" fmla="*/ 0 h 9247"/>
                  <a:gd name="connsiteX6" fmla="*/ 12874 w 12874"/>
                  <a:gd name="connsiteY6" fmla="*/ 4068 h 9247"/>
                  <a:gd name="connsiteX7" fmla="*/ 9390 w 12874"/>
                  <a:gd name="connsiteY7" fmla="*/ 9247 h 9247"/>
                  <a:gd name="connsiteX8" fmla="*/ 9474 w 12874"/>
                  <a:gd name="connsiteY8" fmla="*/ 6460 h 9247"/>
                  <a:gd name="connsiteX9" fmla="*/ 5846 w 12874"/>
                  <a:gd name="connsiteY9" fmla="*/ 8262 h 9247"/>
                  <a:gd name="connsiteX10" fmla="*/ 4140 w 12874"/>
                  <a:gd name="connsiteY10" fmla="*/ 6915 h 9247"/>
                  <a:gd name="connsiteX11" fmla="*/ 1926 w 12874"/>
                  <a:gd name="connsiteY11" fmla="*/ 7572 h 9247"/>
                  <a:gd name="connsiteX12" fmla="*/ 36 w 12874"/>
                  <a:gd name="connsiteY12" fmla="*/ 6903 h 9247"/>
                  <a:gd name="connsiteX13" fmla="*/ 0 w 12874"/>
                  <a:gd name="connsiteY13" fmla="*/ 1562 h 9247"/>
                  <a:gd name="connsiteX0" fmla="*/ 0 w 10000"/>
                  <a:gd name="connsiteY0" fmla="*/ 1689 h 9765"/>
                  <a:gd name="connsiteX1" fmla="*/ 1453 w 10000"/>
                  <a:gd name="connsiteY1" fmla="*/ 2455 h 9765"/>
                  <a:gd name="connsiteX2" fmla="*/ 3248 w 10000"/>
                  <a:gd name="connsiteY2" fmla="*/ 2208 h 9765"/>
                  <a:gd name="connsiteX3" fmla="*/ 4607 w 10000"/>
                  <a:gd name="connsiteY3" fmla="*/ 3639 h 9765"/>
                  <a:gd name="connsiteX4" fmla="*/ 7485 w 10000"/>
                  <a:gd name="connsiteY4" fmla="*/ 2846 h 9765"/>
                  <a:gd name="connsiteX5" fmla="*/ 7443 w 10000"/>
                  <a:gd name="connsiteY5" fmla="*/ 0 h 9765"/>
                  <a:gd name="connsiteX6" fmla="*/ 10000 w 10000"/>
                  <a:gd name="connsiteY6" fmla="*/ 4399 h 9765"/>
                  <a:gd name="connsiteX7" fmla="*/ 7490 w 10000"/>
                  <a:gd name="connsiteY7" fmla="*/ 9765 h 9765"/>
                  <a:gd name="connsiteX8" fmla="*/ 7359 w 10000"/>
                  <a:gd name="connsiteY8" fmla="*/ 6986 h 9765"/>
                  <a:gd name="connsiteX9" fmla="*/ 4541 w 10000"/>
                  <a:gd name="connsiteY9" fmla="*/ 8935 h 9765"/>
                  <a:gd name="connsiteX10" fmla="*/ 3216 w 10000"/>
                  <a:gd name="connsiteY10" fmla="*/ 7478 h 9765"/>
                  <a:gd name="connsiteX11" fmla="*/ 1496 w 10000"/>
                  <a:gd name="connsiteY11" fmla="*/ 8189 h 9765"/>
                  <a:gd name="connsiteX12" fmla="*/ 28 w 10000"/>
                  <a:gd name="connsiteY12" fmla="*/ 7465 h 9765"/>
                  <a:gd name="connsiteX13" fmla="*/ 0 w 10000"/>
                  <a:gd name="connsiteY13" fmla="*/ 1689 h 9765"/>
                  <a:gd name="connsiteX0" fmla="*/ 0 w 10000"/>
                  <a:gd name="connsiteY0" fmla="*/ 1730 h 10000"/>
                  <a:gd name="connsiteX1" fmla="*/ 1453 w 10000"/>
                  <a:gd name="connsiteY1" fmla="*/ 2514 h 10000"/>
                  <a:gd name="connsiteX2" fmla="*/ 3248 w 10000"/>
                  <a:gd name="connsiteY2" fmla="*/ 2261 h 10000"/>
                  <a:gd name="connsiteX3" fmla="*/ 4607 w 10000"/>
                  <a:gd name="connsiteY3" fmla="*/ 3727 h 10000"/>
                  <a:gd name="connsiteX4" fmla="*/ 7485 w 10000"/>
                  <a:gd name="connsiteY4" fmla="*/ 2914 h 10000"/>
                  <a:gd name="connsiteX5" fmla="*/ 7443 w 10000"/>
                  <a:gd name="connsiteY5" fmla="*/ 0 h 10000"/>
                  <a:gd name="connsiteX6" fmla="*/ 10000 w 10000"/>
                  <a:gd name="connsiteY6" fmla="*/ 4505 h 10000"/>
                  <a:gd name="connsiteX7" fmla="*/ 7490 w 10000"/>
                  <a:gd name="connsiteY7" fmla="*/ 10000 h 10000"/>
                  <a:gd name="connsiteX8" fmla="*/ 7359 w 10000"/>
                  <a:gd name="connsiteY8" fmla="*/ 7154 h 10000"/>
                  <a:gd name="connsiteX9" fmla="*/ 5391 w 10000"/>
                  <a:gd name="connsiteY9" fmla="*/ 8668 h 10000"/>
                  <a:gd name="connsiteX10" fmla="*/ 3216 w 10000"/>
                  <a:gd name="connsiteY10" fmla="*/ 7658 h 10000"/>
                  <a:gd name="connsiteX11" fmla="*/ 1496 w 10000"/>
                  <a:gd name="connsiteY11" fmla="*/ 8386 h 10000"/>
                  <a:gd name="connsiteX12" fmla="*/ 28 w 10000"/>
                  <a:gd name="connsiteY12" fmla="*/ 7645 h 10000"/>
                  <a:gd name="connsiteX13" fmla="*/ 0 w 10000"/>
                  <a:gd name="connsiteY13" fmla="*/ 1730 h 10000"/>
                  <a:gd name="connsiteX0" fmla="*/ 0 w 10000"/>
                  <a:gd name="connsiteY0" fmla="*/ 1730 h 10000"/>
                  <a:gd name="connsiteX1" fmla="*/ 1453 w 10000"/>
                  <a:gd name="connsiteY1" fmla="*/ 2514 h 10000"/>
                  <a:gd name="connsiteX2" fmla="*/ 3248 w 10000"/>
                  <a:gd name="connsiteY2" fmla="*/ 2261 h 10000"/>
                  <a:gd name="connsiteX3" fmla="*/ 5195 w 10000"/>
                  <a:gd name="connsiteY3" fmla="*/ 5173 h 10000"/>
                  <a:gd name="connsiteX4" fmla="*/ 7485 w 10000"/>
                  <a:gd name="connsiteY4" fmla="*/ 2914 h 10000"/>
                  <a:gd name="connsiteX5" fmla="*/ 7443 w 10000"/>
                  <a:gd name="connsiteY5" fmla="*/ 0 h 10000"/>
                  <a:gd name="connsiteX6" fmla="*/ 10000 w 10000"/>
                  <a:gd name="connsiteY6" fmla="*/ 4505 h 10000"/>
                  <a:gd name="connsiteX7" fmla="*/ 7490 w 10000"/>
                  <a:gd name="connsiteY7" fmla="*/ 10000 h 10000"/>
                  <a:gd name="connsiteX8" fmla="*/ 7359 w 10000"/>
                  <a:gd name="connsiteY8" fmla="*/ 7154 h 10000"/>
                  <a:gd name="connsiteX9" fmla="*/ 5391 w 10000"/>
                  <a:gd name="connsiteY9" fmla="*/ 8668 h 10000"/>
                  <a:gd name="connsiteX10" fmla="*/ 3216 w 10000"/>
                  <a:gd name="connsiteY10" fmla="*/ 7658 h 10000"/>
                  <a:gd name="connsiteX11" fmla="*/ 1496 w 10000"/>
                  <a:gd name="connsiteY11" fmla="*/ 8386 h 10000"/>
                  <a:gd name="connsiteX12" fmla="*/ 28 w 10000"/>
                  <a:gd name="connsiteY12" fmla="*/ 7645 h 10000"/>
                  <a:gd name="connsiteX13" fmla="*/ 0 w 10000"/>
                  <a:gd name="connsiteY13" fmla="*/ 1730 h 10000"/>
                  <a:gd name="connsiteX0" fmla="*/ 0 w 10000"/>
                  <a:gd name="connsiteY0" fmla="*/ 1730 h 10000"/>
                  <a:gd name="connsiteX1" fmla="*/ 1453 w 10000"/>
                  <a:gd name="connsiteY1" fmla="*/ 2514 h 10000"/>
                  <a:gd name="connsiteX2" fmla="*/ 3248 w 10000"/>
                  <a:gd name="connsiteY2" fmla="*/ 2261 h 10000"/>
                  <a:gd name="connsiteX3" fmla="*/ 5195 w 10000"/>
                  <a:gd name="connsiteY3" fmla="*/ 5173 h 10000"/>
                  <a:gd name="connsiteX4" fmla="*/ 7485 w 10000"/>
                  <a:gd name="connsiteY4" fmla="*/ 2914 h 10000"/>
                  <a:gd name="connsiteX5" fmla="*/ 7443 w 10000"/>
                  <a:gd name="connsiteY5" fmla="*/ 0 h 10000"/>
                  <a:gd name="connsiteX6" fmla="*/ 10000 w 10000"/>
                  <a:gd name="connsiteY6" fmla="*/ 4505 h 10000"/>
                  <a:gd name="connsiteX7" fmla="*/ 7490 w 10000"/>
                  <a:gd name="connsiteY7" fmla="*/ 10000 h 10000"/>
                  <a:gd name="connsiteX8" fmla="*/ 7359 w 10000"/>
                  <a:gd name="connsiteY8" fmla="*/ 7154 h 10000"/>
                  <a:gd name="connsiteX9" fmla="*/ 5391 w 10000"/>
                  <a:gd name="connsiteY9" fmla="*/ 8668 h 10000"/>
                  <a:gd name="connsiteX10" fmla="*/ 3216 w 10000"/>
                  <a:gd name="connsiteY10" fmla="*/ 6212 h 10000"/>
                  <a:gd name="connsiteX11" fmla="*/ 1496 w 10000"/>
                  <a:gd name="connsiteY11" fmla="*/ 8386 h 10000"/>
                  <a:gd name="connsiteX12" fmla="*/ 28 w 10000"/>
                  <a:gd name="connsiteY12" fmla="*/ 7645 h 10000"/>
                  <a:gd name="connsiteX13" fmla="*/ 0 w 10000"/>
                  <a:gd name="connsiteY13" fmla="*/ 1730 h 10000"/>
                  <a:gd name="connsiteX0" fmla="*/ 0 w 10000"/>
                  <a:gd name="connsiteY0" fmla="*/ 1730 h 10000"/>
                  <a:gd name="connsiteX1" fmla="*/ 1453 w 10000"/>
                  <a:gd name="connsiteY1" fmla="*/ 4201 h 10000"/>
                  <a:gd name="connsiteX2" fmla="*/ 3248 w 10000"/>
                  <a:gd name="connsiteY2" fmla="*/ 2261 h 10000"/>
                  <a:gd name="connsiteX3" fmla="*/ 5195 w 10000"/>
                  <a:gd name="connsiteY3" fmla="*/ 5173 h 10000"/>
                  <a:gd name="connsiteX4" fmla="*/ 7485 w 10000"/>
                  <a:gd name="connsiteY4" fmla="*/ 2914 h 10000"/>
                  <a:gd name="connsiteX5" fmla="*/ 7443 w 10000"/>
                  <a:gd name="connsiteY5" fmla="*/ 0 h 10000"/>
                  <a:gd name="connsiteX6" fmla="*/ 10000 w 10000"/>
                  <a:gd name="connsiteY6" fmla="*/ 4505 h 10000"/>
                  <a:gd name="connsiteX7" fmla="*/ 7490 w 10000"/>
                  <a:gd name="connsiteY7" fmla="*/ 10000 h 10000"/>
                  <a:gd name="connsiteX8" fmla="*/ 7359 w 10000"/>
                  <a:gd name="connsiteY8" fmla="*/ 7154 h 10000"/>
                  <a:gd name="connsiteX9" fmla="*/ 5391 w 10000"/>
                  <a:gd name="connsiteY9" fmla="*/ 8668 h 10000"/>
                  <a:gd name="connsiteX10" fmla="*/ 3216 w 10000"/>
                  <a:gd name="connsiteY10" fmla="*/ 6212 h 10000"/>
                  <a:gd name="connsiteX11" fmla="*/ 1496 w 10000"/>
                  <a:gd name="connsiteY11" fmla="*/ 8386 h 10000"/>
                  <a:gd name="connsiteX12" fmla="*/ 28 w 10000"/>
                  <a:gd name="connsiteY12" fmla="*/ 7645 h 10000"/>
                  <a:gd name="connsiteX13" fmla="*/ 0 w 10000"/>
                  <a:gd name="connsiteY13" fmla="*/ 1730 h 10000"/>
                  <a:gd name="connsiteX0" fmla="*/ 0 w 10065"/>
                  <a:gd name="connsiteY0" fmla="*/ 3176 h 10000"/>
                  <a:gd name="connsiteX1" fmla="*/ 1518 w 10065"/>
                  <a:gd name="connsiteY1" fmla="*/ 4201 h 10000"/>
                  <a:gd name="connsiteX2" fmla="*/ 3313 w 10065"/>
                  <a:gd name="connsiteY2" fmla="*/ 2261 h 10000"/>
                  <a:gd name="connsiteX3" fmla="*/ 5260 w 10065"/>
                  <a:gd name="connsiteY3" fmla="*/ 5173 h 10000"/>
                  <a:gd name="connsiteX4" fmla="*/ 7550 w 10065"/>
                  <a:gd name="connsiteY4" fmla="*/ 2914 h 10000"/>
                  <a:gd name="connsiteX5" fmla="*/ 7508 w 10065"/>
                  <a:gd name="connsiteY5" fmla="*/ 0 h 10000"/>
                  <a:gd name="connsiteX6" fmla="*/ 10065 w 10065"/>
                  <a:gd name="connsiteY6" fmla="*/ 4505 h 10000"/>
                  <a:gd name="connsiteX7" fmla="*/ 7555 w 10065"/>
                  <a:gd name="connsiteY7" fmla="*/ 10000 h 10000"/>
                  <a:gd name="connsiteX8" fmla="*/ 7424 w 10065"/>
                  <a:gd name="connsiteY8" fmla="*/ 7154 h 10000"/>
                  <a:gd name="connsiteX9" fmla="*/ 5456 w 10065"/>
                  <a:gd name="connsiteY9" fmla="*/ 8668 h 10000"/>
                  <a:gd name="connsiteX10" fmla="*/ 3281 w 10065"/>
                  <a:gd name="connsiteY10" fmla="*/ 6212 h 10000"/>
                  <a:gd name="connsiteX11" fmla="*/ 1561 w 10065"/>
                  <a:gd name="connsiteY11" fmla="*/ 8386 h 10000"/>
                  <a:gd name="connsiteX12" fmla="*/ 93 w 10065"/>
                  <a:gd name="connsiteY12" fmla="*/ 7645 h 10000"/>
                  <a:gd name="connsiteX13" fmla="*/ 0 w 10065"/>
                  <a:gd name="connsiteY13" fmla="*/ 3176 h 10000"/>
                  <a:gd name="connsiteX0" fmla="*/ 0 w 10065"/>
                  <a:gd name="connsiteY0" fmla="*/ 3176 h 8678"/>
                  <a:gd name="connsiteX1" fmla="*/ 1518 w 10065"/>
                  <a:gd name="connsiteY1" fmla="*/ 4201 h 8678"/>
                  <a:gd name="connsiteX2" fmla="*/ 3313 w 10065"/>
                  <a:gd name="connsiteY2" fmla="*/ 2261 h 8678"/>
                  <a:gd name="connsiteX3" fmla="*/ 5260 w 10065"/>
                  <a:gd name="connsiteY3" fmla="*/ 5173 h 8678"/>
                  <a:gd name="connsiteX4" fmla="*/ 7550 w 10065"/>
                  <a:gd name="connsiteY4" fmla="*/ 2914 h 8678"/>
                  <a:gd name="connsiteX5" fmla="*/ 7508 w 10065"/>
                  <a:gd name="connsiteY5" fmla="*/ 0 h 8678"/>
                  <a:gd name="connsiteX6" fmla="*/ 10065 w 10065"/>
                  <a:gd name="connsiteY6" fmla="*/ 4505 h 8678"/>
                  <a:gd name="connsiteX7" fmla="*/ 8405 w 10065"/>
                  <a:gd name="connsiteY7" fmla="*/ 7831 h 8678"/>
                  <a:gd name="connsiteX8" fmla="*/ 7424 w 10065"/>
                  <a:gd name="connsiteY8" fmla="*/ 7154 h 8678"/>
                  <a:gd name="connsiteX9" fmla="*/ 5456 w 10065"/>
                  <a:gd name="connsiteY9" fmla="*/ 8668 h 8678"/>
                  <a:gd name="connsiteX10" fmla="*/ 3281 w 10065"/>
                  <a:gd name="connsiteY10" fmla="*/ 6212 h 8678"/>
                  <a:gd name="connsiteX11" fmla="*/ 1561 w 10065"/>
                  <a:gd name="connsiteY11" fmla="*/ 8386 h 8678"/>
                  <a:gd name="connsiteX12" fmla="*/ 93 w 10065"/>
                  <a:gd name="connsiteY12" fmla="*/ 7645 h 8678"/>
                  <a:gd name="connsiteX13" fmla="*/ 0 w 10065"/>
                  <a:gd name="connsiteY13" fmla="*/ 3176 h 8678"/>
                  <a:gd name="connsiteX0" fmla="*/ 0 w 10000"/>
                  <a:gd name="connsiteY0" fmla="*/ 1716 h 8055"/>
                  <a:gd name="connsiteX1" fmla="*/ 1508 w 10000"/>
                  <a:gd name="connsiteY1" fmla="*/ 2897 h 8055"/>
                  <a:gd name="connsiteX2" fmla="*/ 3292 w 10000"/>
                  <a:gd name="connsiteY2" fmla="*/ 661 h 8055"/>
                  <a:gd name="connsiteX3" fmla="*/ 5226 w 10000"/>
                  <a:gd name="connsiteY3" fmla="*/ 4017 h 8055"/>
                  <a:gd name="connsiteX4" fmla="*/ 7501 w 10000"/>
                  <a:gd name="connsiteY4" fmla="*/ 1414 h 8055"/>
                  <a:gd name="connsiteX5" fmla="*/ 8369 w 10000"/>
                  <a:gd name="connsiteY5" fmla="*/ 0 h 8055"/>
                  <a:gd name="connsiteX6" fmla="*/ 10000 w 10000"/>
                  <a:gd name="connsiteY6" fmla="*/ 3247 h 8055"/>
                  <a:gd name="connsiteX7" fmla="*/ 8351 w 10000"/>
                  <a:gd name="connsiteY7" fmla="*/ 7080 h 8055"/>
                  <a:gd name="connsiteX8" fmla="*/ 7376 w 10000"/>
                  <a:gd name="connsiteY8" fmla="*/ 6300 h 8055"/>
                  <a:gd name="connsiteX9" fmla="*/ 5421 w 10000"/>
                  <a:gd name="connsiteY9" fmla="*/ 8044 h 8055"/>
                  <a:gd name="connsiteX10" fmla="*/ 3260 w 10000"/>
                  <a:gd name="connsiteY10" fmla="*/ 5214 h 8055"/>
                  <a:gd name="connsiteX11" fmla="*/ 1551 w 10000"/>
                  <a:gd name="connsiteY11" fmla="*/ 7720 h 8055"/>
                  <a:gd name="connsiteX12" fmla="*/ 92 w 10000"/>
                  <a:gd name="connsiteY12" fmla="*/ 6866 h 8055"/>
                  <a:gd name="connsiteX13" fmla="*/ 0 w 10000"/>
                  <a:gd name="connsiteY13" fmla="*/ 1716 h 8055"/>
                  <a:gd name="connsiteX0" fmla="*/ 0 w 10000"/>
                  <a:gd name="connsiteY0" fmla="*/ 2130 h 9988"/>
                  <a:gd name="connsiteX1" fmla="*/ 1508 w 10000"/>
                  <a:gd name="connsiteY1" fmla="*/ 3597 h 9988"/>
                  <a:gd name="connsiteX2" fmla="*/ 3292 w 10000"/>
                  <a:gd name="connsiteY2" fmla="*/ 821 h 9988"/>
                  <a:gd name="connsiteX3" fmla="*/ 5226 w 10000"/>
                  <a:gd name="connsiteY3" fmla="*/ 4987 h 9988"/>
                  <a:gd name="connsiteX4" fmla="*/ 7501 w 10000"/>
                  <a:gd name="connsiteY4" fmla="*/ 1755 h 9988"/>
                  <a:gd name="connsiteX5" fmla="*/ 8369 w 10000"/>
                  <a:gd name="connsiteY5" fmla="*/ 0 h 9988"/>
                  <a:gd name="connsiteX6" fmla="*/ 10000 w 10000"/>
                  <a:gd name="connsiteY6" fmla="*/ 4031 h 9988"/>
                  <a:gd name="connsiteX7" fmla="*/ 8351 w 10000"/>
                  <a:gd name="connsiteY7" fmla="*/ 8790 h 9988"/>
                  <a:gd name="connsiteX8" fmla="*/ 7766 w 10000"/>
                  <a:gd name="connsiteY8" fmla="*/ 5752 h 9988"/>
                  <a:gd name="connsiteX9" fmla="*/ 5421 w 10000"/>
                  <a:gd name="connsiteY9" fmla="*/ 9986 h 9988"/>
                  <a:gd name="connsiteX10" fmla="*/ 3260 w 10000"/>
                  <a:gd name="connsiteY10" fmla="*/ 6473 h 9988"/>
                  <a:gd name="connsiteX11" fmla="*/ 1551 w 10000"/>
                  <a:gd name="connsiteY11" fmla="*/ 9584 h 9988"/>
                  <a:gd name="connsiteX12" fmla="*/ 92 w 10000"/>
                  <a:gd name="connsiteY12" fmla="*/ 8524 h 9988"/>
                  <a:gd name="connsiteX13" fmla="*/ 0 w 10000"/>
                  <a:gd name="connsiteY13" fmla="*/ 2130 h 9988"/>
                  <a:gd name="connsiteX0" fmla="*/ 0 w 10000"/>
                  <a:gd name="connsiteY0" fmla="*/ 2133 h 10010"/>
                  <a:gd name="connsiteX1" fmla="*/ 1508 w 10000"/>
                  <a:gd name="connsiteY1" fmla="*/ 3601 h 10010"/>
                  <a:gd name="connsiteX2" fmla="*/ 3292 w 10000"/>
                  <a:gd name="connsiteY2" fmla="*/ 822 h 10010"/>
                  <a:gd name="connsiteX3" fmla="*/ 5226 w 10000"/>
                  <a:gd name="connsiteY3" fmla="*/ 4993 h 10010"/>
                  <a:gd name="connsiteX4" fmla="*/ 7501 w 10000"/>
                  <a:gd name="connsiteY4" fmla="*/ 1757 h 10010"/>
                  <a:gd name="connsiteX5" fmla="*/ 8369 w 10000"/>
                  <a:gd name="connsiteY5" fmla="*/ 0 h 10010"/>
                  <a:gd name="connsiteX6" fmla="*/ 10000 w 10000"/>
                  <a:gd name="connsiteY6" fmla="*/ 4036 h 10010"/>
                  <a:gd name="connsiteX7" fmla="*/ 8351 w 10000"/>
                  <a:gd name="connsiteY7" fmla="*/ 8801 h 10010"/>
                  <a:gd name="connsiteX8" fmla="*/ 8399 w 10000"/>
                  <a:gd name="connsiteY8" fmla="*/ 4982 h 10010"/>
                  <a:gd name="connsiteX9" fmla="*/ 5421 w 10000"/>
                  <a:gd name="connsiteY9" fmla="*/ 9998 h 10010"/>
                  <a:gd name="connsiteX10" fmla="*/ 3260 w 10000"/>
                  <a:gd name="connsiteY10" fmla="*/ 6481 h 10010"/>
                  <a:gd name="connsiteX11" fmla="*/ 1551 w 10000"/>
                  <a:gd name="connsiteY11" fmla="*/ 9596 h 10010"/>
                  <a:gd name="connsiteX12" fmla="*/ 92 w 10000"/>
                  <a:gd name="connsiteY12" fmla="*/ 8534 h 10010"/>
                  <a:gd name="connsiteX13" fmla="*/ 0 w 10000"/>
                  <a:gd name="connsiteY13" fmla="*/ 2133 h 10010"/>
                  <a:gd name="connsiteX0" fmla="*/ 0 w 10000"/>
                  <a:gd name="connsiteY0" fmla="*/ 2133 h 10010"/>
                  <a:gd name="connsiteX1" fmla="*/ 1508 w 10000"/>
                  <a:gd name="connsiteY1" fmla="*/ 3601 h 10010"/>
                  <a:gd name="connsiteX2" fmla="*/ 3292 w 10000"/>
                  <a:gd name="connsiteY2" fmla="*/ 822 h 10010"/>
                  <a:gd name="connsiteX3" fmla="*/ 5226 w 10000"/>
                  <a:gd name="connsiteY3" fmla="*/ 4993 h 10010"/>
                  <a:gd name="connsiteX4" fmla="*/ 8329 w 10000"/>
                  <a:gd name="connsiteY4" fmla="*/ 2275 h 10010"/>
                  <a:gd name="connsiteX5" fmla="*/ 8369 w 10000"/>
                  <a:gd name="connsiteY5" fmla="*/ 0 h 10010"/>
                  <a:gd name="connsiteX6" fmla="*/ 10000 w 10000"/>
                  <a:gd name="connsiteY6" fmla="*/ 4036 h 10010"/>
                  <a:gd name="connsiteX7" fmla="*/ 8351 w 10000"/>
                  <a:gd name="connsiteY7" fmla="*/ 8801 h 10010"/>
                  <a:gd name="connsiteX8" fmla="*/ 8399 w 10000"/>
                  <a:gd name="connsiteY8" fmla="*/ 4982 h 10010"/>
                  <a:gd name="connsiteX9" fmla="*/ 5421 w 10000"/>
                  <a:gd name="connsiteY9" fmla="*/ 9998 h 10010"/>
                  <a:gd name="connsiteX10" fmla="*/ 3260 w 10000"/>
                  <a:gd name="connsiteY10" fmla="*/ 6481 h 10010"/>
                  <a:gd name="connsiteX11" fmla="*/ 1551 w 10000"/>
                  <a:gd name="connsiteY11" fmla="*/ 9596 h 10010"/>
                  <a:gd name="connsiteX12" fmla="*/ 92 w 10000"/>
                  <a:gd name="connsiteY12" fmla="*/ 8534 h 10010"/>
                  <a:gd name="connsiteX13" fmla="*/ 0 w 10000"/>
                  <a:gd name="connsiteY13" fmla="*/ 2133 h 10010"/>
                  <a:gd name="connsiteX0" fmla="*/ 0 w 10000"/>
                  <a:gd name="connsiteY0" fmla="*/ 2133 h 9999"/>
                  <a:gd name="connsiteX1" fmla="*/ 1508 w 10000"/>
                  <a:gd name="connsiteY1" fmla="*/ 3601 h 9999"/>
                  <a:gd name="connsiteX2" fmla="*/ 3292 w 10000"/>
                  <a:gd name="connsiteY2" fmla="*/ 822 h 9999"/>
                  <a:gd name="connsiteX3" fmla="*/ 5226 w 10000"/>
                  <a:gd name="connsiteY3" fmla="*/ 4993 h 9999"/>
                  <a:gd name="connsiteX4" fmla="*/ 8329 w 10000"/>
                  <a:gd name="connsiteY4" fmla="*/ 2275 h 9999"/>
                  <a:gd name="connsiteX5" fmla="*/ 8369 w 10000"/>
                  <a:gd name="connsiteY5" fmla="*/ 0 h 9999"/>
                  <a:gd name="connsiteX6" fmla="*/ 10000 w 10000"/>
                  <a:gd name="connsiteY6" fmla="*/ 4036 h 9999"/>
                  <a:gd name="connsiteX7" fmla="*/ 8351 w 10000"/>
                  <a:gd name="connsiteY7" fmla="*/ 8801 h 9999"/>
                  <a:gd name="connsiteX8" fmla="*/ 8302 w 10000"/>
                  <a:gd name="connsiteY8" fmla="*/ 6018 h 9999"/>
                  <a:gd name="connsiteX9" fmla="*/ 5421 w 10000"/>
                  <a:gd name="connsiteY9" fmla="*/ 9998 h 9999"/>
                  <a:gd name="connsiteX10" fmla="*/ 3260 w 10000"/>
                  <a:gd name="connsiteY10" fmla="*/ 6481 h 9999"/>
                  <a:gd name="connsiteX11" fmla="*/ 1551 w 10000"/>
                  <a:gd name="connsiteY11" fmla="*/ 9596 h 9999"/>
                  <a:gd name="connsiteX12" fmla="*/ 92 w 10000"/>
                  <a:gd name="connsiteY12" fmla="*/ 8534 h 9999"/>
                  <a:gd name="connsiteX13" fmla="*/ 0 w 10000"/>
                  <a:gd name="connsiteY13" fmla="*/ 2133 h 9999"/>
                  <a:gd name="connsiteX0" fmla="*/ 0 w 9931"/>
                  <a:gd name="connsiteY0" fmla="*/ 4207 h 10000"/>
                  <a:gd name="connsiteX1" fmla="*/ 1439 w 9931"/>
                  <a:gd name="connsiteY1" fmla="*/ 3601 h 10000"/>
                  <a:gd name="connsiteX2" fmla="*/ 3223 w 9931"/>
                  <a:gd name="connsiteY2" fmla="*/ 822 h 10000"/>
                  <a:gd name="connsiteX3" fmla="*/ 5157 w 9931"/>
                  <a:gd name="connsiteY3" fmla="*/ 4993 h 10000"/>
                  <a:gd name="connsiteX4" fmla="*/ 8260 w 9931"/>
                  <a:gd name="connsiteY4" fmla="*/ 2275 h 10000"/>
                  <a:gd name="connsiteX5" fmla="*/ 8300 w 9931"/>
                  <a:gd name="connsiteY5" fmla="*/ 0 h 10000"/>
                  <a:gd name="connsiteX6" fmla="*/ 9931 w 9931"/>
                  <a:gd name="connsiteY6" fmla="*/ 4036 h 10000"/>
                  <a:gd name="connsiteX7" fmla="*/ 8282 w 9931"/>
                  <a:gd name="connsiteY7" fmla="*/ 8802 h 10000"/>
                  <a:gd name="connsiteX8" fmla="*/ 8233 w 9931"/>
                  <a:gd name="connsiteY8" fmla="*/ 6019 h 10000"/>
                  <a:gd name="connsiteX9" fmla="*/ 5352 w 9931"/>
                  <a:gd name="connsiteY9" fmla="*/ 9999 h 10000"/>
                  <a:gd name="connsiteX10" fmla="*/ 3191 w 9931"/>
                  <a:gd name="connsiteY10" fmla="*/ 6482 h 10000"/>
                  <a:gd name="connsiteX11" fmla="*/ 1482 w 9931"/>
                  <a:gd name="connsiteY11" fmla="*/ 9597 h 10000"/>
                  <a:gd name="connsiteX12" fmla="*/ 23 w 9931"/>
                  <a:gd name="connsiteY12" fmla="*/ 8535 h 10000"/>
                  <a:gd name="connsiteX13" fmla="*/ 0 w 9931"/>
                  <a:gd name="connsiteY13" fmla="*/ 420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31" h="10000">
                    <a:moveTo>
                      <a:pt x="0" y="4207"/>
                    </a:moveTo>
                    <a:cubicBezTo>
                      <a:pt x="257" y="2489"/>
                      <a:pt x="902" y="4165"/>
                      <a:pt x="1439" y="3601"/>
                    </a:cubicBezTo>
                    <a:cubicBezTo>
                      <a:pt x="1976" y="3037"/>
                      <a:pt x="2854" y="215"/>
                      <a:pt x="3223" y="822"/>
                    </a:cubicBezTo>
                    <a:cubicBezTo>
                      <a:pt x="3852" y="1427"/>
                      <a:pt x="4453" y="5317"/>
                      <a:pt x="5157" y="4993"/>
                    </a:cubicBezTo>
                    <a:cubicBezTo>
                      <a:pt x="6973" y="4355"/>
                      <a:pt x="7745" y="3540"/>
                      <a:pt x="8260" y="2275"/>
                    </a:cubicBezTo>
                    <a:cubicBezTo>
                      <a:pt x="8246" y="885"/>
                      <a:pt x="8313" y="1391"/>
                      <a:pt x="8300" y="0"/>
                    </a:cubicBezTo>
                    <a:lnTo>
                      <a:pt x="9931" y="4036"/>
                    </a:lnTo>
                    <a:lnTo>
                      <a:pt x="8282" y="8802"/>
                    </a:lnTo>
                    <a:cubicBezTo>
                      <a:pt x="8282" y="7099"/>
                      <a:pt x="8233" y="7723"/>
                      <a:pt x="8233" y="6019"/>
                    </a:cubicBezTo>
                    <a:cubicBezTo>
                      <a:pt x="7777" y="5936"/>
                      <a:pt x="6192" y="9922"/>
                      <a:pt x="5352" y="9999"/>
                    </a:cubicBezTo>
                    <a:cubicBezTo>
                      <a:pt x="4512" y="10076"/>
                      <a:pt x="3836" y="6549"/>
                      <a:pt x="3191" y="6482"/>
                    </a:cubicBezTo>
                    <a:cubicBezTo>
                      <a:pt x="2546" y="6415"/>
                      <a:pt x="1923" y="9344"/>
                      <a:pt x="1482" y="9597"/>
                    </a:cubicBezTo>
                    <a:cubicBezTo>
                      <a:pt x="1041" y="9848"/>
                      <a:pt x="264" y="10174"/>
                      <a:pt x="23" y="8535"/>
                    </a:cubicBezTo>
                    <a:cubicBezTo>
                      <a:pt x="14" y="5409"/>
                      <a:pt x="9" y="7332"/>
                      <a:pt x="0" y="4207"/>
                    </a:cubicBezTo>
                    <a:close/>
                  </a:path>
                </a:pathLst>
              </a:custGeom>
              <a:gradFill>
                <a:gsLst>
                  <a:gs pos="5000">
                    <a:srgbClr val="FF0000"/>
                  </a:gs>
                  <a:gs pos="77000">
                    <a:srgbClr val="006C96"/>
                  </a:gs>
                </a:gsLst>
                <a:lin ang="19020000" scaled="0"/>
              </a:gradFill>
              <a:ln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Oval 62"/>
              <p:cNvSpPr>
                <a:spLocks noChangeAspect="1" noChangeArrowheads="1"/>
              </p:cNvSpPr>
              <p:nvPr/>
            </p:nvSpPr>
            <p:spPr bwMode="auto">
              <a:xfrm>
                <a:off x="7143692" y="5052694"/>
                <a:ext cx="168759" cy="16346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5" name="Text Box 67"/>
            <p:cNvSpPr txBox="1">
              <a:spLocks noChangeArrowheads="1"/>
            </p:cNvSpPr>
            <p:nvPr/>
          </p:nvSpPr>
          <p:spPr bwMode="auto">
            <a:xfrm>
              <a:off x="7786903" y="4507420"/>
              <a:ext cx="11454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fr-FR" sz="1400" b="0" dirty="0">
                  <a:latin typeface="Trebuchet MS"/>
                  <a:cs typeface="Trebuchet MS"/>
                </a:rPr>
                <a:t>RFA 3</a:t>
              </a:r>
              <a:endParaRPr lang="fr-FR" sz="1200" b="0" dirty="0">
                <a:latin typeface="Trebuchet MS"/>
                <a:cs typeface="Trebuchet MS"/>
              </a:endParaRPr>
            </a:p>
          </p:txBody>
        </p:sp>
      </p:grpSp>
      <p:pic>
        <p:nvPicPr>
          <p:cNvPr id="33" name="Picture 38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0000FB"/>
              </a:clrFrom>
              <a:clrTo>
                <a:srgbClr val="0000FB">
                  <a:alpha val="0"/>
                </a:srgbClr>
              </a:clrTo>
            </a:clrChange>
            <a:lum bright="-2000" contrast="-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1936" y="2921000"/>
            <a:ext cx="2340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Oval 7"/>
          <p:cNvSpPr>
            <a:spLocks noChangeAspect="1" noChangeArrowheads="1"/>
          </p:cNvSpPr>
          <p:nvPr/>
        </p:nvSpPr>
        <p:spPr bwMode="auto">
          <a:xfrm>
            <a:off x="4355148" y="3119972"/>
            <a:ext cx="547052" cy="369072"/>
          </a:xfrm>
          <a:prstGeom prst="ellipse">
            <a:avLst/>
          </a:prstGeom>
          <a:solidFill>
            <a:srgbClr val="FFFF00">
              <a:alpha val="56000"/>
            </a:srgb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49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32" grpId="0"/>
      <p:bldP spid="19" grpId="0" animBg="1"/>
      <p:bldP spid="56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0" y="1397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/>
              <a:t>LA POLAIRE D’UN PROFIL</a:t>
            </a:r>
          </a:p>
        </p:txBody>
      </p: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5" y="606266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6" name="Grouper 33"/>
          <p:cNvGrpSpPr/>
          <p:nvPr/>
        </p:nvGrpSpPr>
        <p:grpSpPr>
          <a:xfrm>
            <a:off x="5340356" y="3558729"/>
            <a:ext cx="2281921" cy="708139"/>
            <a:chOff x="5340356" y="3558729"/>
            <a:chExt cx="2281921" cy="708139"/>
          </a:xfrm>
        </p:grpSpPr>
        <p:sp>
          <p:nvSpPr>
            <p:cNvPr id="262" name="ZoneTexte 261"/>
            <p:cNvSpPr txBox="1"/>
            <p:nvPr/>
          </p:nvSpPr>
          <p:spPr>
            <a:xfrm>
              <a:off x="5579534" y="3989869"/>
              <a:ext cx="607400" cy="276999"/>
            </a:xfrm>
            <a:prstGeom prst="rect">
              <a:avLst/>
            </a:prstGeom>
            <a:ln w="9525" cap="flat" cmpd="sng" algn="ctr">
              <a:solidFill>
                <a:schemeClr val="accent6">
                  <a:satMod val="1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fr-FR" sz="1200" b="0" dirty="0">
                  <a:latin typeface="Symbol" charset="2"/>
                  <a:cs typeface="Symbol" charset="2"/>
                </a:rPr>
                <a:t>a : </a:t>
              </a:r>
              <a:r>
                <a:rPr lang="fr-FR" sz="1200" b="0" dirty="0">
                  <a:latin typeface="Times New Roman" charset="0"/>
                </a:rPr>
                <a:t>-3°</a:t>
              </a:r>
            </a:p>
          </p:txBody>
        </p:sp>
        <p:sp>
          <p:nvSpPr>
            <p:cNvPr id="254" name="Triangle rectangle 253"/>
            <p:cNvSpPr/>
            <p:nvPr/>
          </p:nvSpPr>
          <p:spPr>
            <a:xfrm flipV="1">
              <a:off x="5691716" y="3797304"/>
              <a:ext cx="510098" cy="107950"/>
            </a:xfrm>
            <a:prstGeom prst="rtTriangle">
              <a:avLst/>
            </a:prstGeom>
            <a:solidFill>
              <a:srgbClr val="FFD19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r 56"/>
            <p:cNvGrpSpPr/>
            <p:nvPr/>
          </p:nvGrpSpPr>
          <p:grpSpPr>
            <a:xfrm rot="21000000">
              <a:off x="5660376" y="3558729"/>
              <a:ext cx="1961901" cy="330200"/>
              <a:chOff x="4388099" y="4191000"/>
              <a:chExt cx="1961901" cy="330200"/>
            </a:xfrm>
          </p:grpSpPr>
          <p:pic>
            <p:nvPicPr>
              <p:cNvPr id="260" name="Image 259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876800" y="4191000"/>
                <a:ext cx="1473200" cy="330200"/>
              </a:xfrm>
              <a:prstGeom prst="rect">
                <a:avLst/>
              </a:prstGeom>
            </p:spPr>
          </p:pic>
          <p:sp>
            <p:nvSpPr>
              <p:cNvPr id="261" name="Line 17"/>
              <p:cNvSpPr>
                <a:spLocks noChangeShapeType="1"/>
              </p:cNvSpPr>
              <p:nvPr/>
            </p:nvSpPr>
            <p:spPr bwMode="auto">
              <a:xfrm rot="227548" flipV="1">
                <a:off x="4388099" y="4261235"/>
                <a:ext cx="1939075" cy="183121"/>
              </a:xfrm>
              <a:prstGeom prst="line">
                <a:avLst/>
              </a:prstGeom>
              <a:noFill/>
              <a:ln w="9525" cap="flat" cmpd="sng" algn="ctr">
                <a:solidFill>
                  <a:srgbClr val="0A0C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" name="Grouper 67"/>
            <p:cNvGrpSpPr/>
            <p:nvPr/>
          </p:nvGrpSpPr>
          <p:grpSpPr>
            <a:xfrm>
              <a:off x="5340356" y="3598331"/>
              <a:ext cx="891147" cy="276999"/>
              <a:chOff x="4020607" y="4872812"/>
              <a:chExt cx="891147" cy="374289"/>
            </a:xfrm>
          </p:grpSpPr>
          <p:sp>
            <p:nvSpPr>
              <p:cNvPr id="136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ZoneTexte 136"/>
              <p:cNvSpPr txBox="1"/>
              <p:nvPr/>
            </p:nvSpPr>
            <p:spPr>
              <a:xfrm>
                <a:off x="4020607" y="4872812"/>
                <a:ext cx="328050" cy="37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4665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60"/>
          <p:cNvGrpSpPr/>
          <p:nvPr/>
        </p:nvGrpSpPr>
        <p:grpSpPr>
          <a:xfrm>
            <a:off x="1257300" y="768350"/>
            <a:ext cx="1054100" cy="5645150"/>
            <a:chOff x="1587500" y="768350"/>
            <a:chExt cx="1054100" cy="564515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55800" y="768350"/>
              <a:ext cx="685800" cy="5645150"/>
              <a:chOff x="704" y="484"/>
              <a:chExt cx="432" cy="3556"/>
            </a:xfrm>
          </p:grpSpPr>
          <p:sp>
            <p:nvSpPr>
              <p:cNvPr id="112787" name="Line 5"/>
              <p:cNvSpPr>
                <a:spLocks noChangeShapeType="1"/>
              </p:cNvSpPr>
              <p:nvPr/>
            </p:nvSpPr>
            <p:spPr bwMode="auto">
              <a:xfrm flipH="1" flipV="1">
                <a:off x="832" y="656"/>
                <a:ext cx="8" cy="3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8" name="Text Box 7"/>
              <p:cNvSpPr txBox="1">
                <a:spLocks noChangeArrowheads="1"/>
              </p:cNvSpPr>
              <p:nvPr/>
            </p:nvSpPr>
            <p:spPr bwMode="auto">
              <a:xfrm>
                <a:off x="704" y="484"/>
                <a:ext cx="43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Cz</a:t>
                </a:r>
              </a:p>
            </p:txBody>
          </p:sp>
        </p:grp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1879600" y="60452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1870075" y="5514975"/>
              <a:ext cx="2308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3" name="Rectangle 70"/>
            <p:cNvSpPr>
              <a:spLocks noChangeArrowheads="1"/>
            </p:cNvSpPr>
            <p:nvPr/>
          </p:nvSpPr>
          <p:spPr bwMode="auto">
            <a:xfrm>
              <a:off x="1870075" y="4791075"/>
              <a:ext cx="2374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1857375" y="4117975"/>
              <a:ext cx="242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0,6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1844675" y="3381375"/>
              <a:ext cx="24365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0,8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1587500" y="26193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>
                  <a:latin typeface="Candara"/>
                  <a:cs typeface="Candara"/>
                </a:rPr>
                <a:t>1,0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59" name="Rectangle 80"/>
            <p:cNvSpPr>
              <a:spLocks noChangeArrowheads="1"/>
            </p:cNvSpPr>
            <p:nvPr/>
          </p:nvSpPr>
          <p:spPr bwMode="auto">
            <a:xfrm>
              <a:off x="1866900" y="1895475"/>
              <a:ext cx="192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160" name="Rectangle 80"/>
            <p:cNvSpPr>
              <a:spLocks noChangeArrowheads="1"/>
            </p:cNvSpPr>
            <p:nvPr/>
          </p:nvSpPr>
          <p:spPr bwMode="auto">
            <a:xfrm>
              <a:off x="1879600" y="1133475"/>
              <a:ext cx="2037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1,4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231" name="Line 175"/>
          <p:cNvSpPr>
            <a:spLocks noChangeShapeType="1"/>
          </p:cNvSpPr>
          <p:nvPr/>
        </p:nvSpPr>
        <p:spPr bwMode="auto">
          <a:xfrm rot="16200000" flipH="1">
            <a:off x="1927307" y="5606161"/>
            <a:ext cx="981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2" name="Line 175"/>
          <p:cNvSpPr>
            <a:spLocks noChangeShapeType="1"/>
          </p:cNvSpPr>
          <p:nvPr/>
        </p:nvSpPr>
        <p:spPr bwMode="auto">
          <a:xfrm flipH="1" flipV="1">
            <a:off x="1852095" y="5278972"/>
            <a:ext cx="72989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r 171"/>
          <p:cNvGrpSpPr/>
          <p:nvPr/>
        </p:nvGrpSpPr>
        <p:grpSpPr>
          <a:xfrm>
            <a:off x="1536702" y="5915025"/>
            <a:ext cx="5934231" cy="412294"/>
            <a:chOff x="1536702" y="5915025"/>
            <a:chExt cx="5934231" cy="412294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36702" y="5915025"/>
              <a:ext cx="5934231" cy="307975"/>
              <a:chOff x="648" y="3726"/>
              <a:chExt cx="3286" cy="194"/>
            </a:xfrm>
          </p:grpSpPr>
          <p:sp>
            <p:nvSpPr>
              <p:cNvPr id="112785" name="Line 6"/>
              <p:cNvSpPr>
                <a:spLocks noChangeShapeType="1"/>
              </p:cNvSpPr>
              <p:nvPr/>
            </p:nvSpPr>
            <p:spPr bwMode="auto">
              <a:xfrm>
                <a:off x="648" y="3840"/>
                <a:ext cx="2910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786" name="Text Box 8"/>
              <p:cNvSpPr txBox="1">
                <a:spLocks noChangeArrowheads="1"/>
              </p:cNvSpPr>
              <p:nvPr/>
            </p:nvSpPr>
            <p:spPr bwMode="auto">
              <a:xfrm>
                <a:off x="3519" y="3726"/>
                <a:ext cx="4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Cx</a:t>
                </a:r>
              </a:p>
            </p:txBody>
          </p:sp>
        </p:grpSp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2035175" y="6099175"/>
              <a:ext cx="338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0,04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6" name="Rectangle 65"/>
            <p:cNvSpPr>
              <a:spLocks noChangeArrowheads="1"/>
            </p:cNvSpPr>
            <p:nvPr/>
          </p:nvSpPr>
          <p:spPr bwMode="auto">
            <a:xfrm>
              <a:off x="2987675" y="6099175"/>
              <a:ext cx="3412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0,08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3972247" y="6111875"/>
              <a:ext cx="294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0,12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4918075" y="6111875"/>
              <a:ext cx="3056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0,16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169" name="Rectangle 71"/>
            <p:cNvSpPr>
              <a:spLocks noChangeArrowheads="1"/>
            </p:cNvSpPr>
            <p:nvPr/>
          </p:nvSpPr>
          <p:spPr bwMode="auto">
            <a:xfrm>
              <a:off x="5867400" y="6099175"/>
              <a:ext cx="323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0.20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55" name="Oval 24"/>
          <p:cNvSpPr>
            <a:spLocks noChangeAspect="1" noChangeArrowheads="1"/>
          </p:cNvSpPr>
          <p:nvPr/>
        </p:nvSpPr>
        <p:spPr bwMode="auto">
          <a:xfrm>
            <a:off x="2670175" y="606266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18" name="Oval 24"/>
          <p:cNvSpPr>
            <a:spLocks noChangeAspect="1" noChangeArrowheads="1"/>
          </p:cNvSpPr>
          <p:nvPr/>
        </p:nvSpPr>
        <p:spPr bwMode="auto">
          <a:xfrm>
            <a:off x="2378075" y="524351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pSp>
        <p:nvGrpSpPr>
          <p:cNvPr id="6" name="Grouper 38"/>
          <p:cNvGrpSpPr/>
          <p:nvPr/>
        </p:nvGrpSpPr>
        <p:grpSpPr>
          <a:xfrm>
            <a:off x="5340356" y="3064932"/>
            <a:ext cx="2313509" cy="1201936"/>
            <a:chOff x="5340356" y="3064932"/>
            <a:chExt cx="2313509" cy="1201936"/>
          </a:xfrm>
        </p:grpSpPr>
        <p:sp>
          <p:nvSpPr>
            <p:cNvPr id="239" name="Rectangle 238"/>
            <p:cNvSpPr/>
            <p:nvPr/>
          </p:nvSpPr>
          <p:spPr>
            <a:xfrm>
              <a:off x="5689605" y="3098800"/>
              <a:ext cx="596900" cy="685800"/>
            </a:xfrm>
            <a:prstGeom prst="rect">
              <a:avLst/>
            </a:prstGeom>
            <a:gradFill>
              <a:gsLst>
                <a:gs pos="99000">
                  <a:schemeClr val="accent6">
                    <a:tint val="65000"/>
                    <a:satMod val="270000"/>
                  </a:schemeClr>
                </a:gs>
                <a:gs pos="100000">
                  <a:schemeClr val="accent6">
                    <a:tint val="29000"/>
                    <a:satMod val="40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r 241"/>
            <p:cNvGrpSpPr/>
            <p:nvPr/>
          </p:nvGrpSpPr>
          <p:grpSpPr>
            <a:xfrm rot="160297">
              <a:off x="5399864" y="3064932"/>
              <a:ext cx="2254001" cy="876626"/>
              <a:chOff x="6629400" y="1638300"/>
              <a:chExt cx="2254001" cy="876626"/>
            </a:xfrm>
          </p:grpSpPr>
          <p:sp>
            <p:nvSpPr>
              <p:cNvPr id="243" name="Rectangle 242"/>
              <p:cNvSpPr/>
              <p:nvPr/>
            </p:nvSpPr>
            <p:spPr>
              <a:xfrm>
                <a:off x="6629400" y="1638300"/>
                <a:ext cx="1016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" name="Grouper 56"/>
              <p:cNvGrpSpPr/>
              <p:nvPr/>
            </p:nvGrpSpPr>
            <p:grpSpPr>
              <a:xfrm rot="180046">
                <a:off x="6921500" y="2184726"/>
                <a:ext cx="1961901" cy="330200"/>
                <a:chOff x="4388099" y="4191000"/>
                <a:chExt cx="1961901" cy="330200"/>
              </a:xfrm>
            </p:grpSpPr>
            <p:pic>
              <p:nvPicPr>
                <p:cNvPr id="245" name="Image 244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76800" y="4191000"/>
                  <a:ext cx="1473200" cy="330200"/>
                </a:xfrm>
                <a:prstGeom prst="rect">
                  <a:avLst/>
                </a:prstGeom>
              </p:spPr>
            </p:pic>
            <p:sp>
              <p:nvSpPr>
                <p:cNvPr id="246" name="Line 17"/>
                <p:cNvSpPr>
                  <a:spLocks noChangeShapeType="1"/>
                </p:cNvSpPr>
                <p:nvPr/>
              </p:nvSpPr>
              <p:spPr bwMode="auto">
                <a:xfrm rot="227548" flipV="1">
                  <a:off x="4388099" y="4261235"/>
                  <a:ext cx="1939075" cy="1831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A0C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9" name="Grouper 67"/>
            <p:cNvGrpSpPr/>
            <p:nvPr/>
          </p:nvGrpSpPr>
          <p:grpSpPr>
            <a:xfrm>
              <a:off x="5340356" y="3598331"/>
              <a:ext cx="891147" cy="276999"/>
              <a:chOff x="4020607" y="4872812"/>
              <a:chExt cx="891147" cy="374289"/>
            </a:xfrm>
          </p:grpSpPr>
          <p:sp>
            <p:nvSpPr>
              <p:cNvPr id="136" name="Line 17"/>
              <p:cNvSpPr>
                <a:spLocks noChangeShapeType="1"/>
              </p:cNvSpPr>
              <p:nvPr/>
            </p:nvSpPr>
            <p:spPr bwMode="auto">
              <a:xfrm rot="60000" flipV="1">
                <a:off x="4278834" y="5126236"/>
                <a:ext cx="63292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6C9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ZoneTexte 136"/>
              <p:cNvSpPr txBox="1"/>
              <p:nvPr/>
            </p:nvSpPr>
            <p:spPr>
              <a:xfrm>
                <a:off x="4020607" y="4872812"/>
                <a:ext cx="328050" cy="37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 err="1">
                    <a:solidFill>
                      <a:srgbClr val="006C96"/>
                    </a:solidFill>
                    <a:latin typeface="Candara"/>
                    <a:cs typeface="Candara"/>
                  </a:rPr>
                  <a:t>Vr</a:t>
                </a:r>
                <a:endParaRPr lang="fr-FR" sz="1200" b="0" dirty="0">
                  <a:solidFill>
                    <a:srgbClr val="006C96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73" name="ZoneTexte 72"/>
            <p:cNvSpPr txBox="1"/>
            <p:nvPr/>
          </p:nvSpPr>
          <p:spPr>
            <a:xfrm>
              <a:off x="5579534" y="3989869"/>
              <a:ext cx="607400" cy="276999"/>
            </a:xfrm>
            <a:prstGeom prst="rect">
              <a:avLst/>
            </a:prstGeom>
            <a:ln w="9525" cap="flat" cmpd="sng" algn="ctr">
              <a:solidFill>
                <a:schemeClr val="accent6">
                  <a:satMod val="1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fr-FR" sz="1200" b="0" dirty="0">
                  <a:latin typeface="Symbol" charset="2"/>
                  <a:cs typeface="Symbol" charset="2"/>
                </a:rPr>
                <a:t>a : </a:t>
              </a:r>
              <a:r>
                <a:rPr lang="fr-FR" sz="1200" b="0" dirty="0">
                  <a:latin typeface="Times New Roman" charset="0"/>
                </a:rPr>
                <a:t>2°</a:t>
              </a:r>
            </a:p>
          </p:txBody>
        </p:sp>
      </p:grp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0" y="13970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fr-FR" dirty="0"/>
              <a:t>LA POLAIRE D’UN PROFIL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2" grpId="0" animBg="1"/>
      <p:bldP spid="218" grpId="0" animBg="1"/>
    </p:bldLst>
  </p:timing>
</p:sld>
</file>

<file path=ppt/theme/theme1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HORN_202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RN_2021" id="{9DFC41E0-20EA-6847-A2C7-54821388246B}" vid="{E8584AEE-D0BF-0849-86F8-E248816D30DD}"/>
    </a:ext>
  </a:extLst>
</a:theme>
</file>

<file path=ppt/theme/theme11.xml><?xml version="1.0" encoding="utf-8"?>
<a:theme xmlns:a="http://schemas.openxmlformats.org/drawingml/2006/main" name="HORN 2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RN 21" id="{4A919B08-6018-4D56-9DB2-540BFA37850B}" vid="{8D51EA46-4FDD-4623-8A59-554E9265723D}"/>
    </a:ext>
  </a:extLst>
</a:theme>
</file>

<file path=ppt/theme/theme12.xml><?xml version="1.0" encoding="utf-8"?>
<a:theme xmlns:a="http://schemas.openxmlformats.org/drawingml/2006/main" name="1_HORN-202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RN-2021" id="{E1A1194D-B58C-BC4D-B2E8-43081A5BC823}" vid="{0FA4CD5B-4CFF-8347-B868-F3B7BD63DDD1}"/>
    </a:ext>
  </a:extLst>
</a:theme>
</file>

<file path=ppt/theme/theme13.xml><?xml version="1.0" encoding="utf-8"?>
<a:theme xmlns:a="http://schemas.openxmlformats.org/drawingml/2006/main" name="2_HORN-2021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RN-2021" id="{6175A6EE-CF46-2849-AEEB-4512B9594832}" vid="{A2E908C5-5245-EE4A-86ED-38883283CA74}"/>
    </a:ext>
  </a:extLst>
</a:theme>
</file>

<file path=ppt/theme/theme1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ORN_202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RN_2021" id="{F06445C0-DA46-E648-9A5A-2723768DBDA5}" vid="{74DC09F9-E5FA-C441-8186-D3D57AE2C088}"/>
    </a:ext>
  </a:extLst>
</a:theme>
</file>

<file path=ppt/theme/theme5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HORN_202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RN_2021" id="{11B90B76-A444-F845-8AFF-10EE538F2001}" vid="{FC9BF719-1422-B946-AD27-6EB32BEA23B5}"/>
    </a:ext>
  </a:extLst>
</a:theme>
</file>

<file path=ppt/theme/theme8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HORNULM15.thmx</Template>
  <TotalTime>7222</TotalTime>
  <Words>1843</Words>
  <Application>Microsoft Macintosh PowerPoint</Application>
  <PresentationFormat>Affichage à l'écran (4:3)</PresentationFormat>
  <Paragraphs>533</Paragraphs>
  <Slides>31</Slides>
  <Notes>21</Notes>
  <HiddenSlides>1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58" baseType="lpstr">
      <vt:lpstr>.Hiragino Kaku Gothic Interface W3</vt:lpstr>
      <vt:lpstr>Arial</vt:lpstr>
      <vt:lpstr>Arial Black</vt:lpstr>
      <vt:lpstr>Bradley Hand ITC</vt:lpstr>
      <vt:lpstr>Calibri</vt:lpstr>
      <vt:lpstr>Candara</vt:lpstr>
      <vt:lpstr>Comic Sans MS</vt:lpstr>
      <vt:lpstr>Courier New</vt:lpstr>
      <vt:lpstr>Segoe</vt:lpstr>
      <vt:lpstr>Symbol</vt:lpstr>
      <vt:lpstr>Times New Roman</vt:lpstr>
      <vt:lpstr>Trebuchet MS</vt:lpstr>
      <vt:lpstr>Wingdings</vt:lpstr>
      <vt:lpstr>HORNULM15</vt:lpstr>
      <vt:lpstr>Conception personnalisée</vt:lpstr>
      <vt:lpstr>1_HORNULM15</vt:lpstr>
      <vt:lpstr>HORN_2021</vt:lpstr>
      <vt:lpstr>1_Conception personnalisée</vt:lpstr>
      <vt:lpstr>2_HORNULM15</vt:lpstr>
      <vt:lpstr>1_HORN_2021</vt:lpstr>
      <vt:lpstr>2_Conception personnalisée</vt:lpstr>
      <vt:lpstr>3_HORNULM15</vt:lpstr>
      <vt:lpstr>2_HORN_2021</vt:lpstr>
      <vt:lpstr>HORN 21</vt:lpstr>
      <vt:lpstr>1_HORN-2021</vt:lpstr>
      <vt:lpstr>2_HORN-2021</vt:lpstr>
      <vt:lpstr>Clip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L’angle d’incidence (a - Alpha)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subject/>
  <dc:creator>DIDIER HORN</dc:creator>
  <cp:keywords/>
  <dc:description/>
  <cp:lastModifiedBy>didier Horn</cp:lastModifiedBy>
  <cp:revision>359</cp:revision>
  <dcterms:created xsi:type="dcterms:W3CDTF">2012-11-01T09:39:48Z</dcterms:created>
  <dcterms:modified xsi:type="dcterms:W3CDTF">2021-02-27T09:27:24Z</dcterms:modified>
  <cp:category/>
</cp:coreProperties>
</file>