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82" r:id="rId1"/>
    <p:sldMasterId id="2147484394" r:id="rId2"/>
  </p:sldMasterIdLst>
  <p:notesMasterIdLst>
    <p:notesMasterId r:id="rId28"/>
  </p:notesMasterIdLst>
  <p:sldIdLst>
    <p:sldId id="267" r:id="rId3"/>
    <p:sldId id="296" r:id="rId4"/>
    <p:sldId id="364" r:id="rId5"/>
    <p:sldId id="376" r:id="rId6"/>
    <p:sldId id="365" r:id="rId7"/>
    <p:sldId id="278" r:id="rId8"/>
    <p:sldId id="366" r:id="rId9"/>
    <p:sldId id="301" r:id="rId10"/>
    <p:sldId id="367" r:id="rId11"/>
    <p:sldId id="302" r:id="rId12"/>
    <p:sldId id="368" r:id="rId13"/>
    <p:sldId id="303" r:id="rId14"/>
    <p:sldId id="370" r:id="rId15"/>
    <p:sldId id="304" r:id="rId16"/>
    <p:sldId id="305" r:id="rId17"/>
    <p:sldId id="306" r:id="rId18"/>
    <p:sldId id="369" r:id="rId19"/>
    <p:sldId id="342" r:id="rId20"/>
    <p:sldId id="363" r:id="rId21"/>
    <p:sldId id="343" r:id="rId22"/>
    <p:sldId id="344" r:id="rId23"/>
    <p:sldId id="345" r:id="rId24"/>
    <p:sldId id="371" r:id="rId25"/>
    <p:sldId id="359" r:id="rId26"/>
    <p:sldId id="36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952">
          <p15:clr>
            <a:srgbClr val="A4A3A4"/>
          </p15:clr>
        </p15:guide>
        <p15:guide id="2" pos="4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3"/>
    <a:srgbClr val="1D0EFF"/>
    <a:srgbClr val="3CA1B8"/>
    <a:srgbClr val="D12A39"/>
    <a:srgbClr val="006C96"/>
    <a:srgbClr val="66FF33"/>
    <a:srgbClr val="3333CC"/>
    <a:srgbClr val="990000"/>
    <a:srgbClr val="CC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4" autoAdjust="0"/>
    <p:restoredTop sz="50000" autoAdjust="0"/>
  </p:normalViewPr>
  <p:slideViewPr>
    <p:cSldViewPr snapToGrid="0">
      <p:cViewPr varScale="1">
        <p:scale>
          <a:sx n="127" d="100"/>
          <a:sy n="127" d="100"/>
        </p:scale>
        <p:origin x="1312" y="192"/>
      </p:cViewPr>
      <p:guideLst>
        <p:guide orient="horz" pos="1952"/>
        <p:guide pos="4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D263970-27ED-E044-A6C8-59425BDE25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58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une courbe issue d’un graphique qui est la représentation des taux de chute (</a:t>
            </a:r>
            <a:r>
              <a:rPr lang="fr-FR" sz="1200" kern="1200" dirty="0" err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Vz</a:t>
            </a:r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correspondants à chaque vitesse sur trajectoire (Vi) de l’ULM.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une courbe issue d’un graphique qui est la représentation des taux de chute (</a:t>
            </a:r>
            <a:r>
              <a:rPr lang="fr-FR" sz="1200" kern="1200" dirty="0" err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Vz</a:t>
            </a:r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correspondants à chaque vitesse sur trajectoire (Vi) de l’ULM.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une courbe issue d’un graphique qui est la représentation des taux de chute (</a:t>
            </a:r>
            <a:r>
              <a:rPr lang="fr-FR" sz="1200" kern="1200" dirty="0" err="1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Vz</a:t>
            </a:r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) correspondants à chaque vitesse sur trajectoire (Vi) de l’ULM.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La source du mouvement d’un ULM en vol plané, c’est son poids.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Si le pilote accentue la valeur de l’angle de plané, la composante Px du poids sera plus grande, et la vitesse va augmenter.</a:t>
            </a:r>
          </a:p>
          <a:p>
            <a:pPr lvl="0"/>
            <a:r>
              <a:rPr lang="fr-FR" sz="1200" b="1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Pour un ULM de masse donnée, chaque vitesse correspond à un angle de plané.</a:t>
            </a:r>
            <a:endParaRPr lang="fr-FR" sz="1200" kern="1200" dirty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Il est donc important de connaître la vitesse qui correspond à l’angle de plané le plus faible, afin de pouvoir voler le plus loin possible. </a:t>
            </a:r>
          </a:p>
          <a:p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C’est ce qu’on appelle</a:t>
            </a:r>
            <a:r>
              <a:rPr lang="fr-FR" sz="1200" b="1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la finesse </a:t>
            </a:r>
            <a:r>
              <a:rPr lang="fr-FR" sz="1200" kern="1200" dirty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. C’est la distance maximale qu’un ULM puisse parcourir en air calme, en partant d’une hauteur donnée.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3970-27ED-E044-A6C8-59425BDE251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07/11/2020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244600" y="838200"/>
            <a:ext cx="55626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9374">
            <a:off x="8993248" y="5591817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rot="1440000" flipV="1">
            <a:off x="1146489" y="3296874"/>
            <a:ext cx="7035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Dot"/>
            <a:round/>
            <a:headEnd type="triangle" w="lg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 rot="1440000">
            <a:off x="1588486" y="1875316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200" b="0" dirty="0">
                <a:latin typeface="+mn-lt"/>
              </a:rPr>
              <a:t>Trajectoire</a:t>
            </a:r>
          </a:p>
        </p:txBody>
      </p:sp>
      <p:sp>
        <p:nvSpPr>
          <p:cNvPr id="87" name="AutoShape 9"/>
          <p:cNvSpPr>
            <a:spLocks noChangeArrowheads="1"/>
          </p:cNvSpPr>
          <p:nvPr/>
        </p:nvSpPr>
        <p:spPr bwMode="auto">
          <a:xfrm rot="1560000">
            <a:off x="3507065" y="2825407"/>
            <a:ext cx="1199900" cy="179848"/>
          </a:xfrm>
          <a:prstGeom prst="leftArrow">
            <a:avLst>
              <a:gd name="adj1" fmla="val 50000"/>
              <a:gd name="adj2" fmla="val 80882"/>
            </a:avLst>
          </a:prstGeom>
          <a:solidFill>
            <a:srgbClr val="4E854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8" name="Grouper 80"/>
          <p:cNvGrpSpPr/>
          <p:nvPr/>
        </p:nvGrpSpPr>
        <p:grpSpPr>
          <a:xfrm>
            <a:off x="4161728" y="2989853"/>
            <a:ext cx="977730" cy="334589"/>
            <a:chOff x="6189492" y="4717054"/>
            <a:chExt cx="977730" cy="334589"/>
          </a:xfrm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9492" y="4717054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620000">
              <a:off x="6783078" y="4743866"/>
              <a:ext cx="384144" cy="307777"/>
            </a:xfrm>
            <a:prstGeom prst="rect">
              <a:avLst/>
            </a:prstGeom>
            <a:solidFill>
              <a:srgbClr val="F79646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1" name="Text Box 14"/>
          <p:cNvSpPr txBox="1">
            <a:spLocks noChangeArrowheads="1"/>
          </p:cNvSpPr>
          <p:nvPr/>
        </p:nvSpPr>
        <p:spPr bwMode="auto">
          <a:xfrm rot="1680000">
            <a:off x="4541401" y="1748406"/>
            <a:ext cx="370750" cy="307777"/>
          </a:xfrm>
          <a:prstGeom prst="rect">
            <a:avLst/>
          </a:prstGeom>
          <a:solidFill>
            <a:srgbClr val="3366FF">
              <a:alpha val="79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FFFFFF"/>
                </a:solidFill>
                <a:latin typeface="Trebuchet MS"/>
                <a:cs typeface="Trebuchet MS"/>
              </a:rPr>
              <a:t>Rz</a:t>
            </a:r>
          </a:p>
        </p:txBody>
      </p:sp>
      <p:sp>
        <p:nvSpPr>
          <p:cNvPr id="63" name="AutoShape 7"/>
          <p:cNvSpPr>
            <a:spLocks noChangeArrowheads="1"/>
          </p:cNvSpPr>
          <p:nvPr/>
        </p:nvSpPr>
        <p:spPr bwMode="auto">
          <a:xfrm rot="1666041">
            <a:off x="4312177" y="2012453"/>
            <a:ext cx="179999" cy="936000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 rot="1500000">
            <a:off x="2909652" y="2809447"/>
            <a:ext cx="1070450" cy="307777"/>
          </a:xfrm>
          <a:prstGeom prst="rect">
            <a:avLst/>
          </a:prstGeom>
          <a:solidFill>
            <a:srgbClr val="4E854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T = </a:t>
            </a:r>
            <a:r>
              <a:rPr lang="fr-FR" sz="1400" b="0" dirty="0" err="1">
                <a:solidFill>
                  <a:srgbClr val="000000"/>
                </a:solidFill>
                <a:latin typeface="Trebuchet MS"/>
                <a:cs typeface="Trebuchet MS"/>
              </a:rPr>
              <a:t>Rx</a:t>
            </a:r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 + Px</a:t>
            </a:r>
          </a:p>
        </p:txBody>
      </p:sp>
      <p:sp>
        <p:nvSpPr>
          <p:cNvPr id="78" name="Freeform 25"/>
          <p:cNvSpPr>
            <a:spLocks noChangeAspect="1"/>
          </p:cNvSpPr>
          <p:nvPr/>
        </p:nvSpPr>
        <p:spPr bwMode="auto">
          <a:xfrm flipH="1">
            <a:off x="4131736" y="3278742"/>
            <a:ext cx="398046" cy="9522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25"/>
          <p:cNvSpPr>
            <a:spLocks noChangeAspect="1"/>
          </p:cNvSpPr>
          <p:nvPr/>
        </p:nvSpPr>
        <p:spPr bwMode="auto">
          <a:xfrm rot="16320000" flipH="1">
            <a:off x="3701009" y="3598673"/>
            <a:ext cx="341324" cy="81540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AutoShape 7"/>
          <p:cNvSpPr>
            <a:spLocks noChangeArrowheads="1"/>
          </p:cNvSpPr>
          <p:nvPr/>
        </p:nvSpPr>
        <p:spPr bwMode="auto">
          <a:xfrm rot="12360000">
            <a:off x="3844564" y="2932573"/>
            <a:ext cx="179999" cy="1066747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C0504D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 rot="1560000">
            <a:off x="3391243" y="3947757"/>
            <a:ext cx="372398" cy="307777"/>
          </a:xfrm>
          <a:prstGeom prst="rect">
            <a:avLst/>
          </a:prstGeom>
          <a:solidFill>
            <a:srgbClr val="C0504D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Pz</a:t>
            </a:r>
          </a:p>
        </p:txBody>
      </p:sp>
      <p:sp>
        <p:nvSpPr>
          <p:cNvPr id="80" name="AutoShape 10"/>
          <p:cNvSpPr>
            <a:spLocks noChangeArrowheads="1"/>
          </p:cNvSpPr>
          <p:nvPr/>
        </p:nvSpPr>
        <p:spPr bwMode="auto">
          <a:xfrm rot="1740000" flipH="1">
            <a:off x="4154996" y="3065894"/>
            <a:ext cx="399747" cy="179848"/>
          </a:xfrm>
          <a:prstGeom prst="leftArrow">
            <a:avLst>
              <a:gd name="adj1" fmla="val 50000"/>
              <a:gd name="adj2" fmla="val 8088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6" name="Text Box 11"/>
          <p:cNvSpPr txBox="1">
            <a:spLocks noChangeArrowheads="1"/>
          </p:cNvSpPr>
          <p:nvPr/>
        </p:nvSpPr>
        <p:spPr bwMode="auto">
          <a:xfrm rot="1620000">
            <a:off x="4601883" y="3329626"/>
            <a:ext cx="372398" cy="307777"/>
          </a:xfrm>
          <a:prstGeom prst="rect">
            <a:avLst/>
          </a:prstGeom>
          <a:solidFill>
            <a:srgbClr val="C0504D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Px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970869" y="4197352"/>
            <a:ext cx="429845" cy="307777"/>
          </a:xfrm>
          <a:prstGeom prst="rect">
            <a:avLst/>
          </a:prstGeom>
          <a:solidFill>
            <a:srgbClr val="CC0000">
              <a:alpha val="85000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chemeClr val="bg1"/>
                </a:solidFill>
                <a:latin typeface="Trebuchet MS"/>
                <a:cs typeface="Trebuchet MS"/>
              </a:rPr>
              <a:t>Mg</a:t>
            </a:r>
          </a:p>
        </p:txBody>
      </p:sp>
      <p:grpSp>
        <p:nvGrpSpPr>
          <p:cNvPr id="9" name="Grouper 44"/>
          <p:cNvGrpSpPr/>
          <p:nvPr/>
        </p:nvGrpSpPr>
        <p:grpSpPr>
          <a:xfrm>
            <a:off x="3952180" y="2774611"/>
            <a:ext cx="402748" cy="1363472"/>
            <a:chOff x="2859980" y="3646678"/>
            <a:chExt cx="402748" cy="1363472"/>
          </a:xfrm>
        </p:grpSpPr>
        <p:sp>
          <p:nvSpPr>
            <p:cNvPr id="104470" name="AutoShape 16"/>
            <p:cNvSpPr>
              <a:spLocks noChangeArrowheads="1"/>
            </p:cNvSpPr>
            <p:nvPr/>
          </p:nvSpPr>
          <p:spPr bwMode="auto">
            <a:xfrm flipV="1">
              <a:off x="2965451" y="3835400"/>
              <a:ext cx="179999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2859980" y="3646678"/>
              <a:ext cx="402748" cy="378155"/>
              <a:chOff x="1093" y="2411"/>
              <a:chExt cx="177" cy="157"/>
            </a:xfrm>
          </p:grpSpPr>
          <p:sp>
            <p:nvSpPr>
              <p:cNvPr id="104472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73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74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90" name="ZoneTexte 89"/>
          <p:cNvSpPr txBox="1"/>
          <p:nvPr/>
        </p:nvSpPr>
        <p:spPr>
          <a:xfrm>
            <a:off x="1181101" y="5969001"/>
            <a:ext cx="6807197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montée stabilisée : Traction (T) = traînée (</a:t>
            </a:r>
            <a:r>
              <a:rPr lang="fr-FR" sz="1400" b="0" dirty="0" err="1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Rx</a:t>
            </a: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) + composante de poids (Px) </a:t>
            </a:r>
          </a:p>
        </p:txBody>
      </p:sp>
      <p:grpSp>
        <p:nvGrpSpPr>
          <p:cNvPr id="94" name="Grouper 93"/>
          <p:cNvGrpSpPr/>
          <p:nvPr/>
        </p:nvGrpSpPr>
        <p:grpSpPr>
          <a:xfrm>
            <a:off x="1474526" y="4443181"/>
            <a:ext cx="6377523" cy="295507"/>
            <a:chOff x="941126" y="4963881"/>
            <a:chExt cx="6377523" cy="295507"/>
          </a:xfrm>
        </p:grpSpPr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Horizontale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95 -0.09098 L -0.63073 -0.403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9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526 -0.0335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87" grpId="0" animBg="1"/>
      <p:bldP spid="87" grpId="1" animBg="1"/>
      <p:bldP spid="61" grpId="0" animBg="1"/>
      <p:bldP spid="63" grpId="0" animBg="1"/>
      <p:bldP spid="77" grpId="0" animBg="1"/>
      <p:bldP spid="78" grpId="0" animBg="1"/>
      <p:bldP spid="79" grpId="0" animBg="1"/>
      <p:bldP spid="82" grpId="0" animBg="1"/>
      <p:bldP spid="83" grpId="0" animBg="1"/>
      <p:bldP spid="80" grpId="0" animBg="1"/>
      <p:bldP spid="86" grpId="0" animBg="1"/>
      <p:bldP spid="76" grpId="0" animBg="1"/>
      <p:bldP spid="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04900" y="35941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  <p:extLst>
      <p:ext uri="{BB962C8B-B14F-4D97-AF65-F5344CB8AC3E}">
        <p14:creationId xmlns:p14="http://schemas.microsoft.com/office/powerpoint/2010/main" val="6028993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14214">
            <a:off x="9259948" y="153981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Grouper 51"/>
          <p:cNvGrpSpPr/>
          <p:nvPr/>
        </p:nvGrpSpPr>
        <p:grpSpPr>
          <a:xfrm flipH="1">
            <a:off x="1271326" y="4392381"/>
            <a:ext cx="6377523" cy="295507"/>
            <a:chOff x="941126" y="4963881"/>
            <a:chExt cx="6377523" cy="295507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Horizontale</a:t>
              </a:r>
            </a:p>
          </p:txBody>
        </p:sp>
      </p:grpSp>
      <p:grpSp>
        <p:nvGrpSpPr>
          <p:cNvPr id="2" name="Grouper 41"/>
          <p:cNvGrpSpPr/>
          <p:nvPr/>
        </p:nvGrpSpPr>
        <p:grpSpPr>
          <a:xfrm rot="20254482">
            <a:off x="823248" y="3039874"/>
            <a:ext cx="7139163" cy="323228"/>
            <a:chOff x="722138" y="3232771"/>
            <a:chExt cx="7139163" cy="323228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825501" y="3555999"/>
              <a:ext cx="7035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triangl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22138" y="323277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Trajectoire</a:t>
              </a:r>
            </a:p>
          </p:txBody>
        </p:sp>
      </p:grpSp>
      <p:grpSp>
        <p:nvGrpSpPr>
          <p:cNvPr id="3" name="Grouper 80"/>
          <p:cNvGrpSpPr/>
          <p:nvPr/>
        </p:nvGrpSpPr>
        <p:grpSpPr>
          <a:xfrm rot="18467362">
            <a:off x="4224100" y="2917971"/>
            <a:ext cx="930920" cy="531059"/>
            <a:chOff x="6189492" y="4717054"/>
            <a:chExt cx="930920" cy="531059"/>
          </a:xfrm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9492" y="4717054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620000">
              <a:off x="6736268" y="4940336"/>
              <a:ext cx="384144" cy="30777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1" name="Text Box 14"/>
          <p:cNvSpPr txBox="1">
            <a:spLocks noChangeArrowheads="1"/>
          </p:cNvSpPr>
          <p:nvPr/>
        </p:nvSpPr>
        <p:spPr bwMode="auto">
          <a:xfrm rot="20494482">
            <a:off x="3507833" y="1995632"/>
            <a:ext cx="370750" cy="307777"/>
          </a:xfrm>
          <a:prstGeom prst="rect">
            <a:avLst/>
          </a:prstGeom>
          <a:solidFill>
            <a:srgbClr val="3366FF">
              <a:alpha val="79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FFFFFF"/>
                </a:solidFill>
                <a:latin typeface="Trebuchet MS"/>
                <a:cs typeface="Trebuchet MS"/>
              </a:rPr>
              <a:t>Rz</a:t>
            </a:r>
          </a:p>
        </p:txBody>
      </p:sp>
      <p:sp>
        <p:nvSpPr>
          <p:cNvPr id="63" name="AutoShape 7"/>
          <p:cNvSpPr>
            <a:spLocks noChangeArrowheads="1"/>
          </p:cNvSpPr>
          <p:nvPr/>
        </p:nvSpPr>
        <p:spPr bwMode="auto">
          <a:xfrm rot="20480523">
            <a:off x="3821374" y="2318425"/>
            <a:ext cx="179999" cy="1030747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 rot="20314482">
            <a:off x="2537119" y="3499577"/>
            <a:ext cx="1070450" cy="307777"/>
          </a:xfrm>
          <a:prstGeom prst="rect">
            <a:avLst/>
          </a:prstGeom>
          <a:solidFill>
            <a:srgbClr val="4E854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T = </a:t>
            </a:r>
            <a:r>
              <a:rPr lang="fr-FR" sz="1400" b="0" dirty="0" err="1">
                <a:solidFill>
                  <a:srgbClr val="000000"/>
                </a:solidFill>
                <a:latin typeface="Trebuchet MS"/>
                <a:cs typeface="Trebuchet MS"/>
              </a:rPr>
              <a:t>Rx</a:t>
            </a:r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 - Px</a:t>
            </a:r>
          </a:p>
        </p:txBody>
      </p:sp>
      <p:sp>
        <p:nvSpPr>
          <p:cNvPr id="78" name="Freeform 25"/>
          <p:cNvSpPr>
            <a:spLocks noChangeAspect="1"/>
          </p:cNvSpPr>
          <p:nvPr/>
        </p:nvSpPr>
        <p:spPr bwMode="auto">
          <a:xfrm rot="18814482" flipH="1">
            <a:off x="3683001" y="3621643"/>
            <a:ext cx="398046" cy="952294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25"/>
          <p:cNvSpPr>
            <a:spLocks noChangeAspect="1"/>
          </p:cNvSpPr>
          <p:nvPr/>
        </p:nvSpPr>
        <p:spPr bwMode="auto">
          <a:xfrm rot="13534482" flipH="1">
            <a:off x="4225965" y="3992373"/>
            <a:ext cx="341324" cy="815407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" name="AutoShape 7"/>
          <p:cNvSpPr>
            <a:spLocks noChangeArrowheads="1"/>
          </p:cNvSpPr>
          <p:nvPr/>
        </p:nvSpPr>
        <p:spPr bwMode="auto">
          <a:xfrm rot="9574482">
            <a:off x="4210869" y="3340731"/>
            <a:ext cx="179999" cy="1066747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C0504D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 rot="20374482">
            <a:off x="4345989" y="4400197"/>
            <a:ext cx="372398" cy="307777"/>
          </a:xfrm>
          <a:prstGeom prst="rect">
            <a:avLst/>
          </a:prstGeom>
          <a:solidFill>
            <a:srgbClr val="C0504D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Pz</a:t>
            </a:r>
          </a:p>
        </p:txBody>
      </p:sp>
      <p:grpSp>
        <p:nvGrpSpPr>
          <p:cNvPr id="7" name="Grouper 87"/>
          <p:cNvGrpSpPr/>
          <p:nvPr/>
        </p:nvGrpSpPr>
        <p:grpSpPr>
          <a:xfrm rot="18814482">
            <a:off x="3278975" y="3573971"/>
            <a:ext cx="859793" cy="307777"/>
            <a:chOff x="3163629" y="3510257"/>
            <a:chExt cx="859793" cy="307777"/>
          </a:xfrm>
          <a:solidFill>
            <a:srgbClr val="C0504D"/>
          </a:solidFill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 rot="1740000" flipV="1">
              <a:off x="3623675" y="3573301"/>
              <a:ext cx="399747" cy="179848"/>
            </a:xfrm>
            <a:prstGeom prst="leftArrow">
              <a:avLst>
                <a:gd name="adj1" fmla="val 50000"/>
                <a:gd name="adj2" fmla="val 80882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 rot="1620000">
              <a:off x="3163629" y="3510257"/>
              <a:ext cx="372398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Px</a:t>
              </a:r>
            </a:p>
          </p:txBody>
        </p:sp>
      </p:grpSp>
      <p:sp>
        <p:nvSpPr>
          <p:cNvPr id="49" name="AutoShape 9"/>
          <p:cNvSpPr>
            <a:spLocks noChangeArrowheads="1"/>
          </p:cNvSpPr>
          <p:nvPr/>
        </p:nvSpPr>
        <p:spPr bwMode="auto">
          <a:xfrm rot="20580000">
            <a:off x="3768204" y="3307881"/>
            <a:ext cx="327746" cy="179848"/>
          </a:xfrm>
          <a:prstGeom prst="leftArrow">
            <a:avLst>
              <a:gd name="adj1" fmla="val 50000"/>
              <a:gd name="adj2" fmla="val 5739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tr">
              <a:srgbClr val="000000">
                <a:alpha val="7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3920070" y="4591052"/>
            <a:ext cx="444098" cy="307777"/>
          </a:xfrm>
          <a:prstGeom prst="rect">
            <a:avLst/>
          </a:prstGeom>
          <a:solidFill>
            <a:srgbClr val="CC0000">
              <a:alpha val="85000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FFFFFF"/>
                </a:solidFill>
                <a:latin typeface="Trebuchet MS"/>
                <a:cs typeface="Trebuchet MS"/>
              </a:rPr>
              <a:t>Mg</a:t>
            </a:r>
          </a:p>
        </p:txBody>
      </p:sp>
      <p:grpSp>
        <p:nvGrpSpPr>
          <p:cNvPr id="40" name="Grouper 44"/>
          <p:cNvGrpSpPr/>
          <p:nvPr/>
        </p:nvGrpSpPr>
        <p:grpSpPr>
          <a:xfrm>
            <a:off x="3901386" y="3168296"/>
            <a:ext cx="402749" cy="1363487"/>
            <a:chOff x="2859986" y="3646663"/>
            <a:chExt cx="402749" cy="1363487"/>
          </a:xfrm>
        </p:grpSpPr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 flipV="1">
              <a:off x="2965451" y="3835400"/>
              <a:ext cx="179999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42" name="Group 48"/>
            <p:cNvGrpSpPr>
              <a:grpSpLocks/>
            </p:cNvGrpSpPr>
            <p:nvPr/>
          </p:nvGrpSpPr>
          <p:grpSpPr bwMode="auto">
            <a:xfrm>
              <a:off x="2859986" y="3646663"/>
              <a:ext cx="402749" cy="378154"/>
              <a:chOff x="1093" y="2411"/>
              <a:chExt cx="177" cy="157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1" name="ZoneTexte 50"/>
          <p:cNvSpPr txBox="1"/>
          <p:nvPr/>
        </p:nvSpPr>
        <p:spPr>
          <a:xfrm>
            <a:off x="1028700" y="59690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descente stabilisée : Traction (T) = traînée (</a:t>
            </a:r>
            <a:r>
              <a:rPr lang="fr-FR" sz="1400" b="0" dirty="0" err="1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Rx</a:t>
            </a: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) - composante de poids (Px)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62315" y="175568"/>
            <a:ext cx="44193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3958 L -0.65764 0.372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77" grpId="0" animBg="1"/>
      <p:bldP spid="78" grpId="0" animBg="1"/>
      <p:bldP spid="79" grpId="0" animBg="1"/>
      <p:bldP spid="82" grpId="0" animBg="1"/>
      <p:bldP spid="83" grpId="0" animBg="1"/>
      <p:bldP spid="49" grpId="0" animBg="1"/>
      <p:bldP spid="39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66800" y="42799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  <p:extLst>
      <p:ext uri="{BB962C8B-B14F-4D97-AF65-F5344CB8AC3E}">
        <p14:creationId xmlns:p14="http://schemas.microsoft.com/office/powerpoint/2010/main" val="38525542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14214">
            <a:off x="9259948" y="268281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r 41"/>
          <p:cNvGrpSpPr/>
          <p:nvPr/>
        </p:nvGrpSpPr>
        <p:grpSpPr>
          <a:xfrm rot="20160000">
            <a:off x="1032136" y="3056808"/>
            <a:ext cx="7139158" cy="323242"/>
            <a:chOff x="722143" y="3232757"/>
            <a:chExt cx="7139158" cy="323242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825501" y="3555999"/>
              <a:ext cx="7035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triangl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22143" y="3232757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Trajectoire</a:t>
              </a:r>
            </a:p>
          </p:txBody>
        </p:sp>
      </p:grpSp>
      <p:grpSp>
        <p:nvGrpSpPr>
          <p:cNvPr id="90" name="Grouper 89"/>
          <p:cNvGrpSpPr/>
          <p:nvPr/>
        </p:nvGrpSpPr>
        <p:grpSpPr>
          <a:xfrm flipH="1">
            <a:off x="1512626" y="4481281"/>
            <a:ext cx="6377523" cy="295507"/>
            <a:chOff x="941126" y="4963881"/>
            <a:chExt cx="6377523" cy="295507"/>
          </a:xfrm>
        </p:grpSpPr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Horizontale</a:t>
              </a:r>
            </a:p>
          </p:txBody>
        </p:sp>
      </p:grpSp>
      <p:grpSp>
        <p:nvGrpSpPr>
          <p:cNvPr id="3" name="Grouper 80"/>
          <p:cNvGrpSpPr/>
          <p:nvPr/>
        </p:nvGrpSpPr>
        <p:grpSpPr>
          <a:xfrm rot="18477809">
            <a:off x="4325833" y="3098838"/>
            <a:ext cx="925084" cy="524926"/>
            <a:chOff x="6189492" y="4717054"/>
            <a:chExt cx="925084" cy="524926"/>
          </a:xfrm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9492" y="4717054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465518">
              <a:off x="6730432" y="4934203"/>
              <a:ext cx="384144" cy="30777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61" name="Text Box 14"/>
          <p:cNvSpPr txBox="1">
            <a:spLocks noChangeArrowheads="1"/>
          </p:cNvSpPr>
          <p:nvPr/>
        </p:nvSpPr>
        <p:spPr bwMode="auto">
          <a:xfrm rot="20340000">
            <a:off x="3699783" y="2046430"/>
            <a:ext cx="370750" cy="307777"/>
          </a:xfrm>
          <a:prstGeom prst="rect">
            <a:avLst/>
          </a:prstGeom>
          <a:solidFill>
            <a:srgbClr val="3366FF">
              <a:alpha val="79000"/>
            </a:srgb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000000"/>
                </a:solidFill>
                <a:latin typeface="Trebuchet MS"/>
                <a:cs typeface="Trebuchet MS"/>
              </a:rPr>
              <a:t>Rz</a:t>
            </a:r>
          </a:p>
        </p:txBody>
      </p:sp>
      <p:sp>
        <p:nvSpPr>
          <p:cNvPr id="63" name="AutoShape 7"/>
          <p:cNvSpPr>
            <a:spLocks noChangeArrowheads="1"/>
          </p:cNvSpPr>
          <p:nvPr/>
        </p:nvSpPr>
        <p:spPr bwMode="auto">
          <a:xfrm rot="20480523">
            <a:off x="4021790" y="2364990"/>
            <a:ext cx="179999" cy="1030747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5" name="Freeform 25"/>
          <p:cNvSpPr>
            <a:spLocks noChangeAspect="1"/>
          </p:cNvSpPr>
          <p:nvPr/>
        </p:nvSpPr>
        <p:spPr bwMode="auto">
          <a:xfrm rot="13534482" flipH="1">
            <a:off x="3956345" y="1992114"/>
            <a:ext cx="296116" cy="70740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Freeform 25"/>
          <p:cNvSpPr>
            <a:spLocks noChangeAspect="1"/>
          </p:cNvSpPr>
          <p:nvPr/>
        </p:nvSpPr>
        <p:spPr bwMode="auto">
          <a:xfrm rot="18814482" flipH="1">
            <a:off x="3812159" y="3534213"/>
            <a:ext cx="488327" cy="1168291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Freeform 25"/>
          <p:cNvSpPr>
            <a:spLocks noChangeAspect="1"/>
          </p:cNvSpPr>
          <p:nvPr/>
        </p:nvSpPr>
        <p:spPr bwMode="auto">
          <a:xfrm rot="13534482" flipH="1">
            <a:off x="4434711" y="4180747"/>
            <a:ext cx="296116" cy="707406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" name="Grouper 83"/>
          <p:cNvGrpSpPr/>
          <p:nvPr/>
        </p:nvGrpSpPr>
        <p:grpSpPr>
          <a:xfrm rot="18662836">
            <a:off x="4222807" y="3545563"/>
            <a:ext cx="590979" cy="1306048"/>
            <a:chOff x="3670650" y="3298204"/>
            <a:chExt cx="590979" cy="1306048"/>
          </a:xfrm>
          <a:solidFill>
            <a:srgbClr val="C0504D"/>
          </a:solidFill>
        </p:grpSpPr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 rot="12360000">
              <a:off x="4081630" y="3298204"/>
              <a:ext cx="179999" cy="1066747"/>
            </a:xfrm>
            <a:prstGeom prst="upArrow">
              <a:avLst>
                <a:gd name="adj1" fmla="val 50000"/>
                <a:gd name="adj2" fmla="val 96354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 rot="1560000">
              <a:off x="3670650" y="4296475"/>
              <a:ext cx="372398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Pz</a:t>
              </a:r>
            </a:p>
          </p:txBody>
        </p:sp>
      </p:grpSp>
      <p:grpSp>
        <p:nvGrpSpPr>
          <p:cNvPr id="7" name="Grouper 87"/>
          <p:cNvGrpSpPr/>
          <p:nvPr/>
        </p:nvGrpSpPr>
        <p:grpSpPr>
          <a:xfrm rot="18446328">
            <a:off x="3417731" y="3408478"/>
            <a:ext cx="941117" cy="468550"/>
            <a:chOff x="3170465" y="3336962"/>
            <a:chExt cx="1057574" cy="468550"/>
          </a:xfrm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 rot="1740000" flipV="1">
              <a:off x="3612292" y="3625664"/>
              <a:ext cx="615747" cy="179848"/>
            </a:xfrm>
            <a:prstGeom prst="leftArrow">
              <a:avLst>
                <a:gd name="adj1" fmla="val 50000"/>
                <a:gd name="adj2" fmla="val 80882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 rot="1405518">
              <a:off x="3170465" y="3336962"/>
              <a:ext cx="439451" cy="307776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Px</a:t>
              </a:r>
            </a:p>
          </p:txBody>
        </p:sp>
      </p:grpSp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4194845" y="2245783"/>
            <a:ext cx="232800" cy="1174750"/>
          </a:xfrm>
          <a:prstGeom prst="upArrow">
            <a:avLst>
              <a:gd name="adj1" fmla="val 50000"/>
              <a:gd name="adj2" fmla="val 96354"/>
            </a:avLst>
          </a:prstGeom>
          <a:gradFill flip="none" rotWithShape="1">
            <a:gsLst>
              <a:gs pos="63000">
                <a:schemeClr val="accent6"/>
              </a:gs>
              <a:gs pos="28000">
                <a:srgbClr val="006C96"/>
              </a:gs>
            </a:gsLst>
            <a:lin ang="1764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4120483" y="1911354"/>
            <a:ext cx="396999" cy="326993"/>
          </a:xfrm>
          <a:prstGeom prst="rect">
            <a:avLst/>
          </a:prstGeom>
          <a:gradFill flip="none" rotWithShape="1">
            <a:gsLst>
              <a:gs pos="76000">
                <a:schemeClr val="accent6">
                  <a:alpha val="78000"/>
                </a:schemeClr>
              </a:gs>
              <a:gs pos="16000">
                <a:srgbClr val="006C96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1400" b="0" dirty="0">
                <a:solidFill>
                  <a:srgbClr val="FFFFFF"/>
                </a:solidFill>
                <a:latin typeface="Trebuchet MS"/>
                <a:cs typeface="Trebuchet MS"/>
              </a:rPr>
              <a:t>RFA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4141655" y="4709585"/>
            <a:ext cx="411559" cy="307777"/>
          </a:xfrm>
          <a:prstGeom prst="rect">
            <a:avLst/>
          </a:prstGeom>
          <a:solidFill>
            <a:srgbClr val="CC0000">
              <a:alpha val="85000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0" dirty="0">
                <a:solidFill>
                  <a:srgbClr val="FFFFFF"/>
                </a:solidFill>
                <a:latin typeface="Trebuchet MS"/>
                <a:cs typeface="Trebuchet MS"/>
              </a:rPr>
              <a:t>Mg</a:t>
            </a:r>
          </a:p>
        </p:txBody>
      </p:sp>
      <p:grpSp>
        <p:nvGrpSpPr>
          <p:cNvPr id="9" name="Grouper 44"/>
          <p:cNvGrpSpPr/>
          <p:nvPr/>
        </p:nvGrpSpPr>
        <p:grpSpPr>
          <a:xfrm>
            <a:off x="4122971" y="3286829"/>
            <a:ext cx="402749" cy="1363487"/>
            <a:chOff x="2859986" y="3646663"/>
            <a:chExt cx="402749" cy="1363487"/>
          </a:xfrm>
        </p:grpSpPr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 flipV="1">
              <a:off x="2940050" y="3835400"/>
              <a:ext cx="232800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2859986" y="3646663"/>
              <a:ext cx="402749" cy="378154"/>
              <a:chOff x="1093" y="2411"/>
              <a:chExt cx="177" cy="157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84" name="Freeform 25"/>
          <p:cNvSpPr>
            <a:spLocks noChangeAspect="1"/>
          </p:cNvSpPr>
          <p:nvPr/>
        </p:nvSpPr>
        <p:spPr bwMode="auto">
          <a:xfrm rot="18814482" flipH="1">
            <a:off x="4364318" y="2239912"/>
            <a:ext cx="488327" cy="1168291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1028700" y="55880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vol plané, c’est la composante Px du poids qui fait office de moteur. </a:t>
            </a:r>
          </a:p>
        </p:txBody>
      </p:sp>
      <p:sp>
        <p:nvSpPr>
          <p:cNvPr id="105" name="Arc 7" descr="blanc)"/>
          <p:cNvSpPr>
            <a:spLocks/>
          </p:cNvSpPr>
          <p:nvPr/>
        </p:nvSpPr>
        <p:spPr bwMode="auto">
          <a:xfrm>
            <a:off x="1592263" y="4338639"/>
            <a:ext cx="1129737" cy="417411"/>
          </a:xfrm>
          <a:custGeom>
            <a:avLst/>
            <a:gdLst>
              <a:gd name="G0" fmla="+- 0 0 0"/>
              <a:gd name="G1" fmla="+- 11021 0 0"/>
              <a:gd name="G2" fmla="+- 21600 0 0"/>
              <a:gd name="T0" fmla="*/ 18577 w 21600"/>
              <a:gd name="T1" fmla="*/ 0 h 11021"/>
              <a:gd name="T2" fmla="*/ 21600 w 21600"/>
              <a:gd name="T3" fmla="*/ 11021 h 11021"/>
              <a:gd name="T4" fmla="*/ 0 w 21600"/>
              <a:gd name="T5" fmla="*/ 11021 h 1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021" fill="none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</a:path>
              <a:path w="21600" h="11021" stroke="0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  <a:lnTo>
                  <a:pt x="0" y="11021"/>
                </a:lnTo>
                <a:close/>
              </a:path>
            </a:pathLst>
          </a:custGeom>
          <a:pattFill prst="dkUpDiag">
            <a:fgClr>
              <a:srgbClr val="FF9900"/>
            </a:fgClr>
            <a:bgClr>
              <a:srgbClr val="FFCC99"/>
            </a:bgClr>
          </a:patt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0" name="Grouper 109"/>
          <p:cNvGrpSpPr/>
          <p:nvPr/>
        </p:nvGrpSpPr>
        <p:grpSpPr>
          <a:xfrm>
            <a:off x="1287466" y="2152650"/>
            <a:ext cx="1572969" cy="1631850"/>
            <a:chOff x="1287466" y="2152650"/>
            <a:chExt cx="1572969" cy="1631850"/>
          </a:xfrm>
        </p:grpSpPr>
        <p:pic>
          <p:nvPicPr>
            <p:cNvPr id="106" name="Picture 45" descr="anémo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7466" y="2152650"/>
              <a:ext cx="1572969" cy="1631850"/>
            </a:xfrm>
            <a:prstGeom prst="rect">
              <a:avLst/>
            </a:prstGeom>
            <a:noFill/>
          </p:spPr>
        </p:pic>
        <p:sp>
          <p:nvSpPr>
            <p:cNvPr id="108" name="Freeform 47"/>
            <p:cNvSpPr>
              <a:spLocks/>
            </p:cNvSpPr>
            <p:nvPr/>
          </p:nvSpPr>
          <p:spPr bwMode="auto">
            <a:xfrm rot="14193013">
              <a:off x="1669853" y="2653244"/>
              <a:ext cx="690563" cy="66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5" y="0"/>
                </a:cxn>
                <a:cxn ang="0">
                  <a:pos x="435" y="24"/>
                </a:cxn>
                <a:cxn ang="0">
                  <a:pos x="315" y="42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435" h="42">
                  <a:moveTo>
                    <a:pt x="3" y="0"/>
                  </a:moveTo>
                  <a:lnTo>
                    <a:pt x="315" y="0"/>
                  </a:lnTo>
                  <a:lnTo>
                    <a:pt x="435" y="24"/>
                  </a:lnTo>
                  <a:lnTo>
                    <a:pt x="315" y="42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2" name="Légende à une bordure 2 111"/>
          <p:cNvSpPr/>
          <p:nvPr/>
        </p:nvSpPr>
        <p:spPr>
          <a:xfrm>
            <a:off x="1536698" y="4940300"/>
            <a:ext cx="1905001" cy="298500"/>
          </a:xfrm>
          <a:prstGeom prst="accentCallout2">
            <a:avLst>
              <a:gd name="adj1" fmla="val 31514"/>
              <a:gd name="adj2" fmla="val 1668"/>
              <a:gd name="adj3" fmla="val -30730"/>
              <a:gd name="adj4" fmla="val 20000"/>
              <a:gd name="adj5" fmla="val -95976"/>
              <a:gd name="adj6" fmla="val 42000"/>
            </a:avLst>
          </a:prstGeom>
          <a:noFill/>
          <a:ln>
            <a:solidFill>
              <a:schemeClr val="tx1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323232"/>
                </a:solidFill>
                <a:latin typeface="Trebuchet MS"/>
                <a:cs typeface="Trebuchet MS"/>
              </a:rPr>
              <a:t>Angle de plané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1028700" y="59817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L’angle de plané conditionne la valeur de Px qui conditionne la vitesse.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62315" y="175568"/>
            <a:ext cx="44193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03958 L -0.62986 0.36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76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85" grpId="0" animBg="1"/>
      <p:bldP spid="78" grpId="0" animBg="1"/>
      <p:bldP spid="79" grpId="0" animBg="1"/>
      <p:bldP spid="76" grpId="0" animBg="1"/>
      <p:bldP spid="81" grpId="0" animBg="1"/>
      <p:bldP spid="39" grpId="0" animBg="1"/>
      <p:bldP spid="84" grpId="0" animBg="1"/>
      <p:bldP spid="94" grpId="0" animBg="1"/>
      <p:bldP spid="105" grpId="0" animBg="1"/>
      <p:bldP spid="112" grpId="0" animBg="1"/>
      <p:bldP spid="1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8" descr="Nuages"/>
          <p:cNvPicPr>
            <a:picLocks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90248">
            <a:off x="3456048" y="2757481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er 41"/>
          <p:cNvGrpSpPr/>
          <p:nvPr/>
        </p:nvGrpSpPr>
        <p:grpSpPr>
          <a:xfrm rot="19646935">
            <a:off x="765436" y="3209208"/>
            <a:ext cx="7139158" cy="323242"/>
            <a:chOff x="722143" y="3232757"/>
            <a:chExt cx="7139158" cy="323242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V="1">
              <a:off x="825501" y="3555999"/>
              <a:ext cx="70358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triangle" w="lg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722143" y="3232757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Trajectoire</a:t>
              </a:r>
            </a:p>
          </p:txBody>
        </p:sp>
      </p:grpSp>
      <p:grpSp>
        <p:nvGrpSpPr>
          <p:cNvPr id="2" name="Grouper 89"/>
          <p:cNvGrpSpPr/>
          <p:nvPr/>
        </p:nvGrpSpPr>
        <p:grpSpPr>
          <a:xfrm flipH="1">
            <a:off x="1512626" y="5090881"/>
            <a:ext cx="6377523" cy="295507"/>
            <a:chOff x="941126" y="4963881"/>
            <a:chExt cx="6377523" cy="295507"/>
          </a:xfrm>
        </p:grpSpPr>
        <p:sp>
          <p:nvSpPr>
            <p:cNvPr id="91" name="Freeform 8"/>
            <p:cNvSpPr>
              <a:spLocks/>
            </p:cNvSpPr>
            <p:nvPr/>
          </p:nvSpPr>
          <p:spPr bwMode="auto">
            <a:xfrm>
              <a:off x="982675" y="5257800"/>
              <a:ext cx="6335974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418" y="0"/>
                </a:cxn>
              </a:cxnLst>
              <a:rect l="0" t="0" r="r" b="b"/>
              <a:pathLst>
                <a:path w="5418" h="1">
                  <a:moveTo>
                    <a:pt x="0" y="1"/>
                  </a:moveTo>
                  <a:lnTo>
                    <a:pt x="5418" y="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Text Box 7"/>
            <p:cNvSpPr txBox="1">
              <a:spLocks noChangeArrowheads="1"/>
            </p:cNvSpPr>
            <p:nvPr/>
          </p:nvSpPr>
          <p:spPr bwMode="auto">
            <a:xfrm>
              <a:off x="941126" y="4963881"/>
              <a:ext cx="12151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200" b="0" dirty="0">
                  <a:latin typeface="+mn-lt"/>
                </a:rPr>
                <a:t>Horizontale</a:t>
              </a:r>
            </a:p>
          </p:txBody>
        </p:sp>
      </p:grpSp>
      <p:grpSp>
        <p:nvGrpSpPr>
          <p:cNvPr id="5" name="Grouper 80"/>
          <p:cNvGrpSpPr/>
          <p:nvPr/>
        </p:nvGrpSpPr>
        <p:grpSpPr>
          <a:xfrm rot="18031903">
            <a:off x="4371227" y="2892136"/>
            <a:ext cx="1033084" cy="524925"/>
            <a:chOff x="6187587" y="4717055"/>
            <a:chExt cx="926989" cy="524925"/>
          </a:xfrm>
          <a:solidFill>
            <a:srgbClr val="FF6600"/>
          </a:solidFill>
        </p:grpSpPr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 rot="1860000" flipH="1">
              <a:off x="6187587" y="4717055"/>
              <a:ext cx="579750" cy="179848"/>
            </a:xfrm>
            <a:prstGeom prst="leftArrow">
              <a:avLst>
                <a:gd name="adj1" fmla="val 50000"/>
                <a:gd name="adj2" fmla="val 80882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 rot="1465518">
              <a:off x="6730432" y="4934203"/>
              <a:ext cx="384144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Rx</a:t>
              </a:r>
              <a:endParaRPr lang="fr-FR" sz="1400" b="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6" name="Grouper 79"/>
          <p:cNvGrpSpPr/>
          <p:nvPr/>
        </p:nvGrpSpPr>
        <p:grpSpPr>
          <a:xfrm rot="17700000">
            <a:off x="3682009" y="2134497"/>
            <a:ext cx="676149" cy="1263570"/>
            <a:chOff x="3659091" y="2590133"/>
            <a:chExt cx="676149" cy="1263570"/>
          </a:xfrm>
        </p:grpSpPr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 rot="1885518">
              <a:off x="3964490" y="2590133"/>
              <a:ext cx="370750" cy="307777"/>
            </a:xfrm>
            <a:prstGeom prst="rect">
              <a:avLst/>
            </a:prstGeom>
            <a:solidFill>
              <a:srgbClr val="3366FF">
                <a:alpha val="79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Rz</a:t>
              </a:r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 rot="2026041">
              <a:off x="3659091" y="2822956"/>
              <a:ext cx="179999" cy="1030747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62" name="Grouper 61"/>
          <p:cNvGrpSpPr>
            <a:grpSpLocks noChangeAspect="1"/>
          </p:cNvGrpSpPr>
          <p:nvPr/>
        </p:nvGrpSpPr>
        <p:grpSpPr>
          <a:xfrm rot="20839116">
            <a:off x="3484878" y="3947423"/>
            <a:ext cx="1402756" cy="730377"/>
            <a:chOff x="3472177" y="3874195"/>
            <a:chExt cx="1541038" cy="802377"/>
          </a:xfrm>
        </p:grpSpPr>
        <p:sp>
          <p:nvSpPr>
            <p:cNvPr id="78" name="Freeform 25"/>
            <p:cNvSpPr>
              <a:spLocks noChangeAspect="1"/>
            </p:cNvSpPr>
            <p:nvPr/>
          </p:nvSpPr>
          <p:spPr bwMode="auto">
            <a:xfrm rot="18814482" flipH="1">
              <a:off x="3812159" y="3534213"/>
              <a:ext cx="488327" cy="1168291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5"/>
            <p:cNvSpPr>
              <a:spLocks noChangeAspect="1"/>
            </p:cNvSpPr>
            <p:nvPr/>
          </p:nvSpPr>
          <p:spPr bwMode="auto">
            <a:xfrm rot="13534482" flipH="1">
              <a:off x="4434850" y="4098206"/>
              <a:ext cx="341324" cy="815407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ouper 83"/>
          <p:cNvGrpSpPr/>
          <p:nvPr/>
        </p:nvGrpSpPr>
        <p:grpSpPr>
          <a:xfrm rot="18120000">
            <a:off x="4242609" y="3413897"/>
            <a:ext cx="590979" cy="1306047"/>
            <a:chOff x="3670650" y="3298205"/>
            <a:chExt cx="590979" cy="1306047"/>
          </a:xfrm>
          <a:solidFill>
            <a:schemeClr val="accent2"/>
          </a:solidFill>
        </p:grpSpPr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 rot="12360000">
              <a:off x="4081630" y="3298205"/>
              <a:ext cx="179999" cy="1066747"/>
            </a:xfrm>
            <a:prstGeom prst="upArrow">
              <a:avLst>
                <a:gd name="adj1" fmla="val 50000"/>
                <a:gd name="adj2" fmla="val 96354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 rot="1560000">
              <a:off x="3670650" y="4296475"/>
              <a:ext cx="372398" cy="307777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Pz</a:t>
              </a:r>
            </a:p>
          </p:txBody>
        </p:sp>
      </p:grpSp>
      <p:grpSp>
        <p:nvGrpSpPr>
          <p:cNvPr id="8" name="Grouper 87"/>
          <p:cNvGrpSpPr/>
          <p:nvPr/>
        </p:nvGrpSpPr>
        <p:grpSpPr>
          <a:xfrm rot="17949678">
            <a:off x="3222220" y="3474349"/>
            <a:ext cx="1044394" cy="495155"/>
            <a:chOff x="3168160" y="3336537"/>
            <a:chExt cx="1173630" cy="495155"/>
          </a:xfrm>
          <a:solidFill>
            <a:srgbClr val="C0504D"/>
          </a:solidFill>
        </p:grpSpPr>
        <p:sp>
          <p:nvSpPr>
            <p:cNvPr id="80" name="AutoShape 10"/>
            <p:cNvSpPr>
              <a:spLocks noChangeArrowheads="1"/>
            </p:cNvSpPr>
            <p:nvPr/>
          </p:nvSpPr>
          <p:spPr bwMode="auto">
            <a:xfrm rot="1740000" flipV="1">
              <a:off x="3604679" y="3651844"/>
              <a:ext cx="737111" cy="179848"/>
            </a:xfrm>
            <a:prstGeom prst="leftArrow">
              <a:avLst>
                <a:gd name="adj1" fmla="val 50000"/>
                <a:gd name="adj2" fmla="val 80882"/>
              </a:avLst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 rot="1405518">
              <a:off x="3168160" y="3336537"/>
              <a:ext cx="441856" cy="307776"/>
            </a:xfrm>
            <a:prstGeom prst="rect">
              <a:avLst/>
            </a:prstGeom>
            <a:grp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Px</a:t>
              </a:r>
            </a:p>
          </p:txBody>
        </p:sp>
      </p:grpSp>
      <p:grpSp>
        <p:nvGrpSpPr>
          <p:cNvPr id="51" name="Grouper 50"/>
          <p:cNvGrpSpPr>
            <a:grpSpLocks noChangeAspect="1"/>
          </p:cNvGrpSpPr>
          <p:nvPr/>
        </p:nvGrpSpPr>
        <p:grpSpPr>
          <a:xfrm rot="20940000">
            <a:off x="3738989" y="2246079"/>
            <a:ext cx="1304060" cy="652706"/>
            <a:chOff x="3528942" y="2235515"/>
            <a:chExt cx="1663685" cy="832706"/>
          </a:xfrm>
        </p:grpSpPr>
        <p:sp>
          <p:nvSpPr>
            <p:cNvPr id="84" name="Freeform 25"/>
            <p:cNvSpPr>
              <a:spLocks noChangeAspect="1"/>
            </p:cNvSpPr>
            <p:nvPr/>
          </p:nvSpPr>
          <p:spPr bwMode="auto">
            <a:xfrm rot="18814482" flipH="1">
              <a:off x="4364318" y="2239912"/>
              <a:ext cx="488327" cy="1168291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5"/>
            <p:cNvSpPr>
              <a:spLocks noChangeAspect="1"/>
            </p:cNvSpPr>
            <p:nvPr/>
          </p:nvSpPr>
          <p:spPr bwMode="auto">
            <a:xfrm rot="13534482" flipH="1">
              <a:off x="3765984" y="1998473"/>
              <a:ext cx="341324" cy="815407"/>
            </a:xfrm>
            <a:custGeom>
              <a:avLst/>
              <a:gdLst/>
              <a:ahLst/>
              <a:cxnLst>
                <a:cxn ang="0">
                  <a:pos x="333" y="1008"/>
                </a:cxn>
                <a:cxn ang="0">
                  <a:pos x="0" y="0"/>
                </a:cxn>
              </a:cxnLst>
              <a:rect l="0" t="0" r="r" b="b"/>
              <a:pathLst>
                <a:path w="333" h="1008">
                  <a:moveTo>
                    <a:pt x="333" y="10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4110271" y="1911354"/>
            <a:ext cx="449500" cy="3093308"/>
            <a:chOff x="4110271" y="1911354"/>
            <a:chExt cx="449500" cy="3093308"/>
          </a:xfrm>
        </p:grpSpPr>
        <p:grpSp>
          <p:nvGrpSpPr>
            <p:cNvPr id="77" name="Grouper 76"/>
            <p:cNvGrpSpPr/>
            <p:nvPr/>
          </p:nvGrpSpPr>
          <p:grpSpPr>
            <a:xfrm>
              <a:off x="4120483" y="1911354"/>
              <a:ext cx="396999" cy="1509179"/>
              <a:chOff x="3428998" y="1932521"/>
              <a:chExt cx="396999" cy="1509179"/>
            </a:xfrm>
          </p:grpSpPr>
          <p:sp>
            <p:nvSpPr>
              <p:cNvPr id="87" name="AutoShape 7"/>
              <p:cNvSpPr>
                <a:spLocks noChangeArrowheads="1"/>
              </p:cNvSpPr>
              <p:nvPr/>
            </p:nvSpPr>
            <p:spPr bwMode="auto">
              <a:xfrm>
                <a:off x="3503360" y="2266950"/>
                <a:ext cx="232800" cy="1174750"/>
              </a:xfrm>
              <a:prstGeom prst="upArrow">
                <a:avLst>
                  <a:gd name="adj1" fmla="val 50000"/>
                  <a:gd name="adj2" fmla="val 96354"/>
                </a:avLst>
              </a:prstGeom>
              <a:gradFill flip="none" rotWithShape="1">
                <a:gsLst>
                  <a:gs pos="63000">
                    <a:schemeClr val="accent6"/>
                  </a:gs>
                  <a:gs pos="28000">
                    <a:srgbClr val="006C96"/>
                  </a:gs>
                </a:gsLst>
                <a:lin ang="17640000" scaled="0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Text Box 14"/>
              <p:cNvSpPr txBox="1">
                <a:spLocks noChangeArrowheads="1"/>
              </p:cNvSpPr>
              <p:nvPr/>
            </p:nvSpPr>
            <p:spPr bwMode="auto">
              <a:xfrm>
                <a:off x="3428998" y="1932521"/>
                <a:ext cx="396999" cy="326993"/>
              </a:xfrm>
              <a:prstGeom prst="rect">
                <a:avLst/>
              </a:prstGeom>
              <a:gradFill flip="none" rotWithShape="1">
                <a:gsLst>
                  <a:gs pos="76000">
                    <a:schemeClr val="accent6">
                      <a:alpha val="78000"/>
                    </a:schemeClr>
                  </a:gs>
                  <a:gs pos="16000">
                    <a:srgbClr val="006C96"/>
                  </a:gs>
                </a:gsLst>
                <a:lin ang="16200000" scaled="0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1400" b="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RFA</a:t>
                </a:r>
              </a:p>
            </p:txBody>
          </p:sp>
        </p:grpSp>
        <p:grpSp>
          <p:nvGrpSpPr>
            <p:cNvPr id="95" name="Grouper 37"/>
            <p:cNvGrpSpPr/>
            <p:nvPr/>
          </p:nvGrpSpPr>
          <p:grpSpPr>
            <a:xfrm>
              <a:off x="4110271" y="3274129"/>
              <a:ext cx="449500" cy="1730533"/>
              <a:chOff x="3418786" y="3295296"/>
              <a:chExt cx="449500" cy="1730533"/>
            </a:xfrm>
          </p:grpSpPr>
          <p:sp>
            <p:nvSpPr>
              <p:cNvPr id="96" name="Text Box 11"/>
              <p:cNvSpPr txBox="1">
                <a:spLocks noChangeArrowheads="1"/>
              </p:cNvSpPr>
              <p:nvPr/>
            </p:nvSpPr>
            <p:spPr bwMode="auto">
              <a:xfrm>
                <a:off x="3437470" y="4718052"/>
                <a:ext cx="430816" cy="307777"/>
              </a:xfrm>
              <a:prstGeom prst="rect">
                <a:avLst/>
              </a:prstGeom>
              <a:solidFill>
                <a:srgbClr val="CC0000">
                  <a:alpha val="85000"/>
                </a:srgbClr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b="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Mg</a:t>
                </a:r>
              </a:p>
            </p:txBody>
          </p:sp>
          <p:grpSp>
            <p:nvGrpSpPr>
              <p:cNvPr id="97" name="Grouper 44"/>
              <p:cNvGrpSpPr/>
              <p:nvPr/>
            </p:nvGrpSpPr>
            <p:grpSpPr>
              <a:xfrm>
                <a:off x="3418786" y="3295296"/>
                <a:ext cx="402749" cy="1363487"/>
                <a:chOff x="2859986" y="3646663"/>
                <a:chExt cx="402749" cy="1363487"/>
              </a:xfrm>
            </p:grpSpPr>
            <p:sp>
              <p:nvSpPr>
                <p:cNvPr id="98" name="AutoShape 16"/>
                <p:cNvSpPr>
                  <a:spLocks noChangeArrowheads="1"/>
                </p:cNvSpPr>
                <p:nvPr/>
              </p:nvSpPr>
              <p:spPr bwMode="auto">
                <a:xfrm flipV="1">
                  <a:off x="2940050" y="3835400"/>
                  <a:ext cx="232800" cy="1174750"/>
                </a:xfrm>
                <a:prstGeom prst="upArrow">
                  <a:avLst>
                    <a:gd name="adj1" fmla="val 50000"/>
                    <a:gd name="adj2" fmla="val 96354"/>
                  </a:avLst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grpSp>
              <p:nvGrpSpPr>
                <p:cNvPr id="99" name="Group 48"/>
                <p:cNvGrpSpPr>
                  <a:grpSpLocks/>
                </p:cNvGrpSpPr>
                <p:nvPr/>
              </p:nvGrpSpPr>
              <p:grpSpPr bwMode="auto">
                <a:xfrm>
                  <a:off x="2859986" y="3646663"/>
                  <a:ext cx="402749" cy="378154"/>
                  <a:chOff x="1093" y="2411"/>
                  <a:chExt cx="177" cy="157"/>
                </a:xfrm>
              </p:grpSpPr>
              <p:sp>
                <p:nvSpPr>
                  <p:cNvPr id="10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140" y="2451"/>
                    <a:ext cx="77" cy="75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 cap="flat" cmpd="sng" algn="ctr">
                    <a:solidFill>
                      <a:srgbClr val="E3DED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183" y="2411"/>
                    <a:ext cx="0" cy="15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rgbClr val="E3DED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2" name="Line 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182" y="2403"/>
                    <a:ext cx="0" cy="177"/>
                  </a:xfrm>
                  <a:prstGeom prst="line">
                    <a:avLst/>
                  </a:prstGeom>
                  <a:noFill/>
                  <a:ln w="3175" cap="flat" cmpd="sng" algn="ctr">
                    <a:solidFill>
                      <a:schemeClr val="bg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104" name="Arc 7" descr="blanc)"/>
          <p:cNvSpPr>
            <a:spLocks noChangeAspect="1"/>
          </p:cNvSpPr>
          <p:nvPr/>
        </p:nvSpPr>
        <p:spPr bwMode="auto">
          <a:xfrm>
            <a:off x="1579562" y="4643439"/>
            <a:ext cx="1273736" cy="714147"/>
          </a:xfrm>
          <a:custGeom>
            <a:avLst/>
            <a:gdLst>
              <a:gd name="G0" fmla="+- 0 0 0"/>
              <a:gd name="G1" fmla="+- 11021 0 0"/>
              <a:gd name="G2" fmla="+- 21600 0 0"/>
              <a:gd name="T0" fmla="*/ 18577 w 21600"/>
              <a:gd name="T1" fmla="*/ 0 h 11021"/>
              <a:gd name="T2" fmla="*/ 21600 w 21600"/>
              <a:gd name="T3" fmla="*/ 11021 h 11021"/>
              <a:gd name="T4" fmla="*/ 0 w 21600"/>
              <a:gd name="T5" fmla="*/ 11021 h 1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1021" fill="none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</a:path>
              <a:path w="21600" h="11021" stroke="0" extrusionOk="0">
                <a:moveTo>
                  <a:pt x="18576" y="0"/>
                </a:moveTo>
                <a:cubicBezTo>
                  <a:pt x="20555" y="3335"/>
                  <a:pt x="21600" y="7142"/>
                  <a:pt x="21600" y="11021"/>
                </a:cubicBezTo>
                <a:lnTo>
                  <a:pt x="0" y="11021"/>
                </a:lnTo>
                <a:close/>
              </a:path>
            </a:pathLst>
          </a:custGeom>
          <a:pattFill prst="dkUpDiag">
            <a:fgClr>
              <a:srgbClr val="FF9900"/>
            </a:fgClr>
            <a:bgClr>
              <a:srgbClr val="FFCC99"/>
            </a:bgClr>
          </a:patt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8" name="Grouper 107"/>
          <p:cNvGrpSpPr/>
          <p:nvPr/>
        </p:nvGrpSpPr>
        <p:grpSpPr>
          <a:xfrm>
            <a:off x="1287466" y="2152650"/>
            <a:ext cx="1572969" cy="1631850"/>
            <a:chOff x="1287466" y="2152650"/>
            <a:chExt cx="1572969" cy="1631850"/>
          </a:xfrm>
        </p:grpSpPr>
        <p:pic>
          <p:nvPicPr>
            <p:cNvPr id="105" name="Picture 45" descr="anémo0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7466" y="2152650"/>
              <a:ext cx="1572969" cy="1631850"/>
            </a:xfrm>
            <a:prstGeom prst="rect">
              <a:avLst/>
            </a:prstGeom>
            <a:noFill/>
          </p:spPr>
        </p:pic>
        <p:sp>
          <p:nvSpPr>
            <p:cNvPr id="106" name="Freeform 47"/>
            <p:cNvSpPr>
              <a:spLocks/>
            </p:cNvSpPr>
            <p:nvPr/>
          </p:nvSpPr>
          <p:spPr bwMode="auto">
            <a:xfrm rot="18555050">
              <a:off x="1949254" y="2678643"/>
              <a:ext cx="690563" cy="66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15" y="0"/>
                </a:cxn>
                <a:cxn ang="0">
                  <a:pos x="435" y="24"/>
                </a:cxn>
                <a:cxn ang="0">
                  <a:pos x="315" y="42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435" h="42">
                  <a:moveTo>
                    <a:pt x="3" y="0"/>
                  </a:moveTo>
                  <a:lnTo>
                    <a:pt x="315" y="0"/>
                  </a:lnTo>
                  <a:lnTo>
                    <a:pt x="435" y="24"/>
                  </a:lnTo>
                  <a:lnTo>
                    <a:pt x="315" y="42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7" name="ZoneTexte 106"/>
          <p:cNvSpPr txBox="1"/>
          <p:nvPr/>
        </p:nvSpPr>
        <p:spPr>
          <a:xfrm>
            <a:off x="1028700" y="6019801"/>
            <a:ext cx="7111999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Plus la pente est forte, plus Px augmente, </a:t>
            </a:r>
            <a:r>
              <a:rPr lang="fr-FR" sz="1400" b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plus la </a:t>
            </a: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vitesse est élevée. </a:t>
            </a:r>
          </a:p>
        </p:txBody>
      </p:sp>
      <p:sp>
        <p:nvSpPr>
          <p:cNvPr id="109" name="Légende à une bordure 2 108"/>
          <p:cNvSpPr/>
          <p:nvPr/>
        </p:nvSpPr>
        <p:spPr>
          <a:xfrm>
            <a:off x="1511298" y="5664200"/>
            <a:ext cx="1905001" cy="298500"/>
          </a:xfrm>
          <a:prstGeom prst="accentCallout2">
            <a:avLst>
              <a:gd name="adj1" fmla="val 31514"/>
              <a:gd name="adj2" fmla="val 1668"/>
              <a:gd name="adj3" fmla="val -47748"/>
              <a:gd name="adj4" fmla="val 18667"/>
              <a:gd name="adj5" fmla="val -142777"/>
              <a:gd name="adj6" fmla="val 36667"/>
            </a:avLst>
          </a:prstGeom>
          <a:noFill/>
          <a:ln>
            <a:solidFill>
              <a:schemeClr val="tx1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0" dirty="0">
                <a:solidFill>
                  <a:srgbClr val="323232"/>
                </a:solidFill>
                <a:latin typeface="Trebuchet MS"/>
                <a:cs typeface="Trebuchet MS"/>
              </a:rPr>
              <a:t>Angle de plané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362315" y="175568"/>
            <a:ext cx="44193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7" name="Rectangle 57"/>
          <p:cNvSpPr>
            <a:spLocks noChangeArrowheads="1"/>
          </p:cNvSpPr>
          <p:nvPr/>
        </p:nvSpPr>
        <p:spPr bwMode="auto">
          <a:xfrm rot="4080000">
            <a:off x="1549952" y="3313851"/>
            <a:ext cx="2531486" cy="101159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20" name="Grouper 119"/>
          <p:cNvGrpSpPr/>
          <p:nvPr/>
        </p:nvGrpSpPr>
        <p:grpSpPr>
          <a:xfrm rot="5400000" flipH="1" flipV="1">
            <a:off x="2025062" y="4314237"/>
            <a:ext cx="1157606" cy="417411"/>
            <a:chOff x="728663" y="5278440"/>
            <a:chExt cx="1157606" cy="417411"/>
          </a:xfrm>
        </p:grpSpPr>
        <p:sp>
          <p:nvSpPr>
            <p:cNvPr id="121" name="Arc 7" descr="blanc)"/>
            <p:cNvSpPr>
              <a:spLocks/>
            </p:cNvSpPr>
            <p:nvPr/>
          </p:nvSpPr>
          <p:spPr bwMode="auto">
            <a:xfrm>
              <a:off x="728663" y="5278439"/>
              <a:ext cx="1129737" cy="417411"/>
            </a:xfrm>
            <a:custGeom>
              <a:avLst/>
              <a:gdLst>
                <a:gd name="G0" fmla="+- 0 0 0"/>
                <a:gd name="G1" fmla="+- 11021 0 0"/>
                <a:gd name="G2" fmla="+- 21600 0 0"/>
                <a:gd name="T0" fmla="*/ 18577 w 21600"/>
                <a:gd name="T1" fmla="*/ 0 h 11021"/>
                <a:gd name="T2" fmla="*/ 21600 w 21600"/>
                <a:gd name="T3" fmla="*/ 11021 h 11021"/>
                <a:gd name="T4" fmla="*/ 0 w 21600"/>
                <a:gd name="T5" fmla="*/ 11021 h 1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021" fill="none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</a:path>
                <a:path w="21600" h="11021" stroke="0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  <a:lnTo>
                    <a:pt x="0" y="11021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CC99"/>
              </a:bgClr>
            </a:patt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Arc 45"/>
            <p:cNvSpPr>
              <a:spLocks noChangeAspect="1"/>
            </p:cNvSpPr>
            <p:nvPr/>
          </p:nvSpPr>
          <p:spPr bwMode="auto">
            <a:xfrm rot="2117564">
              <a:off x="1555764" y="5352919"/>
              <a:ext cx="330505" cy="254426"/>
            </a:xfrm>
            <a:custGeom>
              <a:avLst/>
              <a:gdLst>
                <a:gd name="G0" fmla="+- 2562 0 0"/>
                <a:gd name="G1" fmla="+- 21600 0 0"/>
                <a:gd name="G2" fmla="+- 21600 0 0"/>
                <a:gd name="T0" fmla="*/ 0 w 24162"/>
                <a:gd name="T1" fmla="*/ 153 h 21600"/>
                <a:gd name="T2" fmla="*/ 24162 w 24162"/>
                <a:gd name="T3" fmla="*/ 21600 h 21600"/>
                <a:gd name="T4" fmla="*/ 2562 w 241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62" h="21600" fill="none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</a:path>
                <a:path w="24162" h="21600" stroke="0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  <a:lnTo>
                    <a:pt x="2562" y="216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16" name="Grouper 115"/>
          <p:cNvGrpSpPr/>
          <p:nvPr/>
        </p:nvGrpSpPr>
        <p:grpSpPr>
          <a:xfrm>
            <a:off x="931863" y="5710239"/>
            <a:ext cx="1185001" cy="417411"/>
            <a:chOff x="703263" y="5278439"/>
            <a:chExt cx="1185001" cy="417411"/>
          </a:xfrm>
        </p:grpSpPr>
        <p:sp>
          <p:nvSpPr>
            <p:cNvPr id="115" name="Arc 7" descr="blanc)"/>
            <p:cNvSpPr>
              <a:spLocks/>
            </p:cNvSpPr>
            <p:nvPr/>
          </p:nvSpPr>
          <p:spPr bwMode="auto">
            <a:xfrm>
              <a:off x="703263" y="5278439"/>
              <a:ext cx="1129737" cy="417411"/>
            </a:xfrm>
            <a:custGeom>
              <a:avLst/>
              <a:gdLst>
                <a:gd name="G0" fmla="+- 0 0 0"/>
                <a:gd name="G1" fmla="+- 11021 0 0"/>
                <a:gd name="G2" fmla="+- 21600 0 0"/>
                <a:gd name="T0" fmla="*/ 18577 w 21600"/>
                <a:gd name="T1" fmla="*/ 0 h 11021"/>
                <a:gd name="T2" fmla="*/ 21600 w 21600"/>
                <a:gd name="T3" fmla="*/ 11021 h 11021"/>
                <a:gd name="T4" fmla="*/ 0 w 21600"/>
                <a:gd name="T5" fmla="*/ 11021 h 1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021" fill="none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</a:path>
                <a:path w="21600" h="11021" stroke="0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  <a:lnTo>
                    <a:pt x="0" y="11021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CC99"/>
              </a:bgClr>
            </a:patt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005" name="Arc 45"/>
            <p:cNvSpPr>
              <a:spLocks/>
            </p:cNvSpPr>
            <p:nvPr/>
          </p:nvSpPr>
          <p:spPr bwMode="auto">
            <a:xfrm rot="2117564">
              <a:off x="1510993" y="5357516"/>
              <a:ext cx="377271" cy="290427"/>
            </a:xfrm>
            <a:custGeom>
              <a:avLst/>
              <a:gdLst>
                <a:gd name="G0" fmla="+- 2562 0 0"/>
                <a:gd name="G1" fmla="+- 21600 0 0"/>
                <a:gd name="G2" fmla="+- 21600 0 0"/>
                <a:gd name="T0" fmla="*/ 0 w 24162"/>
                <a:gd name="T1" fmla="*/ 153 h 21600"/>
                <a:gd name="T2" fmla="*/ 24162 w 24162"/>
                <a:gd name="T3" fmla="*/ 21600 h 21600"/>
                <a:gd name="T4" fmla="*/ 2562 w 241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62" h="21600" fill="none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</a:path>
                <a:path w="24162" h="21600" stroke="0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  <a:lnTo>
                    <a:pt x="2562" y="216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1011" name="Line 51"/>
          <p:cNvSpPr>
            <a:spLocks noChangeShapeType="1"/>
          </p:cNvSpPr>
          <p:nvPr/>
        </p:nvSpPr>
        <p:spPr bwMode="auto">
          <a:xfrm flipH="1">
            <a:off x="889493" y="2905573"/>
            <a:ext cx="7411575" cy="323731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lg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25" name="Grouper 124"/>
          <p:cNvGrpSpPr/>
          <p:nvPr/>
        </p:nvGrpSpPr>
        <p:grpSpPr>
          <a:xfrm>
            <a:off x="811875" y="5826137"/>
            <a:ext cx="7472425" cy="434306"/>
            <a:chOff x="816472" y="5801394"/>
            <a:chExt cx="7472425" cy="434306"/>
          </a:xfrm>
        </p:grpSpPr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H="1" flipV="1">
              <a:off x="816472" y="6126905"/>
              <a:ext cx="7472425" cy="79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999" name="Text Box 39"/>
            <p:cNvSpPr txBox="1">
              <a:spLocks noChangeArrowheads="1"/>
            </p:cNvSpPr>
            <p:nvPr/>
          </p:nvSpPr>
          <p:spPr bwMode="auto">
            <a:xfrm flipH="1">
              <a:off x="3581442" y="5801394"/>
              <a:ext cx="2006515" cy="43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Distance parcourue</a:t>
              </a:r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6261185" y="3844006"/>
            <a:ext cx="1422314" cy="1065784"/>
            <a:chOff x="6261185" y="3844006"/>
            <a:chExt cx="1422314" cy="1065784"/>
          </a:xfrm>
        </p:grpSpPr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H="1">
              <a:off x="6261185" y="3844006"/>
              <a:ext cx="0" cy="1065784"/>
            </a:xfrm>
            <a:prstGeom prst="line">
              <a:avLst/>
            </a:prstGeom>
            <a:noFill/>
            <a:ln w="19050" cap="flat" cmpd="sng" algn="ctr">
              <a:solidFill>
                <a:srgbClr val="17365D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 flipH="1">
              <a:off x="6264991" y="4267113"/>
              <a:ext cx="1418508" cy="455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Vitesse verticale (</a:t>
              </a:r>
              <a:r>
                <a:rPr kumimoji="0" lang="fr-FR" sz="1400" b="0" i="0" u="none" strike="noStrike" cap="none" normalizeH="0" baseline="0" dirty="0" err="1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Vz</a:t>
              </a: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)</a:t>
              </a:r>
            </a:p>
          </p:txBody>
        </p:sp>
      </p:grpSp>
      <p:grpSp>
        <p:nvGrpSpPr>
          <p:cNvPr id="127" name="Grouper 126"/>
          <p:cNvGrpSpPr/>
          <p:nvPr/>
        </p:nvGrpSpPr>
        <p:grpSpPr>
          <a:xfrm>
            <a:off x="3685997" y="3505200"/>
            <a:ext cx="2604396" cy="434308"/>
            <a:chOff x="3685997" y="3505200"/>
            <a:chExt cx="2604396" cy="434308"/>
          </a:xfrm>
        </p:grpSpPr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H="1">
              <a:off x="3685997" y="3844006"/>
              <a:ext cx="2604396" cy="0"/>
            </a:xfrm>
            <a:prstGeom prst="line">
              <a:avLst/>
            </a:prstGeom>
            <a:noFill/>
            <a:ln w="19050" cap="flat" cmpd="sng" algn="ctr">
              <a:solidFill>
                <a:srgbClr val="17365D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001" name="Text Box 41"/>
            <p:cNvSpPr txBox="1">
              <a:spLocks noChangeArrowheads="1"/>
            </p:cNvSpPr>
            <p:nvPr/>
          </p:nvSpPr>
          <p:spPr bwMode="auto">
            <a:xfrm flipH="1">
              <a:off x="3827862" y="3505200"/>
              <a:ext cx="2224875" cy="43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17365D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Vitesse horizontale (Vi)</a:t>
              </a:r>
            </a:p>
          </p:txBody>
        </p:sp>
      </p:grpSp>
      <p:grpSp>
        <p:nvGrpSpPr>
          <p:cNvPr id="124" name="Grouper 123"/>
          <p:cNvGrpSpPr/>
          <p:nvPr/>
        </p:nvGrpSpPr>
        <p:grpSpPr>
          <a:xfrm>
            <a:off x="7404100" y="2932218"/>
            <a:ext cx="1014096" cy="3213337"/>
            <a:chOff x="7404100" y="2932218"/>
            <a:chExt cx="1014096" cy="3213337"/>
          </a:xfrm>
        </p:grpSpPr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H="1">
              <a:off x="8296200" y="2932218"/>
              <a:ext cx="0" cy="321333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 flipH="1">
              <a:off x="7404100" y="3454400"/>
              <a:ext cx="1014096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Hauteur perdue</a:t>
              </a:r>
            </a:p>
          </p:txBody>
        </p:sp>
      </p:grpSp>
      <p:grpSp>
        <p:nvGrpSpPr>
          <p:cNvPr id="153" name="Grouper 152"/>
          <p:cNvGrpSpPr/>
          <p:nvPr/>
        </p:nvGrpSpPr>
        <p:grpSpPr>
          <a:xfrm>
            <a:off x="2176532" y="4717694"/>
            <a:ext cx="1336912" cy="747992"/>
            <a:chOff x="2176532" y="4730394"/>
            <a:chExt cx="1336912" cy="747992"/>
          </a:xfrm>
        </p:grpSpPr>
        <p:sp>
          <p:nvSpPr>
            <p:cNvPr id="41008" name="Text Box 48"/>
            <p:cNvSpPr txBox="1">
              <a:spLocks noChangeArrowheads="1"/>
            </p:cNvSpPr>
            <p:nvPr/>
          </p:nvSpPr>
          <p:spPr bwMode="auto">
            <a:xfrm flipH="1">
              <a:off x="2176532" y="4730394"/>
              <a:ext cx="477768" cy="54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rgbClr val="20700F"/>
                </a:solidFill>
                <a:effectLst/>
                <a:latin typeface="Times New Roman" pitchFamily="-84" charset="0"/>
                <a:ea typeface="Times New Roman" pitchFamily="-84" charset="0"/>
              </a:endParaRPr>
            </a:p>
          </p:txBody>
        </p:sp>
        <p:pic>
          <p:nvPicPr>
            <p:cNvPr id="41010" name="Picture 50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528570" flipH="1">
              <a:off x="2486732" y="4912158"/>
              <a:ext cx="1026712" cy="566228"/>
            </a:xfrm>
            <a:prstGeom prst="rect">
              <a:avLst/>
            </a:prstGeom>
            <a:noFill/>
          </p:spPr>
        </p:pic>
      </p:grpSp>
      <p:grpSp>
        <p:nvGrpSpPr>
          <p:cNvPr id="129" name="Grouper 128"/>
          <p:cNvGrpSpPr/>
          <p:nvPr/>
        </p:nvGrpSpPr>
        <p:grpSpPr>
          <a:xfrm>
            <a:off x="2786290" y="4738389"/>
            <a:ext cx="1582510" cy="434306"/>
            <a:chOff x="2786290" y="4801889"/>
            <a:chExt cx="1582510" cy="434306"/>
          </a:xfrm>
        </p:grpSpPr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 flipH="1">
              <a:off x="3740824" y="4801889"/>
              <a:ext cx="627976" cy="43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err="1">
                  <a:ln>
                    <a:noFill/>
                  </a:ln>
                  <a:solidFill>
                    <a:srgbClr val="20700F"/>
                  </a:solidFill>
                  <a:effectLst/>
                  <a:latin typeface="Trebuchet MS"/>
                  <a:ea typeface="Times New Roman" pitchFamily="-84" charset="0"/>
                  <a:cs typeface="Trebuchet MS"/>
                </a:rPr>
                <a:t>Rx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rgbClr val="20700F"/>
                </a:solidFill>
                <a:effectLst/>
                <a:latin typeface="Trebuchet MS"/>
                <a:ea typeface="Times New Roman" pitchFamily="-84" charset="0"/>
                <a:cs typeface="Trebuchet MS"/>
              </a:endParaRPr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 rot="14883974">
              <a:off x="3286477" y="4563270"/>
              <a:ext cx="0" cy="1000374"/>
            </a:xfrm>
            <a:prstGeom prst="line">
              <a:avLst/>
            </a:prstGeom>
            <a:noFill/>
            <a:ln w="19050" cap="flat" cmpd="sng" algn="ctr">
              <a:solidFill>
                <a:srgbClr val="006A01"/>
              </a:solidFill>
              <a:prstDash val="solid"/>
              <a:round/>
              <a:headEnd type="none" w="med" len="med"/>
              <a:tailEnd type="triangl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1" name="Grouper 150"/>
          <p:cNvGrpSpPr/>
          <p:nvPr/>
        </p:nvGrpSpPr>
        <p:grpSpPr>
          <a:xfrm>
            <a:off x="7815773" y="2286000"/>
            <a:ext cx="1029312" cy="850284"/>
            <a:chOff x="7815773" y="2286000"/>
            <a:chExt cx="1029312" cy="850284"/>
          </a:xfrm>
        </p:grpSpPr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 flipH="1">
              <a:off x="7868558" y="2286000"/>
              <a:ext cx="674223" cy="466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-84" charset="0"/>
                <a:ea typeface="Times New Roman" pitchFamily="-84" charset="0"/>
              </a:endParaRPr>
            </a:p>
          </p:txBody>
        </p:sp>
        <p:pic>
          <p:nvPicPr>
            <p:cNvPr id="41014" name="Picture 54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528570" flipH="1">
              <a:off x="7815773" y="2570056"/>
              <a:ext cx="1029312" cy="566228"/>
            </a:xfrm>
            <a:prstGeom prst="rect">
              <a:avLst/>
            </a:prstGeom>
            <a:noFill/>
          </p:spPr>
        </p:pic>
      </p:grpSp>
      <p:sp>
        <p:nvSpPr>
          <p:cNvPr id="41003" name="Text Box 43"/>
          <p:cNvSpPr txBox="1">
            <a:spLocks noChangeArrowheads="1"/>
          </p:cNvSpPr>
          <p:nvPr/>
        </p:nvSpPr>
        <p:spPr bwMode="auto">
          <a:xfrm flipH="1">
            <a:off x="1651000" y="2485579"/>
            <a:ext cx="627976" cy="43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>
                <a:ln>
                  <a:noFill/>
                </a:ln>
                <a:solidFill>
                  <a:srgbClr val="20700F"/>
                </a:solidFill>
                <a:effectLst/>
                <a:latin typeface="Trebuchet MS"/>
                <a:ea typeface="Times New Roman" pitchFamily="-84" charset="0"/>
                <a:cs typeface="Trebuchet MS"/>
              </a:rPr>
              <a:t>Rz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rgbClr val="20700F"/>
              </a:solidFill>
              <a:effectLst/>
              <a:latin typeface="Trebuchet MS"/>
              <a:ea typeface="Times New Roman" pitchFamily="-84" charset="0"/>
              <a:cs typeface="Trebuchet MS"/>
            </a:endParaRPr>
          </a:p>
        </p:txBody>
      </p:sp>
      <p:sp>
        <p:nvSpPr>
          <p:cNvPr id="41015" name="Line 55"/>
          <p:cNvSpPr>
            <a:spLocks noChangeShapeType="1"/>
          </p:cNvSpPr>
          <p:nvPr/>
        </p:nvSpPr>
        <p:spPr bwMode="auto">
          <a:xfrm rot="14883974">
            <a:off x="1070991" y="4006909"/>
            <a:ext cx="2555037" cy="0"/>
          </a:xfrm>
          <a:prstGeom prst="line">
            <a:avLst/>
          </a:prstGeom>
          <a:noFill/>
          <a:ln w="19050" cap="flat" cmpd="sng" algn="ctr">
            <a:solidFill>
              <a:srgbClr val="006A0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 flipH="1">
            <a:off x="2534862" y="2162734"/>
            <a:ext cx="776450" cy="43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rebuchet MS"/>
                <a:ea typeface="Times New Roman" pitchFamily="-84" charset="0"/>
                <a:cs typeface="Trebuchet MS"/>
              </a:rPr>
              <a:t>RFA</a:t>
            </a:r>
          </a:p>
        </p:txBody>
      </p:sp>
      <p:sp>
        <p:nvSpPr>
          <p:cNvPr id="41016" name="Line 56"/>
          <p:cNvSpPr>
            <a:spLocks noChangeShapeType="1"/>
          </p:cNvSpPr>
          <p:nvPr/>
        </p:nvSpPr>
        <p:spPr bwMode="auto">
          <a:xfrm rot="21540000" flipH="1" flipV="1">
            <a:off x="2805203" y="2450763"/>
            <a:ext cx="14543" cy="2739455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17" name="Grouper 116"/>
          <p:cNvGrpSpPr/>
          <p:nvPr/>
        </p:nvGrpSpPr>
        <p:grpSpPr>
          <a:xfrm flipH="1" flipV="1">
            <a:off x="4927600" y="3856039"/>
            <a:ext cx="1185001" cy="417411"/>
            <a:chOff x="728663" y="5278439"/>
            <a:chExt cx="1185001" cy="417411"/>
          </a:xfrm>
        </p:grpSpPr>
        <p:sp>
          <p:nvSpPr>
            <p:cNvPr id="118" name="Arc 7" descr="blanc)"/>
            <p:cNvSpPr>
              <a:spLocks/>
            </p:cNvSpPr>
            <p:nvPr/>
          </p:nvSpPr>
          <p:spPr bwMode="auto">
            <a:xfrm>
              <a:off x="728663" y="5278439"/>
              <a:ext cx="1129737" cy="417411"/>
            </a:xfrm>
            <a:custGeom>
              <a:avLst/>
              <a:gdLst>
                <a:gd name="G0" fmla="+- 0 0 0"/>
                <a:gd name="G1" fmla="+- 11021 0 0"/>
                <a:gd name="G2" fmla="+- 21600 0 0"/>
                <a:gd name="T0" fmla="*/ 18577 w 21600"/>
                <a:gd name="T1" fmla="*/ 0 h 11021"/>
                <a:gd name="T2" fmla="*/ 21600 w 21600"/>
                <a:gd name="T3" fmla="*/ 11021 h 11021"/>
                <a:gd name="T4" fmla="*/ 0 w 21600"/>
                <a:gd name="T5" fmla="*/ 11021 h 1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1021" fill="none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</a:path>
                <a:path w="21600" h="11021" stroke="0" extrusionOk="0">
                  <a:moveTo>
                    <a:pt x="18576" y="0"/>
                  </a:moveTo>
                  <a:cubicBezTo>
                    <a:pt x="20555" y="3335"/>
                    <a:pt x="21600" y="7142"/>
                    <a:pt x="21600" y="11021"/>
                  </a:cubicBezTo>
                  <a:lnTo>
                    <a:pt x="0" y="11021"/>
                  </a:lnTo>
                  <a:close/>
                </a:path>
              </a:pathLst>
            </a:custGeom>
            <a:pattFill prst="dkUpDiag">
              <a:fgClr>
                <a:srgbClr val="FF9900"/>
              </a:fgClr>
              <a:bgClr>
                <a:srgbClr val="FFCC99"/>
              </a:bgClr>
            </a:pattFill>
            <a:ln w="12700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9" name="Arc 45"/>
            <p:cNvSpPr>
              <a:spLocks/>
            </p:cNvSpPr>
            <p:nvPr/>
          </p:nvSpPr>
          <p:spPr bwMode="auto">
            <a:xfrm rot="2117564">
              <a:off x="1536393" y="5357516"/>
              <a:ext cx="377271" cy="290427"/>
            </a:xfrm>
            <a:custGeom>
              <a:avLst/>
              <a:gdLst>
                <a:gd name="G0" fmla="+- 2562 0 0"/>
                <a:gd name="G1" fmla="+- 21600 0 0"/>
                <a:gd name="G2" fmla="+- 21600 0 0"/>
                <a:gd name="T0" fmla="*/ 0 w 24162"/>
                <a:gd name="T1" fmla="*/ 153 h 21600"/>
                <a:gd name="T2" fmla="*/ 24162 w 24162"/>
                <a:gd name="T3" fmla="*/ 21600 h 21600"/>
                <a:gd name="T4" fmla="*/ 2562 w 2416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62" h="21600" fill="none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</a:path>
                <a:path w="24162" h="21600" stroke="0" extrusionOk="0">
                  <a:moveTo>
                    <a:pt x="-1" y="152"/>
                  </a:moveTo>
                  <a:cubicBezTo>
                    <a:pt x="850" y="50"/>
                    <a:pt x="1705" y="-1"/>
                    <a:pt x="2562" y="-1"/>
                  </a:cubicBezTo>
                  <a:cubicBezTo>
                    <a:pt x="14491" y="-1"/>
                    <a:pt x="24162" y="9670"/>
                    <a:pt x="24162" y="21600"/>
                  </a:cubicBezTo>
                  <a:lnTo>
                    <a:pt x="2562" y="216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2" name="Grouper 151"/>
          <p:cNvGrpSpPr/>
          <p:nvPr/>
        </p:nvGrpSpPr>
        <p:grpSpPr>
          <a:xfrm>
            <a:off x="5844037" y="3178401"/>
            <a:ext cx="1027044" cy="841757"/>
            <a:chOff x="5844037" y="3178401"/>
            <a:chExt cx="1027044" cy="841757"/>
          </a:xfrm>
        </p:grpSpPr>
        <p:sp>
          <p:nvSpPr>
            <p:cNvPr id="41007" name="Text Box 47"/>
            <p:cNvSpPr txBox="1">
              <a:spLocks noChangeArrowheads="1"/>
            </p:cNvSpPr>
            <p:nvPr/>
          </p:nvSpPr>
          <p:spPr bwMode="auto">
            <a:xfrm flipH="1">
              <a:off x="5877472" y="3178401"/>
              <a:ext cx="472527" cy="424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-84" charset="0"/>
                <a:ea typeface="ＭＳ Ｐゴシック" pitchFamily="-84" charset="-128"/>
              </a:endParaRPr>
            </a:p>
          </p:txBody>
        </p:sp>
        <p:pic>
          <p:nvPicPr>
            <p:cNvPr id="41012" name="Picture 5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20528570" flipH="1">
              <a:off x="5844037" y="3456595"/>
              <a:ext cx="1027044" cy="563563"/>
            </a:xfrm>
            <a:prstGeom prst="rect">
              <a:avLst/>
            </a:prstGeom>
            <a:noFill/>
          </p:spPr>
        </p:pic>
      </p:grp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sp>
        <p:nvSpPr>
          <p:cNvPr id="65" name="Rectangle 8"/>
          <p:cNvSpPr>
            <a:spLocks noChangeArrowheads="1"/>
          </p:cNvSpPr>
          <p:nvPr/>
        </p:nvSpPr>
        <p:spPr bwMode="auto">
          <a:xfrm>
            <a:off x="815974" y="699566"/>
            <a:ext cx="7537449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600" b="0" dirty="0">
                <a:solidFill>
                  <a:srgbClr val="CC0000"/>
                </a:solidFill>
                <a:latin typeface="Trebuchet MS" charset="0"/>
              </a:rPr>
              <a:t>Définition :</a:t>
            </a:r>
          </a:p>
          <a:p>
            <a:pPr algn="ctr">
              <a:defRPr/>
            </a:pPr>
            <a:r>
              <a:rPr lang="fr-FR" sz="1400" b="0" dirty="0">
                <a:latin typeface="Trebuchet MS" charset="0"/>
              </a:rPr>
              <a:t>C’est la plus grande distance que peut parcourir un aéronef sans moteur et en air calme, en partant d’une hauteur donnée.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Finesse maximum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765813" y="1547859"/>
            <a:ext cx="753744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400" b="0" dirty="0">
                <a:latin typeface="Trebuchet MS" charset="0"/>
              </a:rPr>
              <a:t>C’est également le meilleur rapport entre :</a:t>
            </a:r>
          </a:p>
          <a:p>
            <a:pPr algn="ctr">
              <a:defRPr/>
            </a:pPr>
            <a:r>
              <a:rPr lang="fr-FR" sz="1400" b="0" dirty="0">
                <a:latin typeface="Trebuchet MS" charset="0"/>
              </a:rPr>
              <a:t>La vitesse indiquée (Vi) et le taux de chute (</a:t>
            </a:r>
            <a:r>
              <a:rPr lang="fr-FR" sz="1400" b="0" dirty="0" err="1">
                <a:latin typeface="Trebuchet MS" charset="0"/>
              </a:rPr>
              <a:t>Vz</a:t>
            </a:r>
            <a:r>
              <a:rPr lang="fr-FR" sz="1400" b="0" dirty="0">
                <a:latin typeface="Trebuchet MS" charset="0"/>
              </a:rPr>
              <a:t>)</a:t>
            </a: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848487" y="2195330"/>
            <a:ext cx="75374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400" b="0" dirty="0">
                <a:latin typeface="Trebuchet MS" charset="0"/>
              </a:rPr>
              <a:t>La portance (</a:t>
            </a:r>
            <a:r>
              <a:rPr lang="fr-FR" sz="1400" b="0" dirty="0" err="1">
                <a:latin typeface="Trebuchet MS" charset="0"/>
              </a:rPr>
              <a:t>Rz</a:t>
            </a:r>
            <a:r>
              <a:rPr lang="fr-FR" sz="1400" b="0" dirty="0">
                <a:latin typeface="Trebuchet MS" charset="0"/>
              </a:rPr>
              <a:t>) et la traînée (</a:t>
            </a:r>
            <a:r>
              <a:rPr lang="fr-FR" sz="1400" b="0" dirty="0" err="1">
                <a:latin typeface="Trebuchet MS" charset="0"/>
              </a:rPr>
              <a:t>Rx</a:t>
            </a:r>
            <a:r>
              <a:rPr lang="fr-FR" sz="1400" b="0" dirty="0">
                <a:latin typeface="Trebuchet MS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7" grpId="0" animBg="1"/>
      <p:bldP spid="41003" grpId="0"/>
      <p:bldP spid="41015" grpId="0" animBg="1"/>
      <p:bldP spid="41004" grpId="0"/>
      <p:bldP spid="41016" grpId="0" animBg="1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04900" y="49276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  <p:extLst>
      <p:ext uri="{BB962C8B-B14F-4D97-AF65-F5344CB8AC3E}">
        <p14:creationId xmlns:p14="http://schemas.microsoft.com/office/powerpoint/2010/main" val="38525542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Définition 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1452819" y="3743599"/>
            <a:ext cx="2051050" cy="2097360"/>
            <a:chOff x="1073150" y="3663891"/>
            <a:chExt cx="2051050" cy="2097360"/>
          </a:xfrm>
        </p:grpSpPr>
        <p:grpSp>
          <p:nvGrpSpPr>
            <p:cNvPr id="10" name="Group 43"/>
            <p:cNvGrpSpPr>
              <a:grpSpLocks noChangeAspect="1"/>
            </p:cNvGrpSpPr>
            <p:nvPr/>
          </p:nvGrpSpPr>
          <p:grpSpPr bwMode="auto">
            <a:xfrm>
              <a:off x="1091291" y="3663891"/>
              <a:ext cx="2015996" cy="2015996"/>
              <a:chOff x="344" y="237"/>
              <a:chExt cx="2748" cy="2675"/>
            </a:xfrm>
          </p:grpSpPr>
          <p:pic>
            <p:nvPicPr>
              <p:cNvPr id="13" name="Picture 3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4" name="AutoShape 40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073150" y="5422697"/>
              <a:ext cx="20510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t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fr-FR" sz="1600" b="0">
                  <a:solidFill>
                    <a:srgbClr val="CC0000"/>
                  </a:solidFill>
                  <a:latin typeface="Candara"/>
                  <a:cs typeface="Candara"/>
                </a:rPr>
                <a:t>Un anémomètre</a:t>
              </a:r>
              <a:endParaRPr lang="fr-FR" sz="1600" b="0" dirty="0">
                <a:solidFill>
                  <a:srgbClr val="CC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516280" y="3807831"/>
            <a:ext cx="2051050" cy="2401417"/>
            <a:chOff x="3546475" y="3683000"/>
            <a:chExt cx="2051050" cy="2401417"/>
          </a:xfrm>
        </p:grpSpPr>
        <p:grpSp>
          <p:nvGrpSpPr>
            <p:cNvPr id="9" name="Group 44"/>
            <p:cNvGrpSpPr>
              <a:grpSpLocks noChangeAspect="1"/>
            </p:cNvGrpSpPr>
            <p:nvPr/>
          </p:nvGrpSpPr>
          <p:grpSpPr bwMode="auto">
            <a:xfrm>
              <a:off x="3571297" y="3683000"/>
              <a:ext cx="2001406" cy="1979999"/>
              <a:chOff x="453" y="400"/>
              <a:chExt cx="2748" cy="2675"/>
            </a:xfrm>
          </p:grpSpPr>
          <p:pic>
            <p:nvPicPr>
              <p:cNvPr id="15" name="Picture 3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" y="830"/>
                <a:ext cx="1768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AutoShape 42"/>
              <p:cNvSpPr>
                <a:spLocks noChangeArrowheads="1"/>
              </p:cNvSpPr>
              <p:nvPr/>
            </p:nvSpPr>
            <p:spPr bwMode="auto">
              <a:xfrm>
                <a:off x="453" y="400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3546475" y="5422697"/>
              <a:ext cx="2051050" cy="6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t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fr-FR" sz="1600" b="0" dirty="0">
                  <a:solidFill>
                    <a:srgbClr val="CC0000"/>
                  </a:solidFill>
                  <a:latin typeface="Candara"/>
                  <a:cs typeface="Candara"/>
                </a:rPr>
                <a:t>Un variomètre</a:t>
              </a:r>
            </a:p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fr-FR" sz="1600" b="0" dirty="0">
                  <a:solidFill>
                    <a:srgbClr val="CC0000"/>
                  </a:solidFill>
                  <a:latin typeface="Candara"/>
                  <a:cs typeface="Candara"/>
                </a:rPr>
                <a:t>(ou un chronomètre)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5907452" y="4126111"/>
            <a:ext cx="2618798" cy="2226135"/>
            <a:chOff x="5976324" y="3611316"/>
            <a:chExt cx="2618798" cy="222613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6324" y="3611316"/>
              <a:ext cx="2618798" cy="17868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267450" y="5498897"/>
              <a:ext cx="20510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t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fr-FR" sz="1600" b="0">
                  <a:solidFill>
                    <a:srgbClr val="CC0000"/>
                  </a:solidFill>
                  <a:latin typeface="Candara"/>
                  <a:cs typeface="Candara"/>
                </a:rPr>
                <a:t>Du papier </a:t>
              </a:r>
              <a:r>
                <a:rPr lang="fr-FR" sz="1600" b="0" dirty="0">
                  <a:solidFill>
                    <a:srgbClr val="CC0000"/>
                  </a:solidFill>
                  <a:latin typeface="Candara"/>
                  <a:cs typeface="Candara"/>
                </a:rPr>
                <a:t>millimétré</a:t>
              </a:r>
            </a:p>
          </p:txBody>
        </p:sp>
      </p:grpSp>
      <p:sp>
        <p:nvSpPr>
          <p:cNvPr id="102" name="Rectangle 8"/>
          <p:cNvSpPr>
            <a:spLocks noChangeArrowheads="1"/>
          </p:cNvSpPr>
          <p:nvPr/>
        </p:nvSpPr>
        <p:spPr bwMode="auto">
          <a:xfrm>
            <a:off x="889000" y="1433949"/>
            <a:ext cx="7366000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20000"/>
              </a:lnSpc>
              <a:spcBef>
                <a:spcPts val="2040"/>
              </a:spcBef>
            </a:pPr>
            <a:r>
              <a:rPr lang="fr-FR" sz="1600" b="0" dirty="0">
                <a:latin typeface="Candara"/>
                <a:cs typeface="Candara"/>
              </a:rPr>
              <a:t>Pour connaître les performances d’un aéronef à ses différentes vitesses sur trajectoire, Il faut construire sa polaire des vitesses.</a:t>
            </a:r>
          </a:p>
          <a:p>
            <a:pPr lvl="0" algn="ctr">
              <a:lnSpc>
                <a:spcPct val="120000"/>
              </a:lnSpc>
              <a:spcBef>
                <a:spcPts val="2040"/>
              </a:spcBef>
            </a:pPr>
            <a:r>
              <a:rPr lang="fr-FR" sz="1600" b="0" dirty="0">
                <a:latin typeface="Candara"/>
                <a:cs typeface="Candara"/>
              </a:rPr>
              <a:t>C’est une courbe issue d’un graphique qui est la représentation des taux de chute (</a:t>
            </a:r>
            <a:r>
              <a:rPr lang="fr-FR" sz="1600" b="0" dirty="0" err="1">
                <a:latin typeface="Candara"/>
                <a:cs typeface="Candara"/>
              </a:rPr>
              <a:t>Vario</a:t>
            </a:r>
            <a:r>
              <a:rPr lang="fr-FR" sz="1600" b="0" dirty="0">
                <a:latin typeface="Candara"/>
                <a:cs typeface="Candara"/>
              </a:rPr>
              <a:t>) correspondants à chaque vitesse indiquée (Badin) de l’aéronef.</a:t>
            </a:r>
          </a:p>
          <a:p>
            <a:pPr lvl="0" algn="ctr">
              <a:lnSpc>
                <a:spcPct val="120000"/>
              </a:lnSpc>
              <a:spcBef>
                <a:spcPts val="2040"/>
              </a:spcBef>
            </a:pPr>
            <a:r>
              <a:rPr lang="fr-FR" sz="1600" b="0" dirty="0">
                <a:latin typeface="Candara"/>
                <a:cs typeface="Candara"/>
              </a:rPr>
              <a:t>Une polaire sera unique pour un appareil de masse donnée.</a:t>
            </a:r>
          </a:p>
          <a:p>
            <a:pPr lvl="0" algn="ctr">
              <a:lnSpc>
                <a:spcPct val="120000"/>
              </a:lnSpc>
              <a:spcBef>
                <a:spcPts val="2040"/>
              </a:spcBef>
            </a:pPr>
            <a:r>
              <a:rPr lang="fr-FR" sz="1600" b="0" dirty="0">
                <a:latin typeface="Candara"/>
                <a:cs typeface="Candara"/>
              </a:rPr>
              <a:t>Pour élaborer la polaire des vitesses de votre aéronef, il vous faut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02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 flipH="1">
            <a:off x="7569199" y="1339849"/>
            <a:ext cx="520701" cy="4078901"/>
          </a:xfrm>
          <a:prstGeom prst="rect">
            <a:avLst/>
          </a:prstGeom>
          <a:solidFill>
            <a:srgbClr val="A6A6A6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2" name="Rectangle 141"/>
          <p:cNvSpPr/>
          <p:nvPr/>
        </p:nvSpPr>
        <p:spPr>
          <a:xfrm>
            <a:off x="1206500" y="1358899"/>
            <a:ext cx="1651000" cy="4078901"/>
          </a:xfrm>
          <a:prstGeom prst="rect">
            <a:avLst/>
          </a:prstGeom>
          <a:solidFill>
            <a:schemeClr val="bg1">
              <a:lumMod val="65000"/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50" name="Grouper 149"/>
          <p:cNvGrpSpPr/>
          <p:nvPr/>
        </p:nvGrpSpPr>
        <p:grpSpPr>
          <a:xfrm>
            <a:off x="635000" y="1333500"/>
            <a:ext cx="1181100" cy="4657725"/>
            <a:chOff x="635000" y="1333500"/>
            <a:chExt cx="1181100" cy="4657725"/>
          </a:xfrm>
        </p:grpSpPr>
        <p:grpSp>
          <p:nvGrpSpPr>
            <p:cNvPr id="64" name="Grouper 160"/>
            <p:cNvGrpSpPr/>
            <p:nvPr/>
          </p:nvGrpSpPr>
          <p:grpSpPr>
            <a:xfrm>
              <a:off x="635000" y="1333500"/>
              <a:ext cx="1181100" cy="4657725"/>
              <a:chOff x="1803400" y="1333500"/>
              <a:chExt cx="1181100" cy="4657725"/>
            </a:xfrm>
          </p:grpSpPr>
          <p:grpSp>
            <p:nvGrpSpPr>
              <p:cNvPr id="65" name="Group 9"/>
              <p:cNvGrpSpPr>
                <a:grpSpLocks/>
              </p:cNvGrpSpPr>
              <p:nvPr/>
            </p:nvGrpSpPr>
            <p:grpSpPr bwMode="auto">
              <a:xfrm>
                <a:off x="2044700" y="1333500"/>
                <a:ext cx="939800" cy="4657725"/>
                <a:chOff x="760" y="840"/>
                <a:chExt cx="592" cy="2934"/>
              </a:xfrm>
            </p:grpSpPr>
            <p:sp>
              <p:nvSpPr>
                <p:cNvPr id="75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968" y="840"/>
                  <a:ext cx="0" cy="275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60" y="3580"/>
                  <a:ext cx="592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/>
                  <a:r>
                    <a:rPr lang="fr-FR" sz="1400" b="0" dirty="0" err="1">
                      <a:latin typeface="Candara"/>
                      <a:cs typeface="Candara"/>
                    </a:rPr>
                    <a:t>Vz</a:t>
                  </a:r>
                  <a:r>
                    <a:rPr lang="fr-FR" sz="1400" b="0" dirty="0">
                      <a:latin typeface="Candara"/>
                      <a:cs typeface="Candara"/>
                    </a:rPr>
                    <a:t> (m/s)</a:t>
                  </a:r>
                </a:p>
              </p:txBody>
            </p:sp>
          </p:grpSp>
          <p:sp>
            <p:nvSpPr>
              <p:cNvPr id="66" name="Text Box 12"/>
              <p:cNvSpPr txBox="1">
                <a:spLocks noChangeArrowheads="1"/>
              </p:cNvSpPr>
              <p:nvPr/>
            </p:nvSpPr>
            <p:spPr bwMode="auto">
              <a:xfrm>
                <a:off x="2082800" y="1358900"/>
                <a:ext cx="2921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>
                    <a:latin typeface="Candara"/>
                    <a:cs typeface="Candara"/>
                  </a:rPr>
                  <a:t>0</a:t>
                </a:r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>
                <a:off x="2124075" y="4854575"/>
                <a:ext cx="16901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latin typeface="Candara"/>
                    <a:cs typeface="Candara"/>
                  </a:rPr>
                  <a:t>- 7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68" name="Rectangle 70"/>
              <p:cNvSpPr>
                <a:spLocks noChangeArrowheads="1"/>
              </p:cNvSpPr>
              <p:nvPr/>
            </p:nvSpPr>
            <p:spPr bwMode="auto">
              <a:xfrm>
                <a:off x="2124075" y="3914775"/>
                <a:ext cx="1723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latin typeface="Candara"/>
                    <a:cs typeface="Candara"/>
                  </a:rPr>
                  <a:t>- 5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69" name="Rectangle 73"/>
              <p:cNvSpPr>
                <a:spLocks noChangeArrowheads="1"/>
              </p:cNvSpPr>
              <p:nvPr/>
            </p:nvSpPr>
            <p:spPr bwMode="auto">
              <a:xfrm>
                <a:off x="2111375" y="3432175"/>
                <a:ext cx="17988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latin typeface="Candara"/>
                    <a:cs typeface="Candara"/>
                  </a:rPr>
                  <a:t>- 4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0" name="Rectangle 76"/>
              <p:cNvSpPr>
                <a:spLocks noChangeArrowheads="1"/>
              </p:cNvSpPr>
              <p:nvPr/>
            </p:nvSpPr>
            <p:spPr bwMode="auto">
              <a:xfrm>
                <a:off x="2124075" y="2936875"/>
                <a:ext cx="17138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latin typeface="Candara"/>
                    <a:cs typeface="Candara"/>
                  </a:rPr>
                  <a:t>- 3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1" name="Rectangle 78"/>
              <p:cNvSpPr>
                <a:spLocks noChangeArrowheads="1"/>
              </p:cNvSpPr>
              <p:nvPr/>
            </p:nvSpPr>
            <p:spPr bwMode="auto">
              <a:xfrm>
                <a:off x="1803400" y="2466974"/>
                <a:ext cx="48260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fr-FR" sz="1400" b="0" dirty="0">
                    <a:latin typeface="Candara"/>
                    <a:cs typeface="Candara"/>
                  </a:rPr>
                  <a:t>- 2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2" name="Rectangle 80"/>
              <p:cNvSpPr>
                <a:spLocks noChangeArrowheads="1"/>
              </p:cNvSpPr>
              <p:nvPr/>
            </p:nvSpPr>
            <p:spPr bwMode="auto">
              <a:xfrm>
                <a:off x="2133600" y="1984375"/>
                <a:ext cx="14692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latin typeface="Candara"/>
                    <a:cs typeface="Candara"/>
                  </a:rPr>
                  <a:t>- 1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  <p:sp>
            <p:nvSpPr>
              <p:cNvPr id="74" name="Rectangle 80"/>
              <p:cNvSpPr>
                <a:spLocks noChangeArrowheads="1"/>
              </p:cNvSpPr>
              <p:nvPr/>
            </p:nvSpPr>
            <p:spPr bwMode="auto">
              <a:xfrm>
                <a:off x="2108200" y="4397375"/>
                <a:ext cx="18321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latin typeface="Candara"/>
                    <a:cs typeface="Candara"/>
                  </a:rPr>
                  <a:t>- 6</a:t>
                </a:r>
                <a:endParaRPr lang="fr-FR" sz="2800" b="0" dirty="0">
                  <a:latin typeface="Candara"/>
                  <a:cs typeface="Candara"/>
                </a:endParaRPr>
              </a:p>
            </p:txBody>
          </p:sp>
        </p:grpSp>
        <p:sp>
          <p:nvSpPr>
            <p:cNvPr id="86" name="Rectangle 67"/>
            <p:cNvSpPr>
              <a:spLocks noChangeArrowheads="1"/>
            </p:cNvSpPr>
            <p:nvPr/>
          </p:nvSpPr>
          <p:spPr bwMode="auto">
            <a:xfrm>
              <a:off x="955675" y="5299075"/>
              <a:ext cx="18295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- 8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77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78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>
                      <a:latin typeface="Candara"/>
                      <a:cs typeface="Candara"/>
                    </a:rPr>
                    <a:t>Vi (Km/h)</a:t>
                  </a: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99" name="Line 175"/>
          <p:cNvSpPr>
            <a:spLocks noChangeShapeType="1"/>
          </p:cNvSpPr>
          <p:nvPr/>
        </p:nvSpPr>
        <p:spPr bwMode="auto">
          <a:xfrm rot="5400000" flipH="1">
            <a:off x="2491499" y="3565329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Line 175"/>
          <p:cNvSpPr>
            <a:spLocks noChangeShapeType="1"/>
          </p:cNvSpPr>
          <p:nvPr/>
        </p:nvSpPr>
        <p:spPr bwMode="auto">
          <a:xfrm rot="10800000">
            <a:off x="1216141" y="4004009"/>
            <a:ext cx="5121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175"/>
          <p:cNvSpPr>
            <a:spLocks noChangeShapeType="1"/>
          </p:cNvSpPr>
          <p:nvPr/>
        </p:nvSpPr>
        <p:spPr bwMode="auto">
          <a:xfrm rot="5400000" flipH="1">
            <a:off x="3218390" y="3567654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175"/>
          <p:cNvSpPr>
            <a:spLocks noChangeShapeType="1"/>
          </p:cNvSpPr>
          <p:nvPr/>
        </p:nvSpPr>
        <p:spPr bwMode="auto">
          <a:xfrm rot="5400000" flipH="1">
            <a:off x="4063981" y="3558153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Line 175"/>
          <p:cNvSpPr>
            <a:spLocks noChangeShapeType="1"/>
          </p:cNvSpPr>
          <p:nvPr/>
        </p:nvSpPr>
        <p:spPr bwMode="auto">
          <a:xfrm rot="5400000" flipH="1">
            <a:off x="965157" y="3559919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175"/>
          <p:cNvSpPr>
            <a:spLocks noChangeShapeType="1"/>
          </p:cNvSpPr>
          <p:nvPr/>
        </p:nvSpPr>
        <p:spPr bwMode="auto">
          <a:xfrm rot="10800000">
            <a:off x="1215903" y="5041900"/>
            <a:ext cx="6762994" cy="8227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175"/>
          <p:cNvSpPr>
            <a:spLocks noChangeShapeType="1"/>
          </p:cNvSpPr>
          <p:nvPr/>
        </p:nvSpPr>
        <p:spPr bwMode="auto">
          <a:xfrm rot="5400000" flipH="1">
            <a:off x="1755852" y="3548526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175"/>
          <p:cNvSpPr>
            <a:spLocks noChangeShapeType="1"/>
          </p:cNvSpPr>
          <p:nvPr/>
        </p:nvSpPr>
        <p:spPr bwMode="auto">
          <a:xfrm rot="10800000">
            <a:off x="1217440" y="3444278"/>
            <a:ext cx="4329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175"/>
          <p:cNvSpPr>
            <a:spLocks noChangeShapeType="1"/>
          </p:cNvSpPr>
          <p:nvPr/>
        </p:nvSpPr>
        <p:spPr bwMode="auto">
          <a:xfrm rot="10800000">
            <a:off x="1222157" y="4522562"/>
            <a:ext cx="5913887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175"/>
          <p:cNvSpPr>
            <a:spLocks noChangeShapeType="1"/>
          </p:cNvSpPr>
          <p:nvPr/>
        </p:nvSpPr>
        <p:spPr bwMode="auto">
          <a:xfrm rot="5400000" flipH="1">
            <a:off x="4857078" y="3550333"/>
            <a:ext cx="3780000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175"/>
          <p:cNvSpPr>
            <a:spLocks noChangeShapeType="1"/>
          </p:cNvSpPr>
          <p:nvPr/>
        </p:nvSpPr>
        <p:spPr bwMode="auto">
          <a:xfrm rot="5400000" flipH="1">
            <a:off x="5683089" y="3543472"/>
            <a:ext cx="3753878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4" name="Line 175"/>
          <p:cNvSpPr>
            <a:spLocks noChangeShapeType="1"/>
          </p:cNvSpPr>
          <p:nvPr/>
        </p:nvSpPr>
        <p:spPr bwMode="auto">
          <a:xfrm rot="10800000">
            <a:off x="1222819" y="3895046"/>
            <a:ext cx="2061864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Line 175"/>
          <p:cNvSpPr>
            <a:spLocks noChangeShapeType="1"/>
          </p:cNvSpPr>
          <p:nvPr/>
        </p:nvSpPr>
        <p:spPr bwMode="auto">
          <a:xfrm rot="10800000">
            <a:off x="1200914" y="3094946"/>
            <a:ext cx="364587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Oval 24"/>
          <p:cNvSpPr>
            <a:spLocks noChangeAspect="1" noChangeArrowheads="1"/>
          </p:cNvSpPr>
          <p:nvPr/>
        </p:nvSpPr>
        <p:spPr bwMode="auto">
          <a:xfrm rot="16200000">
            <a:off x="2835276" y="3865562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4347369" y="3073929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117" name="Oval 23"/>
          <p:cNvSpPr>
            <a:spLocks noChangeAspect="1" noChangeArrowheads="1"/>
          </p:cNvSpPr>
          <p:nvPr/>
        </p:nvSpPr>
        <p:spPr bwMode="auto">
          <a:xfrm rot="16200000">
            <a:off x="5927725" y="3965053"/>
            <a:ext cx="68263" cy="68262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18" name="Oval 33"/>
          <p:cNvSpPr>
            <a:spLocks noChangeAspect="1" noChangeArrowheads="1"/>
          </p:cNvSpPr>
          <p:nvPr/>
        </p:nvSpPr>
        <p:spPr bwMode="auto">
          <a:xfrm rot="16200000">
            <a:off x="6714069" y="4487358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5" name="Line 175"/>
          <p:cNvSpPr>
            <a:spLocks noChangeShapeType="1"/>
          </p:cNvSpPr>
          <p:nvPr/>
        </p:nvSpPr>
        <p:spPr bwMode="auto">
          <a:xfrm rot="10800000">
            <a:off x="1207675" y="3264280"/>
            <a:ext cx="2673864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Oval 34"/>
          <p:cNvSpPr>
            <a:spLocks noChangeAspect="1" noChangeArrowheads="1"/>
          </p:cNvSpPr>
          <p:nvPr/>
        </p:nvSpPr>
        <p:spPr bwMode="auto">
          <a:xfrm rot="16200000">
            <a:off x="7535863" y="5015980"/>
            <a:ext cx="68262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2" name="Oval 33"/>
          <p:cNvSpPr>
            <a:spLocks noChangeAspect="1" noChangeArrowheads="1"/>
          </p:cNvSpPr>
          <p:nvPr/>
        </p:nvSpPr>
        <p:spPr bwMode="auto">
          <a:xfrm rot="16200000">
            <a:off x="5084236" y="3416299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23" name="Oval 33"/>
          <p:cNvSpPr>
            <a:spLocks noChangeAspect="1" noChangeArrowheads="1"/>
          </p:cNvSpPr>
          <p:nvPr/>
        </p:nvSpPr>
        <p:spPr bwMode="auto">
          <a:xfrm rot="16200000">
            <a:off x="3613153" y="3234291"/>
            <a:ext cx="68263" cy="68263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graphicFrame>
        <p:nvGraphicFramePr>
          <p:cNvPr id="127" name="Tableau 126"/>
          <p:cNvGraphicFramePr>
            <a:graphicFrameLocks noGrp="1"/>
          </p:cNvGraphicFramePr>
          <p:nvPr/>
        </p:nvGraphicFramePr>
        <p:xfrm>
          <a:off x="2286000" y="5664200"/>
          <a:ext cx="5016000" cy="670560"/>
        </p:xfrm>
        <a:graphic>
          <a:graphicData uri="http://schemas.openxmlformats.org/drawingml/2006/table">
            <a:tbl>
              <a:tblPr firstCol="1" bandRow="1" bandCol="1">
                <a:tableStyleId>{E8034E78-7F5D-4C2E-B375-FC64B27BC917}</a:tableStyleId>
              </a:tblPr>
              <a:tblGrid>
                <a:gridCol w="6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68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Vi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>
                          <a:solidFill>
                            <a:schemeClr val="tx1"/>
                          </a:solidFill>
                          <a:latin typeface="Candara"/>
                          <a:cs typeface="Candara"/>
                        </a:rPr>
                        <a:t>Vz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chemeClr val="tx1"/>
                        </a:solidFill>
                        <a:latin typeface="Candara"/>
                        <a:cs typeface="Candara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" name="ZoneTexte 132"/>
          <p:cNvSpPr txBox="1"/>
          <p:nvPr/>
        </p:nvSpPr>
        <p:spPr>
          <a:xfrm>
            <a:off x="2946400" y="5994402"/>
            <a:ext cx="592200" cy="3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Candara"/>
                <a:cs typeface="Candara"/>
              </a:rPr>
              <a:t>- 4,7</a:t>
            </a:r>
          </a:p>
          <a:p>
            <a:endParaRPr lang="fr-FR" sz="1400" dirty="0"/>
          </a:p>
        </p:txBody>
      </p:sp>
      <p:sp>
        <p:nvSpPr>
          <p:cNvPr id="134" name="ZoneTexte 133"/>
          <p:cNvSpPr txBox="1"/>
          <p:nvPr/>
        </p:nvSpPr>
        <p:spPr>
          <a:xfrm>
            <a:off x="35687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- 3,5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4183000" y="59944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- 3,0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4813300" y="59944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- 3,8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54530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- 5,0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60880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- 6,0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6697600" y="6007102"/>
            <a:ext cx="5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- 7,0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1993900" y="2298700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0" dirty="0">
                <a:solidFill>
                  <a:srgbClr val="990000"/>
                </a:solidFill>
                <a:latin typeface="Candara"/>
                <a:cs typeface="Candara"/>
              </a:rPr>
              <a:t>Vs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7569200" y="2260600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>
                <a:solidFill>
                  <a:srgbClr val="990000"/>
                </a:solidFill>
                <a:latin typeface="Candara"/>
                <a:cs typeface="Candara"/>
              </a:rPr>
              <a:t>VNE</a:t>
            </a:r>
          </a:p>
        </p:txBody>
      </p:sp>
      <p:sp>
        <p:nvSpPr>
          <p:cNvPr id="147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Construction de la polaire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Masse : 400 kg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</p:txBody>
      </p:sp>
    </p:spTree>
    <p:extLst>
      <p:ext uri="{BB962C8B-B14F-4D97-AF65-F5344CB8AC3E}">
        <p14:creationId xmlns:p14="http://schemas.microsoft.com/office/powerpoint/2010/main" val="2978668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2" grpId="0" animBg="1"/>
      <p:bldP spid="98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4" grpId="0" animBg="1"/>
      <p:bldP spid="112" grpId="0" animBg="1"/>
      <p:bldP spid="115" grpId="0" animBg="1"/>
      <p:bldP spid="116" grpId="0" animBg="1"/>
      <p:bldP spid="117" grpId="0" animBg="1"/>
      <p:bldP spid="118" grpId="0" animBg="1"/>
      <p:bldP spid="125" grpId="0" animBg="1"/>
      <p:bldP spid="119" grpId="0" animBg="1"/>
      <p:bldP spid="122" grpId="0" animBg="1"/>
      <p:bldP spid="123" grpId="0" animBg="1"/>
      <p:bldP spid="133" grpId="0"/>
      <p:bldP spid="134" grpId="0"/>
      <p:bldP spid="135" grpId="0"/>
      <p:bldP spid="138" grpId="0"/>
      <p:bldP spid="139" grpId="0"/>
      <p:bldP spid="140" grpId="0"/>
      <p:bldP spid="141" grpId="0"/>
      <p:bldP spid="144" grpId="0"/>
      <p:bldP spid="145" grpId="0"/>
      <p:bldP spid="147" grpId="0"/>
      <p:bldP spid="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20800" y="1078349"/>
            <a:ext cx="6527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80"/>
              </a:spcBef>
              <a:defRPr/>
            </a:pP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Définition de la mécanique du vol :</a:t>
            </a:r>
          </a:p>
          <a:p>
            <a:pPr algn="ctr">
              <a:defRPr/>
            </a:pPr>
            <a:r>
              <a:rPr lang="fr-FR" sz="1800" b="0" dirty="0">
                <a:latin typeface="Candara"/>
                <a:cs typeface="Candara"/>
              </a:rPr>
              <a:t>C’est l’étude du système des forces appliquées à un corps afin d’en déduire son comportement :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Etat de mouvement ou de repos,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Equilibre ou déséquilibre,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Vitesse, </a:t>
            </a:r>
          </a:p>
          <a:p>
            <a:pPr lvl="3">
              <a:buFont typeface="Wingdings" charset="2"/>
              <a:buChar char=""/>
              <a:defRPr/>
            </a:pPr>
            <a:r>
              <a:rPr lang="fr-FR" sz="1800" b="0" dirty="0">
                <a:latin typeface="Candara"/>
                <a:cs typeface="Candara"/>
              </a:rPr>
              <a:t> Direction.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44550" y="4038396"/>
            <a:ext cx="74803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ts val="1080"/>
              </a:spcBef>
              <a:defRPr/>
            </a:pPr>
            <a:r>
              <a:rPr lang="fr-FR" sz="1800" b="0" dirty="0">
                <a:latin typeface="Candara"/>
                <a:cs typeface="Candara"/>
              </a:rPr>
              <a:t>C’est la mécanique du vol qui va nous permettre de répondre à la question : </a:t>
            </a:r>
            <a:r>
              <a:rPr lang="fr-FR" sz="1800" b="0" dirty="0">
                <a:solidFill>
                  <a:srgbClr val="CC0000"/>
                </a:solidFill>
                <a:latin typeface="Candara"/>
                <a:cs typeface="Candara"/>
              </a:rPr>
              <a:t>Comment un aéronef vole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216796" y="1656503"/>
            <a:ext cx="4741604" cy="2094229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635000" y="1333500"/>
            <a:ext cx="1181100" cy="4657725"/>
            <a:chOff x="1803400" y="1333500"/>
            <a:chExt cx="1181100" cy="465772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44700" y="1333500"/>
              <a:ext cx="939800" cy="4657725"/>
              <a:chOff x="760" y="840"/>
              <a:chExt cx="592" cy="2934"/>
            </a:xfrm>
          </p:grpSpPr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H="1">
                <a:off x="968" y="840"/>
                <a:ext cx="0" cy="27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60" y="3580"/>
                <a:ext cx="5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 err="1">
                    <a:latin typeface="Candara"/>
                    <a:cs typeface="Candara"/>
                  </a:rPr>
                  <a:t>Vz</a:t>
                </a:r>
                <a:r>
                  <a:rPr lang="fr-FR" sz="1400" b="0" dirty="0">
                    <a:latin typeface="Candara"/>
                    <a:cs typeface="Candara"/>
                  </a:rPr>
                  <a:t> (m/s)</a:t>
                </a:r>
              </a:p>
            </p:txBody>
          </p:sp>
        </p:grp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82800" y="13589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124075" y="4854575"/>
              <a:ext cx="1690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- 7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124075" y="3914775"/>
              <a:ext cx="1723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- 5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111375" y="3432175"/>
              <a:ext cx="1798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2124075" y="2936875"/>
              <a:ext cx="171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- 3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1803400" y="24669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- 2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2133600" y="1984375"/>
              <a:ext cx="1469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- 1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108200" y="4397375"/>
              <a:ext cx="183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- 6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968375" y="5299075"/>
            <a:ext cx="1829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latin typeface="Candara"/>
                <a:cs typeface="Candara"/>
              </a:rPr>
              <a:t>- 8</a:t>
            </a:r>
            <a:endParaRPr lang="fr-FR" sz="2800" b="0" dirty="0">
              <a:latin typeface="Candara"/>
              <a:cs typeface="Candara"/>
            </a:endParaRPr>
          </a:p>
        </p:txBody>
      </p:sp>
      <p:grpSp>
        <p:nvGrpSpPr>
          <p:cNvPr id="4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5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>
                      <a:latin typeface="Candara"/>
                      <a:cs typeface="Candara"/>
                    </a:rPr>
                    <a:t>Vi (Km/h)</a:t>
                  </a: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4660903" y="3154364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77" name="Line 175"/>
          <p:cNvSpPr>
            <a:spLocks noChangeShapeType="1"/>
          </p:cNvSpPr>
          <p:nvPr/>
        </p:nvSpPr>
        <p:spPr bwMode="auto">
          <a:xfrm rot="5400000" flipH="1">
            <a:off x="3794773" y="2558396"/>
            <a:ext cx="17999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175"/>
          <p:cNvSpPr>
            <a:spLocks noChangeShapeType="1"/>
          </p:cNvSpPr>
          <p:nvPr/>
        </p:nvSpPr>
        <p:spPr bwMode="auto">
          <a:xfrm rot="10800000">
            <a:off x="1211452" y="3179616"/>
            <a:ext cx="375387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1235065" y="3183921"/>
            <a:ext cx="34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- 3,2</a:t>
            </a:r>
            <a:endParaRPr lang="fr-FR" sz="2800" b="0" dirty="0">
              <a:solidFill>
                <a:srgbClr val="9F2936"/>
              </a:solidFill>
              <a:latin typeface="Candara"/>
              <a:cs typeface="Candara"/>
            </a:endParaRPr>
          </a:p>
        </p:txBody>
      </p:sp>
      <p:sp>
        <p:nvSpPr>
          <p:cNvPr id="103" name="Rectangle 71"/>
          <p:cNvSpPr>
            <a:spLocks noChangeArrowheads="1"/>
          </p:cNvSpPr>
          <p:nvPr/>
        </p:nvSpPr>
        <p:spPr bwMode="auto">
          <a:xfrm>
            <a:off x="4429536" y="1655233"/>
            <a:ext cx="3611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solidFill>
                  <a:schemeClr val="accent2"/>
                </a:solidFill>
                <a:latin typeface="Candara"/>
                <a:cs typeface="Candara"/>
              </a:rPr>
              <a:t>90</a:t>
            </a:r>
            <a:endParaRPr lang="fr-FR" sz="2800" b="0" dirty="0">
              <a:solidFill>
                <a:schemeClr val="accent2"/>
              </a:solidFill>
              <a:latin typeface="Candara"/>
              <a:cs typeface="Candara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Calcul de la finesse</a:t>
            </a:r>
          </a:p>
        </p:txBody>
      </p:sp>
      <p:grpSp>
        <p:nvGrpSpPr>
          <p:cNvPr id="121" name="Grouper 120"/>
          <p:cNvGrpSpPr/>
          <p:nvPr/>
        </p:nvGrpSpPr>
        <p:grpSpPr>
          <a:xfrm>
            <a:off x="1562300" y="4927600"/>
            <a:ext cx="2156600" cy="630942"/>
            <a:chOff x="1536900" y="4610100"/>
            <a:chExt cx="2336600" cy="630942"/>
          </a:xfrm>
        </p:grpSpPr>
        <p:sp>
          <p:nvSpPr>
            <p:cNvPr id="114" name="ZoneTexte 113"/>
            <p:cNvSpPr txBox="1"/>
            <p:nvPr/>
          </p:nvSpPr>
          <p:spPr>
            <a:xfrm>
              <a:off x="1536900" y="4610100"/>
              <a:ext cx="2336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Vitesse horizontale (Vi)</a:t>
              </a:r>
            </a:p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 Vitesse verticale (</a:t>
              </a:r>
              <a:r>
                <a:rPr lang="fr-FR" sz="1400" b="0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Vz</a:t>
              </a:r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)</a:t>
              </a:r>
            </a:p>
          </p:txBody>
        </p:sp>
        <p:sp>
          <p:nvSpPr>
            <p:cNvPr id="120" name="Line 32"/>
            <p:cNvSpPr>
              <a:spLocks noChangeShapeType="1"/>
            </p:cNvSpPr>
            <p:nvPr/>
          </p:nvSpPr>
          <p:spPr bwMode="auto">
            <a:xfrm flipH="1">
              <a:off x="1702483" y="4958415"/>
              <a:ext cx="1934032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6" name="Grouper 125"/>
          <p:cNvGrpSpPr/>
          <p:nvPr/>
        </p:nvGrpSpPr>
        <p:grpSpPr>
          <a:xfrm>
            <a:off x="3632401" y="4927600"/>
            <a:ext cx="1039663" cy="630942"/>
            <a:chOff x="1536900" y="4610100"/>
            <a:chExt cx="1169383" cy="630942"/>
          </a:xfrm>
        </p:grpSpPr>
        <p:sp>
          <p:nvSpPr>
            <p:cNvPr id="128" name="ZoneTexte 127"/>
            <p:cNvSpPr txBox="1"/>
            <p:nvPr/>
          </p:nvSpPr>
          <p:spPr>
            <a:xfrm>
              <a:off x="1536900" y="4610100"/>
              <a:ext cx="11693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90 km/h</a:t>
              </a:r>
            </a:p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 3,2 m/s</a:t>
              </a:r>
            </a:p>
          </p:txBody>
        </p:sp>
        <p:sp>
          <p:nvSpPr>
            <p:cNvPr id="129" name="Line 32"/>
            <p:cNvSpPr>
              <a:spLocks noChangeShapeType="1"/>
            </p:cNvSpPr>
            <p:nvPr/>
          </p:nvSpPr>
          <p:spPr bwMode="auto">
            <a:xfrm flipH="1">
              <a:off x="1702481" y="4958415"/>
              <a:ext cx="881241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0" name="Grouper 129"/>
          <p:cNvGrpSpPr/>
          <p:nvPr/>
        </p:nvGrpSpPr>
        <p:grpSpPr>
          <a:xfrm>
            <a:off x="4750000" y="4927600"/>
            <a:ext cx="1472600" cy="630942"/>
            <a:chOff x="1536900" y="4610100"/>
            <a:chExt cx="2336600" cy="630942"/>
          </a:xfrm>
        </p:grpSpPr>
        <p:sp>
          <p:nvSpPr>
            <p:cNvPr id="131" name="ZoneTexte 130"/>
            <p:cNvSpPr txBox="1"/>
            <p:nvPr/>
          </p:nvSpPr>
          <p:spPr>
            <a:xfrm>
              <a:off x="1536900" y="4610100"/>
              <a:ext cx="23366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90 x 1000/3600</a:t>
              </a:r>
            </a:p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        3,2</a:t>
              </a:r>
            </a:p>
          </p:txBody>
        </p:sp>
        <p:sp>
          <p:nvSpPr>
            <p:cNvPr id="132" name="Line 32"/>
            <p:cNvSpPr>
              <a:spLocks noChangeShapeType="1"/>
            </p:cNvSpPr>
            <p:nvPr/>
          </p:nvSpPr>
          <p:spPr bwMode="auto">
            <a:xfrm flipH="1">
              <a:off x="1722630" y="4958415"/>
              <a:ext cx="1899283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er 135"/>
          <p:cNvGrpSpPr/>
          <p:nvPr/>
        </p:nvGrpSpPr>
        <p:grpSpPr>
          <a:xfrm>
            <a:off x="6147001" y="4927600"/>
            <a:ext cx="1039663" cy="630942"/>
            <a:chOff x="1536900" y="4610100"/>
            <a:chExt cx="1169383" cy="630942"/>
          </a:xfrm>
        </p:grpSpPr>
        <p:sp>
          <p:nvSpPr>
            <p:cNvPr id="137" name="ZoneTexte 136"/>
            <p:cNvSpPr txBox="1"/>
            <p:nvPr/>
          </p:nvSpPr>
          <p:spPr>
            <a:xfrm>
              <a:off x="1536900" y="4610100"/>
              <a:ext cx="11693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 25 m/s</a:t>
              </a:r>
            </a:p>
            <a:p>
              <a:r>
                <a:rPr lang="fr-FR" sz="1400" b="0" dirty="0">
                  <a:solidFill>
                    <a:srgbClr val="000000"/>
                  </a:solidFill>
                  <a:latin typeface="Trebuchet MS"/>
                  <a:cs typeface="Trebuchet MS"/>
                </a:rPr>
                <a:t>  3,2 m/s</a:t>
              </a:r>
            </a:p>
          </p:txBody>
        </p:sp>
        <p:sp>
          <p:nvSpPr>
            <p:cNvPr id="146" name="Line 32"/>
            <p:cNvSpPr>
              <a:spLocks noChangeShapeType="1"/>
            </p:cNvSpPr>
            <p:nvPr/>
          </p:nvSpPr>
          <p:spPr bwMode="auto">
            <a:xfrm flipH="1">
              <a:off x="1702481" y="4958415"/>
              <a:ext cx="881241" cy="0"/>
            </a:xfrm>
            <a:prstGeom prst="line">
              <a:avLst/>
            </a:prstGeom>
            <a:noFill/>
            <a:ln w="12700" cap="flat" cmpd="sng" algn="ctr">
              <a:solidFill>
                <a:srgbClr val="0E2C3E"/>
              </a:solidFill>
              <a:prstDash val="solid"/>
              <a:round/>
              <a:headEnd type="none" w="med" len="med"/>
              <a:tailEnd type="none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7" name="ZoneTexte 146"/>
          <p:cNvSpPr txBox="1"/>
          <p:nvPr/>
        </p:nvSpPr>
        <p:spPr>
          <a:xfrm>
            <a:off x="7213600" y="5041901"/>
            <a:ext cx="611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b="0" dirty="0">
                <a:solidFill>
                  <a:schemeClr val="bg1"/>
                </a:solidFill>
                <a:latin typeface="Candara"/>
                <a:cs typeface="Candara"/>
              </a:rPr>
              <a:t>7,8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latin typeface="Candara"/>
                <a:cs typeface="Candara"/>
              </a:rPr>
              <a:t>Masse : 400 kg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16" grpId="0" animBg="1"/>
      <p:bldP spid="77" grpId="0" animBg="1"/>
      <p:bldP spid="78" grpId="0" animBg="1"/>
      <p:bldP spid="102" grpId="0"/>
      <p:bldP spid="103" grpId="0"/>
      <p:bldP spid="113" grpId="0"/>
      <p:bldP spid="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216796" y="1656503"/>
            <a:ext cx="4741604" cy="2094229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635000" y="1333500"/>
            <a:ext cx="1181100" cy="4657725"/>
            <a:chOff x="1803400" y="1333500"/>
            <a:chExt cx="1181100" cy="465772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44700" y="1333500"/>
              <a:ext cx="939800" cy="4657725"/>
              <a:chOff x="760" y="840"/>
              <a:chExt cx="592" cy="2934"/>
            </a:xfrm>
          </p:grpSpPr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H="1">
                <a:off x="968" y="840"/>
                <a:ext cx="0" cy="27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60" y="3580"/>
                <a:ext cx="5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 err="1">
                    <a:latin typeface="Candara"/>
                    <a:cs typeface="Candara"/>
                  </a:rPr>
                  <a:t>Vz</a:t>
                </a:r>
                <a:r>
                  <a:rPr lang="fr-FR" sz="1400" b="0" dirty="0">
                    <a:latin typeface="Candara"/>
                    <a:cs typeface="Candara"/>
                  </a:rPr>
                  <a:t> (m/s)</a:t>
                </a:r>
              </a:p>
            </p:txBody>
          </p:sp>
        </p:grp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82800" y="13589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124075" y="4854575"/>
              <a:ext cx="1690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- 7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124075" y="3914775"/>
              <a:ext cx="1723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- 5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111375" y="3432175"/>
              <a:ext cx="1798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2124075" y="2936875"/>
              <a:ext cx="171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- 3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1803400" y="24669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- 2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2133600" y="1984375"/>
              <a:ext cx="1469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- 1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108200" y="4397375"/>
              <a:ext cx="183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- 6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968375" y="5299075"/>
            <a:ext cx="1829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latin typeface="Candara"/>
                <a:cs typeface="Candara"/>
              </a:rPr>
              <a:t>- 8</a:t>
            </a:r>
            <a:endParaRPr lang="fr-FR" sz="2800" b="0" dirty="0">
              <a:latin typeface="Candara"/>
              <a:cs typeface="Candara"/>
            </a:endParaRPr>
          </a:p>
        </p:txBody>
      </p:sp>
      <p:grpSp>
        <p:nvGrpSpPr>
          <p:cNvPr id="4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5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>
                      <a:latin typeface="Candara"/>
                      <a:cs typeface="Candara"/>
                    </a:rPr>
                    <a:t>Vi (Km/h)</a:t>
                  </a: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7" name="Line 175"/>
          <p:cNvSpPr>
            <a:spLocks noChangeShapeType="1"/>
          </p:cNvSpPr>
          <p:nvPr/>
        </p:nvSpPr>
        <p:spPr bwMode="auto">
          <a:xfrm rot="5400000" flipH="1">
            <a:off x="4207523" y="2571096"/>
            <a:ext cx="1799985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175"/>
          <p:cNvSpPr>
            <a:spLocks noChangeShapeType="1"/>
          </p:cNvSpPr>
          <p:nvPr/>
        </p:nvSpPr>
        <p:spPr bwMode="auto">
          <a:xfrm rot="10800000">
            <a:off x="1206378" y="3357416"/>
            <a:ext cx="4031999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1298565" y="3101371"/>
            <a:ext cx="34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- 3,6</a:t>
            </a:r>
            <a:endParaRPr lang="fr-FR" sz="2800" b="0" dirty="0">
              <a:solidFill>
                <a:srgbClr val="9F2936"/>
              </a:solidFill>
              <a:latin typeface="Candara"/>
              <a:cs typeface="Candara"/>
            </a:endParaRPr>
          </a:p>
        </p:txBody>
      </p:sp>
      <p:sp>
        <p:nvSpPr>
          <p:cNvPr id="103" name="Rectangle 71"/>
          <p:cNvSpPr>
            <a:spLocks noChangeArrowheads="1"/>
          </p:cNvSpPr>
          <p:nvPr/>
        </p:nvSpPr>
        <p:spPr bwMode="auto">
          <a:xfrm>
            <a:off x="5147086" y="1667933"/>
            <a:ext cx="3611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solidFill>
                  <a:schemeClr val="accent2"/>
                </a:solidFill>
                <a:latin typeface="Candara"/>
                <a:cs typeface="Candara"/>
              </a:rPr>
              <a:t>100</a:t>
            </a:r>
            <a:endParaRPr lang="fr-FR" sz="2800" b="0" dirty="0">
              <a:solidFill>
                <a:schemeClr val="accent2"/>
              </a:solidFill>
              <a:latin typeface="Candara"/>
              <a:cs typeface="Candara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Calcul de la finesse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solidFill>
                  <a:schemeClr val="bg1"/>
                </a:solidFill>
                <a:latin typeface="Candara"/>
                <a:cs typeface="Candara"/>
              </a:rPr>
              <a:t>Masse : 450 kg</a:t>
            </a: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5073654" y="3332164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213600" y="5041901"/>
            <a:ext cx="611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b="0" dirty="0">
                <a:solidFill>
                  <a:schemeClr val="bg1"/>
                </a:solidFill>
                <a:latin typeface="Candara"/>
                <a:cs typeface="Candara"/>
              </a:rPr>
              <a:t>7,8</a:t>
            </a:r>
          </a:p>
        </p:txBody>
      </p:sp>
    </p:spTree>
    <p:extLst>
      <p:ext uri="{BB962C8B-B14F-4D97-AF65-F5344CB8AC3E}">
        <p14:creationId xmlns:p14="http://schemas.microsoft.com/office/powerpoint/2010/main" val="1275915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6112 0.035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77" grpId="0" animBg="1"/>
      <p:bldP spid="78" grpId="0" animBg="1"/>
      <p:bldP spid="102" grpId="0"/>
      <p:bldP spid="103" grpId="0"/>
      <p:bldP spid="150" grpId="0" animBg="1"/>
      <p:bldP spid="116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36"/>
          <p:cNvSpPr>
            <a:spLocks noChangeShapeType="1"/>
          </p:cNvSpPr>
          <p:nvPr/>
        </p:nvSpPr>
        <p:spPr bwMode="auto">
          <a:xfrm flipH="1" flipV="1">
            <a:off x="1216796" y="1656503"/>
            <a:ext cx="4741604" cy="2094229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60"/>
          <p:cNvGrpSpPr/>
          <p:nvPr/>
        </p:nvGrpSpPr>
        <p:grpSpPr>
          <a:xfrm>
            <a:off x="635000" y="1333500"/>
            <a:ext cx="1181100" cy="4657725"/>
            <a:chOff x="1803400" y="1333500"/>
            <a:chExt cx="1181100" cy="465772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44700" y="1333500"/>
              <a:ext cx="939800" cy="4657725"/>
              <a:chOff x="760" y="840"/>
              <a:chExt cx="592" cy="2934"/>
            </a:xfrm>
          </p:grpSpPr>
          <p:sp>
            <p:nvSpPr>
              <p:cNvPr id="75" name="Line 5"/>
              <p:cNvSpPr>
                <a:spLocks noChangeShapeType="1"/>
              </p:cNvSpPr>
              <p:nvPr/>
            </p:nvSpPr>
            <p:spPr bwMode="auto">
              <a:xfrm flipH="1">
                <a:off x="968" y="840"/>
                <a:ext cx="0" cy="27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760" y="3580"/>
                <a:ext cx="59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fr-FR" sz="1400" b="0" dirty="0" err="1">
                    <a:latin typeface="Candara"/>
                    <a:cs typeface="Candara"/>
                  </a:rPr>
                  <a:t>Vz</a:t>
                </a:r>
                <a:r>
                  <a:rPr lang="fr-FR" sz="1400" b="0" dirty="0">
                    <a:latin typeface="Candara"/>
                    <a:cs typeface="Candara"/>
                  </a:rPr>
                  <a:t> (m/s)</a:t>
                </a:r>
              </a:p>
            </p:txBody>
          </p:sp>
        </p:grp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2082800" y="1358900"/>
              <a:ext cx="2921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fr-FR" sz="1400" b="0" dirty="0">
                  <a:latin typeface="Candara"/>
                  <a:cs typeface="Candara"/>
                </a:rPr>
                <a:t>0</a:t>
              </a: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2124075" y="4854575"/>
              <a:ext cx="1690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- 7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2124075" y="3914775"/>
              <a:ext cx="1723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- 5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2111375" y="3432175"/>
              <a:ext cx="1798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- 4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0" name="Rectangle 76"/>
            <p:cNvSpPr>
              <a:spLocks noChangeArrowheads="1"/>
            </p:cNvSpPr>
            <p:nvPr/>
          </p:nvSpPr>
          <p:spPr bwMode="auto">
            <a:xfrm>
              <a:off x="2124075" y="2936875"/>
              <a:ext cx="17138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- 3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1803400" y="2466974"/>
              <a:ext cx="48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fr-FR" sz="1400" b="0" dirty="0">
                  <a:latin typeface="Candara"/>
                  <a:cs typeface="Candara"/>
                </a:rPr>
                <a:t>- 2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2" name="Rectangle 80"/>
            <p:cNvSpPr>
              <a:spLocks noChangeArrowheads="1"/>
            </p:cNvSpPr>
            <p:nvPr/>
          </p:nvSpPr>
          <p:spPr bwMode="auto">
            <a:xfrm>
              <a:off x="2133600" y="1984375"/>
              <a:ext cx="14692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- 1</a:t>
              </a:r>
              <a:endParaRPr lang="fr-FR" sz="2800" b="0" dirty="0">
                <a:latin typeface="Candara"/>
                <a:cs typeface="Candara"/>
              </a:endParaRPr>
            </a:p>
          </p:txBody>
        </p:sp>
        <p:sp>
          <p:nvSpPr>
            <p:cNvPr id="74" name="Rectangle 80"/>
            <p:cNvSpPr>
              <a:spLocks noChangeArrowheads="1"/>
            </p:cNvSpPr>
            <p:nvPr/>
          </p:nvSpPr>
          <p:spPr bwMode="auto">
            <a:xfrm>
              <a:off x="2108200" y="4397375"/>
              <a:ext cx="1832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latin typeface="Candara"/>
                  <a:cs typeface="Candara"/>
                </a:rPr>
                <a:t>- 6</a:t>
              </a:r>
              <a:endParaRPr lang="fr-FR" sz="2800" b="0" dirty="0">
                <a:latin typeface="Candara"/>
                <a:cs typeface="Candara"/>
              </a:endParaRPr>
            </a:p>
          </p:txBody>
        </p:sp>
      </p:grpSp>
      <p:sp>
        <p:nvSpPr>
          <p:cNvPr id="86" name="Rectangle 67"/>
          <p:cNvSpPr>
            <a:spLocks noChangeArrowheads="1"/>
          </p:cNvSpPr>
          <p:nvPr/>
        </p:nvSpPr>
        <p:spPr bwMode="auto">
          <a:xfrm>
            <a:off x="968375" y="5299075"/>
            <a:ext cx="1829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latin typeface="Candara"/>
                <a:cs typeface="Candara"/>
              </a:rPr>
              <a:t>- 8</a:t>
            </a:r>
            <a:endParaRPr lang="fr-FR" sz="2800" b="0" dirty="0">
              <a:latin typeface="Candara"/>
              <a:cs typeface="Candara"/>
            </a:endParaRPr>
          </a:p>
        </p:txBody>
      </p:sp>
      <p:grpSp>
        <p:nvGrpSpPr>
          <p:cNvPr id="4" name="Grouper 125"/>
          <p:cNvGrpSpPr/>
          <p:nvPr/>
        </p:nvGrpSpPr>
        <p:grpSpPr>
          <a:xfrm>
            <a:off x="792084" y="1384300"/>
            <a:ext cx="7573821" cy="612775"/>
            <a:chOff x="995284" y="1397000"/>
            <a:chExt cx="7573821" cy="612775"/>
          </a:xfrm>
        </p:grpSpPr>
        <p:grpSp>
          <p:nvGrpSpPr>
            <p:cNvPr id="5" name="Grouper 171"/>
            <p:cNvGrpSpPr/>
            <p:nvPr/>
          </p:nvGrpSpPr>
          <p:grpSpPr>
            <a:xfrm>
              <a:off x="995284" y="1400175"/>
              <a:ext cx="7573821" cy="609600"/>
              <a:chOff x="1536702" y="5832475"/>
              <a:chExt cx="7108069" cy="609600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536702" y="5918200"/>
                <a:ext cx="7108069" cy="523875"/>
                <a:chOff x="648" y="3728"/>
                <a:chExt cx="3936" cy="330"/>
              </a:xfrm>
            </p:grpSpPr>
            <p:sp>
              <p:nvSpPr>
                <p:cNvPr id="84" name="Line 6"/>
                <p:cNvSpPr>
                  <a:spLocks noChangeShapeType="1"/>
                </p:cNvSpPr>
                <p:nvPr/>
              </p:nvSpPr>
              <p:spPr bwMode="auto">
                <a:xfrm>
                  <a:off x="648" y="3840"/>
                  <a:ext cx="366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15" y="3728"/>
                  <a:ext cx="369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fr-FR" sz="1400" b="0" dirty="0">
                      <a:latin typeface="Candara"/>
                      <a:cs typeface="Candara"/>
                    </a:rPr>
                    <a:t>Vi (Km/h)</a:t>
                  </a:r>
                </a:p>
              </p:txBody>
            </p:sp>
          </p:grpSp>
          <p:sp>
            <p:nvSpPr>
              <p:cNvPr id="79" name="Rectangle 63"/>
              <p:cNvSpPr>
                <a:spLocks noChangeArrowheads="1"/>
              </p:cNvSpPr>
              <p:nvPr/>
            </p:nvSpPr>
            <p:spPr bwMode="auto">
              <a:xfrm>
                <a:off x="2271793" y="5832475"/>
                <a:ext cx="16139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10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0" name="Rectangle 65"/>
              <p:cNvSpPr>
                <a:spLocks noChangeArrowheads="1"/>
              </p:cNvSpPr>
              <p:nvPr/>
            </p:nvSpPr>
            <p:spPr bwMode="auto">
              <a:xfrm>
                <a:off x="2628342" y="5832475"/>
                <a:ext cx="18155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20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1" name="Rectangle 67"/>
              <p:cNvSpPr>
                <a:spLocks noChangeArrowheads="1"/>
              </p:cNvSpPr>
              <p:nvPr/>
            </p:nvSpPr>
            <p:spPr bwMode="auto">
              <a:xfrm>
                <a:off x="3016964" y="5832475"/>
                <a:ext cx="18584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30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2" name="Rectangle 69"/>
              <p:cNvSpPr>
                <a:spLocks noChangeArrowheads="1"/>
              </p:cNvSpPr>
              <p:nvPr/>
            </p:nvSpPr>
            <p:spPr bwMode="auto">
              <a:xfrm>
                <a:off x="3378761" y="5832475"/>
                <a:ext cx="19435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40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3767891" y="5832475"/>
                <a:ext cx="18681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400" b="0" dirty="0">
                    <a:solidFill>
                      <a:srgbClr val="000000"/>
                    </a:solidFill>
                    <a:latin typeface="Candara"/>
                    <a:cs typeface="Candara"/>
                  </a:rPr>
                  <a:t>50</a:t>
                </a:r>
                <a:endParaRPr lang="fr-FR" sz="2800" b="0" dirty="0">
                  <a:solidFill>
                    <a:srgbClr val="000000"/>
                  </a:solidFill>
                  <a:latin typeface="Candara"/>
                  <a:cs typeface="Candara"/>
                </a:endParaRPr>
              </a:p>
            </p:txBody>
          </p:sp>
        </p:grp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3728270" y="1412875"/>
              <a:ext cx="19768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8" name="Rectangle 71"/>
            <p:cNvSpPr>
              <a:spLocks noChangeArrowheads="1"/>
            </p:cNvSpPr>
            <p:nvPr/>
          </p:nvSpPr>
          <p:spPr bwMode="auto">
            <a:xfrm>
              <a:off x="4096570" y="1400175"/>
              <a:ext cx="18348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70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89" name="Rectangle 71"/>
            <p:cNvSpPr>
              <a:spLocks noChangeArrowheads="1"/>
            </p:cNvSpPr>
            <p:nvPr/>
          </p:nvSpPr>
          <p:spPr bwMode="auto">
            <a:xfrm>
              <a:off x="4454935" y="14097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80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0" name="Rectangle 71"/>
            <p:cNvSpPr>
              <a:spLocks noChangeArrowheads="1"/>
            </p:cNvSpPr>
            <p:nvPr/>
          </p:nvSpPr>
          <p:spPr bwMode="auto">
            <a:xfrm>
              <a:off x="4810535" y="1397000"/>
              <a:ext cx="3611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90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1" name="Rectangle 71"/>
            <p:cNvSpPr>
              <a:spLocks noChangeArrowheads="1"/>
            </p:cNvSpPr>
            <p:nvPr/>
          </p:nvSpPr>
          <p:spPr bwMode="auto">
            <a:xfrm flipH="1">
              <a:off x="5184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100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 flipH="1">
              <a:off x="5603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110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3" name="Rectangle 71"/>
            <p:cNvSpPr>
              <a:spLocks noChangeArrowheads="1"/>
            </p:cNvSpPr>
            <p:nvPr/>
          </p:nvSpPr>
          <p:spPr bwMode="auto">
            <a:xfrm flipH="1">
              <a:off x="64162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130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 flipH="1">
              <a:off x="60225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120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5" name="Rectangle 71"/>
            <p:cNvSpPr>
              <a:spLocks noChangeArrowheads="1"/>
            </p:cNvSpPr>
            <p:nvPr/>
          </p:nvSpPr>
          <p:spPr bwMode="auto">
            <a:xfrm flipH="1">
              <a:off x="68099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140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6" name="Rectangle 71"/>
            <p:cNvSpPr>
              <a:spLocks noChangeArrowheads="1"/>
            </p:cNvSpPr>
            <p:nvPr/>
          </p:nvSpPr>
          <p:spPr bwMode="auto">
            <a:xfrm flipH="1">
              <a:off x="72163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150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 flipH="1">
              <a:off x="7635464" y="1397000"/>
              <a:ext cx="479836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fr-FR" sz="1400" b="0" dirty="0">
                  <a:solidFill>
                    <a:srgbClr val="000000"/>
                  </a:solidFill>
                  <a:latin typeface="Candara"/>
                  <a:cs typeface="Candara"/>
                </a:rPr>
                <a:t>160</a:t>
              </a:r>
              <a:endParaRPr lang="fr-FR" sz="2800" b="0" dirty="0">
                <a:solidFill>
                  <a:srgbClr val="00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8" name="Freeform 11"/>
          <p:cNvSpPr>
            <a:spLocks/>
          </p:cNvSpPr>
          <p:nvPr/>
        </p:nvSpPr>
        <p:spPr bwMode="auto">
          <a:xfrm rot="6928549" flipV="1">
            <a:off x="4560576" y="1933967"/>
            <a:ext cx="1452090" cy="4702980"/>
          </a:xfrm>
          <a:custGeom>
            <a:avLst/>
            <a:gdLst>
              <a:gd name="T0" fmla="*/ 2147483647 w 2325"/>
              <a:gd name="T1" fmla="*/ 2147483647 h 3128"/>
              <a:gd name="T2" fmla="*/ 2147483647 w 2325"/>
              <a:gd name="T3" fmla="*/ 2147483647 h 3128"/>
              <a:gd name="T4" fmla="*/ 2147483647 w 2325"/>
              <a:gd name="T5" fmla="*/ 2147483647 h 3128"/>
              <a:gd name="T6" fmla="*/ 2147483647 w 2325"/>
              <a:gd name="T7" fmla="*/ 2147483647 h 3128"/>
              <a:gd name="T8" fmla="*/ 2147483647 w 2325"/>
              <a:gd name="T9" fmla="*/ 2147483647 h 3128"/>
              <a:gd name="T10" fmla="*/ 2147483647 w 2325"/>
              <a:gd name="T11" fmla="*/ 2147483647 h 3128"/>
              <a:gd name="T12" fmla="*/ 2147483647 w 2325"/>
              <a:gd name="T13" fmla="*/ 2147483647 h 3128"/>
              <a:gd name="T14" fmla="*/ 2147483647 w 2325"/>
              <a:gd name="T15" fmla="*/ 2147483647 h 3128"/>
              <a:gd name="T16" fmla="*/ 2147483647 w 2325"/>
              <a:gd name="T17" fmla="*/ 2147483647 h 3128"/>
              <a:gd name="T18" fmla="*/ 2147483647 w 2325"/>
              <a:gd name="T19" fmla="*/ 2147483647 h 3128"/>
              <a:gd name="T20" fmla="*/ 2147483647 w 2325"/>
              <a:gd name="T21" fmla="*/ 2147483647 h 3128"/>
              <a:gd name="T22" fmla="*/ 2147483647 w 2325"/>
              <a:gd name="T23" fmla="*/ 2147483647 h 3128"/>
              <a:gd name="T24" fmla="*/ 2147483647 w 2325"/>
              <a:gd name="T25" fmla="*/ 2147483647 h 3128"/>
              <a:gd name="T26" fmla="*/ 2147483647 w 2325"/>
              <a:gd name="T27" fmla="*/ 2147483647 h 3128"/>
              <a:gd name="T28" fmla="*/ 2147483647 w 2325"/>
              <a:gd name="T29" fmla="*/ 2147483647 h 31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25"/>
              <a:gd name="T46" fmla="*/ 0 h 3128"/>
              <a:gd name="T47" fmla="*/ 2325 w 2325"/>
              <a:gd name="T48" fmla="*/ 3128 h 3128"/>
              <a:gd name="connsiteX0" fmla="*/ 393 w 2027"/>
              <a:gd name="connsiteY0" fmla="*/ 3128 h 3128"/>
              <a:gd name="connsiteX1" fmla="*/ 237 w 2027"/>
              <a:gd name="connsiteY1" fmla="*/ 2750 h 3128"/>
              <a:gd name="connsiteX2" fmla="*/ 87 w 2027"/>
              <a:gd name="connsiteY2" fmla="*/ 2233 h 3128"/>
              <a:gd name="connsiteX3" fmla="*/ 9 w 2027"/>
              <a:gd name="connsiteY3" fmla="*/ 1639 h 3128"/>
              <a:gd name="connsiteX4" fmla="*/ 33 w 2027"/>
              <a:gd name="connsiteY4" fmla="*/ 1207 h 3128"/>
              <a:gd name="connsiteX5" fmla="*/ 119 w 2027"/>
              <a:gd name="connsiteY5" fmla="*/ 830 h 3128"/>
              <a:gd name="connsiteX6" fmla="*/ 247 w 2027"/>
              <a:gd name="connsiteY6" fmla="*/ 550 h 3128"/>
              <a:gd name="connsiteX7" fmla="*/ 501 w 2027"/>
              <a:gd name="connsiteY7" fmla="*/ 228 h 3128"/>
              <a:gd name="connsiteX8" fmla="*/ 783 w 2027"/>
              <a:gd name="connsiteY8" fmla="*/ 54 h 3128"/>
              <a:gd name="connsiteX9" fmla="*/ 1089 w 2027"/>
              <a:gd name="connsiteY9" fmla="*/ 2 h 3128"/>
              <a:gd name="connsiteX10" fmla="*/ 1347 w 2027"/>
              <a:gd name="connsiteY10" fmla="*/ 42 h 3128"/>
              <a:gd name="connsiteX11" fmla="*/ 1623 w 2027"/>
              <a:gd name="connsiteY11" fmla="*/ 142 h 3128"/>
              <a:gd name="connsiteX12" fmla="*/ 1831 w 2027"/>
              <a:gd name="connsiteY12" fmla="*/ 258 h 3128"/>
              <a:gd name="connsiteX13" fmla="*/ 2027 w 2027"/>
              <a:gd name="connsiteY13" fmla="*/ 396 h 3128"/>
              <a:gd name="connsiteX0" fmla="*/ 393 w 1831"/>
              <a:gd name="connsiteY0" fmla="*/ 3128 h 3128"/>
              <a:gd name="connsiteX1" fmla="*/ 237 w 1831"/>
              <a:gd name="connsiteY1" fmla="*/ 2750 h 3128"/>
              <a:gd name="connsiteX2" fmla="*/ 87 w 1831"/>
              <a:gd name="connsiteY2" fmla="*/ 2233 h 3128"/>
              <a:gd name="connsiteX3" fmla="*/ 9 w 1831"/>
              <a:gd name="connsiteY3" fmla="*/ 1639 h 3128"/>
              <a:gd name="connsiteX4" fmla="*/ 33 w 1831"/>
              <a:gd name="connsiteY4" fmla="*/ 1207 h 3128"/>
              <a:gd name="connsiteX5" fmla="*/ 119 w 1831"/>
              <a:gd name="connsiteY5" fmla="*/ 830 h 3128"/>
              <a:gd name="connsiteX6" fmla="*/ 247 w 1831"/>
              <a:gd name="connsiteY6" fmla="*/ 550 h 3128"/>
              <a:gd name="connsiteX7" fmla="*/ 501 w 1831"/>
              <a:gd name="connsiteY7" fmla="*/ 228 h 3128"/>
              <a:gd name="connsiteX8" fmla="*/ 783 w 1831"/>
              <a:gd name="connsiteY8" fmla="*/ 54 h 3128"/>
              <a:gd name="connsiteX9" fmla="*/ 1089 w 1831"/>
              <a:gd name="connsiteY9" fmla="*/ 2 h 3128"/>
              <a:gd name="connsiteX10" fmla="*/ 1347 w 1831"/>
              <a:gd name="connsiteY10" fmla="*/ 42 h 3128"/>
              <a:gd name="connsiteX11" fmla="*/ 1623 w 1831"/>
              <a:gd name="connsiteY11" fmla="*/ 142 h 3128"/>
              <a:gd name="connsiteX12" fmla="*/ 1831 w 1831"/>
              <a:gd name="connsiteY12" fmla="*/ 258 h 3128"/>
              <a:gd name="connsiteX0" fmla="*/ 393 w 1623"/>
              <a:gd name="connsiteY0" fmla="*/ 3128 h 3128"/>
              <a:gd name="connsiteX1" fmla="*/ 237 w 1623"/>
              <a:gd name="connsiteY1" fmla="*/ 2750 h 3128"/>
              <a:gd name="connsiteX2" fmla="*/ 87 w 1623"/>
              <a:gd name="connsiteY2" fmla="*/ 2233 h 3128"/>
              <a:gd name="connsiteX3" fmla="*/ 9 w 1623"/>
              <a:gd name="connsiteY3" fmla="*/ 1639 h 3128"/>
              <a:gd name="connsiteX4" fmla="*/ 33 w 1623"/>
              <a:gd name="connsiteY4" fmla="*/ 1207 h 3128"/>
              <a:gd name="connsiteX5" fmla="*/ 119 w 1623"/>
              <a:gd name="connsiteY5" fmla="*/ 830 h 3128"/>
              <a:gd name="connsiteX6" fmla="*/ 247 w 1623"/>
              <a:gd name="connsiteY6" fmla="*/ 550 h 3128"/>
              <a:gd name="connsiteX7" fmla="*/ 501 w 1623"/>
              <a:gd name="connsiteY7" fmla="*/ 228 h 3128"/>
              <a:gd name="connsiteX8" fmla="*/ 783 w 1623"/>
              <a:gd name="connsiteY8" fmla="*/ 54 h 3128"/>
              <a:gd name="connsiteX9" fmla="*/ 1089 w 1623"/>
              <a:gd name="connsiteY9" fmla="*/ 2 h 3128"/>
              <a:gd name="connsiteX10" fmla="*/ 1347 w 1623"/>
              <a:gd name="connsiteY10" fmla="*/ 42 h 3128"/>
              <a:gd name="connsiteX11" fmla="*/ 1623 w 1623"/>
              <a:gd name="connsiteY11" fmla="*/ 142 h 3128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623"/>
              <a:gd name="connsiteY0" fmla="*/ 3129 h 3129"/>
              <a:gd name="connsiteX1" fmla="*/ 237 w 1623"/>
              <a:gd name="connsiteY1" fmla="*/ 2751 h 3129"/>
              <a:gd name="connsiteX2" fmla="*/ 87 w 1623"/>
              <a:gd name="connsiteY2" fmla="*/ 2234 h 3129"/>
              <a:gd name="connsiteX3" fmla="*/ 9 w 1623"/>
              <a:gd name="connsiteY3" fmla="*/ 1640 h 3129"/>
              <a:gd name="connsiteX4" fmla="*/ 33 w 1623"/>
              <a:gd name="connsiteY4" fmla="*/ 1208 h 3129"/>
              <a:gd name="connsiteX5" fmla="*/ 119 w 1623"/>
              <a:gd name="connsiteY5" fmla="*/ 831 h 3129"/>
              <a:gd name="connsiteX6" fmla="*/ 247 w 1623"/>
              <a:gd name="connsiteY6" fmla="*/ 551 h 3129"/>
              <a:gd name="connsiteX7" fmla="*/ 501 w 1623"/>
              <a:gd name="connsiteY7" fmla="*/ 229 h 3129"/>
              <a:gd name="connsiteX8" fmla="*/ 783 w 1623"/>
              <a:gd name="connsiteY8" fmla="*/ 55 h 3129"/>
              <a:gd name="connsiteX9" fmla="*/ 1089 w 1623"/>
              <a:gd name="connsiteY9" fmla="*/ 3 h 3129"/>
              <a:gd name="connsiteX10" fmla="*/ 1347 w 1623"/>
              <a:gd name="connsiteY10" fmla="*/ 43 h 3129"/>
              <a:gd name="connsiteX11" fmla="*/ 1623 w 1623"/>
              <a:gd name="connsiteY11" fmla="*/ 263 h 3129"/>
              <a:gd name="connsiteX0" fmla="*/ 393 w 1347"/>
              <a:gd name="connsiteY0" fmla="*/ 3129 h 3129"/>
              <a:gd name="connsiteX1" fmla="*/ 237 w 1347"/>
              <a:gd name="connsiteY1" fmla="*/ 2751 h 3129"/>
              <a:gd name="connsiteX2" fmla="*/ 87 w 1347"/>
              <a:gd name="connsiteY2" fmla="*/ 2234 h 3129"/>
              <a:gd name="connsiteX3" fmla="*/ 9 w 1347"/>
              <a:gd name="connsiteY3" fmla="*/ 1640 h 3129"/>
              <a:gd name="connsiteX4" fmla="*/ 33 w 1347"/>
              <a:gd name="connsiteY4" fmla="*/ 1208 h 3129"/>
              <a:gd name="connsiteX5" fmla="*/ 119 w 1347"/>
              <a:gd name="connsiteY5" fmla="*/ 831 h 3129"/>
              <a:gd name="connsiteX6" fmla="*/ 247 w 1347"/>
              <a:gd name="connsiteY6" fmla="*/ 551 h 3129"/>
              <a:gd name="connsiteX7" fmla="*/ 501 w 1347"/>
              <a:gd name="connsiteY7" fmla="*/ 229 h 3129"/>
              <a:gd name="connsiteX8" fmla="*/ 783 w 1347"/>
              <a:gd name="connsiteY8" fmla="*/ 55 h 3129"/>
              <a:gd name="connsiteX9" fmla="*/ 1089 w 1347"/>
              <a:gd name="connsiteY9" fmla="*/ 3 h 3129"/>
              <a:gd name="connsiteX10" fmla="*/ 1347 w 1347"/>
              <a:gd name="connsiteY10" fmla="*/ 43 h 3129"/>
              <a:gd name="connsiteX0" fmla="*/ 393 w 1089"/>
              <a:gd name="connsiteY0" fmla="*/ 3126 h 3126"/>
              <a:gd name="connsiteX1" fmla="*/ 237 w 1089"/>
              <a:gd name="connsiteY1" fmla="*/ 2748 h 3126"/>
              <a:gd name="connsiteX2" fmla="*/ 87 w 1089"/>
              <a:gd name="connsiteY2" fmla="*/ 2231 h 3126"/>
              <a:gd name="connsiteX3" fmla="*/ 9 w 1089"/>
              <a:gd name="connsiteY3" fmla="*/ 1637 h 3126"/>
              <a:gd name="connsiteX4" fmla="*/ 33 w 1089"/>
              <a:gd name="connsiteY4" fmla="*/ 1205 h 3126"/>
              <a:gd name="connsiteX5" fmla="*/ 119 w 1089"/>
              <a:gd name="connsiteY5" fmla="*/ 828 h 3126"/>
              <a:gd name="connsiteX6" fmla="*/ 247 w 1089"/>
              <a:gd name="connsiteY6" fmla="*/ 548 h 3126"/>
              <a:gd name="connsiteX7" fmla="*/ 501 w 1089"/>
              <a:gd name="connsiteY7" fmla="*/ 226 h 3126"/>
              <a:gd name="connsiteX8" fmla="*/ 783 w 1089"/>
              <a:gd name="connsiteY8" fmla="*/ 52 h 3126"/>
              <a:gd name="connsiteX9" fmla="*/ 1089 w 1089"/>
              <a:gd name="connsiteY9" fmla="*/ 0 h 3126"/>
              <a:gd name="connsiteX0" fmla="*/ 237 w 1089"/>
              <a:gd name="connsiteY0" fmla="*/ 2748 h 2748"/>
              <a:gd name="connsiteX1" fmla="*/ 87 w 1089"/>
              <a:gd name="connsiteY1" fmla="*/ 2231 h 2748"/>
              <a:gd name="connsiteX2" fmla="*/ 9 w 1089"/>
              <a:gd name="connsiteY2" fmla="*/ 1637 h 2748"/>
              <a:gd name="connsiteX3" fmla="*/ 33 w 1089"/>
              <a:gd name="connsiteY3" fmla="*/ 1205 h 2748"/>
              <a:gd name="connsiteX4" fmla="*/ 119 w 1089"/>
              <a:gd name="connsiteY4" fmla="*/ 828 h 2748"/>
              <a:gd name="connsiteX5" fmla="*/ 247 w 1089"/>
              <a:gd name="connsiteY5" fmla="*/ 548 h 2748"/>
              <a:gd name="connsiteX6" fmla="*/ 501 w 1089"/>
              <a:gd name="connsiteY6" fmla="*/ 226 h 2748"/>
              <a:gd name="connsiteX7" fmla="*/ 783 w 1089"/>
              <a:gd name="connsiteY7" fmla="*/ 52 h 2748"/>
              <a:gd name="connsiteX8" fmla="*/ 1089 w 1089"/>
              <a:gd name="connsiteY8" fmla="*/ 0 h 2748"/>
              <a:gd name="connsiteX0" fmla="*/ 87 w 1089"/>
              <a:gd name="connsiteY0" fmla="*/ 2231 h 2231"/>
              <a:gd name="connsiteX1" fmla="*/ 9 w 1089"/>
              <a:gd name="connsiteY1" fmla="*/ 1637 h 2231"/>
              <a:gd name="connsiteX2" fmla="*/ 33 w 1089"/>
              <a:gd name="connsiteY2" fmla="*/ 1205 h 2231"/>
              <a:gd name="connsiteX3" fmla="*/ 119 w 1089"/>
              <a:gd name="connsiteY3" fmla="*/ 828 h 2231"/>
              <a:gd name="connsiteX4" fmla="*/ 247 w 1089"/>
              <a:gd name="connsiteY4" fmla="*/ 548 h 2231"/>
              <a:gd name="connsiteX5" fmla="*/ 501 w 1089"/>
              <a:gd name="connsiteY5" fmla="*/ 226 h 2231"/>
              <a:gd name="connsiteX6" fmla="*/ 783 w 1089"/>
              <a:gd name="connsiteY6" fmla="*/ 52 h 2231"/>
              <a:gd name="connsiteX7" fmla="*/ 1089 w 1089"/>
              <a:gd name="connsiteY7" fmla="*/ 0 h 2231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1 w 1117"/>
              <a:gd name="connsiteY2" fmla="*/ 1205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85 w 1117"/>
              <a:gd name="connsiteY0" fmla="*/ 3466 h 3466"/>
              <a:gd name="connsiteX1" fmla="*/ 37 w 1117"/>
              <a:gd name="connsiteY1" fmla="*/ 1637 h 3466"/>
              <a:gd name="connsiteX2" fmla="*/ 64 w 1117"/>
              <a:gd name="connsiteY2" fmla="*/ 1159 h 3466"/>
              <a:gd name="connsiteX3" fmla="*/ 147 w 1117"/>
              <a:gd name="connsiteY3" fmla="*/ 828 h 3466"/>
              <a:gd name="connsiteX4" fmla="*/ 275 w 1117"/>
              <a:gd name="connsiteY4" fmla="*/ 548 h 3466"/>
              <a:gd name="connsiteX5" fmla="*/ 529 w 1117"/>
              <a:gd name="connsiteY5" fmla="*/ 226 h 3466"/>
              <a:gd name="connsiteX6" fmla="*/ 811 w 1117"/>
              <a:gd name="connsiteY6" fmla="*/ 52 h 3466"/>
              <a:gd name="connsiteX7" fmla="*/ 1117 w 1117"/>
              <a:gd name="connsiteY7" fmla="*/ 0 h 3466"/>
              <a:gd name="connsiteX0" fmla="*/ 271 w 1103"/>
              <a:gd name="connsiteY0" fmla="*/ 3466 h 3466"/>
              <a:gd name="connsiteX1" fmla="*/ 23 w 1103"/>
              <a:gd name="connsiteY1" fmla="*/ 1637 h 3466"/>
              <a:gd name="connsiteX2" fmla="*/ 133 w 1103"/>
              <a:gd name="connsiteY2" fmla="*/ 828 h 3466"/>
              <a:gd name="connsiteX3" fmla="*/ 261 w 1103"/>
              <a:gd name="connsiteY3" fmla="*/ 548 h 3466"/>
              <a:gd name="connsiteX4" fmla="*/ 515 w 1103"/>
              <a:gd name="connsiteY4" fmla="*/ 226 h 3466"/>
              <a:gd name="connsiteX5" fmla="*/ 797 w 1103"/>
              <a:gd name="connsiteY5" fmla="*/ 52 h 3466"/>
              <a:gd name="connsiteX6" fmla="*/ 1103 w 1103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72 w 1114"/>
              <a:gd name="connsiteY3" fmla="*/ 548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26 w 1114"/>
              <a:gd name="connsiteY4" fmla="*/ 226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2 w 1114"/>
              <a:gd name="connsiteY0" fmla="*/ 3466 h 3466"/>
              <a:gd name="connsiteX1" fmla="*/ 34 w 1114"/>
              <a:gd name="connsiteY1" fmla="*/ 1637 h 3466"/>
              <a:gd name="connsiteX2" fmla="*/ 78 w 1114"/>
              <a:gd name="connsiteY2" fmla="*/ 923 h 3466"/>
              <a:gd name="connsiteX3" fmla="*/ 296 w 1114"/>
              <a:gd name="connsiteY3" fmla="*/ 417 h 3466"/>
              <a:gd name="connsiteX4" fmla="*/ 532 w 1114"/>
              <a:gd name="connsiteY4" fmla="*/ 169 h 3466"/>
              <a:gd name="connsiteX5" fmla="*/ 808 w 1114"/>
              <a:gd name="connsiteY5" fmla="*/ 52 h 3466"/>
              <a:gd name="connsiteX6" fmla="*/ 1114 w 1114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300 w 1118"/>
              <a:gd name="connsiteY3" fmla="*/ 417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86 w 1118"/>
              <a:gd name="connsiteY0" fmla="*/ 3466 h 3466"/>
              <a:gd name="connsiteX1" fmla="*/ 38 w 1118"/>
              <a:gd name="connsiteY1" fmla="*/ 1637 h 3466"/>
              <a:gd name="connsiteX2" fmla="*/ 60 w 1118"/>
              <a:gd name="connsiteY2" fmla="*/ 920 h 3466"/>
              <a:gd name="connsiteX3" fmla="*/ 234 w 1118"/>
              <a:gd name="connsiteY3" fmla="*/ 498 h 3466"/>
              <a:gd name="connsiteX4" fmla="*/ 536 w 1118"/>
              <a:gd name="connsiteY4" fmla="*/ 169 h 3466"/>
              <a:gd name="connsiteX5" fmla="*/ 812 w 1118"/>
              <a:gd name="connsiteY5" fmla="*/ 52 h 3466"/>
              <a:gd name="connsiteX6" fmla="*/ 1118 w 1118"/>
              <a:gd name="connsiteY6" fmla="*/ 0 h 3466"/>
              <a:gd name="connsiteX0" fmla="*/ 259 w 1091"/>
              <a:gd name="connsiteY0" fmla="*/ 3466 h 3466"/>
              <a:gd name="connsiteX1" fmla="*/ 63 w 1091"/>
              <a:gd name="connsiteY1" fmla="*/ 2113 h 3466"/>
              <a:gd name="connsiteX2" fmla="*/ 11 w 1091"/>
              <a:gd name="connsiteY2" fmla="*/ 1637 h 3466"/>
              <a:gd name="connsiteX3" fmla="*/ 33 w 1091"/>
              <a:gd name="connsiteY3" fmla="*/ 920 h 3466"/>
              <a:gd name="connsiteX4" fmla="*/ 207 w 1091"/>
              <a:gd name="connsiteY4" fmla="*/ 498 h 3466"/>
              <a:gd name="connsiteX5" fmla="*/ 509 w 1091"/>
              <a:gd name="connsiteY5" fmla="*/ 169 h 3466"/>
              <a:gd name="connsiteX6" fmla="*/ 785 w 1091"/>
              <a:gd name="connsiteY6" fmla="*/ 52 h 3466"/>
              <a:gd name="connsiteX7" fmla="*/ 1091 w 1091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34 w 1092"/>
              <a:gd name="connsiteY2" fmla="*/ 2075 h 3466"/>
              <a:gd name="connsiteX3" fmla="*/ 6 w 1092"/>
              <a:gd name="connsiteY3" fmla="*/ 1365 h 3466"/>
              <a:gd name="connsiteX4" fmla="*/ 34 w 1092"/>
              <a:gd name="connsiteY4" fmla="*/ 920 h 3466"/>
              <a:gd name="connsiteX5" fmla="*/ 208 w 1092"/>
              <a:gd name="connsiteY5" fmla="*/ 498 h 3466"/>
              <a:gd name="connsiteX6" fmla="*/ 510 w 1092"/>
              <a:gd name="connsiteY6" fmla="*/ 169 h 3466"/>
              <a:gd name="connsiteX7" fmla="*/ 786 w 1092"/>
              <a:gd name="connsiteY7" fmla="*/ 52 h 3466"/>
              <a:gd name="connsiteX8" fmla="*/ 1092 w 1092"/>
              <a:gd name="connsiteY8" fmla="*/ 0 h 3466"/>
              <a:gd name="connsiteX0" fmla="*/ 260 w 1092"/>
              <a:gd name="connsiteY0" fmla="*/ 3466 h 3466"/>
              <a:gd name="connsiteX1" fmla="*/ 64 w 1092"/>
              <a:gd name="connsiteY1" fmla="*/ 2113 h 3466"/>
              <a:gd name="connsiteX2" fmla="*/ 6 w 1092"/>
              <a:gd name="connsiteY2" fmla="*/ 1365 h 3466"/>
              <a:gd name="connsiteX3" fmla="*/ 34 w 1092"/>
              <a:gd name="connsiteY3" fmla="*/ 920 h 3466"/>
              <a:gd name="connsiteX4" fmla="*/ 208 w 1092"/>
              <a:gd name="connsiteY4" fmla="*/ 498 h 3466"/>
              <a:gd name="connsiteX5" fmla="*/ 510 w 1092"/>
              <a:gd name="connsiteY5" fmla="*/ 169 h 3466"/>
              <a:gd name="connsiteX6" fmla="*/ 786 w 1092"/>
              <a:gd name="connsiteY6" fmla="*/ 52 h 3466"/>
              <a:gd name="connsiteX7" fmla="*/ 1092 w 1092"/>
              <a:gd name="connsiteY7" fmla="*/ 0 h 3466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86 w 1108"/>
              <a:gd name="connsiteY6" fmla="*/ 236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510 w 1108"/>
              <a:gd name="connsiteY5" fmla="*/ 353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108"/>
              <a:gd name="connsiteY0" fmla="*/ 3650 h 3650"/>
              <a:gd name="connsiteX1" fmla="*/ 64 w 1108"/>
              <a:gd name="connsiteY1" fmla="*/ 2297 h 3650"/>
              <a:gd name="connsiteX2" fmla="*/ 6 w 1108"/>
              <a:gd name="connsiteY2" fmla="*/ 1549 h 3650"/>
              <a:gd name="connsiteX3" fmla="*/ 34 w 1108"/>
              <a:gd name="connsiteY3" fmla="*/ 1104 h 3650"/>
              <a:gd name="connsiteX4" fmla="*/ 208 w 1108"/>
              <a:gd name="connsiteY4" fmla="*/ 682 h 3650"/>
              <a:gd name="connsiteX5" fmla="*/ 422 w 1108"/>
              <a:gd name="connsiteY5" fmla="*/ 379 h 3650"/>
              <a:gd name="connsiteX6" fmla="*/ 723 w 1108"/>
              <a:gd name="connsiteY6" fmla="*/ 171 h 3650"/>
              <a:gd name="connsiteX7" fmla="*/ 1108 w 1108"/>
              <a:gd name="connsiteY7" fmla="*/ 0 h 3650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208 w 1069"/>
              <a:gd name="connsiteY4" fmla="*/ 631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419 w 1069"/>
              <a:gd name="connsiteY6" fmla="*/ 259 h 3599"/>
              <a:gd name="connsiteX7" fmla="*/ 723 w 1069"/>
              <a:gd name="connsiteY7" fmla="*/ 120 h 3599"/>
              <a:gd name="connsiteX8" fmla="*/ 1069 w 1069"/>
              <a:gd name="connsiteY8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422 w 1069"/>
              <a:gd name="connsiteY5" fmla="*/ 328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60 w 1069"/>
              <a:gd name="connsiteY0" fmla="*/ 3599 h 3599"/>
              <a:gd name="connsiteX1" fmla="*/ 64 w 1069"/>
              <a:gd name="connsiteY1" fmla="*/ 2246 h 3599"/>
              <a:gd name="connsiteX2" fmla="*/ 6 w 1069"/>
              <a:gd name="connsiteY2" fmla="*/ 1498 h 3599"/>
              <a:gd name="connsiteX3" fmla="*/ 34 w 1069"/>
              <a:gd name="connsiteY3" fmla="*/ 1053 h 3599"/>
              <a:gd name="connsiteX4" fmla="*/ 138 w 1069"/>
              <a:gd name="connsiteY4" fmla="*/ 599 h 3599"/>
              <a:gd name="connsiteX5" fmla="*/ 391 w 1069"/>
              <a:gd name="connsiteY5" fmla="*/ 291 h 3599"/>
              <a:gd name="connsiteX6" fmla="*/ 723 w 1069"/>
              <a:gd name="connsiteY6" fmla="*/ 120 h 3599"/>
              <a:gd name="connsiteX7" fmla="*/ 1069 w 1069"/>
              <a:gd name="connsiteY7" fmla="*/ 0 h 3599"/>
              <a:gd name="connsiteX0" fmla="*/ 254 w 1063"/>
              <a:gd name="connsiteY0" fmla="*/ 3599 h 3599"/>
              <a:gd name="connsiteX1" fmla="*/ 58 w 1063"/>
              <a:gd name="connsiteY1" fmla="*/ 2246 h 3599"/>
              <a:gd name="connsiteX2" fmla="*/ 0 w 1063"/>
              <a:gd name="connsiteY2" fmla="*/ 1498 h 3599"/>
              <a:gd name="connsiteX3" fmla="*/ 28 w 1063"/>
              <a:gd name="connsiteY3" fmla="*/ 1053 h 3599"/>
              <a:gd name="connsiteX4" fmla="*/ 132 w 1063"/>
              <a:gd name="connsiteY4" fmla="*/ 599 h 3599"/>
              <a:gd name="connsiteX5" fmla="*/ 385 w 1063"/>
              <a:gd name="connsiteY5" fmla="*/ 291 h 3599"/>
              <a:gd name="connsiteX6" fmla="*/ 717 w 1063"/>
              <a:gd name="connsiteY6" fmla="*/ 120 h 3599"/>
              <a:gd name="connsiteX7" fmla="*/ 1063 w 1063"/>
              <a:gd name="connsiteY7" fmla="*/ 0 h 3599"/>
              <a:gd name="connsiteX0" fmla="*/ 257 w 1066"/>
              <a:gd name="connsiteY0" fmla="*/ 3599 h 3599"/>
              <a:gd name="connsiteX1" fmla="*/ 61 w 1066"/>
              <a:gd name="connsiteY1" fmla="*/ 2246 h 3599"/>
              <a:gd name="connsiteX2" fmla="*/ 3 w 1066"/>
              <a:gd name="connsiteY2" fmla="*/ 1498 h 3599"/>
              <a:gd name="connsiteX3" fmla="*/ 45 w 1066"/>
              <a:gd name="connsiteY3" fmla="*/ 1493 h 3599"/>
              <a:gd name="connsiteX4" fmla="*/ 31 w 1066"/>
              <a:gd name="connsiteY4" fmla="*/ 1053 h 3599"/>
              <a:gd name="connsiteX5" fmla="*/ 135 w 1066"/>
              <a:gd name="connsiteY5" fmla="*/ 599 h 3599"/>
              <a:gd name="connsiteX6" fmla="*/ 388 w 1066"/>
              <a:gd name="connsiteY6" fmla="*/ 291 h 3599"/>
              <a:gd name="connsiteX7" fmla="*/ 720 w 1066"/>
              <a:gd name="connsiteY7" fmla="*/ 120 h 3599"/>
              <a:gd name="connsiteX8" fmla="*/ 1066 w 1066"/>
              <a:gd name="connsiteY8" fmla="*/ 0 h 3599"/>
              <a:gd name="connsiteX0" fmla="*/ 250 w 1059"/>
              <a:gd name="connsiteY0" fmla="*/ 3599 h 3599"/>
              <a:gd name="connsiteX1" fmla="*/ 54 w 1059"/>
              <a:gd name="connsiteY1" fmla="*/ 2246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50 w 1059"/>
              <a:gd name="connsiteY0" fmla="*/ 3599 h 3599"/>
              <a:gd name="connsiteX1" fmla="*/ 107 w 1059"/>
              <a:gd name="connsiteY1" fmla="*/ 2223 h 3599"/>
              <a:gd name="connsiteX2" fmla="*/ 38 w 1059"/>
              <a:gd name="connsiteY2" fmla="*/ 1493 h 3599"/>
              <a:gd name="connsiteX3" fmla="*/ 24 w 1059"/>
              <a:gd name="connsiteY3" fmla="*/ 1053 h 3599"/>
              <a:gd name="connsiteX4" fmla="*/ 128 w 1059"/>
              <a:gd name="connsiteY4" fmla="*/ 599 h 3599"/>
              <a:gd name="connsiteX5" fmla="*/ 381 w 1059"/>
              <a:gd name="connsiteY5" fmla="*/ 291 h 3599"/>
              <a:gd name="connsiteX6" fmla="*/ 713 w 1059"/>
              <a:gd name="connsiteY6" fmla="*/ 120 h 3599"/>
              <a:gd name="connsiteX7" fmla="*/ 1059 w 1059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51 w 1086"/>
              <a:gd name="connsiteY3" fmla="*/ 1053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55 w 1086"/>
              <a:gd name="connsiteY4" fmla="*/ 599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77 w 1086"/>
              <a:gd name="connsiteY0" fmla="*/ 3599 h 3599"/>
              <a:gd name="connsiteX1" fmla="*/ 134 w 1086"/>
              <a:gd name="connsiteY1" fmla="*/ 2223 h 3599"/>
              <a:gd name="connsiteX2" fmla="*/ 25 w 1086"/>
              <a:gd name="connsiteY2" fmla="*/ 1467 h 3599"/>
              <a:gd name="connsiteX3" fmla="*/ 28 w 1086"/>
              <a:gd name="connsiteY3" fmla="*/ 1050 h 3599"/>
              <a:gd name="connsiteX4" fmla="*/ 125 w 1086"/>
              <a:gd name="connsiteY4" fmla="*/ 593 h 3599"/>
              <a:gd name="connsiteX5" fmla="*/ 408 w 1086"/>
              <a:gd name="connsiteY5" fmla="*/ 291 h 3599"/>
              <a:gd name="connsiteX6" fmla="*/ 740 w 1086"/>
              <a:gd name="connsiteY6" fmla="*/ 120 h 3599"/>
              <a:gd name="connsiteX7" fmla="*/ 1086 w 1086"/>
              <a:gd name="connsiteY7" fmla="*/ 0 h 3599"/>
              <a:gd name="connsiteX0" fmla="*/ 296 w 1105"/>
              <a:gd name="connsiteY0" fmla="*/ 3599 h 3599"/>
              <a:gd name="connsiteX1" fmla="*/ 153 w 1105"/>
              <a:gd name="connsiteY1" fmla="*/ 2223 h 3599"/>
              <a:gd name="connsiteX2" fmla="*/ 44 w 1105"/>
              <a:gd name="connsiteY2" fmla="*/ 1467 h 3599"/>
              <a:gd name="connsiteX3" fmla="*/ 24 w 1105"/>
              <a:gd name="connsiteY3" fmla="*/ 1047 h 3599"/>
              <a:gd name="connsiteX4" fmla="*/ 144 w 1105"/>
              <a:gd name="connsiteY4" fmla="*/ 593 h 3599"/>
              <a:gd name="connsiteX5" fmla="*/ 427 w 1105"/>
              <a:gd name="connsiteY5" fmla="*/ 291 h 3599"/>
              <a:gd name="connsiteX6" fmla="*/ 759 w 1105"/>
              <a:gd name="connsiteY6" fmla="*/ 120 h 3599"/>
              <a:gd name="connsiteX7" fmla="*/ 1105 w 1105"/>
              <a:gd name="connsiteY7" fmla="*/ 0 h 3599"/>
              <a:gd name="connsiteX0" fmla="*/ 303 w 1112"/>
              <a:gd name="connsiteY0" fmla="*/ 3599 h 3599"/>
              <a:gd name="connsiteX1" fmla="*/ 160 w 1112"/>
              <a:gd name="connsiteY1" fmla="*/ 2223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130 w 1112"/>
              <a:gd name="connsiteY1" fmla="*/ 2217 h 3599"/>
              <a:gd name="connsiteX2" fmla="*/ 25 w 1112"/>
              <a:gd name="connsiteY2" fmla="*/ 1486 h 3599"/>
              <a:gd name="connsiteX3" fmla="*/ 31 w 1112"/>
              <a:gd name="connsiteY3" fmla="*/ 1047 h 3599"/>
              <a:gd name="connsiteX4" fmla="*/ 151 w 1112"/>
              <a:gd name="connsiteY4" fmla="*/ 593 h 3599"/>
              <a:gd name="connsiteX5" fmla="*/ 434 w 1112"/>
              <a:gd name="connsiteY5" fmla="*/ 291 h 3599"/>
              <a:gd name="connsiteX6" fmla="*/ 766 w 1112"/>
              <a:gd name="connsiteY6" fmla="*/ 120 h 3599"/>
              <a:gd name="connsiteX7" fmla="*/ 1112 w 1112"/>
              <a:gd name="connsiteY7" fmla="*/ 0 h 3599"/>
              <a:gd name="connsiteX0" fmla="*/ 303 w 1112"/>
              <a:gd name="connsiteY0" fmla="*/ 3599 h 3599"/>
              <a:gd name="connsiteX1" fmla="*/ 25 w 1112"/>
              <a:gd name="connsiteY1" fmla="*/ 1486 h 3599"/>
              <a:gd name="connsiteX2" fmla="*/ 31 w 1112"/>
              <a:gd name="connsiteY2" fmla="*/ 1047 h 3599"/>
              <a:gd name="connsiteX3" fmla="*/ 151 w 1112"/>
              <a:gd name="connsiteY3" fmla="*/ 593 h 3599"/>
              <a:gd name="connsiteX4" fmla="*/ 434 w 1112"/>
              <a:gd name="connsiteY4" fmla="*/ 291 h 3599"/>
              <a:gd name="connsiteX5" fmla="*/ 766 w 1112"/>
              <a:gd name="connsiteY5" fmla="*/ 120 h 3599"/>
              <a:gd name="connsiteX6" fmla="*/ 1112 w 1112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77 w 1138"/>
              <a:gd name="connsiteY3" fmla="*/ 593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29 w 1138"/>
              <a:gd name="connsiteY0" fmla="*/ 3599 h 3599"/>
              <a:gd name="connsiteX1" fmla="*/ 51 w 1138"/>
              <a:gd name="connsiteY1" fmla="*/ 1486 h 3599"/>
              <a:gd name="connsiteX2" fmla="*/ 24 w 1138"/>
              <a:gd name="connsiteY2" fmla="*/ 1048 h 3599"/>
              <a:gd name="connsiteX3" fmla="*/ 108 w 1138"/>
              <a:gd name="connsiteY3" fmla="*/ 648 h 3599"/>
              <a:gd name="connsiteX4" fmla="*/ 460 w 1138"/>
              <a:gd name="connsiteY4" fmla="*/ 291 h 3599"/>
              <a:gd name="connsiteX5" fmla="*/ 792 w 1138"/>
              <a:gd name="connsiteY5" fmla="*/ 120 h 3599"/>
              <a:gd name="connsiteX6" fmla="*/ 1138 w 1138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62 w 1171"/>
              <a:gd name="connsiteY0" fmla="*/ 3599 h 3599"/>
              <a:gd name="connsiteX1" fmla="*/ 84 w 1171"/>
              <a:gd name="connsiteY1" fmla="*/ 1486 h 3599"/>
              <a:gd name="connsiteX2" fmla="*/ 24 w 1171"/>
              <a:gd name="connsiteY2" fmla="*/ 1064 h 3599"/>
              <a:gd name="connsiteX3" fmla="*/ 141 w 1171"/>
              <a:gd name="connsiteY3" fmla="*/ 648 h 3599"/>
              <a:gd name="connsiteX4" fmla="*/ 493 w 1171"/>
              <a:gd name="connsiteY4" fmla="*/ 291 h 3599"/>
              <a:gd name="connsiteX5" fmla="*/ 825 w 1171"/>
              <a:gd name="connsiteY5" fmla="*/ 120 h 3599"/>
              <a:gd name="connsiteX6" fmla="*/ 1171 w 1171"/>
              <a:gd name="connsiteY6" fmla="*/ 0 h 3599"/>
              <a:gd name="connsiteX0" fmla="*/ 338 w 1147"/>
              <a:gd name="connsiteY0" fmla="*/ 3599 h 3599"/>
              <a:gd name="connsiteX1" fmla="*/ 60 w 1147"/>
              <a:gd name="connsiteY1" fmla="*/ 1486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117 w 1147"/>
              <a:gd name="connsiteY3" fmla="*/ 648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  <a:gd name="connsiteX0" fmla="*/ 338 w 1147"/>
              <a:gd name="connsiteY0" fmla="*/ 3599 h 3599"/>
              <a:gd name="connsiteX1" fmla="*/ 76 w 1147"/>
              <a:gd name="connsiteY1" fmla="*/ 1783 h 3599"/>
              <a:gd name="connsiteX2" fmla="*/ 0 w 1147"/>
              <a:gd name="connsiteY2" fmla="*/ 1064 h 3599"/>
              <a:gd name="connsiteX3" fmla="*/ 79 w 1147"/>
              <a:gd name="connsiteY3" fmla="*/ 681 h 3599"/>
              <a:gd name="connsiteX4" fmla="*/ 469 w 1147"/>
              <a:gd name="connsiteY4" fmla="*/ 291 h 3599"/>
              <a:gd name="connsiteX5" fmla="*/ 801 w 1147"/>
              <a:gd name="connsiteY5" fmla="*/ 120 h 3599"/>
              <a:gd name="connsiteX6" fmla="*/ 1147 w 1147"/>
              <a:gd name="connsiteY6" fmla="*/ 0 h 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" h="3599">
                <a:moveTo>
                  <a:pt x="338" y="3599"/>
                </a:moveTo>
                <a:cubicBezTo>
                  <a:pt x="280" y="3159"/>
                  <a:pt x="114" y="2025"/>
                  <a:pt x="76" y="1783"/>
                </a:cubicBezTo>
                <a:cubicBezTo>
                  <a:pt x="51" y="1679"/>
                  <a:pt x="9" y="1309"/>
                  <a:pt x="0" y="1064"/>
                </a:cubicBezTo>
                <a:cubicBezTo>
                  <a:pt x="13" y="879"/>
                  <a:pt x="8" y="873"/>
                  <a:pt x="79" y="681"/>
                </a:cubicBezTo>
                <a:cubicBezTo>
                  <a:pt x="182" y="492"/>
                  <a:pt x="394" y="350"/>
                  <a:pt x="469" y="291"/>
                </a:cubicBezTo>
                <a:cubicBezTo>
                  <a:pt x="623" y="194"/>
                  <a:pt x="693" y="175"/>
                  <a:pt x="801" y="120"/>
                </a:cubicBezTo>
                <a:cubicBezTo>
                  <a:pt x="909" y="77"/>
                  <a:pt x="965" y="64"/>
                  <a:pt x="114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77" name="Line 175"/>
          <p:cNvSpPr>
            <a:spLocks noChangeShapeType="1"/>
          </p:cNvSpPr>
          <p:nvPr/>
        </p:nvSpPr>
        <p:spPr bwMode="auto">
          <a:xfrm rot="5400000" flipH="1">
            <a:off x="3330224" y="2415707"/>
            <a:ext cx="1547982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175"/>
          <p:cNvSpPr>
            <a:spLocks noChangeShapeType="1"/>
          </p:cNvSpPr>
          <p:nvPr/>
        </p:nvSpPr>
        <p:spPr bwMode="auto">
          <a:xfrm rot="10800000">
            <a:off x="1208884" y="2925616"/>
            <a:ext cx="3203986" cy="0"/>
          </a:xfrm>
          <a:prstGeom prst="line">
            <a:avLst/>
          </a:prstGeom>
          <a:noFill/>
          <a:ln w="12700" cap="rnd" cmpd="sng" algn="ctr">
            <a:solidFill>
              <a:schemeClr val="accent2"/>
            </a:solidFill>
            <a:prstDash val="lgDashDot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Rectangle 76"/>
          <p:cNvSpPr>
            <a:spLocks noChangeArrowheads="1"/>
          </p:cNvSpPr>
          <p:nvPr/>
        </p:nvSpPr>
        <p:spPr bwMode="auto">
          <a:xfrm>
            <a:off x="1311265" y="2656871"/>
            <a:ext cx="3481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solidFill>
                  <a:srgbClr val="9F2936"/>
                </a:solidFill>
                <a:latin typeface="Candara"/>
                <a:cs typeface="Candara"/>
              </a:rPr>
              <a:t>- 2,7</a:t>
            </a:r>
            <a:endParaRPr lang="fr-FR" sz="2800" b="0" dirty="0">
              <a:solidFill>
                <a:srgbClr val="9F2936"/>
              </a:solidFill>
              <a:latin typeface="Candara"/>
              <a:cs typeface="Candara"/>
            </a:endParaRPr>
          </a:p>
        </p:txBody>
      </p:sp>
      <p:sp>
        <p:nvSpPr>
          <p:cNvPr id="103" name="Rectangle 71"/>
          <p:cNvSpPr>
            <a:spLocks noChangeArrowheads="1"/>
          </p:cNvSpPr>
          <p:nvPr/>
        </p:nvSpPr>
        <p:spPr bwMode="auto">
          <a:xfrm>
            <a:off x="4169186" y="1655233"/>
            <a:ext cx="3611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400" b="0" dirty="0">
                <a:solidFill>
                  <a:schemeClr val="accent2"/>
                </a:solidFill>
                <a:latin typeface="Candara"/>
                <a:cs typeface="Candara"/>
              </a:rPr>
              <a:t>75</a:t>
            </a:r>
            <a:endParaRPr lang="fr-FR" sz="2800" b="0" dirty="0">
              <a:solidFill>
                <a:schemeClr val="accent2"/>
              </a:solidFill>
              <a:latin typeface="Candara"/>
              <a:cs typeface="Candara"/>
            </a:endParaRPr>
          </a:p>
        </p:txBody>
      </p:sp>
      <p:sp>
        <p:nvSpPr>
          <p:cNvPr id="113" name="Rectangle 8"/>
          <p:cNvSpPr>
            <a:spLocks noChangeArrowheads="1"/>
          </p:cNvSpPr>
          <p:nvPr/>
        </p:nvSpPr>
        <p:spPr bwMode="auto">
          <a:xfrm>
            <a:off x="2632075" y="850697"/>
            <a:ext cx="3905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1600" b="0" dirty="0">
                <a:solidFill>
                  <a:srgbClr val="CC0000"/>
                </a:solidFill>
                <a:latin typeface="Candara"/>
                <a:cs typeface="Candara"/>
              </a:rPr>
              <a:t>Calcul de la finesse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1066800" y="990600"/>
            <a:ext cx="1354600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0" dirty="0">
                <a:solidFill>
                  <a:srgbClr val="FFFFFF"/>
                </a:solidFill>
                <a:latin typeface="Candara"/>
                <a:cs typeface="Candara"/>
              </a:rPr>
              <a:t>Masse : 350 kg</a:t>
            </a: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 rot="16200000">
            <a:off x="4074320" y="2894014"/>
            <a:ext cx="68263" cy="68262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 dirty="0"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213600" y="5041901"/>
            <a:ext cx="61160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b="0" dirty="0">
                <a:solidFill>
                  <a:schemeClr val="bg1"/>
                </a:solidFill>
                <a:latin typeface="Candara"/>
                <a:cs typeface="Candara"/>
              </a:rPr>
              <a:t>7,8</a:t>
            </a:r>
          </a:p>
        </p:txBody>
      </p:sp>
    </p:spTree>
    <p:extLst>
      <p:ext uri="{BB962C8B-B14F-4D97-AF65-F5344CB8AC3E}">
        <p14:creationId xmlns:p14="http://schemas.microsoft.com/office/powerpoint/2010/main" val="1888558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01 -0.03704 L -2.77778E-6 0 " pathEditMode="fixed" rAng="0" ptsTypes="AA">
                                      <p:cBhvr>
                                        <p:cTn id="12" dur="2000" spd="-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77" grpId="0" animBg="1"/>
      <p:bldP spid="78" grpId="0" animBg="1"/>
      <p:bldP spid="102" grpId="0"/>
      <p:bldP spid="103" grpId="0"/>
      <p:bldP spid="150" grpId="0" animBg="1"/>
      <p:bldP spid="116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79500" y="56388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  <p:extLst>
      <p:ext uri="{BB962C8B-B14F-4D97-AF65-F5344CB8AC3E}">
        <p14:creationId xmlns:p14="http://schemas.microsoft.com/office/powerpoint/2010/main" val="19090482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04" y="317500"/>
            <a:ext cx="8205996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06" name="Text Box 46"/>
          <p:cNvSpPr txBox="1">
            <a:spLocks noChangeArrowheads="1"/>
          </p:cNvSpPr>
          <p:nvPr/>
        </p:nvSpPr>
        <p:spPr bwMode="auto">
          <a:xfrm flipH="1">
            <a:off x="5671458" y="1511300"/>
            <a:ext cx="674223" cy="4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-84" charset="0"/>
              <a:ea typeface="Times New Roman" pitchFamily="-84" charset="0"/>
            </a:endParaRPr>
          </a:p>
        </p:txBody>
      </p: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298700" y="2208476"/>
            <a:ext cx="4089400" cy="2084124"/>
            <a:chOff x="2298700" y="2208476"/>
            <a:chExt cx="4089400" cy="2084124"/>
          </a:xfrm>
        </p:grpSpPr>
        <p:grpSp>
          <p:nvGrpSpPr>
            <p:cNvPr id="11" name="Grouper 10"/>
            <p:cNvGrpSpPr/>
            <p:nvPr/>
          </p:nvGrpSpPr>
          <p:grpSpPr>
            <a:xfrm>
              <a:off x="2298700" y="2463800"/>
              <a:ext cx="4089400" cy="1828800"/>
              <a:chOff x="1549400" y="2222500"/>
              <a:chExt cx="5295900" cy="1968500"/>
            </a:xfrm>
          </p:grpSpPr>
          <p:sp>
            <p:nvSpPr>
              <p:cNvPr id="10" name="Triangle isocèle 9"/>
              <p:cNvSpPr/>
              <p:nvPr/>
            </p:nvSpPr>
            <p:spPr>
              <a:xfrm>
                <a:off x="1549400" y="2222500"/>
                <a:ext cx="5292000" cy="1676400"/>
              </a:xfrm>
              <a:custGeom>
                <a:avLst/>
                <a:gdLst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0 w 5292000"/>
                  <a:gd name="connsiteY3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0 w 5292000"/>
                  <a:gd name="connsiteY4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0 w 5292000"/>
                  <a:gd name="connsiteY4" fmla="*/ 1676400 h 1676400"/>
                  <a:gd name="connsiteX0" fmla="*/ 50966 w 5342966"/>
                  <a:gd name="connsiteY0" fmla="*/ 1676400 h 1763486"/>
                  <a:gd name="connsiteX1" fmla="*/ 2696966 w 5342966"/>
                  <a:gd name="connsiteY1" fmla="*/ 0 h 1763486"/>
                  <a:gd name="connsiteX2" fmla="*/ 5342966 w 5342966"/>
                  <a:gd name="connsiteY2" fmla="*/ 1676400 h 1763486"/>
                  <a:gd name="connsiteX3" fmla="*/ 2679866 w 5342966"/>
                  <a:gd name="connsiteY3" fmla="*/ 1403350 h 1763486"/>
                  <a:gd name="connsiteX4" fmla="*/ 1086016 w 5342966"/>
                  <a:gd name="connsiteY4" fmla="*/ 1492250 h 1763486"/>
                  <a:gd name="connsiteX5" fmla="*/ 50966 w 5342966"/>
                  <a:gd name="connsiteY5" fmla="*/ 1676400 h 1763486"/>
                  <a:gd name="connsiteX0" fmla="*/ 206841 w 5498841"/>
                  <a:gd name="connsiteY0" fmla="*/ 1676400 h 1854901"/>
                  <a:gd name="connsiteX1" fmla="*/ 2852841 w 5498841"/>
                  <a:gd name="connsiteY1" fmla="*/ 0 h 1854901"/>
                  <a:gd name="connsiteX2" fmla="*/ 5498841 w 5498841"/>
                  <a:gd name="connsiteY2" fmla="*/ 1676400 h 1854901"/>
                  <a:gd name="connsiteX3" fmla="*/ 2835741 w 5498841"/>
                  <a:gd name="connsiteY3" fmla="*/ 1403350 h 1854901"/>
                  <a:gd name="connsiteX4" fmla="*/ 1241891 w 5498841"/>
                  <a:gd name="connsiteY4" fmla="*/ 1492250 h 1854901"/>
                  <a:gd name="connsiteX5" fmla="*/ 327491 w 5498841"/>
                  <a:gd name="connsiteY5" fmla="*/ 1790700 h 1854901"/>
                  <a:gd name="connsiteX6" fmla="*/ 206841 w 5498841"/>
                  <a:gd name="connsiteY6" fmla="*/ 1676400 h 1854901"/>
                  <a:gd name="connsiteX0" fmla="*/ 50654 w 5342654"/>
                  <a:gd name="connsiteY0" fmla="*/ 1676400 h 1759077"/>
                  <a:gd name="connsiteX1" fmla="*/ 2696654 w 5342654"/>
                  <a:gd name="connsiteY1" fmla="*/ 0 h 1759077"/>
                  <a:gd name="connsiteX2" fmla="*/ 5342654 w 5342654"/>
                  <a:gd name="connsiteY2" fmla="*/ 1676400 h 1759077"/>
                  <a:gd name="connsiteX3" fmla="*/ 2679554 w 5342654"/>
                  <a:gd name="connsiteY3" fmla="*/ 1403350 h 1759077"/>
                  <a:gd name="connsiteX4" fmla="*/ 1085704 w 5342654"/>
                  <a:gd name="connsiteY4" fmla="*/ 1492250 h 1759077"/>
                  <a:gd name="connsiteX5" fmla="*/ 50654 w 5342654"/>
                  <a:gd name="connsiteY5" fmla="*/ 1676400 h 1759077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1035050 w 5292000"/>
                  <a:gd name="connsiteY4" fmla="*/ 1492250 h 1676400"/>
                  <a:gd name="connsiteX5" fmla="*/ 0 w 5292000"/>
                  <a:gd name="connsiteY5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1035050 w 5292000"/>
                  <a:gd name="connsiteY4" fmla="*/ 1492250 h 1676400"/>
                  <a:gd name="connsiteX5" fmla="*/ 203200 w 5292000"/>
                  <a:gd name="connsiteY5" fmla="*/ 1581150 h 1676400"/>
                  <a:gd name="connsiteX6" fmla="*/ 0 w 5292000"/>
                  <a:gd name="connsiteY6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2628900 w 5292000"/>
                  <a:gd name="connsiteY3" fmla="*/ 1403350 h 1676400"/>
                  <a:gd name="connsiteX4" fmla="*/ 1035050 w 5292000"/>
                  <a:gd name="connsiteY4" fmla="*/ 1492250 h 1676400"/>
                  <a:gd name="connsiteX5" fmla="*/ 203200 w 5292000"/>
                  <a:gd name="connsiteY5" fmla="*/ 1581150 h 1676400"/>
                  <a:gd name="connsiteX6" fmla="*/ 0 w 5292000"/>
                  <a:gd name="connsiteY6" fmla="*/ 1676400 h 1676400"/>
                  <a:gd name="connsiteX0" fmla="*/ 0 w 5511734"/>
                  <a:gd name="connsiteY0" fmla="*/ 1676400 h 1792723"/>
                  <a:gd name="connsiteX1" fmla="*/ 2646000 w 5511734"/>
                  <a:gd name="connsiteY1" fmla="*/ 0 h 1792723"/>
                  <a:gd name="connsiteX2" fmla="*/ 5292000 w 5511734"/>
                  <a:gd name="connsiteY2" fmla="*/ 1676400 h 1792723"/>
                  <a:gd name="connsiteX3" fmla="*/ 5054600 w 5511734"/>
                  <a:gd name="connsiteY3" fmla="*/ 1606550 h 1792723"/>
                  <a:gd name="connsiteX4" fmla="*/ 2628900 w 5511734"/>
                  <a:gd name="connsiteY4" fmla="*/ 1403350 h 1792723"/>
                  <a:gd name="connsiteX5" fmla="*/ 1035050 w 5511734"/>
                  <a:gd name="connsiteY5" fmla="*/ 1492250 h 1792723"/>
                  <a:gd name="connsiteX6" fmla="*/ 203200 w 5511734"/>
                  <a:gd name="connsiteY6" fmla="*/ 1581150 h 1792723"/>
                  <a:gd name="connsiteX7" fmla="*/ 0 w 5511734"/>
                  <a:gd name="connsiteY7" fmla="*/ 1676400 h 1792723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54600 w 5292000"/>
                  <a:gd name="connsiteY3" fmla="*/ 1606550 h 1676400"/>
                  <a:gd name="connsiteX4" fmla="*/ 2628900 w 5292000"/>
                  <a:gd name="connsiteY4" fmla="*/ 1403350 h 1676400"/>
                  <a:gd name="connsiteX5" fmla="*/ 1035050 w 5292000"/>
                  <a:gd name="connsiteY5" fmla="*/ 1492250 h 1676400"/>
                  <a:gd name="connsiteX6" fmla="*/ 203200 w 5292000"/>
                  <a:gd name="connsiteY6" fmla="*/ 1581150 h 1676400"/>
                  <a:gd name="connsiteX7" fmla="*/ 0 w 5292000"/>
                  <a:gd name="connsiteY7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2628900 w 5292000"/>
                  <a:gd name="connsiteY4" fmla="*/ 1403350 h 1676400"/>
                  <a:gd name="connsiteX5" fmla="*/ 1035050 w 5292000"/>
                  <a:gd name="connsiteY5" fmla="*/ 1492250 h 1676400"/>
                  <a:gd name="connsiteX6" fmla="*/ 203200 w 5292000"/>
                  <a:gd name="connsiteY6" fmla="*/ 1581150 h 1676400"/>
                  <a:gd name="connsiteX7" fmla="*/ 0 w 5292000"/>
                  <a:gd name="connsiteY7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2628900 w 5292000"/>
                  <a:gd name="connsiteY4" fmla="*/ 1403350 h 1676400"/>
                  <a:gd name="connsiteX5" fmla="*/ 1035050 w 5292000"/>
                  <a:gd name="connsiteY5" fmla="*/ 1492250 h 1676400"/>
                  <a:gd name="connsiteX6" fmla="*/ 203200 w 5292000"/>
                  <a:gd name="connsiteY6" fmla="*/ 1581150 h 1676400"/>
                  <a:gd name="connsiteX7" fmla="*/ 0 w 5292000"/>
                  <a:gd name="connsiteY7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52900 w 5292000"/>
                  <a:gd name="connsiteY4" fmla="*/ 1492250 h 1676400"/>
                  <a:gd name="connsiteX5" fmla="*/ 2628900 w 5292000"/>
                  <a:gd name="connsiteY5" fmla="*/ 140335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335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970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9700 h 1676400"/>
                  <a:gd name="connsiteX6" fmla="*/ 1035050 w 5292000"/>
                  <a:gd name="connsiteY6" fmla="*/ 14922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  <a:gd name="connsiteX0" fmla="*/ 0 w 5292000"/>
                  <a:gd name="connsiteY0" fmla="*/ 1676400 h 1676400"/>
                  <a:gd name="connsiteX1" fmla="*/ 2646000 w 5292000"/>
                  <a:gd name="connsiteY1" fmla="*/ 0 h 1676400"/>
                  <a:gd name="connsiteX2" fmla="*/ 5292000 w 5292000"/>
                  <a:gd name="connsiteY2" fmla="*/ 1676400 h 1676400"/>
                  <a:gd name="connsiteX3" fmla="*/ 5086350 w 5292000"/>
                  <a:gd name="connsiteY3" fmla="*/ 1581150 h 1676400"/>
                  <a:gd name="connsiteX4" fmla="*/ 4146550 w 5292000"/>
                  <a:gd name="connsiteY4" fmla="*/ 1479550 h 1676400"/>
                  <a:gd name="connsiteX5" fmla="*/ 2628900 w 5292000"/>
                  <a:gd name="connsiteY5" fmla="*/ 1409700 h 1676400"/>
                  <a:gd name="connsiteX6" fmla="*/ 1073150 w 5292000"/>
                  <a:gd name="connsiteY6" fmla="*/ 1479550 h 1676400"/>
                  <a:gd name="connsiteX7" fmla="*/ 203200 w 5292000"/>
                  <a:gd name="connsiteY7" fmla="*/ 1581150 h 1676400"/>
                  <a:gd name="connsiteX8" fmla="*/ 0 w 5292000"/>
                  <a:gd name="connsiteY8" fmla="*/ 167640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2000" h="1676400">
                    <a:moveTo>
                      <a:pt x="0" y="1676400"/>
                    </a:moveTo>
                    <a:lnTo>
                      <a:pt x="2646000" y="0"/>
                    </a:lnTo>
                    <a:lnTo>
                      <a:pt x="5292000" y="1676400"/>
                    </a:lnTo>
                    <a:lnTo>
                      <a:pt x="5086350" y="1581150"/>
                    </a:lnTo>
                    <a:cubicBezTo>
                      <a:pt x="4895442" y="1551517"/>
                      <a:pt x="4556125" y="1509183"/>
                      <a:pt x="4146550" y="1479550"/>
                    </a:cubicBezTo>
                    <a:cubicBezTo>
                      <a:pt x="3736975" y="1449917"/>
                      <a:pt x="3147483" y="1410758"/>
                      <a:pt x="2628900" y="1409700"/>
                    </a:cubicBezTo>
                    <a:cubicBezTo>
                      <a:pt x="1905650" y="1414992"/>
                      <a:pt x="1511300" y="1434042"/>
                      <a:pt x="1073150" y="1479550"/>
                    </a:cubicBezTo>
                    <a:cubicBezTo>
                      <a:pt x="776817" y="1502833"/>
                      <a:pt x="493183" y="1532467"/>
                      <a:pt x="203200" y="1581150"/>
                    </a:cubicBezTo>
                    <a:lnTo>
                      <a:pt x="0" y="16764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000">
                      <a:alpha val="75000"/>
                    </a:srgbClr>
                  </a:gs>
                  <a:gs pos="100000">
                    <a:srgbClr val="FFFFFF">
                      <a:alpha val="75000"/>
                    </a:srgbClr>
                  </a:gs>
                </a:gsLst>
                <a:lin ang="4560000" scaled="0"/>
                <a:tileRect/>
              </a:gra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" name="Ellipse 3"/>
              <p:cNvSpPr/>
              <p:nvPr/>
            </p:nvSpPr>
            <p:spPr>
              <a:xfrm>
                <a:off x="1549400" y="3644900"/>
                <a:ext cx="5295900" cy="5461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55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41012" name="Picture 52"/>
            <p:cNvPicPr>
              <a:picLocks noChangeAspect="1" noChangeArrowheads="1"/>
            </p:cNvPicPr>
            <p:nvPr/>
          </p:nvPicPr>
          <p:blipFill>
            <a:blip r:embed="rId5">
              <a:biLevel thresh="50000"/>
            </a:blip>
            <a:srcRect/>
            <a:stretch>
              <a:fillRect/>
            </a:stretch>
          </p:blipFill>
          <p:spPr bwMode="auto">
            <a:xfrm flipH="1">
              <a:off x="4098445" y="2208476"/>
              <a:ext cx="896754" cy="426568"/>
            </a:xfrm>
            <a:prstGeom prst="rect">
              <a:avLst/>
            </a:prstGeom>
            <a:noFill/>
          </p:spPr>
        </p:pic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390650" y="798949"/>
            <a:ext cx="6362700" cy="846386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400" b="0" dirty="0">
                <a:latin typeface="Trebuchet MS" charset="0"/>
              </a:rPr>
              <a:t>Pour votre sécurité et celle des autres, volez toujours en local d’un terrain se prêtant à un atterrissage d’urgence.</a:t>
            </a:r>
          </a:p>
          <a:p>
            <a:pPr algn="ctr">
              <a:defRPr/>
            </a:pPr>
            <a:r>
              <a:rPr lang="fr-FR" sz="1400" dirty="0">
                <a:solidFill>
                  <a:srgbClr val="CC0000"/>
                </a:solidFill>
                <a:latin typeface="Trebuchet MS" charset="0"/>
              </a:rPr>
              <a:t>C’est à dire, situé dans le cône d’accessibilité de votre aéronef !</a:t>
            </a:r>
          </a:p>
        </p:txBody>
      </p:sp>
      <p:grpSp>
        <p:nvGrpSpPr>
          <p:cNvPr id="16" name="Group 68"/>
          <p:cNvGrpSpPr>
            <a:grpSpLocks noChangeAspect="1"/>
          </p:cNvGrpSpPr>
          <p:nvPr/>
        </p:nvGrpSpPr>
        <p:grpSpPr bwMode="auto">
          <a:xfrm>
            <a:off x="4131511" y="3644896"/>
            <a:ext cx="431999" cy="409790"/>
            <a:chOff x="9310" y="4829"/>
            <a:chExt cx="425" cy="44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AutoShape 69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Text Box 70"/>
            <p:cNvSpPr txBox="1">
              <a:spLocks noChangeArrowheads="1"/>
            </p:cNvSpPr>
            <p:nvPr/>
          </p:nvSpPr>
          <p:spPr bwMode="auto">
            <a:xfrm>
              <a:off x="9344" y="4840"/>
              <a:ext cx="367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3300"/>
                  </a:solidFill>
                  <a:latin typeface="Arial"/>
                  <a:cs typeface="Arial"/>
                </a:rPr>
                <a:t>!</a:t>
              </a:r>
              <a:endParaRPr lang="fr-FR" sz="2800" dirty="0">
                <a:latin typeface="Arial"/>
                <a:cs typeface="Arial"/>
              </a:endParaRPr>
            </a:p>
          </p:txBody>
        </p:sp>
      </p:grp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87400" y="5713849"/>
            <a:ext cx="7480300" cy="307777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400" b="0" dirty="0">
                <a:latin typeface="Trebuchet MS" charset="0"/>
              </a:rPr>
              <a:t>Si ce n’est pas le cas, vous devez prendre de l’altitude ou changer de trajectoire !</a:t>
            </a:r>
            <a:endParaRPr lang="fr-FR" sz="1400" dirty="0">
              <a:solidFill>
                <a:srgbClr val="CC0000"/>
              </a:solidFill>
              <a:latin typeface="Trebuchet M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</p:spTree>
    <p:extLst>
      <p:ext uri="{BB962C8B-B14F-4D97-AF65-F5344CB8AC3E}">
        <p14:creationId xmlns:p14="http://schemas.microsoft.com/office/powerpoint/2010/main" val="3141171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04" y="317500"/>
            <a:ext cx="8205996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06" name="Text Box 46"/>
          <p:cNvSpPr txBox="1">
            <a:spLocks noChangeArrowheads="1"/>
          </p:cNvSpPr>
          <p:nvPr/>
        </p:nvSpPr>
        <p:spPr bwMode="auto">
          <a:xfrm flipH="1">
            <a:off x="5671458" y="1511300"/>
            <a:ext cx="674223" cy="46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-84" charset="0"/>
              <a:ea typeface="Times New Roman" pitchFamily="-84" charset="0"/>
            </a:endParaRPr>
          </a:p>
        </p:txBody>
      </p:sp>
      <p:sp>
        <p:nvSpPr>
          <p:cNvPr id="148" name="Text Box 7"/>
          <p:cNvSpPr txBox="1">
            <a:spLocks noChangeArrowheads="1"/>
          </p:cNvSpPr>
          <p:nvPr/>
        </p:nvSpPr>
        <p:spPr bwMode="auto">
          <a:xfrm flipH="1">
            <a:off x="6090776" y="58528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fr-FR" sz="1200" b="0" dirty="0">
              <a:latin typeface="+mn-lt"/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2298700" y="2463800"/>
            <a:ext cx="4089400" cy="1828800"/>
            <a:chOff x="1549400" y="2222500"/>
            <a:chExt cx="5295900" cy="1968500"/>
          </a:xfrm>
        </p:grpSpPr>
        <p:sp>
          <p:nvSpPr>
            <p:cNvPr id="10" name="Triangle isocèle 9"/>
            <p:cNvSpPr/>
            <p:nvPr/>
          </p:nvSpPr>
          <p:spPr>
            <a:xfrm>
              <a:off x="1549400" y="2222500"/>
              <a:ext cx="5292000" cy="1676400"/>
            </a:xfrm>
            <a:custGeom>
              <a:avLst/>
              <a:gdLst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0 w 5292000"/>
                <a:gd name="connsiteY3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50966 w 5342966"/>
                <a:gd name="connsiteY0" fmla="*/ 1676400 h 1763486"/>
                <a:gd name="connsiteX1" fmla="*/ 2696966 w 5342966"/>
                <a:gd name="connsiteY1" fmla="*/ 0 h 1763486"/>
                <a:gd name="connsiteX2" fmla="*/ 5342966 w 5342966"/>
                <a:gd name="connsiteY2" fmla="*/ 1676400 h 1763486"/>
                <a:gd name="connsiteX3" fmla="*/ 2679866 w 5342966"/>
                <a:gd name="connsiteY3" fmla="*/ 1403350 h 1763486"/>
                <a:gd name="connsiteX4" fmla="*/ 1086016 w 5342966"/>
                <a:gd name="connsiteY4" fmla="*/ 1492250 h 1763486"/>
                <a:gd name="connsiteX5" fmla="*/ 50966 w 5342966"/>
                <a:gd name="connsiteY5" fmla="*/ 1676400 h 1763486"/>
                <a:gd name="connsiteX0" fmla="*/ 206841 w 5498841"/>
                <a:gd name="connsiteY0" fmla="*/ 1676400 h 1854901"/>
                <a:gd name="connsiteX1" fmla="*/ 2852841 w 5498841"/>
                <a:gd name="connsiteY1" fmla="*/ 0 h 1854901"/>
                <a:gd name="connsiteX2" fmla="*/ 5498841 w 5498841"/>
                <a:gd name="connsiteY2" fmla="*/ 1676400 h 1854901"/>
                <a:gd name="connsiteX3" fmla="*/ 2835741 w 5498841"/>
                <a:gd name="connsiteY3" fmla="*/ 1403350 h 1854901"/>
                <a:gd name="connsiteX4" fmla="*/ 1241891 w 5498841"/>
                <a:gd name="connsiteY4" fmla="*/ 1492250 h 1854901"/>
                <a:gd name="connsiteX5" fmla="*/ 327491 w 5498841"/>
                <a:gd name="connsiteY5" fmla="*/ 1790700 h 1854901"/>
                <a:gd name="connsiteX6" fmla="*/ 206841 w 5498841"/>
                <a:gd name="connsiteY6" fmla="*/ 1676400 h 1854901"/>
                <a:gd name="connsiteX0" fmla="*/ 50654 w 5342654"/>
                <a:gd name="connsiteY0" fmla="*/ 1676400 h 1759077"/>
                <a:gd name="connsiteX1" fmla="*/ 2696654 w 5342654"/>
                <a:gd name="connsiteY1" fmla="*/ 0 h 1759077"/>
                <a:gd name="connsiteX2" fmla="*/ 5342654 w 5342654"/>
                <a:gd name="connsiteY2" fmla="*/ 1676400 h 1759077"/>
                <a:gd name="connsiteX3" fmla="*/ 2679554 w 5342654"/>
                <a:gd name="connsiteY3" fmla="*/ 1403350 h 1759077"/>
                <a:gd name="connsiteX4" fmla="*/ 1085704 w 5342654"/>
                <a:gd name="connsiteY4" fmla="*/ 1492250 h 1759077"/>
                <a:gd name="connsiteX5" fmla="*/ 50654 w 5342654"/>
                <a:gd name="connsiteY5" fmla="*/ 1676400 h 1759077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0 w 5292000"/>
                <a:gd name="connsiteY5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511734"/>
                <a:gd name="connsiteY0" fmla="*/ 1676400 h 1792723"/>
                <a:gd name="connsiteX1" fmla="*/ 2646000 w 5511734"/>
                <a:gd name="connsiteY1" fmla="*/ 0 h 1792723"/>
                <a:gd name="connsiteX2" fmla="*/ 5292000 w 5511734"/>
                <a:gd name="connsiteY2" fmla="*/ 1676400 h 1792723"/>
                <a:gd name="connsiteX3" fmla="*/ 5054600 w 5511734"/>
                <a:gd name="connsiteY3" fmla="*/ 1606550 h 1792723"/>
                <a:gd name="connsiteX4" fmla="*/ 2628900 w 5511734"/>
                <a:gd name="connsiteY4" fmla="*/ 1403350 h 1792723"/>
                <a:gd name="connsiteX5" fmla="*/ 1035050 w 5511734"/>
                <a:gd name="connsiteY5" fmla="*/ 1492250 h 1792723"/>
                <a:gd name="connsiteX6" fmla="*/ 203200 w 5511734"/>
                <a:gd name="connsiteY6" fmla="*/ 1581150 h 1792723"/>
                <a:gd name="connsiteX7" fmla="*/ 0 w 5511734"/>
                <a:gd name="connsiteY7" fmla="*/ 1676400 h 1792723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54600 w 5292000"/>
                <a:gd name="connsiteY3" fmla="*/ 16065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52900 w 5292000"/>
                <a:gd name="connsiteY4" fmla="*/ 14922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73150 w 5292000"/>
                <a:gd name="connsiteY6" fmla="*/ 14795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2000" h="1676400">
                  <a:moveTo>
                    <a:pt x="0" y="1676400"/>
                  </a:moveTo>
                  <a:lnTo>
                    <a:pt x="2646000" y="0"/>
                  </a:lnTo>
                  <a:lnTo>
                    <a:pt x="5292000" y="1676400"/>
                  </a:lnTo>
                  <a:lnTo>
                    <a:pt x="5086350" y="1581150"/>
                  </a:lnTo>
                  <a:cubicBezTo>
                    <a:pt x="4895442" y="1551517"/>
                    <a:pt x="4556125" y="1509183"/>
                    <a:pt x="4146550" y="1479550"/>
                  </a:cubicBezTo>
                  <a:cubicBezTo>
                    <a:pt x="3736975" y="1449917"/>
                    <a:pt x="3147483" y="1410758"/>
                    <a:pt x="2628900" y="1409700"/>
                  </a:cubicBezTo>
                  <a:cubicBezTo>
                    <a:pt x="1905650" y="1414992"/>
                    <a:pt x="1511300" y="1434042"/>
                    <a:pt x="1073150" y="1479550"/>
                  </a:cubicBezTo>
                  <a:cubicBezTo>
                    <a:pt x="776817" y="1502833"/>
                    <a:pt x="493183" y="1532467"/>
                    <a:pt x="203200" y="1581150"/>
                  </a:cubicBezTo>
                  <a:lnTo>
                    <a:pt x="0" y="1676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75000"/>
                  </a:srgbClr>
                </a:gs>
                <a:gs pos="100000">
                  <a:srgbClr val="FFFFFF">
                    <a:alpha val="75000"/>
                  </a:srgbClr>
                </a:gs>
              </a:gsLst>
              <a:lin ang="4560000" scaled="0"/>
              <a:tileRect/>
            </a:gra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Ellipse 3"/>
            <p:cNvSpPr/>
            <p:nvPr/>
          </p:nvSpPr>
          <p:spPr>
            <a:xfrm>
              <a:off x="1549400" y="3644900"/>
              <a:ext cx="5295900" cy="5461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5000"/>
              </a:schemeClr>
            </a:solidFill>
            <a:ln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69900" y="5701149"/>
            <a:ext cx="8153400" cy="307777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fr-FR" sz="1400" b="0" dirty="0">
                <a:solidFill>
                  <a:srgbClr val="CC0000"/>
                </a:solidFill>
                <a:latin typeface="Trebuchet MS" charset="0"/>
              </a:rPr>
              <a:t>Pensez toujours au vent : Le cône d’accessibilité se redresse vent de face et s’étire vent arrière !</a:t>
            </a:r>
          </a:p>
        </p:txBody>
      </p:sp>
      <p:grpSp>
        <p:nvGrpSpPr>
          <p:cNvPr id="20" name="Grouper 19"/>
          <p:cNvGrpSpPr/>
          <p:nvPr/>
        </p:nvGrpSpPr>
        <p:grpSpPr>
          <a:xfrm rot="21540000">
            <a:off x="3065092" y="2438407"/>
            <a:ext cx="4091947" cy="1793084"/>
            <a:chOff x="2629979" y="2222501"/>
            <a:chExt cx="4951531" cy="1778686"/>
          </a:xfrm>
        </p:grpSpPr>
        <p:sp>
          <p:nvSpPr>
            <p:cNvPr id="21" name="Triangle isocèle 9"/>
            <p:cNvSpPr/>
            <p:nvPr/>
          </p:nvSpPr>
          <p:spPr>
            <a:xfrm>
              <a:off x="2630764" y="2222501"/>
              <a:ext cx="4950746" cy="1669565"/>
            </a:xfrm>
            <a:custGeom>
              <a:avLst/>
              <a:gdLst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0 w 5292000"/>
                <a:gd name="connsiteY3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0 w 5292000"/>
                <a:gd name="connsiteY4" fmla="*/ 1676400 h 1676400"/>
                <a:gd name="connsiteX0" fmla="*/ 50966 w 5342966"/>
                <a:gd name="connsiteY0" fmla="*/ 1676400 h 1763486"/>
                <a:gd name="connsiteX1" fmla="*/ 2696966 w 5342966"/>
                <a:gd name="connsiteY1" fmla="*/ 0 h 1763486"/>
                <a:gd name="connsiteX2" fmla="*/ 5342966 w 5342966"/>
                <a:gd name="connsiteY2" fmla="*/ 1676400 h 1763486"/>
                <a:gd name="connsiteX3" fmla="*/ 2679866 w 5342966"/>
                <a:gd name="connsiteY3" fmla="*/ 1403350 h 1763486"/>
                <a:gd name="connsiteX4" fmla="*/ 1086016 w 5342966"/>
                <a:gd name="connsiteY4" fmla="*/ 1492250 h 1763486"/>
                <a:gd name="connsiteX5" fmla="*/ 50966 w 5342966"/>
                <a:gd name="connsiteY5" fmla="*/ 1676400 h 1763486"/>
                <a:gd name="connsiteX0" fmla="*/ 206841 w 5498841"/>
                <a:gd name="connsiteY0" fmla="*/ 1676400 h 1854901"/>
                <a:gd name="connsiteX1" fmla="*/ 2852841 w 5498841"/>
                <a:gd name="connsiteY1" fmla="*/ 0 h 1854901"/>
                <a:gd name="connsiteX2" fmla="*/ 5498841 w 5498841"/>
                <a:gd name="connsiteY2" fmla="*/ 1676400 h 1854901"/>
                <a:gd name="connsiteX3" fmla="*/ 2835741 w 5498841"/>
                <a:gd name="connsiteY3" fmla="*/ 1403350 h 1854901"/>
                <a:gd name="connsiteX4" fmla="*/ 1241891 w 5498841"/>
                <a:gd name="connsiteY4" fmla="*/ 1492250 h 1854901"/>
                <a:gd name="connsiteX5" fmla="*/ 327491 w 5498841"/>
                <a:gd name="connsiteY5" fmla="*/ 1790700 h 1854901"/>
                <a:gd name="connsiteX6" fmla="*/ 206841 w 5498841"/>
                <a:gd name="connsiteY6" fmla="*/ 1676400 h 1854901"/>
                <a:gd name="connsiteX0" fmla="*/ 50654 w 5342654"/>
                <a:gd name="connsiteY0" fmla="*/ 1676400 h 1759077"/>
                <a:gd name="connsiteX1" fmla="*/ 2696654 w 5342654"/>
                <a:gd name="connsiteY1" fmla="*/ 0 h 1759077"/>
                <a:gd name="connsiteX2" fmla="*/ 5342654 w 5342654"/>
                <a:gd name="connsiteY2" fmla="*/ 1676400 h 1759077"/>
                <a:gd name="connsiteX3" fmla="*/ 2679554 w 5342654"/>
                <a:gd name="connsiteY3" fmla="*/ 1403350 h 1759077"/>
                <a:gd name="connsiteX4" fmla="*/ 1085704 w 5342654"/>
                <a:gd name="connsiteY4" fmla="*/ 1492250 h 1759077"/>
                <a:gd name="connsiteX5" fmla="*/ 50654 w 5342654"/>
                <a:gd name="connsiteY5" fmla="*/ 1676400 h 1759077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0 w 5292000"/>
                <a:gd name="connsiteY5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2628900 w 5292000"/>
                <a:gd name="connsiteY3" fmla="*/ 1403350 h 1676400"/>
                <a:gd name="connsiteX4" fmla="*/ 1035050 w 5292000"/>
                <a:gd name="connsiteY4" fmla="*/ 1492250 h 1676400"/>
                <a:gd name="connsiteX5" fmla="*/ 203200 w 5292000"/>
                <a:gd name="connsiteY5" fmla="*/ 1581150 h 1676400"/>
                <a:gd name="connsiteX6" fmla="*/ 0 w 5292000"/>
                <a:gd name="connsiteY6" fmla="*/ 1676400 h 1676400"/>
                <a:gd name="connsiteX0" fmla="*/ 0 w 5511734"/>
                <a:gd name="connsiteY0" fmla="*/ 1676400 h 1792723"/>
                <a:gd name="connsiteX1" fmla="*/ 2646000 w 5511734"/>
                <a:gd name="connsiteY1" fmla="*/ 0 h 1792723"/>
                <a:gd name="connsiteX2" fmla="*/ 5292000 w 5511734"/>
                <a:gd name="connsiteY2" fmla="*/ 1676400 h 1792723"/>
                <a:gd name="connsiteX3" fmla="*/ 5054600 w 5511734"/>
                <a:gd name="connsiteY3" fmla="*/ 1606550 h 1792723"/>
                <a:gd name="connsiteX4" fmla="*/ 2628900 w 5511734"/>
                <a:gd name="connsiteY4" fmla="*/ 1403350 h 1792723"/>
                <a:gd name="connsiteX5" fmla="*/ 1035050 w 5511734"/>
                <a:gd name="connsiteY5" fmla="*/ 1492250 h 1792723"/>
                <a:gd name="connsiteX6" fmla="*/ 203200 w 5511734"/>
                <a:gd name="connsiteY6" fmla="*/ 1581150 h 1792723"/>
                <a:gd name="connsiteX7" fmla="*/ 0 w 5511734"/>
                <a:gd name="connsiteY7" fmla="*/ 1676400 h 1792723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54600 w 5292000"/>
                <a:gd name="connsiteY3" fmla="*/ 16065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2628900 w 5292000"/>
                <a:gd name="connsiteY4" fmla="*/ 1403350 h 1676400"/>
                <a:gd name="connsiteX5" fmla="*/ 1035050 w 5292000"/>
                <a:gd name="connsiteY5" fmla="*/ 1492250 h 1676400"/>
                <a:gd name="connsiteX6" fmla="*/ 203200 w 5292000"/>
                <a:gd name="connsiteY6" fmla="*/ 1581150 h 1676400"/>
                <a:gd name="connsiteX7" fmla="*/ 0 w 5292000"/>
                <a:gd name="connsiteY7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52900 w 5292000"/>
                <a:gd name="connsiteY4" fmla="*/ 14922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335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35050 w 5292000"/>
                <a:gd name="connsiteY6" fmla="*/ 14922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0 w 5292000"/>
                <a:gd name="connsiteY0" fmla="*/ 1676400 h 1676400"/>
                <a:gd name="connsiteX1" fmla="*/ 2646000 w 5292000"/>
                <a:gd name="connsiteY1" fmla="*/ 0 h 1676400"/>
                <a:gd name="connsiteX2" fmla="*/ 5292000 w 5292000"/>
                <a:gd name="connsiteY2" fmla="*/ 1676400 h 1676400"/>
                <a:gd name="connsiteX3" fmla="*/ 5086350 w 5292000"/>
                <a:gd name="connsiteY3" fmla="*/ 1581150 h 1676400"/>
                <a:gd name="connsiteX4" fmla="*/ 4146550 w 5292000"/>
                <a:gd name="connsiteY4" fmla="*/ 1479550 h 1676400"/>
                <a:gd name="connsiteX5" fmla="*/ 2628900 w 5292000"/>
                <a:gd name="connsiteY5" fmla="*/ 1409700 h 1676400"/>
                <a:gd name="connsiteX6" fmla="*/ 1073150 w 5292000"/>
                <a:gd name="connsiteY6" fmla="*/ 1479550 h 1676400"/>
                <a:gd name="connsiteX7" fmla="*/ 203200 w 5292000"/>
                <a:gd name="connsiteY7" fmla="*/ 1581150 h 1676400"/>
                <a:gd name="connsiteX8" fmla="*/ 0 w 5292000"/>
                <a:gd name="connsiteY8" fmla="*/ 1676400 h 1676400"/>
                <a:gd name="connsiteX0" fmla="*/ 1013871 w 5088801"/>
                <a:gd name="connsiteY0" fmla="*/ 1416667 h 1676400"/>
                <a:gd name="connsiteX1" fmla="*/ 2442801 w 5088801"/>
                <a:gd name="connsiteY1" fmla="*/ 0 h 1676400"/>
                <a:gd name="connsiteX2" fmla="*/ 5088801 w 5088801"/>
                <a:gd name="connsiteY2" fmla="*/ 1676400 h 1676400"/>
                <a:gd name="connsiteX3" fmla="*/ 4883151 w 5088801"/>
                <a:gd name="connsiteY3" fmla="*/ 1581150 h 1676400"/>
                <a:gd name="connsiteX4" fmla="*/ 3943351 w 5088801"/>
                <a:gd name="connsiteY4" fmla="*/ 1479550 h 1676400"/>
                <a:gd name="connsiteX5" fmla="*/ 2425701 w 5088801"/>
                <a:gd name="connsiteY5" fmla="*/ 1409700 h 1676400"/>
                <a:gd name="connsiteX6" fmla="*/ 869951 w 5088801"/>
                <a:gd name="connsiteY6" fmla="*/ 1479550 h 1676400"/>
                <a:gd name="connsiteX7" fmla="*/ 1 w 5088801"/>
                <a:gd name="connsiteY7" fmla="*/ 1581150 h 1676400"/>
                <a:gd name="connsiteX8" fmla="*/ 1013871 w 5088801"/>
                <a:gd name="connsiteY8" fmla="*/ 1416667 h 1676400"/>
                <a:gd name="connsiteX0" fmla="*/ 270908 w 4345838"/>
                <a:gd name="connsiteY0" fmla="*/ 1416667 h 1676400"/>
                <a:gd name="connsiteX1" fmla="*/ 1699838 w 4345838"/>
                <a:gd name="connsiteY1" fmla="*/ 0 h 1676400"/>
                <a:gd name="connsiteX2" fmla="*/ 4345838 w 4345838"/>
                <a:gd name="connsiteY2" fmla="*/ 1676400 h 1676400"/>
                <a:gd name="connsiteX3" fmla="*/ 4140188 w 4345838"/>
                <a:gd name="connsiteY3" fmla="*/ 1581150 h 1676400"/>
                <a:gd name="connsiteX4" fmla="*/ 3200388 w 4345838"/>
                <a:gd name="connsiteY4" fmla="*/ 1479550 h 1676400"/>
                <a:gd name="connsiteX5" fmla="*/ 1682738 w 4345838"/>
                <a:gd name="connsiteY5" fmla="*/ 1409700 h 1676400"/>
                <a:gd name="connsiteX6" fmla="*/ 126988 w 4345838"/>
                <a:gd name="connsiteY6" fmla="*/ 1479550 h 1676400"/>
                <a:gd name="connsiteX7" fmla="*/ 270908 w 4345838"/>
                <a:gd name="connsiteY7" fmla="*/ 1416667 h 1676400"/>
                <a:gd name="connsiteX0" fmla="*/ 143920 w 4218850"/>
                <a:gd name="connsiteY0" fmla="*/ 1416667 h 1676400"/>
                <a:gd name="connsiteX1" fmla="*/ 1572850 w 4218850"/>
                <a:gd name="connsiteY1" fmla="*/ 0 h 1676400"/>
                <a:gd name="connsiteX2" fmla="*/ 4218850 w 4218850"/>
                <a:gd name="connsiteY2" fmla="*/ 1676400 h 1676400"/>
                <a:gd name="connsiteX3" fmla="*/ 4013200 w 4218850"/>
                <a:gd name="connsiteY3" fmla="*/ 1581150 h 1676400"/>
                <a:gd name="connsiteX4" fmla="*/ 3073400 w 4218850"/>
                <a:gd name="connsiteY4" fmla="*/ 1479550 h 1676400"/>
                <a:gd name="connsiteX5" fmla="*/ 1555750 w 4218850"/>
                <a:gd name="connsiteY5" fmla="*/ 1409700 h 1676400"/>
                <a:gd name="connsiteX6" fmla="*/ 0 w 4218850"/>
                <a:gd name="connsiteY6" fmla="*/ 1479550 h 1676400"/>
                <a:gd name="connsiteX7" fmla="*/ 143920 w 4218850"/>
                <a:gd name="connsiteY7" fmla="*/ 1416667 h 1676400"/>
                <a:gd name="connsiteX0" fmla="*/ 111026 w 4218850"/>
                <a:gd name="connsiteY0" fmla="*/ 1402997 h 1676400"/>
                <a:gd name="connsiteX1" fmla="*/ 1572850 w 4218850"/>
                <a:gd name="connsiteY1" fmla="*/ 0 h 1676400"/>
                <a:gd name="connsiteX2" fmla="*/ 4218850 w 4218850"/>
                <a:gd name="connsiteY2" fmla="*/ 1676400 h 1676400"/>
                <a:gd name="connsiteX3" fmla="*/ 4013200 w 4218850"/>
                <a:gd name="connsiteY3" fmla="*/ 1581150 h 1676400"/>
                <a:gd name="connsiteX4" fmla="*/ 3073400 w 4218850"/>
                <a:gd name="connsiteY4" fmla="*/ 1479550 h 1676400"/>
                <a:gd name="connsiteX5" fmla="*/ 1555750 w 4218850"/>
                <a:gd name="connsiteY5" fmla="*/ 1409700 h 1676400"/>
                <a:gd name="connsiteX6" fmla="*/ 0 w 4218850"/>
                <a:gd name="connsiteY6" fmla="*/ 1479550 h 1676400"/>
                <a:gd name="connsiteX7" fmla="*/ 111026 w 4218850"/>
                <a:gd name="connsiteY7" fmla="*/ 1402997 h 1676400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13200 w 4958960"/>
                <a:gd name="connsiteY3" fmla="*/ 158115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13200 w 4958960"/>
                <a:gd name="connsiteY3" fmla="*/ 158115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37870 w 4958960"/>
                <a:gd name="connsiteY3" fmla="*/ 156748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37870 w 4958960"/>
                <a:gd name="connsiteY3" fmla="*/ 1567480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73400 w 4958960"/>
                <a:gd name="connsiteY4" fmla="*/ 1479550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67202 w 4958960"/>
                <a:gd name="connsiteY4" fmla="*/ 1445081 h 1669565"/>
                <a:gd name="connsiteX5" fmla="*/ 1555750 w 4958960"/>
                <a:gd name="connsiteY5" fmla="*/ 1409700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11026 w 4958960"/>
                <a:gd name="connsiteY0" fmla="*/ 1402997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67202 w 4958960"/>
                <a:gd name="connsiteY4" fmla="*/ 1445081 h 1669565"/>
                <a:gd name="connsiteX5" fmla="*/ 1557361 w 4958960"/>
                <a:gd name="connsiteY5" fmla="*/ 1382392 h 1669565"/>
                <a:gd name="connsiteX6" fmla="*/ 0 w 4958960"/>
                <a:gd name="connsiteY6" fmla="*/ 1479550 h 1669565"/>
                <a:gd name="connsiteX7" fmla="*/ 111026 w 4958960"/>
                <a:gd name="connsiteY7" fmla="*/ 1402997 h 1669565"/>
                <a:gd name="connsiteX0" fmla="*/ 199209 w 4958960"/>
                <a:gd name="connsiteY0" fmla="*/ 1303945 h 1669565"/>
                <a:gd name="connsiteX1" fmla="*/ 1572850 w 4958960"/>
                <a:gd name="connsiteY1" fmla="*/ 0 h 1669565"/>
                <a:gd name="connsiteX2" fmla="*/ 4958960 w 4958960"/>
                <a:gd name="connsiteY2" fmla="*/ 1669565 h 1669565"/>
                <a:gd name="connsiteX3" fmla="*/ 4073545 w 4958960"/>
                <a:gd name="connsiteY3" fmla="*/ 1521032 h 1669565"/>
                <a:gd name="connsiteX4" fmla="*/ 3067202 w 4958960"/>
                <a:gd name="connsiteY4" fmla="*/ 1445081 h 1669565"/>
                <a:gd name="connsiteX5" fmla="*/ 1557361 w 4958960"/>
                <a:gd name="connsiteY5" fmla="*/ 1382392 h 1669565"/>
                <a:gd name="connsiteX6" fmla="*/ 0 w 4958960"/>
                <a:gd name="connsiteY6" fmla="*/ 1479550 h 1669565"/>
                <a:gd name="connsiteX7" fmla="*/ 199209 w 4958960"/>
                <a:gd name="connsiteY7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065332 w 4950747"/>
                <a:gd name="connsiteY3" fmla="*/ 1521032 h 1669565"/>
                <a:gd name="connsiteX4" fmla="*/ 3058989 w 4950747"/>
                <a:gd name="connsiteY4" fmla="*/ 1445081 h 1669565"/>
                <a:gd name="connsiteX5" fmla="*/ 1549148 w 4950747"/>
                <a:gd name="connsiteY5" fmla="*/ 1382392 h 1669565"/>
                <a:gd name="connsiteX6" fmla="*/ 0 w 4950747"/>
                <a:gd name="connsiteY6" fmla="*/ 1479885 h 1669565"/>
                <a:gd name="connsiteX7" fmla="*/ 190996 w 4950747"/>
                <a:gd name="connsiteY7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065332 w 4950747"/>
                <a:gd name="connsiteY3" fmla="*/ 1521032 h 1669565"/>
                <a:gd name="connsiteX4" fmla="*/ 3058989 w 4950747"/>
                <a:gd name="connsiteY4" fmla="*/ 1445081 h 1669565"/>
                <a:gd name="connsiteX5" fmla="*/ 1549148 w 4950747"/>
                <a:gd name="connsiteY5" fmla="*/ 1382392 h 1669565"/>
                <a:gd name="connsiteX6" fmla="*/ 0 w 4950747"/>
                <a:gd name="connsiteY6" fmla="*/ 1479885 h 1669565"/>
                <a:gd name="connsiteX7" fmla="*/ 190996 w 4950747"/>
                <a:gd name="connsiteY7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538415 w 4950747"/>
                <a:gd name="connsiteY3" fmla="*/ 1575088 h 1669565"/>
                <a:gd name="connsiteX4" fmla="*/ 4065332 w 4950747"/>
                <a:gd name="connsiteY4" fmla="*/ 1521032 h 1669565"/>
                <a:gd name="connsiteX5" fmla="*/ 3058989 w 4950747"/>
                <a:gd name="connsiteY5" fmla="*/ 1445081 h 1669565"/>
                <a:gd name="connsiteX6" fmla="*/ 1549148 w 4950747"/>
                <a:gd name="connsiteY6" fmla="*/ 1382392 h 1669565"/>
                <a:gd name="connsiteX7" fmla="*/ 0 w 4950747"/>
                <a:gd name="connsiteY7" fmla="*/ 1479885 h 1669565"/>
                <a:gd name="connsiteX8" fmla="*/ 190996 w 4950747"/>
                <a:gd name="connsiteY8" fmla="*/ 1303945 h 1669565"/>
                <a:gd name="connsiteX0" fmla="*/ 190996 w 4950747"/>
                <a:gd name="connsiteY0" fmla="*/ 1303945 h 1669565"/>
                <a:gd name="connsiteX1" fmla="*/ 1564637 w 4950747"/>
                <a:gd name="connsiteY1" fmla="*/ 0 h 1669565"/>
                <a:gd name="connsiteX2" fmla="*/ 4950747 w 4950747"/>
                <a:gd name="connsiteY2" fmla="*/ 1669565 h 1669565"/>
                <a:gd name="connsiteX3" fmla="*/ 4538415 w 4950747"/>
                <a:gd name="connsiteY3" fmla="*/ 1575088 h 1669565"/>
                <a:gd name="connsiteX4" fmla="*/ 4065332 w 4950747"/>
                <a:gd name="connsiteY4" fmla="*/ 1521032 h 1669565"/>
                <a:gd name="connsiteX5" fmla="*/ 3058989 w 4950747"/>
                <a:gd name="connsiteY5" fmla="*/ 1445081 h 1669565"/>
                <a:gd name="connsiteX6" fmla="*/ 1549148 w 4950747"/>
                <a:gd name="connsiteY6" fmla="*/ 1382392 h 1669565"/>
                <a:gd name="connsiteX7" fmla="*/ 331861 w 4950747"/>
                <a:gd name="connsiteY7" fmla="*/ 1424029 h 1669565"/>
                <a:gd name="connsiteX8" fmla="*/ 0 w 4950747"/>
                <a:gd name="connsiteY8" fmla="*/ 1479885 h 1669565"/>
                <a:gd name="connsiteX9" fmla="*/ 190996 w 4950747"/>
                <a:gd name="connsiteY9" fmla="*/ 1303945 h 166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0747" h="1669565">
                  <a:moveTo>
                    <a:pt x="190996" y="1303945"/>
                  </a:moveTo>
                  <a:lnTo>
                    <a:pt x="1564637" y="0"/>
                  </a:lnTo>
                  <a:lnTo>
                    <a:pt x="4950747" y="1669565"/>
                  </a:lnTo>
                  <a:cubicBezTo>
                    <a:pt x="4804821" y="1642289"/>
                    <a:pt x="4684341" y="1602364"/>
                    <a:pt x="4538415" y="1575088"/>
                  </a:cubicBezTo>
                  <a:lnTo>
                    <a:pt x="4065332" y="1521032"/>
                  </a:lnTo>
                  <a:cubicBezTo>
                    <a:pt x="3874424" y="1491399"/>
                    <a:pt x="3468564" y="1474714"/>
                    <a:pt x="3058989" y="1445081"/>
                  </a:cubicBezTo>
                  <a:cubicBezTo>
                    <a:pt x="2649414" y="1415448"/>
                    <a:pt x="2005173" y="1383681"/>
                    <a:pt x="1549148" y="1382392"/>
                  </a:cubicBezTo>
                  <a:cubicBezTo>
                    <a:pt x="1093123" y="1381103"/>
                    <a:pt x="590052" y="1407780"/>
                    <a:pt x="331861" y="1424029"/>
                  </a:cubicBezTo>
                  <a:cubicBezTo>
                    <a:pt x="73670" y="1440278"/>
                    <a:pt x="21974" y="1502119"/>
                    <a:pt x="0" y="1479885"/>
                  </a:cubicBezTo>
                  <a:lnTo>
                    <a:pt x="190996" y="1303945"/>
                  </a:lnTo>
                  <a:close/>
                </a:path>
              </a:pathLst>
            </a:custGeom>
            <a:solidFill>
              <a:srgbClr val="FCD5B5">
                <a:alpha val="75000"/>
              </a:srgb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Ellipse 21"/>
            <p:cNvSpPr/>
            <p:nvPr/>
          </p:nvSpPr>
          <p:spPr>
            <a:xfrm rot="157756">
              <a:off x="2629979" y="3631566"/>
              <a:ext cx="4922517" cy="369621"/>
            </a:xfrm>
            <a:prstGeom prst="ellipse">
              <a:avLst/>
            </a:prstGeom>
            <a:solidFill>
              <a:srgbClr val="F9B268">
                <a:alpha val="55000"/>
              </a:srgbClr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n>
                  <a:solidFill>
                    <a:srgbClr val="C0504D"/>
                  </a:solidFill>
                </a:ln>
              </a:endParaRPr>
            </a:p>
          </p:txBody>
        </p:sp>
      </p:grpSp>
      <p:pic>
        <p:nvPicPr>
          <p:cNvPr id="41012" name="Picture 52"/>
          <p:cNvPicPr>
            <a:picLocks noChangeAspect="1" noChangeArrowheads="1"/>
          </p:cNvPicPr>
          <p:nvPr/>
        </p:nvPicPr>
        <p:blipFill>
          <a:blip r:embed="rId5">
            <a:biLevel thresh="50000"/>
          </a:blip>
          <a:srcRect/>
          <a:stretch>
            <a:fillRect/>
          </a:stretch>
        </p:blipFill>
        <p:spPr bwMode="auto">
          <a:xfrm flipH="1">
            <a:off x="4098445" y="2208476"/>
            <a:ext cx="896754" cy="426568"/>
          </a:xfrm>
          <a:prstGeom prst="rect">
            <a:avLst/>
          </a:prstGeom>
          <a:noFill/>
        </p:spPr>
      </p:pic>
      <p:grpSp>
        <p:nvGrpSpPr>
          <p:cNvPr id="23" name="Grouper 22"/>
          <p:cNvGrpSpPr/>
          <p:nvPr/>
        </p:nvGrpSpPr>
        <p:grpSpPr>
          <a:xfrm rot="10800000" flipH="1" flipV="1">
            <a:off x="1481476" y="3235235"/>
            <a:ext cx="540000" cy="179997"/>
            <a:chOff x="5703983" y="4140437"/>
            <a:chExt cx="1850054" cy="556859"/>
          </a:xfrm>
          <a:effectLst/>
        </p:grpSpPr>
        <p:sp>
          <p:nvSpPr>
            <p:cNvPr id="24" name="Trapèze 23"/>
            <p:cNvSpPr/>
            <p:nvPr/>
          </p:nvSpPr>
          <p:spPr>
            <a:xfrm rot="5400000" flipH="1">
              <a:off x="6107149" y="4220115"/>
              <a:ext cx="429699" cy="392009"/>
            </a:xfrm>
            <a:prstGeom prst="trapezoid">
              <a:avLst>
                <a:gd name="adj" fmla="val 13759"/>
              </a:avLst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apèze 24"/>
            <p:cNvSpPr/>
            <p:nvPr/>
          </p:nvSpPr>
          <p:spPr>
            <a:xfrm rot="5400000" flipH="1">
              <a:off x="5644851" y="4199569"/>
              <a:ext cx="556859" cy="438595"/>
            </a:xfrm>
            <a:prstGeom prst="trapezoid">
              <a:avLst>
                <a:gd name="adj" fmla="val 13759"/>
              </a:avLst>
            </a:prstGeom>
            <a:solidFill>
              <a:srgbClr val="FF0000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apèze 25"/>
            <p:cNvSpPr/>
            <p:nvPr/>
          </p:nvSpPr>
          <p:spPr>
            <a:xfrm rot="5400000" flipH="1">
              <a:off x="6537232" y="4231204"/>
              <a:ext cx="338539" cy="368716"/>
            </a:xfrm>
            <a:prstGeom prst="trapezoid">
              <a:avLst>
                <a:gd name="adj" fmla="val 13759"/>
              </a:avLst>
            </a:prstGeom>
            <a:solidFill>
              <a:srgbClr val="FF0000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apèze 26"/>
            <p:cNvSpPr/>
            <p:nvPr/>
          </p:nvSpPr>
          <p:spPr>
            <a:xfrm rot="5400000" flipH="1">
              <a:off x="6950169" y="4231018"/>
              <a:ext cx="247379" cy="368716"/>
            </a:xfrm>
            <a:prstGeom prst="trapezoid">
              <a:avLst>
                <a:gd name="adj" fmla="val 13759"/>
              </a:avLst>
            </a:prstGeom>
            <a:solidFill>
              <a:schemeClr val="bg1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Trapèze 27"/>
            <p:cNvSpPr/>
            <p:nvPr/>
          </p:nvSpPr>
          <p:spPr>
            <a:xfrm rot="5400000" flipH="1">
              <a:off x="7317393" y="4268084"/>
              <a:ext cx="174451" cy="298837"/>
            </a:xfrm>
            <a:prstGeom prst="trapezoid">
              <a:avLst>
                <a:gd name="adj" fmla="val 13759"/>
              </a:avLst>
            </a:prstGeom>
            <a:solidFill>
              <a:srgbClr val="FF0000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65507" y="175568"/>
            <a:ext cx="321298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</p:spTree>
    <p:extLst>
      <p:ext uri="{BB962C8B-B14F-4D97-AF65-F5344CB8AC3E}">
        <p14:creationId xmlns:p14="http://schemas.microsoft.com/office/powerpoint/2010/main" val="741254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598739" y="1100138"/>
            <a:ext cx="1121771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dirty="0">
                <a:solidFill>
                  <a:srgbClr val="953735"/>
                </a:solidFill>
                <a:latin typeface="Trebuchet MS"/>
                <a:cs typeface="Trebuchet MS"/>
              </a:rPr>
              <a:t>d’un axe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03814" y="1103313"/>
            <a:ext cx="1723549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dirty="0">
                <a:solidFill>
                  <a:srgbClr val="953735"/>
                </a:solidFill>
                <a:latin typeface="Trebuchet MS"/>
                <a:cs typeface="Trebuchet MS"/>
              </a:rPr>
              <a:t>une gouverne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15829" y="1101725"/>
            <a:ext cx="1954381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dirty="0">
                <a:solidFill>
                  <a:srgbClr val="953735"/>
                </a:solidFill>
                <a:latin typeface="Trebuchet MS"/>
                <a:cs typeface="Trebuchet MS"/>
              </a:rPr>
              <a:t>une commande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841875" y="1089025"/>
            <a:ext cx="1812925" cy="3913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b="0" dirty="0">
                <a:latin typeface="Trebuchet MS"/>
                <a:cs typeface="Trebuchet MS"/>
              </a:rPr>
              <a:t>qui crée une</a:t>
            </a:r>
          </a:p>
          <a:p>
            <a:r>
              <a:rPr lang="fr-FR" sz="1400" b="0" dirty="0">
                <a:latin typeface="Trebuchet MS"/>
                <a:cs typeface="Trebuchet MS"/>
              </a:rPr>
              <a:t>rotation autour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1820862" y="1091624"/>
            <a:ext cx="1811338" cy="1974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400" b="0" dirty="0">
                <a:latin typeface="Trebuchet MS"/>
                <a:cs typeface="Trebuchet MS"/>
              </a:rPr>
              <a:t>Agit sur</a:t>
            </a:r>
          </a:p>
        </p:txBody>
      </p:sp>
      <p:sp>
        <p:nvSpPr>
          <p:cNvPr id="43" name="Titre 24"/>
          <p:cNvSpPr txBox="1">
            <a:spLocks/>
          </p:cNvSpPr>
          <p:nvPr/>
        </p:nvSpPr>
        <p:spPr>
          <a:xfrm>
            <a:off x="0" y="6293743"/>
            <a:ext cx="9144000" cy="22570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defTabSz="914363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-125">
                <a:ln w="3175">
                  <a:noFill/>
                </a:ln>
                <a:latin typeface="+mj-lt"/>
                <a:cs typeface="Arial" charset="0"/>
              </a:defRPr>
            </a:lvl1pPr>
          </a:lstStyle>
          <a:p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rPr>
              <a:t>C’est ce que l’on nomme les effets primaires</a:t>
            </a:r>
          </a:p>
        </p:txBody>
      </p:sp>
      <p:grpSp>
        <p:nvGrpSpPr>
          <p:cNvPr id="59" name="Grouper 58"/>
          <p:cNvGrpSpPr/>
          <p:nvPr/>
        </p:nvGrpSpPr>
        <p:grpSpPr>
          <a:xfrm>
            <a:off x="2909186" y="1866900"/>
            <a:ext cx="2374014" cy="1612900"/>
            <a:chOff x="1689986" y="2451100"/>
            <a:chExt cx="5193414" cy="3505200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58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grpSp>
        <p:nvGrpSpPr>
          <p:cNvPr id="54" name="Grouper 53"/>
          <p:cNvGrpSpPr>
            <a:grpSpLocks/>
          </p:cNvGrpSpPr>
          <p:nvPr/>
        </p:nvGrpSpPr>
        <p:grpSpPr>
          <a:xfrm>
            <a:off x="3699932" y="3225800"/>
            <a:ext cx="672174" cy="133299"/>
            <a:chOff x="2349500" y="5111750"/>
            <a:chExt cx="1477449" cy="241300"/>
          </a:xfrm>
          <a:solidFill>
            <a:srgbClr val="5166C9">
              <a:alpha val="76000"/>
            </a:srgbClr>
          </a:solidFill>
        </p:grpSpPr>
        <p:sp>
          <p:nvSpPr>
            <p:cNvPr id="55" name="Forme libre 54"/>
            <p:cNvSpPr/>
            <p:nvPr/>
          </p:nvSpPr>
          <p:spPr bwMode="auto">
            <a:xfrm>
              <a:off x="3098800" y="51244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6" name="Forme libre 55"/>
            <p:cNvSpPr/>
            <p:nvPr/>
          </p:nvSpPr>
          <p:spPr bwMode="auto">
            <a:xfrm flipH="1">
              <a:off x="2349500" y="5111750"/>
              <a:ext cx="728149" cy="228600"/>
            </a:xfrm>
            <a:custGeom>
              <a:avLst/>
              <a:gdLst>
                <a:gd name="connsiteX0" fmla="*/ 0 w 692150"/>
                <a:gd name="connsiteY0" fmla="*/ 0 h 228600"/>
                <a:gd name="connsiteX1" fmla="*/ 692150 w 692150"/>
                <a:gd name="connsiteY1" fmla="*/ 31750 h 228600"/>
                <a:gd name="connsiteX2" fmla="*/ 654050 w 692150"/>
                <a:gd name="connsiteY2" fmla="*/ 146050 h 228600"/>
                <a:gd name="connsiteX3" fmla="*/ 101600 w 692150"/>
                <a:gd name="connsiteY3" fmla="*/ 228600 h 228600"/>
                <a:gd name="connsiteX4" fmla="*/ 0 w 69215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150" h="228600">
                  <a:moveTo>
                    <a:pt x="0" y="0"/>
                  </a:moveTo>
                  <a:lnTo>
                    <a:pt x="692150" y="31750"/>
                  </a:lnTo>
                  <a:lnTo>
                    <a:pt x="654050" y="146050"/>
                  </a:lnTo>
                  <a:lnTo>
                    <a:pt x="101600" y="228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2896486" y="3657600"/>
            <a:ext cx="2374014" cy="1612900"/>
            <a:chOff x="1689986" y="2451100"/>
            <a:chExt cx="5193414" cy="3505200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89986" y="2451100"/>
              <a:ext cx="4952114" cy="3505200"/>
            </a:xfrm>
            <a:prstGeom prst="rect">
              <a:avLst/>
            </a:prstGeom>
          </p:spPr>
        </p:pic>
        <p:grpSp>
          <p:nvGrpSpPr>
            <p:cNvPr id="62" name="Grouper 57"/>
            <p:cNvGrpSpPr/>
            <p:nvPr/>
          </p:nvGrpSpPr>
          <p:grpSpPr>
            <a:xfrm>
              <a:off x="4953000" y="2717800"/>
              <a:ext cx="1930400" cy="2692400"/>
              <a:chOff x="4953000" y="2717800"/>
              <a:chExt cx="1930400" cy="2692400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4953000" y="2717800"/>
                <a:ext cx="1689100" cy="48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5499100" y="4216400"/>
                <a:ext cx="1384300" cy="1193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109728" tIns="54864" rIns="109728" bIns="54864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10969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</p:grpSp>
      </p:grpSp>
      <p:sp>
        <p:nvSpPr>
          <p:cNvPr id="65" name="Forme libre 64"/>
          <p:cNvSpPr/>
          <p:nvPr/>
        </p:nvSpPr>
        <p:spPr bwMode="auto">
          <a:xfrm>
            <a:off x="2952750" y="4239682"/>
            <a:ext cx="596567" cy="129032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27A275">
              <a:alpha val="66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6" name="Forme libre 65"/>
          <p:cNvSpPr>
            <a:spLocks/>
          </p:cNvSpPr>
          <p:nvPr/>
        </p:nvSpPr>
        <p:spPr bwMode="auto">
          <a:xfrm flipH="1">
            <a:off x="4521200" y="4248150"/>
            <a:ext cx="585713" cy="129032"/>
          </a:xfrm>
          <a:custGeom>
            <a:avLst/>
            <a:gdLst>
              <a:gd name="connsiteX0" fmla="*/ 8467 w 1316567"/>
              <a:gd name="connsiteY0" fmla="*/ 0 h 309033"/>
              <a:gd name="connsiteX1" fmla="*/ 1316567 w 1316567"/>
              <a:gd name="connsiteY1" fmla="*/ 190500 h 309033"/>
              <a:gd name="connsiteX2" fmla="*/ 1316567 w 1316567"/>
              <a:gd name="connsiteY2" fmla="*/ 309033 h 309033"/>
              <a:gd name="connsiteX3" fmla="*/ 0 w 1316567"/>
              <a:gd name="connsiteY3" fmla="*/ 127000 h 309033"/>
              <a:gd name="connsiteX4" fmla="*/ 8467 w 1316567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567" h="309033">
                <a:moveTo>
                  <a:pt x="8467" y="0"/>
                </a:moveTo>
                <a:lnTo>
                  <a:pt x="1316567" y="190500"/>
                </a:lnTo>
                <a:lnTo>
                  <a:pt x="1316567" y="309033"/>
                </a:lnTo>
                <a:lnTo>
                  <a:pt x="0" y="127000"/>
                </a:lnTo>
                <a:lnTo>
                  <a:pt x="8467" y="0"/>
                </a:lnTo>
                <a:close/>
              </a:path>
            </a:pathLst>
          </a:custGeom>
          <a:solidFill>
            <a:srgbClr val="27A275">
              <a:alpha val="65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8800" y="5270500"/>
            <a:ext cx="2150520" cy="808300"/>
          </a:xfrm>
          <a:prstGeom prst="rect">
            <a:avLst/>
          </a:prstGeom>
        </p:spPr>
      </p:pic>
      <p:sp>
        <p:nvSpPr>
          <p:cNvPr id="68" name="Forme libre 67"/>
          <p:cNvSpPr>
            <a:spLocks noChangeAspect="1"/>
          </p:cNvSpPr>
          <p:nvPr/>
        </p:nvSpPr>
        <p:spPr bwMode="auto">
          <a:xfrm>
            <a:off x="4870452" y="5336118"/>
            <a:ext cx="310941" cy="406297"/>
          </a:xfrm>
          <a:custGeom>
            <a:avLst/>
            <a:gdLst>
              <a:gd name="connsiteX0" fmla="*/ 323850 w 476250"/>
              <a:gd name="connsiteY0" fmla="*/ 0 h 755650"/>
              <a:gd name="connsiteX1" fmla="*/ 476250 w 476250"/>
              <a:gd name="connsiteY1" fmla="*/ 25400 h 755650"/>
              <a:gd name="connsiteX2" fmla="*/ 215900 w 476250"/>
              <a:gd name="connsiteY2" fmla="*/ 609600 h 755650"/>
              <a:gd name="connsiteX3" fmla="*/ 215900 w 476250"/>
              <a:gd name="connsiteY3" fmla="*/ 685800 h 755650"/>
              <a:gd name="connsiteX4" fmla="*/ 0 w 476250"/>
              <a:gd name="connsiteY4" fmla="*/ 755650 h 755650"/>
              <a:gd name="connsiteX5" fmla="*/ 0 w 476250"/>
              <a:gd name="connsiteY5" fmla="*/ 622300 h 755650"/>
              <a:gd name="connsiteX6" fmla="*/ 323850 w 476250"/>
              <a:gd name="connsiteY6" fmla="*/ 0 h 755650"/>
              <a:gd name="connsiteX0" fmla="*/ 323850 w 476250"/>
              <a:gd name="connsiteY0" fmla="*/ 0 h 685800"/>
              <a:gd name="connsiteX1" fmla="*/ 476250 w 476250"/>
              <a:gd name="connsiteY1" fmla="*/ 25400 h 685800"/>
              <a:gd name="connsiteX2" fmla="*/ 215900 w 476250"/>
              <a:gd name="connsiteY2" fmla="*/ 609600 h 685800"/>
              <a:gd name="connsiteX3" fmla="*/ 215900 w 476250"/>
              <a:gd name="connsiteY3" fmla="*/ 685800 h 685800"/>
              <a:gd name="connsiteX4" fmla="*/ 0 w 476250"/>
              <a:gd name="connsiteY4" fmla="*/ 622300 h 685800"/>
              <a:gd name="connsiteX5" fmla="*/ 323850 w 476250"/>
              <a:gd name="connsiteY5" fmla="*/ 0 h 685800"/>
              <a:gd name="connsiteX0" fmla="*/ 323850 w 476250"/>
              <a:gd name="connsiteY0" fmla="*/ 0 h 622300"/>
              <a:gd name="connsiteX1" fmla="*/ 476250 w 476250"/>
              <a:gd name="connsiteY1" fmla="*/ 25400 h 622300"/>
              <a:gd name="connsiteX2" fmla="*/ 215900 w 476250"/>
              <a:gd name="connsiteY2" fmla="*/ 609600 h 622300"/>
              <a:gd name="connsiteX3" fmla="*/ 0 w 476250"/>
              <a:gd name="connsiteY3" fmla="*/ 622300 h 622300"/>
              <a:gd name="connsiteX4" fmla="*/ 323850 w 476250"/>
              <a:gd name="connsiteY4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622300">
                <a:moveTo>
                  <a:pt x="323850" y="0"/>
                </a:moveTo>
                <a:lnTo>
                  <a:pt x="476250" y="25400"/>
                </a:lnTo>
                <a:lnTo>
                  <a:pt x="215900" y="609600"/>
                </a:lnTo>
                <a:lnTo>
                  <a:pt x="0" y="622300"/>
                </a:lnTo>
                <a:lnTo>
                  <a:pt x="323850" y="0"/>
                </a:lnTo>
                <a:close/>
              </a:path>
            </a:pathLst>
          </a:custGeom>
          <a:solidFill>
            <a:schemeClr val="accent6">
              <a:lumMod val="75000"/>
              <a:alpha val="63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77" name="Grouper 76"/>
          <p:cNvGrpSpPr>
            <a:grpSpLocks noChangeAspect="1"/>
          </p:cNvGrpSpPr>
          <p:nvPr/>
        </p:nvGrpSpPr>
        <p:grpSpPr>
          <a:xfrm>
            <a:off x="6485263" y="4637191"/>
            <a:ext cx="1654526" cy="1851647"/>
            <a:chOff x="5735958" y="3359150"/>
            <a:chExt cx="3276752" cy="3667125"/>
          </a:xfrm>
        </p:grpSpPr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00" b="8667"/>
            <a:stretch>
              <a:fillRect/>
            </a:stretch>
          </p:blipFill>
          <p:spPr>
            <a:xfrm rot="493035">
              <a:off x="5735958" y="40894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3" name="Line 3"/>
            <p:cNvSpPr>
              <a:spLocks noChangeShapeType="1"/>
            </p:cNvSpPr>
            <p:nvPr/>
          </p:nvSpPr>
          <p:spPr bwMode="auto">
            <a:xfrm flipV="1">
              <a:off x="6853711" y="5264150"/>
              <a:ext cx="0" cy="1762125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6852124" y="3359150"/>
              <a:ext cx="0" cy="1528763"/>
            </a:xfrm>
            <a:prstGeom prst="line">
              <a:avLst/>
            </a:prstGeom>
            <a:noFill/>
            <a:ln w="19050">
              <a:solidFill>
                <a:srgbClr val="FF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Arc 5"/>
            <p:cNvSpPr>
              <a:spLocks/>
            </p:cNvSpPr>
            <p:nvPr/>
          </p:nvSpPr>
          <p:spPr bwMode="auto">
            <a:xfrm>
              <a:off x="6512399" y="3852863"/>
              <a:ext cx="671512" cy="214312"/>
            </a:xfrm>
            <a:custGeom>
              <a:avLst/>
              <a:gdLst>
                <a:gd name="T0" fmla="*/ 183671 w 43200"/>
                <a:gd name="T1" fmla="*/ 204597 h 42797"/>
                <a:gd name="T2" fmla="*/ 400342 w 43200"/>
                <a:gd name="T3" fmla="*/ 214312 h 42797"/>
                <a:gd name="T4" fmla="*/ 335756 w 43200"/>
                <a:gd name="T5" fmla="*/ 108165 h 427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797"/>
                <a:gd name="T11" fmla="*/ 43200 w 43200"/>
                <a:gd name="T12" fmla="*/ 42797 h 42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797" fill="none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</a:path>
                <a:path w="43200" h="42797" stroke="0" extrusionOk="0">
                  <a:moveTo>
                    <a:pt x="11815" y="40857"/>
                  </a:moveTo>
                  <a:cubicBezTo>
                    <a:pt x="4566" y="37173"/>
                    <a:pt x="0" y="297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27"/>
                    <a:pt x="35889" y="40810"/>
                    <a:pt x="25754" y="4279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Arc 6"/>
            <p:cNvSpPr>
              <a:spLocks/>
            </p:cNvSpPr>
            <p:nvPr/>
          </p:nvSpPr>
          <p:spPr bwMode="auto">
            <a:xfrm>
              <a:off x="6493349" y="6332538"/>
              <a:ext cx="671512" cy="209550"/>
            </a:xfrm>
            <a:custGeom>
              <a:avLst/>
              <a:gdLst>
                <a:gd name="T0" fmla="*/ 453100 w 43200"/>
                <a:gd name="T1" fmla="*/ 0 h 41838"/>
                <a:gd name="T2" fmla="*/ 192516 w 43200"/>
                <a:gd name="T3" fmla="*/ 3516 h 41838"/>
                <a:gd name="T4" fmla="*/ 335756 w 43200"/>
                <a:gd name="T5" fmla="*/ 101364 h 41838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38"/>
                <a:gd name="T11" fmla="*/ 43200 w 43200"/>
                <a:gd name="T12" fmla="*/ 41838 h 418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38" fill="none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</a:path>
                <a:path w="43200" h="41838" stroke="0" extrusionOk="0">
                  <a:moveTo>
                    <a:pt x="29148" y="0"/>
                  </a:moveTo>
                  <a:cubicBezTo>
                    <a:pt x="37597" y="3151"/>
                    <a:pt x="43200" y="11220"/>
                    <a:pt x="43200" y="20238"/>
                  </a:cubicBezTo>
                  <a:cubicBezTo>
                    <a:pt x="43200" y="32167"/>
                    <a:pt x="33529" y="41838"/>
                    <a:pt x="21600" y="41838"/>
                  </a:cubicBezTo>
                  <a:cubicBezTo>
                    <a:pt x="9670" y="41838"/>
                    <a:pt x="0" y="32167"/>
                    <a:pt x="0" y="20238"/>
                  </a:cubicBezTo>
                  <a:cubicBezTo>
                    <a:pt x="-1" y="11878"/>
                    <a:pt x="4824" y="4268"/>
                    <a:pt x="12385" y="702"/>
                  </a:cubicBezTo>
                  <a:lnTo>
                    <a:pt x="21600" y="20238"/>
                  </a:lnTo>
                  <a:close/>
                </a:path>
              </a:pathLst>
            </a:custGeom>
            <a:noFill/>
            <a:ln w="38100">
              <a:solidFill>
                <a:srgbClr val="FF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84" name="Grouper 83"/>
          <p:cNvGrpSpPr>
            <a:grpSpLocks noChangeAspect="1"/>
          </p:cNvGrpSpPr>
          <p:nvPr/>
        </p:nvGrpSpPr>
        <p:grpSpPr>
          <a:xfrm>
            <a:off x="6130929" y="1706703"/>
            <a:ext cx="2200843" cy="1569897"/>
            <a:chOff x="5280025" y="1103313"/>
            <a:chExt cx="4219575" cy="3009899"/>
          </a:xfrm>
        </p:grpSpPr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00" b="8667"/>
            <a:stretch>
              <a:fillRect/>
            </a:stretch>
          </p:blipFill>
          <p:spPr>
            <a:xfrm rot="493035">
              <a:off x="5981547" y="16383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79" name="Line 2"/>
            <p:cNvSpPr>
              <a:spLocks noChangeShapeType="1"/>
            </p:cNvSpPr>
            <p:nvPr/>
          </p:nvSpPr>
          <p:spPr bwMode="auto">
            <a:xfrm>
              <a:off x="8763000" y="3543300"/>
              <a:ext cx="736600" cy="436000"/>
            </a:xfrm>
            <a:prstGeom prst="line">
              <a:avLst/>
            </a:prstGeom>
            <a:noFill/>
            <a:ln w="19050" cap="flat" cmpd="sng" algn="ctr">
              <a:solidFill>
                <a:srgbClr val="666699"/>
              </a:solidFill>
              <a:prstDash val="solid"/>
              <a:round/>
              <a:headEnd type="none" w="sm" len="med"/>
              <a:tailEnd type="none" w="sm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Arc 11"/>
            <p:cNvSpPr>
              <a:spLocks/>
            </p:cNvSpPr>
            <p:nvPr/>
          </p:nvSpPr>
          <p:spPr bwMode="auto">
            <a:xfrm rot="17923254">
              <a:off x="5212556" y="1170782"/>
              <a:ext cx="528637" cy="393700"/>
            </a:xfrm>
            <a:custGeom>
              <a:avLst/>
              <a:gdLst>
                <a:gd name="T0" fmla="*/ 354799 w 43200"/>
                <a:gd name="T1" fmla="*/ 0 h 41895"/>
                <a:gd name="T2" fmla="*/ 144188 w 43200"/>
                <a:gd name="T3" fmla="*/ 9914 h 41895"/>
                <a:gd name="T4" fmla="*/ 264319 w 43200"/>
                <a:gd name="T5" fmla="*/ 190718 h 418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895"/>
                <a:gd name="T11" fmla="*/ 43200 w 43200"/>
                <a:gd name="T12" fmla="*/ 41895 h 418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895" fill="none" extrusionOk="0">
                  <a:moveTo>
                    <a:pt x="28994" y="-1"/>
                  </a:moveTo>
                  <a:cubicBezTo>
                    <a:pt x="37523" y="3107"/>
                    <a:pt x="43200" y="11216"/>
                    <a:pt x="43200" y="20295"/>
                  </a:cubicBezTo>
                  <a:cubicBezTo>
                    <a:pt x="43200" y="32224"/>
                    <a:pt x="33529" y="41895"/>
                    <a:pt x="21600" y="41895"/>
                  </a:cubicBezTo>
                  <a:cubicBezTo>
                    <a:pt x="9670" y="41895"/>
                    <a:pt x="0" y="32224"/>
                    <a:pt x="0" y="20295"/>
                  </a:cubicBezTo>
                  <a:cubicBezTo>
                    <a:pt x="-1" y="12176"/>
                    <a:pt x="4551" y="4744"/>
                    <a:pt x="11782" y="1054"/>
                  </a:cubicBezTo>
                </a:path>
                <a:path w="43200" h="41895" stroke="0" extrusionOk="0">
                  <a:moveTo>
                    <a:pt x="28994" y="-1"/>
                  </a:moveTo>
                  <a:cubicBezTo>
                    <a:pt x="37523" y="3107"/>
                    <a:pt x="43200" y="11216"/>
                    <a:pt x="43200" y="20295"/>
                  </a:cubicBezTo>
                  <a:cubicBezTo>
                    <a:pt x="43200" y="32224"/>
                    <a:pt x="33529" y="41895"/>
                    <a:pt x="21600" y="41895"/>
                  </a:cubicBezTo>
                  <a:cubicBezTo>
                    <a:pt x="9670" y="41895"/>
                    <a:pt x="0" y="32224"/>
                    <a:pt x="0" y="20295"/>
                  </a:cubicBezTo>
                  <a:cubicBezTo>
                    <a:pt x="-1" y="12176"/>
                    <a:pt x="4551" y="4744"/>
                    <a:pt x="11782" y="1054"/>
                  </a:cubicBezTo>
                  <a:lnTo>
                    <a:pt x="21600" y="20295"/>
                  </a:lnTo>
                  <a:close/>
                </a:path>
              </a:pathLst>
            </a:custGeom>
            <a:noFill/>
            <a:ln w="38100">
              <a:solidFill>
                <a:srgbClr val="6666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Arc 14"/>
            <p:cNvSpPr>
              <a:spLocks/>
            </p:cNvSpPr>
            <p:nvPr/>
          </p:nvSpPr>
          <p:spPr bwMode="auto">
            <a:xfrm rot="17923254">
              <a:off x="8909051" y="3657600"/>
              <a:ext cx="530225" cy="381000"/>
            </a:xfrm>
            <a:custGeom>
              <a:avLst/>
              <a:gdLst>
                <a:gd name="T0" fmla="*/ 138092 w 43200"/>
                <a:gd name="T1" fmla="*/ 381000 h 40559"/>
                <a:gd name="T2" fmla="*/ 396085 w 43200"/>
                <a:gd name="T3" fmla="*/ 379319 h 40559"/>
                <a:gd name="T4" fmla="*/ 265113 w 43200"/>
                <a:gd name="T5" fmla="*/ 202904 h 40559"/>
                <a:gd name="T6" fmla="*/ 0 60000 65536"/>
                <a:gd name="T7" fmla="*/ 0 60000 65536"/>
                <a:gd name="T8" fmla="*/ 0 60000 65536"/>
                <a:gd name="T9" fmla="*/ 0 w 43200"/>
                <a:gd name="T10" fmla="*/ 0 h 40559"/>
                <a:gd name="T11" fmla="*/ 43200 w 43200"/>
                <a:gd name="T12" fmla="*/ 40559 h 405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0559" fill="none" extrusionOk="0">
                  <a:moveTo>
                    <a:pt x="11250" y="40559"/>
                  </a:moveTo>
                  <a:cubicBezTo>
                    <a:pt x="4314" y="36773"/>
                    <a:pt x="0" y="2950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70"/>
                    <a:pt x="39026" y="36541"/>
                    <a:pt x="32271" y="40380"/>
                  </a:cubicBezTo>
                </a:path>
                <a:path w="43200" h="40559" stroke="0" extrusionOk="0">
                  <a:moveTo>
                    <a:pt x="11250" y="40559"/>
                  </a:moveTo>
                  <a:cubicBezTo>
                    <a:pt x="4314" y="36773"/>
                    <a:pt x="0" y="2950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370"/>
                    <a:pt x="39026" y="36541"/>
                    <a:pt x="32271" y="4038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666699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2"/>
            <p:cNvSpPr>
              <a:spLocks noChangeAspect="1" noChangeShapeType="1"/>
            </p:cNvSpPr>
            <p:nvPr/>
          </p:nvSpPr>
          <p:spPr bwMode="auto">
            <a:xfrm>
              <a:off x="5295901" y="1295400"/>
              <a:ext cx="953719" cy="620200"/>
            </a:xfrm>
            <a:prstGeom prst="line">
              <a:avLst/>
            </a:prstGeom>
            <a:noFill/>
            <a:ln w="19050" cap="flat" cmpd="sng" algn="ctr">
              <a:solidFill>
                <a:srgbClr val="666699"/>
              </a:solidFill>
              <a:prstDash val="solid"/>
              <a:round/>
              <a:headEnd type="none" w="sm" len="med"/>
              <a:tailEnd type="none" w="sm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90" name="Grouper 89"/>
          <p:cNvGrpSpPr>
            <a:grpSpLocks noChangeAspect="1"/>
          </p:cNvGrpSpPr>
          <p:nvPr/>
        </p:nvGrpSpPr>
        <p:grpSpPr>
          <a:xfrm>
            <a:off x="5664211" y="3543300"/>
            <a:ext cx="3302666" cy="1136545"/>
            <a:chOff x="1638311" y="3086100"/>
            <a:chExt cx="6022578" cy="2072545"/>
          </a:xfrm>
        </p:grpSpPr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00" b="8667"/>
            <a:stretch>
              <a:fillRect/>
            </a:stretch>
          </p:blipFill>
          <p:spPr>
            <a:xfrm rot="493035">
              <a:off x="3098647" y="3086100"/>
              <a:ext cx="3276752" cy="2072545"/>
            </a:xfrm>
            <a:prstGeom prst="rect">
              <a:avLst/>
            </a:prstGeom>
            <a:effectLst/>
          </p:spPr>
        </p:pic>
        <p:sp>
          <p:nvSpPr>
            <p:cNvPr id="86" name="Line 4"/>
            <p:cNvSpPr>
              <a:spLocks noChangeShapeType="1"/>
            </p:cNvSpPr>
            <p:nvPr/>
          </p:nvSpPr>
          <p:spPr bwMode="auto">
            <a:xfrm flipV="1">
              <a:off x="1638311" y="4140208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Arc 5"/>
            <p:cNvSpPr>
              <a:spLocks/>
            </p:cNvSpPr>
            <p:nvPr/>
          </p:nvSpPr>
          <p:spPr bwMode="auto">
            <a:xfrm rot="4011937" flipH="1" flipV="1">
              <a:off x="1984375" y="4254501"/>
              <a:ext cx="433387" cy="265112"/>
            </a:xfrm>
            <a:custGeom>
              <a:avLst/>
              <a:gdLst>
                <a:gd name="T0" fmla="*/ 99639 w 43200"/>
                <a:gd name="T1" fmla="*/ 245236 h 43002"/>
                <a:gd name="T2" fmla="*/ 245957 w 43200"/>
                <a:gd name="T3" fmla="*/ 265112 h 43002"/>
                <a:gd name="T4" fmla="*/ 216693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Arc 6"/>
            <p:cNvSpPr>
              <a:spLocks/>
            </p:cNvSpPr>
            <p:nvPr/>
          </p:nvSpPr>
          <p:spPr bwMode="auto">
            <a:xfrm rot="4011937">
              <a:off x="6679406" y="3359944"/>
              <a:ext cx="434975" cy="265112"/>
            </a:xfrm>
            <a:custGeom>
              <a:avLst/>
              <a:gdLst>
                <a:gd name="T0" fmla="*/ 100004 w 43200"/>
                <a:gd name="T1" fmla="*/ 245236 h 43002"/>
                <a:gd name="T2" fmla="*/ 246858 w 43200"/>
                <a:gd name="T3" fmla="*/ 265112 h 43002"/>
                <a:gd name="T4" fmla="*/ 217488 w 43200"/>
                <a:gd name="T5" fmla="*/ 133166 h 43002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002"/>
                <a:gd name="T11" fmla="*/ 43200 w 43200"/>
                <a:gd name="T12" fmla="*/ 43002 h 430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002" fill="none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</a:path>
                <a:path w="43200" h="43002" stroke="0" extrusionOk="0">
                  <a:moveTo>
                    <a:pt x="9932" y="39777"/>
                  </a:moveTo>
                  <a:cubicBezTo>
                    <a:pt x="3742" y="35804"/>
                    <a:pt x="0" y="2895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402"/>
                    <a:pt x="35220" y="41543"/>
                    <a:pt x="24517" y="4300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 type="triangl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4"/>
            <p:cNvSpPr>
              <a:spLocks noChangeShapeType="1"/>
            </p:cNvSpPr>
            <p:nvPr/>
          </p:nvSpPr>
          <p:spPr bwMode="auto">
            <a:xfrm flipV="1">
              <a:off x="5753111" y="3314700"/>
              <a:ext cx="1907778" cy="38074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er 2"/>
          <p:cNvGrpSpPr>
            <a:grpSpLocks noChangeAspect="1"/>
          </p:cNvGrpSpPr>
          <p:nvPr/>
        </p:nvGrpSpPr>
        <p:grpSpPr>
          <a:xfrm>
            <a:off x="669581" y="4905375"/>
            <a:ext cx="972000" cy="1347852"/>
            <a:chOff x="504482" y="4740275"/>
            <a:chExt cx="1251293" cy="1735138"/>
          </a:xfrm>
        </p:grpSpPr>
        <p:grpSp>
          <p:nvGrpSpPr>
            <p:cNvPr id="106" name="Group 13"/>
            <p:cNvGrpSpPr>
              <a:grpSpLocks/>
            </p:cNvGrpSpPr>
            <p:nvPr/>
          </p:nvGrpSpPr>
          <p:grpSpPr bwMode="auto">
            <a:xfrm>
              <a:off x="1039813" y="4740275"/>
              <a:ext cx="652462" cy="1598613"/>
              <a:chOff x="663" y="1642"/>
              <a:chExt cx="411" cy="1007"/>
            </a:xfrm>
          </p:grpSpPr>
          <p:grpSp>
            <p:nvGrpSpPr>
              <p:cNvPr id="107" name="Group 14"/>
              <p:cNvGrpSpPr>
                <a:grpSpLocks/>
              </p:cNvGrpSpPr>
              <p:nvPr/>
            </p:nvGrpSpPr>
            <p:grpSpPr bwMode="auto">
              <a:xfrm rot="-6600000">
                <a:off x="347" y="2142"/>
                <a:ext cx="875" cy="68"/>
                <a:chOff x="1785" y="2810"/>
                <a:chExt cx="1561" cy="121"/>
              </a:xfrm>
            </p:grpSpPr>
            <p:sp>
              <p:nvSpPr>
                <p:cNvPr id="114" name="Freeform 15"/>
                <p:cNvSpPr>
                  <a:spLocks/>
                </p:cNvSpPr>
                <p:nvPr/>
              </p:nvSpPr>
              <p:spPr bwMode="auto">
                <a:xfrm>
                  <a:off x="1785" y="2810"/>
                  <a:ext cx="1561" cy="121"/>
                </a:xfrm>
                <a:custGeom>
                  <a:avLst/>
                  <a:gdLst>
                    <a:gd name="T0" fmla="*/ 0 w 1395"/>
                    <a:gd name="T1" fmla="*/ 121 h 102"/>
                    <a:gd name="T2" fmla="*/ 1561 w 1395"/>
                    <a:gd name="T3" fmla="*/ 121 h 102"/>
                    <a:gd name="T4" fmla="*/ 779 w 1395"/>
                    <a:gd name="T5" fmla="*/ 0 h 102"/>
                    <a:gd name="T6" fmla="*/ 0 w 1395"/>
                    <a:gd name="T7" fmla="*/ 121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5" name="Oval 16"/>
                <p:cNvSpPr>
                  <a:spLocks noChangeArrowheads="1"/>
                </p:cNvSpPr>
                <p:nvPr/>
              </p:nvSpPr>
              <p:spPr bwMode="auto">
                <a:xfrm flipV="1">
                  <a:off x="2531" y="2829"/>
                  <a:ext cx="69" cy="69"/>
                </a:xfrm>
                <a:prstGeom prst="ellipse">
                  <a:avLst/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8" name="Group 17"/>
              <p:cNvGrpSpPr>
                <a:grpSpLocks/>
              </p:cNvGrpSpPr>
              <p:nvPr/>
            </p:nvGrpSpPr>
            <p:grpSpPr bwMode="auto">
              <a:xfrm rot="-6600000">
                <a:off x="912" y="2483"/>
                <a:ext cx="204" cy="117"/>
                <a:chOff x="1538" y="3009"/>
                <a:chExt cx="257" cy="149"/>
              </a:xfrm>
            </p:grpSpPr>
            <p:sp>
              <p:nvSpPr>
                <p:cNvPr id="112" name="AutoShape 18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3" name="Freeform 19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09" name="Group 20"/>
              <p:cNvGrpSpPr>
                <a:grpSpLocks/>
              </p:cNvGrpSpPr>
              <p:nvPr/>
            </p:nvGrpSpPr>
            <p:grpSpPr bwMode="auto">
              <a:xfrm rot="-6600000">
                <a:off x="618" y="1679"/>
                <a:ext cx="204" cy="117"/>
                <a:chOff x="1538" y="3009"/>
                <a:chExt cx="257" cy="149"/>
              </a:xfrm>
            </p:grpSpPr>
            <p:sp>
              <p:nvSpPr>
                <p:cNvPr id="110" name="AutoShape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11" name="Freeform 22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FFB66D">
                    <a:alpha val="39999"/>
                  </a:srgbClr>
                </a:solidFill>
                <a:ln w="6350">
                  <a:solidFill>
                    <a:srgbClr val="FFB66D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117" name="Group 23"/>
            <p:cNvGrpSpPr>
              <a:grpSpLocks/>
            </p:cNvGrpSpPr>
            <p:nvPr/>
          </p:nvGrpSpPr>
          <p:grpSpPr bwMode="auto">
            <a:xfrm>
              <a:off x="998538" y="4903788"/>
              <a:ext cx="757237" cy="1554162"/>
              <a:chOff x="629" y="1681"/>
              <a:chExt cx="477" cy="979"/>
            </a:xfrm>
          </p:grpSpPr>
          <p:grpSp>
            <p:nvGrpSpPr>
              <p:cNvPr id="118" name="Group 24"/>
              <p:cNvGrpSpPr>
                <a:grpSpLocks/>
              </p:cNvGrpSpPr>
              <p:nvPr/>
            </p:nvGrpSpPr>
            <p:grpSpPr bwMode="auto">
              <a:xfrm rot="-3900000">
                <a:off x="349" y="2099"/>
                <a:ext cx="875" cy="68"/>
                <a:chOff x="1785" y="2810"/>
                <a:chExt cx="1561" cy="121"/>
              </a:xfrm>
            </p:grpSpPr>
            <p:sp>
              <p:nvSpPr>
                <p:cNvPr id="125" name="Freeform 25"/>
                <p:cNvSpPr>
                  <a:spLocks/>
                </p:cNvSpPr>
                <p:nvPr/>
              </p:nvSpPr>
              <p:spPr bwMode="auto">
                <a:xfrm>
                  <a:off x="1785" y="2810"/>
                  <a:ext cx="1561" cy="121"/>
                </a:xfrm>
                <a:custGeom>
                  <a:avLst/>
                  <a:gdLst>
                    <a:gd name="T0" fmla="*/ 0 w 1395"/>
                    <a:gd name="T1" fmla="*/ 121 h 102"/>
                    <a:gd name="T2" fmla="*/ 1561 w 1395"/>
                    <a:gd name="T3" fmla="*/ 121 h 102"/>
                    <a:gd name="T4" fmla="*/ 779 w 1395"/>
                    <a:gd name="T5" fmla="*/ 0 h 102"/>
                    <a:gd name="T6" fmla="*/ 0 w 1395"/>
                    <a:gd name="T7" fmla="*/ 121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6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2531" y="2829"/>
                  <a:ext cx="69" cy="69"/>
                </a:xfrm>
                <a:prstGeom prst="ellipse">
                  <a:avLst/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19" name="Group 27"/>
              <p:cNvGrpSpPr>
                <a:grpSpLocks/>
              </p:cNvGrpSpPr>
              <p:nvPr/>
            </p:nvGrpSpPr>
            <p:grpSpPr bwMode="auto">
              <a:xfrm rot="-3900000">
                <a:off x="588" y="2494"/>
                <a:ext cx="204" cy="117"/>
                <a:chOff x="1538" y="3009"/>
                <a:chExt cx="257" cy="149"/>
              </a:xfrm>
            </p:grpSpPr>
            <p:sp>
              <p:nvSpPr>
                <p:cNvPr id="123" name="AutoShape 28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4" name="Freeform 29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0" name="Group 30"/>
              <p:cNvGrpSpPr>
                <a:grpSpLocks/>
              </p:cNvGrpSpPr>
              <p:nvPr/>
            </p:nvGrpSpPr>
            <p:grpSpPr bwMode="auto">
              <a:xfrm rot="-3900000">
                <a:off x="948" y="1718"/>
                <a:ext cx="204" cy="117"/>
                <a:chOff x="1538" y="3009"/>
                <a:chExt cx="257" cy="149"/>
              </a:xfrm>
            </p:grpSpPr>
            <p:sp>
              <p:nvSpPr>
                <p:cNvPr id="121" name="AutoShape 31"/>
                <p:cNvSpPr>
                  <a:spLocks noChangeArrowheads="1"/>
                </p:cNvSpPr>
                <p:nvPr/>
              </p:nvSpPr>
              <p:spPr bwMode="auto">
                <a:xfrm flipH="1" flipV="1">
                  <a:off x="1652" y="3009"/>
                  <a:ext cx="29" cy="84"/>
                </a:xfrm>
                <a:prstGeom prst="can">
                  <a:avLst>
                    <a:gd name="adj" fmla="val 28121"/>
                  </a:avLst>
                </a:pr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22" name="Freeform 32"/>
                <p:cNvSpPr>
                  <a:spLocks/>
                </p:cNvSpPr>
                <p:nvPr/>
              </p:nvSpPr>
              <p:spPr bwMode="auto">
                <a:xfrm>
                  <a:off x="1538" y="3085"/>
                  <a:ext cx="257" cy="73"/>
                </a:xfrm>
                <a:custGeom>
                  <a:avLst/>
                  <a:gdLst>
                    <a:gd name="T0" fmla="*/ 0 w 468"/>
                    <a:gd name="T1" fmla="*/ 73 h 133"/>
                    <a:gd name="T2" fmla="*/ 0 w 468"/>
                    <a:gd name="T3" fmla="*/ 0 h 133"/>
                    <a:gd name="T4" fmla="*/ 257 w 468"/>
                    <a:gd name="T5" fmla="*/ 0 h 133"/>
                    <a:gd name="T6" fmla="*/ 257 w 468"/>
                    <a:gd name="T7" fmla="*/ 73 h 133"/>
                    <a:gd name="T8" fmla="*/ 234 w 468"/>
                    <a:gd name="T9" fmla="*/ 73 h 133"/>
                    <a:gd name="T10" fmla="*/ 234 w 468"/>
                    <a:gd name="T11" fmla="*/ 24 h 133"/>
                    <a:gd name="T12" fmla="*/ 20 w 468"/>
                    <a:gd name="T13" fmla="*/ 24 h 133"/>
                    <a:gd name="T14" fmla="*/ 20 w 468"/>
                    <a:gd name="T15" fmla="*/ 73 h 133"/>
                    <a:gd name="T16" fmla="*/ 0 w 468"/>
                    <a:gd name="T17" fmla="*/ 73 h 1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68"/>
                    <a:gd name="T28" fmla="*/ 0 h 133"/>
                    <a:gd name="T29" fmla="*/ 468 w 468"/>
                    <a:gd name="T30" fmla="*/ 133 h 1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68" h="133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468" y="0"/>
                      </a:lnTo>
                      <a:lnTo>
                        <a:pt x="468" y="133"/>
                      </a:lnTo>
                      <a:lnTo>
                        <a:pt x="427" y="133"/>
                      </a:lnTo>
                      <a:lnTo>
                        <a:pt x="427" y="43"/>
                      </a:lnTo>
                      <a:lnTo>
                        <a:pt x="37" y="43"/>
                      </a:lnTo>
                      <a:lnTo>
                        <a:pt x="37" y="133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8FAFC3">
                    <a:alpha val="39999"/>
                  </a:srgbClr>
                </a:solidFill>
                <a:ln w="6350">
                  <a:solidFill>
                    <a:srgbClr val="8FAFC3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7" name="AutoShape 33"/>
            <p:cNvSpPr>
              <a:spLocks noChangeArrowheads="1"/>
            </p:cNvSpPr>
            <p:nvPr/>
          </p:nvSpPr>
          <p:spPr bwMode="auto">
            <a:xfrm rot="8394995">
              <a:off x="600445" y="5593064"/>
              <a:ext cx="478332" cy="719999"/>
            </a:xfrm>
            <a:custGeom>
              <a:avLst/>
              <a:gdLst>
                <a:gd name="T0" fmla="*/ 68218801 w 21600"/>
                <a:gd name="T1" fmla="*/ 40231778 h 21600"/>
                <a:gd name="T2" fmla="*/ 49691424 w 21600"/>
                <a:gd name="T3" fmla="*/ 15794298 h 21600"/>
                <a:gd name="T4" fmla="*/ 58122411 w 21600"/>
                <a:gd name="T5" fmla="*/ 46440679 h 21600"/>
                <a:gd name="T6" fmla="*/ 75989466 w 21600"/>
                <a:gd name="T7" fmla="*/ 88293340 h 21600"/>
                <a:gd name="T8" fmla="*/ 57654061 w 21600"/>
                <a:gd name="T9" fmla="*/ 102062864 h 21600"/>
                <a:gd name="T10" fmla="*/ 49671919 w 21600"/>
                <a:gd name="T11" fmla="*/ 704406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8085"/>
                    <a:pt x="16838" y="5582"/>
                    <a:pt x="14471" y="4254"/>
                  </a:cubicBezTo>
                  <a:lnTo>
                    <a:pt x="16082" y="1380"/>
                  </a:lnTo>
                  <a:cubicBezTo>
                    <a:pt x="19490" y="3291"/>
                    <a:pt x="21600" y="6893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96" name="Group 41"/>
            <p:cNvGrpSpPr>
              <a:grpSpLocks/>
            </p:cNvGrpSpPr>
            <p:nvPr/>
          </p:nvGrpSpPr>
          <p:grpSpPr bwMode="auto">
            <a:xfrm>
              <a:off x="1198563" y="4794250"/>
              <a:ext cx="288925" cy="1681163"/>
              <a:chOff x="747" y="1628"/>
              <a:chExt cx="182" cy="1059"/>
            </a:xfrm>
          </p:grpSpPr>
          <p:sp>
            <p:nvSpPr>
              <p:cNvPr id="98" name="AutoShape 42"/>
              <p:cNvSpPr>
                <a:spLocks noChangeArrowheads="1"/>
              </p:cNvSpPr>
              <p:nvPr/>
            </p:nvSpPr>
            <p:spPr bwMode="auto">
              <a:xfrm rot="-5400000" flipH="1" flipV="1">
                <a:off x="833" y="2553"/>
                <a:ext cx="23" cy="66"/>
              </a:xfrm>
              <a:prstGeom prst="can">
                <a:avLst>
                  <a:gd name="adj" fmla="val 27859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 rot="-5400000">
                <a:off x="799" y="2557"/>
                <a:ext cx="203" cy="57"/>
              </a:xfrm>
              <a:custGeom>
                <a:avLst/>
                <a:gdLst>
                  <a:gd name="T0" fmla="*/ 0 w 468"/>
                  <a:gd name="T1" fmla="*/ 57 h 133"/>
                  <a:gd name="T2" fmla="*/ 0 w 468"/>
                  <a:gd name="T3" fmla="*/ 0 h 133"/>
                  <a:gd name="T4" fmla="*/ 203 w 468"/>
                  <a:gd name="T5" fmla="*/ 0 h 133"/>
                  <a:gd name="T6" fmla="*/ 203 w 468"/>
                  <a:gd name="T7" fmla="*/ 57 h 133"/>
                  <a:gd name="T8" fmla="*/ 185 w 468"/>
                  <a:gd name="T9" fmla="*/ 57 h 133"/>
                  <a:gd name="T10" fmla="*/ 185 w 468"/>
                  <a:gd name="T11" fmla="*/ 18 h 133"/>
                  <a:gd name="T12" fmla="*/ 16 w 468"/>
                  <a:gd name="T13" fmla="*/ 18 h 133"/>
                  <a:gd name="T14" fmla="*/ 16 w 468"/>
                  <a:gd name="T15" fmla="*/ 57 h 133"/>
                  <a:gd name="T16" fmla="*/ 0 w 468"/>
                  <a:gd name="T17" fmla="*/ 57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AutoShape 44"/>
              <p:cNvSpPr>
                <a:spLocks noChangeArrowheads="1"/>
              </p:cNvSpPr>
              <p:nvPr/>
            </p:nvSpPr>
            <p:spPr bwMode="auto">
              <a:xfrm rot="-5400000" flipH="1" flipV="1">
                <a:off x="832" y="1697"/>
                <a:ext cx="23" cy="66"/>
              </a:xfrm>
              <a:prstGeom prst="can">
                <a:avLst>
                  <a:gd name="adj" fmla="val 27859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 rot="-5400000">
                <a:off x="798" y="1701"/>
                <a:ext cx="203" cy="57"/>
              </a:xfrm>
              <a:custGeom>
                <a:avLst/>
                <a:gdLst>
                  <a:gd name="T0" fmla="*/ 0 w 468"/>
                  <a:gd name="T1" fmla="*/ 57 h 133"/>
                  <a:gd name="T2" fmla="*/ 0 w 468"/>
                  <a:gd name="T3" fmla="*/ 0 h 133"/>
                  <a:gd name="T4" fmla="*/ 203 w 468"/>
                  <a:gd name="T5" fmla="*/ 0 h 133"/>
                  <a:gd name="T6" fmla="*/ 203 w 468"/>
                  <a:gd name="T7" fmla="*/ 57 h 133"/>
                  <a:gd name="T8" fmla="*/ 185 w 468"/>
                  <a:gd name="T9" fmla="*/ 57 h 133"/>
                  <a:gd name="T10" fmla="*/ 185 w 468"/>
                  <a:gd name="T11" fmla="*/ 18 h 133"/>
                  <a:gd name="T12" fmla="*/ 16 w 468"/>
                  <a:gd name="T13" fmla="*/ 18 h 133"/>
                  <a:gd name="T14" fmla="*/ 16 w 468"/>
                  <a:gd name="T15" fmla="*/ 57 h 133"/>
                  <a:gd name="T16" fmla="*/ 0 w 468"/>
                  <a:gd name="T17" fmla="*/ 57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8"/>
                  <a:gd name="T28" fmla="*/ 0 h 133"/>
                  <a:gd name="T29" fmla="*/ 468 w 468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8" h="133">
                    <a:moveTo>
                      <a:pt x="0" y="133"/>
                    </a:moveTo>
                    <a:lnTo>
                      <a:pt x="0" y="0"/>
                    </a:lnTo>
                    <a:lnTo>
                      <a:pt x="468" y="0"/>
                    </a:lnTo>
                    <a:lnTo>
                      <a:pt x="468" y="133"/>
                    </a:lnTo>
                    <a:lnTo>
                      <a:pt x="427" y="133"/>
                    </a:lnTo>
                    <a:lnTo>
                      <a:pt x="427" y="43"/>
                    </a:lnTo>
                    <a:lnTo>
                      <a:pt x="37" y="43"/>
                    </a:lnTo>
                    <a:lnTo>
                      <a:pt x="37" y="133"/>
                    </a:lnTo>
                    <a:lnTo>
                      <a:pt x="0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03" name="Group 46"/>
              <p:cNvGrpSpPr>
                <a:grpSpLocks/>
              </p:cNvGrpSpPr>
              <p:nvPr/>
            </p:nvGrpSpPr>
            <p:grpSpPr bwMode="auto">
              <a:xfrm>
                <a:off x="747" y="1719"/>
                <a:ext cx="68" cy="875"/>
                <a:chOff x="747" y="1719"/>
                <a:chExt cx="68" cy="875"/>
              </a:xfrm>
            </p:grpSpPr>
            <p:sp>
              <p:nvSpPr>
                <p:cNvPr id="104" name="Freeform 47"/>
                <p:cNvSpPr>
                  <a:spLocks/>
                </p:cNvSpPr>
                <p:nvPr/>
              </p:nvSpPr>
              <p:spPr bwMode="auto">
                <a:xfrm rot="-5400000">
                  <a:off x="343" y="2123"/>
                  <a:ext cx="875" cy="68"/>
                </a:xfrm>
                <a:custGeom>
                  <a:avLst/>
                  <a:gdLst>
                    <a:gd name="T0" fmla="*/ 0 w 1395"/>
                    <a:gd name="T1" fmla="*/ 68 h 102"/>
                    <a:gd name="T2" fmla="*/ 875 w 1395"/>
                    <a:gd name="T3" fmla="*/ 68 h 102"/>
                    <a:gd name="T4" fmla="*/ 437 w 1395"/>
                    <a:gd name="T5" fmla="*/ 0 h 102"/>
                    <a:gd name="T6" fmla="*/ 0 w 1395"/>
                    <a:gd name="T7" fmla="*/ 68 h 10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95"/>
                    <a:gd name="T13" fmla="*/ 0 h 102"/>
                    <a:gd name="T14" fmla="*/ 1395 w 1395"/>
                    <a:gd name="T15" fmla="*/ 102 h 10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95" h="102">
                      <a:moveTo>
                        <a:pt x="0" y="102"/>
                      </a:moveTo>
                      <a:lnTo>
                        <a:pt x="1395" y="102"/>
                      </a:lnTo>
                      <a:lnTo>
                        <a:pt x="696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05" name="Oval 4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757" y="2138"/>
                  <a:ext cx="39" cy="3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16" name="AutoShape 40"/>
            <p:cNvSpPr>
              <a:spLocks noChangeArrowheads="1"/>
            </p:cNvSpPr>
            <p:nvPr/>
          </p:nvSpPr>
          <p:spPr bwMode="auto">
            <a:xfrm rot="13698794" flipV="1">
              <a:off x="612482" y="4878320"/>
              <a:ext cx="504000" cy="719999"/>
            </a:xfrm>
            <a:custGeom>
              <a:avLst/>
              <a:gdLst>
                <a:gd name="T0" fmla="*/ 68218801 w 21600"/>
                <a:gd name="T1" fmla="*/ 40231778 h 21600"/>
                <a:gd name="T2" fmla="*/ 49691424 w 21600"/>
                <a:gd name="T3" fmla="*/ 15794298 h 21600"/>
                <a:gd name="T4" fmla="*/ 58122411 w 21600"/>
                <a:gd name="T5" fmla="*/ 46440679 h 21600"/>
                <a:gd name="T6" fmla="*/ 75989466 w 21600"/>
                <a:gd name="T7" fmla="*/ 88293340 h 21600"/>
                <a:gd name="T8" fmla="*/ 57654061 w 21600"/>
                <a:gd name="T9" fmla="*/ 102062864 h 21600"/>
                <a:gd name="T10" fmla="*/ 49671919 w 21600"/>
                <a:gd name="T11" fmla="*/ 704406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8085"/>
                    <a:pt x="16838" y="5582"/>
                    <a:pt x="14471" y="4254"/>
                  </a:cubicBezTo>
                  <a:lnTo>
                    <a:pt x="16082" y="1380"/>
                  </a:lnTo>
                  <a:cubicBezTo>
                    <a:pt x="19490" y="3291"/>
                    <a:pt x="21600" y="6893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B66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" name="Grouper 1"/>
          <p:cNvGrpSpPr>
            <a:grpSpLocks noChangeAspect="1"/>
          </p:cNvGrpSpPr>
          <p:nvPr/>
        </p:nvGrpSpPr>
        <p:grpSpPr>
          <a:xfrm>
            <a:off x="489442" y="3436150"/>
            <a:ext cx="1439998" cy="1085325"/>
            <a:chOff x="349742" y="3283743"/>
            <a:chExt cx="1819827" cy="1371600"/>
          </a:xfrm>
        </p:grpSpPr>
        <p:grpSp>
          <p:nvGrpSpPr>
            <p:cNvPr id="139" name="Group 38"/>
            <p:cNvGrpSpPr>
              <a:grpSpLocks/>
            </p:cNvGrpSpPr>
            <p:nvPr/>
          </p:nvGrpSpPr>
          <p:grpSpPr bwMode="auto">
            <a:xfrm rot="1200000">
              <a:off x="1258888" y="3299618"/>
              <a:ext cx="138112" cy="1331912"/>
              <a:chOff x="900" y="904"/>
              <a:chExt cx="87" cy="839"/>
            </a:xfrm>
          </p:grpSpPr>
          <p:sp>
            <p:nvSpPr>
              <p:cNvPr id="140" name="AutoShape 39"/>
              <p:cNvSpPr>
                <a:spLocks noChangeArrowheads="1"/>
              </p:cNvSpPr>
              <p:nvPr/>
            </p:nvSpPr>
            <p:spPr bwMode="auto">
              <a:xfrm rot="21540000" flipH="1">
                <a:off x="914" y="962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FFB66D">
                  <a:alpha val="79999"/>
                </a:srgbClr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AutoShape 40"/>
              <p:cNvSpPr>
                <a:spLocks noChangeArrowheads="1"/>
              </p:cNvSpPr>
              <p:nvPr/>
            </p:nvSpPr>
            <p:spPr bwMode="auto">
              <a:xfrm rot="21540000" flipH="1">
                <a:off x="900" y="904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FFB66D"/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8" name="AutoShape 2"/>
            <p:cNvSpPr>
              <a:spLocks noChangeArrowheads="1"/>
            </p:cNvSpPr>
            <p:nvPr/>
          </p:nvSpPr>
          <p:spPr bwMode="auto">
            <a:xfrm rot="7463596" flipH="1" flipV="1">
              <a:off x="1449570" y="3249915"/>
              <a:ext cx="540000" cy="899999"/>
            </a:xfrm>
            <a:custGeom>
              <a:avLst/>
              <a:gdLst>
                <a:gd name="T0" fmla="*/ 25806345 w 21600"/>
                <a:gd name="T1" fmla="*/ 44022716 h 21600"/>
                <a:gd name="T2" fmla="*/ 22042515 w 21600"/>
                <a:gd name="T3" fmla="*/ 26023203 h 21600"/>
                <a:gd name="T4" fmla="*/ 21880753 w 21600"/>
                <a:gd name="T5" fmla="*/ 45654892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307"/>
                    <a:pt x="17860" y="7849"/>
                    <a:pt x="17027" y="6611"/>
                  </a:cubicBezTo>
                  <a:lnTo>
                    <a:pt x="19761" y="4772"/>
                  </a:lnTo>
                  <a:cubicBezTo>
                    <a:pt x="20960" y="6554"/>
                    <a:pt x="21600" y="865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66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AutoShape 7"/>
            <p:cNvSpPr>
              <a:spLocks noChangeArrowheads="1"/>
            </p:cNvSpPr>
            <p:nvPr/>
          </p:nvSpPr>
          <p:spPr bwMode="auto">
            <a:xfrm rot="13830976" flipV="1">
              <a:off x="529742" y="3291077"/>
              <a:ext cx="539999" cy="899999"/>
            </a:xfrm>
            <a:custGeom>
              <a:avLst/>
              <a:gdLst>
                <a:gd name="T0" fmla="*/ 25767990 w 21600"/>
                <a:gd name="T1" fmla="*/ 42824903 h 21600"/>
                <a:gd name="T2" fmla="*/ 21732145 w 21600"/>
                <a:gd name="T3" fmla="*/ 24354446 h 21600"/>
                <a:gd name="T4" fmla="*/ 21854376 w 21600"/>
                <a:gd name="T5" fmla="*/ 44822813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182"/>
                    <a:pt x="17782" y="7609"/>
                    <a:pt x="16815" y="6312"/>
                  </a:cubicBezTo>
                  <a:lnTo>
                    <a:pt x="19457" y="4342"/>
                  </a:lnTo>
                  <a:cubicBezTo>
                    <a:pt x="20848" y="6208"/>
                    <a:pt x="21600" y="847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3" name="Group 35"/>
            <p:cNvGrpSpPr>
              <a:grpSpLocks/>
            </p:cNvGrpSpPr>
            <p:nvPr/>
          </p:nvGrpSpPr>
          <p:grpSpPr bwMode="auto">
            <a:xfrm rot="-1200000">
              <a:off x="1095375" y="3323430"/>
              <a:ext cx="138113" cy="1331913"/>
              <a:chOff x="628" y="632"/>
              <a:chExt cx="87" cy="839"/>
            </a:xfrm>
          </p:grpSpPr>
          <p:sp>
            <p:nvSpPr>
              <p:cNvPr id="134" name="AutoShape 36"/>
              <p:cNvSpPr>
                <a:spLocks noChangeArrowheads="1"/>
              </p:cNvSpPr>
              <p:nvPr/>
            </p:nvSpPr>
            <p:spPr bwMode="auto">
              <a:xfrm rot="21540000" flipH="1">
                <a:off x="642" y="690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77A5D3">
                  <a:alpha val="79999"/>
                </a:srgbClr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AutoShape 37"/>
              <p:cNvSpPr>
                <a:spLocks noChangeArrowheads="1"/>
              </p:cNvSpPr>
              <p:nvPr/>
            </p:nvSpPr>
            <p:spPr bwMode="auto">
              <a:xfrm rot="21540000" flipH="1">
                <a:off x="628" y="632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77A5D3"/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7" name="Oval 42"/>
            <p:cNvSpPr>
              <a:spLocks noChangeArrowheads="1"/>
            </p:cNvSpPr>
            <p:nvPr/>
          </p:nvSpPr>
          <p:spPr bwMode="auto">
            <a:xfrm flipV="1">
              <a:off x="1219203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0" name="Group 32"/>
            <p:cNvGrpSpPr>
              <a:grpSpLocks/>
            </p:cNvGrpSpPr>
            <p:nvPr/>
          </p:nvGrpSpPr>
          <p:grpSpPr bwMode="auto">
            <a:xfrm>
              <a:off x="1171575" y="3283743"/>
              <a:ext cx="138113" cy="1331912"/>
              <a:chOff x="2854" y="1696"/>
              <a:chExt cx="91" cy="679"/>
            </a:xfrm>
          </p:grpSpPr>
          <p:sp>
            <p:nvSpPr>
              <p:cNvPr id="131" name="AutoShape 33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AutoShape 34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3" name="Oval 42"/>
            <p:cNvSpPr>
              <a:spLocks noChangeArrowheads="1"/>
            </p:cNvSpPr>
            <p:nvPr/>
          </p:nvSpPr>
          <p:spPr bwMode="auto">
            <a:xfrm flipV="1">
              <a:off x="1219200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43"/>
            <p:cNvSpPr>
              <a:spLocks noChangeShapeType="1"/>
            </p:cNvSpPr>
            <p:nvPr/>
          </p:nvSpPr>
          <p:spPr bwMode="auto">
            <a:xfrm rot="20429851" flipH="1" flipV="1">
              <a:off x="845127" y="4094214"/>
              <a:ext cx="899135" cy="32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5" name="Grouper 144"/>
          <p:cNvGrpSpPr>
            <a:grpSpLocks noChangeAspect="1"/>
          </p:cNvGrpSpPr>
          <p:nvPr/>
        </p:nvGrpSpPr>
        <p:grpSpPr>
          <a:xfrm>
            <a:off x="451342" y="1835944"/>
            <a:ext cx="1439998" cy="1075764"/>
            <a:chOff x="349742" y="3283743"/>
            <a:chExt cx="1819827" cy="1371600"/>
          </a:xfrm>
        </p:grpSpPr>
        <p:grpSp>
          <p:nvGrpSpPr>
            <p:cNvPr id="146" name="Group 38"/>
            <p:cNvGrpSpPr>
              <a:grpSpLocks/>
            </p:cNvGrpSpPr>
            <p:nvPr/>
          </p:nvGrpSpPr>
          <p:grpSpPr bwMode="auto">
            <a:xfrm rot="1200000">
              <a:off x="1258888" y="3299618"/>
              <a:ext cx="138112" cy="1331912"/>
              <a:chOff x="900" y="904"/>
              <a:chExt cx="87" cy="839"/>
            </a:xfrm>
          </p:grpSpPr>
          <p:sp>
            <p:nvSpPr>
              <p:cNvPr id="158" name="AutoShape 39"/>
              <p:cNvSpPr>
                <a:spLocks noChangeArrowheads="1"/>
              </p:cNvSpPr>
              <p:nvPr/>
            </p:nvSpPr>
            <p:spPr bwMode="auto">
              <a:xfrm rot="21540000" flipH="1">
                <a:off x="914" y="962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FFB66D">
                  <a:alpha val="79999"/>
                </a:srgbClr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AutoShape 40"/>
              <p:cNvSpPr>
                <a:spLocks noChangeArrowheads="1"/>
              </p:cNvSpPr>
              <p:nvPr/>
            </p:nvSpPr>
            <p:spPr bwMode="auto">
              <a:xfrm rot="21540000" flipH="1">
                <a:off x="900" y="904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FFB66D"/>
              </a:solidFill>
              <a:ln w="9525">
                <a:solidFill>
                  <a:srgbClr val="FFA347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47" name="AutoShape 2"/>
            <p:cNvSpPr>
              <a:spLocks noChangeArrowheads="1"/>
            </p:cNvSpPr>
            <p:nvPr/>
          </p:nvSpPr>
          <p:spPr bwMode="auto">
            <a:xfrm rot="7463596" flipH="1" flipV="1">
              <a:off x="1449570" y="3249915"/>
              <a:ext cx="540000" cy="899999"/>
            </a:xfrm>
            <a:custGeom>
              <a:avLst/>
              <a:gdLst>
                <a:gd name="T0" fmla="*/ 25806345 w 21600"/>
                <a:gd name="T1" fmla="*/ 44022716 h 21600"/>
                <a:gd name="T2" fmla="*/ 22042515 w 21600"/>
                <a:gd name="T3" fmla="*/ 26023203 h 21600"/>
                <a:gd name="T4" fmla="*/ 21880753 w 21600"/>
                <a:gd name="T5" fmla="*/ 45654892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307"/>
                    <a:pt x="17860" y="7849"/>
                    <a:pt x="17027" y="6611"/>
                  </a:cubicBezTo>
                  <a:lnTo>
                    <a:pt x="19761" y="4772"/>
                  </a:lnTo>
                  <a:cubicBezTo>
                    <a:pt x="20960" y="6554"/>
                    <a:pt x="21600" y="865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66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AutoShape 7"/>
            <p:cNvSpPr>
              <a:spLocks noChangeArrowheads="1"/>
            </p:cNvSpPr>
            <p:nvPr/>
          </p:nvSpPr>
          <p:spPr bwMode="auto">
            <a:xfrm rot="13830976" flipV="1">
              <a:off x="529742" y="3291077"/>
              <a:ext cx="539999" cy="899999"/>
            </a:xfrm>
            <a:custGeom>
              <a:avLst/>
              <a:gdLst>
                <a:gd name="T0" fmla="*/ 25767990 w 21600"/>
                <a:gd name="T1" fmla="*/ 42824903 h 21600"/>
                <a:gd name="T2" fmla="*/ 21732145 w 21600"/>
                <a:gd name="T3" fmla="*/ 24354446 h 21600"/>
                <a:gd name="T4" fmla="*/ 21854376 w 21600"/>
                <a:gd name="T5" fmla="*/ 44822813 h 21600"/>
                <a:gd name="T6" fmla="*/ 27994407 w 21600"/>
                <a:gd name="T7" fmla="*/ 71970668 h 21600"/>
                <a:gd name="T8" fmla="*/ 21239659 w 21600"/>
                <a:gd name="T9" fmla="*/ 83194678 h 21600"/>
                <a:gd name="T10" fmla="*/ 18299040 w 21600"/>
                <a:gd name="T11" fmla="*/ 5741834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783" y="13547"/>
                  </a:moveTo>
                  <a:cubicBezTo>
                    <a:pt x="18128" y="12672"/>
                    <a:pt x="18305" y="11740"/>
                    <a:pt x="18305" y="10800"/>
                  </a:cubicBezTo>
                  <a:cubicBezTo>
                    <a:pt x="18305" y="9182"/>
                    <a:pt x="17782" y="7609"/>
                    <a:pt x="16815" y="6312"/>
                  </a:cubicBezTo>
                  <a:lnTo>
                    <a:pt x="19457" y="4342"/>
                  </a:lnTo>
                  <a:cubicBezTo>
                    <a:pt x="20848" y="6208"/>
                    <a:pt x="21600" y="8472"/>
                    <a:pt x="21600" y="10800"/>
                  </a:cubicBezTo>
                  <a:cubicBezTo>
                    <a:pt x="21600" y="12153"/>
                    <a:pt x="21345" y="13494"/>
                    <a:pt x="20850" y="14754"/>
                  </a:cubicBezTo>
                  <a:lnTo>
                    <a:pt x="23362" y="15742"/>
                  </a:lnTo>
                  <a:lnTo>
                    <a:pt x="17725" y="18197"/>
                  </a:lnTo>
                  <a:lnTo>
                    <a:pt x="15271" y="12559"/>
                  </a:lnTo>
                  <a:lnTo>
                    <a:pt x="17783" y="13547"/>
                  </a:lnTo>
                  <a:close/>
                </a:path>
              </a:pathLst>
            </a:custGeom>
            <a:gradFill rotWithShape="0">
              <a:gsLst>
                <a:gs pos="0">
                  <a:srgbClr val="336699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49" name="Group 35"/>
            <p:cNvGrpSpPr>
              <a:grpSpLocks/>
            </p:cNvGrpSpPr>
            <p:nvPr/>
          </p:nvGrpSpPr>
          <p:grpSpPr bwMode="auto">
            <a:xfrm rot="-1200000">
              <a:off x="1095375" y="3323430"/>
              <a:ext cx="138113" cy="1331913"/>
              <a:chOff x="628" y="632"/>
              <a:chExt cx="87" cy="839"/>
            </a:xfrm>
          </p:grpSpPr>
          <p:sp>
            <p:nvSpPr>
              <p:cNvPr id="156" name="AutoShape 36"/>
              <p:cNvSpPr>
                <a:spLocks noChangeArrowheads="1"/>
              </p:cNvSpPr>
              <p:nvPr/>
            </p:nvSpPr>
            <p:spPr bwMode="auto">
              <a:xfrm rot="21540000" flipH="1">
                <a:off x="642" y="690"/>
                <a:ext cx="68" cy="781"/>
              </a:xfrm>
              <a:prstGeom prst="can">
                <a:avLst>
                  <a:gd name="adj" fmla="val 111503"/>
                </a:avLst>
              </a:prstGeom>
              <a:solidFill>
                <a:srgbClr val="77A5D3">
                  <a:alpha val="79999"/>
                </a:srgbClr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AutoShape 37"/>
              <p:cNvSpPr>
                <a:spLocks noChangeArrowheads="1"/>
              </p:cNvSpPr>
              <p:nvPr/>
            </p:nvSpPr>
            <p:spPr bwMode="auto">
              <a:xfrm rot="21540000" flipH="1">
                <a:off x="628" y="632"/>
                <a:ext cx="87" cy="210"/>
              </a:xfrm>
              <a:prstGeom prst="can">
                <a:avLst>
                  <a:gd name="adj" fmla="val 23434"/>
                </a:avLst>
              </a:prstGeom>
              <a:solidFill>
                <a:srgbClr val="77A5D3"/>
              </a:solidFill>
              <a:ln w="9525">
                <a:solidFill>
                  <a:srgbClr val="4986C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0" name="Oval 42"/>
            <p:cNvSpPr>
              <a:spLocks noChangeArrowheads="1"/>
            </p:cNvSpPr>
            <p:nvPr/>
          </p:nvSpPr>
          <p:spPr bwMode="auto">
            <a:xfrm flipV="1">
              <a:off x="1219203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51" name="Group 32"/>
            <p:cNvGrpSpPr>
              <a:grpSpLocks/>
            </p:cNvGrpSpPr>
            <p:nvPr/>
          </p:nvGrpSpPr>
          <p:grpSpPr bwMode="auto">
            <a:xfrm>
              <a:off x="1171575" y="3283743"/>
              <a:ext cx="138113" cy="1331912"/>
              <a:chOff x="2854" y="1696"/>
              <a:chExt cx="91" cy="679"/>
            </a:xfrm>
          </p:grpSpPr>
          <p:sp>
            <p:nvSpPr>
              <p:cNvPr id="154" name="AutoShape 33"/>
              <p:cNvSpPr>
                <a:spLocks noChangeArrowheads="1"/>
              </p:cNvSpPr>
              <p:nvPr/>
            </p:nvSpPr>
            <p:spPr bwMode="auto">
              <a:xfrm rot="21540000" flipH="1">
                <a:off x="2869" y="1743"/>
                <a:ext cx="71" cy="632"/>
              </a:xfrm>
              <a:prstGeom prst="can">
                <a:avLst>
                  <a:gd name="adj" fmla="val 8641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AutoShape 34"/>
              <p:cNvSpPr>
                <a:spLocks noChangeArrowheads="1"/>
              </p:cNvSpPr>
              <p:nvPr/>
            </p:nvSpPr>
            <p:spPr bwMode="auto">
              <a:xfrm rot="21540000" flipH="1">
                <a:off x="2854" y="1696"/>
                <a:ext cx="91" cy="170"/>
              </a:xfrm>
              <a:prstGeom prst="can">
                <a:avLst>
                  <a:gd name="adj" fmla="val 18136"/>
                </a:avLst>
              </a:prstGeom>
              <a:gradFill rotWithShape="1">
                <a:gsLst>
                  <a:gs pos="0">
                    <a:srgbClr val="4D4D4D"/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2" name="Oval 42"/>
            <p:cNvSpPr>
              <a:spLocks noChangeArrowheads="1"/>
            </p:cNvSpPr>
            <p:nvPr/>
          </p:nvSpPr>
          <p:spPr bwMode="auto">
            <a:xfrm flipV="1">
              <a:off x="1219200" y="4229893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6" name="Text Box 15"/>
          <p:cNvSpPr txBox="1">
            <a:spLocks noChangeArrowheads="1"/>
          </p:cNvSpPr>
          <p:nvPr/>
        </p:nvSpPr>
        <p:spPr bwMode="auto">
          <a:xfrm>
            <a:off x="6608763" y="1709738"/>
            <a:ext cx="967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rgbClr val="666699"/>
                </a:solidFill>
                <a:latin typeface="Trebuchet MS"/>
                <a:ea typeface="Lucida Sans Unicode" pitchFamily="-84" charset="0"/>
                <a:cs typeface="Trebuchet MS"/>
              </a:rPr>
              <a:t>TANGAGE</a:t>
            </a:r>
          </a:p>
        </p:txBody>
      </p:sp>
      <p:sp>
        <p:nvSpPr>
          <p:cNvPr id="138" name="Text Box 16"/>
          <p:cNvSpPr txBox="1">
            <a:spLocks noChangeArrowheads="1"/>
          </p:cNvSpPr>
          <p:nvPr/>
        </p:nvSpPr>
        <p:spPr bwMode="auto">
          <a:xfrm>
            <a:off x="7075488" y="3467100"/>
            <a:ext cx="783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rgbClr val="339966"/>
                </a:solidFill>
                <a:latin typeface="Trebuchet MS"/>
                <a:ea typeface="Lucida Sans Unicode" pitchFamily="-84" charset="0"/>
                <a:cs typeface="Trebuchet MS"/>
              </a:rPr>
              <a:t>ROULIS</a:t>
            </a:r>
          </a:p>
        </p:txBody>
      </p:sp>
      <p:sp>
        <p:nvSpPr>
          <p:cNvPr id="142" name="Text Box 17"/>
          <p:cNvSpPr txBox="1">
            <a:spLocks noChangeArrowheads="1"/>
          </p:cNvSpPr>
          <p:nvPr/>
        </p:nvSpPr>
        <p:spPr bwMode="auto">
          <a:xfrm>
            <a:off x="5983288" y="5362575"/>
            <a:ext cx="716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rgbClr val="FF9966"/>
                </a:solidFill>
                <a:latin typeface="Trebuchet MS"/>
                <a:ea typeface="Lucida Sans Unicode" pitchFamily="-84" charset="0"/>
                <a:cs typeface="Trebuchet MS"/>
              </a:rPr>
              <a:t>LACET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987665" y="124768"/>
            <a:ext cx="51940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Rappel sur les axes de rotation</a:t>
            </a:r>
          </a:p>
        </p:txBody>
      </p:sp>
    </p:spTree>
    <p:extLst>
      <p:ext uri="{BB962C8B-B14F-4D97-AF65-F5344CB8AC3E}">
        <p14:creationId xmlns:p14="http://schemas.microsoft.com/office/powerpoint/2010/main" val="6191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  <p:bldP spid="29721" grpId="0"/>
      <p:bldP spid="29722" grpId="0"/>
      <p:bldP spid="29735" grpId="0"/>
      <p:bldP spid="29736" grpId="0"/>
      <p:bldP spid="43" grpId="0"/>
      <p:bldP spid="65" grpId="0" animBg="1"/>
      <p:bldP spid="66" grpId="0" animBg="1"/>
      <p:bldP spid="68" grpId="0" animBg="1"/>
      <p:bldP spid="136" grpId="0"/>
      <p:bldP spid="138" grpId="0"/>
      <p:bldP spid="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E1C3B85E-1DCE-E54D-A17D-9A553552A38D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91000"/>
          </a:blip>
          <a:stretch>
            <a:fillRect/>
          </a:stretch>
        </p:blipFill>
        <p:spPr>
          <a:xfrm rot="1202706" flipH="1">
            <a:off x="4606958" y="4209843"/>
            <a:ext cx="2471413" cy="698444"/>
          </a:xfrm>
          <a:prstGeom prst="rect">
            <a:avLst/>
          </a:prstGeom>
        </p:spPr>
      </p:pic>
      <p:sp>
        <p:nvSpPr>
          <p:cNvPr id="31" name="AutoShape 5">
            <a:extLst>
              <a:ext uri="{FF2B5EF4-FFF2-40B4-BE49-F238E27FC236}">
                <a16:creationId xmlns:a16="http://schemas.microsoft.com/office/drawing/2014/main" id="{B628D887-7A8B-B044-A8A1-980E22B32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19" y="4143253"/>
            <a:ext cx="3874650" cy="932045"/>
          </a:xfrm>
          <a:custGeom>
            <a:avLst/>
            <a:gdLst>
              <a:gd name="connsiteX0" fmla="*/ 0 w 3874650"/>
              <a:gd name="connsiteY0" fmla="*/ 894975 h 894975"/>
              <a:gd name="connsiteX1" fmla="*/ 0 w 3874650"/>
              <a:gd name="connsiteY1" fmla="*/ 0 h 894975"/>
              <a:gd name="connsiteX2" fmla="*/ 3874650 w 3874650"/>
              <a:gd name="connsiteY2" fmla="*/ 894975 h 894975"/>
              <a:gd name="connsiteX3" fmla="*/ 0 w 3874650"/>
              <a:gd name="connsiteY3" fmla="*/ 894975 h 894975"/>
              <a:gd name="connsiteX0" fmla="*/ 0 w 3874650"/>
              <a:gd name="connsiteY0" fmla="*/ 932045 h 932045"/>
              <a:gd name="connsiteX1" fmla="*/ 0 w 3874650"/>
              <a:gd name="connsiteY1" fmla="*/ 0 h 932045"/>
              <a:gd name="connsiteX2" fmla="*/ 3874650 w 3874650"/>
              <a:gd name="connsiteY2" fmla="*/ 932045 h 932045"/>
              <a:gd name="connsiteX3" fmla="*/ 0 w 3874650"/>
              <a:gd name="connsiteY3" fmla="*/ 932045 h 9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4650" h="932045">
                <a:moveTo>
                  <a:pt x="0" y="932045"/>
                </a:moveTo>
                <a:lnTo>
                  <a:pt x="0" y="0"/>
                </a:lnTo>
                <a:lnTo>
                  <a:pt x="3874650" y="932045"/>
                </a:lnTo>
                <a:lnTo>
                  <a:pt x="0" y="93204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8D6EBD9-3A4C-EF46-905B-3E993C8B6028}"/>
              </a:ext>
            </a:extLst>
          </p:cNvPr>
          <p:cNvGrpSpPr/>
          <p:nvPr/>
        </p:nvGrpSpPr>
        <p:grpSpPr>
          <a:xfrm rot="21275665">
            <a:off x="3250756" y="3602236"/>
            <a:ext cx="2682269" cy="1291959"/>
            <a:chOff x="4148027" y="3561671"/>
            <a:chExt cx="2682269" cy="1291959"/>
          </a:xfrm>
        </p:grpSpPr>
        <p:sp>
          <p:nvSpPr>
            <p:cNvPr id="27" name="Line 11">
              <a:extLst>
                <a:ext uri="{FF2B5EF4-FFF2-40B4-BE49-F238E27FC236}">
                  <a16:creationId xmlns:a16="http://schemas.microsoft.com/office/drawing/2014/main" id="{9F0183A8-47D7-334E-9956-4F8E717EE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683" y="3561671"/>
              <a:ext cx="2560613" cy="12919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12">
              <a:extLst>
                <a:ext uri="{FF2B5EF4-FFF2-40B4-BE49-F238E27FC236}">
                  <a16:creationId xmlns:a16="http://schemas.microsoft.com/office/drawing/2014/main" id="{1A33539D-3EAC-BC44-8D1A-BFA8136BB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60000">
              <a:off x="4148027" y="3570812"/>
              <a:ext cx="127953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rgbClr val="FF0000"/>
                  </a:solidFill>
                  <a:latin typeface="Candara" panose="020E0502030303020204" pitchFamily="34" charset="0"/>
                </a:rPr>
                <a:t>Corde</a:t>
              </a:r>
            </a:p>
          </p:txBody>
        </p:sp>
      </p:grpSp>
      <p:sp>
        <p:nvSpPr>
          <p:cNvPr id="25" name="AutoShape 4">
            <a:extLst>
              <a:ext uri="{FF2B5EF4-FFF2-40B4-BE49-F238E27FC236}">
                <a16:creationId xmlns:a16="http://schemas.microsoft.com/office/drawing/2014/main" id="{6EB16809-49D8-5641-852E-45EDB816AB8A}"/>
              </a:ext>
            </a:extLst>
          </p:cNvPr>
          <p:cNvSpPr>
            <a:spLocks noChangeArrowheads="1"/>
          </p:cNvSpPr>
          <p:nvPr/>
        </p:nvSpPr>
        <p:spPr bwMode="auto">
          <a:xfrm rot="840000">
            <a:off x="3210160" y="4158069"/>
            <a:ext cx="3557526" cy="429371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1EE530C7-FB7F-EB4E-AC62-154A8748208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2699" y="633413"/>
            <a:ext cx="9144000" cy="446087"/>
          </a:xfrm>
          <a:noFill/>
          <a:ln/>
          <a:effectLst/>
        </p:spPr>
        <p:txBody>
          <a:bodyPr anchorCtr="0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fr-FR" sz="1600" b="1" dirty="0">
                <a:solidFill>
                  <a:srgbClr val="C00000"/>
                </a:solidFill>
                <a:latin typeface="Candara" panose="020E0502030303020204" pitchFamily="34" charset="0"/>
                <a:ea typeface="ＭＳ Ｐゴシック" charset="-128"/>
              </a:rPr>
              <a:t>L’angle d’incidence </a:t>
            </a:r>
            <a:r>
              <a:rPr lang="fr-FR" altLang="fr-FR" sz="1600" dirty="0">
                <a:solidFill>
                  <a:srgbClr val="C00000"/>
                </a:solidFill>
                <a:sym typeface="Symbol" pitchFamily="2" charset="2"/>
              </a:rPr>
              <a:t>(</a:t>
            </a:r>
            <a:r>
              <a:rPr lang="fr-FR" altLang="fr-FR" sz="1600" dirty="0">
                <a:solidFill>
                  <a:srgbClr val="C00000"/>
                </a:solidFill>
                <a:latin typeface="Symbol" pitchFamily="2" charset="2"/>
                <a:sym typeface="Symbol" pitchFamily="2" charset="2"/>
              </a:rPr>
              <a:t>a - </a:t>
            </a:r>
            <a:r>
              <a:rPr lang="fr-FR" altLang="fr-FR" sz="1600" dirty="0">
                <a:solidFill>
                  <a:srgbClr val="C00000"/>
                </a:solidFill>
                <a:latin typeface="Candara" panose="020E0502030303020204" pitchFamily="34" charset="0"/>
                <a:sym typeface="Symbol" pitchFamily="2" charset="2"/>
              </a:rPr>
              <a:t>Alpha</a:t>
            </a:r>
            <a:r>
              <a:rPr lang="fr-FR" altLang="fr-FR" sz="1600" dirty="0">
                <a:solidFill>
                  <a:srgbClr val="C00000"/>
                </a:solidFill>
                <a:latin typeface="Symbol" pitchFamily="2" charset="2"/>
                <a:sym typeface="Symbol" pitchFamily="2" charset="2"/>
              </a:rPr>
              <a:t>)</a:t>
            </a:r>
            <a:endParaRPr lang="fr-FR" altLang="fr-FR" sz="1600" dirty="0">
              <a:solidFill>
                <a:srgbClr val="C00000"/>
              </a:solidFill>
              <a:latin typeface="Candara" panose="020E0502030303020204" pitchFamily="34" charset="0"/>
              <a:ea typeface="ＭＳ Ｐゴシック" charset="-128"/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1A339DE8-049A-BB43-9032-778756C5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" y="921092"/>
            <a:ext cx="7802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altLang="fr-FR" sz="1400" b="0" dirty="0">
                <a:latin typeface="Candara" panose="020E0502030303020204" pitchFamily="34" charset="0"/>
              </a:rPr>
              <a:t>C’est l’angle formé entre la corde de référence d’une aile (ou axe longitudinal de l’ULM) et la trajectoire (ou vent relatif).</a:t>
            </a:r>
            <a:endParaRPr lang="fr-FR" altLang="fr-FR" sz="1100" b="0" dirty="0">
              <a:latin typeface="Candara" panose="020E0502030303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052881D-EFB3-D74B-AFB8-B0228AA4A6D1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1609643"/>
            <a:ext cx="9144000" cy="419852"/>
          </a:xfrm>
          <a:prstGeom prst="rect">
            <a:avLst/>
          </a:prstGeom>
          <a:noFill/>
          <a:ln/>
          <a:effectLst/>
        </p:spPr>
        <p:txBody>
          <a:bodyPr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fr-FR" altLang="fr-FR" sz="1600" dirty="0">
                <a:solidFill>
                  <a:schemeClr val="tx2"/>
                </a:solidFill>
                <a:latin typeface="Candara" panose="020E0502030303020204" pitchFamily="34" charset="0"/>
                <a:ea typeface="ＭＳ Ｐゴシック" charset="-128"/>
              </a:rPr>
              <a:t>L’angle de pente </a:t>
            </a:r>
            <a:r>
              <a:rPr lang="fr-FR" altLang="fr-FR" sz="1600" b="0" dirty="0">
                <a:solidFill>
                  <a:schemeClr val="tx2"/>
                </a:solidFill>
                <a:sym typeface="Symbol" pitchFamily="2" charset="2"/>
              </a:rPr>
              <a:t>(</a:t>
            </a:r>
            <a:r>
              <a:rPr lang="fr-FR" altLang="fr-FR" sz="1600" b="0" dirty="0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g - </a:t>
            </a:r>
            <a:r>
              <a:rPr lang="fr-FR" altLang="fr-FR" sz="1600" b="0" dirty="0">
                <a:solidFill>
                  <a:schemeClr val="tx2"/>
                </a:solidFill>
                <a:latin typeface="Candara" panose="020E0502030303020204" pitchFamily="34" charset="0"/>
                <a:sym typeface="Symbol" pitchFamily="2" charset="2"/>
              </a:rPr>
              <a:t>Gamma</a:t>
            </a:r>
            <a:r>
              <a:rPr lang="fr-FR" altLang="fr-FR" sz="1600" b="0" dirty="0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)</a:t>
            </a:r>
            <a:endParaRPr lang="fr-FR" altLang="fr-FR" sz="1600" b="0" dirty="0">
              <a:solidFill>
                <a:schemeClr val="tx2"/>
              </a:solidFill>
              <a:latin typeface="Candara" panose="020E0502030303020204" pitchFamily="34" charset="0"/>
              <a:ea typeface="ＭＳ Ｐゴシック" charset="-128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7573BFE-3FF5-784A-A19C-73652699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905"/>
            <a:ext cx="91439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ctr" eaLnBrk="1" hangingPunct="1">
              <a:defRPr/>
            </a:pPr>
            <a:r>
              <a:rPr lang="fr-FR" altLang="fr-FR" sz="1400" b="0" dirty="0">
                <a:latin typeface="Candara" panose="020E0502030303020204" pitchFamily="34" charset="0"/>
              </a:rPr>
              <a:t>C’est l’angle formé entre la trajectoire (ou vent relatif) et l’horizontale</a:t>
            </a:r>
            <a:r>
              <a:rPr lang="fr-FR" altLang="fr-FR" sz="1600" b="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686A962-8005-8248-A301-7F962BB4AE2A}"/>
              </a:ext>
            </a:extLst>
          </p:cNvPr>
          <p:cNvSpPr txBox="1">
            <a:spLocks noChangeArrowheads="1"/>
          </p:cNvSpPr>
          <p:nvPr/>
        </p:nvSpPr>
        <p:spPr>
          <a:xfrm>
            <a:off x="12699" y="2358650"/>
            <a:ext cx="9144000" cy="469983"/>
          </a:xfrm>
          <a:prstGeom prst="rect">
            <a:avLst/>
          </a:prstGeom>
          <a:noFill/>
          <a:ln/>
          <a:effectLst/>
        </p:spPr>
        <p:txBody>
          <a:bodyPr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fr-FR" altLang="fr-FR" sz="1600" dirty="0">
                <a:solidFill>
                  <a:srgbClr val="008100"/>
                </a:solidFill>
                <a:latin typeface="Candara" panose="020E0502030303020204" pitchFamily="34" charset="0"/>
                <a:ea typeface="ＭＳ Ｐゴシック" charset="-128"/>
              </a:rPr>
              <a:t>L’angle d’assiette </a:t>
            </a:r>
            <a:r>
              <a:rPr lang="fr-FR" altLang="fr-FR" sz="1600" b="0" dirty="0">
                <a:solidFill>
                  <a:srgbClr val="008100"/>
                </a:solidFill>
                <a:sym typeface="Symbol" pitchFamily="2" charset="2"/>
              </a:rPr>
              <a:t>(</a:t>
            </a:r>
            <a:r>
              <a:rPr lang="fr-FR" altLang="fr-FR" sz="1600" b="0" dirty="0" err="1">
                <a:solidFill>
                  <a:srgbClr val="008100"/>
                </a:solidFill>
                <a:latin typeface="Symbol" pitchFamily="2" charset="2"/>
                <a:sym typeface="Symbol" pitchFamily="2" charset="2"/>
              </a:rPr>
              <a:t>t</a:t>
            </a:r>
            <a:r>
              <a:rPr lang="fr-FR" altLang="fr-FR" sz="1600" b="0" dirty="0">
                <a:solidFill>
                  <a:srgbClr val="008100"/>
                </a:solidFill>
                <a:sym typeface="Symbol" pitchFamily="2" charset="2"/>
              </a:rPr>
              <a:t> - Thêta) </a:t>
            </a:r>
            <a:endParaRPr lang="fr-FR" altLang="fr-FR" sz="1600" b="0" dirty="0">
              <a:solidFill>
                <a:srgbClr val="008100"/>
              </a:solidFill>
              <a:latin typeface="Candara" panose="020E0502030303020204" pitchFamily="34" charset="0"/>
              <a:ea typeface="ＭＳ Ｐゴシック" charset="-128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E3609AB5-E690-F247-98BE-6056E04F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" y="2637591"/>
            <a:ext cx="85587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algn="ctr" eaLnBrk="1" hangingPunct="1">
              <a:defRPr/>
            </a:pPr>
            <a:r>
              <a:rPr lang="fr-FR" altLang="fr-FR" sz="1400" b="0" dirty="0">
                <a:latin typeface="Candara" panose="020E0502030303020204" pitchFamily="34" charset="0"/>
              </a:rPr>
              <a:t>C’est l’angle formé entre la corde de référence de l’aile (ou axe longitudinal de l’ULM) et l’horizontale.</a:t>
            </a:r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C3D89A96-6C89-FD40-8808-7943B20CFF58}"/>
              </a:ext>
            </a:extLst>
          </p:cNvPr>
          <p:cNvGrpSpPr>
            <a:grpSpLocks/>
          </p:cNvGrpSpPr>
          <p:nvPr/>
        </p:nvGrpSpPr>
        <p:grpSpPr bwMode="auto">
          <a:xfrm>
            <a:off x="2979189" y="4840300"/>
            <a:ext cx="4157663" cy="276225"/>
            <a:chOff x="1339" y="2850"/>
            <a:chExt cx="2619" cy="174"/>
          </a:xfrm>
        </p:grpSpPr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1BE6DAD8-3708-B346-8502-0A7F01BB6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9" y="2996"/>
              <a:ext cx="2619" cy="9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id="{D360CB5C-9D30-FA4F-B727-CE81B50BD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2" y="2850"/>
              <a:ext cx="76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rgbClr val="006600"/>
                  </a:solidFill>
                  <a:latin typeface="Candara" panose="020E0502030303020204" pitchFamily="34" charset="0"/>
                </a:rPr>
                <a:t>Horizontale</a:t>
              </a: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901AFF71-AC6C-2844-BDAF-46504827E0A9}"/>
              </a:ext>
            </a:extLst>
          </p:cNvPr>
          <p:cNvGrpSpPr>
            <a:grpSpLocks/>
          </p:cNvGrpSpPr>
          <p:nvPr/>
        </p:nvGrpSpPr>
        <p:grpSpPr bwMode="auto">
          <a:xfrm rot="21182390">
            <a:off x="3016346" y="3883359"/>
            <a:ext cx="4133850" cy="747713"/>
            <a:chOff x="1676" y="1659"/>
            <a:chExt cx="2604" cy="471"/>
          </a:xfrm>
        </p:grpSpPr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2E91C708-0B22-BF49-8C99-84EEAC0AB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09557">
              <a:off x="1808" y="1659"/>
              <a:ext cx="69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rgbClr val="000099"/>
                  </a:solidFill>
                  <a:latin typeface="Candara" panose="020E0502030303020204" pitchFamily="34" charset="0"/>
                </a:rPr>
                <a:t>Trajectoire</a:t>
              </a:r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060940B9-5A8F-6144-84E3-080977976B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76682">
              <a:off x="1676" y="2100"/>
              <a:ext cx="2604" cy="3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1" name="Group 13">
            <a:extLst>
              <a:ext uri="{FF2B5EF4-FFF2-40B4-BE49-F238E27FC236}">
                <a16:creationId xmlns:a16="http://schemas.microsoft.com/office/drawing/2014/main" id="{429020E3-33CD-984D-99D8-6EF486E53158}"/>
              </a:ext>
            </a:extLst>
          </p:cNvPr>
          <p:cNvGrpSpPr>
            <a:grpSpLocks/>
          </p:cNvGrpSpPr>
          <p:nvPr/>
        </p:nvGrpSpPr>
        <p:grpSpPr bwMode="auto">
          <a:xfrm rot="21182390">
            <a:off x="2138853" y="3739798"/>
            <a:ext cx="1084263" cy="438151"/>
            <a:chOff x="653" y="1206"/>
            <a:chExt cx="683" cy="276"/>
          </a:xfrm>
        </p:grpSpPr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ABA9A25E-59FB-EC4A-8D6B-92177E204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" y="1288"/>
              <a:ext cx="487" cy="194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15">
              <a:extLst>
                <a:ext uri="{FF2B5EF4-FFF2-40B4-BE49-F238E27FC236}">
                  <a16:creationId xmlns:a16="http://schemas.microsoft.com/office/drawing/2014/main" id="{F8DE819E-B967-3F47-A779-F72712AC6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62065">
              <a:off x="653" y="1206"/>
              <a:ext cx="68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200" b="0" dirty="0">
                  <a:solidFill>
                    <a:schemeClr val="accent1">
                      <a:lumMod val="75000"/>
                    </a:schemeClr>
                  </a:solidFill>
                  <a:latin typeface="Candara" panose="020E0502030303020204" pitchFamily="34" charset="0"/>
                </a:rPr>
                <a:t>Vent relatif</a:t>
              </a:r>
            </a:p>
          </p:txBody>
        </p:sp>
      </p:grpSp>
      <p:sp>
        <p:nvSpPr>
          <p:cNvPr id="32" name="Text Box 32">
            <a:extLst>
              <a:ext uri="{FF2B5EF4-FFF2-40B4-BE49-F238E27FC236}">
                <a16:creationId xmlns:a16="http://schemas.microsoft.com/office/drawing/2014/main" id="{509D561E-F175-9F45-9A73-2F19D561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213" y="6157826"/>
            <a:ext cx="4144986" cy="369332"/>
          </a:xfrm>
          <a:prstGeom prst="rect">
            <a:avLst/>
          </a:prstGeom>
          <a:solidFill>
            <a:srgbClr val="FFF793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dirty="0">
                <a:solidFill>
                  <a:srgbClr val="008100"/>
                </a:solidFill>
                <a:latin typeface="Candara" panose="020E0502030303020204" pitchFamily="34" charset="0"/>
                <a:sym typeface="Symbol" pitchFamily="2" charset="2"/>
              </a:rPr>
              <a:t>assiette</a:t>
            </a:r>
            <a:r>
              <a:rPr lang="fr-FR" altLang="fr-FR" sz="1800" dirty="0">
                <a:solidFill>
                  <a:srgbClr val="008100"/>
                </a:solidFill>
                <a:latin typeface="+mj-lt"/>
                <a:sym typeface="Symbol" pitchFamily="2" charset="2"/>
              </a:rPr>
              <a:t>(</a:t>
            </a:r>
            <a:r>
              <a:rPr lang="fr-FR" altLang="fr-FR" sz="1800" dirty="0" err="1">
                <a:solidFill>
                  <a:srgbClr val="008100"/>
                </a:solidFill>
                <a:latin typeface="Symbol" pitchFamily="2" charset="2"/>
                <a:sym typeface="Symbol" pitchFamily="2" charset="2"/>
              </a:rPr>
              <a:t>t</a:t>
            </a:r>
            <a:r>
              <a:rPr lang="fr-FR" altLang="fr-FR" sz="1800" dirty="0">
                <a:solidFill>
                  <a:srgbClr val="008100"/>
                </a:solidFill>
                <a:latin typeface="+mj-lt"/>
                <a:sym typeface="Symbol" pitchFamily="2" charset="2"/>
              </a:rPr>
              <a:t>)</a:t>
            </a:r>
            <a:r>
              <a:rPr lang="fr-FR" altLang="fr-FR" sz="1800" dirty="0">
                <a:sym typeface="Symbol" pitchFamily="2" charset="2"/>
              </a:rPr>
              <a:t> </a:t>
            </a:r>
            <a:r>
              <a:rPr lang="fr-FR" altLang="fr-FR" sz="1800" dirty="0">
                <a:latin typeface="Candara" panose="020E0502030303020204" pitchFamily="34" charset="0"/>
                <a:sym typeface="Symbol" pitchFamily="2" charset="2"/>
              </a:rPr>
              <a:t>= </a:t>
            </a:r>
            <a:r>
              <a:rPr lang="fr-FR" altLang="fr-FR" sz="1800" dirty="0">
                <a:solidFill>
                  <a:srgbClr val="C00000"/>
                </a:solidFill>
                <a:latin typeface="Candara" panose="020E0502030303020204" pitchFamily="34" charset="0"/>
                <a:sym typeface="Symbol" pitchFamily="2" charset="2"/>
              </a:rPr>
              <a:t>incidence </a:t>
            </a:r>
            <a:r>
              <a:rPr lang="fr-FR" altLang="fr-FR" sz="1800" dirty="0">
                <a:solidFill>
                  <a:srgbClr val="C00000"/>
                </a:solidFill>
                <a:latin typeface="+mj-lt"/>
                <a:sym typeface="Symbol" pitchFamily="2" charset="2"/>
              </a:rPr>
              <a:t>(</a:t>
            </a:r>
            <a:r>
              <a:rPr lang="fr-FR" altLang="fr-FR" sz="1800" dirty="0">
                <a:solidFill>
                  <a:srgbClr val="C00000"/>
                </a:solidFill>
                <a:latin typeface="Symbol" pitchFamily="2" charset="2"/>
                <a:sym typeface="Symbol" pitchFamily="2" charset="2"/>
              </a:rPr>
              <a:t>a</a:t>
            </a:r>
            <a:r>
              <a:rPr lang="fr-FR" altLang="fr-FR" sz="1800" dirty="0">
                <a:solidFill>
                  <a:srgbClr val="C00000"/>
                </a:solidFill>
                <a:latin typeface="+mj-lt"/>
                <a:sym typeface="Symbol" pitchFamily="2" charset="2"/>
              </a:rPr>
              <a:t>)</a:t>
            </a:r>
            <a:r>
              <a:rPr lang="fr-FR" altLang="fr-FR" sz="1800" dirty="0">
                <a:sym typeface="Symbol" pitchFamily="2" charset="2"/>
              </a:rPr>
              <a:t> </a:t>
            </a:r>
            <a:r>
              <a:rPr lang="fr-FR" altLang="fr-FR" sz="1800" dirty="0">
                <a:latin typeface="Candara" panose="020E0502030303020204" pitchFamily="34" charset="0"/>
                <a:sym typeface="Symbol" pitchFamily="2" charset="2"/>
              </a:rPr>
              <a:t>+ </a:t>
            </a:r>
            <a:r>
              <a:rPr lang="fr-FR" altLang="fr-FR" sz="1800" dirty="0">
                <a:solidFill>
                  <a:schemeClr val="tx2"/>
                </a:solidFill>
                <a:latin typeface="Candara" panose="020E0502030303020204" pitchFamily="34" charset="0"/>
                <a:sym typeface="Symbol" pitchFamily="2" charset="2"/>
              </a:rPr>
              <a:t>pente </a:t>
            </a:r>
            <a:r>
              <a:rPr lang="fr-FR" altLang="fr-FR" sz="1800" dirty="0">
                <a:solidFill>
                  <a:schemeClr val="tx2"/>
                </a:solidFill>
                <a:latin typeface="+mj-lt"/>
                <a:sym typeface="Symbol" pitchFamily="2" charset="2"/>
              </a:rPr>
              <a:t>(</a:t>
            </a:r>
            <a:r>
              <a:rPr lang="fr-FR" altLang="fr-FR" sz="1800" dirty="0">
                <a:solidFill>
                  <a:schemeClr val="tx2"/>
                </a:solidFill>
                <a:latin typeface="Symbol" pitchFamily="2" charset="2"/>
                <a:sym typeface="Symbol" pitchFamily="2" charset="2"/>
              </a:rPr>
              <a:t>g</a:t>
            </a:r>
            <a:r>
              <a:rPr lang="fr-FR" altLang="fr-FR" sz="1800" dirty="0">
                <a:solidFill>
                  <a:schemeClr val="tx2"/>
                </a:solidFill>
                <a:latin typeface="+mj-lt"/>
                <a:sym typeface="Symbol" pitchFamily="2" charset="2"/>
              </a:rPr>
              <a:t>)</a:t>
            </a:r>
          </a:p>
        </p:txBody>
      </p:sp>
      <p:sp>
        <p:nvSpPr>
          <p:cNvPr id="35" name="Arc 25">
            <a:extLst>
              <a:ext uri="{FF2B5EF4-FFF2-40B4-BE49-F238E27FC236}">
                <a16:creationId xmlns:a16="http://schemas.microsoft.com/office/drawing/2014/main" id="{05AC8093-9457-F341-BC96-87437D8AF27E}"/>
              </a:ext>
            </a:extLst>
          </p:cNvPr>
          <p:cNvSpPr>
            <a:spLocks noChangeAspect="1"/>
          </p:cNvSpPr>
          <p:nvPr/>
        </p:nvSpPr>
        <p:spPr bwMode="auto">
          <a:xfrm rot="19182426" flipH="1">
            <a:off x="4259840" y="4184304"/>
            <a:ext cx="243919" cy="243919"/>
          </a:xfrm>
          <a:custGeom>
            <a:avLst/>
            <a:gdLst>
              <a:gd name="G0" fmla="+- 2115 0 0"/>
              <a:gd name="G1" fmla="+- 21600 0 0"/>
              <a:gd name="G2" fmla="+- 21600 0 0"/>
              <a:gd name="T0" fmla="*/ 0 w 22774"/>
              <a:gd name="T1" fmla="*/ 104 h 21600"/>
              <a:gd name="T2" fmla="*/ 22774 w 22774"/>
              <a:gd name="T3" fmla="*/ 15294 h 21600"/>
              <a:gd name="T4" fmla="*/ 2115 w 22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74" h="21600" fill="none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</a:path>
              <a:path w="22774" h="21600" stroke="0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  <a:lnTo>
                  <a:pt x="211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Arc 25">
            <a:extLst>
              <a:ext uri="{FF2B5EF4-FFF2-40B4-BE49-F238E27FC236}">
                <a16:creationId xmlns:a16="http://schemas.microsoft.com/office/drawing/2014/main" id="{3DF1DB15-37EF-7E41-82E7-46DFBCE3AABC}"/>
              </a:ext>
            </a:extLst>
          </p:cNvPr>
          <p:cNvSpPr>
            <a:spLocks noChangeAspect="1"/>
          </p:cNvSpPr>
          <p:nvPr/>
        </p:nvSpPr>
        <p:spPr bwMode="auto">
          <a:xfrm rot="18410342" flipH="1">
            <a:off x="3062944" y="4014526"/>
            <a:ext cx="1044000" cy="1044000"/>
          </a:xfrm>
          <a:custGeom>
            <a:avLst/>
            <a:gdLst>
              <a:gd name="G0" fmla="+- 2115 0 0"/>
              <a:gd name="G1" fmla="+- 21600 0 0"/>
              <a:gd name="G2" fmla="+- 21600 0 0"/>
              <a:gd name="T0" fmla="*/ 0 w 22774"/>
              <a:gd name="T1" fmla="*/ 104 h 21600"/>
              <a:gd name="T2" fmla="*/ 22774 w 22774"/>
              <a:gd name="T3" fmla="*/ 15294 h 21600"/>
              <a:gd name="T4" fmla="*/ 2115 w 22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74" h="21600" fill="none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</a:path>
              <a:path w="22774" h="21600" stroke="0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  <a:lnTo>
                  <a:pt x="211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1F82656-D1AB-BD40-ADAA-1C3C42ED354F}"/>
              </a:ext>
            </a:extLst>
          </p:cNvPr>
          <p:cNvGrpSpPr/>
          <p:nvPr/>
        </p:nvGrpSpPr>
        <p:grpSpPr>
          <a:xfrm>
            <a:off x="4378534" y="3692378"/>
            <a:ext cx="3083407" cy="629785"/>
            <a:chOff x="4378534" y="3590778"/>
            <a:chExt cx="3083407" cy="629785"/>
          </a:xfrm>
          <a:solidFill>
            <a:srgbClr val="C00000"/>
          </a:solidFill>
        </p:grpSpPr>
        <p:sp>
          <p:nvSpPr>
            <p:cNvPr id="37" name="AutoShape 26">
              <a:extLst>
                <a:ext uri="{FF2B5EF4-FFF2-40B4-BE49-F238E27FC236}">
                  <a16:creationId xmlns:a16="http://schemas.microsoft.com/office/drawing/2014/main" id="{DCC2C757-A8D8-DA4A-BB9E-15B73753F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349" y="3590778"/>
              <a:ext cx="2061592" cy="374571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Angle d’incidence (</a:t>
              </a:r>
              <a:r>
                <a:rPr lang="fr-FR" altLang="fr-FR" sz="1600" b="0" dirty="0">
                  <a:solidFill>
                    <a:srgbClr val="FFFF00"/>
                  </a:solidFill>
                  <a:latin typeface="Symbol" pitchFamily="2" charset="2"/>
                  <a:sym typeface="Symbol" pitchFamily="2" charset="2"/>
                </a:rPr>
                <a:t>a</a:t>
              </a:r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)</a:t>
              </a:r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58602EE1-3E48-8B4C-80F5-E123C8F53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8534" y="3774868"/>
              <a:ext cx="1008179" cy="44569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0" name="Arc 25">
            <a:extLst>
              <a:ext uri="{FF2B5EF4-FFF2-40B4-BE49-F238E27FC236}">
                <a16:creationId xmlns:a16="http://schemas.microsoft.com/office/drawing/2014/main" id="{CAC11A3B-1013-4946-A72C-7065287A943B}"/>
              </a:ext>
            </a:extLst>
          </p:cNvPr>
          <p:cNvSpPr>
            <a:spLocks/>
          </p:cNvSpPr>
          <p:nvPr/>
        </p:nvSpPr>
        <p:spPr bwMode="auto">
          <a:xfrm rot="18410342" flipH="1">
            <a:off x="4481514" y="4610105"/>
            <a:ext cx="468313" cy="468313"/>
          </a:xfrm>
          <a:custGeom>
            <a:avLst/>
            <a:gdLst>
              <a:gd name="G0" fmla="+- 2115 0 0"/>
              <a:gd name="G1" fmla="+- 21600 0 0"/>
              <a:gd name="G2" fmla="+- 21600 0 0"/>
              <a:gd name="T0" fmla="*/ 0 w 22774"/>
              <a:gd name="T1" fmla="*/ 104 h 21600"/>
              <a:gd name="T2" fmla="*/ 22774 w 22774"/>
              <a:gd name="T3" fmla="*/ 15294 h 21600"/>
              <a:gd name="T4" fmla="*/ 2115 w 22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74" h="21600" fill="none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</a:path>
              <a:path w="22774" h="21600" stroke="0" extrusionOk="0">
                <a:moveTo>
                  <a:pt x="-1" y="103"/>
                </a:moveTo>
                <a:cubicBezTo>
                  <a:pt x="702" y="34"/>
                  <a:pt x="1408" y="0"/>
                  <a:pt x="2115" y="0"/>
                </a:cubicBezTo>
                <a:cubicBezTo>
                  <a:pt x="11615" y="0"/>
                  <a:pt x="20000" y="6207"/>
                  <a:pt x="22774" y="15293"/>
                </a:cubicBezTo>
                <a:lnTo>
                  <a:pt x="211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A790310-0802-7540-966C-414814A5AC43}"/>
              </a:ext>
            </a:extLst>
          </p:cNvPr>
          <p:cNvGrpSpPr/>
          <p:nvPr/>
        </p:nvGrpSpPr>
        <p:grpSpPr>
          <a:xfrm>
            <a:off x="4552706" y="4764980"/>
            <a:ext cx="2886322" cy="903989"/>
            <a:chOff x="4552706" y="4942780"/>
            <a:chExt cx="2886322" cy="903989"/>
          </a:xfrm>
        </p:grpSpPr>
        <p:sp>
          <p:nvSpPr>
            <p:cNvPr id="33" name="AutoShape 26">
              <a:extLst>
                <a:ext uri="{FF2B5EF4-FFF2-40B4-BE49-F238E27FC236}">
                  <a16:creationId xmlns:a16="http://schemas.microsoft.com/office/drawing/2014/main" id="{80330981-9AC2-9B4D-9153-860F97C7F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2" y="5472118"/>
              <a:ext cx="1920876" cy="374651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Angle de pente (</a:t>
              </a:r>
              <a:r>
                <a:rPr lang="fr-FR" altLang="fr-FR" sz="1600" b="0" dirty="0">
                  <a:solidFill>
                    <a:srgbClr val="FFFF00"/>
                  </a:solidFill>
                  <a:latin typeface="Symbol" pitchFamily="2" charset="2"/>
                  <a:sym typeface="Symbol" pitchFamily="2" charset="2"/>
                </a:rPr>
                <a:t>g</a:t>
              </a:r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)</a:t>
              </a:r>
            </a:p>
          </p:txBody>
        </p:sp>
        <p:sp>
          <p:nvSpPr>
            <p:cNvPr id="40" name="Line 22">
              <a:extLst>
                <a:ext uri="{FF2B5EF4-FFF2-40B4-BE49-F238E27FC236}">
                  <a16:creationId xmlns:a16="http://schemas.microsoft.com/office/drawing/2014/main" id="{18CA00B2-DCE9-1E4B-90A6-BE2DEEC25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706" y="4942780"/>
              <a:ext cx="958054" cy="690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A399F0-CA5B-5E47-93FF-030B007F758C}"/>
              </a:ext>
            </a:extLst>
          </p:cNvPr>
          <p:cNvGrpSpPr/>
          <p:nvPr/>
        </p:nvGrpSpPr>
        <p:grpSpPr>
          <a:xfrm>
            <a:off x="604009" y="4252276"/>
            <a:ext cx="2608910" cy="374651"/>
            <a:chOff x="567433" y="4126292"/>
            <a:chExt cx="2608910" cy="374651"/>
          </a:xfrm>
        </p:grpSpPr>
        <p:sp>
          <p:nvSpPr>
            <p:cNvPr id="38" name="AutoShape 26">
              <a:extLst>
                <a:ext uri="{FF2B5EF4-FFF2-40B4-BE49-F238E27FC236}">
                  <a16:creationId xmlns:a16="http://schemas.microsoft.com/office/drawing/2014/main" id="{53A0B1C3-F274-F540-B0C7-D5F92C044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33" y="4126292"/>
              <a:ext cx="1920876" cy="374651"/>
            </a:xfrm>
            <a:prstGeom prst="roundRect">
              <a:avLst>
                <a:gd name="adj" fmla="val 16667"/>
              </a:avLst>
            </a:prstGeom>
            <a:solidFill>
              <a:srgbClr val="0081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Angle d’assiette (</a:t>
              </a:r>
              <a:r>
                <a:rPr lang="fr-FR" altLang="fr-FR" sz="1600" b="0" dirty="0" err="1">
                  <a:solidFill>
                    <a:srgbClr val="FFFF00"/>
                  </a:solidFill>
                  <a:latin typeface="Symbol" pitchFamily="2" charset="2"/>
                  <a:sym typeface="Symbol" pitchFamily="2" charset="2"/>
                </a:rPr>
                <a:t>t</a:t>
              </a:r>
              <a:r>
                <a:rPr lang="fr-FR" altLang="fr-FR" sz="1600" b="0" dirty="0">
                  <a:solidFill>
                    <a:srgbClr val="FFFF00"/>
                  </a:solidFill>
                  <a:latin typeface="+mj-lt"/>
                </a:rPr>
                <a:t>)</a:t>
              </a:r>
            </a:p>
          </p:txBody>
        </p:sp>
        <p:sp>
          <p:nvSpPr>
            <p:cNvPr id="41" name="Line 22">
              <a:extLst>
                <a:ext uri="{FF2B5EF4-FFF2-40B4-BE49-F238E27FC236}">
                  <a16:creationId xmlns:a16="http://schemas.microsoft.com/office/drawing/2014/main" id="{B08F846C-189C-6149-A5CC-16929D079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8309" y="4307638"/>
              <a:ext cx="688034" cy="12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8E07ECF-F344-B345-BCE4-99D075C0AA33}"/>
              </a:ext>
            </a:extLst>
          </p:cNvPr>
          <p:cNvSpPr/>
          <p:nvPr/>
        </p:nvSpPr>
        <p:spPr>
          <a:xfrm>
            <a:off x="1987665" y="124768"/>
            <a:ext cx="519406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Angles de références</a:t>
            </a:r>
          </a:p>
        </p:txBody>
      </p:sp>
    </p:spTree>
    <p:extLst>
      <p:ext uri="{BB962C8B-B14F-4D97-AF65-F5344CB8AC3E}">
        <p14:creationId xmlns:p14="http://schemas.microsoft.com/office/powerpoint/2010/main" val="29668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23554" grpId="0" animBg="1"/>
      <p:bldP spid="23557" grpId="0"/>
      <p:bldP spid="6" grpId="0" animBg="1"/>
      <p:bldP spid="7" grpId="0"/>
      <p:bldP spid="8" grpId="0" animBg="1"/>
      <p:bldP spid="9" grpId="0"/>
      <p:bldP spid="32" grpId="0" animBg="1"/>
      <p:bldP spid="35" grpId="0" animBg="1"/>
      <p:bldP spid="3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81100" y="1524000"/>
            <a:ext cx="55626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  <p:extLst>
      <p:ext uri="{BB962C8B-B14F-4D97-AF65-F5344CB8AC3E}">
        <p14:creationId xmlns:p14="http://schemas.microsoft.com/office/powerpoint/2010/main" val="30063878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700" y="3187701"/>
            <a:ext cx="9144000" cy="984252"/>
            <a:chOff x="0" y="961"/>
            <a:chExt cx="5760" cy="620"/>
          </a:xfrm>
          <a:effectLst/>
        </p:grpSpPr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0" y="961"/>
              <a:ext cx="5760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/>
                <a:t>	</a:t>
              </a:r>
              <a:r>
                <a:rPr lang="fr-FR" sz="1800" dirty="0">
                  <a:solidFill>
                    <a:srgbClr val="000000"/>
                  </a:solidFill>
                  <a:latin typeface="+mj-lt"/>
                </a:rPr>
                <a:t>1 force de gravitation : 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j-lt"/>
                </a:rPr>
                <a:t>		Le poids (P) qui est le produit de la masse d’un corps (M) par l’accélération de la      	                    pesanteur </a:t>
              </a:r>
              <a:r>
                <a:rPr lang="fr-FR" sz="1400" b="0" i="1" dirty="0">
                  <a:solidFill>
                    <a:srgbClr val="000000"/>
                  </a:solidFill>
                  <a:latin typeface="+mj-lt"/>
                </a:rPr>
                <a:t>(g : 9,81 m/s/s en France)</a:t>
              </a:r>
              <a:endParaRPr lang="fr-FR" sz="1600" b="0" i="1" dirty="0">
                <a:solidFill>
                  <a:srgbClr val="000000"/>
                </a:solidFill>
                <a:latin typeface="+mj-lt"/>
              </a:endParaRPr>
            </a:p>
          </p:txBody>
        </p:sp>
        <p:pic>
          <p:nvPicPr>
            <p:cNvPr id="103439" name="Picture 5" descr="bd14790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67" y="1044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40" name="Picture 6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3" y="1244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000000">
                  <a:alpha val="68999"/>
                </a:srgbClr>
              </a:outerShdw>
            </a:effec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4759339"/>
            <a:ext cx="9144000" cy="768352"/>
            <a:chOff x="0" y="3102"/>
            <a:chExt cx="5760" cy="484"/>
          </a:xfrm>
        </p:grpSpPr>
        <p:sp>
          <p:nvSpPr>
            <p:cNvPr id="56328" name="Text Box 8"/>
            <p:cNvSpPr txBox="1">
              <a:spLocks noChangeArrowheads="1"/>
            </p:cNvSpPr>
            <p:nvPr/>
          </p:nvSpPr>
          <p:spPr bwMode="auto">
            <a:xfrm>
              <a:off x="0" y="3121"/>
              <a:ext cx="57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+mj-lt"/>
                  <a:ea typeface="+mn-ea"/>
                  <a:cs typeface="+mn-cs"/>
                </a:rPr>
                <a:t>	</a:t>
              </a:r>
              <a:r>
                <a:rPr lang="fr-FR" sz="1800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1 force motrice : 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+mj-lt"/>
                  <a:ea typeface="+mn-ea"/>
                  <a:cs typeface="+mn-cs"/>
                </a:rPr>
                <a:t>		</a:t>
              </a:r>
              <a:r>
                <a:rPr lang="fr-FR" sz="1600" b="0" dirty="0">
                  <a:solidFill>
                    <a:srgbClr val="000000"/>
                  </a:solidFill>
                  <a:latin typeface="+mj-lt"/>
                  <a:ea typeface="+mn-ea"/>
                  <a:cs typeface="+mn-cs"/>
                </a:rPr>
                <a:t>La traction ou propulsion du GMP (T)</a:t>
              </a:r>
            </a:p>
          </p:txBody>
        </p:sp>
        <p:pic>
          <p:nvPicPr>
            <p:cNvPr id="103436" name="Picture 9" descr="bd14790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9" y="3102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7" name="Picture 10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7" y="3420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700" y="977902"/>
            <a:ext cx="9144000" cy="1892301"/>
            <a:chOff x="8" y="1776"/>
            <a:chExt cx="5760" cy="1192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8" y="1776"/>
              <a:ext cx="5760" cy="1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defRPr/>
              </a:pPr>
              <a:r>
                <a:rPr lang="fr-FR" sz="1400" b="0" dirty="0">
                  <a:latin typeface="+mn-lt"/>
                </a:rPr>
                <a:t>	</a:t>
              </a:r>
              <a:r>
                <a:rPr lang="fr-FR" sz="1800" dirty="0">
                  <a:solidFill>
                    <a:srgbClr val="000000"/>
                  </a:solidFill>
                  <a:latin typeface="+mn-lt"/>
                </a:rPr>
                <a:t>1 force aérodynamique : </a:t>
              </a:r>
            </a:p>
            <a:p>
              <a:pPr eaLnBrk="1" hangingPunct="1">
                <a:defRPr/>
              </a:pPr>
              <a:r>
                <a:rPr lang="fr-FR" sz="1800" b="0" dirty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		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La résultante des forces aérodynamique (RFA)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		décomposée en 2 vecteurs :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			La portance (Rz) définie par la formule : 1/2 </a:t>
              </a:r>
              <a:r>
                <a:rPr lang="fr-FR" sz="16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 S V² Cz</a:t>
              </a:r>
            </a:p>
            <a:p>
              <a:pPr eaLnBrk="1" hangingPunct="1">
                <a:defRPr/>
              </a:pP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			La traînée (</a:t>
              </a:r>
              <a:r>
                <a:rPr lang="fr-FR" sz="1600" b="0" dirty="0" err="1">
                  <a:solidFill>
                    <a:srgbClr val="000000"/>
                  </a:solidFill>
                  <a:latin typeface="+mn-lt"/>
                </a:rPr>
                <a:t>Rx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) définie par la formule : 1/2 </a:t>
              </a:r>
              <a:r>
                <a:rPr lang="fr-FR" sz="1600" b="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r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  <a:cs typeface="Symbol" charset="2"/>
                </a:rPr>
                <a:t>S</a:t>
              </a:r>
              <a:r>
                <a:rPr lang="fr-FR" sz="1600" b="0" dirty="0">
                  <a:solidFill>
                    <a:srgbClr val="000000"/>
                  </a:solidFill>
                  <a:latin typeface="+mn-lt"/>
                </a:rPr>
                <a:t> V² Cx</a:t>
              </a:r>
            </a:p>
          </p:txBody>
        </p:sp>
        <p:pic>
          <p:nvPicPr>
            <p:cNvPr id="103431" name="Picture 13" descr="bd14790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6" y="1849"/>
              <a:ext cx="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2" name="Picture 14" descr="BD10263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9" y="2100"/>
              <a:ext cx="1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3" name="Picture 15" descr="BD10265_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52" y="2604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4" name="Picture 16" descr="BD10265_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52" y="2820"/>
              <a:ext cx="72" cy="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34D24304-9A91-A84C-B4D0-F6613CE0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59630" y="1165227"/>
            <a:ext cx="915637" cy="1178288"/>
          </a:xfrm>
          <a:prstGeom prst="rect">
            <a:avLst/>
          </a:prstGeom>
          <a:noFill/>
        </p:spPr>
      </p:pic>
      <p:pic>
        <p:nvPicPr>
          <p:cNvPr id="22" name="Object 2">
            <a:extLst>
              <a:ext uri="{FF2B5EF4-FFF2-40B4-BE49-F238E27FC236}">
                <a16:creationId xmlns:a16="http://schemas.microsoft.com/office/drawing/2014/main" id="{C48CFD31-417F-B445-A386-CC5C030F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7928" y="2292353"/>
            <a:ext cx="939177" cy="965613"/>
          </a:xfrm>
          <a:prstGeom prst="rect">
            <a:avLst/>
          </a:prstGeom>
          <a:noFill/>
        </p:spPr>
      </p:pic>
      <p:pic>
        <p:nvPicPr>
          <p:cNvPr id="25" name="Object 3">
            <a:extLst>
              <a:ext uri="{FF2B5EF4-FFF2-40B4-BE49-F238E27FC236}">
                <a16:creationId xmlns:a16="http://schemas.microsoft.com/office/drawing/2014/main" id="{EBFB3F53-10BE-7A49-AF44-0ECD7B0D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34997" y="3888052"/>
            <a:ext cx="828053" cy="748175"/>
          </a:xfrm>
          <a:prstGeom prst="rect">
            <a:avLst/>
          </a:prstGeom>
          <a:noFill/>
        </p:spPr>
      </p:pic>
      <p:pic>
        <p:nvPicPr>
          <p:cNvPr id="28" name="Object 5">
            <a:extLst>
              <a:ext uri="{FF2B5EF4-FFF2-40B4-BE49-F238E27FC236}">
                <a16:creationId xmlns:a16="http://schemas.microsoft.com/office/drawing/2014/main" id="{38F20CC4-938E-8949-9D21-AFD69F8BF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4783597" y="5041710"/>
            <a:ext cx="784124" cy="971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55700" y="2209800"/>
            <a:ext cx="55626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  <p:extLst>
      <p:ext uri="{BB962C8B-B14F-4D97-AF65-F5344CB8AC3E}">
        <p14:creationId xmlns:p14="http://schemas.microsoft.com/office/powerpoint/2010/main" val="34727756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4" name="Picture 38" descr="Nuages"/>
          <p:cNvPicPr>
            <a:picLocks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509901" y="863600"/>
            <a:ext cx="8149597" cy="463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Line 6"/>
          <p:cNvSpPr>
            <a:spLocks noChangeShapeType="1"/>
          </p:cNvSpPr>
          <p:nvPr/>
        </p:nvSpPr>
        <p:spPr bwMode="auto">
          <a:xfrm flipV="1">
            <a:off x="1016001" y="3428999"/>
            <a:ext cx="70358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Dot"/>
            <a:round/>
            <a:headEnd type="triangle" w="lg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7447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8247" y="2938859"/>
            <a:ext cx="2879985" cy="1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3" name="ZoneTexte 52"/>
          <p:cNvSpPr txBox="1"/>
          <p:nvPr/>
        </p:nvSpPr>
        <p:spPr>
          <a:xfrm>
            <a:off x="2244105" y="5829301"/>
            <a:ext cx="4681190" cy="344999"/>
          </a:xfrm>
          <a:prstGeom prst="rect">
            <a:avLst/>
          </a:prstGeom>
          <a:solidFill>
            <a:srgbClr val="FFF793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ts val="1200"/>
              </a:spcAft>
              <a:defRPr/>
            </a:pPr>
            <a:r>
              <a:rPr lang="fr-FR" sz="1400" b="0" dirty="0">
                <a:ln w="11430"/>
                <a:solidFill>
                  <a:srgbClr val="D12A39"/>
                </a:solidFill>
                <a:latin typeface="Trebuchet MS"/>
                <a:ea typeface="+mj-ea"/>
                <a:cs typeface="Trebuchet MS"/>
              </a:rPr>
              <a:t>En palier stabilisé : Les moments résultants sont nuls</a:t>
            </a:r>
          </a:p>
        </p:txBody>
      </p:sp>
      <p:grpSp>
        <p:nvGrpSpPr>
          <p:cNvPr id="5" name="Grouper 4"/>
          <p:cNvGrpSpPr/>
          <p:nvPr/>
        </p:nvGrpSpPr>
        <p:grpSpPr>
          <a:xfrm>
            <a:off x="2120900" y="982146"/>
            <a:ext cx="2505791" cy="1283547"/>
            <a:chOff x="2120900" y="982146"/>
            <a:chExt cx="2505791" cy="1283547"/>
          </a:xfrm>
        </p:grpSpPr>
        <p:pic>
          <p:nvPicPr>
            <p:cNvPr id="104452" name="Object 4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054" y="982146"/>
              <a:ext cx="915637" cy="1178288"/>
            </a:xfrm>
            <a:prstGeom prst="rect">
              <a:avLst/>
            </a:prstGeom>
            <a:noFill/>
          </p:spPr>
        </p:pic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2120900" y="1957916"/>
              <a:ext cx="2413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3366FF"/>
                  </a:solidFill>
                  <a:latin typeface="Trebuchet MS"/>
                  <a:cs typeface="Trebuchet MS"/>
                </a:rPr>
                <a:t>PORTANCE (Rz)</a:t>
              </a:r>
            </a:p>
          </p:txBody>
        </p:sp>
      </p:grpSp>
      <p:sp>
        <p:nvSpPr>
          <p:cNvPr id="104475" name="AutoShape 7"/>
          <p:cNvSpPr>
            <a:spLocks noChangeArrowheads="1"/>
          </p:cNvSpPr>
          <p:nvPr/>
        </p:nvSpPr>
        <p:spPr bwMode="auto">
          <a:xfrm>
            <a:off x="4051304" y="2127250"/>
            <a:ext cx="179999" cy="1187999"/>
          </a:xfrm>
          <a:prstGeom prst="upArrow">
            <a:avLst>
              <a:gd name="adj1" fmla="val 50000"/>
              <a:gd name="adj2" fmla="val 96354"/>
            </a:avLst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4702175" y="2879465"/>
            <a:ext cx="1846781" cy="1056277"/>
            <a:chOff x="4702175" y="2879465"/>
            <a:chExt cx="1846781" cy="1056277"/>
          </a:xfrm>
        </p:grpSpPr>
        <p:pic>
          <p:nvPicPr>
            <p:cNvPr id="104450" name="Object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702175" y="2879465"/>
              <a:ext cx="939177" cy="965613"/>
            </a:xfrm>
            <a:prstGeom prst="rect">
              <a:avLst/>
            </a:prstGeom>
            <a:noFill/>
          </p:spPr>
        </p:pic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980506" y="3627965"/>
              <a:ext cx="15684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rgbClr val="FF6600"/>
                  </a:solidFill>
                  <a:latin typeface="Trebuchet MS"/>
                  <a:cs typeface="Trebuchet MS"/>
                </a:rPr>
                <a:t>TRAINEE (</a:t>
              </a:r>
              <a:r>
                <a:rPr lang="fr-FR" sz="1400" dirty="0" err="1">
                  <a:solidFill>
                    <a:srgbClr val="FF6600"/>
                  </a:solidFill>
                  <a:latin typeface="Trebuchet MS"/>
                  <a:cs typeface="Trebuchet MS"/>
                </a:rPr>
                <a:t>Rx</a:t>
              </a:r>
              <a:r>
                <a:rPr lang="fr-FR" sz="1400" dirty="0">
                  <a:solidFill>
                    <a:srgbClr val="FF6600"/>
                  </a:solidFill>
                  <a:latin typeface="Trebuchet MS"/>
                  <a:cs typeface="Trebuchet MS"/>
                </a:rPr>
                <a:t>)</a:t>
              </a:r>
            </a:p>
          </p:txBody>
        </p:sp>
      </p:grpSp>
      <p:sp>
        <p:nvSpPr>
          <p:cNvPr id="104465" name="AutoShape 10"/>
          <p:cNvSpPr>
            <a:spLocks noChangeArrowheads="1"/>
          </p:cNvSpPr>
          <p:nvPr/>
        </p:nvSpPr>
        <p:spPr bwMode="auto">
          <a:xfrm flipH="1">
            <a:off x="4222751" y="3276600"/>
            <a:ext cx="687750" cy="179848"/>
          </a:xfrm>
          <a:prstGeom prst="leftArrow">
            <a:avLst>
              <a:gd name="adj1" fmla="val 50000"/>
              <a:gd name="adj2" fmla="val 80882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tr">
              <a:srgbClr val="000000">
                <a:alpha val="66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1481670" y="3003024"/>
            <a:ext cx="2330450" cy="971962"/>
            <a:chOff x="1481670" y="3003024"/>
            <a:chExt cx="2330450" cy="971962"/>
          </a:xfrm>
        </p:grpSpPr>
        <p:pic>
          <p:nvPicPr>
            <p:cNvPr id="104453" name="Object 5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7" y="3003024"/>
              <a:ext cx="784124" cy="971962"/>
            </a:xfrm>
            <a:prstGeom prst="rect">
              <a:avLst/>
            </a:prstGeom>
            <a:noFill/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481670" y="3643310"/>
              <a:ext cx="23304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8000"/>
                  </a:solidFill>
                  <a:latin typeface="Trebuchet MS"/>
                  <a:cs typeface="Trebuchet MS"/>
                </a:rPr>
                <a:t>TRACTION (T)</a:t>
              </a:r>
            </a:p>
          </p:txBody>
        </p:sp>
      </p:grpSp>
      <p:sp>
        <p:nvSpPr>
          <p:cNvPr id="104480" name="AutoShape 9"/>
          <p:cNvSpPr>
            <a:spLocks noChangeArrowheads="1"/>
          </p:cNvSpPr>
          <p:nvPr/>
        </p:nvSpPr>
        <p:spPr bwMode="auto">
          <a:xfrm>
            <a:off x="3378200" y="3289300"/>
            <a:ext cx="687750" cy="179848"/>
          </a:xfrm>
          <a:prstGeom prst="leftArrow">
            <a:avLst>
              <a:gd name="adj1" fmla="val 50000"/>
              <a:gd name="adj2" fmla="val 80882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tr">
              <a:srgbClr val="000000">
                <a:alpha val="7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 rot="1800000">
            <a:off x="4413527" y="2020448"/>
            <a:ext cx="232800" cy="1426750"/>
          </a:xfrm>
          <a:prstGeom prst="upArrow">
            <a:avLst>
              <a:gd name="adj1" fmla="val 50000"/>
              <a:gd name="adj2" fmla="val 96354"/>
            </a:avLst>
          </a:prstGeom>
          <a:gradFill flip="none" rotWithShape="1">
            <a:gsLst>
              <a:gs pos="63000">
                <a:schemeClr val="accent6"/>
              </a:gs>
              <a:gs pos="28000">
                <a:srgbClr val="006C96"/>
              </a:gs>
            </a:gsLst>
            <a:lin ang="1764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847163" y="1864786"/>
            <a:ext cx="61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latin typeface="Trebuchet MS"/>
                <a:cs typeface="Trebuchet MS"/>
              </a:rPr>
              <a:t>RFA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1258626" y="3122381"/>
            <a:ext cx="12151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fr-FR" sz="1200" b="0" dirty="0">
                <a:latin typeface="+mn-lt"/>
              </a:rPr>
              <a:t>Trajectoire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3746500" y="4362450"/>
            <a:ext cx="1974850" cy="867236"/>
            <a:chOff x="3746500" y="4362450"/>
            <a:chExt cx="1974850" cy="867236"/>
          </a:xfrm>
        </p:grpSpPr>
        <p:pic>
          <p:nvPicPr>
            <p:cNvPr id="104451" name="Object 3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lum contrast="35000"/>
            </a:blip>
            <a:srcRect/>
            <a:stretch>
              <a:fillRect/>
            </a:stretch>
          </p:blipFill>
          <p:spPr bwMode="auto">
            <a:xfrm>
              <a:off x="3759201" y="4481511"/>
              <a:ext cx="828053" cy="748175"/>
            </a:xfrm>
            <a:prstGeom prst="rect">
              <a:avLst/>
            </a:prstGeom>
            <a:noFill/>
          </p:spPr>
        </p:pic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3746500" y="4362450"/>
              <a:ext cx="1974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solidFill>
                    <a:srgbClr val="CC0000"/>
                  </a:solidFill>
                  <a:latin typeface="Trebuchet MS"/>
                  <a:cs typeface="Trebuchet MS"/>
                </a:rPr>
                <a:t>POIDS (Mg)</a:t>
              </a:r>
            </a:p>
          </p:txBody>
        </p:sp>
      </p:grpSp>
      <p:grpSp>
        <p:nvGrpSpPr>
          <p:cNvPr id="10" name="Grouper 44"/>
          <p:cNvGrpSpPr/>
          <p:nvPr/>
        </p:nvGrpSpPr>
        <p:grpSpPr>
          <a:xfrm>
            <a:off x="3952180" y="3189478"/>
            <a:ext cx="402748" cy="1363472"/>
            <a:chOff x="2859980" y="3646678"/>
            <a:chExt cx="402748" cy="1363472"/>
          </a:xfrm>
        </p:grpSpPr>
        <p:sp>
          <p:nvSpPr>
            <p:cNvPr id="104470" name="AutoShape 16"/>
            <p:cNvSpPr>
              <a:spLocks noChangeArrowheads="1"/>
            </p:cNvSpPr>
            <p:nvPr/>
          </p:nvSpPr>
          <p:spPr bwMode="auto">
            <a:xfrm flipV="1">
              <a:off x="2965451" y="3835400"/>
              <a:ext cx="179999" cy="1174750"/>
            </a:xfrm>
            <a:prstGeom prst="upArrow">
              <a:avLst>
                <a:gd name="adj1" fmla="val 50000"/>
                <a:gd name="adj2" fmla="val 96354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2859980" y="3646678"/>
              <a:ext cx="402748" cy="378155"/>
              <a:chOff x="1093" y="2411"/>
              <a:chExt cx="177" cy="157"/>
            </a:xfrm>
          </p:grpSpPr>
          <p:sp>
            <p:nvSpPr>
              <p:cNvPr id="104472" name="Oval 49"/>
              <p:cNvSpPr>
                <a:spLocks noChangeArrowheads="1"/>
              </p:cNvSpPr>
              <p:nvPr/>
            </p:nvSpPr>
            <p:spPr bwMode="auto">
              <a:xfrm>
                <a:off x="1140" y="2451"/>
                <a:ext cx="77" cy="75"/>
              </a:xfrm>
              <a:prstGeom prst="ellipse">
                <a:avLst/>
              </a:prstGeom>
              <a:solidFill>
                <a:srgbClr val="FFFF00"/>
              </a:solidFill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73" name="Line 50"/>
              <p:cNvSpPr>
                <a:spLocks noChangeShapeType="1"/>
              </p:cNvSpPr>
              <p:nvPr/>
            </p:nvSpPr>
            <p:spPr bwMode="auto">
              <a:xfrm>
                <a:off x="1183" y="2411"/>
                <a:ext cx="0" cy="157"/>
              </a:xfrm>
              <a:prstGeom prst="line">
                <a:avLst/>
              </a:prstGeom>
              <a:noFill/>
              <a:ln w="3175" cap="flat" cmpd="sng" algn="ctr">
                <a:solidFill>
                  <a:srgbClr val="E3DED1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474" name="Line 51"/>
              <p:cNvSpPr>
                <a:spLocks noChangeShapeType="1"/>
              </p:cNvSpPr>
              <p:nvPr/>
            </p:nvSpPr>
            <p:spPr bwMode="auto">
              <a:xfrm rot="5400000">
                <a:off x="1182" y="2403"/>
                <a:ext cx="0" cy="17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6" name="Freeform 25"/>
          <p:cNvSpPr>
            <a:spLocks/>
          </p:cNvSpPr>
          <p:nvPr/>
        </p:nvSpPr>
        <p:spPr bwMode="auto">
          <a:xfrm>
            <a:off x="4902733" y="1894439"/>
            <a:ext cx="0" cy="1564200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2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25"/>
          <p:cNvSpPr>
            <a:spLocks/>
          </p:cNvSpPr>
          <p:nvPr/>
        </p:nvSpPr>
        <p:spPr bwMode="auto">
          <a:xfrm rot="16200000">
            <a:off x="4566063" y="1604574"/>
            <a:ext cx="0" cy="1060199"/>
          </a:xfrm>
          <a:custGeom>
            <a:avLst/>
            <a:gdLst/>
            <a:ahLst/>
            <a:cxnLst>
              <a:cxn ang="0">
                <a:pos x="333" y="1008"/>
              </a:cxn>
              <a:cxn ang="0">
                <a:pos x="0" y="0"/>
              </a:cxn>
            </a:cxnLst>
            <a:rect l="0" t="0" r="r" b="b"/>
            <a:pathLst>
              <a:path w="333" h="1008">
                <a:moveTo>
                  <a:pt x="333" y="1008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65656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2527531" y="175568"/>
            <a:ext cx="41143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4008" lvl="1" algn="ctr">
              <a:spcAft>
                <a:spcPts val="1800"/>
              </a:spcAft>
              <a:buSzPct val="100000"/>
              <a:defRPr/>
            </a:pPr>
            <a:r>
              <a:rPr lang="fr-FR" sz="20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3" grpId="0" animBg="1"/>
      <p:bldP spid="104475" grpId="0" animBg="1"/>
      <p:bldP spid="104465" grpId="0" animBg="1"/>
      <p:bldP spid="104480" grpId="0" animBg="1"/>
      <p:bldP spid="52" grpId="0" animBg="1"/>
      <p:bldP spid="60" grpId="0"/>
      <p:bldP spid="59" grpId="0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273175" y="817905"/>
            <a:ext cx="6118225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Définitions et rappels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Les forces en présence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palier stabilisé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montée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descente stabilisée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Equilibre des forces en vol plané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Polaire des vitesses</a:t>
            </a:r>
          </a:p>
          <a:p>
            <a:pPr lvl="1" indent="-393192">
              <a:spcAft>
                <a:spcPts val="1800"/>
              </a:spcAft>
              <a:buSzPct val="100000"/>
              <a:buFont typeface="Lucida Grande"/>
              <a:buChar char="➲"/>
              <a:defRPr/>
            </a:pPr>
            <a:r>
              <a:rPr lang="fr-FR" sz="200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Cône d’accessibilité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17600" y="2895600"/>
            <a:ext cx="6096000" cy="393700"/>
          </a:xfrm>
          <a:prstGeom prst="roundRect">
            <a:avLst/>
          </a:prstGeom>
          <a:noFill/>
          <a:ln w="28575" cmpd="sng">
            <a:solidFill>
              <a:srgbClr val="4F81BD"/>
            </a:solidFill>
          </a:ln>
          <a:scene3d>
            <a:camera prst="orthographicFront"/>
            <a:lightRig rig="contrasting" dir="t">
              <a:rot lat="0" lon="0" rev="12000000"/>
            </a:lightRig>
          </a:scene3d>
          <a:sp3d prstMaterial="powder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4" descr="Marbre blanc"/>
          <p:cNvSpPr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/>
                <a:ea typeface="+mj-ea"/>
                <a:cs typeface="Candara"/>
              </a:rPr>
              <a:t>MECANIQUE DU VOL</a:t>
            </a:r>
          </a:p>
        </p:txBody>
      </p:sp>
    </p:spTree>
    <p:extLst>
      <p:ext uri="{BB962C8B-B14F-4D97-AF65-F5344CB8AC3E}">
        <p14:creationId xmlns:p14="http://schemas.microsoft.com/office/powerpoint/2010/main" val="11863335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HORNULM15.thmx</Template>
  <TotalTime>8439</TotalTime>
  <Words>1583</Words>
  <Application>Microsoft Macintosh PowerPoint</Application>
  <PresentationFormat>Affichage à l'écran (4:3)</PresentationFormat>
  <Paragraphs>377</Paragraphs>
  <Slides>25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Candara</vt:lpstr>
      <vt:lpstr>Comic Sans MS</vt:lpstr>
      <vt:lpstr>Lucida Grande</vt:lpstr>
      <vt:lpstr>Segoe</vt:lpstr>
      <vt:lpstr>Symbol</vt:lpstr>
      <vt:lpstr>Times New Roman</vt:lpstr>
      <vt:lpstr>Trebuchet MS</vt:lpstr>
      <vt:lpstr>Wingdings</vt:lpstr>
      <vt:lpstr>HORNULM15</vt:lpstr>
      <vt:lpstr>Conception personnalisée</vt:lpstr>
      <vt:lpstr>Présentation PowerPoint</vt:lpstr>
      <vt:lpstr>Présentation PowerPoint</vt:lpstr>
      <vt:lpstr>Présentation PowerPoint</vt:lpstr>
      <vt:lpstr>L’angle d’incidence (a - Alpha)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didier Horn</cp:lastModifiedBy>
  <cp:revision>369</cp:revision>
  <dcterms:created xsi:type="dcterms:W3CDTF">2012-11-01T10:23:30Z</dcterms:created>
  <dcterms:modified xsi:type="dcterms:W3CDTF">2020-11-07T14:04:16Z</dcterms:modified>
  <cp:category/>
</cp:coreProperties>
</file>