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  <p:sldMasterId id="2147483746" r:id="rId2"/>
    <p:sldMasterId id="2147483760" r:id="rId3"/>
    <p:sldMasterId id="2147483763" r:id="rId4"/>
    <p:sldMasterId id="2147483801" r:id="rId5"/>
    <p:sldMasterId id="2147483814" r:id="rId6"/>
  </p:sldMasterIdLst>
  <p:notesMasterIdLst>
    <p:notesMasterId r:id="rId21"/>
  </p:notesMasterIdLst>
  <p:sldIdLst>
    <p:sldId id="263" r:id="rId7"/>
    <p:sldId id="261" r:id="rId8"/>
    <p:sldId id="273" r:id="rId9"/>
    <p:sldId id="266" r:id="rId10"/>
    <p:sldId id="284" r:id="rId11"/>
    <p:sldId id="281" r:id="rId12"/>
    <p:sldId id="283" r:id="rId13"/>
    <p:sldId id="274" r:id="rId14"/>
    <p:sldId id="271" r:id="rId15"/>
    <p:sldId id="275" r:id="rId16"/>
    <p:sldId id="286" r:id="rId17"/>
    <p:sldId id="285" r:id="rId18"/>
    <p:sldId id="276" r:id="rId19"/>
    <p:sldId id="277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  <a:srgbClr val="339933"/>
    <a:srgbClr val="455356"/>
    <a:srgbClr val="FF593D"/>
    <a:srgbClr val="5C4627"/>
    <a:srgbClr val="008080"/>
    <a:srgbClr val="FFFFFF"/>
    <a:srgbClr val="A6A6A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9" autoAdjust="0"/>
    <p:restoredTop sz="89385" autoAdjust="0"/>
  </p:normalViewPr>
  <p:slideViewPr>
    <p:cSldViewPr snapToGrid="0" snapToObjects="1">
      <p:cViewPr varScale="1">
        <p:scale>
          <a:sx n="100" d="100"/>
          <a:sy n="100" d="100"/>
        </p:scale>
        <p:origin x="2200" y="160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9B27D-C489-EF43-82BA-8BF1BE7853E7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BA9A3-5DF1-C94B-8B01-DC43CEBFE7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95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A9A3-5DF1-C94B-8B01-DC43CEBFE7C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54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A9A3-5DF1-C94B-8B01-DC43CEBFE7C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24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A9A3-5DF1-C94B-8B01-DC43CEBFE7C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329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</a:t>
            </a:r>
            <a:r>
              <a:rPr lang="fr-FR" dirty="0"/>
              <a:t>/O</a:t>
            </a:r>
            <a:r>
              <a:rPr lang="fr-FR" baseline="0" dirty="0"/>
              <a:t> = 150 M. STANDARD = 150 + 40% = 150 + 60 = </a:t>
            </a:r>
            <a:r>
              <a:rPr lang="fr-FR" b="1" baseline="0" dirty="0"/>
              <a:t>210 M</a:t>
            </a:r>
          </a:p>
          <a:p>
            <a:r>
              <a:rPr lang="fr-FR" b="0" baseline="0" dirty="0"/>
              <a:t>VZ = 500 FT/M </a:t>
            </a:r>
            <a:r>
              <a:rPr lang="fr-FR" baseline="0" dirty="0"/>
              <a:t>STANDARD = 500 - 30% = 500 </a:t>
            </a:r>
            <a:r>
              <a:rPr lang="mr-IN" baseline="0" dirty="0"/>
              <a:t>–</a:t>
            </a:r>
            <a:r>
              <a:rPr lang="fr-FR" baseline="0" dirty="0"/>
              <a:t> 150 = </a:t>
            </a:r>
            <a:r>
              <a:rPr lang="fr-FR" b="1" baseline="0" dirty="0"/>
              <a:t>350 FT/M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07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44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24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3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207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7056"/>
            <a:ext cx="9144000" cy="572088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844" y="2474976"/>
            <a:ext cx="7772400" cy="3400154"/>
          </a:xfrm>
        </p:spPr>
        <p:txBody>
          <a:bodyPr>
            <a:normAutofit/>
          </a:bodyPr>
          <a:lstStyle>
            <a:lvl1pPr marL="0" indent="0" algn="l">
              <a:spcBef>
                <a:spcPts val="1176"/>
              </a:spcBef>
              <a:buNone/>
              <a:defRPr sz="2400" b="0" i="0" baseline="0">
                <a:solidFill>
                  <a:schemeClr val="bg1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Body Level One</a:t>
            </a:r>
          </a:p>
          <a:p>
            <a:r>
              <a:rPr lang="en-US" dirty="0"/>
              <a:t>Body Level Two</a:t>
            </a:r>
          </a:p>
          <a:p>
            <a:r>
              <a:rPr lang="en-US" dirty="0"/>
              <a:t>Body Level Three</a:t>
            </a:r>
          </a:p>
          <a:p>
            <a:r>
              <a:rPr lang="en-US" dirty="0"/>
              <a:t>Body Level Four</a:t>
            </a:r>
          </a:p>
          <a:p>
            <a:r>
              <a:rPr lang="en-US" dirty="0"/>
              <a:t>Body Level Five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844" y="827754"/>
            <a:ext cx="7772400" cy="1470025"/>
          </a:xfrm>
        </p:spPr>
        <p:txBody>
          <a:bodyPr>
            <a:noAutofit/>
          </a:bodyPr>
          <a:lstStyle>
            <a:lvl1pPr algn="l">
              <a:defRPr sz="92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6921" y="21708"/>
            <a:ext cx="662155" cy="685075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860661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15F2-2FDF-774A-8208-B53597C79C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29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485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54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306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568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981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406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B15F2-2FDF-774A-8208-B53597C79CD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173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844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94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165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664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504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2869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36587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6587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6587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D56AC91-F9E6-554F-8A73-BD386F4EFA8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80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59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92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65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870B-2885-3646-8B78-3850A355A427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8A227-95DA-524D-968B-239E80D46B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39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0458-2687-364B-99E8-D05126BB5D95}" type="datetimeFigureOut">
              <a:rPr lang="fr-FR" smtClean="0"/>
              <a:pPr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CF009-2B5D-2142-B224-75BB00827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3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>
                <a:latin typeface="Candara"/>
                <a:cs typeface="Haettenschweiler"/>
              </a:rPr>
              <a:t>Didier HORN – V1.13 </a:t>
            </a:r>
            <a:r>
              <a:rPr lang="fr-FR" sz="1000" b="0" dirty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38175" y="433388"/>
            <a:ext cx="7794625" cy="543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 DECOLLAGE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39365" y="1612702"/>
            <a:ext cx="5808662" cy="258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6" tIns="152352" bIns="38088" anchor="ctr">
            <a:prstTxWarp prst="textNoShape">
              <a:avLst/>
            </a:prstTxWarp>
            <a:spAutoFit/>
          </a:bodyPr>
          <a:lstStyle/>
          <a:p>
            <a:pPr marL="457200" lvl="2" indent="-4572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Facteurs influant sur le décollage.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</a:t>
            </a:r>
            <a:r>
              <a:rPr lang="fr-FR" sz="2000" b="1" cap="small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différentes </a:t>
            </a: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phases du décollage.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différentes pentes de montée.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Gestion de panne au décollage.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1854200" y="1759430"/>
            <a:ext cx="5041899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38175" y="433388"/>
            <a:ext cx="7794625" cy="543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 DECOLLAGE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39365" y="1612702"/>
            <a:ext cx="5808662" cy="258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6" tIns="152352" bIns="38088" anchor="ctr">
            <a:prstTxWarp prst="textNoShape">
              <a:avLst/>
            </a:prstTxWarp>
            <a:spAutoFit/>
          </a:bodyPr>
          <a:lstStyle/>
          <a:p>
            <a:pPr marL="457200" lvl="2" indent="-4572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Facteurs influant sur le décollage.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</a:t>
            </a:r>
            <a:r>
              <a:rPr lang="fr-FR" sz="2000" b="1" cap="small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différentes </a:t>
            </a: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phases du décollage.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différentes pentes de montée.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Gestion de panne au décollage.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1854201" y="3782931"/>
            <a:ext cx="4813300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2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 54">
            <a:extLst>
              <a:ext uri="{FF2B5EF4-FFF2-40B4-BE49-F238E27FC236}">
                <a16:creationId xmlns:a16="http://schemas.microsoft.com/office/drawing/2014/main" id="{B7D73267-6D7A-B540-B733-EA7298CB5505}"/>
              </a:ext>
            </a:extLst>
          </p:cNvPr>
          <p:cNvGrpSpPr/>
          <p:nvPr/>
        </p:nvGrpSpPr>
        <p:grpSpPr>
          <a:xfrm>
            <a:off x="5744355" y="2084192"/>
            <a:ext cx="3437745" cy="1338262"/>
            <a:chOff x="5706255" y="2084192"/>
            <a:chExt cx="3437745" cy="1338262"/>
          </a:xfrm>
        </p:grpSpPr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0530D713-954A-664B-8223-AFFD5CF34403}"/>
                </a:ext>
              </a:extLst>
            </p:cNvPr>
            <p:cNvGrpSpPr/>
            <p:nvPr/>
          </p:nvGrpSpPr>
          <p:grpSpPr>
            <a:xfrm>
              <a:off x="5706255" y="2084192"/>
              <a:ext cx="3437745" cy="1338262"/>
              <a:chOff x="5706255" y="2084192"/>
              <a:chExt cx="3437745" cy="1338262"/>
            </a:xfrm>
          </p:grpSpPr>
          <p:sp>
            <p:nvSpPr>
              <p:cNvPr id="58" name="Rectangle 8">
                <a:extLst>
                  <a:ext uri="{FF2B5EF4-FFF2-40B4-BE49-F238E27FC236}">
                    <a16:creationId xmlns:a16="http://schemas.microsoft.com/office/drawing/2014/main" id="{678A0DA9-73DC-D242-97A0-3A23ACA98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6255" y="2084192"/>
                <a:ext cx="3355975" cy="1338262"/>
              </a:xfrm>
              <a:prstGeom prst="rect">
                <a:avLst/>
              </a:prstGeom>
              <a:solidFill>
                <a:schemeClr val="tx1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9">
                <a:extLst>
                  <a:ext uri="{FF2B5EF4-FFF2-40B4-BE49-F238E27FC236}">
                    <a16:creationId xmlns:a16="http://schemas.microsoft.com/office/drawing/2014/main" id="{688853EC-67C9-AB4E-8423-1DB7FAFAC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8025" y="2765425"/>
                <a:ext cx="3355975" cy="3175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86">
                <a:extLst>
                  <a:ext uri="{FF2B5EF4-FFF2-40B4-BE49-F238E27FC236}">
                    <a16:creationId xmlns:a16="http://schemas.microsoft.com/office/drawing/2014/main" id="{9CB2D0DC-DBA6-7A4D-8D37-EFC03EE6D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9000" y="2368550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87">
                <a:extLst>
                  <a:ext uri="{FF2B5EF4-FFF2-40B4-BE49-F238E27FC236}">
                    <a16:creationId xmlns:a16="http://schemas.microsoft.com/office/drawing/2014/main" id="{A26FAEB7-9086-1843-AC6D-374625409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4875" y="2574925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88">
                <a:extLst>
                  <a:ext uri="{FF2B5EF4-FFF2-40B4-BE49-F238E27FC236}">
                    <a16:creationId xmlns:a16="http://schemas.microsoft.com/office/drawing/2014/main" id="{25F9A244-3A83-094A-8679-E0EFA464B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5350" y="2781300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89">
                <a:extLst>
                  <a:ext uri="{FF2B5EF4-FFF2-40B4-BE49-F238E27FC236}">
                    <a16:creationId xmlns:a16="http://schemas.microsoft.com/office/drawing/2014/main" id="{7C071F1D-975A-934C-8725-418F1A720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987675"/>
                <a:ext cx="471487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Line 90">
                <a:extLst>
                  <a:ext uri="{FF2B5EF4-FFF2-40B4-BE49-F238E27FC236}">
                    <a16:creationId xmlns:a16="http://schemas.microsoft.com/office/drawing/2014/main" id="{D9A67589-635C-D24A-9E66-EEE187F75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2175" y="3175000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Line 92">
                <a:extLst>
                  <a:ext uri="{FF2B5EF4-FFF2-40B4-BE49-F238E27FC236}">
                    <a16:creationId xmlns:a16="http://schemas.microsoft.com/office/drawing/2014/main" id="{7B483CF6-1B52-894C-AF05-252FA5ECC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2175" y="2173288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" name="Line 93">
                <a:extLst>
                  <a:ext uri="{FF2B5EF4-FFF2-40B4-BE49-F238E27FC236}">
                    <a16:creationId xmlns:a16="http://schemas.microsoft.com/office/drawing/2014/main" id="{FD7B1F82-11BB-C54A-BDA5-DBB0E6C31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2175" y="3371850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7" name="Text Box 162">
              <a:extLst>
                <a:ext uri="{FF2B5EF4-FFF2-40B4-BE49-F238E27FC236}">
                  <a16:creationId xmlns:a16="http://schemas.microsoft.com/office/drawing/2014/main" id="{3D041394-B09D-E044-B6C1-CFCAFB6E4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 flipH="1" flipV="1">
              <a:off x="5396893" y="2580287"/>
              <a:ext cx="1230927" cy="396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dirty="0">
                  <a:solidFill>
                    <a:srgbClr val="FFFFFF"/>
                  </a:solidFill>
                  <a:latin typeface="Arial Black" charset="0"/>
                  <a:ea typeface="Arial Unicode MS" charset="0"/>
                  <a:cs typeface="Arial Unicode MS" charset="0"/>
                </a:rPr>
                <a:t>0 9</a:t>
              </a:r>
              <a:endParaRPr lang="fr-FR" dirty="0"/>
            </a:p>
          </p:txBody>
        </p:sp>
      </p:grpSp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620713" y="247650"/>
            <a:ext cx="7993062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Gestion de la panne au décollage</a:t>
            </a:r>
          </a:p>
        </p:txBody>
      </p:sp>
      <p:sp>
        <p:nvSpPr>
          <p:cNvPr id="107" name="Rectangle 79"/>
          <p:cNvSpPr>
            <a:spLocks noChangeArrowheads="1"/>
          </p:cNvSpPr>
          <p:nvPr/>
        </p:nvSpPr>
        <p:spPr bwMode="auto">
          <a:xfrm>
            <a:off x="5788025" y="3585617"/>
            <a:ext cx="1730375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Du sol à 150 </a:t>
            </a:r>
            <a:r>
              <a:rPr lang="fr-FR" sz="1600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ft</a:t>
            </a:r>
            <a:endParaRPr lang="fr-FR" sz="16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133" name="ZoneTexte 132"/>
          <p:cNvSpPr txBox="1"/>
          <p:nvPr/>
        </p:nvSpPr>
        <p:spPr>
          <a:xfrm>
            <a:off x="985051" y="4495800"/>
            <a:ext cx="7234225" cy="15029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Hauteurs minimales à nuancer en fonction :</a:t>
            </a:r>
          </a:p>
          <a:p>
            <a:pPr lvl="1">
              <a:lnSpc>
                <a:spcPct val="150000"/>
              </a:lnSpc>
              <a:buFont typeface="Wingdings" charset="2"/>
              <a:buChar char=""/>
            </a:pPr>
            <a:r>
              <a:rPr lang="fr-FR" sz="1600" dirty="0">
                <a:latin typeface="Candara"/>
                <a:cs typeface="Candara"/>
              </a:rPr>
              <a:t>   De la force et la direction du vent,</a:t>
            </a:r>
          </a:p>
          <a:p>
            <a:pPr lvl="1">
              <a:lnSpc>
                <a:spcPct val="150000"/>
              </a:lnSpc>
              <a:buFont typeface="Wingdings" charset="2"/>
              <a:buChar char=""/>
            </a:pPr>
            <a:r>
              <a:rPr lang="fr-FR" sz="1600" dirty="0">
                <a:latin typeface="Candara"/>
                <a:cs typeface="Candara"/>
              </a:rPr>
              <a:t>   Des capacités de la machine (finesse, masse, vitesse de décrochage),</a:t>
            </a:r>
          </a:p>
          <a:p>
            <a:pPr lvl="1">
              <a:lnSpc>
                <a:spcPct val="150000"/>
              </a:lnSpc>
              <a:buFont typeface="Wingdings" charset="2"/>
              <a:buChar char=""/>
            </a:pPr>
            <a:r>
              <a:rPr lang="fr-FR" sz="1600" dirty="0">
                <a:latin typeface="Candara"/>
                <a:cs typeface="Candara"/>
              </a:rPr>
              <a:t>   De l’expérience du pilote en général et sur type d’appareil en particulier.</a:t>
            </a:r>
          </a:p>
        </p:txBody>
      </p:sp>
      <p:grpSp>
        <p:nvGrpSpPr>
          <p:cNvPr id="134" name="Group 94"/>
          <p:cNvGrpSpPr>
            <a:grpSpLocks noChangeAspect="1"/>
          </p:cNvGrpSpPr>
          <p:nvPr/>
        </p:nvGrpSpPr>
        <p:grpSpPr bwMode="auto">
          <a:xfrm>
            <a:off x="4240263" y="1402837"/>
            <a:ext cx="590450" cy="433752"/>
            <a:chOff x="9285" y="4829"/>
            <a:chExt cx="475" cy="384"/>
          </a:xfrm>
        </p:grpSpPr>
        <p:sp>
          <p:nvSpPr>
            <p:cNvPr id="135" name="AutoShape 95"/>
            <p:cNvSpPr>
              <a:spLocks noChangeArrowheads="1"/>
            </p:cNvSpPr>
            <p:nvPr/>
          </p:nvSpPr>
          <p:spPr bwMode="auto">
            <a:xfrm>
              <a:off x="9310" y="4829"/>
              <a:ext cx="425" cy="384"/>
            </a:xfrm>
            <a:prstGeom prst="triangle">
              <a:avLst>
                <a:gd name="adj" fmla="val 50000"/>
              </a:avLst>
            </a:prstGeom>
            <a:solidFill>
              <a:srgbClr val="F5F53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F5F53D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6" name="Text Box 96"/>
            <p:cNvSpPr txBox="1">
              <a:spLocks noChangeArrowheads="1"/>
            </p:cNvSpPr>
            <p:nvPr/>
          </p:nvSpPr>
          <p:spPr bwMode="auto">
            <a:xfrm>
              <a:off x="9285" y="4839"/>
              <a:ext cx="47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3300"/>
                  </a:solidFill>
                </a:rPr>
                <a:t>!</a:t>
              </a:r>
              <a:endParaRPr lang="fr-FR" sz="3200" dirty="0"/>
            </a:p>
          </p:txBody>
        </p:sp>
      </p:grpSp>
      <p:sp>
        <p:nvSpPr>
          <p:cNvPr id="46" name="AutoShape 44">
            <a:extLst>
              <a:ext uri="{FF2B5EF4-FFF2-40B4-BE49-F238E27FC236}">
                <a16:creationId xmlns:a16="http://schemas.microsoft.com/office/drawing/2014/main" id="{7B55D611-B316-A649-A792-F9AED3BD3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311" y="695573"/>
            <a:ext cx="5188354" cy="70373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480"/>
              </a:spcBef>
              <a:defRPr/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1</a:t>
            </a:r>
            <a:r>
              <a:rPr lang="fr-FR" sz="1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ère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 action à effectuer immédiatement : Rendre la main !</a:t>
            </a:r>
          </a:p>
          <a:p>
            <a:pPr algn="ctr">
              <a:spcBef>
                <a:spcPts val="36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But : Conserver l’énergie cinétique (</a:t>
            </a:r>
            <a:r>
              <a:rPr lang="fr-FR" sz="1600" dirty="0" err="1">
                <a:solidFill>
                  <a:srgbClr val="000000"/>
                </a:solidFill>
                <a:latin typeface="Candara"/>
                <a:cs typeface="Candara"/>
              </a:rPr>
              <a:t>E</a:t>
            </a:r>
            <a:r>
              <a:rPr lang="fr-FR" sz="1600" baseline="-25000" dirty="0" err="1">
                <a:solidFill>
                  <a:srgbClr val="000000"/>
                </a:solidFill>
                <a:latin typeface="Candara"/>
                <a:cs typeface="Candara"/>
              </a:rPr>
              <a:t>c</a:t>
            </a: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= ½ M.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V²</a:t>
            </a: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)</a:t>
            </a:r>
          </a:p>
        </p:txBody>
      </p:sp>
      <p:sp>
        <p:nvSpPr>
          <p:cNvPr id="47" name="Flèche vers la gauche 46">
            <a:extLst>
              <a:ext uri="{FF2B5EF4-FFF2-40B4-BE49-F238E27FC236}">
                <a16:creationId xmlns:a16="http://schemas.microsoft.com/office/drawing/2014/main" id="{7D54A20A-29DB-0345-9DD1-4C68882FB098}"/>
              </a:ext>
            </a:extLst>
          </p:cNvPr>
          <p:cNvSpPr/>
          <p:nvPr/>
        </p:nvSpPr>
        <p:spPr>
          <a:xfrm>
            <a:off x="3296333" y="2618498"/>
            <a:ext cx="2880000" cy="32400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Virage 48">
            <a:extLst>
              <a:ext uri="{FF2B5EF4-FFF2-40B4-BE49-F238E27FC236}">
                <a16:creationId xmlns:a16="http://schemas.microsoft.com/office/drawing/2014/main" id="{E94697AC-9F3D-4644-918F-47A315D28478}"/>
              </a:ext>
            </a:extLst>
          </p:cNvPr>
          <p:cNvSpPr/>
          <p:nvPr/>
        </p:nvSpPr>
        <p:spPr>
          <a:xfrm rot="13490198">
            <a:off x="3452625" y="2235700"/>
            <a:ext cx="1303171" cy="414701"/>
          </a:xfrm>
          <a:custGeom>
            <a:avLst/>
            <a:gdLst>
              <a:gd name="connsiteX0" fmla="*/ 0 w 1435100"/>
              <a:gd name="connsiteY0" fmla="*/ 756000 h 756000"/>
              <a:gd name="connsiteX1" fmla="*/ 0 w 1435100"/>
              <a:gd name="connsiteY1" fmla="*/ 756000 h 756000"/>
              <a:gd name="connsiteX2" fmla="*/ 641458 w 1435100"/>
              <a:gd name="connsiteY2" fmla="*/ 114542 h 756000"/>
              <a:gd name="connsiteX3" fmla="*/ 1246100 w 1435100"/>
              <a:gd name="connsiteY3" fmla="*/ 114542 h 756000"/>
              <a:gd name="connsiteX4" fmla="*/ 1246100 w 1435100"/>
              <a:gd name="connsiteY4" fmla="*/ 0 h 756000"/>
              <a:gd name="connsiteX5" fmla="*/ 1435100 w 1435100"/>
              <a:gd name="connsiteY5" fmla="*/ 189000 h 756000"/>
              <a:gd name="connsiteX6" fmla="*/ 1246100 w 1435100"/>
              <a:gd name="connsiteY6" fmla="*/ 378000 h 756000"/>
              <a:gd name="connsiteX7" fmla="*/ 1246100 w 1435100"/>
              <a:gd name="connsiteY7" fmla="*/ 263458 h 756000"/>
              <a:gd name="connsiteX8" fmla="*/ 641458 w 1435100"/>
              <a:gd name="connsiteY8" fmla="*/ 263458 h 756000"/>
              <a:gd name="connsiteX9" fmla="*/ 148916 w 1435100"/>
              <a:gd name="connsiteY9" fmla="*/ 756000 h 756000"/>
              <a:gd name="connsiteX10" fmla="*/ 148917 w 1435100"/>
              <a:gd name="connsiteY10" fmla="*/ 756000 h 756000"/>
              <a:gd name="connsiteX11" fmla="*/ 0 w 1435100"/>
              <a:gd name="connsiteY11" fmla="*/ 756000 h 756000"/>
              <a:gd name="connsiteX0" fmla="*/ 63962 w 1435100"/>
              <a:gd name="connsiteY0" fmla="*/ 370030 h 756000"/>
              <a:gd name="connsiteX1" fmla="*/ 0 w 1435100"/>
              <a:gd name="connsiteY1" fmla="*/ 756000 h 756000"/>
              <a:gd name="connsiteX2" fmla="*/ 641458 w 1435100"/>
              <a:gd name="connsiteY2" fmla="*/ 114542 h 756000"/>
              <a:gd name="connsiteX3" fmla="*/ 1246100 w 1435100"/>
              <a:gd name="connsiteY3" fmla="*/ 114542 h 756000"/>
              <a:gd name="connsiteX4" fmla="*/ 1246100 w 1435100"/>
              <a:gd name="connsiteY4" fmla="*/ 0 h 756000"/>
              <a:gd name="connsiteX5" fmla="*/ 1435100 w 1435100"/>
              <a:gd name="connsiteY5" fmla="*/ 189000 h 756000"/>
              <a:gd name="connsiteX6" fmla="*/ 1246100 w 1435100"/>
              <a:gd name="connsiteY6" fmla="*/ 378000 h 756000"/>
              <a:gd name="connsiteX7" fmla="*/ 1246100 w 1435100"/>
              <a:gd name="connsiteY7" fmla="*/ 263458 h 756000"/>
              <a:gd name="connsiteX8" fmla="*/ 641458 w 1435100"/>
              <a:gd name="connsiteY8" fmla="*/ 263458 h 756000"/>
              <a:gd name="connsiteX9" fmla="*/ 148916 w 1435100"/>
              <a:gd name="connsiteY9" fmla="*/ 756000 h 756000"/>
              <a:gd name="connsiteX10" fmla="*/ 148917 w 1435100"/>
              <a:gd name="connsiteY10" fmla="*/ 756000 h 756000"/>
              <a:gd name="connsiteX11" fmla="*/ 63962 w 1435100"/>
              <a:gd name="connsiteY11" fmla="*/ 370030 h 756000"/>
              <a:gd name="connsiteX0" fmla="*/ 0 w 1371138"/>
              <a:gd name="connsiteY0" fmla="*/ 370030 h 756000"/>
              <a:gd name="connsiteX1" fmla="*/ 577496 w 1371138"/>
              <a:gd name="connsiteY1" fmla="*/ 114542 h 756000"/>
              <a:gd name="connsiteX2" fmla="*/ 1182138 w 1371138"/>
              <a:gd name="connsiteY2" fmla="*/ 114542 h 756000"/>
              <a:gd name="connsiteX3" fmla="*/ 1182138 w 1371138"/>
              <a:gd name="connsiteY3" fmla="*/ 0 h 756000"/>
              <a:gd name="connsiteX4" fmla="*/ 1371138 w 1371138"/>
              <a:gd name="connsiteY4" fmla="*/ 189000 h 756000"/>
              <a:gd name="connsiteX5" fmla="*/ 1182138 w 1371138"/>
              <a:gd name="connsiteY5" fmla="*/ 378000 h 756000"/>
              <a:gd name="connsiteX6" fmla="*/ 1182138 w 1371138"/>
              <a:gd name="connsiteY6" fmla="*/ 263458 h 756000"/>
              <a:gd name="connsiteX7" fmla="*/ 577496 w 1371138"/>
              <a:gd name="connsiteY7" fmla="*/ 263458 h 756000"/>
              <a:gd name="connsiteX8" fmla="*/ 84954 w 1371138"/>
              <a:gd name="connsiteY8" fmla="*/ 756000 h 756000"/>
              <a:gd name="connsiteX9" fmla="*/ 84955 w 1371138"/>
              <a:gd name="connsiteY9" fmla="*/ 756000 h 756000"/>
              <a:gd name="connsiteX10" fmla="*/ 0 w 1371138"/>
              <a:gd name="connsiteY10" fmla="*/ 370030 h 756000"/>
              <a:gd name="connsiteX0" fmla="*/ 0 w 1371138"/>
              <a:gd name="connsiteY0" fmla="*/ 370030 h 756000"/>
              <a:gd name="connsiteX1" fmla="*/ 577496 w 1371138"/>
              <a:gd name="connsiteY1" fmla="*/ 114542 h 756000"/>
              <a:gd name="connsiteX2" fmla="*/ 1182138 w 1371138"/>
              <a:gd name="connsiteY2" fmla="*/ 114542 h 756000"/>
              <a:gd name="connsiteX3" fmla="*/ 1182138 w 1371138"/>
              <a:gd name="connsiteY3" fmla="*/ 0 h 756000"/>
              <a:gd name="connsiteX4" fmla="*/ 1371138 w 1371138"/>
              <a:gd name="connsiteY4" fmla="*/ 189000 h 756000"/>
              <a:gd name="connsiteX5" fmla="*/ 1182138 w 1371138"/>
              <a:gd name="connsiteY5" fmla="*/ 378000 h 756000"/>
              <a:gd name="connsiteX6" fmla="*/ 1182138 w 1371138"/>
              <a:gd name="connsiteY6" fmla="*/ 263458 h 756000"/>
              <a:gd name="connsiteX7" fmla="*/ 577496 w 1371138"/>
              <a:gd name="connsiteY7" fmla="*/ 263458 h 756000"/>
              <a:gd name="connsiteX8" fmla="*/ 84954 w 1371138"/>
              <a:gd name="connsiteY8" fmla="*/ 756000 h 756000"/>
              <a:gd name="connsiteX9" fmla="*/ 266147 w 1371138"/>
              <a:gd name="connsiteY9" fmla="*/ 199739 h 756000"/>
              <a:gd name="connsiteX10" fmla="*/ 0 w 1371138"/>
              <a:gd name="connsiteY10" fmla="*/ 370030 h 756000"/>
              <a:gd name="connsiteX0" fmla="*/ 0 w 1371138"/>
              <a:gd name="connsiteY0" fmla="*/ 370030 h 756000"/>
              <a:gd name="connsiteX1" fmla="*/ 577496 w 1371138"/>
              <a:gd name="connsiteY1" fmla="*/ 114542 h 756000"/>
              <a:gd name="connsiteX2" fmla="*/ 1182138 w 1371138"/>
              <a:gd name="connsiteY2" fmla="*/ 114542 h 756000"/>
              <a:gd name="connsiteX3" fmla="*/ 1182138 w 1371138"/>
              <a:gd name="connsiteY3" fmla="*/ 0 h 756000"/>
              <a:gd name="connsiteX4" fmla="*/ 1371138 w 1371138"/>
              <a:gd name="connsiteY4" fmla="*/ 189000 h 756000"/>
              <a:gd name="connsiteX5" fmla="*/ 1182138 w 1371138"/>
              <a:gd name="connsiteY5" fmla="*/ 378000 h 756000"/>
              <a:gd name="connsiteX6" fmla="*/ 1182138 w 1371138"/>
              <a:gd name="connsiteY6" fmla="*/ 263458 h 756000"/>
              <a:gd name="connsiteX7" fmla="*/ 577496 w 1371138"/>
              <a:gd name="connsiteY7" fmla="*/ 263458 h 756000"/>
              <a:gd name="connsiteX8" fmla="*/ 84954 w 1371138"/>
              <a:gd name="connsiteY8" fmla="*/ 756000 h 756000"/>
              <a:gd name="connsiteX9" fmla="*/ 193793 w 1371138"/>
              <a:gd name="connsiteY9" fmla="*/ 379138 h 756000"/>
              <a:gd name="connsiteX10" fmla="*/ 0 w 1371138"/>
              <a:gd name="connsiteY10" fmla="*/ 370030 h 756000"/>
              <a:gd name="connsiteX0" fmla="*/ 0 w 1371138"/>
              <a:gd name="connsiteY0" fmla="*/ 370030 h 379138"/>
              <a:gd name="connsiteX1" fmla="*/ 577496 w 1371138"/>
              <a:gd name="connsiteY1" fmla="*/ 114542 h 379138"/>
              <a:gd name="connsiteX2" fmla="*/ 1182138 w 1371138"/>
              <a:gd name="connsiteY2" fmla="*/ 114542 h 379138"/>
              <a:gd name="connsiteX3" fmla="*/ 1182138 w 1371138"/>
              <a:gd name="connsiteY3" fmla="*/ 0 h 379138"/>
              <a:gd name="connsiteX4" fmla="*/ 1371138 w 1371138"/>
              <a:gd name="connsiteY4" fmla="*/ 189000 h 379138"/>
              <a:gd name="connsiteX5" fmla="*/ 1182138 w 1371138"/>
              <a:gd name="connsiteY5" fmla="*/ 378000 h 379138"/>
              <a:gd name="connsiteX6" fmla="*/ 1182138 w 1371138"/>
              <a:gd name="connsiteY6" fmla="*/ 263458 h 379138"/>
              <a:gd name="connsiteX7" fmla="*/ 577496 w 1371138"/>
              <a:gd name="connsiteY7" fmla="*/ 263458 h 379138"/>
              <a:gd name="connsiteX8" fmla="*/ 193793 w 1371138"/>
              <a:gd name="connsiteY8" fmla="*/ 379138 h 379138"/>
              <a:gd name="connsiteX9" fmla="*/ 0 w 1371138"/>
              <a:gd name="connsiteY9" fmla="*/ 370030 h 379138"/>
              <a:gd name="connsiteX0" fmla="*/ 0 w 1271971"/>
              <a:gd name="connsiteY0" fmla="*/ 235608 h 379138"/>
              <a:gd name="connsiteX1" fmla="*/ 478329 w 1271971"/>
              <a:gd name="connsiteY1" fmla="*/ 114542 h 379138"/>
              <a:gd name="connsiteX2" fmla="*/ 1082971 w 1271971"/>
              <a:gd name="connsiteY2" fmla="*/ 114542 h 379138"/>
              <a:gd name="connsiteX3" fmla="*/ 1082971 w 1271971"/>
              <a:gd name="connsiteY3" fmla="*/ 0 h 379138"/>
              <a:gd name="connsiteX4" fmla="*/ 1271971 w 1271971"/>
              <a:gd name="connsiteY4" fmla="*/ 189000 h 379138"/>
              <a:gd name="connsiteX5" fmla="*/ 1082971 w 1271971"/>
              <a:gd name="connsiteY5" fmla="*/ 378000 h 379138"/>
              <a:gd name="connsiteX6" fmla="*/ 1082971 w 1271971"/>
              <a:gd name="connsiteY6" fmla="*/ 263458 h 379138"/>
              <a:gd name="connsiteX7" fmla="*/ 478329 w 1271971"/>
              <a:gd name="connsiteY7" fmla="*/ 263458 h 379138"/>
              <a:gd name="connsiteX8" fmla="*/ 94626 w 1271971"/>
              <a:gd name="connsiteY8" fmla="*/ 379138 h 379138"/>
              <a:gd name="connsiteX9" fmla="*/ 0 w 1271971"/>
              <a:gd name="connsiteY9" fmla="*/ 235608 h 379138"/>
              <a:gd name="connsiteX0" fmla="*/ 0 w 1271971"/>
              <a:gd name="connsiteY0" fmla="*/ 235608 h 379138"/>
              <a:gd name="connsiteX1" fmla="*/ 478329 w 1271971"/>
              <a:gd name="connsiteY1" fmla="*/ 114542 h 379138"/>
              <a:gd name="connsiteX2" fmla="*/ 1082971 w 1271971"/>
              <a:gd name="connsiteY2" fmla="*/ 114542 h 379138"/>
              <a:gd name="connsiteX3" fmla="*/ 1082971 w 1271971"/>
              <a:gd name="connsiteY3" fmla="*/ 0 h 379138"/>
              <a:gd name="connsiteX4" fmla="*/ 1271971 w 1271971"/>
              <a:gd name="connsiteY4" fmla="*/ 189000 h 379138"/>
              <a:gd name="connsiteX5" fmla="*/ 1082971 w 1271971"/>
              <a:gd name="connsiteY5" fmla="*/ 378000 h 379138"/>
              <a:gd name="connsiteX6" fmla="*/ 1082971 w 1271971"/>
              <a:gd name="connsiteY6" fmla="*/ 263458 h 379138"/>
              <a:gd name="connsiteX7" fmla="*/ 478329 w 1271971"/>
              <a:gd name="connsiteY7" fmla="*/ 263458 h 379138"/>
              <a:gd name="connsiteX8" fmla="*/ 94626 w 1271971"/>
              <a:gd name="connsiteY8" fmla="*/ 379138 h 379138"/>
              <a:gd name="connsiteX9" fmla="*/ 0 w 1271971"/>
              <a:gd name="connsiteY9" fmla="*/ 235608 h 379138"/>
              <a:gd name="connsiteX0" fmla="*/ 0 w 1209135"/>
              <a:gd name="connsiteY0" fmla="*/ 244767 h 379138"/>
              <a:gd name="connsiteX1" fmla="*/ 415493 w 1209135"/>
              <a:gd name="connsiteY1" fmla="*/ 114542 h 379138"/>
              <a:gd name="connsiteX2" fmla="*/ 1020135 w 1209135"/>
              <a:gd name="connsiteY2" fmla="*/ 114542 h 379138"/>
              <a:gd name="connsiteX3" fmla="*/ 1020135 w 1209135"/>
              <a:gd name="connsiteY3" fmla="*/ 0 h 379138"/>
              <a:gd name="connsiteX4" fmla="*/ 1209135 w 1209135"/>
              <a:gd name="connsiteY4" fmla="*/ 189000 h 379138"/>
              <a:gd name="connsiteX5" fmla="*/ 1020135 w 1209135"/>
              <a:gd name="connsiteY5" fmla="*/ 378000 h 379138"/>
              <a:gd name="connsiteX6" fmla="*/ 1020135 w 1209135"/>
              <a:gd name="connsiteY6" fmla="*/ 263458 h 379138"/>
              <a:gd name="connsiteX7" fmla="*/ 415493 w 1209135"/>
              <a:gd name="connsiteY7" fmla="*/ 263458 h 379138"/>
              <a:gd name="connsiteX8" fmla="*/ 31790 w 1209135"/>
              <a:gd name="connsiteY8" fmla="*/ 379138 h 379138"/>
              <a:gd name="connsiteX9" fmla="*/ 0 w 1209135"/>
              <a:gd name="connsiteY9" fmla="*/ 244767 h 379138"/>
              <a:gd name="connsiteX0" fmla="*/ 0 w 1209135"/>
              <a:gd name="connsiteY0" fmla="*/ 244767 h 378000"/>
              <a:gd name="connsiteX1" fmla="*/ 415493 w 1209135"/>
              <a:gd name="connsiteY1" fmla="*/ 114542 h 378000"/>
              <a:gd name="connsiteX2" fmla="*/ 1020135 w 1209135"/>
              <a:gd name="connsiteY2" fmla="*/ 114542 h 378000"/>
              <a:gd name="connsiteX3" fmla="*/ 1020135 w 1209135"/>
              <a:gd name="connsiteY3" fmla="*/ 0 h 378000"/>
              <a:gd name="connsiteX4" fmla="*/ 1209135 w 1209135"/>
              <a:gd name="connsiteY4" fmla="*/ 189000 h 378000"/>
              <a:gd name="connsiteX5" fmla="*/ 1020135 w 1209135"/>
              <a:gd name="connsiteY5" fmla="*/ 378000 h 378000"/>
              <a:gd name="connsiteX6" fmla="*/ 1020135 w 1209135"/>
              <a:gd name="connsiteY6" fmla="*/ 263458 h 378000"/>
              <a:gd name="connsiteX7" fmla="*/ 415493 w 1209135"/>
              <a:gd name="connsiteY7" fmla="*/ 263458 h 378000"/>
              <a:gd name="connsiteX8" fmla="*/ 4926 w 1209135"/>
              <a:gd name="connsiteY8" fmla="*/ 352121 h 378000"/>
              <a:gd name="connsiteX9" fmla="*/ 0 w 1209135"/>
              <a:gd name="connsiteY9" fmla="*/ 244767 h 378000"/>
              <a:gd name="connsiteX0" fmla="*/ 94036 w 1303171"/>
              <a:gd name="connsiteY0" fmla="*/ 244767 h 414701"/>
              <a:gd name="connsiteX1" fmla="*/ 509529 w 1303171"/>
              <a:gd name="connsiteY1" fmla="*/ 114542 h 414701"/>
              <a:gd name="connsiteX2" fmla="*/ 1114171 w 1303171"/>
              <a:gd name="connsiteY2" fmla="*/ 114542 h 414701"/>
              <a:gd name="connsiteX3" fmla="*/ 1114171 w 1303171"/>
              <a:gd name="connsiteY3" fmla="*/ 0 h 414701"/>
              <a:gd name="connsiteX4" fmla="*/ 1303171 w 1303171"/>
              <a:gd name="connsiteY4" fmla="*/ 189000 h 414701"/>
              <a:gd name="connsiteX5" fmla="*/ 1114171 w 1303171"/>
              <a:gd name="connsiteY5" fmla="*/ 378000 h 414701"/>
              <a:gd name="connsiteX6" fmla="*/ 1114171 w 1303171"/>
              <a:gd name="connsiteY6" fmla="*/ 263458 h 414701"/>
              <a:gd name="connsiteX7" fmla="*/ 509529 w 1303171"/>
              <a:gd name="connsiteY7" fmla="*/ 263458 h 414701"/>
              <a:gd name="connsiteX8" fmla="*/ 0 w 1303171"/>
              <a:gd name="connsiteY8" fmla="*/ 414701 h 414701"/>
              <a:gd name="connsiteX9" fmla="*/ 94036 w 1303171"/>
              <a:gd name="connsiteY9" fmla="*/ 244767 h 414701"/>
              <a:gd name="connsiteX0" fmla="*/ 4182 w 1303171"/>
              <a:gd name="connsiteY0" fmla="*/ 262472 h 414701"/>
              <a:gd name="connsiteX1" fmla="*/ 509529 w 1303171"/>
              <a:gd name="connsiteY1" fmla="*/ 114542 h 414701"/>
              <a:gd name="connsiteX2" fmla="*/ 1114171 w 1303171"/>
              <a:gd name="connsiteY2" fmla="*/ 114542 h 414701"/>
              <a:gd name="connsiteX3" fmla="*/ 1114171 w 1303171"/>
              <a:gd name="connsiteY3" fmla="*/ 0 h 414701"/>
              <a:gd name="connsiteX4" fmla="*/ 1303171 w 1303171"/>
              <a:gd name="connsiteY4" fmla="*/ 189000 h 414701"/>
              <a:gd name="connsiteX5" fmla="*/ 1114171 w 1303171"/>
              <a:gd name="connsiteY5" fmla="*/ 378000 h 414701"/>
              <a:gd name="connsiteX6" fmla="*/ 1114171 w 1303171"/>
              <a:gd name="connsiteY6" fmla="*/ 263458 h 414701"/>
              <a:gd name="connsiteX7" fmla="*/ 509529 w 1303171"/>
              <a:gd name="connsiteY7" fmla="*/ 263458 h 414701"/>
              <a:gd name="connsiteX8" fmla="*/ 0 w 1303171"/>
              <a:gd name="connsiteY8" fmla="*/ 414701 h 414701"/>
              <a:gd name="connsiteX9" fmla="*/ 4182 w 1303171"/>
              <a:gd name="connsiteY9" fmla="*/ 262472 h 414701"/>
              <a:gd name="connsiteX0" fmla="*/ 4182 w 1303171"/>
              <a:gd name="connsiteY0" fmla="*/ 262472 h 414701"/>
              <a:gd name="connsiteX1" fmla="*/ 509529 w 1303171"/>
              <a:gd name="connsiteY1" fmla="*/ 114542 h 414701"/>
              <a:gd name="connsiteX2" fmla="*/ 1114171 w 1303171"/>
              <a:gd name="connsiteY2" fmla="*/ 114542 h 414701"/>
              <a:gd name="connsiteX3" fmla="*/ 1114171 w 1303171"/>
              <a:gd name="connsiteY3" fmla="*/ 0 h 414701"/>
              <a:gd name="connsiteX4" fmla="*/ 1303171 w 1303171"/>
              <a:gd name="connsiteY4" fmla="*/ 189000 h 414701"/>
              <a:gd name="connsiteX5" fmla="*/ 1114171 w 1303171"/>
              <a:gd name="connsiteY5" fmla="*/ 378000 h 414701"/>
              <a:gd name="connsiteX6" fmla="*/ 1114171 w 1303171"/>
              <a:gd name="connsiteY6" fmla="*/ 263458 h 414701"/>
              <a:gd name="connsiteX7" fmla="*/ 509529 w 1303171"/>
              <a:gd name="connsiteY7" fmla="*/ 263458 h 414701"/>
              <a:gd name="connsiteX8" fmla="*/ 0 w 1303171"/>
              <a:gd name="connsiteY8" fmla="*/ 414701 h 414701"/>
              <a:gd name="connsiteX9" fmla="*/ 4182 w 1303171"/>
              <a:gd name="connsiteY9" fmla="*/ 262472 h 41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171" h="414701">
                <a:moveTo>
                  <a:pt x="4182" y="262472"/>
                </a:moveTo>
                <a:cubicBezTo>
                  <a:pt x="68132" y="218373"/>
                  <a:pt x="329034" y="134720"/>
                  <a:pt x="509529" y="114542"/>
                </a:cubicBezTo>
                <a:cubicBezTo>
                  <a:pt x="694527" y="89887"/>
                  <a:pt x="1013397" y="133632"/>
                  <a:pt x="1114171" y="114542"/>
                </a:cubicBezTo>
                <a:lnTo>
                  <a:pt x="1114171" y="0"/>
                </a:lnTo>
                <a:lnTo>
                  <a:pt x="1303171" y="189000"/>
                </a:lnTo>
                <a:lnTo>
                  <a:pt x="1114171" y="378000"/>
                </a:lnTo>
                <a:lnTo>
                  <a:pt x="1114171" y="263458"/>
                </a:lnTo>
                <a:lnTo>
                  <a:pt x="509529" y="263458"/>
                </a:lnTo>
                <a:cubicBezTo>
                  <a:pt x="344805" y="282738"/>
                  <a:pt x="96249" y="396939"/>
                  <a:pt x="0" y="414701"/>
                </a:cubicBezTo>
                <a:lnTo>
                  <a:pt x="4182" y="26247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19" name="Group 99"/>
          <p:cNvGrpSpPr>
            <a:grpSpLocks/>
          </p:cNvGrpSpPr>
          <p:nvPr/>
        </p:nvGrpSpPr>
        <p:grpSpPr bwMode="auto">
          <a:xfrm rot="-5400000">
            <a:off x="6098382" y="2303103"/>
            <a:ext cx="944563" cy="946150"/>
            <a:chOff x="1592" y="1904"/>
            <a:chExt cx="1776" cy="1416"/>
          </a:xfrm>
          <a:solidFill>
            <a:schemeClr val="accent1">
              <a:lumMod val="60000"/>
              <a:lumOff val="40000"/>
              <a:alpha val="98000"/>
            </a:schemeClr>
          </a:solidFill>
        </p:grpSpPr>
        <p:sp>
          <p:nvSpPr>
            <p:cNvPr id="120" name="AutoShape 100"/>
            <p:cNvSpPr>
              <a:spLocks noChangeArrowheads="1"/>
            </p:cNvSpPr>
            <p:nvPr/>
          </p:nvSpPr>
          <p:spPr bwMode="auto">
            <a:xfrm>
              <a:off x="1592" y="2200"/>
              <a:ext cx="1776" cy="224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AutoShape 101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T0" fmla="*/ 3 w 21600"/>
                <a:gd name="T1" fmla="*/ 10 h 21600"/>
                <a:gd name="T2" fmla="*/ 2 w 21600"/>
                <a:gd name="T3" fmla="*/ 20 h 21600"/>
                <a:gd name="T4" fmla="*/ 1 w 21600"/>
                <a:gd name="T5" fmla="*/ 1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433 h 21600"/>
                <a:gd name="T14" fmla="*/ 16200 w 21600"/>
                <a:gd name="T15" fmla="*/ 161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AutoShape 102"/>
            <p:cNvSpPr>
              <a:spLocks noChangeArrowheads="1"/>
            </p:cNvSpPr>
            <p:nvPr/>
          </p:nvSpPr>
          <p:spPr bwMode="auto">
            <a:xfrm>
              <a:off x="2240" y="3088"/>
              <a:ext cx="472" cy="11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AutoShape 103"/>
            <p:cNvSpPr>
              <a:spLocks noChangeArrowheads="1"/>
            </p:cNvSpPr>
            <p:nvPr/>
          </p:nvSpPr>
          <p:spPr bwMode="auto">
            <a:xfrm flipV="1">
              <a:off x="2448" y="3088"/>
              <a:ext cx="56" cy="232"/>
            </a:xfrm>
            <a:prstGeom prst="triangle">
              <a:avLst>
                <a:gd name="adj" fmla="val 46426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AutoShape 104"/>
            <p:cNvSpPr>
              <a:spLocks noChangeArrowheads="1"/>
            </p:cNvSpPr>
            <p:nvPr/>
          </p:nvSpPr>
          <p:spPr bwMode="auto">
            <a:xfrm>
              <a:off x="1632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AutoShape 105"/>
            <p:cNvSpPr>
              <a:spLocks noChangeArrowheads="1"/>
            </p:cNvSpPr>
            <p:nvPr/>
          </p:nvSpPr>
          <p:spPr bwMode="auto">
            <a:xfrm>
              <a:off x="2648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6" name="Group 106"/>
            <p:cNvGrpSpPr>
              <a:grpSpLocks/>
            </p:cNvGrpSpPr>
            <p:nvPr/>
          </p:nvGrpSpPr>
          <p:grpSpPr bwMode="auto">
            <a:xfrm>
              <a:off x="2216" y="1904"/>
              <a:ext cx="560" cy="296"/>
              <a:chOff x="2224" y="1904"/>
              <a:chExt cx="560" cy="296"/>
            </a:xfrm>
            <a:grpFill/>
          </p:grpSpPr>
          <p:sp>
            <p:nvSpPr>
              <p:cNvPr id="127" name="AutoShape 107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T0" fmla="*/ 3 w 21600"/>
                  <a:gd name="T1" fmla="*/ 1 h 21600"/>
                  <a:gd name="T2" fmla="*/ 2 w 21600"/>
                  <a:gd name="T3" fmla="*/ 1 h 21600"/>
                  <a:gd name="T4" fmla="*/ 0 w 21600"/>
                  <a:gd name="T5" fmla="*/ 1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74 w 21600"/>
                  <a:gd name="T13" fmla="*/ 4500 h 21600"/>
                  <a:gd name="T14" fmla="*/ 17126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AutoShape 108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Line 109"/>
              <p:cNvSpPr>
                <a:spLocks noChangeShapeType="1"/>
              </p:cNvSpPr>
              <p:nvPr/>
            </p:nvSpPr>
            <p:spPr bwMode="auto">
              <a:xfrm>
                <a:off x="2224" y="2016"/>
                <a:ext cx="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50" name="Virage 48">
            <a:extLst>
              <a:ext uri="{FF2B5EF4-FFF2-40B4-BE49-F238E27FC236}">
                <a16:creationId xmlns:a16="http://schemas.microsoft.com/office/drawing/2014/main" id="{D607AF00-0293-7344-A570-281A8F0FAE57}"/>
              </a:ext>
            </a:extLst>
          </p:cNvPr>
          <p:cNvSpPr/>
          <p:nvPr/>
        </p:nvSpPr>
        <p:spPr>
          <a:xfrm rot="8109802" flipV="1">
            <a:off x="3452625" y="2909034"/>
            <a:ext cx="1303171" cy="414701"/>
          </a:xfrm>
          <a:custGeom>
            <a:avLst/>
            <a:gdLst>
              <a:gd name="connsiteX0" fmla="*/ 0 w 1435100"/>
              <a:gd name="connsiteY0" fmla="*/ 756000 h 756000"/>
              <a:gd name="connsiteX1" fmla="*/ 0 w 1435100"/>
              <a:gd name="connsiteY1" fmla="*/ 756000 h 756000"/>
              <a:gd name="connsiteX2" fmla="*/ 641458 w 1435100"/>
              <a:gd name="connsiteY2" fmla="*/ 114542 h 756000"/>
              <a:gd name="connsiteX3" fmla="*/ 1246100 w 1435100"/>
              <a:gd name="connsiteY3" fmla="*/ 114542 h 756000"/>
              <a:gd name="connsiteX4" fmla="*/ 1246100 w 1435100"/>
              <a:gd name="connsiteY4" fmla="*/ 0 h 756000"/>
              <a:gd name="connsiteX5" fmla="*/ 1435100 w 1435100"/>
              <a:gd name="connsiteY5" fmla="*/ 189000 h 756000"/>
              <a:gd name="connsiteX6" fmla="*/ 1246100 w 1435100"/>
              <a:gd name="connsiteY6" fmla="*/ 378000 h 756000"/>
              <a:gd name="connsiteX7" fmla="*/ 1246100 w 1435100"/>
              <a:gd name="connsiteY7" fmla="*/ 263458 h 756000"/>
              <a:gd name="connsiteX8" fmla="*/ 641458 w 1435100"/>
              <a:gd name="connsiteY8" fmla="*/ 263458 h 756000"/>
              <a:gd name="connsiteX9" fmla="*/ 148916 w 1435100"/>
              <a:gd name="connsiteY9" fmla="*/ 756000 h 756000"/>
              <a:gd name="connsiteX10" fmla="*/ 148917 w 1435100"/>
              <a:gd name="connsiteY10" fmla="*/ 756000 h 756000"/>
              <a:gd name="connsiteX11" fmla="*/ 0 w 1435100"/>
              <a:gd name="connsiteY11" fmla="*/ 756000 h 756000"/>
              <a:gd name="connsiteX0" fmla="*/ 63962 w 1435100"/>
              <a:gd name="connsiteY0" fmla="*/ 370030 h 756000"/>
              <a:gd name="connsiteX1" fmla="*/ 0 w 1435100"/>
              <a:gd name="connsiteY1" fmla="*/ 756000 h 756000"/>
              <a:gd name="connsiteX2" fmla="*/ 641458 w 1435100"/>
              <a:gd name="connsiteY2" fmla="*/ 114542 h 756000"/>
              <a:gd name="connsiteX3" fmla="*/ 1246100 w 1435100"/>
              <a:gd name="connsiteY3" fmla="*/ 114542 h 756000"/>
              <a:gd name="connsiteX4" fmla="*/ 1246100 w 1435100"/>
              <a:gd name="connsiteY4" fmla="*/ 0 h 756000"/>
              <a:gd name="connsiteX5" fmla="*/ 1435100 w 1435100"/>
              <a:gd name="connsiteY5" fmla="*/ 189000 h 756000"/>
              <a:gd name="connsiteX6" fmla="*/ 1246100 w 1435100"/>
              <a:gd name="connsiteY6" fmla="*/ 378000 h 756000"/>
              <a:gd name="connsiteX7" fmla="*/ 1246100 w 1435100"/>
              <a:gd name="connsiteY7" fmla="*/ 263458 h 756000"/>
              <a:gd name="connsiteX8" fmla="*/ 641458 w 1435100"/>
              <a:gd name="connsiteY8" fmla="*/ 263458 h 756000"/>
              <a:gd name="connsiteX9" fmla="*/ 148916 w 1435100"/>
              <a:gd name="connsiteY9" fmla="*/ 756000 h 756000"/>
              <a:gd name="connsiteX10" fmla="*/ 148917 w 1435100"/>
              <a:gd name="connsiteY10" fmla="*/ 756000 h 756000"/>
              <a:gd name="connsiteX11" fmla="*/ 63962 w 1435100"/>
              <a:gd name="connsiteY11" fmla="*/ 370030 h 756000"/>
              <a:gd name="connsiteX0" fmla="*/ 0 w 1371138"/>
              <a:gd name="connsiteY0" fmla="*/ 370030 h 756000"/>
              <a:gd name="connsiteX1" fmla="*/ 577496 w 1371138"/>
              <a:gd name="connsiteY1" fmla="*/ 114542 h 756000"/>
              <a:gd name="connsiteX2" fmla="*/ 1182138 w 1371138"/>
              <a:gd name="connsiteY2" fmla="*/ 114542 h 756000"/>
              <a:gd name="connsiteX3" fmla="*/ 1182138 w 1371138"/>
              <a:gd name="connsiteY3" fmla="*/ 0 h 756000"/>
              <a:gd name="connsiteX4" fmla="*/ 1371138 w 1371138"/>
              <a:gd name="connsiteY4" fmla="*/ 189000 h 756000"/>
              <a:gd name="connsiteX5" fmla="*/ 1182138 w 1371138"/>
              <a:gd name="connsiteY5" fmla="*/ 378000 h 756000"/>
              <a:gd name="connsiteX6" fmla="*/ 1182138 w 1371138"/>
              <a:gd name="connsiteY6" fmla="*/ 263458 h 756000"/>
              <a:gd name="connsiteX7" fmla="*/ 577496 w 1371138"/>
              <a:gd name="connsiteY7" fmla="*/ 263458 h 756000"/>
              <a:gd name="connsiteX8" fmla="*/ 84954 w 1371138"/>
              <a:gd name="connsiteY8" fmla="*/ 756000 h 756000"/>
              <a:gd name="connsiteX9" fmla="*/ 84955 w 1371138"/>
              <a:gd name="connsiteY9" fmla="*/ 756000 h 756000"/>
              <a:gd name="connsiteX10" fmla="*/ 0 w 1371138"/>
              <a:gd name="connsiteY10" fmla="*/ 370030 h 756000"/>
              <a:gd name="connsiteX0" fmla="*/ 0 w 1371138"/>
              <a:gd name="connsiteY0" fmla="*/ 370030 h 756000"/>
              <a:gd name="connsiteX1" fmla="*/ 577496 w 1371138"/>
              <a:gd name="connsiteY1" fmla="*/ 114542 h 756000"/>
              <a:gd name="connsiteX2" fmla="*/ 1182138 w 1371138"/>
              <a:gd name="connsiteY2" fmla="*/ 114542 h 756000"/>
              <a:gd name="connsiteX3" fmla="*/ 1182138 w 1371138"/>
              <a:gd name="connsiteY3" fmla="*/ 0 h 756000"/>
              <a:gd name="connsiteX4" fmla="*/ 1371138 w 1371138"/>
              <a:gd name="connsiteY4" fmla="*/ 189000 h 756000"/>
              <a:gd name="connsiteX5" fmla="*/ 1182138 w 1371138"/>
              <a:gd name="connsiteY5" fmla="*/ 378000 h 756000"/>
              <a:gd name="connsiteX6" fmla="*/ 1182138 w 1371138"/>
              <a:gd name="connsiteY6" fmla="*/ 263458 h 756000"/>
              <a:gd name="connsiteX7" fmla="*/ 577496 w 1371138"/>
              <a:gd name="connsiteY7" fmla="*/ 263458 h 756000"/>
              <a:gd name="connsiteX8" fmla="*/ 84954 w 1371138"/>
              <a:gd name="connsiteY8" fmla="*/ 756000 h 756000"/>
              <a:gd name="connsiteX9" fmla="*/ 266147 w 1371138"/>
              <a:gd name="connsiteY9" fmla="*/ 199739 h 756000"/>
              <a:gd name="connsiteX10" fmla="*/ 0 w 1371138"/>
              <a:gd name="connsiteY10" fmla="*/ 370030 h 756000"/>
              <a:gd name="connsiteX0" fmla="*/ 0 w 1371138"/>
              <a:gd name="connsiteY0" fmla="*/ 370030 h 756000"/>
              <a:gd name="connsiteX1" fmla="*/ 577496 w 1371138"/>
              <a:gd name="connsiteY1" fmla="*/ 114542 h 756000"/>
              <a:gd name="connsiteX2" fmla="*/ 1182138 w 1371138"/>
              <a:gd name="connsiteY2" fmla="*/ 114542 h 756000"/>
              <a:gd name="connsiteX3" fmla="*/ 1182138 w 1371138"/>
              <a:gd name="connsiteY3" fmla="*/ 0 h 756000"/>
              <a:gd name="connsiteX4" fmla="*/ 1371138 w 1371138"/>
              <a:gd name="connsiteY4" fmla="*/ 189000 h 756000"/>
              <a:gd name="connsiteX5" fmla="*/ 1182138 w 1371138"/>
              <a:gd name="connsiteY5" fmla="*/ 378000 h 756000"/>
              <a:gd name="connsiteX6" fmla="*/ 1182138 w 1371138"/>
              <a:gd name="connsiteY6" fmla="*/ 263458 h 756000"/>
              <a:gd name="connsiteX7" fmla="*/ 577496 w 1371138"/>
              <a:gd name="connsiteY7" fmla="*/ 263458 h 756000"/>
              <a:gd name="connsiteX8" fmla="*/ 84954 w 1371138"/>
              <a:gd name="connsiteY8" fmla="*/ 756000 h 756000"/>
              <a:gd name="connsiteX9" fmla="*/ 193793 w 1371138"/>
              <a:gd name="connsiteY9" fmla="*/ 379138 h 756000"/>
              <a:gd name="connsiteX10" fmla="*/ 0 w 1371138"/>
              <a:gd name="connsiteY10" fmla="*/ 370030 h 756000"/>
              <a:gd name="connsiteX0" fmla="*/ 0 w 1371138"/>
              <a:gd name="connsiteY0" fmla="*/ 370030 h 379138"/>
              <a:gd name="connsiteX1" fmla="*/ 577496 w 1371138"/>
              <a:gd name="connsiteY1" fmla="*/ 114542 h 379138"/>
              <a:gd name="connsiteX2" fmla="*/ 1182138 w 1371138"/>
              <a:gd name="connsiteY2" fmla="*/ 114542 h 379138"/>
              <a:gd name="connsiteX3" fmla="*/ 1182138 w 1371138"/>
              <a:gd name="connsiteY3" fmla="*/ 0 h 379138"/>
              <a:gd name="connsiteX4" fmla="*/ 1371138 w 1371138"/>
              <a:gd name="connsiteY4" fmla="*/ 189000 h 379138"/>
              <a:gd name="connsiteX5" fmla="*/ 1182138 w 1371138"/>
              <a:gd name="connsiteY5" fmla="*/ 378000 h 379138"/>
              <a:gd name="connsiteX6" fmla="*/ 1182138 w 1371138"/>
              <a:gd name="connsiteY6" fmla="*/ 263458 h 379138"/>
              <a:gd name="connsiteX7" fmla="*/ 577496 w 1371138"/>
              <a:gd name="connsiteY7" fmla="*/ 263458 h 379138"/>
              <a:gd name="connsiteX8" fmla="*/ 193793 w 1371138"/>
              <a:gd name="connsiteY8" fmla="*/ 379138 h 379138"/>
              <a:gd name="connsiteX9" fmla="*/ 0 w 1371138"/>
              <a:gd name="connsiteY9" fmla="*/ 370030 h 379138"/>
              <a:gd name="connsiteX0" fmla="*/ 0 w 1271971"/>
              <a:gd name="connsiteY0" fmla="*/ 235608 h 379138"/>
              <a:gd name="connsiteX1" fmla="*/ 478329 w 1271971"/>
              <a:gd name="connsiteY1" fmla="*/ 114542 h 379138"/>
              <a:gd name="connsiteX2" fmla="*/ 1082971 w 1271971"/>
              <a:gd name="connsiteY2" fmla="*/ 114542 h 379138"/>
              <a:gd name="connsiteX3" fmla="*/ 1082971 w 1271971"/>
              <a:gd name="connsiteY3" fmla="*/ 0 h 379138"/>
              <a:gd name="connsiteX4" fmla="*/ 1271971 w 1271971"/>
              <a:gd name="connsiteY4" fmla="*/ 189000 h 379138"/>
              <a:gd name="connsiteX5" fmla="*/ 1082971 w 1271971"/>
              <a:gd name="connsiteY5" fmla="*/ 378000 h 379138"/>
              <a:gd name="connsiteX6" fmla="*/ 1082971 w 1271971"/>
              <a:gd name="connsiteY6" fmla="*/ 263458 h 379138"/>
              <a:gd name="connsiteX7" fmla="*/ 478329 w 1271971"/>
              <a:gd name="connsiteY7" fmla="*/ 263458 h 379138"/>
              <a:gd name="connsiteX8" fmla="*/ 94626 w 1271971"/>
              <a:gd name="connsiteY8" fmla="*/ 379138 h 379138"/>
              <a:gd name="connsiteX9" fmla="*/ 0 w 1271971"/>
              <a:gd name="connsiteY9" fmla="*/ 235608 h 379138"/>
              <a:gd name="connsiteX0" fmla="*/ 0 w 1271971"/>
              <a:gd name="connsiteY0" fmla="*/ 235608 h 379138"/>
              <a:gd name="connsiteX1" fmla="*/ 478329 w 1271971"/>
              <a:gd name="connsiteY1" fmla="*/ 114542 h 379138"/>
              <a:gd name="connsiteX2" fmla="*/ 1082971 w 1271971"/>
              <a:gd name="connsiteY2" fmla="*/ 114542 h 379138"/>
              <a:gd name="connsiteX3" fmla="*/ 1082971 w 1271971"/>
              <a:gd name="connsiteY3" fmla="*/ 0 h 379138"/>
              <a:gd name="connsiteX4" fmla="*/ 1271971 w 1271971"/>
              <a:gd name="connsiteY4" fmla="*/ 189000 h 379138"/>
              <a:gd name="connsiteX5" fmla="*/ 1082971 w 1271971"/>
              <a:gd name="connsiteY5" fmla="*/ 378000 h 379138"/>
              <a:gd name="connsiteX6" fmla="*/ 1082971 w 1271971"/>
              <a:gd name="connsiteY6" fmla="*/ 263458 h 379138"/>
              <a:gd name="connsiteX7" fmla="*/ 478329 w 1271971"/>
              <a:gd name="connsiteY7" fmla="*/ 263458 h 379138"/>
              <a:gd name="connsiteX8" fmla="*/ 94626 w 1271971"/>
              <a:gd name="connsiteY8" fmla="*/ 379138 h 379138"/>
              <a:gd name="connsiteX9" fmla="*/ 0 w 1271971"/>
              <a:gd name="connsiteY9" fmla="*/ 235608 h 379138"/>
              <a:gd name="connsiteX0" fmla="*/ 0 w 1209135"/>
              <a:gd name="connsiteY0" fmla="*/ 244767 h 379138"/>
              <a:gd name="connsiteX1" fmla="*/ 415493 w 1209135"/>
              <a:gd name="connsiteY1" fmla="*/ 114542 h 379138"/>
              <a:gd name="connsiteX2" fmla="*/ 1020135 w 1209135"/>
              <a:gd name="connsiteY2" fmla="*/ 114542 h 379138"/>
              <a:gd name="connsiteX3" fmla="*/ 1020135 w 1209135"/>
              <a:gd name="connsiteY3" fmla="*/ 0 h 379138"/>
              <a:gd name="connsiteX4" fmla="*/ 1209135 w 1209135"/>
              <a:gd name="connsiteY4" fmla="*/ 189000 h 379138"/>
              <a:gd name="connsiteX5" fmla="*/ 1020135 w 1209135"/>
              <a:gd name="connsiteY5" fmla="*/ 378000 h 379138"/>
              <a:gd name="connsiteX6" fmla="*/ 1020135 w 1209135"/>
              <a:gd name="connsiteY6" fmla="*/ 263458 h 379138"/>
              <a:gd name="connsiteX7" fmla="*/ 415493 w 1209135"/>
              <a:gd name="connsiteY7" fmla="*/ 263458 h 379138"/>
              <a:gd name="connsiteX8" fmla="*/ 31790 w 1209135"/>
              <a:gd name="connsiteY8" fmla="*/ 379138 h 379138"/>
              <a:gd name="connsiteX9" fmla="*/ 0 w 1209135"/>
              <a:gd name="connsiteY9" fmla="*/ 244767 h 379138"/>
              <a:gd name="connsiteX0" fmla="*/ 0 w 1209135"/>
              <a:gd name="connsiteY0" fmla="*/ 244767 h 378000"/>
              <a:gd name="connsiteX1" fmla="*/ 415493 w 1209135"/>
              <a:gd name="connsiteY1" fmla="*/ 114542 h 378000"/>
              <a:gd name="connsiteX2" fmla="*/ 1020135 w 1209135"/>
              <a:gd name="connsiteY2" fmla="*/ 114542 h 378000"/>
              <a:gd name="connsiteX3" fmla="*/ 1020135 w 1209135"/>
              <a:gd name="connsiteY3" fmla="*/ 0 h 378000"/>
              <a:gd name="connsiteX4" fmla="*/ 1209135 w 1209135"/>
              <a:gd name="connsiteY4" fmla="*/ 189000 h 378000"/>
              <a:gd name="connsiteX5" fmla="*/ 1020135 w 1209135"/>
              <a:gd name="connsiteY5" fmla="*/ 378000 h 378000"/>
              <a:gd name="connsiteX6" fmla="*/ 1020135 w 1209135"/>
              <a:gd name="connsiteY6" fmla="*/ 263458 h 378000"/>
              <a:gd name="connsiteX7" fmla="*/ 415493 w 1209135"/>
              <a:gd name="connsiteY7" fmla="*/ 263458 h 378000"/>
              <a:gd name="connsiteX8" fmla="*/ 4926 w 1209135"/>
              <a:gd name="connsiteY8" fmla="*/ 352121 h 378000"/>
              <a:gd name="connsiteX9" fmla="*/ 0 w 1209135"/>
              <a:gd name="connsiteY9" fmla="*/ 244767 h 378000"/>
              <a:gd name="connsiteX0" fmla="*/ 94036 w 1303171"/>
              <a:gd name="connsiteY0" fmla="*/ 244767 h 414701"/>
              <a:gd name="connsiteX1" fmla="*/ 509529 w 1303171"/>
              <a:gd name="connsiteY1" fmla="*/ 114542 h 414701"/>
              <a:gd name="connsiteX2" fmla="*/ 1114171 w 1303171"/>
              <a:gd name="connsiteY2" fmla="*/ 114542 h 414701"/>
              <a:gd name="connsiteX3" fmla="*/ 1114171 w 1303171"/>
              <a:gd name="connsiteY3" fmla="*/ 0 h 414701"/>
              <a:gd name="connsiteX4" fmla="*/ 1303171 w 1303171"/>
              <a:gd name="connsiteY4" fmla="*/ 189000 h 414701"/>
              <a:gd name="connsiteX5" fmla="*/ 1114171 w 1303171"/>
              <a:gd name="connsiteY5" fmla="*/ 378000 h 414701"/>
              <a:gd name="connsiteX6" fmla="*/ 1114171 w 1303171"/>
              <a:gd name="connsiteY6" fmla="*/ 263458 h 414701"/>
              <a:gd name="connsiteX7" fmla="*/ 509529 w 1303171"/>
              <a:gd name="connsiteY7" fmla="*/ 263458 h 414701"/>
              <a:gd name="connsiteX8" fmla="*/ 0 w 1303171"/>
              <a:gd name="connsiteY8" fmla="*/ 414701 h 414701"/>
              <a:gd name="connsiteX9" fmla="*/ 94036 w 1303171"/>
              <a:gd name="connsiteY9" fmla="*/ 244767 h 414701"/>
              <a:gd name="connsiteX0" fmla="*/ 4182 w 1303171"/>
              <a:gd name="connsiteY0" fmla="*/ 262472 h 414701"/>
              <a:gd name="connsiteX1" fmla="*/ 509529 w 1303171"/>
              <a:gd name="connsiteY1" fmla="*/ 114542 h 414701"/>
              <a:gd name="connsiteX2" fmla="*/ 1114171 w 1303171"/>
              <a:gd name="connsiteY2" fmla="*/ 114542 h 414701"/>
              <a:gd name="connsiteX3" fmla="*/ 1114171 w 1303171"/>
              <a:gd name="connsiteY3" fmla="*/ 0 h 414701"/>
              <a:gd name="connsiteX4" fmla="*/ 1303171 w 1303171"/>
              <a:gd name="connsiteY4" fmla="*/ 189000 h 414701"/>
              <a:gd name="connsiteX5" fmla="*/ 1114171 w 1303171"/>
              <a:gd name="connsiteY5" fmla="*/ 378000 h 414701"/>
              <a:gd name="connsiteX6" fmla="*/ 1114171 w 1303171"/>
              <a:gd name="connsiteY6" fmla="*/ 263458 h 414701"/>
              <a:gd name="connsiteX7" fmla="*/ 509529 w 1303171"/>
              <a:gd name="connsiteY7" fmla="*/ 263458 h 414701"/>
              <a:gd name="connsiteX8" fmla="*/ 0 w 1303171"/>
              <a:gd name="connsiteY8" fmla="*/ 414701 h 414701"/>
              <a:gd name="connsiteX9" fmla="*/ 4182 w 1303171"/>
              <a:gd name="connsiteY9" fmla="*/ 262472 h 414701"/>
              <a:gd name="connsiteX0" fmla="*/ 4182 w 1303171"/>
              <a:gd name="connsiteY0" fmla="*/ 262472 h 414701"/>
              <a:gd name="connsiteX1" fmla="*/ 509529 w 1303171"/>
              <a:gd name="connsiteY1" fmla="*/ 114542 h 414701"/>
              <a:gd name="connsiteX2" fmla="*/ 1114171 w 1303171"/>
              <a:gd name="connsiteY2" fmla="*/ 114542 h 414701"/>
              <a:gd name="connsiteX3" fmla="*/ 1114171 w 1303171"/>
              <a:gd name="connsiteY3" fmla="*/ 0 h 414701"/>
              <a:gd name="connsiteX4" fmla="*/ 1303171 w 1303171"/>
              <a:gd name="connsiteY4" fmla="*/ 189000 h 414701"/>
              <a:gd name="connsiteX5" fmla="*/ 1114171 w 1303171"/>
              <a:gd name="connsiteY5" fmla="*/ 378000 h 414701"/>
              <a:gd name="connsiteX6" fmla="*/ 1114171 w 1303171"/>
              <a:gd name="connsiteY6" fmla="*/ 263458 h 414701"/>
              <a:gd name="connsiteX7" fmla="*/ 509529 w 1303171"/>
              <a:gd name="connsiteY7" fmla="*/ 263458 h 414701"/>
              <a:gd name="connsiteX8" fmla="*/ 0 w 1303171"/>
              <a:gd name="connsiteY8" fmla="*/ 414701 h 414701"/>
              <a:gd name="connsiteX9" fmla="*/ 4182 w 1303171"/>
              <a:gd name="connsiteY9" fmla="*/ 262472 h 41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171" h="414701">
                <a:moveTo>
                  <a:pt x="4182" y="262472"/>
                </a:moveTo>
                <a:cubicBezTo>
                  <a:pt x="68132" y="218373"/>
                  <a:pt x="329034" y="134720"/>
                  <a:pt x="509529" y="114542"/>
                </a:cubicBezTo>
                <a:cubicBezTo>
                  <a:pt x="694527" y="89887"/>
                  <a:pt x="1013397" y="133632"/>
                  <a:pt x="1114171" y="114542"/>
                </a:cubicBezTo>
                <a:lnTo>
                  <a:pt x="1114171" y="0"/>
                </a:lnTo>
                <a:lnTo>
                  <a:pt x="1303171" y="189000"/>
                </a:lnTo>
                <a:lnTo>
                  <a:pt x="1114171" y="378000"/>
                </a:lnTo>
                <a:lnTo>
                  <a:pt x="1114171" y="263458"/>
                </a:lnTo>
                <a:lnTo>
                  <a:pt x="509529" y="263458"/>
                </a:lnTo>
                <a:cubicBezTo>
                  <a:pt x="344805" y="282738"/>
                  <a:pt x="96249" y="396939"/>
                  <a:pt x="0" y="414701"/>
                </a:cubicBezTo>
                <a:lnTo>
                  <a:pt x="4182" y="26247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51" name="Group 94">
            <a:extLst>
              <a:ext uri="{FF2B5EF4-FFF2-40B4-BE49-F238E27FC236}">
                <a16:creationId xmlns:a16="http://schemas.microsoft.com/office/drawing/2014/main" id="{3780AD90-DFFC-0E4C-A265-545F3A12DF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09186" y="4014680"/>
            <a:ext cx="590450" cy="433752"/>
            <a:chOff x="9285" y="4829"/>
            <a:chExt cx="475" cy="384"/>
          </a:xfrm>
        </p:grpSpPr>
        <p:sp>
          <p:nvSpPr>
            <p:cNvPr id="52" name="AutoShape 95">
              <a:extLst>
                <a:ext uri="{FF2B5EF4-FFF2-40B4-BE49-F238E27FC236}">
                  <a16:creationId xmlns:a16="http://schemas.microsoft.com/office/drawing/2014/main" id="{A248C3E1-DC62-B049-8104-D0DBDF8A8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0" y="4829"/>
              <a:ext cx="425" cy="384"/>
            </a:xfrm>
            <a:prstGeom prst="triangle">
              <a:avLst>
                <a:gd name="adj" fmla="val 50000"/>
              </a:avLst>
            </a:prstGeom>
            <a:solidFill>
              <a:srgbClr val="F5F53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F5F53D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53" name="Text Box 96">
              <a:extLst>
                <a:ext uri="{FF2B5EF4-FFF2-40B4-BE49-F238E27FC236}">
                  <a16:creationId xmlns:a16="http://schemas.microsoft.com/office/drawing/2014/main" id="{57C22DFD-EC9F-3547-BB54-61BB9D087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5" y="4839"/>
              <a:ext cx="47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3300"/>
                  </a:solidFill>
                </a:rPr>
                <a:t>!</a:t>
              </a:r>
              <a:endParaRPr lang="fr-FR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16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33" grpId="0"/>
      <p:bldP spid="46" grpId="0"/>
      <p:bldP spid="47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Virage 49">
            <a:extLst>
              <a:ext uri="{FF2B5EF4-FFF2-40B4-BE49-F238E27FC236}">
                <a16:creationId xmlns:a16="http://schemas.microsoft.com/office/drawing/2014/main" id="{C0B6A069-EB56-6443-A621-0BB0FD1731B7}"/>
              </a:ext>
            </a:extLst>
          </p:cNvPr>
          <p:cNvSpPr/>
          <p:nvPr/>
        </p:nvSpPr>
        <p:spPr>
          <a:xfrm rot="5400000" flipV="1">
            <a:off x="1724389" y="3044650"/>
            <a:ext cx="1435100" cy="756000"/>
          </a:xfrm>
          <a:prstGeom prst="bentArrow">
            <a:avLst>
              <a:gd name="adj1" fmla="val 19698"/>
              <a:gd name="adj2" fmla="val 25000"/>
              <a:gd name="adj3" fmla="val 25000"/>
              <a:gd name="adj4" fmla="val 8569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Virage 1">
            <a:extLst>
              <a:ext uri="{FF2B5EF4-FFF2-40B4-BE49-F238E27FC236}">
                <a16:creationId xmlns:a16="http://schemas.microsoft.com/office/drawing/2014/main" id="{D0F5192D-2DC0-9247-AD88-318CB8434BE1}"/>
              </a:ext>
            </a:extLst>
          </p:cNvPr>
          <p:cNvSpPr/>
          <p:nvPr/>
        </p:nvSpPr>
        <p:spPr>
          <a:xfrm rot="16200000">
            <a:off x="1727806" y="1741541"/>
            <a:ext cx="1435100" cy="756000"/>
          </a:xfrm>
          <a:prstGeom prst="bentArrow">
            <a:avLst>
              <a:gd name="adj1" fmla="val 19698"/>
              <a:gd name="adj2" fmla="val 25000"/>
              <a:gd name="adj3" fmla="val 25000"/>
              <a:gd name="adj4" fmla="val 8569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lèche vers la gauche 2">
            <a:extLst>
              <a:ext uri="{FF2B5EF4-FFF2-40B4-BE49-F238E27FC236}">
                <a16:creationId xmlns:a16="http://schemas.microsoft.com/office/drawing/2014/main" id="{2058D5C5-1263-B34E-970D-14726002D9AC}"/>
              </a:ext>
            </a:extLst>
          </p:cNvPr>
          <p:cNvSpPr/>
          <p:nvPr/>
        </p:nvSpPr>
        <p:spPr>
          <a:xfrm>
            <a:off x="1414824" y="2605107"/>
            <a:ext cx="3348000" cy="324000"/>
          </a:xfrm>
          <a:prstGeom prst="lef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620713" y="247650"/>
            <a:ext cx="7993062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Gestion de la panne au décollage</a:t>
            </a:r>
          </a:p>
        </p:txBody>
      </p:sp>
      <p:sp>
        <p:nvSpPr>
          <p:cNvPr id="108" name="Rectangle 83"/>
          <p:cNvSpPr>
            <a:spLocks noChangeArrowheads="1"/>
          </p:cNvSpPr>
          <p:nvPr/>
        </p:nvSpPr>
        <p:spPr bwMode="auto">
          <a:xfrm>
            <a:off x="5706255" y="3537535"/>
            <a:ext cx="2124082" cy="338554"/>
          </a:xfrm>
          <a:prstGeom prst="rect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De 150 </a:t>
            </a:r>
            <a:r>
              <a:rPr lang="fr-FR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ft</a:t>
            </a:r>
            <a:r>
              <a:rPr lang="fr-FR" sz="16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 à 500 </a:t>
            </a:r>
            <a:r>
              <a:rPr lang="fr-FR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ft</a:t>
            </a:r>
            <a:endParaRPr lang="fr-FR" sz="1600" dirty="0">
              <a:solidFill>
                <a:srgbClr val="008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133" name="ZoneTexte 132"/>
          <p:cNvSpPr txBox="1"/>
          <p:nvPr/>
        </p:nvSpPr>
        <p:spPr>
          <a:xfrm>
            <a:off x="985051" y="4495800"/>
            <a:ext cx="7234225" cy="15029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Hauteurs minimales à nuancer en fonction :</a:t>
            </a:r>
          </a:p>
          <a:p>
            <a:pPr lvl="1">
              <a:lnSpc>
                <a:spcPct val="150000"/>
              </a:lnSpc>
              <a:buFont typeface="Wingdings" charset="2"/>
              <a:buChar char=""/>
            </a:pPr>
            <a:r>
              <a:rPr lang="fr-FR" sz="1600" dirty="0">
                <a:latin typeface="Candara"/>
                <a:cs typeface="Candara"/>
              </a:rPr>
              <a:t>   De la force et la direction du vent,</a:t>
            </a:r>
          </a:p>
          <a:p>
            <a:pPr lvl="1">
              <a:lnSpc>
                <a:spcPct val="150000"/>
              </a:lnSpc>
              <a:buFont typeface="Wingdings" charset="2"/>
              <a:buChar char=""/>
            </a:pPr>
            <a:r>
              <a:rPr lang="fr-FR" sz="1600" dirty="0">
                <a:latin typeface="Candara"/>
                <a:cs typeface="Candara"/>
              </a:rPr>
              <a:t>   Des capacités de la machine (finesse, masse, vitesse de décrochage),</a:t>
            </a:r>
          </a:p>
          <a:p>
            <a:pPr lvl="1">
              <a:lnSpc>
                <a:spcPct val="150000"/>
              </a:lnSpc>
              <a:buFont typeface="Wingdings" charset="2"/>
              <a:buChar char=""/>
            </a:pPr>
            <a:r>
              <a:rPr lang="fr-FR" sz="1600" dirty="0">
                <a:latin typeface="Candara"/>
                <a:cs typeface="Candara"/>
              </a:rPr>
              <a:t>   De l’expérience du pilote en général et sur type d’appareil en particulier.</a:t>
            </a:r>
          </a:p>
        </p:txBody>
      </p:sp>
      <p:sp>
        <p:nvSpPr>
          <p:cNvPr id="46" name="AutoShape 44">
            <a:extLst>
              <a:ext uri="{FF2B5EF4-FFF2-40B4-BE49-F238E27FC236}">
                <a16:creationId xmlns:a16="http://schemas.microsoft.com/office/drawing/2014/main" id="{7B55D611-B316-A649-A792-F9AED3BD3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047" y="694485"/>
            <a:ext cx="5289752" cy="70373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480"/>
              </a:spcBef>
              <a:defRPr/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1</a:t>
            </a:r>
            <a:r>
              <a:rPr lang="fr-FR" sz="1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ère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 action à effectuer immédiatement : Rendre la main !</a:t>
            </a:r>
          </a:p>
          <a:p>
            <a:pPr algn="ctr">
              <a:spcBef>
                <a:spcPts val="36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But : Conserver l’énergie cinétique (</a:t>
            </a:r>
            <a:r>
              <a:rPr lang="fr-FR" sz="1600" dirty="0" err="1">
                <a:solidFill>
                  <a:srgbClr val="000000"/>
                </a:solidFill>
                <a:latin typeface="Candara"/>
                <a:cs typeface="Candara"/>
              </a:rPr>
              <a:t>E</a:t>
            </a:r>
            <a:r>
              <a:rPr lang="fr-FR" sz="1600" baseline="-25000" dirty="0" err="1">
                <a:solidFill>
                  <a:srgbClr val="000000"/>
                </a:solidFill>
                <a:latin typeface="Candara"/>
                <a:cs typeface="Candara"/>
              </a:rPr>
              <a:t>c</a:t>
            </a: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= ½ M.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V²</a:t>
            </a: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B254567-CC07-F744-BF18-44EADC9F7D2A}"/>
              </a:ext>
            </a:extLst>
          </p:cNvPr>
          <p:cNvGrpSpPr/>
          <p:nvPr/>
        </p:nvGrpSpPr>
        <p:grpSpPr>
          <a:xfrm>
            <a:off x="5744355" y="2084192"/>
            <a:ext cx="3437745" cy="1338262"/>
            <a:chOff x="5706255" y="2084192"/>
            <a:chExt cx="3437745" cy="1338262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911A550B-8064-6D45-B602-71B78A3A947A}"/>
                </a:ext>
              </a:extLst>
            </p:cNvPr>
            <p:cNvGrpSpPr/>
            <p:nvPr/>
          </p:nvGrpSpPr>
          <p:grpSpPr>
            <a:xfrm>
              <a:off x="5706255" y="2084192"/>
              <a:ext cx="3437745" cy="1338262"/>
              <a:chOff x="5706255" y="2084192"/>
              <a:chExt cx="3437745" cy="1338262"/>
            </a:xfrm>
          </p:grpSpPr>
          <p:sp>
            <p:nvSpPr>
              <p:cNvPr id="105" name="Rectangle 8"/>
              <p:cNvSpPr>
                <a:spLocks noChangeArrowheads="1"/>
              </p:cNvSpPr>
              <p:nvPr/>
            </p:nvSpPr>
            <p:spPr bwMode="auto">
              <a:xfrm>
                <a:off x="5706255" y="2084192"/>
                <a:ext cx="3355975" cy="1338262"/>
              </a:xfrm>
              <a:prstGeom prst="rect">
                <a:avLst/>
              </a:prstGeom>
              <a:solidFill>
                <a:schemeClr val="tx1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Line 9"/>
              <p:cNvSpPr>
                <a:spLocks noChangeShapeType="1"/>
              </p:cNvSpPr>
              <p:nvPr/>
            </p:nvSpPr>
            <p:spPr bwMode="auto">
              <a:xfrm>
                <a:off x="5788025" y="2765425"/>
                <a:ext cx="3355975" cy="3175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Line 86"/>
              <p:cNvSpPr>
                <a:spLocks noChangeShapeType="1"/>
              </p:cNvSpPr>
              <p:nvPr/>
            </p:nvSpPr>
            <p:spPr bwMode="auto">
              <a:xfrm>
                <a:off x="7239000" y="2368550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Line 87"/>
              <p:cNvSpPr>
                <a:spLocks noChangeShapeType="1"/>
              </p:cNvSpPr>
              <p:nvPr/>
            </p:nvSpPr>
            <p:spPr bwMode="auto">
              <a:xfrm>
                <a:off x="7254875" y="2574925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Line 88"/>
              <p:cNvSpPr>
                <a:spLocks noChangeShapeType="1"/>
              </p:cNvSpPr>
              <p:nvPr/>
            </p:nvSpPr>
            <p:spPr bwMode="auto">
              <a:xfrm>
                <a:off x="7245350" y="2781300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Line 89"/>
              <p:cNvSpPr>
                <a:spLocks noChangeShapeType="1"/>
              </p:cNvSpPr>
              <p:nvPr/>
            </p:nvSpPr>
            <p:spPr bwMode="auto">
              <a:xfrm>
                <a:off x="7234238" y="2987675"/>
                <a:ext cx="471487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Line 90"/>
              <p:cNvSpPr>
                <a:spLocks noChangeShapeType="1"/>
              </p:cNvSpPr>
              <p:nvPr/>
            </p:nvSpPr>
            <p:spPr bwMode="auto">
              <a:xfrm>
                <a:off x="7242175" y="3175000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Line 92"/>
              <p:cNvSpPr>
                <a:spLocks noChangeShapeType="1"/>
              </p:cNvSpPr>
              <p:nvPr/>
            </p:nvSpPr>
            <p:spPr bwMode="auto">
              <a:xfrm>
                <a:off x="7242175" y="2173288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Line 93"/>
              <p:cNvSpPr>
                <a:spLocks noChangeShapeType="1"/>
              </p:cNvSpPr>
              <p:nvPr/>
            </p:nvSpPr>
            <p:spPr bwMode="auto">
              <a:xfrm>
                <a:off x="7242175" y="3371850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5" name="Text Box 162">
              <a:extLst>
                <a:ext uri="{FF2B5EF4-FFF2-40B4-BE49-F238E27FC236}">
                  <a16:creationId xmlns:a16="http://schemas.microsoft.com/office/drawing/2014/main" id="{56934D58-61B3-8E43-AA50-2CB08DE2E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 flipH="1" flipV="1">
              <a:off x="5396893" y="2580287"/>
              <a:ext cx="1230927" cy="396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dirty="0">
                  <a:solidFill>
                    <a:srgbClr val="FFFFFF"/>
                  </a:solidFill>
                  <a:latin typeface="Arial Black" charset="0"/>
                  <a:ea typeface="Arial Unicode MS" charset="0"/>
                  <a:cs typeface="Arial Unicode MS" charset="0"/>
                </a:rPr>
                <a:t>0 9</a:t>
              </a:r>
              <a:endParaRPr lang="fr-FR" dirty="0"/>
            </a:p>
          </p:txBody>
        </p:sp>
      </p:grpSp>
      <p:grpSp>
        <p:nvGrpSpPr>
          <p:cNvPr id="57" name="Group 99">
            <a:extLst>
              <a:ext uri="{FF2B5EF4-FFF2-40B4-BE49-F238E27FC236}">
                <a16:creationId xmlns:a16="http://schemas.microsoft.com/office/drawing/2014/main" id="{F14B32DE-9E66-3A44-83FA-99397AB8F8AA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688652" y="2305543"/>
            <a:ext cx="944563" cy="946150"/>
            <a:chOff x="1592" y="1904"/>
            <a:chExt cx="1776" cy="1416"/>
          </a:xfrm>
          <a:solidFill>
            <a:schemeClr val="accent3">
              <a:alpha val="98000"/>
            </a:schemeClr>
          </a:solidFill>
        </p:grpSpPr>
        <p:sp>
          <p:nvSpPr>
            <p:cNvPr id="58" name="AutoShape 100">
              <a:extLst>
                <a:ext uri="{FF2B5EF4-FFF2-40B4-BE49-F238E27FC236}">
                  <a16:creationId xmlns:a16="http://schemas.microsoft.com/office/drawing/2014/main" id="{DC5F7708-A8DB-AE42-9BAA-0289FB86E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2200"/>
              <a:ext cx="1776" cy="224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AutoShape 101">
              <a:extLst>
                <a:ext uri="{FF2B5EF4-FFF2-40B4-BE49-F238E27FC236}">
                  <a16:creationId xmlns:a16="http://schemas.microsoft.com/office/drawing/2014/main" id="{21DA2DA0-275F-E849-B86D-7C5E6476C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T0" fmla="*/ 3 w 21600"/>
                <a:gd name="T1" fmla="*/ 10 h 21600"/>
                <a:gd name="T2" fmla="*/ 2 w 21600"/>
                <a:gd name="T3" fmla="*/ 20 h 21600"/>
                <a:gd name="T4" fmla="*/ 1 w 21600"/>
                <a:gd name="T5" fmla="*/ 1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433 h 21600"/>
                <a:gd name="T14" fmla="*/ 16200 w 21600"/>
                <a:gd name="T15" fmla="*/ 161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AutoShape 102">
              <a:extLst>
                <a:ext uri="{FF2B5EF4-FFF2-40B4-BE49-F238E27FC236}">
                  <a16:creationId xmlns:a16="http://schemas.microsoft.com/office/drawing/2014/main" id="{7493B8D1-030B-7345-9735-70CE0515B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3088"/>
              <a:ext cx="472" cy="11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AutoShape 103">
              <a:extLst>
                <a:ext uri="{FF2B5EF4-FFF2-40B4-BE49-F238E27FC236}">
                  <a16:creationId xmlns:a16="http://schemas.microsoft.com/office/drawing/2014/main" id="{B1D74D0A-37DA-4E41-ACA1-FC8C946874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48" y="3088"/>
              <a:ext cx="56" cy="232"/>
            </a:xfrm>
            <a:prstGeom prst="triangle">
              <a:avLst>
                <a:gd name="adj" fmla="val 46426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AutoShape 104">
              <a:extLst>
                <a:ext uri="{FF2B5EF4-FFF2-40B4-BE49-F238E27FC236}">
                  <a16:creationId xmlns:a16="http://schemas.microsoft.com/office/drawing/2014/main" id="{371DE09D-CA4A-2E46-AB6E-2A3B41DDE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AutoShape 105">
              <a:extLst>
                <a:ext uri="{FF2B5EF4-FFF2-40B4-BE49-F238E27FC236}">
                  <a16:creationId xmlns:a16="http://schemas.microsoft.com/office/drawing/2014/main" id="{6411B786-DD5C-904F-B16A-2A9219205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4" name="Group 106">
              <a:extLst>
                <a:ext uri="{FF2B5EF4-FFF2-40B4-BE49-F238E27FC236}">
                  <a16:creationId xmlns:a16="http://schemas.microsoft.com/office/drawing/2014/main" id="{AB5A6B67-330B-BA46-AB57-B5F5B21DC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6" y="1904"/>
              <a:ext cx="560" cy="296"/>
              <a:chOff x="2224" y="1904"/>
              <a:chExt cx="560" cy="296"/>
            </a:xfrm>
            <a:grpFill/>
          </p:grpSpPr>
          <p:sp>
            <p:nvSpPr>
              <p:cNvPr id="65" name="AutoShape 107">
                <a:extLst>
                  <a:ext uri="{FF2B5EF4-FFF2-40B4-BE49-F238E27FC236}">
                    <a16:creationId xmlns:a16="http://schemas.microsoft.com/office/drawing/2014/main" id="{2C430245-6078-F244-9E04-4133BFF84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T0" fmla="*/ 3 w 21600"/>
                  <a:gd name="T1" fmla="*/ 1 h 21600"/>
                  <a:gd name="T2" fmla="*/ 2 w 21600"/>
                  <a:gd name="T3" fmla="*/ 1 h 21600"/>
                  <a:gd name="T4" fmla="*/ 0 w 21600"/>
                  <a:gd name="T5" fmla="*/ 1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74 w 21600"/>
                  <a:gd name="T13" fmla="*/ 4500 h 21600"/>
                  <a:gd name="T14" fmla="*/ 17126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AutoShape 108">
                <a:extLst>
                  <a:ext uri="{FF2B5EF4-FFF2-40B4-BE49-F238E27FC236}">
                    <a16:creationId xmlns:a16="http://schemas.microsoft.com/office/drawing/2014/main" id="{F1648268-C66D-AF42-B83B-7F92B4D1E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Line 109">
                <a:extLst>
                  <a:ext uri="{FF2B5EF4-FFF2-40B4-BE49-F238E27FC236}">
                    <a16:creationId xmlns:a16="http://schemas.microsoft.com/office/drawing/2014/main" id="{FAC09024-464F-794B-B34E-45AD4274E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4" y="2016"/>
                <a:ext cx="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903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 animBg="1"/>
      <p:bldP spid="3" grpId="0" animBg="1"/>
      <p:bldP spid="1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>
            <a:extLst>
              <a:ext uri="{FF2B5EF4-FFF2-40B4-BE49-F238E27FC236}">
                <a16:creationId xmlns:a16="http://schemas.microsoft.com/office/drawing/2014/main" id="{06C8A65F-F5D7-D347-A6AB-110B2367F4EA}"/>
              </a:ext>
            </a:extLst>
          </p:cNvPr>
          <p:cNvGrpSpPr/>
          <p:nvPr/>
        </p:nvGrpSpPr>
        <p:grpSpPr>
          <a:xfrm>
            <a:off x="5744355" y="2084192"/>
            <a:ext cx="3437745" cy="1338262"/>
            <a:chOff x="5706255" y="2084192"/>
            <a:chExt cx="3437745" cy="1338262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CAC30554-7B22-1445-9D7E-BCFE755BEBED}"/>
                </a:ext>
              </a:extLst>
            </p:cNvPr>
            <p:cNvGrpSpPr/>
            <p:nvPr/>
          </p:nvGrpSpPr>
          <p:grpSpPr>
            <a:xfrm>
              <a:off x="5706255" y="2084192"/>
              <a:ext cx="3437745" cy="1338262"/>
              <a:chOff x="5706255" y="2084192"/>
              <a:chExt cx="3437745" cy="1338262"/>
            </a:xfrm>
          </p:grpSpPr>
          <p:sp>
            <p:nvSpPr>
              <p:cNvPr id="33" name="Rectangle 8">
                <a:extLst>
                  <a:ext uri="{FF2B5EF4-FFF2-40B4-BE49-F238E27FC236}">
                    <a16:creationId xmlns:a16="http://schemas.microsoft.com/office/drawing/2014/main" id="{BBA84C5B-A832-6E43-9C1E-25493BDA9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6255" y="2084192"/>
                <a:ext cx="3355975" cy="1338262"/>
              </a:xfrm>
              <a:prstGeom prst="rect">
                <a:avLst/>
              </a:prstGeom>
              <a:solidFill>
                <a:schemeClr val="tx1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9">
                <a:extLst>
                  <a:ext uri="{FF2B5EF4-FFF2-40B4-BE49-F238E27FC236}">
                    <a16:creationId xmlns:a16="http://schemas.microsoft.com/office/drawing/2014/main" id="{8AEDD08A-76DF-0F48-AAAD-294BDC4EE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8025" y="2765425"/>
                <a:ext cx="3355975" cy="3175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86">
                <a:extLst>
                  <a:ext uri="{FF2B5EF4-FFF2-40B4-BE49-F238E27FC236}">
                    <a16:creationId xmlns:a16="http://schemas.microsoft.com/office/drawing/2014/main" id="{2AFDF18C-0A55-A14F-9FFD-8AD890A53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9000" y="2368550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87">
                <a:extLst>
                  <a:ext uri="{FF2B5EF4-FFF2-40B4-BE49-F238E27FC236}">
                    <a16:creationId xmlns:a16="http://schemas.microsoft.com/office/drawing/2014/main" id="{FA68C174-B481-D94D-8F2F-6C18B77E7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4875" y="2574925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88">
                <a:extLst>
                  <a:ext uri="{FF2B5EF4-FFF2-40B4-BE49-F238E27FC236}">
                    <a16:creationId xmlns:a16="http://schemas.microsoft.com/office/drawing/2014/main" id="{8EE12D5F-CD6F-6343-965A-7121AD296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5350" y="2781300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89">
                <a:extLst>
                  <a:ext uri="{FF2B5EF4-FFF2-40B4-BE49-F238E27FC236}">
                    <a16:creationId xmlns:a16="http://schemas.microsoft.com/office/drawing/2014/main" id="{D3D191F9-6E91-F446-BDA8-321B92303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987675"/>
                <a:ext cx="471487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90">
                <a:extLst>
                  <a:ext uri="{FF2B5EF4-FFF2-40B4-BE49-F238E27FC236}">
                    <a16:creationId xmlns:a16="http://schemas.microsoft.com/office/drawing/2014/main" id="{B2C3538F-8E14-0D4C-8659-1C2DCEECD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2175" y="3175000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92">
                <a:extLst>
                  <a:ext uri="{FF2B5EF4-FFF2-40B4-BE49-F238E27FC236}">
                    <a16:creationId xmlns:a16="http://schemas.microsoft.com/office/drawing/2014/main" id="{E919C513-9BED-0C4A-9282-0415E62D1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2175" y="2173288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93">
                <a:extLst>
                  <a:ext uri="{FF2B5EF4-FFF2-40B4-BE49-F238E27FC236}">
                    <a16:creationId xmlns:a16="http://schemas.microsoft.com/office/drawing/2014/main" id="{179AC619-2D66-2946-9B8B-0F218301D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2175" y="3371850"/>
                <a:ext cx="47148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2" name="Text Box 162">
              <a:extLst>
                <a:ext uri="{FF2B5EF4-FFF2-40B4-BE49-F238E27FC236}">
                  <a16:creationId xmlns:a16="http://schemas.microsoft.com/office/drawing/2014/main" id="{EDD18CEC-3F1C-324C-8B18-9EBDDC623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 flipH="1" flipV="1">
              <a:off x="5396893" y="2580287"/>
              <a:ext cx="1230927" cy="396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dirty="0">
                  <a:solidFill>
                    <a:srgbClr val="FFFFFF"/>
                  </a:solidFill>
                  <a:latin typeface="Arial Black" charset="0"/>
                  <a:ea typeface="Arial Unicode MS" charset="0"/>
                  <a:cs typeface="Arial Unicode MS" charset="0"/>
                </a:rPr>
                <a:t>0 9</a:t>
              </a:r>
              <a:endParaRPr lang="fr-FR" dirty="0"/>
            </a:p>
          </p:txBody>
        </p:sp>
      </p:grpSp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620713" y="247650"/>
            <a:ext cx="7993062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Gestion de la panne au décollage</a:t>
            </a:r>
          </a:p>
        </p:txBody>
      </p:sp>
      <p:sp>
        <p:nvSpPr>
          <p:cNvPr id="109" name="Rectangle 84"/>
          <p:cNvSpPr>
            <a:spLocks noChangeArrowheads="1"/>
          </p:cNvSpPr>
          <p:nvPr/>
        </p:nvSpPr>
        <p:spPr bwMode="auto">
          <a:xfrm>
            <a:off x="2838796" y="3588584"/>
            <a:ext cx="352673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A prohiber à moins de 500 </a:t>
            </a:r>
            <a:r>
              <a:rPr lang="fr-FR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ft</a:t>
            </a:r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 mini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985051" y="4495800"/>
            <a:ext cx="7234225" cy="15029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latin typeface="Candara"/>
                <a:cs typeface="Candara"/>
              </a:rPr>
              <a:t>Hauteurs minimales à nuancer en fonction :</a:t>
            </a:r>
          </a:p>
          <a:p>
            <a:pPr lvl="1">
              <a:lnSpc>
                <a:spcPct val="150000"/>
              </a:lnSpc>
              <a:buFont typeface="Wingdings" charset="2"/>
              <a:buChar char=""/>
            </a:pPr>
            <a:r>
              <a:rPr lang="fr-FR" sz="1600" dirty="0">
                <a:latin typeface="Candara"/>
                <a:cs typeface="Candara"/>
              </a:rPr>
              <a:t>   De la force et la direction du vent,</a:t>
            </a:r>
          </a:p>
          <a:p>
            <a:pPr lvl="1">
              <a:lnSpc>
                <a:spcPct val="150000"/>
              </a:lnSpc>
              <a:buFont typeface="Wingdings" charset="2"/>
              <a:buChar char=""/>
            </a:pPr>
            <a:r>
              <a:rPr lang="fr-FR" sz="1600" dirty="0">
                <a:latin typeface="Candara"/>
                <a:cs typeface="Candara"/>
              </a:rPr>
              <a:t>   Des capacités de la machine (finesse, masse, vitesse de décrochage),</a:t>
            </a:r>
          </a:p>
          <a:p>
            <a:pPr lvl="1">
              <a:lnSpc>
                <a:spcPct val="150000"/>
              </a:lnSpc>
              <a:buFont typeface="Wingdings" charset="2"/>
              <a:buChar char=""/>
            </a:pPr>
            <a:r>
              <a:rPr lang="fr-FR" sz="1600" dirty="0">
                <a:latin typeface="Candara"/>
                <a:cs typeface="Candara"/>
              </a:rPr>
              <a:t>   De l’expérience du pilote en général et sur type d’appareil en particulier.</a:t>
            </a:r>
          </a:p>
        </p:txBody>
      </p:sp>
      <p:grpSp>
        <p:nvGrpSpPr>
          <p:cNvPr id="134" name="Group 94"/>
          <p:cNvGrpSpPr>
            <a:grpSpLocks noChangeAspect="1"/>
          </p:cNvGrpSpPr>
          <p:nvPr/>
        </p:nvGrpSpPr>
        <p:grpSpPr bwMode="auto">
          <a:xfrm>
            <a:off x="4265059" y="4062048"/>
            <a:ext cx="590450" cy="433752"/>
            <a:chOff x="9285" y="4829"/>
            <a:chExt cx="475" cy="384"/>
          </a:xfrm>
        </p:grpSpPr>
        <p:sp>
          <p:nvSpPr>
            <p:cNvPr id="135" name="AutoShape 95"/>
            <p:cNvSpPr>
              <a:spLocks noChangeArrowheads="1"/>
            </p:cNvSpPr>
            <p:nvPr/>
          </p:nvSpPr>
          <p:spPr bwMode="auto">
            <a:xfrm>
              <a:off x="9310" y="4829"/>
              <a:ext cx="425" cy="384"/>
            </a:xfrm>
            <a:prstGeom prst="triangle">
              <a:avLst>
                <a:gd name="adj" fmla="val 50000"/>
              </a:avLst>
            </a:prstGeom>
            <a:solidFill>
              <a:srgbClr val="F5F53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F5F53D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6" name="Text Box 96"/>
            <p:cNvSpPr txBox="1">
              <a:spLocks noChangeArrowheads="1"/>
            </p:cNvSpPr>
            <p:nvPr/>
          </p:nvSpPr>
          <p:spPr bwMode="auto">
            <a:xfrm>
              <a:off x="9285" y="4839"/>
              <a:ext cx="47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3300"/>
                  </a:solidFill>
                </a:rPr>
                <a:t>!</a:t>
              </a:r>
              <a:endParaRPr lang="fr-FR" sz="3200" dirty="0"/>
            </a:p>
          </p:txBody>
        </p:sp>
      </p:grpSp>
      <p:sp>
        <p:nvSpPr>
          <p:cNvPr id="138" name="Freeform 97"/>
          <p:cNvSpPr>
            <a:spLocks/>
          </p:cNvSpPr>
          <p:nvPr/>
        </p:nvSpPr>
        <p:spPr bwMode="auto">
          <a:xfrm>
            <a:off x="1120252" y="870764"/>
            <a:ext cx="5263297" cy="1922173"/>
          </a:xfrm>
          <a:custGeom>
            <a:avLst/>
            <a:gdLst>
              <a:gd name="connsiteX0" fmla="*/ 2014 w 4429"/>
              <a:gd name="connsiteY0" fmla="*/ 1527 h 2067"/>
              <a:gd name="connsiteX1" fmla="*/ 1469 w 4429"/>
              <a:gd name="connsiteY1" fmla="*/ 1887 h 2067"/>
              <a:gd name="connsiteX2" fmla="*/ 837 w 4429"/>
              <a:gd name="connsiteY2" fmla="*/ 2039 h 2067"/>
              <a:gd name="connsiteX3" fmla="*/ 205 w 4429"/>
              <a:gd name="connsiteY3" fmla="*/ 1719 h 2067"/>
              <a:gd name="connsiteX4" fmla="*/ 5 w 4429"/>
              <a:gd name="connsiteY4" fmla="*/ 1079 h 2067"/>
              <a:gd name="connsiteX5" fmla="*/ 173 w 4429"/>
              <a:gd name="connsiteY5" fmla="*/ 471 h 2067"/>
              <a:gd name="connsiteX6" fmla="*/ 639 w 4429"/>
              <a:gd name="connsiteY6" fmla="*/ 151 h 2067"/>
              <a:gd name="connsiteX7" fmla="*/ 1443 w 4429"/>
              <a:gd name="connsiteY7" fmla="*/ 133 h 2067"/>
              <a:gd name="connsiteX8" fmla="*/ 2355 w 4429"/>
              <a:gd name="connsiteY8" fmla="*/ 949 h 2067"/>
              <a:gd name="connsiteX9" fmla="*/ 3237 w 4429"/>
              <a:gd name="connsiteY9" fmla="*/ 1367 h 2067"/>
              <a:gd name="connsiteX10" fmla="*/ 4429 w 4429"/>
              <a:gd name="connsiteY10" fmla="*/ 1535 h 2067"/>
              <a:gd name="connsiteX0" fmla="*/ 2014 w 4429"/>
              <a:gd name="connsiteY0" fmla="*/ 1406 h 1946"/>
              <a:gd name="connsiteX1" fmla="*/ 1469 w 4429"/>
              <a:gd name="connsiteY1" fmla="*/ 1766 h 1946"/>
              <a:gd name="connsiteX2" fmla="*/ 837 w 4429"/>
              <a:gd name="connsiteY2" fmla="*/ 1918 h 1946"/>
              <a:gd name="connsiteX3" fmla="*/ 205 w 4429"/>
              <a:gd name="connsiteY3" fmla="*/ 1598 h 1946"/>
              <a:gd name="connsiteX4" fmla="*/ 5 w 4429"/>
              <a:gd name="connsiteY4" fmla="*/ 958 h 1946"/>
              <a:gd name="connsiteX5" fmla="*/ 173 w 4429"/>
              <a:gd name="connsiteY5" fmla="*/ 350 h 1946"/>
              <a:gd name="connsiteX6" fmla="*/ 639 w 4429"/>
              <a:gd name="connsiteY6" fmla="*/ 30 h 1946"/>
              <a:gd name="connsiteX7" fmla="*/ 1443 w 4429"/>
              <a:gd name="connsiteY7" fmla="*/ 167 h 1946"/>
              <a:gd name="connsiteX8" fmla="*/ 2355 w 4429"/>
              <a:gd name="connsiteY8" fmla="*/ 828 h 1946"/>
              <a:gd name="connsiteX9" fmla="*/ 3237 w 4429"/>
              <a:gd name="connsiteY9" fmla="*/ 1246 h 1946"/>
              <a:gd name="connsiteX10" fmla="*/ 4429 w 4429"/>
              <a:gd name="connsiteY10" fmla="*/ 1414 h 1946"/>
              <a:gd name="connsiteX0" fmla="*/ 2014 w 4429"/>
              <a:gd name="connsiteY0" fmla="*/ 1406 h 1924"/>
              <a:gd name="connsiteX1" fmla="*/ 1469 w 4429"/>
              <a:gd name="connsiteY1" fmla="*/ 1635 h 1924"/>
              <a:gd name="connsiteX2" fmla="*/ 837 w 4429"/>
              <a:gd name="connsiteY2" fmla="*/ 1918 h 1924"/>
              <a:gd name="connsiteX3" fmla="*/ 205 w 4429"/>
              <a:gd name="connsiteY3" fmla="*/ 1598 h 1924"/>
              <a:gd name="connsiteX4" fmla="*/ 5 w 4429"/>
              <a:gd name="connsiteY4" fmla="*/ 958 h 1924"/>
              <a:gd name="connsiteX5" fmla="*/ 173 w 4429"/>
              <a:gd name="connsiteY5" fmla="*/ 350 h 1924"/>
              <a:gd name="connsiteX6" fmla="*/ 639 w 4429"/>
              <a:gd name="connsiteY6" fmla="*/ 30 h 1924"/>
              <a:gd name="connsiteX7" fmla="*/ 1443 w 4429"/>
              <a:gd name="connsiteY7" fmla="*/ 167 h 1924"/>
              <a:gd name="connsiteX8" fmla="*/ 2355 w 4429"/>
              <a:gd name="connsiteY8" fmla="*/ 828 h 1924"/>
              <a:gd name="connsiteX9" fmla="*/ 3237 w 4429"/>
              <a:gd name="connsiteY9" fmla="*/ 1246 h 1924"/>
              <a:gd name="connsiteX10" fmla="*/ 4429 w 4429"/>
              <a:gd name="connsiteY10" fmla="*/ 1414 h 1924"/>
              <a:gd name="connsiteX0" fmla="*/ 2014 w 4429"/>
              <a:gd name="connsiteY0" fmla="*/ 1406 h 1681"/>
              <a:gd name="connsiteX1" fmla="*/ 1469 w 4429"/>
              <a:gd name="connsiteY1" fmla="*/ 1635 h 1681"/>
              <a:gd name="connsiteX2" fmla="*/ 591 w 4429"/>
              <a:gd name="connsiteY2" fmla="*/ 1456 h 1681"/>
              <a:gd name="connsiteX3" fmla="*/ 205 w 4429"/>
              <a:gd name="connsiteY3" fmla="*/ 1598 h 1681"/>
              <a:gd name="connsiteX4" fmla="*/ 5 w 4429"/>
              <a:gd name="connsiteY4" fmla="*/ 958 h 1681"/>
              <a:gd name="connsiteX5" fmla="*/ 173 w 4429"/>
              <a:gd name="connsiteY5" fmla="*/ 350 h 1681"/>
              <a:gd name="connsiteX6" fmla="*/ 639 w 4429"/>
              <a:gd name="connsiteY6" fmla="*/ 30 h 1681"/>
              <a:gd name="connsiteX7" fmla="*/ 1443 w 4429"/>
              <a:gd name="connsiteY7" fmla="*/ 167 h 1681"/>
              <a:gd name="connsiteX8" fmla="*/ 2355 w 4429"/>
              <a:gd name="connsiteY8" fmla="*/ 828 h 1681"/>
              <a:gd name="connsiteX9" fmla="*/ 3237 w 4429"/>
              <a:gd name="connsiteY9" fmla="*/ 1246 h 1681"/>
              <a:gd name="connsiteX10" fmla="*/ 4429 w 4429"/>
              <a:gd name="connsiteY10" fmla="*/ 1414 h 1681"/>
              <a:gd name="connsiteX0" fmla="*/ 2014 w 4429"/>
              <a:gd name="connsiteY0" fmla="*/ 1406 h 1681"/>
              <a:gd name="connsiteX1" fmla="*/ 1469 w 4429"/>
              <a:gd name="connsiteY1" fmla="*/ 1635 h 1681"/>
              <a:gd name="connsiteX2" fmla="*/ 1162 w 4429"/>
              <a:gd name="connsiteY2" fmla="*/ 1391 h 1681"/>
              <a:gd name="connsiteX3" fmla="*/ 591 w 4429"/>
              <a:gd name="connsiteY3" fmla="*/ 1456 h 1681"/>
              <a:gd name="connsiteX4" fmla="*/ 205 w 4429"/>
              <a:gd name="connsiteY4" fmla="*/ 1598 h 1681"/>
              <a:gd name="connsiteX5" fmla="*/ 5 w 4429"/>
              <a:gd name="connsiteY5" fmla="*/ 958 h 1681"/>
              <a:gd name="connsiteX6" fmla="*/ 173 w 4429"/>
              <a:gd name="connsiteY6" fmla="*/ 350 h 1681"/>
              <a:gd name="connsiteX7" fmla="*/ 639 w 4429"/>
              <a:gd name="connsiteY7" fmla="*/ 30 h 1681"/>
              <a:gd name="connsiteX8" fmla="*/ 1443 w 4429"/>
              <a:gd name="connsiteY8" fmla="*/ 167 h 1681"/>
              <a:gd name="connsiteX9" fmla="*/ 2355 w 4429"/>
              <a:gd name="connsiteY9" fmla="*/ 828 h 1681"/>
              <a:gd name="connsiteX10" fmla="*/ 3237 w 4429"/>
              <a:gd name="connsiteY10" fmla="*/ 1246 h 1681"/>
              <a:gd name="connsiteX11" fmla="*/ 4429 w 4429"/>
              <a:gd name="connsiteY11" fmla="*/ 1414 h 1681"/>
              <a:gd name="connsiteX0" fmla="*/ 2014 w 4429"/>
              <a:gd name="connsiteY0" fmla="*/ 1406 h 1681"/>
              <a:gd name="connsiteX1" fmla="*/ 1162 w 4429"/>
              <a:gd name="connsiteY1" fmla="*/ 1391 h 1681"/>
              <a:gd name="connsiteX2" fmla="*/ 591 w 4429"/>
              <a:gd name="connsiteY2" fmla="*/ 1456 h 1681"/>
              <a:gd name="connsiteX3" fmla="*/ 205 w 4429"/>
              <a:gd name="connsiteY3" fmla="*/ 1598 h 1681"/>
              <a:gd name="connsiteX4" fmla="*/ 5 w 4429"/>
              <a:gd name="connsiteY4" fmla="*/ 958 h 1681"/>
              <a:gd name="connsiteX5" fmla="*/ 173 w 4429"/>
              <a:gd name="connsiteY5" fmla="*/ 350 h 1681"/>
              <a:gd name="connsiteX6" fmla="*/ 639 w 4429"/>
              <a:gd name="connsiteY6" fmla="*/ 30 h 1681"/>
              <a:gd name="connsiteX7" fmla="*/ 1443 w 4429"/>
              <a:gd name="connsiteY7" fmla="*/ 167 h 1681"/>
              <a:gd name="connsiteX8" fmla="*/ 2355 w 4429"/>
              <a:gd name="connsiteY8" fmla="*/ 828 h 1681"/>
              <a:gd name="connsiteX9" fmla="*/ 3237 w 4429"/>
              <a:gd name="connsiteY9" fmla="*/ 1246 h 1681"/>
              <a:gd name="connsiteX10" fmla="*/ 4429 w 4429"/>
              <a:gd name="connsiteY10" fmla="*/ 1414 h 1681"/>
              <a:gd name="connsiteX0" fmla="*/ 2079 w 4494"/>
              <a:gd name="connsiteY0" fmla="*/ 1406 h 1528"/>
              <a:gd name="connsiteX1" fmla="*/ 1227 w 4494"/>
              <a:gd name="connsiteY1" fmla="*/ 1391 h 1528"/>
              <a:gd name="connsiteX2" fmla="*/ 656 w 4494"/>
              <a:gd name="connsiteY2" fmla="*/ 1456 h 1528"/>
              <a:gd name="connsiteX3" fmla="*/ 70 w 4494"/>
              <a:gd name="connsiteY3" fmla="*/ 958 h 1528"/>
              <a:gd name="connsiteX4" fmla="*/ 238 w 4494"/>
              <a:gd name="connsiteY4" fmla="*/ 350 h 1528"/>
              <a:gd name="connsiteX5" fmla="*/ 704 w 4494"/>
              <a:gd name="connsiteY5" fmla="*/ 30 h 1528"/>
              <a:gd name="connsiteX6" fmla="*/ 1508 w 4494"/>
              <a:gd name="connsiteY6" fmla="*/ 167 h 1528"/>
              <a:gd name="connsiteX7" fmla="*/ 2420 w 4494"/>
              <a:gd name="connsiteY7" fmla="*/ 828 h 1528"/>
              <a:gd name="connsiteX8" fmla="*/ 3302 w 4494"/>
              <a:gd name="connsiteY8" fmla="*/ 1246 h 1528"/>
              <a:gd name="connsiteX9" fmla="*/ 4494 w 4494"/>
              <a:gd name="connsiteY9" fmla="*/ 1414 h 1528"/>
              <a:gd name="connsiteX0" fmla="*/ 2028 w 4443"/>
              <a:gd name="connsiteY0" fmla="*/ 1406 h 1414"/>
              <a:gd name="connsiteX1" fmla="*/ 1176 w 4443"/>
              <a:gd name="connsiteY1" fmla="*/ 1391 h 1414"/>
              <a:gd name="connsiteX2" fmla="*/ 304 w 4443"/>
              <a:gd name="connsiteY2" fmla="*/ 1342 h 1414"/>
              <a:gd name="connsiteX3" fmla="*/ 19 w 4443"/>
              <a:gd name="connsiteY3" fmla="*/ 958 h 1414"/>
              <a:gd name="connsiteX4" fmla="*/ 187 w 4443"/>
              <a:gd name="connsiteY4" fmla="*/ 350 h 1414"/>
              <a:gd name="connsiteX5" fmla="*/ 653 w 4443"/>
              <a:gd name="connsiteY5" fmla="*/ 30 h 1414"/>
              <a:gd name="connsiteX6" fmla="*/ 1457 w 4443"/>
              <a:gd name="connsiteY6" fmla="*/ 167 h 1414"/>
              <a:gd name="connsiteX7" fmla="*/ 2369 w 4443"/>
              <a:gd name="connsiteY7" fmla="*/ 828 h 1414"/>
              <a:gd name="connsiteX8" fmla="*/ 3251 w 4443"/>
              <a:gd name="connsiteY8" fmla="*/ 1246 h 1414"/>
              <a:gd name="connsiteX9" fmla="*/ 4443 w 4443"/>
              <a:gd name="connsiteY9" fmla="*/ 1414 h 1414"/>
              <a:gd name="connsiteX0" fmla="*/ 2157 w 4572"/>
              <a:gd name="connsiteY0" fmla="*/ 1432 h 1440"/>
              <a:gd name="connsiteX1" fmla="*/ 1305 w 4572"/>
              <a:gd name="connsiteY1" fmla="*/ 1417 h 1440"/>
              <a:gd name="connsiteX2" fmla="*/ 433 w 4572"/>
              <a:gd name="connsiteY2" fmla="*/ 1368 h 1440"/>
              <a:gd name="connsiteX3" fmla="*/ 148 w 4572"/>
              <a:gd name="connsiteY3" fmla="*/ 984 h 1440"/>
              <a:gd name="connsiteX4" fmla="*/ 106 w 4572"/>
              <a:gd name="connsiteY4" fmla="*/ 531 h 1440"/>
              <a:gd name="connsiteX5" fmla="*/ 782 w 4572"/>
              <a:gd name="connsiteY5" fmla="*/ 56 h 1440"/>
              <a:gd name="connsiteX6" fmla="*/ 1586 w 4572"/>
              <a:gd name="connsiteY6" fmla="*/ 193 h 1440"/>
              <a:gd name="connsiteX7" fmla="*/ 2498 w 4572"/>
              <a:gd name="connsiteY7" fmla="*/ 854 h 1440"/>
              <a:gd name="connsiteX8" fmla="*/ 3380 w 4572"/>
              <a:gd name="connsiteY8" fmla="*/ 1272 h 1440"/>
              <a:gd name="connsiteX9" fmla="*/ 4572 w 4572"/>
              <a:gd name="connsiteY9" fmla="*/ 1440 h 1440"/>
              <a:gd name="connsiteX0" fmla="*/ 2113 w 4528"/>
              <a:gd name="connsiteY0" fmla="*/ 1432 h 1440"/>
              <a:gd name="connsiteX1" fmla="*/ 1261 w 4528"/>
              <a:gd name="connsiteY1" fmla="*/ 1417 h 1440"/>
              <a:gd name="connsiteX2" fmla="*/ 389 w 4528"/>
              <a:gd name="connsiteY2" fmla="*/ 1368 h 1440"/>
              <a:gd name="connsiteX3" fmla="*/ 104 w 4528"/>
              <a:gd name="connsiteY3" fmla="*/ 984 h 1440"/>
              <a:gd name="connsiteX4" fmla="*/ 62 w 4528"/>
              <a:gd name="connsiteY4" fmla="*/ 531 h 1440"/>
              <a:gd name="connsiteX5" fmla="*/ 738 w 4528"/>
              <a:gd name="connsiteY5" fmla="*/ 56 h 1440"/>
              <a:gd name="connsiteX6" fmla="*/ 1542 w 4528"/>
              <a:gd name="connsiteY6" fmla="*/ 193 h 1440"/>
              <a:gd name="connsiteX7" fmla="*/ 2454 w 4528"/>
              <a:gd name="connsiteY7" fmla="*/ 854 h 1440"/>
              <a:gd name="connsiteX8" fmla="*/ 3336 w 4528"/>
              <a:gd name="connsiteY8" fmla="*/ 1272 h 1440"/>
              <a:gd name="connsiteX9" fmla="*/ 4528 w 4528"/>
              <a:gd name="connsiteY9" fmla="*/ 1440 h 1440"/>
              <a:gd name="connsiteX0" fmla="*/ 2113 w 4528"/>
              <a:gd name="connsiteY0" fmla="*/ 1432 h 1440"/>
              <a:gd name="connsiteX1" fmla="*/ 1261 w 4528"/>
              <a:gd name="connsiteY1" fmla="*/ 1417 h 1440"/>
              <a:gd name="connsiteX2" fmla="*/ 389 w 4528"/>
              <a:gd name="connsiteY2" fmla="*/ 1368 h 1440"/>
              <a:gd name="connsiteX3" fmla="*/ 104 w 4528"/>
              <a:gd name="connsiteY3" fmla="*/ 1139 h 1440"/>
              <a:gd name="connsiteX4" fmla="*/ 62 w 4528"/>
              <a:gd name="connsiteY4" fmla="*/ 531 h 1440"/>
              <a:gd name="connsiteX5" fmla="*/ 738 w 4528"/>
              <a:gd name="connsiteY5" fmla="*/ 56 h 1440"/>
              <a:gd name="connsiteX6" fmla="*/ 1542 w 4528"/>
              <a:gd name="connsiteY6" fmla="*/ 193 h 1440"/>
              <a:gd name="connsiteX7" fmla="*/ 2454 w 4528"/>
              <a:gd name="connsiteY7" fmla="*/ 854 h 1440"/>
              <a:gd name="connsiteX8" fmla="*/ 3336 w 4528"/>
              <a:gd name="connsiteY8" fmla="*/ 1272 h 1440"/>
              <a:gd name="connsiteX9" fmla="*/ 4528 w 4528"/>
              <a:gd name="connsiteY9" fmla="*/ 1440 h 1440"/>
              <a:gd name="connsiteX0" fmla="*/ 2095 w 4510"/>
              <a:gd name="connsiteY0" fmla="*/ 1432 h 1440"/>
              <a:gd name="connsiteX1" fmla="*/ 1243 w 4510"/>
              <a:gd name="connsiteY1" fmla="*/ 1417 h 1440"/>
              <a:gd name="connsiteX2" fmla="*/ 371 w 4510"/>
              <a:gd name="connsiteY2" fmla="*/ 1368 h 1440"/>
              <a:gd name="connsiteX3" fmla="*/ 86 w 4510"/>
              <a:gd name="connsiteY3" fmla="*/ 1139 h 1440"/>
              <a:gd name="connsiteX4" fmla="*/ 44 w 4510"/>
              <a:gd name="connsiteY4" fmla="*/ 531 h 1440"/>
              <a:gd name="connsiteX5" fmla="*/ 720 w 4510"/>
              <a:gd name="connsiteY5" fmla="*/ 56 h 1440"/>
              <a:gd name="connsiteX6" fmla="*/ 1524 w 4510"/>
              <a:gd name="connsiteY6" fmla="*/ 193 h 1440"/>
              <a:gd name="connsiteX7" fmla="*/ 2436 w 4510"/>
              <a:gd name="connsiteY7" fmla="*/ 854 h 1440"/>
              <a:gd name="connsiteX8" fmla="*/ 3318 w 4510"/>
              <a:gd name="connsiteY8" fmla="*/ 1272 h 1440"/>
              <a:gd name="connsiteX9" fmla="*/ 4510 w 4510"/>
              <a:gd name="connsiteY9" fmla="*/ 1440 h 1440"/>
              <a:gd name="connsiteX0" fmla="*/ 2095 w 4510"/>
              <a:gd name="connsiteY0" fmla="*/ 1411 h 1419"/>
              <a:gd name="connsiteX1" fmla="*/ 1243 w 4510"/>
              <a:gd name="connsiteY1" fmla="*/ 1396 h 1419"/>
              <a:gd name="connsiteX2" fmla="*/ 371 w 4510"/>
              <a:gd name="connsiteY2" fmla="*/ 1347 h 1419"/>
              <a:gd name="connsiteX3" fmla="*/ 86 w 4510"/>
              <a:gd name="connsiteY3" fmla="*/ 1118 h 1419"/>
              <a:gd name="connsiteX4" fmla="*/ 44 w 4510"/>
              <a:gd name="connsiteY4" fmla="*/ 383 h 1419"/>
              <a:gd name="connsiteX5" fmla="*/ 720 w 4510"/>
              <a:gd name="connsiteY5" fmla="*/ 35 h 1419"/>
              <a:gd name="connsiteX6" fmla="*/ 1524 w 4510"/>
              <a:gd name="connsiteY6" fmla="*/ 172 h 1419"/>
              <a:gd name="connsiteX7" fmla="*/ 2436 w 4510"/>
              <a:gd name="connsiteY7" fmla="*/ 833 h 1419"/>
              <a:gd name="connsiteX8" fmla="*/ 3318 w 4510"/>
              <a:gd name="connsiteY8" fmla="*/ 1251 h 1419"/>
              <a:gd name="connsiteX9" fmla="*/ 4510 w 4510"/>
              <a:gd name="connsiteY9" fmla="*/ 1419 h 1419"/>
              <a:gd name="connsiteX0" fmla="*/ 2159 w 4574"/>
              <a:gd name="connsiteY0" fmla="*/ 1411 h 1419"/>
              <a:gd name="connsiteX1" fmla="*/ 1307 w 4574"/>
              <a:gd name="connsiteY1" fmla="*/ 1396 h 1419"/>
              <a:gd name="connsiteX2" fmla="*/ 435 w 4574"/>
              <a:gd name="connsiteY2" fmla="*/ 1347 h 1419"/>
              <a:gd name="connsiteX3" fmla="*/ 150 w 4574"/>
              <a:gd name="connsiteY3" fmla="*/ 1118 h 1419"/>
              <a:gd name="connsiteX4" fmla="*/ 108 w 4574"/>
              <a:gd name="connsiteY4" fmla="*/ 383 h 1419"/>
              <a:gd name="connsiteX5" fmla="*/ 784 w 4574"/>
              <a:gd name="connsiteY5" fmla="*/ 35 h 1419"/>
              <a:gd name="connsiteX6" fmla="*/ 1588 w 4574"/>
              <a:gd name="connsiteY6" fmla="*/ 172 h 1419"/>
              <a:gd name="connsiteX7" fmla="*/ 2500 w 4574"/>
              <a:gd name="connsiteY7" fmla="*/ 833 h 1419"/>
              <a:gd name="connsiteX8" fmla="*/ 3382 w 4574"/>
              <a:gd name="connsiteY8" fmla="*/ 1251 h 1419"/>
              <a:gd name="connsiteX9" fmla="*/ 4574 w 4574"/>
              <a:gd name="connsiteY9" fmla="*/ 1419 h 1419"/>
              <a:gd name="connsiteX0" fmla="*/ 2159 w 4574"/>
              <a:gd name="connsiteY0" fmla="*/ 1411 h 1419"/>
              <a:gd name="connsiteX1" fmla="*/ 1307 w 4574"/>
              <a:gd name="connsiteY1" fmla="*/ 1396 h 1419"/>
              <a:gd name="connsiteX2" fmla="*/ 435 w 4574"/>
              <a:gd name="connsiteY2" fmla="*/ 1347 h 1419"/>
              <a:gd name="connsiteX3" fmla="*/ 150 w 4574"/>
              <a:gd name="connsiteY3" fmla="*/ 1118 h 1419"/>
              <a:gd name="connsiteX4" fmla="*/ 108 w 4574"/>
              <a:gd name="connsiteY4" fmla="*/ 383 h 1419"/>
              <a:gd name="connsiteX5" fmla="*/ 784 w 4574"/>
              <a:gd name="connsiteY5" fmla="*/ 35 h 1419"/>
              <a:gd name="connsiteX6" fmla="*/ 1588 w 4574"/>
              <a:gd name="connsiteY6" fmla="*/ 172 h 1419"/>
              <a:gd name="connsiteX7" fmla="*/ 2500 w 4574"/>
              <a:gd name="connsiteY7" fmla="*/ 833 h 1419"/>
              <a:gd name="connsiteX8" fmla="*/ 3382 w 4574"/>
              <a:gd name="connsiteY8" fmla="*/ 1251 h 1419"/>
              <a:gd name="connsiteX9" fmla="*/ 4574 w 4574"/>
              <a:gd name="connsiteY9" fmla="*/ 1419 h 1419"/>
              <a:gd name="connsiteX0" fmla="*/ 2159 w 4574"/>
              <a:gd name="connsiteY0" fmla="*/ 1411 h 1445"/>
              <a:gd name="connsiteX1" fmla="*/ 1307 w 4574"/>
              <a:gd name="connsiteY1" fmla="*/ 1396 h 1445"/>
              <a:gd name="connsiteX2" fmla="*/ 150 w 4574"/>
              <a:gd name="connsiteY2" fmla="*/ 1118 h 1445"/>
              <a:gd name="connsiteX3" fmla="*/ 108 w 4574"/>
              <a:gd name="connsiteY3" fmla="*/ 383 h 1445"/>
              <a:gd name="connsiteX4" fmla="*/ 784 w 4574"/>
              <a:gd name="connsiteY4" fmla="*/ 35 h 1445"/>
              <a:gd name="connsiteX5" fmla="*/ 1588 w 4574"/>
              <a:gd name="connsiteY5" fmla="*/ 172 h 1445"/>
              <a:gd name="connsiteX6" fmla="*/ 2500 w 4574"/>
              <a:gd name="connsiteY6" fmla="*/ 833 h 1445"/>
              <a:gd name="connsiteX7" fmla="*/ 3382 w 4574"/>
              <a:gd name="connsiteY7" fmla="*/ 1251 h 1445"/>
              <a:gd name="connsiteX8" fmla="*/ 4574 w 4574"/>
              <a:gd name="connsiteY8" fmla="*/ 1419 h 1445"/>
              <a:gd name="connsiteX0" fmla="*/ 2159 w 4574"/>
              <a:gd name="connsiteY0" fmla="*/ 1411 h 1445"/>
              <a:gd name="connsiteX1" fmla="*/ 1307 w 4574"/>
              <a:gd name="connsiteY1" fmla="*/ 1396 h 1445"/>
              <a:gd name="connsiteX2" fmla="*/ 150 w 4574"/>
              <a:gd name="connsiteY2" fmla="*/ 1118 h 1445"/>
              <a:gd name="connsiteX3" fmla="*/ 108 w 4574"/>
              <a:gd name="connsiteY3" fmla="*/ 383 h 1445"/>
              <a:gd name="connsiteX4" fmla="*/ 784 w 4574"/>
              <a:gd name="connsiteY4" fmla="*/ 35 h 1445"/>
              <a:gd name="connsiteX5" fmla="*/ 1588 w 4574"/>
              <a:gd name="connsiteY5" fmla="*/ 172 h 1445"/>
              <a:gd name="connsiteX6" fmla="*/ 2500 w 4574"/>
              <a:gd name="connsiteY6" fmla="*/ 833 h 1445"/>
              <a:gd name="connsiteX7" fmla="*/ 3382 w 4574"/>
              <a:gd name="connsiteY7" fmla="*/ 1251 h 1445"/>
              <a:gd name="connsiteX8" fmla="*/ 4574 w 4574"/>
              <a:gd name="connsiteY8" fmla="*/ 1419 h 1445"/>
              <a:gd name="connsiteX0" fmla="*/ 2159 w 4574"/>
              <a:gd name="connsiteY0" fmla="*/ 1411 h 1445"/>
              <a:gd name="connsiteX1" fmla="*/ 1307 w 4574"/>
              <a:gd name="connsiteY1" fmla="*/ 1396 h 1445"/>
              <a:gd name="connsiteX2" fmla="*/ 150 w 4574"/>
              <a:gd name="connsiteY2" fmla="*/ 1118 h 1445"/>
              <a:gd name="connsiteX3" fmla="*/ 108 w 4574"/>
              <a:gd name="connsiteY3" fmla="*/ 383 h 1445"/>
              <a:gd name="connsiteX4" fmla="*/ 784 w 4574"/>
              <a:gd name="connsiteY4" fmla="*/ 35 h 1445"/>
              <a:gd name="connsiteX5" fmla="*/ 1588 w 4574"/>
              <a:gd name="connsiteY5" fmla="*/ 172 h 1445"/>
              <a:gd name="connsiteX6" fmla="*/ 2500 w 4574"/>
              <a:gd name="connsiteY6" fmla="*/ 833 h 1445"/>
              <a:gd name="connsiteX7" fmla="*/ 3382 w 4574"/>
              <a:gd name="connsiteY7" fmla="*/ 1251 h 1445"/>
              <a:gd name="connsiteX8" fmla="*/ 4574 w 4574"/>
              <a:gd name="connsiteY8" fmla="*/ 1419 h 1445"/>
              <a:gd name="connsiteX0" fmla="*/ 2159 w 4574"/>
              <a:gd name="connsiteY0" fmla="*/ 1411 h 1467"/>
              <a:gd name="connsiteX1" fmla="*/ 1307 w 4574"/>
              <a:gd name="connsiteY1" fmla="*/ 1396 h 1467"/>
              <a:gd name="connsiteX2" fmla="*/ 150 w 4574"/>
              <a:gd name="connsiteY2" fmla="*/ 987 h 1467"/>
              <a:gd name="connsiteX3" fmla="*/ 108 w 4574"/>
              <a:gd name="connsiteY3" fmla="*/ 383 h 1467"/>
              <a:gd name="connsiteX4" fmla="*/ 784 w 4574"/>
              <a:gd name="connsiteY4" fmla="*/ 35 h 1467"/>
              <a:gd name="connsiteX5" fmla="*/ 1588 w 4574"/>
              <a:gd name="connsiteY5" fmla="*/ 172 h 1467"/>
              <a:gd name="connsiteX6" fmla="*/ 2500 w 4574"/>
              <a:gd name="connsiteY6" fmla="*/ 833 h 1467"/>
              <a:gd name="connsiteX7" fmla="*/ 3382 w 4574"/>
              <a:gd name="connsiteY7" fmla="*/ 1251 h 1467"/>
              <a:gd name="connsiteX8" fmla="*/ 4574 w 4574"/>
              <a:gd name="connsiteY8" fmla="*/ 1419 h 1467"/>
              <a:gd name="connsiteX0" fmla="*/ 2159 w 4574"/>
              <a:gd name="connsiteY0" fmla="*/ 1411 h 1467"/>
              <a:gd name="connsiteX1" fmla="*/ 1307 w 4574"/>
              <a:gd name="connsiteY1" fmla="*/ 1396 h 1467"/>
              <a:gd name="connsiteX2" fmla="*/ 635 w 4574"/>
              <a:gd name="connsiteY2" fmla="*/ 1221 h 1467"/>
              <a:gd name="connsiteX3" fmla="*/ 150 w 4574"/>
              <a:gd name="connsiteY3" fmla="*/ 987 h 1467"/>
              <a:gd name="connsiteX4" fmla="*/ 108 w 4574"/>
              <a:gd name="connsiteY4" fmla="*/ 383 h 1467"/>
              <a:gd name="connsiteX5" fmla="*/ 784 w 4574"/>
              <a:gd name="connsiteY5" fmla="*/ 35 h 1467"/>
              <a:gd name="connsiteX6" fmla="*/ 1588 w 4574"/>
              <a:gd name="connsiteY6" fmla="*/ 172 h 1467"/>
              <a:gd name="connsiteX7" fmla="*/ 2500 w 4574"/>
              <a:gd name="connsiteY7" fmla="*/ 833 h 1467"/>
              <a:gd name="connsiteX8" fmla="*/ 3382 w 4574"/>
              <a:gd name="connsiteY8" fmla="*/ 1251 h 1467"/>
              <a:gd name="connsiteX9" fmla="*/ 4574 w 4574"/>
              <a:gd name="connsiteY9" fmla="*/ 1419 h 1467"/>
              <a:gd name="connsiteX0" fmla="*/ 2159 w 4574"/>
              <a:gd name="connsiteY0" fmla="*/ 1411 h 1467"/>
              <a:gd name="connsiteX1" fmla="*/ 1307 w 4574"/>
              <a:gd name="connsiteY1" fmla="*/ 1396 h 1467"/>
              <a:gd name="connsiteX2" fmla="*/ 635 w 4574"/>
              <a:gd name="connsiteY2" fmla="*/ 1221 h 1467"/>
              <a:gd name="connsiteX3" fmla="*/ 150 w 4574"/>
              <a:gd name="connsiteY3" fmla="*/ 987 h 1467"/>
              <a:gd name="connsiteX4" fmla="*/ 108 w 4574"/>
              <a:gd name="connsiteY4" fmla="*/ 383 h 1467"/>
              <a:gd name="connsiteX5" fmla="*/ 784 w 4574"/>
              <a:gd name="connsiteY5" fmla="*/ 35 h 1467"/>
              <a:gd name="connsiteX6" fmla="*/ 1588 w 4574"/>
              <a:gd name="connsiteY6" fmla="*/ 172 h 1467"/>
              <a:gd name="connsiteX7" fmla="*/ 2500 w 4574"/>
              <a:gd name="connsiteY7" fmla="*/ 833 h 1467"/>
              <a:gd name="connsiteX8" fmla="*/ 3382 w 4574"/>
              <a:gd name="connsiteY8" fmla="*/ 1251 h 1467"/>
              <a:gd name="connsiteX9" fmla="*/ 4574 w 4574"/>
              <a:gd name="connsiteY9" fmla="*/ 1419 h 1467"/>
              <a:gd name="connsiteX0" fmla="*/ 2159 w 4574"/>
              <a:gd name="connsiteY0" fmla="*/ 1411 h 1467"/>
              <a:gd name="connsiteX1" fmla="*/ 1307 w 4574"/>
              <a:gd name="connsiteY1" fmla="*/ 1396 h 1467"/>
              <a:gd name="connsiteX2" fmla="*/ 635 w 4574"/>
              <a:gd name="connsiteY2" fmla="*/ 1221 h 1467"/>
              <a:gd name="connsiteX3" fmla="*/ 150 w 4574"/>
              <a:gd name="connsiteY3" fmla="*/ 987 h 1467"/>
              <a:gd name="connsiteX4" fmla="*/ 108 w 4574"/>
              <a:gd name="connsiteY4" fmla="*/ 383 h 1467"/>
              <a:gd name="connsiteX5" fmla="*/ 784 w 4574"/>
              <a:gd name="connsiteY5" fmla="*/ 35 h 1467"/>
              <a:gd name="connsiteX6" fmla="*/ 1588 w 4574"/>
              <a:gd name="connsiteY6" fmla="*/ 172 h 1467"/>
              <a:gd name="connsiteX7" fmla="*/ 2500 w 4574"/>
              <a:gd name="connsiteY7" fmla="*/ 833 h 1467"/>
              <a:gd name="connsiteX8" fmla="*/ 3382 w 4574"/>
              <a:gd name="connsiteY8" fmla="*/ 1251 h 1467"/>
              <a:gd name="connsiteX9" fmla="*/ 4574 w 4574"/>
              <a:gd name="connsiteY9" fmla="*/ 1419 h 1467"/>
              <a:gd name="connsiteX0" fmla="*/ 2159 w 4574"/>
              <a:gd name="connsiteY0" fmla="*/ 1411 h 1467"/>
              <a:gd name="connsiteX1" fmla="*/ 1307 w 4574"/>
              <a:gd name="connsiteY1" fmla="*/ 1396 h 1467"/>
              <a:gd name="connsiteX2" fmla="*/ 635 w 4574"/>
              <a:gd name="connsiteY2" fmla="*/ 1221 h 1467"/>
              <a:gd name="connsiteX3" fmla="*/ 150 w 4574"/>
              <a:gd name="connsiteY3" fmla="*/ 987 h 1467"/>
              <a:gd name="connsiteX4" fmla="*/ 134 w 4574"/>
              <a:gd name="connsiteY4" fmla="*/ 734 h 1467"/>
              <a:gd name="connsiteX5" fmla="*/ 108 w 4574"/>
              <a:gd name="connsiteY5" fmla="*/ 383 h 1467"/>
              <a:gd name="connsiteX6" fmla="*/ 784 w 4574"/>
              <a:gd name="connsiteY6" fmla="*/ 35 h 1467"/>
              <a:gd name="connsiteX7" fmla="*/ 1588 w 4574"/>
              <a:gd name="connsiteY7" fmla="*/ 172 h 1467"/>
              <a:gd name="connsiteX8" fmla="*/ 2500 w 4574"/>
              <a:gd name="connsiteY8" fmla="*/ 833 h 1467"/>
              <a:gd name="connsiteX9" fmla="*/ 3382 w 4574"/>
              <a:gd name="connsiteY9" fmla="*/ 1251 h 1467"/>
              <a:gd name="connsiteX10" fmla="*/ 4574 w 4574"/>
              <a:gd name="connsiteY10" fmla="*/ 1419 h 1467"/>
              <a:gd name="connsiteX0" fmla="*/ 2157 w 4572"/>
              <a:gd name="connsiteY0" fmla="*/ 1411 h 1467"/>
              <a:gd name="connsiteX1" fmla="*/ 1305 w 4572"/>
              <a:gd name="connsiteY1" fmla="*/ 1396 h 1467"/>
              <a:gd name="connsiteX2" fmla="*/ 633 w 4572"/>
              <a:gd name="connsiteY2" fmla="*/ 1221 h 1467"/>
              <a:gd name="connsiteX3" fmla="*/ 148 w 4572"/>
              <a:gd name="connsiteY3" fmla="*/ 987 h 1467"/>
              <a:gd name="connsiteX4" fmla="*/ 106 w 4572"/>
              <a:gd name="connsiteY4" fmla="*/ 383 h 1467"/>
              <a:gd name="connsiteX5" fmla="*/ 782 w 4572"/>
              <a:gd name="connsiteY5" fmla="*/ 35 h 1467"/>
              <a:gd name="connsiteX6" fmla="*/ 1586 w 4572"/>
              <a:gd name="connsiteY6" fmla="*/ 172 h 1467"/>
              <a:gd name="connsiteX7" fmla="*/ 2498 w 4572"/>
              <a:gd name="connsiteY7" fmla="*/ 833 h 1467"/>
              <a:gd name="connsiteX8" fmla="*/ 3380 w 4572"/>
              <a:gd name="connsiteY8" fmla="*/ 1251 h 1467"/>
              <a:gd name="connsiteX9" fmla="*/ 4572 w 4572"/>
              <a:gd name="connsiteY9" fmla="*/ 1419 h 1467"/>
              <a:gd name="connsiteX0" fmla="*/ 2157 w 4572"/>
              <a:gd name="connsiteY0" fmla="*/ 1411 h 1467"/>
              <a:gd name="connsiteX1" fmla="*/ 1305 w 4572"/>
              <a:gd name="connsiteY1" fmla="*/ 1396 h 1467"/>
              <a:gd name="connsiteX2" fmla="*/ 633 w 4572"/>
              <a:gd name="connsiteY2" fmla="*/ 1292 h 1467"/>
              <a:gd name="connsiteX3" fmla="*/ 148 w 4572"/>
              <a:gd name="connsiteY3" fmla="*/ 987 h 1467"/>
              <a:gd name="connsiteX4" fmla="*/ 106 w 4572"/>
              <a:gd name="connsiteY4" fmla="*/ 383 h 1467"/>
              <a:gd name="connsiteX5" fmla="*/ 782 w 4572"/>
              <a:gd name="connsiteY5" fmla="*/ 35 h 1467"/>
              <a:gd name="connsiteX6" fmla="*/ 1586 w 4572"/>
              <a:gd name="connsiteY6" fmla="*/ 172 h 1467"/>
              <a:gd name="connsiteX7" fmla="*/ 2498 w 4572"/>
              <a:gd name="connsiteY7" fmla="*/ 833 h 1467"/>
              <a:gd name="connsiteX8" fmla="*/ 3380 w 4572"/>
              <a:gd name="connsiteY8" fmla="*/ 1251 h 1467"/>
              <a:gd name="connsiteX9" fmla="*/ 4572 w 4572"/>
              <a:gd name="connsiteY9" fmla="*/ 1419 h 1467"/>
              <a:gd name="connsiteX0" fmla="*/ 2157 w 4572"/>
              <a:gd name="connsiteY0" fmla="*/ 1411 h 1419"/>
              <a:gd name="connsiteX1" fmla="*/ 1305 w 4572"/>
              <a:gd name="connsiteY1" fmla="*/ 1396 h 1419"/>
              <a:gd name="connsiteX2" fmla="*/ 633 w 4572"/>
              <a:gd name="connsiteY2" fmla="*/ 1292 h 1419"/>
              <a:gd name="connsiteX3" fmla="*/ 148 w 4572"/>
              <a:gd name="connsiteY3" fmla="*/ 987 h 1419"/>
              <a:gd name="connsiteX4" fmla="*/ 106 w 4572"/>
              <a:gd name="connsiteY4" fmla="*/ 383 h 1419"/>
              <a:gd name="connsiteX5" fmla="*/ 782 w 4572"/>
              <a:gd name="connsiteY5" fmla="*/ 35 h 1419"/>
              <a:gd name="connsiteX6" fmla="*/ 1586 w 4572"/>
              <a:gd name="connsiteY6" fmla="*/ 172 h 1419"/>
              <a:gd name="connsiteX7" fmla="*/ 2498 w 4572"/>
              <a:gd name="connsiteY7" fmla="*/ 833 h 1419"/>
              <a:gd name="connsiteX8" fmla="*/ 3380 w 4572"/>
              <a:gd name="connsiteY8" fmla="*/ 1251 h 1419"/>
              <a:gd name="connsiteX9" fmla="*/ 4572 w 4572"/>
              <a:gd name="connsiteY9" fmla="*/ 1419 h 1419"/>
              <a:gd name="connsiteX0" fmla="*/ 2157 w 4572"/>
              <a:gd name="connsiteY0" fmla="*/ 1411 h 1419"/>
              <a:gd name="connsiteX1" fmla="*/ 1305 w 4572"/>
              <a:gd name="connsiteY1" fmla="*/ 1396 h 1419"/>
              <a:gd name="connsiteX2" fmla="*/ 633 w 4572"/>
              <a:gd name="connsiteY2" fmla="*/ 1292 h 1419"/>
              <a:gd name="connsiteX3" fmla="*/ 148 w 4572"/>
              <a:gd name="connsiteY3" fmla="*/ 987 h 1419"/>
              <a:gd name="connsiteX4" fmla="*/ 106 w 4572"/>
              <a:gd name="connsiteY4" fmla="*/ 383 h 1419"/>
              <a:gd name="connsiteX5" fmla="*/ 782 w 4572"/>
              <a:gd name="connsiteY5" fmla="*/ 35 h 1419"/>
              <a:gd name="connsiteX6" fmla="*/ 1586 w 4572"/>
              <a:gd name="connsiteY6" fmla="*/ 172 h 1419"/>
              <a:gd name="connsiteX7" fmla="*/ 2362 w 4572"/>
              <a:gd name="connsiteY7" fmla="*/ 909 h 1419"/>
              <a:gd name="connsiteX8" fmla="*/ 3380 w 4572"/>
              <a:gd name="connsiteY8" fmla="*/ 1251 h 1419"/>
              <a:gd name="connsiteX9" fmla="*/ 4572 w 4572"/>
              <a:gd name="connsiteY9" fmla="*/ 1419 h 1419"/>
              <a:gd name="connsiteX0" fmla="*/ 2157 w 4572"/>
              <a:gd name="connsiteY0" fmla="*/ 1411 h 1419"/>
              <a:gd name="connsiteX1" fmla="*/ 1305 w 4572"/>
              <a:gd name="connsiteY1" fmla="*/ 1396 h 1419"/>
              <a:gd name="connsiteX2" fmla="*/ 633 w 4572"/>
              <a:gd name="connsiteY2" fmla="*/ 1292 h 1419"/>
              <a:gd name="connsiteX3" fmla="*/ 148 w 4572"/>
              <a:gd name="connsiteY3" fmla="*/ 987 h 1419"/>
              <a:gd name="connsiteX4" fmla="*/ 106 w 4572"/>
              <a:gd name="connsiteY4" fmla="*/ 383 h 1419"/>
              <a:gd name="connsiteX5" fmla="*/ 782 w 4572"/>
              <a:gd name="connsiteY5" fmla="*/ 35 h 1419"/>
              <a:gd name="connsiteX6" fmla="*/ 1586 w 4572"/>
              <a:gd name="connsiteY6" fmla="*/ 172 h 1419"/>
              <a:gd name="connsiteX7" fmla="*/ 2362 w 4572"/>
              <a:gd name="connsiteY7" fmla="*/ 909 h 1419"/>
              <a:gd name="connsiteX8" fmla="*/ 3380 w 4572"/>
              <a:gd name="connsiteY8" fmla="*/ 1251 h 1419"/>
              <a:gd name="connsiteX9" fmla="*/ 4572 w 4572"/>
              <a:gd name="connsiteY9" fmla="*/ 1419 h 1419"/>
              <a:gd name="connsiteX0" fmla="*/ 2157 w 4572"/>
              <a:gd name="connsiteY0" fmla="*/ 1411 h 1419"/>
              <a:gd name="connsiteX1" fmla="*/ 1305 w 4572"/>
              <a:gd name="connsiteY1" fmla="*/ 1396 h 1419"/>
              <a:gd name="connsiteX2" fmla="*/ 633 w 4572"/>
              <a:gd name="connsiteY2" fmla="*/ 1292 h 1419"/>
              <a:gd name="connsiteX3" fmla="*/ 148 w 4572"/>
              <a:gd name="connsiteY3" fmla="*/ 987 h 1419"/>
              <a:gd name="connsiteX4" fmla="*/ 106 w 4572"/>
              <a:gd name="connsiteY4" fmla="*/ 383 h 1419"/>
              <a:gd name="connsiteX5" fmla="*/ 782 w 4572"/>
              <a:gd name="connsiteY5" fmla="*/ 35 h 1419"/>
              <a:gd name="connsiteX6" fmla="*/ 1586 w 4572"/>
              <a:gd name="connsiteY6" fmla="*/ 172 h 1419"/>
              <a:gd name="connsiteX7" fmla="*/ 2362 w 4572"/>
              <a:gd name="connsiteY7" fmla="*/ 909 h 1419"/>
              <a:gd name="connsiteX8" fmla="*/ 3380 w 4572"/>
              <a:gd name="connsiteY8" fmla="*/ 1251 h 1419"/>
              <a:gd name="connsiteX9" fmla="*/ 4572 w 4572"/>
              <a:gd name="connsiteY9" fmla="*/ 1419 h 1419"/>
              <a:gd name="connsiteX0" fmla="*/ 2131 w 4546"/>
              <a:gd name="connsiteY0" fmla="*/ 1411 h 1419"/>
              <a:gd name="connsiteX1" fmla="*/ 1279 w 4546"/>
              <a:gd name="connsiteY1" fmla="*/ 1396 h 1419"/>
              <a:gd name="connsiteX2" fmla="*/ 607 w 4546"/>
              <a:gd name="connsiteY2" fmla="*/ 1292 h 1419"/>
              <a:gd name="connsiteX3" fmla="*/ 122 w 4546"/>
              <a:gd name="connsiteY3" fmla="*/ 987 h 1419"/>
              <a:gd name="connsiteX4" fmla="*/ 80 w 4546"/>
              <a:gd name="connsiteY4" fmla="*/ 383 h 1419"/>
              <a:gd name="connsiteX5" fmla="*/ 756 w 4546"/>
              <a:gd name="connsiteY5" fmla="*/ 35 h 1419"/>
              <a:gd name="connsiteX6" fmla="*/ 1560 w 4546"/>
              <a:gd name="connsiteY6" fmla="*/ 172 h 1419"/>
              <a:gd name="connsiteX7" fmla="*/ 2336 w 4546"/>
              <a:gd name="connsiteY7" fmla="*/ 909 h 1419"/>
              <a:gd name="connsiteX8" fmla="*/ 3354 w 4546"/>
              <a:gd name="connsiteY8" fmla="*/ 1251 h 1419"/>
              <a:gd name="connsiteX9" fmla="*/ 4546 w 4546"/>
              <a:gd name="connsiteY9" fmla="*/ 1419 h 1419"/>
              <a:gd name="connsiteX0" fmla="*/ 2157 w 4572"/>
              <a:gd name="connsiteY0" fmla="*/ 1411 h 1419"/>
              <a:gd name="connsiteX1" fmla="*/ 1305 w 4572"/>
              <a:gd name="connsiteY1" fmla="*/ 1396 h 1419"/>
              <a:gd name="connsiteX2" fmla="*/ 633 w 4572"/>
              <a:gd name="connsiteY2" fmla="*/ 1292 h 1419"/>
              <a:gd name="connsiteX3" fmla="*/ 148 w 4572"/>
              <a:gd name="connsiteY3" fmla="*/ 987 h 1419"/>
              <a:gd name="connsiteX4" fmla="*/ 148 w 4572"/>
              <a:gd name="connsiteY4" fmla="*/ 843 h 1419"/>
              <a:gd name="connsiteX5" fmla="*/ 106 w 4572"/>
              <a:gd name="connsiteY5" fmla="*/ 383 h 1419"/>
              <a:gd name="connsiteX6" fmla="*/ 782 w 4572"/>
              <a:gd name="connsiteY6" fmla="*/ 35 h 1419"/>
              <a:gd name="connsiteX7" fmla="*/ 1586 w 4572"/>
              <a:gd name="connsiteY7" fmla="*/ 172 h 1419"/>
              <a:gd name="connsiteX8" fmla="*/ 2362 w 4572"/>
              <a:gd name="connsiteY8" fmla="*/ 909 h 1419"/>
              <a:gd name="connsiteX9" fmla="*/ 3380 w 4572"/>
              <a:gd name="connsiteY9" fmla="*/ 1251 h 1419"/>
              <a:gd name="connsiteX10" fmla="*/ 4572 w 4572"/>
              <a:gd name="connsiteY10" fmla="*/ 1419 h 1419"/>
              <a:gd name="connsiteX0" fmla="*/ 2157 w 4572"/>
              <a:gd name="connsiteY0" fmla="*/ 1411 h 1419"/>
              <a:gd name="connsiteX1" fmla="*/ 1305 w 4572"/>
              <a:gd name="connsiteY1" fmla="*/ 1396 h 1419"/>
              <a:gd name="connsiteX2" fmla="*/ 633 w 4572"/>
              <a:gd name="connsiteY2" fmla="*/ 1292 h 1419"/>
              <a:gd name="connsiteX3" fmla="*/ 148 w 4572"/>
              <a:gd name="connsiteY3" fmla="*/ 987 h 1419"/>
              <a:gd name="connsiteX4" fmla="*/ 106 w 4572"/>
              <a:gd name="connsiteY4" fmla="*/ 383 h 1419"/>
              <a:gd name="connsiteX5" fmla="*/ 782 w 4572"/>
              <a:gd name="connsiteY5" fmla="*/ 35 h 1419"/>
              <a:gd name="connsiteX6" fmla="*/ 1586 w 4572"/>
              <a:gd name="connsiteY6" fmla="*/ 172 h 1419"/>
              <a:gd name="connsiteX7" fmla="*/ 2362 w 4572"/>
              <a:gd name="connsiteY7" fmla="*/ 909 h 1419"/>
              <a:gd name="connsiteX8" fmla="*/ 3380 w 4572"/>
              <a:gd name="connsiteY8" fmla="*/ 1251 h 1419"/>
              <a:gd name="connsiteX9" fmla="*/ 4572 w 4572"/>
              <a:gd name="connsiteY9" fmla="*/ 1419 h 1419"/>
              <a:gd name="connsiteX0" fmla="*/ 2097 w 4512"/>
              <a:gd name="connsiteY0" fmla="*/ 1409 h 1417"/>
              <a:gd name="connsiteX1" fmla="*/ 1245 w 4512"/>
              <a:gd name="connsiteY1" fmla="*/ 1394 h 1417"/>
              <a:gd name="connsiteX2" fmla="*/ 573 w 4512"/>
              <a:gd name="connsiteY2" fmla="*/ 1290 h 1417"/>
              <a:gd name="connsiteX3" fmla="*/ 88 w 4512"/>
              <a:gd name="connsiteY3" fmla="*/ 985 h 1417"/>
              <a:gd name="connsiteX4" fmla="*/ 46 w 4512"/>
              <a:gd name="connsiteY4" fmla="*/ 381 h 1417"/>
              <a:gd name="connsiteX5" fmla="*/ 152 w 4512"/>
              <a:gd name="connsiteY5" fmla="*/ 368 h 1417"/>
              <a:gd name="connsiteX6" fmla="*/ 722 w 4512"/>
              <a:gd name="connsiteY6" fmla="*/ 33 h 1417"/>
              <a:gd name="connsiteX7" fmla="*/ 1526 w 4512"/>
              <a:gd name="connsiteY7" fmla="*/ 170 h 1417"/>
              <a:gd name="connsiteX8" fmla="*/ 2302 w 4512"/>
              <a:gd name="connsiteY8" fmla="*/ 907 h 1417"/>
              <a:gd name="connsiteX9" fmla="*/ 3320 w 4512"/>
              <a:gd name="connsiteY9" fmla="*/ 1249 h 1417"/>
              <a:gd name="connsiteX10" fmla="*/ 4512 w 4512"/>
              <a:gd name="connsiteY10" fmla="*/ 1417 h 1417"/>
              <a:gd name="connsiteX0" fmla="*/ 2157 w 4572"/>
              <a:gd name="connsiteY0" fmla="*/ 1411 h 1419"/>
              <a:gd name="connsiteX1" fmla="*/ 1305 w 4572"/>
              <a:gd name="connsiteY1" fmla="*/ 1396 h 1419"/>
              <a:gd name="connsiteX2" fmla="*/ 633 w 4572"/>
              <a:gd name="connsiteY2" fmla="*/ 1292 h 1419"/>
              <a:gd name="connsiteX3" fmla="*/ 148 w 4572"/>
              <a:gd name="connsiteY3" fmla="*/ 987 h 1419"/>
              <a:gd name="connsiteX4" fmla="*/ 106 w 4572"/>
              <a:gd name="connsiteY4" fmla="*/ 383 h 1419"/>
              <a:gd name="connsiteX5" fmla="*/ 782 w 4572"/>
              <a:gd name="connsiteY5" fmla="*/ 35 h 1419"/>
              <a:gd name="connsiteX6" fmla="*/ 1586 w 4572"/>
              <a:gd name="connsiteY6" fmla="*/ 172 h 1419"/>
              <a:gd name="connsiteX7" fmla="*/ 2362 w 4572"/>
              <a:gd name="connsiteY7" fmla="*/ 909 h 1419"/>
              <a:gd name="connsiteX8" fmla="*/ 3380 w 4572"/>
              <a:gd name="connsiteY8" fmla="*/ 1251 h 1419"/>
              <a:gd name="connsiteX9" fmla="*/ 4572 w 4572"/>
              <a:gd name="connsiteY9" fmla="*/ 1419 h 1419"/>
              <a:gd name="connsiteX0" fmla="*/ 2097 w 4512"/>
              <a:gd name="connsiteY0" fmla="*/ 1420 h 1428"/>
              <a:gd name="connsiteX1" fmla="*/ 1245 w 4512"/>
              <a:gd name="connsiteY1" fmla="*/ 1405 h 1428"/>
              <a:gd name="connsiteX2" fmla="*/ 573 w 4512"/>
              <a:gd name="connsiteY2" fmla="*/ 1301 h 1428"/>
              <a:gd name="connsiteX3" fmla="*/ 88 w 4512"/>
              <a:gd name="connsiteY3" fmla="*/ 996 h 1428"/>
              <a:gd name="connsiteX4" fmla="*/ 46 w 4512"/>
              <a:gd name="connsiteY4" fmla="*/ 392 h 1428"/>
              <a:gd name="connsiteX5" fmla="*/ 162 w 4512"/>
              <a:gd name="connsiteY5" fmla="*/ 447 h 1428"/>
              <a:gd name="connsiteX6" fmla="*/ 722 w 4512"/>
              <a:gd name="connsiteY6" fmla="*/ 44 h 1428"/>
              <a:gd name="connsiteX7" fmla="*/ 1526 w 4512"/>
              <a:gd name="connsiteY7" fmla="*/ 181 h 1428"/>
              <a:gd name="connsiteX8" fmla="*/ 2302 w 4512"/>
              <a:gd name="connsiteY8" fmla="*/ 918 h 1428"/>
              <a:gd name="connsiteX9" fmla="*/ 3320 w 4512"/>
              <a:gd name="connsiteY9" fmla="*/ 1260 h 1428"/>
              <a:gd name="connsiteX10" fmla="*/ 4512 w 4512"/>
              <a:gd name="connsiteY10" fmla="*/ 1428 h 1428"/>
              <a:gd name="connsiteX0" fmla="*/ 2077 w 4492"/>
              <a:gd name="connsiteY0" fmla="*/ 1420 h 1428"/>
              <a:gd name="connsiteX1" fmla="*/ 1225 w 4492"/>
              <a:gd name="connsiteY1" fmla="*/ 1405 h 1428"/>
              <a:gd name="connsiteX2" fmla="*/ 553 w 4492"/>
              <a:gd name="connsiteY2" fmla="*/ 1301 h 1428"/>
              <a:gd name="connsiteX3" fmla="*/ 68 w 4492"/>
              <a:gd name="connsiteY3" fmla="*/ 996 h 1428"/>
              <a:gd name="connsiteX4" fmla="*/ 142 w 4492"/>
              <a:gd name="connsiteY4" fmla="*/ 447 h 1428"/>
              <a:gd name="connsiteX5" fmla="*/ 702 w 4492"/>
              <a:gd name="connsiteY5" fmla="*/ 44 h 1428"/>
              <a:gd name="connsiteX6" fmla="*/ 1506 w 4492"/>
              <a:gd name="connsiteY6" fmla="*/ 181 h 1428"/>
              <a:gd name="connsiteX7" fmla="*/ 2282 w 4492"/>
              <a:gd name="connsiteY7" fmla="*/ 918 h 1428"/>
              <a:gd name="connsiteX8" fmla="*/ 3300 w 4492"/>
              <a:gd name="connsiteY8" fmla="*/ 1260 h 1428"/>
              <a:gd name="connsiteX9" fmla="*/ 4492 w 4492"/>
              <a:gd name="connsiteY9" fmla="*/ 1428 h 1428"/>
              <a:gd name="connsiteX0" fmla="*/ 2091 w 4506"/>
              <a:gd name="connsiteY0" fmla="*/ 1420 h 1428"/>
              <a:gd name="connsiteX1" fmla="*/ 1239 w 4506"/>
              <a:gd name="connsiteY1" fmla="*/ 1405 h 1428"/>
              <a:gd name="connsiteX2" fmla="*/ 567 w 4506"/>
              <a:gd name="connsiteY2" fmla="*/ 1301 h 1428"/>
              <a:gd name="connsiteX3" fmla="*/ 82 w 4506"/>
              <a:gd name="connsiteY3" fmla="*/ 996 h 1428"/>
              <a:gd name="connsiteX4" fmla="*/ 77 w 4506"/>
              <a:gd name="connsiteY4" fmla="*/ 740 h 1428"/>
              <a:gd name="connsiteX5" fmla="*/ 156 w 4506"/>
              <a:gd name="connsiteY5" fmla="*/ 447 h 1428"/>
              <a:gd name="connsiteX6" fmla="*/ 716 w 4506"/>
              <a:gd name="connsiteY6" fmla="*/ 44 h 1428"/>
              <a:gd name="connsiteX7" fmla="*/ 1520 w 4506"/>
              <a:gd name="connsiteY7" fmla="*/ 181 h 1428"/>
              <a:gd name="connsiteX8" fmla="*/ 2296 w 4506"/>
              <a:gd name="connsiteY8" fmla="*/ 918 h 1428"/>
              <a:gd name="connsiteX9" fmla="*/ 3314 w 4506"/>
              <a:gd name="connsiteY9" fmla="*/ 1260 h 1428"/>
              <a:gd name="connsiteX10" fmla="*/ 4506 w 4506"/>
              <a:gd name="connsiteY10" fmla="*/ 1428 h 1428"/>
              <a:gd name="connsiteX0" fmla="*/ 2077 w 4492"/>
              <a:gd name="connsiteY0" fmla="*/ 1420 h 1428"/>
              <a:gd name="connsiteX1" fmla="*/ 1225 w 4492"/>
              <a:gd name="connsiteY1" fmla="*/ 1405 h 1428"/>
              <a:gd name="connsiteX2" fmla="*/ 553 w 4492"/>
              <a:gd name="connsiteY2" fmla="*/ 1301 h 1428"/>
              <a:gd name="connsiteX3" fmla="*/ 68 w 4492"/>
              <a:gd name="connsiteY3" fmla="*/ 996 h 1428"/>
              <a:gd name="connsiteX4" fmla="*/ 142 w 4492"/>
              <a:gd name="connsiteY4" fmla="*/ 447 h 1428"/>
              <a:gd name="connsiteX5" fmla="*/ 702 w 4492"/>
              <a:gd name="connsiteY5" fmla="*/ 44 h 1428"/>
              <a:gd name="connsiteX6" fmla="*/ 1506 w 4492"/>
              <a:gd name="connsiteY6" fmla="*/ 181 h 1428"/>
              <a:gd name="connsiteX7" fmla="*/ 2282 w 4492"/>
              <a:gd name="connsiteY7" fmla="*/ 918 h 1428"/>
              <a:gd name="connsiteX8" fmla="*/ 3300 w 4492"/>
              <a:gd name="connsiteY8" fmla="*/ 1260 h 1428"/>
              <a:gd name="connsiteX9" fmla="*/ 4492 w 4492"/>
              <a:gd name="connsiteY9" fmla="*/ 1428 h 1428"/>
              <a:gd name="connsiteX0" fmla="*/ 2092 w 4507"/>
              <a:gd name="connsiteY0" fmla="*/ 1420 h 1428"/>
              <a:gd name="connsiteX1" fmla="*/ 1240 w 4507"/>
              <a:gd name="connsiteY1" fmla="*/ 1405 h 1428"/>
              <a:gd name="connsiteX2" fmla="*/ 568 w 4507"/>
              <a:gd name="connsiteY2" fmla="*/ 1301 h 1428"/>
              <a:gd name="connsiteX3" fmla="*/ 83 w 4507"/>
              <a:gd name="connsiteY3" fmla="*/ 996 h 1428"/>
              <a:gd name="connsiteX4" fmla="*/ 67 w 4507"/>
              <a:gd name="connsiteY4" fmla="*/ 984 h 1428"/>
              <a:gd name="connsiteX5" fmla="*/ 157 w 4507"/>
              <a:gd name="connsiteY5" fmla="*/ 447 h 1428"/>
              <a:gd name="connsiteX6" fmla="*/ 717 w 4507"/>
              <a:gd name="connsiteY6" fmla="*/ 44 h 1428"/>
              <a:gd name="connsiteX7" fmla="*/ 1521 w 4507"/>
              <a:gd name="connsiteY7" fmla="*/ 181 h 1428"/>
              <a:gd name="connsiteX8" fmla="*/ 2297 w 4507"/>
              <a:gd name="connsiteY8" fmla="*/ 918 h 1428"/>
              <a:gd name="connsiteX9" fmla="*/ 3315 w 4507"/>
              <a:gd name="connsiteY9" fmla="*/ 1260 h 1428"/>
              <a:gd name="connsiteX10" fmla="*/ 4507 w 4507"/>
              <a:gd name="connsiteY10" fmla="*/ 1428 h 1428"/>
              <a:gd name="connsiteX0" fmla="*/ 2077 w 4492"/>
              <a:gd name="connsiteY0" fmla="*/ 1420 h 1428"/>
              <a:gd name="connsiteX1" fmla="*/ 1225 w 4492"/>
              <a:gd name="connsiteY1" fmla="*/ 1405 h 1428"/>
              <a:gd name="connsiteX2" fmla="*/ 553 w 4492"/>
              <a:gd name="connsiteY2" fmla="*/ 1301 h 1428"/>
              <a:gd name="connsiteX3" fmla="*/ 68 w 4492"/>
              <a:gd name="connsiteY3" fmla="*/ 996 h 1428"/>
              <a:gd name="connsiteX4" fmla="*/ 142 w 4492"/>
              <a:gd name="connsiteY4" fmla="*/ 447 h 1428"/>
              <a:gd name="connsiteX5" fmla="*/ 702 w 4492"/>
              <a:gd name="connsiteY5" fmla="*/ 44 h 1428"/>
              <a:gd name="connsiteX6" fmla="*/ 1506 w 4492"/>
              <a:gd name="connsiteY6" fmla="*/ 181 h 1428"/>
              <a:gd name="connsiteX7" fmla="*/ 2282 w 4492"/>
              <a:gd name="connsiteY7" fmla="*/ 918 h 1428"/>
              <a:gd name="connsiteX8" fmla="*/ 3300 w 4492"/>
              <a:gd name="connsiteY8" fmla="*/ 1260 h 1428"/>
              <a:gd name="connsiteX9" fmla="*/ 4492 w 4492"/>
              <a:gd name="connsiteY9" fmla="*/ 1428 h 1428"/>
              <a:gd name="connsiteX0" fmla="*/ 2059 w 4474"/>
              <a:gd name="connsiteY0" fmla="*/ 1420 h 1428"/>
              <a:gd name="connsiteX1" fmla="*/ 1207 w 4474"/>
              <a:gd name="connsiteY1" fmla="*/ 1405 h 1428"/>
              <a:gd name="connsiteX2" fmla="*/ 535 w 4474"/>
              <a:gd name="connsiteY2" fmla="*/ 1301 h 1428"/>
              <a:gd name="connsiteX3" fmla="*/ 50 w 4474"/>
              <a:gd name="connsiteY3" fmla="*/ 996 h 1428"/>
              <a:gd name="connsiteX4" fmla="*/ 234 w 4474"/>
              <a:gd name="connsiteY4" fmla="*/ 666 h 1428"/>
              <a:gd name="connsiteX5" fmla="*/ 124 w 4474"/>
              <a:gd name="connsiteY5" fmla="*/ 447 h 1428"/>
              <a:gd name="connsiteX6" fmla="*/ 684 w 4474"/>
              <a:gd name="connsiteY6" fmla="*/ 44 h 1428"/>
              <a:gd name="connsiteX7" fmla="*/ 1488 w 4474"/>
              <a:gd name="connsiteY7" fmla="*/ 181 h 1428"/>
              <a:gd name="connsiteX8" fmla="*/ 2264 w 4474"/>
              <a:gd name="connsiteY8" fmla="*/ 918 h 1428"/>
              <a:gd name="connsiteX9" fmla="*/ 3282 w 4474"/>
              <a:gd name="connsiteY9" fmla="*/ 1260 h 1428"/>
              <a:gd name="connsiteX10" fmla="*/ 4474 w 4474"/>
              <a:gd name="connsiteY10" fmla="*/ 1428 h 1428"/>
              <a:gd name="connsiteX0" fmla="*/ 2010 w 4425"/>
              <a:gd name="connsiteY0" fmla="*/ 1420 h 1428"/>
              <a:gd name="connsiteX1" fmla="*/ 1158 w 4425"/>
              <a:gd name="connsiteY1" fmla="*/ 1405 h 1428"/>
              <a:gd name="connsiteX2" fmla="*/ 486 w 4425"/>
              <a:gd name="connsiteY2" fmla="*/ 1301 h 1428"/>
              <a:gd name="connsiteX3" fmla="*/ 185 w 4425"/>
              <a:gd name="connsiteY3" fmla="*/ 666 h 1428"/>
              <a:gd name="connsiteX4" fmla="*/ 75 w 4425"/>
              <a:gd name="connsiteY4" fmla="*/ 447 h 1428"/>
              <a:gd name="connsiteX5" fmla="*/ 635 w 4425"/>
              <a:gd name="connsiteY5" fmla="*/ 44 h 1428"/>
              <a:gd name="connsiteX6" fmla="*/ 1439 w 4425"/>
              <a:gd name="connsiteY6" fmla="*/ 181 h 1428"/>
              <a:gd name="connsiteX7" fmla="*/ 2215 w 4425"/>
              <a:gd name="connsiteY7" fmla="*/ 918 h 1428"/>
              <a:gd name="connsiteX8" fmla="*/ 3233 w 4425"/>
              <a:gd name="connsiteY8" fmla="*/ 1260 h 1428"/>
              <a:gd name="connsiteX9" fmla="*/ 4425 w 4425"/>
              <a:gd name="connsiteY9" fmla="*/ 1428 h 1428"/>
              <a:gd name="connsiteX0" fmla="*/ 2031 w 4446"/>
              <a:gd name="connsiteY0" fmla="*/ 1420 h 1428"/>
              <a:gd name="connsiteX1" fmla="*/ 1179 w 4446"/>
              <a:gd name="connsiteY1" fmla="*/ 1405 h 1428"/>
              <a:gd name="connsiteX2" fmla="*/ 507 w 4446"/>
              <a:gd name="connsiteY2" fmla="*/ 1301 h 1428"/>
              <a:gd name="connsiteX3" fmla="*/ 79 w 4446"/>
              <a:gd name="connsiteY3" fmla="*/ 926 h 1428"/>
              <a:gd name="connsiteX4" fmla="*/ 96 w 4446"/>
              <a:gd name="connsiteY4" fmla="*/ 447 h 1428"/>
              <a:gd name="connsiteX5" fmla="*/ 656 w 4446"/>
              <a:gd name="connsiteY5" fmla="*/ 44 h 1428"/>
              <a:gd name="connsiteX6" fmla="*/ 1460 w 4446"/>
              <a:gd name="connsiteY6" fmla="*/ 181 h 1428"/>
              <a:gd name="connsiteX7" fmla="*/ 2236 w 4446"/>
              <a:gd name="connsiteY7" fmla="*/ 918 h 1428"/>
              <a:gd name="connsiteX8" fmla="*/ 3254 w 4446"/>
              <a:gd name="connsiteY8" fmla="*/ 1260 h 1428"/>
              <a:gd name="connsiteX9" fmla="*/ 4446 w 4446"/>
              <a:gd name="connsiteY9" fmla="*/ 1428 h 1428"/>
              <a:gd name="connsiteX0" fmla="*/ 2031 w 4446"/>
              <a:gd name="connsiteY0" fmla="*/ 1369 h 1377"/>
              <a:gd name="connsiteX1" fmla="*/ 1179 w 4446"/>
              <a:gd name="connsiteY1" fmla="*/ 1354 h 1377"/>
              <a:gd name="connsiteX2" fmla="*/ 507 w 4446"/>
              <a:gd name="connsiteY2" fmla="*/ 1250 h 1377"/>
              <a:gd name="connsiteX3" fmla="*/ 79 w 4446"/>
              <a:gd name="connsiteY3" fmla="*/ 875 h 1377"/>
              <a:gd name="connsiteX4" fmla="*/ 96 w 4446"/>
              <a:gd name="connsiteY4" fmla="*/ 396 h 1377"/>
              <a:gd name="connsiteX5" fmla="*/ 656 w 4446"/>
              <a:gd name="connsiteY5" fmla="*/ 89 h 1377"/>
              <a:gd name="connsiteX6" fmla="*/ 1460 w 4446"/>
              <a:gd name="connsiteY6" fmla="*/ 130 h 1377"/>
              <a:gd name="connsiteX7" fmla="*/ 2236 w 4446"/>
              <a:gd name="connsiteY7" fmla="*/ 867 h 1377"/>
              <a:gd name="connsiteX8" fmla="*/ 3254 w 4446"/>
              <a:gd name="connsiteY8" fmla="*/ 1209 h 1377"/>
              <a:gd name="connsiteX9" fmla="*/ 4446 w 4446"/>
              <a:gd name="connsiteY9" fmla="*/ 1377 h 1377"/>
              <a:gd name="connsiteX0" fmla="*/ 2031 w 4446"/>
              <a:gd name="connsiteY0" fmla="*/ 1379 h 1387"/>
              <a:gd name="connsiteX1" fmla="*/ 1179 w 4446"/>
              <a:gd name="connsiteY1" fmla="*/ 1364 h 1387"/>
              <a:gd name="connsiteX2" fmla="*/ 507 w 4446"/>
              <a:gd name="connsiteY2" fmla="*/ 1260 h 1387"/>
              <a:gd name="connsiteX3" fmla="*/ 79 w 4446"/>
              <a:gd name="connsiteY3" fmla="*/ 885 h 1387"/>
              <a:gd name="connsiteX4" fmla="*/ 96 w 4446"/>
              <a:gd name="connsiteY4" fmla="*/ 406 h 1387"/>
              <a:gd name="connsiteX5" fmla="*/ 656 w 4446"/>
              <a:gd name="connsiteY5" fmla="*/ 44 h 1387"/>
              <a:gd name="connsiteX6" fmla="*/ 1460 w 4446"/>
              <a:gd name="connsiteY6" fmla="*/ 140 h 1387"/>
              <a:gd name="connsiteX7" fmla="*/ 2236 w 4446"/>
              <a:gd name="connsiteY7" fmla="*/ 877 h 1387"/>
              <a:gd name="connsiteX8" fmla="*/ 3254 w 4446"/>
              <a:gd name="connsiteY8" fmla="*/ 1219 h 1387"/>
              <a:gd name="connsiteX9" fmla="*/ 4446 w 4446"/>
              <a:gd name="connsiteY9" fmla="*/ 1387 h 1387"/>
              <a:gd name="connsiteX0" fmla="*/ 2008 w 4423"/>
              <a:gd name="connsiteY0" fmla="*/ 1379 h 1387"/>
              <a:gd name="connsiteX1" fmla="*/ 1156 w 4423"/>
              <a:gd name="connsiteY1" fmla="*/ 1364 h 1387"/>
              <a:gd name="connsiteX2" fmla="*/ 484 w 4423"/>
              <a:gd name="connsiteY2" fmla="*/ 1260 h 1387"/>
              <a:gd name="connsiteX3" fmla="*/ 56 w 4423"/>
              <a:gd name="connsiteY3" fmla="*/ 885 h 1387"/>
              <a:gd name="connsiteX4" fmla="*/ 146 w 4423"/>
              <a:gd name="connsiteY4" fmla="*/ 406 h 1387"/>
              <a:gd name="connsiteX5" fmla="*/ 633 w 4423"/>
              <a:gd name="connsiteY5" fmla="*/ 44 h 1387"/>
              <a:gd name="connsiteX6" fmla="*/ 1437 w 4423"/>
              <a:gd name="connsiteY6" fmla="*/ 140 h 1387"/>
              <a:gd name="connsiteX7" fmla="*/ 2213 w 4423"/>
              <a:gd name="connsiteY7" fmla="*/ 877 h 1387"/>
              <a:gd name="connsiteX8" fmla="*/ 3231 w 4423"/>
              <a:gd name="connsiteY8" fmla="*/ 1219 h 1387"/>
              <a:gd name="connsiteX9" fmla="*/ 4423 w 4423"/>
              <a:gd name="connsiteY9" fmla="*/ 1387 h 1387"/>
              <a:gd name="connsiteX0" fmla="*/ 2008 w 4423"/>
              <a:gd name="connsiteY0" fmla="*/ 1379 h 1387"/>
              <a:gd name="connsiteX1" fmla="*/ 1156 w 4423"/>
              <a:gd name="connsiteY1" fmla="*/ 1364 h 1387"/>
              <a:gd name="connsiteX2" fmla="*/ 484 w 4423"/>
              <a:gd name="connsiteY2" fmla="*/ 1260 h 1387"/>
              <a:gd name="connsiteX3" fmla="*/ 56 w 4423"/>
              <a:gd name="connsiteY3" fmla="*/ 885 h 1387"/>
              <a:gd name="connsiteX4" fmla="*/ 146 w 4423"/>
              <a:gd name="connsiteY4" fmla="*/ 406 h 1387"/>
              <a:gd name="connsiteX5" fmla="*/ 718 w 4423"/>
              <a:gd name="connsiteY5" fmla="*/ 44 h 1387"/>
              <a:gd name="connsiteX6" fmla="*/ 1437 w 4423"/>
              <a:gd name="connsiteY6" fmla="*/ 140 h 1387"/>
              <a:gd name="connsiteX7" fmla="*/ 2213 w 4423"/>
              <a:gd name="connsiteY7" fmla="*/ 877 h 1387"/>
              <a:gd name="connsiteX8" fmla="*/ 3231 w 4423"/>
              <a:gd name="connsiteY8" fmla="*/ 1219 h 1387"/>
              <a:gd name="connsiteX9" fmla="*/ 4423 w 4423"/>
              <a:gd name="connsiteY9" fmla="*/ 1387 h 1387"/>
              <a:gd name="connsiteX0" fmla="*/ 1956 w 4371"/>
              <a:gd name="connsiteY0" fmla="*/ 1379 h 1387"/>
              <a:gd name="connsiteX1" fmla="*/ 1104 w 4371"/>
              <a:gd name="connsiteY1" fmla="*/ 1364 h 1387"/>
              <a:gd name="connsiteX2" fmla="*/ 432 w 4371"/>
              <a:gd name="connsiteY2" fmla="*/ 1260 h 1387"/>
              <a:gd name="connsiteX3" fmla="*/ 103 w 4371"/>
              <a:gd name="connsiteY3" fmla="*/ 885 h 1387"/>
              <a:gd name="connsiteX4" fmla="*/ 94 w 4371"/>
              <a:gd name="connsiteY4" fmla="*/ 406 h 1387"/>
              <a:gd name="connsiteX5" fmla="*/ 666 w 4371"/>
              <a:gd name="connsiteY5" fmla="*/ 44 h 1387"/>
              <a:gd name="connsiteX6" fmla="*/ 1385 w 4371"/>
              <a:gd name="connsiteY6" fmla="*/ 140 h 1387"/>
              <a:gd name="connsiteX7" fmla="*/ 2161 w 4371"/>
              <a:gd name="connsiteY7" fmla="*/ 877 h 1387"/>
              <a:gd name="connsiteX8" fmla="*/ 3179 w 4371"/>
              <a:gd name="connsiteY8" fmla="*/ 1219 h 1387"/>
              <a:gd name="connsiteX9" fmla="*/ 4371 w 4371"/>
              <a:gd name="connsiteY9" fmla="*/ 1387 h 1387"/>
              <a:gd name="connsiteX0" fmla="*/ 1973 w 4388"/>
              <a:gd name="connsiteY0" fmla="*/ 1379 h 1387"/>
              <a:gd name="connsiteX1" fmla="*/ 1121 w 4388"/>
              <a:gd name="connsiteY1" fmla="*/ 1364 h 1387"/>
              <a:gd name="connsiteX2" fmla="*/ 449 w 4388"/>
              <a:gd name="connsiteY2" fmla="*/ 1260 h 1387"/>
              <a:gd name="connsiteX3" fmla="*/ 56 w 4388"/>
              <a:gd name="connsiteY3" fmla="*/ 885 h 1387"/>
              <a:gd name="connsiteX4" fmla="*/ 111 w 4388"/>
              <a:gd name="connsiteY4" fmla="*/ 406 h 1387"/>
              <a:gd name="connsiteX5" fmla="*/ 683 w 4388"/>
              <a:gd name="connsiteY5" fmla="*/ 44 h 1387"/>
              <a:gd name="connsiteX6" fmla="*/ 1402 w 4388"/>
              <a:gd name="connsiteY6" fmla="*/ 140 h 1387"/>
              <a:gd name="connsiteX7" fmla="*/ 2178 w 4388"/>
              <a:gd name="connsiteY7" fmla="*/ 877 h 1387"/>
              <a:gd name="connsiteX8" fmla="*/ 3196 w 4388"/>
              <a:gd name="connsiteY8" fmla="*/ 1219 h 1387"/>
              <a:gd name="connsiteX9" fmla="*/ 4388 w 4388"/>
              <a:gd name="connsiteY9" fmla="*/ 1387 h 1387"/>
              <a:gd name="connsiteX0" fmla="*/ 1973 w 4388"/>
              <a:gd name="connsiteY0" fmla="*/ 1364 h 1372"/>
              <a:gd name="connsiteX1" fmla="*/ 1121 w 4388"/>
              <a:gd name="connsiteY1" fmla="*/ 1349 h 1372"/>
              <a:gd name="connsiteX2" fmla="*/ 449 w 4388"/>
              <a:gd name="connsiteY2" fmla="*/ 1245 h 1372"/>
              <a:gd name="connsiteX3" fmla="*/ 56 w 4388"/>
              <a:gd name="connsiteY3" fmla="*/ 870 h 1372"/>
              <a:gd name="connsiteX4" fmla="*/ 111 w 4388"/>
              <a:gd name="connsiteY4" fmla="*/ 391 h 1372"/>
              <a:gd name="connsiteX5" fmla="*/ 545 w 4388"/>
              <a:gd name="connsiteY5" fmla="*/ 111 h 1372"/>
              <a:gd name="connsiteX6" fmla="*/ 1402 w 4388"/>
              <a:gd name="connsiteY6" fmla="*/ 125 h 1372"/>
              <a:gd name="connsiteX7" fmla="*/ 2178 w 4388"/>
              <a:gd name="connsiteY7" fmla="*/ 862 h 1372"/>
              <a:gd name="connsiteX8" fmla="*/ 3196 w 4388"/>
              <a:gd name="connsiteY8" fmla="*/ 1204 h 1372"/>
              <a:gd name="connsiteX9" fmla="*/ 4388 w 4388"/>
              <a:gd name="connsiteY9" fmla="*/ 1372 h 1372"/>
              <a:gd name="connsiteX0" fmla="*/ 1973 w 4388"/>
              <a:gd name="connsiteY0" fmla="*/ 1364 h 1372"/>
              <a:gd name="connsiteX1" fmla="*/ 1121 w 4388"/>
              <a:gd name="connsiteY1" fmla="*/ 1349 h 1372"/>
              <a:gd name="connsiteX2" fmla="*/ 449 w 4388"/>
              <a:gd name="connsiteY2" fmla="*/ 1245 h 1372"/>
              <a:gd name="connsiteX3" fmla="*/ 56 w 4388"/>
              <a:gd name="connsiteY3" fmla="*/ 870 h 1372"/>
              <a:gd name="connsiteX4" fmla="*/ 111 w 4388"/>
              <a:gd name="connsiteY4" fmla="*/ 391 h 1372"/>
              <a:gd name="connsiteX5" fmla="*/ 545 w 4388"/>
              <a:gd name="connsiteY5" fmla="*/ 111 h 1372"/>
              <a:gd name="connsiteX6" fmla="*/ 1402 w 4388"/>
              <a:gd name="connsiteY6" fmla="*/ 125 h 1372"/>
              <a:gd name="connsiteX7" fmla="*/ 2178 w 4388"/>
              <a:gd name="connsiteY7" fmla="*/ 862 h 1372"/>
              <a:gd name="connsiteX8" fmla="*/ 3196 w 4388"/>
              <a:gd name="connsiteY8" fmla="*/ 1204 h 1372"/>
              <a:gd name="connsiteX9" fmla="*/ 4388 w 4388"/>
              <a:gd name="connsiteY9" fmla="*/ 1372 h 1372"/>
              <a:gd name="connsiteX0" fmla="*/ 1973 w 4388"/>
              <a:gd name="connsiteY0" fmla="*/ 1364 h 1372"/>
              <a:gd name="connsiteX1" fmla="*/ 1121 w 4388"/>
              <a:gd name="connsiteY1" fmla="*/ 1349 h 1372"/>
              <a:gd name="connsiteX2" fmla="*/ 449 w 4388"/>
              <a:gd name="connsiteY2" fmla="*/ 1245 h 1372"/>
              <a:gd name="connsiteX3" fmla="*/ 56 w 4388"/>
              <a:gd name="connsiteY3" fmla="*/ 870 h 1372"/>
              <a:gd name="connsiteX4" fmla="*/ 111 w 4388"/>
              <a:gd name="connsiteY4" fmla="*/ 391 h 1372"/>
              <a:gd name="connsiteX5" fmla="*/ 545 w 4388"/>
              <a:gd name="connsiteY5" fmla="*/ 111 h 1372"/>
              <a:gd name="connsiteX6" fmla="*/ 1312 w 4388"/>
              <a:gd name="connsiteY6" fmla="*/ 125 h 1372"/>
              <a:gd name="connsiteX7" fmla="*/ 2178 w 4388"/>
              <a:gd name="connsiteY7" fmla="*/ 862 h 1372"/>
              <a:gd name="connsiteX8" fmla="*/ 3196 w 4388"/>
              <a:gd name="connsiteY8" fmla="*/ 1204 h 1372"/>
              <a:gd name="connsiteX9" fmla="*/ 4388 w 4388"/>
              <a:gd name="connsiteY9" fmla="*/ 1372 h 1372"/>
              <a:gd name="connsiteX0" fmla="*/ 1973 w 4388"/>
              <a:gd name="connsiteY0" fmla="*/ 1329 h 1337"/>
              <a:gd name="connsiteX1" fmla="*/ 1121 w 4388"/>
              <a:gd name="connsiteY1" fmla="*/ 1314 h 1337"/>
              <a:gd name="connsiteX2" fmla="*/ 449 w 4388"/>
              <a:gd name="connsiteY2" fmla="*/ 1210 h 1337"/>
              <a:gd name="connsiteX3" fmla="*/ 56 w 4388"/>
              <a:gd name="connsiteY3" fmla="*/ 835 h 1337"/>
              <a:gd name="connsiteX4" fmla="*/ 111 w 4388"/>
              <a:gd name="connsiteY4" fmla="*/ 356 h 1337"/>
              <a:gd name="connsiteX5" fmla="*/ 545 w 4388"/>
              <a:gd name="connsiteY5" fmla="*/ 76 h 1337"/>
              <a:gd name="connsiteX6" fmla="*/ 1312 w 4388"/>
              <a:gd name="connsiteY6" fmla="*/ 90 h 1337"/>
              <a:gd name="connsiteX7" fmla="*/ 2178 w 4388"/>
              <a:gd name="connsiteY7" fmla="*/ 827 h 1337"/>
              <a:gd name="connsiteX8" fmla="*/ 3196 w 4388"/>
              <a:gd name="connsiteY8" fmla="*/ 1169 h 1337"/>
              <a:gd name="connsiteX9" fmla="*/ 4388 w 4388"/>
              <a:gd name="connsiteY9" fmla="*/ 1337 h 1337"/>
              <a:gd name="connsiteX0" fmla="*/ 1973 w 4388"/>
              <a:gd name="connsiteY0" fmla="*/ 1374 h 1382"/>
              <a:gd name="connsiteX1" fmla="*/ 1121 w 4388"/>
              <a:gd name="connsiteY1" fmla="*/ 1359 h 1382"/>
              <a:gd name="connsiteX2" fmla="*/ 449 w 4388"/>
              <a:gd name="connsiteY2" fmla="*/ 1255 h 1382"/>
              <a:gd name="connsiteX3" fmla="*/ 56 w 4388"/>
              <a:gd name="connsiteY3" fmla="*/ 880 h 1382"/>
              <a:gd name="connsiteX4" fmla="*/ 111 w 4388"/>
              <a:gd name="connsiteY4" fmla="*/ 401 h 1382"/>
              <a:gd name="connsiteX5" fmla="*/ 545 w 4388"/>
              <a:gd name="connsiteY5" fmla="*/ 62 h 1382"/>
              <a:gd name="connsiteX6" fmla="*/ 1312 w 4388"/>
              <a:gd name="connsiteY6" fmla="*/ 135 h 1382"/>
              <a:gd name="connsiteX7" fmla="*/ 2178 w 4388"/>
              <a:gd name="connsiteY7" fmla="*/ 872 h 1382"/>
              <a:gd name="connsiteX8" fmla="*/ 3196 w 4388"/>
              <a:gd name="connsiteY8" fmla="*/ 1214 h 1382"/>
              <a:gd name="connsiteX9" fmla="*/ 4388 w 4388"/>
              <a:gd name="connsiteY9" fmla="*/ 1382 h 1382"/>
              <a:gd name="connsiteX0" fmla="*/ 1973 w 4388"/>
              <a:gd name="connsiteY0" fmla="*/ 1375 h 1383"/>
              <a:gd name="connsiteX1" fmla="*/ 1121 w 4388"/>
              <a:gd name="connsiteY1" fmla="*/ 1360 h 1383"/>
              <a:gd name="connsiteX2" fmla="*/ 449 w 4388"/>
              <a:gd name="connsiteY2" fmla="*/ 1256 h 1383"/>
              <a:gd name="connsiteX3" fmla="*/ 56 w 4388"/>
              <a:gd name="connsiteY3" fmla="*/ 881 h 1383"/>
              <a:gd name="connsiteX4" fmla="*/ 111 w 4388"/>
              <a:gd name="connsiteY4" fmla="*/ 402 h 1383"/>
              <a:gd name="connsiteX5" fmla="*/ 545 w 4388"/>
              <a:gd name="connsiteY5" fmla="*/ 63 h 1383"/>
              <a:gd name="connsiteX6" fmla="*/ 1312 w 4388"/>
              <a:gd name="connsiteY6" fmla="*/ 136 h 1383"/>
              <a:gd name="connsiteX7" fmla="*/ 2178 w 4388"/>
              <a:gd name="connsiteY7" fmla="*/ 873 h 1383"/>
              <a:gd name="connsiteX8" fmla="*/ 3196 w 4388"/>
              <a:gd name="connsiteY8" fmla="*/ 1215 h 1383"/>
              <a:gd name="connsiteX9" fmla="*/ 4388 w 4388"/>
              <a:gd name="connsiteY9" fmla="*/ 1383 h 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8" h="1383">
                <a:moveTo>
                  <a:pt x="1973" y="1375"/>
                </a:moveTo>
                <a:lnTo>
                  <a:pt x="1121" y="1360"/>
                </a:lnTo>
                <a:cubicBezTo>
                  <a:pt x="867" y="1328"/>
                  <a:pt x="627" y="1336"/>
                  <a:pt x="449" y="1256"/>
                </a:cubicBezTo>
                <a:cubicBezTo>
                  <a:pt x="272" y="1176"/>
                  <a:pt x="112" y="1023"/>
                  <a:pt x="56" y="881"/>
                </a:cubicBezTo>
                <a:cubicBezTo>
                  <a:pt x="0" y="739"/>
                  <a:pt x="30" y="538"/>
                  <a:pt x="111" y="402"/>
                </a:cubicBezTo>
                <a:cubicBezTo>
                  <a:pt x="193" y="266"/>
                  <a:pt x="330" y="107"/>
                  <a:pt x="545" y="63"/>
                </a:cubicBezTo>
                <a:cubicBezTo>
                  <a:pt x="792" y="1"/>
                  <a:pt x="987" y="0"/>
                  <a:pt x="1312" y="136"/>
                </a:cubicBezTo>
                <a:cubicBezTo>
                  <a:pt x="1584" y="261"/>
                  <a:pt x="1864" y="693"/>
                  <a:pt x="2178" y="873"/>
                </a:cubicBezTo>
                <a:cubicBezTo>
                  <a:pt x="2492" y="1053"/>
                  <a:pt x="2828" y="1130"/>
                  <a:pt x="3196" y="1215"/>
                </a:cubicBezTo>
                <a:cubicBezTo>
                  <a:pt x="3564" y="1300"/>
                  <a:pt x="4140" y="1348"/>
                  <a:pt x="4388" y="1383"/>
                </a:cubicBezTo>
              </a:path>
            </a:pathLst>
          </a:custGeom>
          <a:noFill/>
          <a:ln w="123825" cap="flat" cmpd="sng" algn="ctr">
            <a:solidFill>
              <a:schemeClr val="accent2">
                <a:alpha val="78000"/>
              </a:schemeClr>
            </a:solidFill>
            <a:prstDash val="solid"/>
            <a:bevel/>
            <a:headEnd type="none" w="med" len="med"/>
            <a:tailEnd type="arrow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60" name="Group 99"/>
          <p:cNvGrpSpPr>
            <a:grpSpLocks/>
          </p:cNvGrpSpPr>
          <p:nvPr/>
        </p:nvGrpSpPr>
        <p:grpSpPr bwMode="auto">
          <a:xfrm rot="-5400000">
            <a:off x="3350779" y="2302842"/>
            <a:ext cx="944563" cy="946150"/>
            <a:chOff x="1592" y="1904"/>
            <a:chExt cx="1776" cy="14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5" name="AutoShape 100"/>
            <p:cNvSpPr>
              <a:spLocks noChangeArrowheads="1"/>
            </p:cNvSpPr>
            <p:nvPr/>
          </p:nvSpPr>
          <p:spPr bwMode="auto">
            <a:xfrm>
              <a:off x="1592" y="2200"/>
              <a:ext cx="1776" cy="224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AutoShape 101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T0" fmla="*/ 3 w 21600"/>
                <a:gd name="T1" fmla="*/ 10 h 21600"/>
                <a:gd name="T2" fmla="*/ 2 w 21600"/>
                <a:gd name="T3" fmla="*/ 20 h 21600"/>
                <a:gd name="T4" fmla="*/ 1 w 21600"/>
                <a:gd name="T5" fmla="*/ 1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433 h 21600"/>
                <a:gd name="T14" fmla="*/ 16200 w 21600"/>
                <a:gd name="T15" fmla="*/ 161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AutoShape 102"/>
            <p:cNvSpPr>
              <a:spLocks noChangeArrowheads="1"/>
            </p:cNvSpPr>
            <p:nvPr/>
          </p:nvSpPr>
          <p:spPr bwMode="auto">
            <a:xfrm>
              <a:off x="2240" y="3088"/>
              <a:ext cx="472" cy="11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AutoShape 103"/>
            <p:cNvSpPr>
              <a:spLocks noChangeArrowheads="1"/>
            </p:cNvSpPr>
            <p:nvPr/>
          </p:nvSpPr>
          <p:spPr bwMode="auto">
            <a:xfrm flipV="1">
              <a:off x="2448" y="3088"/>
              <a:ext cx="56" cy="232"/>
            </a:xfrm>
            <a:prstGeom prst="triangle">
              <a:avLst>
                <a:gd name="adj" fmla="val 46426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AutoShape 104"/>
            <p:cNvSpPr>
              <a:spLocks noChangeArrowheads="1"/>
            </p:cNvSpPr>
            <p:nvPr/>
          </p:nvSpPr>
          <p:spPr bwMode="auto">
            <a:xfrm>
              <a:off x="1632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AutoShape 105"/>
            <p:cNvSpPr>
              <a:spLocks noChangeArrowheads="1"/>
            </p:cNvSpPr>
            <p:nvPr/>
          </p:nvSpPr>
          <p:spPr bwMode="auto">
            <a:xfrm>
              <a:off x="2648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5" name="Group 106"/>
            <p:cNvGrpSpPr>
              <a:grpSpLocks/>
            </p:cNvGrpSpPr>
            <p:nvPr/>
          </p:nvGrpSpPr>
          <p:grpSpPr bwMode="auto">
            <a:xfrm>
              <a:off x="2216" y="1904"/>
              <a:ext cx="560" cy="296"/>
              <a:chOff x="2224" y="1904"/>
              <a:chExt cx="560" cy="296"/>
            </a:xfrm>
            <a:grpFill/>
          </p:grpSpPr>
          <p:sp>
            <p:nvSpPr>
              <p:cNvPr id="88" name="AutoShape 107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T0" fmla="*/ 3 w 21600"/>
                  <a:gd name="T1" fmla="*/ 1 h 21600"/>
                  <a:gd name="T2" fmla="*/ 2 w 21600"/>
                  <a:gd name="T3" fmla="*/ 1 h 21600"/>
                  <a:gd name="T4" fmla="*/ 0 w 21600"/>
                  <a:gd name="T5" fmla="*/ 1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74 w 21600"/>
                  <a:gd name="T13" fmla="*/ 4500 h 21600"/>
                  <a:gd name="T14" fmla="*/ 17126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AutoShape 108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109"/>
              <p:cNvSpPr>
                <a:spLocks noChangeShapeType="1"/>
              </p:cNvSpPr>
              <p:nvPr/>
            </p:nvSpPr>
            <p:spPr bwMode="auto">
              <a:xfrm>
                <a:off x="2224" y="2016"/>
                <a:ext cx="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59" name="Text Box 73"/>
          <p:cNvSpPr txBox="1">
            <a:spLocks noChangeArrowheads="1"/>
          </p:cNvSpPr>
          <p:nvPr/>
        </p:nvSpPr>
        <p:spPr bwMode="auto">
          <a:xfrm>
            <a:off x="3106356" y="1001790"/>
            <a:ext cx="52759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Attention au contre QFU = Manœuvre mortelle !!!</a:t>
            </a:r>
          </a:p>
        </p:txBody>
      </p:sp>
    </p:spTree>
    <p:extLst>
      <p:ext uri="{BB962C8B-B14F-4D97-AF65-F5344CB8AC3E}">
        <p14:creationId xmlns:p14="http://schemas.microsoft.com/office/powerpoint/2010/main" val="70663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 autoUpdateAnimBg="0"/>
      <p:bldP spid="59" grpId="0"/>
      <p:bldP spid="5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1689100" y="50800"/>
            <a:ext cx="5918200" cy="6905625"/>
            <a:chOff x="1064" y="0"/>
            <a:chExt cx="3728" cy="4350"/>
          </a:xfrm>
        </p:grpSpPr>
        <p:grpSp>
          <p:nvGrpSpPr>
            <p:cNvPr id="111627" name="Group 3"/>
            <p:cNvGrpSpPr>
              <a:grpSpLocks/>
            </p:cNvGrpSpPr>
            <p:nvPr/>
          </p:nvGrpSpPr>
          <p:grpSpPr bwMode="auto">
            <a:xfrm>
              <a:off x="1064" y="0"/>
              <a:ext cx="3568" cy="4350"/>
              <a:chOff x="1064" y="0"/>
              <a:chExt cx="3568" cy="4350"/>
            </a:xfrm>
          </p:grpSpPr>
          <p:pic>
            <p:nvPicPr>
              <p:cNvPr id="111631" name="Picture 4" descr="Numériser"/>
              <p:cNvPicPr>
                <a:picLocks noChangeAspect="1" noChangeArrowheads="1"/>
              </p:cNvPicPr>
              <p:nvPr/>
            </p:nvPicPr>
            <p:blipFill>
              <a:blip r:embed="rId3">
                <a:lum bright="-22000" contrast="56000"/>
                <a:grayscl/>
                <a:biLevel thresh="50000"/>
              </a:blip>
              <a:srcRect l="26500" t="37369" r="25200" b="30916"/>
              <a:stretch>
                <a:fillRect/>
              </a:stretch>
            </p:blipFill>
            <p:spPr bwMode="auto">
              <a:xfrm>
                <a:off x="1064" y="0"/>
                <a:ext cx="3568" cy="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1632" name="Rectangle 5"/>
              <p:cNvSpPr>
                <a:spLocks noChangeArrowheads="1"/>
              </p:cNvSpPr>
              <p:nvPr/>
            </p:nvSpPr>
            <p:spPr bwMode="auto">
              <a:xfrm>
                <a:off x="1624" y="3280"/>
                <a:ext cx="1552" cy="9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1628" name="Group 6"/>
            <p:cNvGrpSpPr>
              <a:grpSpLocks/>
            </p:cNvGrpSpPr>
            <p:nvPr/>
          </p:nvGrpSpPr>
          <p:grpSpPr bwMode="auto">
            <a:xfrm>
              <a:off x="3176" y="0"/>
              <a:ext cx="1616" cy="1304"/>
              <a:chOff x="3176" y="0"/>
              <a:chExt cx="1616" cy="1304"/>
            </a:xfrm>
          </p:grpSpPr>
          <p:sp>
            <p:nvSpPr>
              <p:cNvPr id="111629" name="Rectangle 7"/>
              <p:cNvSpPr>
                <a:spLocks noChangeArrowheads="1"/>
              </p:cNvSpPr>
              <p:nvPr/>
            </p:nvSpPr>
            <p:spPr bwMode="auto">
              <a:xfrm>
                <a:off x="3452" y="0"/>
                <a:ext cx="1340" cy="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11630" name="Rectangle 8"/>
              <p:cNvSpPr>
                <a:spLocks noChangeArrowheads="1"/>
              </p:cNvSpPr>
              <p:nvPr/>
            </p:nvSpPr>
            <p:spPr bwMode="auto">
              <a:xfrm>
                <a:off x="3176" y="488"/>
                <a:ext cx="517" cy="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45097" name="Line 9"/>
          <p:cNvSpPr>
            <a:spLocks noChangeShapeType="1"/>
          </p:cNvSpPr>
          <p:nvPr/>
        </p:nvSpPr>
        <p:spPr bwMode="auto">
          <a:xfrm flipH="1" flipV="1">
            <a:off x="2006600" y="812800"/>
            <a:ext cx="4250266" cy="496993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4572000" y="2959100"/>
            <a:ext cx="646113" cy="2286000"/>
          </a:xfrm>
          <a:prstGeom prst="rect">
            <a:avLst/>
          </a:prstGeom>
          <a:solidFill>
            <a:schemeClr val="tx2">
              <a:lumMod val="40000"/>
              <a:lumOff val="60000"/>
              <a:alpha val="18823"/>
            </a:schemeClr>
          </a:solidFill>
          <a:ln w="28575">
            <a:solidFill>
              <a:srgbClr val="006C9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5237163" y="2224088"/>
            <a:ext cx="625475" cy="3021012"/>
          </a:xfrm>
          <a:prstGeom prst="rect">
            <a:avLst/>
          </a:prstGeom>
          <a:solidFill>
            <a:srgbClr val="FF0000">
              <a:alpha val="25882"/>
            </a:srgbClr>
          </a:solidFill>
          <a:ln w="28575">
            <a:solidFill>
              <a:srgbClr val="D12A3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5101" name="Oval 13"/>
          <p:cNvSpPr>
            <a:spLocks noChangeArrowheads="1"/>
          </p:cNvSpPr>
          <p:nvPr/>
        </p:nvSpPr>
        <p:spPr bwMode="auto">
          <a:xfrm>
            <a:off x="6273799" y="5512858"/>
            <a:ext cx="558801" cy="387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5102" name="Oval 14"/>
          <p:cNvSpPr>
            <a:spLocks noChangeAspect="1" noChangeArrowheads="1"/>
          </p:cNvSpPr>
          <p:nvPr/>
        </p:nvSpPr>
        <p:spPr bwMode="auto">
          <a:xfrm>
            <a:off x="2141902" y="533399"/>
            <a:ext cx="448898" cy="4508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endParaRPr lang="fr-FR" sz="1600">
              <a:solidFill>
                <a:srgbClr val="006600"/>
              </a:solidFill>
            </a:endParaRPr>
          </a:p>
        </p:txBody>
      </p:sp>
      <p:sp>
        <p:nvSpPr>
          <p:cNvPr id="345103" name="AutoShape 15"/>
          <p:cNvSpPr>
            <a:spLocks noChangeArrowheads="1"/>
          </p:cNvSpPr>
          <p:nvPr/>
        </p:nvSpPr>
        <p:spPr bwMode="auto">
          <a:xfrm>
            <a:off x="2701640" y="4659023"/>
            <a:ext cx="1678517" cy="540000"/>
          </a:xfrm>
          <a:prstGeom prst="wedgeRoundRectCallout">
            <a:avLst>
              <a:gd name="adj1" fmla="val 97954"/>
              <a:gd name="adj2" fmla="val -6743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1400" b="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Distance de décollage + 40%</a:t>
            </a:r>
          </a:p>
        </p:txBody>
      </p:sp>
      <p:sp>
        <p:nvSpPr>
          <p:cNvPr id="345104" name="AutoShape 16"/>
          <p:cNvSpPr>
            <a:spLocks noChangeArrowheads="1"/>
          </p:cNvSpPr>
          <p:nvPr/>
        </p:nvSpPr>
        <p:spPr bwMode="auto">
          <a:xfrm>
            <a:off x="5697343" y="3566782"/>
            <a:ext cx="1475845" cy="540000"/>
          </a:xfrm>
          <a:prstGeom prst="wedgeRoundRectCallout">
            <a:avLst>
              <a:gd name="adj1" fmla="val -79366"/>
              <a:gd name="adj2" fmla="val 12750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1400" b="0" i="1" dirty="0">
                <a:latin typeface="Arial" charset="0"/>
                <a:ea typeface="Arial" charset="0"/>
                <a:cs typeface="Arial" charset="0"/>
              </a:rPr>
              <a:t>Pente de montée – 30%</a:t>
            </a:r>
          </a:p>
        </p:txBody>
      </p:sp>
      <p:sp>
        <p:nvSpPr>
          <p:cNvPr id="17" name="AutoShape 4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1127180" y="3512530"/>
            <a:ext cx="489875" cy="251998"/>
          </a:xfrm>
          <a:prstGeom prst="actionButtonDocumen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52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9" name="Rectangle 4" descr="Marbre blanc"/>
          <p:cNvSpPr>
            <a:spLocks noChangeArrowheads="1"/>
          </p:cNvSpPr>
          <p:nvPr/>
        </p:nvSpPr>
        <p:spPr bwMode="auto">
          <a:xfrm>
            <a:off x="1034656" y="104032"/>
            <a:ext cx="699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Abaque </a:t>
            </a:r>
            <a:r>
              <a:rPr lang="fr-FR"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ea typeface="+mj-ea"/>
                <a:cs typeface="Candara"/>
              </a:rPr>
              <a:t>de Koch</a:t>
            </a:r>
            <a:endParaRPr lang="fr-FR" b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/>
              <a:ea typeface="+mj-ea"/>
              <a:cs typeface="Candara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E341EAA-9460-D141-AA19-025E82884855}"/>
              </a:ext>
            </a:extLst>
          </p:cNvPr>
          <p:cNvSpPr txBox="1"/>
          <p:nvPr/>
        </p:nvSpPr>
        <p:spPr>
          <a:xfrm>
            <a:off x="1117783" y="723435"/>
            <a:ext cx="737910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Exemple pour la distance de décollage :</a:t>
            </a:r>
          </a:p>
          <a:p>
            <a:pPr algn="ctr"/>
            <a:r>
              <a:rPr lang="fr-FR" dirty="0"/>
              <a:t>Distance totale de décollage en atmosphère standard : 200 mètres</a:t>
            </a:r>
          </a:p>
          <a:p>
            <a:pPr algn="ctr"/>
            <a:r>
              <a:rPr lang="fr-FR" dirty="0"/>
              <a:t>Longueur minimale de piste à envisager pour décoller en conditions réelles :</a:t>
            </a:r>
          </a:p>
          <a:p>
            <a:pPr algn="ctr"/>
            <a:r>
              <a:rPr lang="fr-FR" dirty="0" err="1"/>
              <a:t>T</a:t>
            </a:r>
            <a:r>
              <a:rPr lang="fr-FR" dirty="0"/>
              <a:t>/O = 200 + 40%  = 280 mètres + marge de sécurité 30 % = </a:t>
            </a:r>
            <a:r>
              <a:rPr lang="fr-FR" b="1" dirty="0">
                <a:solidFill>
                  <a:srgbClr val="FFFF00"/>
                </a:solidFill>
              </a:rPr>
              <a:t>364 mètres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E79CF10-DFC5-6344-9019-DAFDACA3A3CA}"/>
              </a:ext>
            </a:extLst>
          </p:cNvPr>
          <p:cNvSpPr txBox="1"/>
          <p:nvPr/>
        </p:nvSpPr>
        <p:spPr>
          <a:xfrm>
            <a:off x="1117783" y="2074567"/>
            <a:ext cx="737910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Exemple pour pente de montée :</a:t>
            </a:r>
          </a:p>
          <a:p>
            <a:pPr algn="ctr"/>
            <a:r>
              <a:rPr lang="fr-FR" dirty="0"/>
              <a:t>Pente de montée en atmosphère standard : 500 Ft/min.</a:t>
            </a:r>
          </a:p>
          <a:p>
            <a:pPr algn="ctr"/>
            <a:r>
              <a:rPr lang="fr-FR" dirty="0"/>
              <a:t>Pente de montée à envisager en conditions réelles :</a:t>
            </a:r>
          </a:p>
          <a:p>
            <a:pPr algn="ctr"/>
            <a:r>
              <a:rPr lang="fr-FR" dirty="0"/>
              <a:t>VZ = 500 - 30% = </a:t>
            </a:r>
            <a:r>
              <a:rPr lang="fr-FR" b="1" dirty="0">
                <a:solidFill>
                  <a:srgbClr val="FFFF00"/>
                </a:solidFill>
              </a:rPr>
              <a:t>350 Ft/min.</a:t>
            </a:r>
          </a:p>
        </p:txBody>
      </p:sp>
    </p:spTree>
    <p:extLst>
      <p:ext uri="{BB962C8B-B14F-4D97-AF65-F5344CB8AC3E}">
        <p14:creationId xmlns:p14="http://schemas.microsoft.com/office/powerpoint/2010/main" val="16625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7" grpId="0" animBg="1"/>
      <p:bldP spid="345098" grpId="0" animBg="1"/>
      <p:bldP spid="345099" grpId="0" animBg="1"/>
      <p:bldP spid="345101" grpId="0" animBg="1"/>
      <p:bldP spid="345102" grpId="0" animBg="1"/>
      <p:bldP spid="345103" grpId="0" animBg="1"/>
      <p:bldP spid="345104" grpId="0" animBg="1"/>
      <p:bldP spid="17" grpId="0" build="allAtOnce" animBg="1"/>
      <p:bldP spid="2" grpId="0" build="allAtOnce" animBg="1"/>
      <p:bldP spid="20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620713" y="247650"/>
            <a:ext cx="7993062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Les facteurs influant sur le décollage</a:t>
            </a:r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484910" y="654413"/>
            <a:ext cx="808759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fr-FR" b="1" dirty="0">
                <a:solidFill>
                  <a:schemeClr val="accent2"/>
                </a:solidFill>
                <a:latin typeface="Candara"/>
                <a:cs typeface="Candara"/>
              </a:rPr>
              <a:t>1 – Facteurs liés à l’environnement.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Densité de la masse d’air.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La densité de l’air diminue quand l’altitude ou la température augmente.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Force et direction du vent.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Le vent de face diminue la distance de décollage.</a:t>
            </a:r>
          </a:p>
          <a:p>
            <a:pPr>
              <a:spcBef>
                <a:spcPts val="600"/>
              </a:spcBef>
              <a:defRPr/>
            </a:pPr>
            <a:r>
              <a:rPr lang="fr-FR" b="1" dirty="0">
                <a:solidFill>
                  <a:srgbClr val="C0504D"/>
                </a:solidFill>
                <a:latin typeface="Candara"/>
                <a:cs typeface="Candara"/>
              </a:rPr>
              <a:t>2 – Facteurs liés au terrain.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 Longueur disponible.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Utiliser toute la piste disponible</a:t>
            </a:r>
            <a:r>
              <a:rPr lang="fr-FR" sz="1600" i="1" dirty="0">
                <a:solidFill>
                  <a:srgbClr val="000000"/>
                </a:solidFill>
                <a:latin typeface="Candara"/>
                <a:cs typeface="Candara"/>
              </a:rPr>
              <a:t>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La distance totale de décollage s’entend du lâché des freins jusqu’au  passage des 15 m.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Prendre une marge de sécurité de 30% en plus de la distance de décollage.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 Nature du sol et état de surface.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Herbe, terre, béton, bitume</a:t>
            </a:r>
            <a:r>
              <a:rPr lang="fr-FR" sz="1600" i="1" dirty="0">
                <a:solidFill>
                  <a:srgbClr val="000000"/>
                </a:solidFill>
                <a:latin typeface="Candara"/>
                <a:cs typeface="Candara"/>
              </a:rPr>
              <a:t>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Boue, neige, eau, herbe haute.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 Pente.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Une piste descendante diminue la distance de décollage et inversement.</a:t>
            </a:r>
            <a:endParaRPr lang="fr-FR" sz="1600" dirty="0">
              <a:solidFill>
                <a:srgbClr val="000000"/>
              </a:solidFill>
              <a:latin typeface="Candara"/>
              <a:cs typeface="Candara"/>
            </a:endParaRPr>
          </a:p>
          <a:p>
            <a:pPr>
              <a:spcBef>
                <a:spcPts val="0"/>
              </a:spcBef>
              <a:defRPr/>
            </a:pPr>
            <a:r>
              <a:rPr lang="fr-FR" b="1" dirty="0">
                <a:solidFill>
                  <a:srgbClr val="C0504D"/>
                </a:solidFill>
                <a:latin typeface="Candara"/>
                <a:cs typeface="Candara"/>
              </a:rPr>
              <a:t>3 – Facteurs liés à la machine.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Charge alaire (rapport masse/surface).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Une faible charge alaire diminue la distance de décollage et inversement.</a:t>
            </a:r>
            <a:endParaRPr lang="fr-FR" sz="1600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Centrage.</a:t>
            </a:r>
            <a:endParaRPr lang="fr-FR" sz="14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Un centrage avant augmente la distance de décollage et inversement.</a:t>
            </a:r>
            <a:endParaRPr lang="fr-FR" sz="1600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 Finesse. 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Les dispositifs hypersustentateurs diminuent la distance de décollage.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Calage de l’hélice. 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Un calage « petit pas » de l’hélice diminue la distance de décollage et inversement.</a:t>
            </a:r>
          </a:p>
        </p:txBody>
      </p:sp>
      <p:sp>
        <p:nvSpPr>
          <p:cNvPr id="5" name="AutoShape 2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E0B9F0E-E815-B84D-AC9E-9CA547AE9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994" y="723899"/>
            <a:ext cx="431006" cy="252000"/>
          </a:xfrm>
          <a:prstGeom prst="actionButtonDocumen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fr-FR" sz="1800" b="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38175" y="433388"/>
            <a:ext cx="7794625" cy="543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 DECOLLAGE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39365" y="1612702"/>
            <a:ext cx="5808662" cy="258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6" tIns="152352" bIns="38088" anchor="ctr">
            <a:prstTxWarp prst="textNoShape">
              <a:avLst/>
            </a:prstTxWarp>
            <a:spAutoFit/>
          </a:bodyPr>
          <a:lstStyle/>
          <a:p>
            <a:pPr marL="457200" lvl="2" indent="-4572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Facteurs influant sur le décollage.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différentes phases du décollage.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différentes pentes de montée.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Gestion de panne au décollage.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2075881" y="2419830"/>
            <a:ext cx="4813300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620713" y="247650"/>
            <a:ext cx="7993062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Les phases du décollage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487622" y="2752318"/>
            <a:ext cx="344755" cy="6688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21058" y="3319161"/>
            <a:ext cx="8407152" cy="44588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515044" y="3397428"/>
            <a:ext cx="2232044" cy="156059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5181" y="2892250"/>
            <a:ext cx="343062" cy="48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16769" y="3155512"/>
            <a:ext cx="343062" cy="237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25181" y="1613053"/>
            <a:ext cx="8405008" cy="1337654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Text Box 161"/>
          <p:cNvSpPr txBox="1">
            <a:spLocks noChangeArrowheads="1"/>
          </p:cNvSpPr>
          <p:nvPr/>
        </p:nvSpPr>
        <p:spPr bwMode="auto">
          <a:xfrm rot="5400000">
            <a:off x="93980" y="2064072"/>
            <a:ext cx="1230927" cy="3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>
                <a:solidFill>
                  <a:srgbClr val="FFFFFF"/>
                </a:solidFill>
                <a:latin typeface="Arial Black" charset="0"/>
                <a:ea typeface="Arial Unicode MS" charset="0"/>
                <a:cs typeface="Arial Unicode MS" charset="0"/>
              </a:rPr>
              <a:t>28</a:t>
            </a:r>
            <a:endParaRPr lang="fr-FR" dirty="0"/>
          </a:p>
        </p:txBody>
      </p:sp>
      <p:sp>
        <p:nvSpPr>
          <p:cNvPr id="14" name="Text Box 162"/>
          <p:cNvSpPr txBox="1">
            <a:spLocks noChangeArrowheads="1"/>
          </p:cNvSpPr>
          <p:nvPr/>
        </p:nvSpPr>
        <p:spPr bwMode="auto">
          <a:xfrm rot="5400000" flipV="1">
            <a:off x="7709947" y="2070498"/>
            <a:ext cx="1230927" cy="3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>
                <a:solidFill>
                  <a:srgbClr val="FFFFFF"/>
                </a:solidFill>
                <a:latin typeface="Arial Black" charset="0"/>
                <a:ea typeface="Arial Unicode MS" charset="0"/>
                <a:cs typeface="Arial Unicode MS" charset="0"/>
              </a:rPr>
              <a:t>09</a:t>
            </a:r>
            <a:endParaRPr lang="fr-FR" dirty="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8485643" y="3153140"/>
            <a:ext cx="343062" cy="237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8" name="Grouper 17"/>
          <p:cNvGrpSpPr>
            <a:grpSpLocks/>
          </p:cNvGrpSpPr>
          <p:nvPr/>
        </p:nvGrpSpPr>
        <p:grpSpPr>
          <a:xfrm flipH="1">
            <a:off x="6491728" y="3908077"/>
            <a:ext cx="573353" cy="576065"/>
            <a:chOff x="5053962" y="3824972"/>
            <a:chExt cx="2451155" cy="2547475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053962" y="3944747"/>
              <a:ext cx="60326" cy="2427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52400" dist="12700" dir="8760000" sy="-23000" kx="800400" algn="br">
                <a:srgbClr val="000000">
                  <a:alpha val="1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grpSp>
          <p:nvGrpSpPr>
            <p:cNvPr id="29" name="Grouper 28"/>
            <p:cNvGrpSpPr/>
            <p:nvPr/>
          </p:nvGrpSpPr>
          <p:grpSpPr>
            <a:xfrm>
              <a:off x="5257797" y="3824972"/>
              <a:ext cx="2247320" cy="791642"/>
              <a:chOff x="3067048" y="1905649"/>
              <a:chExt cx="2859321" cy="1099548"/>
            </a:xfrm>
            <a:effectLst>
              <a:outerShdw blurRad="127000" dist="76200" dir="2700000" algn="br">
                <a:srgbClr val="000000">
                  <a:alpha val="43000"/>
                </a:srgbClr>
              </a:outerShdw>
            </a:effectLst>
          </p:grpSpPr>
          <p:sp>
            <p:nvSpPr>
              <p:cNvPr id="30" name="Trapèze 29"/>
              <p:cNvSpPr/>
              <p:nvPr/>
            </p:nvSpPr>
            <p:spPr>
              <a:xfrm rot="5400000" flipH="1">
                <a:off x="3597980" y="2147068"/>
                <a:ext cx="848464" cy="605863"/>
              </a:xfrm>
              <a:prstGeom prst="trapezoid">
                <a:avLst>
                  <a:gd name="adj" fmla="val 13759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1" name="Trapèze 30"/>
              <p:cNvSpPr/>
              <p:nvPr/>
            </p:nvSpPr>
            <p:spPr>
              <a:xfrm rot="5400000" flipH="1">
                <a:off x="2856206" y="2116491"/>
                <a:ext cx="1099548" cy="677864"/>
              </a:xfrm>
              <a:prstGeom prst="trapezoid">
                <a:avLst>
                  <a:gd name="adj" fmla="val 13759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2" name="Trapèze 31"/>
              <p:cNvSpPr/>
              <p:nvPr/>
            </p:nvSpPr>
            <p:spPr>
              <a:xfrm rot="5400000" flipH="1">
                <a:off x="4282243" y="2163967"/>
                <a:ext cx="668464" cy="569863"/>
              </a:xfrm>
              <a:prstGeom prst="trapezoid">
                <a:avLst>
                  <a:gd name="adj" fmla="val 13759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3" name="Trapèze 32"/>
              <p:cNvSpPr/>
              <p:nvPr/>
            </p:nvSpPr>
            <p:spPr>
              <a:xfrm rot="5400000" flipH="1">
                <a:off x="4940006" y="2163599"/>
                <a:ext cx="488464" cy="569863"/>
              </a:xfrm>
              <a:prstGeom prst="trapezoid">
                <a:avLst>
                  <a:gd name="adj" fmla="val 13759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4" name="Trapèze 33"/>
              <p:cNvSpPr/>
              <p:nvPr/>
            </p:nvSpPr>
            <p:spPr>
              <a:xfrm rot="5400000" flipH="1">
                <a:off x="5523207" y="2221799"/>
                <a:ext cx="344462" cy="461863"/>
              </a:xfrm>
              <a:prstGeom prst="trapezoid">
                <a:avLst>
                  <a:gd name="adj" fmla="val 13759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</p:grpSp>
      <p:grpSp>
        <p:nvGrpSpPr>
          <p:cNvPr id="35" name="Group 41"/>
          <p:cNvGrpSpPr>
            <a:grpSpLocks noChangeAspect="1"/>
          </p:cNvGrpSpPr>
          <p:nvPr/>
        </p:nvGrpSpPr>
        <p:grpSpPr bwMode="auto">
          <a:xfrm>
            <a:off x="4096480" y="3765046"/>
            <a:ext cx="959493" cy="696659"/>
            <a:chOff x="1518" y="1904"/>
            <a:chExt cx="1915" cy="1404"/>
          </a:xfrm>
          <a:solidFill>
            <a:srgbClr val="FFFF66"/>
          </a:solidFill>
          <a:effectLst>
            <a:outerShdw blurRad="50800" dist="12700" dir="2700000">
              <a:schemeClr val="tx1">
                <a:alpha val="43000"/>
              </a:schemeClr>
            </a:outerShdw>
          </a:effectLst>
        </p:grpSpPr>
        <p:sp>
          <p:nvSpPr>
            <p:cNvPr id="37" name="AutoShape 43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G0" fmla="+- 7251 0 0"/>
                <a:gd name="G1" fmla="+- 21600 0 7251"/>
                <a:gd name="G2" fmla="*/ 7251 1 2"/>
                <a:gd name="G3" fmla="+- 21600 0 G2"/>
                <a:gd name="G4" fmla="+/ 7251 21600 2"/>
                <a:gd name="G5" fmla="+/ G1 0 2"/>
                <a:gd name="G6" fmla="*/ 21600 21600 7251"/>
                <a:gd name="G7" fmla="*/ G6 1 2"/>
                <a:gd name="G8" fmla="+- 21600 0 G7"/>
                <a:gd name="G9" fmla="*/ 21600 1 2"/>
                <a:gd name="G10" fmla="+- 7251 0 G9"/>
                <a:gd name="G11" fmla="?: G10 G8 0"/>
                <a:gd name="G12" fmla="?: G10 G7 21600"/>
                <a:gd name="T0" fmla="*/ 17974 w 21600"/>
                <a:gd name="T1" fmla="*/ 10800 h 21600"/>
                <a:gd name="T2" fmla="*/ 10800 w 21600"/>
                <a:gd name="T3" fmla="*/ 21600 h 21600"/>
                <a:gd name="T4" fmla="*/ 3626 w 21600"/>
                <a:gd name="T5" fmla="*/ 10800 h 21600"/>
                <a:gd name="T6" fmla="*/ 10800 w 21600"/>
                <a:gd name="T7" fmla="*/ 0 h 21600"/>
                <a:gd name="T8" fmla="*/ 5426 w 21600"/>
                <a:gd name="T9" fmla="*/ 5426 h 21600"/>
                <a:gd name="T10" fmla="*/ 16174 w 21600"/>
                <a:gd name="T11" fmla="*/ 161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AutoShape 44"/>
            <p:cNvSpPr>
              <a:spLocks noChangeArrowheads="1"/>
            </p:cNvSpPr>
            <p:nvPr/>
          </p:nvSpPr>
          <p:spPr bwMode="auto">
            <a:xfrm>
              <a:off x="2240" y="3078"/>
              <a:ext cx="472" cy="11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auto">
            <a:xfrm flipV="1">
              <a:off x="2438" y="3048"/>
              <a:ext cx="84" cy="260"/>
            </a:xfrm>
            <a:prstGeom prst="triangle">
              <a:avLst>
                <a:gd name="adj" fmla="val 46426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AutoShape 46"/>
            <p:cNvSpPr>
              <a:spLocks noChangeArrowheads="1"/>
            </p:cNvSpPr>
            <p:nvPr/>
          </p:nvSpPr>
          <p:spPr bwMode="auto">
            <a:xfrm>
              <a:off x="1567" y="2450"/>
              <a:ext cx="680" cy="5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AutoShape 47"/>
            <p:cNvSpPr>
              <a:spLocks noChangeArrowheads="1"/>
            </p:cNvSpPr>
            <p:nvPr/>
          </p:nvSpPr>
          <p:spPr bwMode="auto">
            <a:xfrm>
              <a:off x="2722" y="2450"/>
              <a:ext cx="680" cy="5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2" name="Group 48"/>
            <p:cNvGrpSpPr>
              <a:grpSpLocks/>
            </p:cNvGrpSpPr>
            <p:nvPr/>
          </p:nvGrpSpPr>
          <p:grpSpPr bwMode="auto">
            <a:xfrm>
              <a:off x="2206" y="1904"/>
              <a:ext cx="560" cy="296"/>
              <a:chOff x="2214" y="1904"/>
              <a:chExt cx="560" cy="296"/>
            </a:xfrm>
            <a:grpFill/>
          </p:grpSpPr>
          <p:sp>
            <p:nvSpPr>
              <p:cNvPr id="43" name="AutoShape 49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AutoShape 50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51"/>
              <p:cNvSpPr>
                <a:spLocks noChangeShapeType="1"/>
              </p:cNvSpPr>
              <p:nvPr/>
            </p:nvSpPr>
            <p:spPr bwMode="auto">
              <a:xfrm>
                <a:off x="2214" y="2016"/>
                <a:ext cx="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6" name="AutoShape 42"/>
            <p:cNvSpPr>
              <a:spLocks noChangeArrowheads="1"/>
            </p:cNvSpPr>
            <p:nvPr/>
          </p:nvSpPr>
          <p:spPr bwMode="auto">
            <a:xfrm>
              <a:off x="1518" y="2200"/>
              <a:ext cx="1915" cy="224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6" name="Group 41"/>
          <p:cNvGrpSpPr>
            <a:grpSpLocks noChangeAspect="1"/>
          </p:cNvGrpSpPr>
          <p:nvPr/>
        </p:nvGrpSpPr>
        <p:grpSpPr bwMode="auto">
          <a:xfrm rot="16200000">
            <a:off x="2307742" y="3203722"/>
            <a:ext cx="959493" cy="696659"/>
            <a:chOff x="1518" y="1904"/>
            <a:chExt cx="1915" cy="1404"/>
          </a:xfrm>
          <a:solidFill>
            <a:srgbClr val="FFFF66"/>
          </a:solidFill>
          <a:effectLst>
            <a:outerShdw blurRad="50800" dist="12700" dir="2700000">
              <a:schemeClr val="tx1">
                <a:alpha val="43000"/>
              </a:schemeClr>
            </a:outerShdw>
          </a:effectLst>
        </p:grpSpPr>
        <p:sp>
          <p:nvSpPr>
            <p:cNvPr id="47" name="AutoShape 43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G0" fmla="+- 7251 0 0"/>
                <a:gd name="G1" fmla="+- 21600 0 7251"/>
                <a:gd name="G2" fmla="*/ 7251 1 2"/>
                <a:gd name="G3" fmla="+- 21600 0 G2"/>
                <a:gd name="G4" fmla="+/ 7251 21600 2"/>
                <a:gd name="G5" fmla="+/ G1 0 2"/>
                <a:gd name="G6" fmla="*/ 21600 21600 7251"/>
                <a:gd name="G7" fmla="*/ G6 1 2"/>
                <a:gd name="G8" fmla="+- 21600 0 G7"/>
                <a:gd name="G9" fmla="*/ 21600 1 2"/>
                <a:gd name="G10" fmla="+- 7251 0 G9"/>
                <a:gd name="G11" fmla="?: G10 G8 0"/>
                <a:gd name="G12" fmla="?: G10 G7 21600"/>
                <a:gd name="T0" fmla="*/ 17974 w 21600"/>
                <a:gd name="T1" fmla="*/ 10800 h 21600"/>
                <a:gd name="T2" fmla="*/ 10800 w 21600"/>
                <a:gd name="T3" fmla="*/ 21600 h 21600"/>
                <a:gd name="T4" fmla="*/ 3626 w 21600"/>
                <a:gd name="T5" fmla="*/ 10800 h 21600"/>
                <a:gd name="T6" fmla="*/ 10800 w 21600"/>
                <a:gd name="T7" fmla="*/ 0 h 21600"/>
                <a:gd name="T8" fmla="*/ 5426 w 21600"/>
                <a:gd name="T9" fmla="*/ 5426 h 21600"/>
                <a:gd name="T10" fmla="*/ 16174 w 21600"/>
                <a:gd name="T11" fmla="*/ 161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AutoShape 44"/>
            <p:cNvSpPr>
              <a:spLocks noChangeArrowheads="1"/>
            </p:cNvSpPr>
            <p:nvPr/>
          </p:nvSpPr>
          <p:spPr bwMode="auto">
            <a:xfrm>
              <a:off x="2240" y="3078"/>
              <a:ext cx="472" cy="11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9" name="AutoShape 45"/>
            <p:cNvSpPr>
              <a:spLocks noChangeArrowheads="1"/>
            </p:cNvSpPr>
            <p:nvPr/>
          </p:nvSpPr>
          <p:spPr bwMode="auto">
            <a:xfrm flipV="1">
              <a:off x="2438" y="3048"/>
              <a:ext cx="84" cy="260"/>
            </a:xfrm>
            <a:prstGeom prst="triangle">
              <a:avLst>
                <a:gd name="adj" fmla="val 46426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AutoShape 46"/>
            <p:cNvSpPr>
              <a:spLocks noChangeArrowheads="1"/>
            </p:cNvSpPr>
            <p:nvPr/>
          </p:nvSpPr>
          <p:spPr bwMode="auto">
            <a:xfrm>
              <a:off x="1567" y="2450"/>
              <a:ext cx="680" cy="5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AutoShape 47"/>
            <p:cNvSpPr>
              <a:spLocks noChangeArrowheads="1"/>
            </p:cNvSpPr>
            <p:nvPr/>
          </p:nvSpPr>
          <p:spPr bwMode="auto">
            <a:xfrm>
              <a:off x="2722" y="2450"/>
              <a:ext cx="680" cy="5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2" name="Group 48"/>
            <p:cNvGrpSpPr>
              <a:grpSpLocks/>
            </p:cNvGrpSpPr>
            <p:nvPr/>
          </p:nvGrpSpPr>
          <p:grpSpPr bwMode="auto">
            <a:xfrm>
              <a:off x="2206" y="1904"/>
              <a:ext cx="560" cy="296"/>
              <a:chOff x="2214" y="1904"/>
              <a:chExt cx="560" cy="296"/>
            </a:xfrm>
            <a:grpFill/>
          </p:grpSpPr>
          <p:sp>
            <p:nvSpPr>
              <p:cNvPr id="54" name="AutoShape 49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AutoShape 50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51"/>
              <p:cNvSpPr>
                <a:spLocks noChangeShapeType="1"/>
              </p:cNvSpPr>
              <p:nvPr/>
            </p:nvSpPr>
            <p:spPr bwMode="auto">
              <a:xfrm>
                <a:off x="2214" y="2016"/>
                <a:ext cx="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3" name="AutoShape 42"/>
            <p:cNvSpPr>
              <a:spLocks noChangeArrowheads="1"/>
            </p:cNvSpPr>
            <p:nvPr/>
          </p:nvSpPr>
          <p:spPr bwMode="auto">
            <a:xfrm>
              <a:off x="1518" y="2200"/>
              <a:ext cx="1915" cy="224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7" name="Oval 9"/>
          <p:cNvSpPr>
            <a:spLocks noChangeAspect="1" noChangeArrowheads="1"/>
          </p:cNvSpPr>
          <p:nvPr/>
        </p:nvSpPr>
        <p:spPr bwMode="auto">
          <a:xfrm>
            <a:off x="4393431" y="4512825"/>
            <a:ext cx="357137" cy="344950"/>
          </a:xfrm>
          <a:prstGeom prst="ellipse">
            <a:avLst/>
          </a:prstGeom>
          <a:solidFill>
            <a:srgbClr val="376092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/>
            <a:r>
              <a:rPr lang="fr-FR" sz="2000" dirty="0">
                <a:latin typeface="Candara"/>
                <a:cs typeface="Candara"/>
              </a:rPr>
              <a:t>1</a:t>
            </a:r>
            <a:endParaRPr lang="fr-FR" sz="2800" dirty="0">
              <a:latin typeface="Candara"/>
              <a:cs typeface="Candara"/>
            </a:endParaRPr>
          </a:p>
        </p:txBody>
      </p:sp>
      <p:sp>
        <p:nvSpPr>
          <p:cNvPr id="58" name="AutoShape 166"/>
          <p:cNvSpPr>
            <a:spLocks noChangeArrowheads="1"/>
          </p:cNvSpPr>
          <p:nvPr/>
        </p:nvSpPr>
        <p:spPr bwMode="auto">
          <a:xfrm>
            <a:off x="3781206" y="5079862"/>
            <a:ext cx="1595244" cy="37067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latin typeface="Candara"/>
                <a:cs typeface="Candara"/>
              </a:rPr>
              <a:t>Démarrage</a:t>
            </a:r>
          </a:p>
        </p:txBody>
      </p:sp>
      <p:sp>
        <p:nvSpPr>
          <p:cNvPr id="59" name="Oval 163"/>
          <p:cNvSpPr>
            <a:spLocks noChangeAspect="1" noChangeArrowheads="1"/>
          </p:cNvSpPr>
          <p:nvPr/>
        </p:nvSpPr>
        <p:spPr bwMode="auto">
          <a:xfrm>
            <a:off x="7044066" y="4512826"/>
            <a:ext cx="357137" cy="344949"/>
          </a:xfrm>
          <a:prstGeom prst="ellipse">
            <a:avLst/>
          </a:prstGeom>
          <a:solidFill>
            <a:srgbClr val="376092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/>
            <a:r>
              <a:rPr lang="fr-FR" sz="2000" dirty="0">
                <a:solidFill>
                  <a:schemeClr val="lt1"/>
                </a:solidFill>
                <a:latin typeface="Candara"/>
                <a:cs typeface="Candara"/>
              </a:rPr>
              <a:t>2</a:t>
            </a:r>
          </a:p>
        </p:txBody>
      </p:sp>
      <p:sp>
        <p:nvSpPr>
          <p:cNvPr id="60" name="AutoShape 169"/>
          <p:cNvSpPr>
            <a:spLocks noChangeArrowheads="1"/>
          </p:cNvSpPr>
          <p:nvPr/>
        </p:nvSpPr>
        <p:spPr bwMode="auto">
          <a:xfrm>
            <a:off x="6425149" y="5077913"/>
            <a:ext cx="1598606" cy="37262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latin typeface="Candara"/>
                <a:cs typeface="Candara"/>
              </a:rPr>
              <a:t>Choix du seuil</a:t>
            </a:r>
          </a:p>
        </p:txBody>
      </p:sp>
      <p:sp>
        <p:nvSpPr>
          <p:cNvPr id="61" name="Oval 163"/>
          <p:cNvSpPr>
            <a:spLocks noChangeAspect="1" noChangeArrowheads="1"/>
          </p:cNvSpPr>
          <p:nvPr/>
        </p:nvSpPr>
        <p:spPr bwMode="auto">
          <a:xfrm>
            <a:off x="2540884" y="4512825"/>
            <a:ext cx="357137" cy="344949"/>
          </a:xfrm>
          <a:prstGeom prst="ellipse">
            <a:avLst/>
          </a:prstGeom>
          <a:solidFill>
            <a:srgbClr val="376092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/>
            <a:r>
              <a:rPr lang="fr-FR" sz="2000" dirty="0">
                <a:solidFill>
                  <a:schemeClr val="lt1"/>
                </a:solidFill>
                <a:latin typeface="Candara"/>
                <a:cs typeface="Candara"/>
              </a:rPr>
              <a:t>3</a:t>
            </a:r>
          </a:p>
        </p:txBody>
      </p:sp>
      <p:sp>
        <p:nvSpPr>
          <p:cNvPr id="63" name="AutoShape 166"/>
          <p:cNvSpPr>
            <a:spLocks noChangeArrowheads="1"/>
          </p:cNvSpPr>
          <p:nvPr/>
        </p:nvSpPr>
        <p:spPr bwMode="auto">
          <a:xfrm>
            <a:off x="1923161" y="5079862"/>
            <a:ext cx="1595244" cy="37067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latin typeface="Candara"/>
                <a:cs typeface="Candara"/>
              </a:rPr>
              <a:t>Roulage</a:t>
            </a:r>
          </a:p>
        </p:txBody>
      </p:sp>
      <p:grpSp>
        <p:nvGrpSpPr>
          <p:cNvPr id="64" name="Group 41"/>
          <p:cNvGrpSpPr>
            <a:grpSpLocks noChangeAspect="1"/>
          </p:cNvGrpSpPr>
          <p:nvPr/>
        </p:nvGrpSpPr>
        <p:grpSpPr bwMode="auto">
          <a:xfrm rot="18627108">
            <a:off x="288495" y="3273617"/>
            <a:ext cx="959493" cy="696659"/>
            <a:chOff x="1518" y="1904"/>
            <a:chExt cx="1915" cy="1404"/>
          </a:xfrm>
          <a:solidFill>
            <a:srgbClr val="FFFF66"/>
          </a:solidFill>
          <a:effectLst>
            <a:outerShdw blurRad="50800" dist="12700" dir="2700000">
              <a:schemeClr val="tx1">
                <a:alpha val="43000"/>
              </a:schemeClr>
            </a:outerShdw>
          </a:effectLst>
        </p:grpSpPr>
        <p:sp>
          <p:nvSpPr>
            <p:cNvPr id="65" name="AutoShape 43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G0" fmla="+- 7251 0 0"/>
                <a:gd name="G1" fmla="+- 21600 0 7251"/>
                <a:gd name="G2" fmla="*/ 7251 1 2"/>
                <a:gd name="G3" fmla="+- 21600 0 G2"/>
                <a:gd name="G4" fmla="+/ 7251 21600 2"/>
                <a:gd name="G5" fmla="+/ G1 0 2"/>
                <a:gd name="G6" fmla="*/ 21600 21600 7251"/>
                <a:gd name="G7" fmla="*/ G6 1 2"/>
                <a:gd name="G8" fmla="+- 21600 0 G7"/>
                <a:gd name="G9" fmla="*/ 21600 1 2"/>
                <a:gd name="G10" fmla="+- 7251 0 G9"/>
                <a:gd name="G11" fmla="?: G10 G8 0"/>
                <a:gd name="G12" fmla="?: G10 G7 21600"/>
                <a:gd name="T0" fmla="*/ 17974 w 21600"/>
                <a:gd name="T1" fmla="*/ 10800 h 21600"/>
                <a:gd name="T2" fmla="*/ 10800 w 21600"/>
                <a:gd name="T3" fmla="*/ 21600 h 21600"/>
                <a:gd name="T4" fmla="*/ 3626 w 21600"/>
                <a:gd name="T5" fmla="*/ 10800 h 21600"/>
                <a:gd name="T6" fmla="*/ 10800 w 21600"/>
                <a:gd name="T7" fmla="*/ 0 h 21600"/>
                <a:gd name="T8" fmla="*/ 5426 w 21600"/>
                <a:gd name="T9" fmla="*/ 5426 h 21600"/>
                <a:gd name="T10" fmla="*/ 16174 w 21600"/>
                <a:gd name="T11" fmla="*/ 161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AutoShape 44"/>
            <p:cNvSpPr>
              <a:spLocks noChangeArrowheads="1"/>
            </p:cNvSpPr>
            <p:nvPr/>
          </p:nvSpPr>
          <p:spPr bwMode="auto">
            <a:xfrm>
              <a:off x="2240" y="3078"/>
              <a:ext cx="472" cy="11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7" name="AutoShape 45"/>
            <p:cNvSpPr>
              <a:spLocks noChangeArrowheads="1"/>
            </p:cNvSpPr>
            <p:nvPr/>
          </p:nvSpPr>
          <p:spPr bwMode="auto">
            <a:xfrm flipV="1">
              <a:off x="2438" y="3048"/>
              <a:ext cx="84" cy="260"/>
            </a:xfrm>
            <a:prstGeom prst="triangle">
              <a:avLst>
                <a:gd name="adj" fmla="val 46426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AutoShape 46"/>
            <p:cNvSpPr>
              <a:spLocks noChangeArrowheads="1"/>
            </p:cNvSpPr>
            <p:nvPr/>
          </p:nvSpPr>
          <p:spPr bwMode="auto">
            <a:xfrm>
              <a:off x="1567" y="2450"/>
              <a:ext cx="680" cy="5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AutoShape 47"/>
            <p:cNvSpPr>
              <a:spLocks noChangeArrowheads="1"/>
            </p:cNvSpPr>
            <p:nvPr/>
          </p:nvSpPr>
          <p:spPr bwMode="auto">
            <a:xfrm>
              <a:off x="2722" y="2450"/>
              <a:ext cx="680" cy="5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0" name="Group 48"/>
            <p:cNvGrpSpPr>
              <a:grpSpLocks/>
            </p:cNvGrpSpPr>
            <p:nvPr/>
          </p:nvGrpSpPr>
          <p:grpSpPr bwMode="auto">
            <a:xfrm>
              <a:off x="2206" y="1904"/>
              <a:ext cx="560" cy="296"/>
              <a:chOff x="2214" y="1904"/>
              <a:chExt cx="560" cy="296"/>
            </a:xfrm>
            <a:grpFill/>
          </p:grpSpPr>
          <p:sp>
            <p:nvSpPr>
              <p:cNvPr id="72" name="AutoShape 49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AutoShape 50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51"/>
              <p:cNvSpPr>
                <a:spLocks noChangeShapeType="1"/>
              </p:cNvSpPr>
              <p:nvPr/>
            </p:nvSpPr>
            <p:spPr bwMode="auto">
              <a:xfrm>
                <a:off x="2214" y="2016"/>
                <a:ext cx="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71" name="AutoShape 42"/>
            <p:cNvSpPr>
              <a:spLocks noChangeArrowheads="1"/>
            </p:cNvSpPr>
            <p:nvPr/>
          </p:nvSpPr>
          <p:spPr bwMode="auto">
            <a:xfrm>
              <a:off x="1518" y="2200"/>
              <a:ext cx="1915" cy="224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5" name="Oval 163"/>
          <p:cNvSpPr>
            <a:spLocks noChangeAspect="1" noChangeArrowheads="1"/>
          </p:cNvSpPr>
          <p:nvPr/>
        </p:nvSpPr>
        <p:spPr bwMode="auto">
          <a:xfrm>
            <a:off x="684213" y="4512825"/>
            <a:ext cx="357137" cy="344949"/>
          </a:xfrm>
          <a:prstGeom prst="ellipse">
            <a:avLst/>
          </a:prstGeom>
          <a:solidFill>
            <a:srgbClr val="376092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/>
            <a:r>
              <a:rPr lang="fr-FR" sz="2000" dirty="0">
                <a:solidFill>
                  <a:schemeClr val="lt1"/>
                </a:solidFill>
                <a:latin typeface="Candara"/>
                <a:cs typeface="Candara"/>
              </a:rPr>
              <a:t>4</a:t>
            </a:r>
          </a:p>
        </p:txBody>
      </p:sp>
      <p:sp>
        <p:nvSpPr>
          <p:cNvPr id="76" name="AutoShape 166"/>
          <p:cNvSpPr>
            <a:spLocks noChangeArrowheads="1"/>
          </p:cNvSpPr>
          <p:nvPr/>
        </p:nvSpPr>
        <p:spPr bwMode="auto">
          <a:xfrm>
            <a:off x="72281" y="5079862"/>
            <a:ext cx="1595244" cy="37067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/>
            <a:r>
              <a:rPr lang="fr-FR" sz="1600">
                <a:latin typeface="Candara"/>
                <a:cs typeface="Candara"/>
              </a:rPr>
              <a:t>Point d’attente</a:t>
            </a:r>
            <a:endParaRPr lang="fr-FR" sz="1600" dirty="0">
              <a:latin typeface="Candara"/>
              <a:cs typeface="Candara"/>
            </a:endParaRPr>
          </a:p>
        </p:txBody>
      </p:sp>
      <p:sp>
        <p:nvSpPr>
          <p:cNvPr id="88" name="Oval 163"/>
          <p:cNvSpPr>
            <a:spLocks noChangeAspect="1" noChangeArrowheads="1"/>
          </p:cNvSpPr>
          <p:nvPr/>
        </p:nvSpPr>
        <p:spPr bwMode="auto">
          <a:xfrm>
            <a:off x="745248" y="1085997"/>
            <a:ext cx="357137" cy="344949"/>
          </a:xfrm>
          <a:prstGeom prst="ellipse">
            <a:avLst/>
          </a:prstGeom>
          <a:solidFill>
            <a:srgbClr val="376092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/>
            <a:r>
              <a:rPr lang="fr-FR" sz="2000" dirty="0">
                <a:latin typeface="Candara"/>
                <a:cs typeface="Candara"/>
              </a:rPr>
              <a:t>5</a:t>
            </a:r>
            <a:endParaRPr lang="fr-FR" sz="2000" dirty="0">
              <a:solidFill>
                <a:schemeClr val="lt1"/>
              </a:solidFill>
              <a:latin typeface="Candara"/>
              <a:cs typeface="Candara"/>
            </a:endParaRPr>
          </a:p>
        </p:txBody>
      </p:sp>
      <p:sp>
        <p:nvSpPr>
          <p:cNvPr id="89" name="AutoShape 166"/>
          <p:cNvSpPr>
            <a:spLocks noChangeArrowheads="1"/>
          </p:cNvSpPr>
          <p:nvPr/>
        </p:nvSpPr>
        <p:spPr bwMode="auto">
          <a:xfrm>
            <a:off x="1302777" y="1060597"/>
            <a:ext cx="1595244" cy="37067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latin typeface="Candara"/>
                <a:cs typeface="Candara"/>
              </a:rPr>
              <a:t>Alignement</a:t>
            </a:r>
          </a:p>
        </p:txBody>
      </p:sp>
      <p:sp>
        <p:nvSpPr>
          <p:cNvPr id="90" name="Line 9">
            <a:extLst>
              <a:ext uri="{FF2B5EF4-FFF2-40B4-BE49-F238E27FC236}">
                <a16:creationId xmlns:a16="http://schemas.microsoft.com/office/drawing/2014/main" id="{B3C86937-4094-C14D-BF12-80F166C33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231" y="2270192"/>
            <a:ext cx="8402979" cy="15410"/>
          </a:xfrm>
          <a:prstGeom prst="line">
            <a:avLst/>
          </a:prstGeom>
          <a:noFill/>
          <a:ln w="38100">
            <a:solidFill>
              <a:srgbClr val="FFFFFF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7" name="Group 41"/>
          <p:cNvGrpSpPr>
            <a:grpSpLocks noChangeAspect="1"/>
          </p:cNvGrpSpPr>
          <p:nvPr/>
        </p:nvGrpSpPr>
        <p:grpSpPr bwMode="auto">
          <a:xfrm rot="5400000" flipH="1">
            <a:off x="321944" y="1917784"/>
            <a:ext cx="959493" cy="696659"/>
            <a:chOff x="1518" y="1904"/>
            <a:chExt cx="1915" cy="1404"/>
          </a:xfrm>
          <a:solidFill>
            <a:srgbClr val="FFFF66"/>
          </a:solidFill>
          <a:effectLst>
            <a:outerShdw blurRad="50800" dist="12700" dir="2700000">
              <a:schemeClr val="tx1">
                <a:alpha val="43000"/>
              </a:schemeClr>
            </a:outerShdw>
          </a:effectLst>
        </p:grpSpPr>
        <p:sp>
          <p:nvSpPr>
            <p:cNvPr id="78" name="AutoShape 43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G0" fmla="+- 7251 0 0"/>
                <a:gd name="G1" fmla="+- 21600 0 7251"/>
                <a:gd name="G2" fmla="*/ 7251 1 2"/>
                <a:gd name="G3" fmla="+- 21600 0 G2"/>
                <a:gd name="G4" fmla="+/ 7251 21600 2"/>
                <a:gd name="G5" fmla="+/ G1 0 2"/>
                <a:gd name="G6" fmla="*/ 21600 21600 7251"/>
                <a:gd name="G7" fmla="*/ G6 1 2"/>
                <a:gd name="G8" fmla="+- 21600 0 G7"/>
                <a:gd name="G9" fmla="*/ 21600 1 2"/>
                <a:gd name="G10" fmla="+- 7251 0 G9"/>
                <a:gd name="G11" fmla="?: G10 G8 0"/>
                <a:gd name="G12" fmla="?: G10 G7 21600"/>
                <a:gd name="T0" fmla="*/ 17974 w 21600"/>
                <a:gd name="T1" fmla="*/ 10800 h 21600"/>
                <a:gd name="T2" fmla="*/ 10800 w 21600"/>
                <a:gd name="T3" fmla="*/ 21600 h 21600"/>
                <a:gd name="T4" fmla="*/ 3626 w 21600"/>
                <a:gd name="T5" fmla="*/ 10800 h 21600"/>
                <a:gd name="T6" fmla="*/ 10800 w 21600"/>
                <a:gd name="T7" fmla="*/ 0 h 21600"/>
                <a:gd name="T8" fmla="*/ 5426 w 21600"/>
                <a:gd name="T9" fmla="*/ 5426 h 21600"/>
                <a:gd name="T10" fmla="*/ 16174 w 21600"/>
                <a:gd name="T11" fmla="*/ 161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AutoShape 44"/>
            <p:cNvSpPr>
              <a:spLocks noChangeArrowheads="1"/>
            </p:cNvSpPr>
            <p:nvPr/>
          </p:nvSpPr>
          <p:spPr bwMode="auto">
            <a:xfrm>
              <a:off x="2240" y="3078"/>
              <a:ext cx="472" cy="11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0" name="AutoShape 45"/>
            <p:cNvSpPr>
              <a:spLocks noChangeArrowheads="1"/>
            </p:cNvSpPr>
            <p:nvPr/>
          </p:nvSpPr>
          <p:spPr bwMode="auto">
            <a:xfrm flipV="1">
              <a:off x="2438" y="3048"/>
              <a:ext cx="84" cy="260"/>
            </a:xfrm>
            <a:prstGeom prst="triangle">
              <a:avLst>
                <a:gd name="adj" fmla="val 46426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AutoShape 46"/>
            <p:cNvSpPr>
              <a:spLocks noChangeArrowheads="1"/>
            </p:cNvSpPr>
            <p:nvPr/>
          </p:nvSpPr>
          <p:spPr bwMode="auto">
            <a:xfrm>
              <a:off x="1567" y="2450"/>
              <a:ext cx="680" cy="5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AutoShape 47"/>
            <p:cNvSpPr>
              <a:spLocks noChangeArrowheads="1"/>
            </p:cNvSpPr>
            <p:nvPr/>
          </p:nvSpPr>
          <p:spPr bwMode="auto">
            <a:xfrm>
              <a:off x="2722" y="2450"/>
              <a:ext cx="680" cy="5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3" name="Group 48"/>
            <p:cNvGrpSpPr>
              <a:grpSpLocks/>
            </p:cNvGrpSpPr>
            <p:nvPr/>
          </p:nvGrpSpPr>
          <p:grpSpPr bwMode="auto">
            <a:xfrm>
              <a:off x="2206" y="1904"/>
              <a:ext cx="560" cy="296"/>
              <a:chOff x="2214" y="1904"/>
              <a:chExt cx="560" cy="296"/>
            </a:xfrm>
            <a:grpFill/>
          </p:grpSpPr>
          <p:sp>
            <p:nvSpPr>
              <p:cNvPr id="85" name="AutoShape 49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AutoShape 50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51"/>
              <p:cNvSpPr>
                <a:spLocks noChangeShapeType="1"/>
              </p:cNvSpPr>
              <p:nvPr/>
            </p:nvSpPr>
            <p:spPr bwMode="auto">
              <a:xfrm>
                <a:off x="2214" y="2016"/>
                <a:ext cx="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84" name="AutoShape 42"/>
            <p:cNvSpPr>
              <a:spLocks noChangeArrowheads="1"/>
            </p:cNvSpPr>
            <p:nvPr/>
          </p:nvSpPr>
          <p:spPr bwMode="auto">
            <a:xfrm>
              <a:off x="1518" y="2200"/>
              <a:ext cx="1915" cy="224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16C96A02-4AD7-874B-9A28-09B483204442}"/>
              </a:ext>
            </a:extLst>
          </p:cNvPr>
          <p:cNvGrpSpPr/>
          <p:nvPr/>
        </p:nvGrpSpPr>
        <p:grpSpPr>
          <a:xfrm>
            <a:off x="7400049" y="1678160"/>
            <a:ext cx="492125" cy="1198562"/>
            <a:chOff x="7272338" y="2173288"/>
            <a:chExt cx="492125" cy="1198562"/>
          </a:xfrm>
        </p:grpSpPr>
        <p:sp>
          <p:nvSpPr>
            <p:cNvPr id="91" name="Line 86">
              <a:extLst>
                <a:ext uri="{FF2B5EF4-FFF2-40B4-BE49-F238E27FC236}">
                  <a16:creationId xmlns:a16="http://schemas.microsoft.com/office/drawing/2014/main" id="{78F790DD-EBD7-8C43-9331-4F27B5AA9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7100" y="2368550"/>
              <a:ext cx="47148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Line 87">
              <a:extLst>
                <a:ext uri="{FF2B5EF4-FFF2-40B4-BE49-F238E27FC236}">
                  <a16:creationId xmlns:a16="http://schemas.microsoft.com/office/drawing/2014/main" id="{90C3391B-8DBB-5E49-B44C-403016C8C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2975" y="2574925"/>
              <a:ext cx="47148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Line 88">
              <a:extLst>
                <a:ext uri="{FF2B5EF4-FFF2-40B4-BE49-F238E27FC236}">
                  <a16:creationId xmlns:a16="http://schemas.microsoft.com/office/drawing/2014/main" id="{071D85E8-FE4A-7343-B7AB-A4BBCFFD4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3450" y="2781300"/>
              <a:ext cx="47148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Line 89">
              <a:extLst>
                <a:ext uri="{FF2B5EF4-FFF2-40B4-BE49-F238E27FC236}">
                  <a16:creationId xmlns:a16="http://schemas.microsoft.com/office/drawing/2014/main" id="{444779EC-DC9B-1F4B-9B6B-053699CF3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2338" y="2987675"/>
              <a:ext cx="47148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Line 90">
              <a:extLst>
                <a:ext uri="{FF2B5EF4-FFF2-40B4-BE49-F238E27FC236}">
                  <a16:creationId xmlns:a16="http://schemas.microsoft.com/office/drawing/2014/main" id="{46417282-3BF1-7144-A00D-D830302F3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0275" y="3175000"/>
              <a:ext cx="47148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Line 92">
              <a:extLst>
                <a:ext uri="{FF2B5EF4-FFF2-40B4-BE49-F238E27FC236}">
                  <a16:creationId xmlns:a16="http://schemas.microsoft.com/office/drawing/2014/main" id="{61E5CA93-AC38-CF44-BF51-31A4C8C43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0275" y="2173288"/>
              <a:ext cx="47148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7" name="Line 93">
              <a:extLst>
                <a:ext uri="{FF2B5EF4-FFF2-40B4-BE49-F238E27FC236}">
                  <a16:creationId xmlns:a16="http://schemas.microsoft.com/office/drawing/2014/main" id="{0DC18109-2D6C-6746-BBA9-11EC2DF03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0275" y="3371850"/>
              <a:ext cx="47148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CC7885B3-A7A5-CD44-B87D-D90C75C93216}"/>
              </a:ext>
            </a:extLst>
          </p:cNvPr>
          <p:cNvGrpSpPr/>
          <p:nvPr/>
        </p:nvGrpSpPr>
        <p:grpSpPr>
          <a:xfrm>
            <a:off x="1316475" y="1681888"/>
            <a:ext cx="492125" cy="1198562"/>
            <a:chOff x="7272338" y="2173288"/>
            <a:chExt cx="492125" cy="1198562"/>
          </a:xfrm>
        </p:grpSpPr>
        <p:sp>
          <p:nvSpPr>
            <p:cNvPr id="99" name="Line 86">
              <a:extLst>
                <a:ext uri="{FF2B5EF4-FFF2-40B4-BE49-F238E27FC236}">
                  <a16:creationId xmlns:a16="http://schemas.microsoft.com/office/drawing/2014/main" id="{6033B7B2-74CC-104C-AC3F-596F11E8C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7100" y="2368550"/>
              <a:ext cx="47148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Line 87">
              <a:extLst>
                <a:ext uri="{FF2B5EF4-FFF2-40B4-BE49-F238E27FC236}">
                  <a16:creationId xmlns:a16="http://schemas.microsoft.com/office/drawing/2014/main" id="{AAB2CBAC-1DE3-A84C-BE22-FB1270956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2975" y="2574925"/>
              <a:ext cx="47148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Line 88">
              <a:extLst>
                <a:ext uri="{FF2B5EF4-FFF2-40B4-BE49-F238E27FC236}">
                  <a16:creationId xmlns:a16="http://schemas.microsoft.com/office/drawing/2014/main" id="{5B0B624C-0360-A746-9C8A-7B4CB2B9C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3450" y="2781300"/>
              <a:ext cx="47148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Line 89">
              <a:extLst>
                <a:ext uri="{FF2B5EF4-FFF2-40B4-BE49-F238E27FC236}">
                  <a16:creationId xmlns:a16="http://schemas.microsoft.com/office/drawing/2014/main" id="{884ACA69-1228-9F46-8BF0-C2FAD3CFE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2338" y="2987675"/>
              <a:ext cx="47148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Line 90">
              <a:extLst>
                <a:ext uri="{FF2B5EF4-FFF2-40B4-BE49-F238E27FC236}">
                  <a16:creationId xmlns:a16="http://schemas.microsoft.com/office/drawing/2014/main" id="{D1D8DECE-7F65-9346-A20F-3BB5A417C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0275" y="3175000"/>
              <a:ext cx="47148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Line 92">
              <a:extLst>
                <a:ext uri="{FF2B5EF4-FFF2-40B4-BE49-F238E27FC236}">
                  <a16:creationId xmlns:a16="http://schemas.microsoft.com/office/drawing/2014/main" id="{3B2C5243-3309-014F-9ED1-DE882F6BB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0275" y="2173288"/>
              <a:ext cx="47148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5" name="Line 93">
              <a:extLst>
                <a:ext uri="{FF2B5EF4-FFF2-40B4-BE49-F238E27FC236}">
                  <a16:creationId xmlns:a16="http://schemas.microsoft.com/office/drawing/2014/main" id="{A206B1ED-0D07-FE47-B041-7949FF2B8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0275" y="3371850"/>
              <a:ext cx="47148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6" name="AutoShape 169">
            <a:extLst>
              <a:ext uri="{FF2B5EF4-FFF2-40B4-BE49-F238E27FC236}">
                <a16:creationId xmlns:a16="http://schemas.microsoft.com/office/drawing/2014/main" id="{1959DCE6-225F-0849-B1F1-0211EB171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61" y="5533508"/>
            <a:ext cx="1598606" cy="1006992"/>
          </a:xfrm>
          <a:prstGeom prst="roundRect">
            <a:avLst>
              <a:gd name="adj" fmla="val 16667"/>
            </a:avLst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- Manche à air</a:t>
            </a:r>
          </a:p>
          <a:p>
            <a:r>
              <a:rPr lang="fr-FR" sz="1400" dirty="0">
                <a:solidFill>
                  <a:schemeClr val="tx1"/>
                </a:solidFill>
              </a:rPr>
              <a:t>- « </a:t>
            </a: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 » d’atterrissage</a:t>
            </a:r>
          </a:p>
          <a:p>
            <a:r>
              <a:rPr lang="fr-FR" sz="1400" dirty="0">
                <a:solidFill>
                  <a:schemeClr val="tx1"/>
                </a:solidFill>
              </a:rPr>
              <a:t>- Pente</a:t>
            </a:r>
          </a:p>
          <a:p>
            <a:r>
              <a:rPr lang="fr-FR" sz="1400" dirty="0">
                <a:solidFill>
                  <a:schemeClr val="tx1"/>
                </a:solidFill>
              </a:rPr>
              <a:t>- QFU prioritaire</a:t>
            </a:r>
          </a:p>
          <a:p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7" name="AutoShape 169">
            <a:extLst>
              <a:ext uri="{FF2B5EF4-FFF2-40B4-BE49-F238E27FC236}">
                <a16:creationId xmlns:a16="http://schemas.microsoft.com/office/drawing/2014/main" id="{B99BBADF-F103-2249-8ABC-9E7695A5F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280" y="5533508"/>
            <a:ext cx="1985808" cy="879992"/>
          </a:xfrm>
          <a:prstGeom prst="roundRect">
            <a:avLst>
              <a:gd name="adj" fmla="val 16667"/>
            </a:avLst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- Orientation de l’appareil</a:t>
            </a:r>
          </a:p>
          <a:p>
            <a:r>
              <a:rPr lang="fr-FR" sz="1400" dirty="0">
                <a:solidFill>
                  <a:schemeClr val="tx1"/>
                </a:solidFill>
              </a:rPr>
              <a:t>- Respect de la procédure</a:t>
            </a:r>
          </a:p>
          <a:p>
            <a:r>
              <a:rPr lang="fr-FR" sz="1400" dirty="0">
                <a:solidFill>
                  <a:schemeClr val="tx1"/>
                </a:solidFill>
              </a:rPr>
              <a:t>- Sécurité hélice</a:t>
            </a:r>
          </a:p>
          <a:p>
            <a:r>
              <a:rPr lang="fr-FR" sz="1400" dirty="0">
                <a:solidFill>
                  <a:schemeClr val="tx1"/>
                </a:solidFill>
              </a:rPr>
              <a:t>- Message radio</a:t>
            </a:r>
          </a:p>
        </p:txBody>
      </p:sp>
      <p:sp>
        <p:nvSpPr>
          <p:cNvPr id="108" name="AutoShape 169">
            <a:extLst>
              <a:ext uri="{FF2B5EF4-FFF2-40B4-BE49-F238E27FC236}">
                <a16:creationId xmlns:a16="http://schemas.microsoft.com/office/drawing/2014/main" id="{43AFA69B-6602-1945-A767-15FFF9761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1" y="5605553"/>
            <a:ext cx="1739572" cy="1011644"/>
          </a:xfrm>
          <a:prstGeom prst="roundRect">
            <a:avLst>
              <a:gd name="adj" fmla="val 16667"/>
            </a:avLst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- Vitesse lente</a:t>
            </a:r>
          </a:p>
          <a:p>
            <a:r>
              <a:rPr lang="fr-FR" sz="1400" dirty="0">
                <a:solidFill>
                  <a:schemeClr val="tx1"/>
                </a:solidFill>
              </a:rPr>
              <a:t>- Manche au vent</a:t>
            </a:r>
          </a:p>
          <a:p>
            <a:r>
              <a:rPr lang="fr-FR" sz="1400" dirty="0">
                <a:solidFill>
                  <a:schemeClr val="tx1"/>
                </a:solidFill>
              </a:rPr>
              <a:t>- Freins testés</a:t>
            </a:r>
          </a:p>
          <a:p>
            <a:r>
              <a:rPr lang="fr-FR" sz="1400" dirty="0">
                <a:solidFill>
                  <a:schemeClr val="tx1"/>
                </a:solidFill>
              </a:rPr>
              <a:t>- Envergure maitrisée</a:t>
            </a:r>
          </a:p>
          <a:p>
            <a:pPr marL="285750" indent="-285750">
              <a:buFontTx/>
              <a:buChar char="-"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9" name="AutoShape 169">
            <a:extLst>
              <a:ext uri="{FF2B5EF4-FFF2-40B4-BE49-F238E27FC236}">
                <a16:creationId xmlns:a16="http://schemas.microsoft.com/office/drawing/2014/main" id="{131DB86F-C55D-4944-A1FF-98E2299A7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8" y="5484846"/>
            <a:ext cx="1833294" cy="883684"/>
          </a:xfrm>
          <a:prstGeom prst="roundRect">
            <a:avLst>
              <a:gd name="adj" fmla="val 16667"/>
            </a:avLst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- Champ visuel </a:t>
            </a:r>
            <a:r>
              <a:rPr lang="fr-FR" sz="1400" dirty="0" err="1">
                <a:solidFill>
                  <a:schemeClr val="tx1"/>
                </a:solidFill>
              </a:rPr>
              <a:t>ext</a:t>
            </a:r>
            <a:r>
              <a:rPr lang="fr-FR" sz="1400" dirty="0">
                <a:solidFill>
                  <a:schemeClr val="tx1"/>
                </a:solidFill>
              </a:rPr>
              <a:t>. </a:t>
            </a:r>
          </a:p>
          <a:p>
            <a:r>
              <a:rPr lang="fr-FR" sz="1400" dirty="0">
                <a:solidFill>
                  <a:schemeClr val="tx1"/>
                </a:solidFill>
              </a:rPr>
              <a:t>- Actions vitales</a:t>
            </a:r>
          </a:p>
          <a:p>
            <a:r>
              <a:rPr lang="fr-FR" sz="1400" dirty="0">
                <a:solidFill>
                  <a:schemeClr val="tx1"/>
                </a:solidFill>
              </a:rPr>
              <a:t>- Message radio</a:t>
            </a:r>
          </a:p>
        </p:txBody>
      </p:sp>
      <p:pic>
        <p:nvPicPr>
          <p:cNvPr id="110" name="Image 109" descr="http://www.avionic-online.com/pictures/signaux6.JPG">
            <a:extLst>
              <a:ext uri="{FF2B5EF4-FFF2-40B4-BE49-F238E27FC236}">
                <a16:creationId xmlns:a16="http://schemas.microsoft.com/office/drawing/2014/main" id="{A867AE57-4724-2840-A9C5-8B6BD78AF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1" b="100000" l="2000" r="100000">
                        <a14:foregroundMark x1="18000" y1="36275" x2="18000" y2="36275"/>
                        <a14:foregroundMark x1="21000" y1="51961" x2="21000" y2="51961"/>
                        <a14:foregroundMark x1="19000" y1="65686" x2="19000" y2="6568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7197138" y="3990822"/>
            <a:ext cx="432000" cy="44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75" grpId="0" animBg="1"/>
      <p:bldP spid="76" grpId="0" animBg="1"/>
      <p:bldP spid="88" grpId="0" animBg="1"/>
      <p:bldP spid="89" grpId="0" animBg="1"/>
      <p:bldP spid="106" grpId="0"/>
      <p:bldP spid="107" grpId="0"/>
      <p:bldP spid="108" grpId="0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620713" y="247650"/>
            <a:ext cx="7993062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Les phases du décollage</a:t>
            </a:r>
          </a:p>
        </p:txBody>
      </p:sp>
      <p:grpSp>
        <p:nvGrpSpPr>
          <p:cNvPr id="46" name="Grouper 45"/>
          <p:cNvGrpSpPr/>
          <p:nvPr/>
        </p:nvGrpSpPr>
        <p:grpSpPr>
          <a:xfrm>
            <a:off x="64612" y="5585617"/>
            <a:ext cx="9000000" cy="430213"/>
            <a:chOff x="50800" y="5588000"/>
            <a:chExt cx="9000000" cy="430213"/>
          </a:xfrm>
        </p:grpSpPr>
        <p:sp>
          <p:nvSpPr>
            <p:cNvPr id="77" name="AutoShape 5"/>
            <p:cNvSpPr>
              <a:spLocks noChangeArrowheads="1"/>
            </p:cNvSpPr>
            <p:nvPr/>
          </p:nvSpPr>
          <p:spPr bwMode="auto">
            <a:xfrm>
              <a:off x="50800" y="5588000"/>
              <a:ext cx="9000000" cy="430213"/>
            </a:xfrm>
            <a:prstGeom prst="parallelogram">
              <a:avLst>
                <a:gd name="adj" fmla="val 54854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>
                <a:rot lat="18599993" lon="0" rev="0"/>
              </a:camera>
              <a:lightRig rig="freezing" dir="t"/>
            </a:scene3d>
            <a:sp3d extrusionH="31750" contourW="12700" prstMaterial="dkEdge">
              <a:contourClr>
                <a:schemeClr val="bg1">
                  <a:lumMod val="65000"/>
                </a:schemeClr>
              </a:contourClr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173038" y="5778500"/>
              <a:ext cx="8755362" cy="0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lgDash"/>
              <a:bevel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E5819F92-5AF2-0641-AC9A-3FC47C79D315}"/>
              </a:ext>
            </a:extLst>
          </p:cNvPr>
          <p:cNvGrpSpPr/>
          <p:nvPr/>
        </p:nvGrpSpPr>
        <p:grpSpPr>
          <a:xfrm>
            <a:off x="5770008" y="4036226"/>
            <a:ext cx="3158392" cy="853837"/>
            <a:chOff x="5770008" y="4036226"/>
            <a:chExt cx="3158392" cy="853837"/>
          </a:xfrm>
        </p:grpSpPr>
        <p:sp>
          <p:nvSpPr>
            <p:cNvPr id="98" name="AutoShape 166"/>
            <p:cNvSpPr>
              <a:spLocks noChangeArrowheads="1"/>
            </p:cNvSpPr>
            <p:nvPr/>
          </p:nvSpPr>
          <p:spPr bwMode="auto">
            <a:xfrm>
              <a:off x="5770008" y="4036226"/>
              <a:ext cx="3158392" cy="37067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dirty="0">
                  <a:latin typeface="Candara"/>
                  <a:cs typeface="Candara"/>
                </a:rPr>
                <a:t>Mise des gaz et roulage</a:t>
              </a:r>
            </a:p>
          </p:txBody>
        </p:sp>
        <p:sp>
          <p:nvSpPr>
            <p:cNvPr id="99" name="Oval 163"/>
            <p:cNvSpPr>
              <a:spLocks noChangeAspect="1" noChangeArrowheads="1"/>
            </p:cNvSpPr>
            <p:nvPr/>
          </p:nvSpPr>
          <p:spPr bwMode="auto">
            <a:xfrm>
              <a:off x="7053266" y="4545114"/>
              <a:ext cx="357137" cy="344949"/>
            </a:xfrm>
            <a:prstGeom prst="ellipse">
              <a:avLst/>
            </a:prstGeom>
            <a:solidFill>
              <a:srgbClr val="C0504D"/>
            </a:solidFill>
            <a:ln w="28575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2000" dirty="0">
                  <a:latin typeface="Candara"/>
                  <a:cs typeface="Candara"/>
                </a:rPr>
                <a:t>6</a:t>
              </a:r>
              <a:endParaRPr lang="fr-FR" sz="2000" dirty="0">
                <a:solidFill>
                  <a:schemeClr val="lt1"/>
                </a:solidFill>
                <a:latin typeface="Candara"/>
                <a:cs typeface="Candara"/>
              </a:endParaRPr>
            </a:p>
          </p:txBody>
        </p:sp>
      </p:grpSp>
      <p:pic>
        <p:nvPicPr>
          <p:cNvPr id="26" name="Picture 41">
            <a:extLst>
              <a:ext uri="{FF2B5EF4-FFF2-40B4-BE49-F238E27FC236}">
                <a16:creationId xmlns:a16="http://schemas.microsoft.com/office/drawing/2014/main" id="{956D75B9-E65C-0E49-BF74-A70983A2A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lum bright="-11000" contrast="-8000"/>
          </a:blip>
          <a:srcRect/>
          <a:stretch>
            <a:fillRect/>
          </a:stretch>
        </p:blipFill>
        <p:spPr bwMode="auto">
          <a:xfrm>
            <a:off x="8253178" y="5281686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9F537D9C-13B2-4F46-A9AB-56A3F2BFF8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236"/>
          <a:stretch/>
        </p:blipFill>
        <p:spPr>
          <a:xfrm>
            <a:off x="4837741" y="1419467"/>
            <a:ext cx="4280158" cy="1730378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64" name="Group 48">
            <a:extLst>
              <a:ext uri="{FF2B5EF4-FFF2-40B4-BE49-F238E27FC236}">
                <a16:creationId xmlns:a16="http://schemas.microsoft.com/office/drawing/2014/main" id="{F4D7FFB5-9491-364F-AB04-B54863556B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34369" y="1522870"/>
            <a:ext cx="498462" cy="360000"/>
            <a:chOff x="93" y="3183"/>
            <a:chExt cx="387" cy="586"/>
          </a:xfrm>
        </p:grpSpPr>
        <p:sp>
          <p:nvSpPr>
            <p:cNvPr id="65" name="Oval 45">
              <a:extLst>
                <a:ext uri="{FF2B5EF4-FFF2-40B4-BE49-F238E27FC236}">
                  <a16:creationId xmlns:a16="http://schemas.microsoft.com/office/drawing/2014/main" id="{A288F5DC-1E3F-F248-B9FD-1A498AC4E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" y="3338"/>
              <a:ext cx="131" cy="29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46">
              <a:extLst>
                <a:ext uri="{FF2B5EF4-FFF2-40B4-BE49-F238E27FC236}">
                  <a16:creationId xmlns:a16="http://schemas.microsoft.com/office/drawing/2014/main" id="{E1E262F0-2BCB-5549-8677-986F4D864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" y="3183"/>
              <a:ext cx="0" cy="58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7" name="Line 47">
              <a:extLst>
                <a:ext uri="{FF2B5EF4-FFF2-40B4-BE49-F238E27FC236}">
                  <a16:creationId xmlns:a16="http://schemas.microsoft.com/office/drawing/2014/main" id="{F54D07A5-18C0-7545-9B0D-36C9C3DC64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>
              <a:off x="93" y="3464"/>
              <a:ext cx="387" cy="45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1E613635-65B9-114F-A895-1F2EF9A078F4}"/>
              </a:ext>
            </a:extLst>
          </p:cNvPr>
          <p:cNvGrpSpPr>
            <a:grpSpLocks noChangeAspect="1"/>
          </p:cNvGrpSpPr>
          <p:nvPr/>
        </p:nvGrpSpPr>
        <p:grpSpPr>
          <a:xfrm>
            <a:off x="5586065" y="1757981"/>
            <a:ext cx="2808000" cy="2855065"/>
            <a:chOff x="1314593" y="3625332"/>
            <a:chExt cx="3257407" cy="3312000"/>
          </a:xfrm>
        </p:grpSpPr>
        <p:sp>
          <p:nvSpPr>
            <p:cNvPr id="69" name="PubChord">
              <a:extLst>
                <a:ext uri="{FF2B5EF4-FFF2-40B4-BE49-F238E27FC236}">
                  <a16:creationId xmlns:a16="http://schemas.microsoft.com/office/drawing/2014/main" id="{E024EF14-1C76-DD4B-A42A-30509E0B5E6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 rot="8085835">
              <a:off x="1288523" y="3666004"/>
              <a:ext cx="3312000" cy="3230656"/>
            </a:xfrm>
            <a:custGeom>
              <a:avLst/>
              <a:gdLst>
                <a:gd name="T0" fmla="*/ 614640 w 21600"/>
                <a:gd name="T1" fmla="*/ 630447 h 21600"/>
                <a:gd name="T2" fmla="*/ 2098481 w 21600"/>
                <a:gd name="T3" fmla="*/ 2152451 h 21600"/>
                <a:gd name="T4" fmla="*/ 3582516 w 21600"/>
                <a:gd name="T5" fmla="*/ 3674653 h 21600"/>
                <a:gd name="T6" fmla="*/ 0 60000 65536"/>
                <a:gd name="T7" fmla="*/ 0 60000 65536"/>
                <a:gd name="T8" fmla="*/ 0 60000 65536"/>
                <a:gd name="T9" fmla="*/ 3163 w 21600"/>
                <a:gd name="T10" fmla="*/ 3163 h 21600"/>
                <a:gd name="T11" fmla="*/ 18437 w 21600"/>
                <a:gd name="T12" fmla="*/ 18437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-1" y="7935"/>
                    <a:pt x="-1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/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1A5C5DE4-0CD8-C44D-9C4F-E9C9305EA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81" b="59524" l="333" r="100000">
                          <a14:foregroundMark x1="3000" y1="29762" x2="333" y2="35119"/>
                          <a14:foregroundMark x1="42333" y1="54762" x2="47000" y2="54762"/>
                          <a14:foregroundMark x1="60333" y1="55952" x2="67667" y2="55952"/>
                          <a14:foregroundMark x1="34333" y1="56548" x2="41333" y2="56548"/>
                          <a14:foregroundMark x1="46333" y1="21429" x2="54000" y2="22619"/>
                          <a14:foregroundMark x1="99000" y1="40476" x2="99667" y2="54167"/>
                          <a14:foregroundMark x1="79333" y1="14881" x2="67667" y2="10119"/>
                          <a14:foregroundMark x1="67667" y1="9524" x2="61333" y2="8333"/>
                          <a14:foregroundMark x1="70000" y1="10119" x2="70000" y2="10119"/>
                        </a14:backgroundRemoval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3461"/>
            <a:stretch/>
          </p:blipFill>
          <p:spPr>
            <a:xfrm>
              <a:off x="1314593" y="4539580"/>
              <a:ext cx="3257407" cy="1031356"/>
            </a:xfrm>
            <a:prstGeom prst="rect">
              <a:avLst/>
            </a:prstGeom>
          </p:spPr>
        </p:pic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163B9D78-4FAB-0E45-9C84-30EB21F1ACB7}"/>
              </a:ext>
            </a:extLst>
          </p:cNvPr>
          <p:cNvGrpSpPr>
            <a:grpSpLocks noChangeAspect="1"/>
          </p:cNvGrpSpPr>
          <p:nvPr/>
        </p:nvGrpSpPr>
        <p:grpSpPr>
          <a:xfrm>
            <a:off x="6134267" y="2554738"/>
            <a:ext cx="576000" cy="67129"/>
            <a:chOff x="3786188" y="3071813"/>
            <a:chExt cx="857250" cy="88107"/>
          </a:xfrm>
        </p:grpSpPr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98669D6F-01A2-5D40-A5A2-0B1EA9F60F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3376" y="3071813"/>
              <a:ext cx="107156" cy="8810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0000"/>
                </a:solidFill>
              </a:endParaRPr>
            </a:p>
          </p:txBody>
        </p: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DD6244CE-3C66-524B-94AD-768ED8438CEB}"/>
                </a:ext>
              </a:extLst>
            </p:cNvPr>
            <p:cNvCxnSpPr/>
            <p:nvPr/>
          </p:nvCxnSpPr>
          <p:spPr>
            <a:xfrm>
              <a:off x="3786188" y="3143250"/>
              <a:ext cx="28575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E7DEAD30-5B0F-B24E-A2DD-89EB95F8AD06}"/>
                </a:ext>
              </a:extLst>
            </p:cNvPr>
            <p:cNvCxnSpPr/>
            <p:nvPr/>
          </p:nvCxnSpPr>
          <p:spPr>
            <a:xfrm>
              <a:off x="4357688" y="3143250"/>
              <a:ext cx="28575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C30336F3-5737-C641-8259-01564792E3AB}"/>
              </a:ext>
            </a:extLst>
          </p:cNvPr>
          <p:cNvCxnSpPr>
            <a:cxnSpLocks/>
          </p:cNvCxnSpPr>
          <p:nvPr/>
        </p:nvCxnSpPr>
        <p:spPr>
          <a:xfrm flipV="1">
            <a:off x="6410160" y="1744794"/>
            <a:ext cx="0" cy="792000"/>
          </a:xfrm>
          <a:prstGeom prst="straightConnector1">
            <a:avLst/>
          </a:prstGeom>
          <a:ln w="12700">
            <a:solidFill>
              <a:srgbClr val="FF0000"/>
            </a:solidFill>
            <a:prstDash val="lgDash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C1EB2AA7-184D-AD4B-8A37-21EE5F0BDA9D}"/>
              </a:ext>
            </a:extLst>
          </p:cNvPr>
          <p:cNvSpPr/>
          <p:nvPr/>
        </p:nvSpPr>
        <p:spPr>
          <a:xfrm>
            <a:off x="4993312" y="1146313"/>
            <a:ext cx="39878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480"/>
              </a:spcBef>
              <a:defRPr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Attention à l ’erreur de parallaxe !</a:t>
            </a:r>
          </a:p>
        </p:txBody>
      </p:sp>
      <p:sp>
        <p:nvSpPr>
          <p:cNvPr id="78" name="Oval 163">
            <a:extLst>
              <a:ext uri="{FF2B5EF4-FFF2-40B4-BE49-F238E27FC236}">
                <a16:creationId xmlns:a16="http://schemas.microsoft.com/office/drawing/2014/main" id="{FB3D2679-CF2C-6C47-8258-5D051A9EC6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36928" y="4545114"/>
            <a:ext cx="357137" cy="344949"/>
          </a:xfrm>
          <a:prstGeom prst="ellipse">
            <a:avLst/>
          </a:prstGeom>
          <a:solidFill>
            <a:srgbClr val="376092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/>
            <a:r>
              <a:rPr lang="fr-FR" sz="2000" dirty="0">
                <a:latin typeface="Candara"/>
                <a:cs typeface="Candara"/>
              </a:rPr>
              <a:t>5</a:t>
            </a:r>
            <a:endParaRPr lang="fr-FR" sz="2000" dirty="0">
              <a:solidFill>
                <a:schemeClr val="lt1"/>
              </a:solidFill>
              <a:latin typeface="Candara"/>
              <a:cs typeface="Candara"/>
            </a:endParaRPr>
          </a:p>
        </p:txBody>
      </p:sp>
      <p:sp>
        <p:nvSpPr>
          <p:cNvPr id="79" name="AutoShape 166">
            <a:extLst>
              <a:ext uri="{FF2B5EF4-FFF2-40B4-BE49-F238E27FC236}">
                <a16:creationId xmlns:a16="http://schemas.microsoft.com/office/drawing/2014/main" id="{6ABCE429-82FB-6646-8CB6-CCE4F0D35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5556" y="4036226"/>
            <a:ext cx="1595244" cy="37067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t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latin typeface="Candara"/>
                <a:cs typeface="Candara"/>
              </a:rPr>
              <a:t>Alignement</a:t>
            </a:r>
          </a:p>
        </p:txBody>
      </p:sp>
      <p:grpSp>
        <p:nvGrpSpPr>
          <p:cNvPr id="80" name="Group 48">
            <a:extLst>
              <a:ext uri="{FF2B5EF4-FFF2-40B4-BE49-F238E27FC236}">
                <a16:creationId xmlns:a16="http://schemas.microsoft.com/office/drawing/2014/main" id="{2428435E-2282-6F4D-8768-79FD862A56BF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5049838"/>
            <a:ext cx="415925" cy="684212"/>
            <a:chOff x="93" y="3183"/>
            <a:chExt cx="380" cy="586"/>
          </a:xfrm>
        </p:grpSpPr>
        <p:sp>
          <p:nvSpPr>
            <p:cNvPr id="81" name="Oval 45">
              <a:extLst>
                <a:ext uri="{FF2B5EF4-FFF2-40B4-BE49-F238E27FC236}">
                  <a16:creationId xmlns:a16="http://schemas.microsoft.com/office/drawing/2014/main" id="{40E76AC2-6BD2-F049-BE24-A04C8A641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" y="3338"/>
              <a:ext cx="131" cy="29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Line 46">
              <a:extLst>
                <a:ext uri="{FF2B5EF4-FFF2-40B4-BE49-F238E27FC236}">
                  <a16:creationId xmlns:a16="http://schemas.microsoft.com/office/drawing/2014/main" id="{BE5F7627-BFAC-4244-AACF-A14C87B66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3183"/>
              <a:ext cx="0" cy="58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4" name="Line 47">
              <a:extLst>
                <a:ext uri="{FF2B5EF4-FFF2-40B4-BE49-F238E27FC236}">
                  <a16:creationId xmlns:a16="http://schemas.microsoft.com/office/drawing/2014/main" id="{821DA646-FB4B-6B46-8FE5-3B6668C7E2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" y="3383"/>
              <a:ext cx="380" cy="20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85" name="Line 49">
            <a:extLst>
              <a:ext uri="{FF2B5EF4-FFF2-40B4-BE49-F238E27FC236}">
                <a16:creationId xmlns:a16="http://schemas.microsoft.com/office/drawing/2014/main" id="{C6366026-6375-5C45-8946-F344E9A090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585" y="5391458"/>
            <a:ext cx="8064189" cy="6042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lgDashDot"/>
            <a:round/>
            <a:headEnd type="arrow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FE9ACAE-798A-A54E-A1A6-79A8EF9798B5}"/>
              </a:ext>
            </a:extLst>
          </p:cNvPr>
          <p:cNvSpPr/>
          <p:nvPr/>
        </p:nvSpPr>
        <p:spPr>
          <a:xfrm>
            <a:off x="4976404" y="3437887"/>
            <a:ext cx="39878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480"/>
              </a:spcBef>
              <a:defRPr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Le pilote doit être assis sur l’axe de piste !</a:t>
            </a:r>
          </a:p>
        </p:txBody>
      </p: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535BB470-0863-0D4A-ABC5-846D761C33B3}"/>
              </a:ext>
            </a:extLst>
          </p:cNvPr>
          <p:cNvGrpSpPr/>
          <p:nvPr/>
        </p:nvGrpSpPr>
        <p:grpSpPr>
          <a:xfrm>
            <a:off x="717866" y="1538098"/>
            <a:ext cx="2015996" cy="2015996"/>
            <a:chOff x="5419292" y="1331640"/>
            <a:chExt cx="2015996" cy="2015996"/>
          </a:xfrm>
        </p:grpSpPr>
        <p:grpSp>
          <p:nvGrpSpPr>
            <p:cNvPr id="96" name="Group 43">
              <a:extLst>
                <a:ext uri="{FF2B5EF4-FFF2-40B4-BE49-F238E27FC236}">
                  <a16:creationId xmlns:a16="http://schemas.microsoft.com/office/drawing/2014/main" id="{9386BB2E-E01B-2C49-A8BA-18197AAD3DA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419292" y="1331640"/>
              <a:ext cx="2015996" cy="2015996"/>
              <a:chOff x="344" y="237"/>
              <a:chExt cx="2748" cy="2675"/>
            </a:xfrm>
          </p:grpSpPr>
          <p:pic>
            <p:nvPicPr>
              <p:cNvPr id="100" name="Picture 38">
                <a:extLst>
                  <a:ext uri="{FF2B5EF4-FFF2-40B4-BE49-F238E27FC236}">
                    <a16:creationId xmlns:a16="http://schemas.microsoft.com/office/drawing/2014/main" id="{5AC2701D-A6A1-904E-A3A7-173A33E61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01" name="AutoShape 40">
                <a:extLst>
                  <a:ext uri="{FF2B5EF4-FFF2-40B4-BE49-F238E27FC236}">
                    <a16:creationId xmlns:a16="http://schemas.microsoft.com/office/drawing/2014/main" id="{5CC4F490-F83F-BF41-BC30-2CDABE813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G0" fmla="+- 3962 0 0"/>
                  <a:gd name="G1" fmla="+- 21600 0 3962"/>
                  <a:gd name="G2" fmla="+- 21600 0 3962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BA98144-C7A3-CD49-AE19-8524BCCEB7DE}"/>
                </a:ext>
              </a:extLst>
            </p:cNvPr>
            <p:cNvSpPr/>
            <p:nvPr/>
          </p:nvSpPr>
          <p:spPr>
            <a:xfrm>
              <a:off x="6402775" y="1930122"/>
              <a:ext cx="69088" cy="337312"/>
            </a:xfrm>
            <a:prstGeom prst="rect">
              <a:avLst/>
            </a:prstGeom>
            <a:solidFill>
              <a:srgbClr val="5C46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52257407-F1EF-5646-97B1-C0034804CCB2}"/>
              </a:ext>
            </a:extLst>
          </p:cNvPr>
          <p:cNvGrpSpPr/>
          <p:nvPr/>
        </p:nvGrpSpPr>
        <p:grpSpPr>
          <a:xfrm>
            <a:off x="1702120" y="2071428"/>
            <a:ext cx="54000" cy="912783"/>
            <a:chOff x="6361919" y="1962124"/>
            <a:chExt cx="54000" cy="912783"/>
          </a:xfrm>
        </p:grpSpPr>
        <p:sp>
          <p:nvSpPr>
            <p:cNvPr id="105" name="Signalisation droite 104">
              <a:extLst>
                <a:ext uri="{FF2B5EF4-FFF2-40B4-BE49-F238E27FC236}">
                  <a16:creationId xmlns:a16="http://schemas.microsoft.com/office/drawing/2014/main" id="{271FAC8A-1CC7-6947-8D0C-F5347EB9C9ED}"/>
                </a:ext>
              </a:extLst>
            </p:cNvPr>
            <p:cNvSpPr/>
            <p:nvPr/>
          </p:nvSpPr>
          <p:spPr>
            <a:xfrm rot="16200000">
              <a:off x="6154919" y="2169124"/>
              <a:ext cx="468000" cy="54000"/>
            </a:xfrm>
            <a:prstGeom prst="homePlat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Signalisation droite 105">
              <a:extLst>
                <a:ext uri="{FF2B5EF4-FFF2-40B4-BE49-F238E27FC236}">
                  <a16:creationId xmlns:a16="http://schemas.microsoft.com/office/drawing/2014/main" id="{7A7B0394-F595-D040-AEF2-E34CD508BB43}"/>
                </a:ext>
              </a:extLst>
            </p:cNvPr>
            <p:cNvSpPr/>
            <p:nvPr/>
          </p:nvSpPr>
          <p:spPr>
            <a:xfrm rot="16200000">
              <a:off x="6154919" y="2613907"/>
              <a:ext cx="468000" cy="54000"/>
            </a:xfrm>
            <a:prstGeom prst="homePlate">
              <a:avLst/>
            </a:prstGeom>
            <a:noFill/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67E8E463-9C8E-C14C-8190-748A532585D0}"/>
              </a:ext>
            </a:extLst>
          </p:cNvPr>
          <p:cNvGrpSpPr/>
          <p:nvPr/>
        </p:nvGrpSpPr>
        <p:grpSpPr>
          <a:xfrm>
            <a:off x="2851863" y="1841305"/>
            <a:ext cx="1422400" cy="1422400"/>
            <a:chOff x="7415102" y="1969251"/>
            <a:chExt cx="1422400" cy="1422400"/>
          </a:xfrm>
        </p:grpSpPr>
        <p:pic>
          <p:nvPicPr>
            <p:cNvPr id="108" name="Image 107">
              <a:extLst>
                <a:ext uri="{FF2B5EF4-FFF2-40B4-BE49-F238E27FC236}">
                  <a16:creationId xmlns:a16="http://schemas.microsoft.com/office/drawing/2014/main" id="{F601A10E-74EB-854D-804E-188ABC56B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15102" y="1969251"/>
              <a:ext cx="1422400" cy="1422400"/>
            </a:xfrm>
            <a:prstGeom prst="rect">
              <a:avLst/>
            </a:prstGeom>
          </p:spPr>
        </p:pic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35029C0-A3D3-0046-97E0-3F4E0D4F684F}"/>
                </a:ext>
              </a:extLst>
            </p:cNvPr>
            <p:cNvSpPr/>
            <p:nvPr/>
          </p:nvSpPr>
          <p:spPr>
            <a:xfrm rot="2392121">
              <a:off x="7880331" y="2732303"/>
              <a:ext cx="120854" cy="372148"/>
            </a:xfrm>
            <a:prstGeom prst="rect">
              <a:avLst/>
            </a:prstGeom>
            <a:solidFill>
              <a:srgbClr val="4553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DD882E60-FEBE-EB49-BE30-FD3A385A46C9}"/>
              </a:ext>
            </a:extLst>
          </p:cNvPr>
          <p:cNvGrpSpPr/>
          <p:nvPr/>
        </p:nvGrpSpPr>
        <p:grpSpPr>
          <a:xfrm rot="13159592">
            <a:off x="3484768" y="2110727"/>
            <a:ext cx="54000" cy="912783"/>
            <a:chOff x="6361919" y="1962124"/>
            <a:chExt cx="54000" cy="912783"/>
          </a:xfrm>
        </p:grpSpPr>
        <p:sp>
          <p:nvSpPr>
            <p:cNvPr id="111" name="Signalisation droite 110">
              <a:extLst>
                <a:ext uri="{FF2B5EF4-FFF2-40B4-BE49-F238E27FC236}">
                  <a16:creationId xmlns:a16="http://schemas.microsoft.com/office/drawing/2014/main" id="{45486125-2E4A-3C46-9C64-A9D9C7878CBD}"/>
                </a:ext>
              </a:extLst>
            </p:cNvPr>
            <p:cNvSpPr/>
            <p:nvPr/>
          </p:nvSpPr>
          <p:spPr>
            <a:xfrm rot="16200000">
              <a:off x="6154919" y="2169124"/>
              <a:ext cx="468000" cy="54000"/>
            </a:xfrm>
            <a:prstGeom prst="homePlate">
              <a:avLst/>
            </a:prstGeom>
            <a:solidFill>
              <a:srgbClr val="FF593D"/>
            </a:solidFill>
            <a:ln w="9525">
              <a:solidFill>
                <a:schemeClr val="tx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Signalisation droite 111">
              <a:extLst>
                <a:ext uri="{FF2B5EF4-FFF2-40B4-BE49-F238E27FC236}">
                  <a16:creationId xmlns:a16="http://schemas.microsoft.com/office/drawing/2014/main" id="{1F1DB316-6C9C-A74E-A353-1CAA024B8054}"/>
                </a:ext>
              </a:extLst>
            </p:cNvPr>
            <p:cNvSpPr/>
            <p:nvPr/>
          </p:nvSpPr>
          <p:spPr>
            <a:xfrm rot="16200000">
              <a:off x="6154919" y="2613907"/>
              <a:ext cx="468000" cy="54000"/>
            </a:xfrm>
            <a:prstGeom prst="homePlate">
              <a:avLst/>
            </a:prstGeom>
            <a:noFill/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50D822C-ACE9-8A4F-9149-9006B3CE6622}"/>
              </a:ext>
            </a:extLst>
          </p:cNvPr>
          <p:cNvSpPr/>
          <p:nvPr/>
        </p:nvSpPr>
        <p:spPr>
          <a:xfrm>
            <a:off x="2602351" y="1357496"/>
            <a:ext cx="1898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Pleine</a:t>
            </a:r>
            <a:r>
              <a:rPr lang="fr-FR" sz="12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puissance progressive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C8C5395-DCA4-DA40-9C1C-8574CE1CA9C0}"/>
              </a:ext>
            </a:extLst>
          </p:cNvPr>
          <p:cNvSpPr/>
          <p:nvPr/>
        </p:nvSpPr>
        <p:spPr>
          <a:xfrm>
            <a:off x="752215" y="1581608"/>
            <a:ext cx="18982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480"/>
              </a:spcBef>
              <a:defRPr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Badin actif</a:t>
            </a:r>
          </a:p>
        </p:txBody>
      </p:sp>
      <p:sp>
        <p:nvSpPr>
          <p:cNvPr id="48" name="Text Box 71">
            <a:extLst>
              <a:ext uri="{FF2B5EF4-FFF2-40B4-BE49-F238E27FC236}">
                <a16:creationId xmlns:a16="http://schemas.microsoft.com/office/drawing/2014/main" id="{07272341-1B84-1441-978C-20BA119DF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04" y="1612126"/>
            <a:ext cx="44896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Commandes de tangage et de lacet au neutre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le cas échéant, commande de roulis du côté du vent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Check avant décollage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Préparation mentale des actions à venir</a:t>
            </a:r>
          </a:p>
        </p:txBody>
      </p:sp>
      <p:sp>
        <p:nvSpPr>
          <p:cNvPr id="50" name="Text Box 71">
            <a:extLst>
              <a:ext uri="{FF2B5EF4-FFF2-40B4-BE49-F238E27FC236}">
                <a16:creationId xmlns:a16="http://schemas.microsoft.com/office/drawing/2014/main" id="{FF90C445-A710-4D4B-885F-51E4A70CE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85" y="3357962"/>
            <a:ext cx="476974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Durant le roulage 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Tenue d’axe aux palonniers (souffle hélicoïdal)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Manche progressivement secteur arrière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Circuit visuel du pilote 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Repère d’axe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Badin</a:t>
            </a:r>
          </a:p>
        </p:txBody>
      </p:sp>
    </p:spTree>
    <p:extLst>
      <p:ext uri="{BB962C8B-B14F-4D97-AF65-F5344CB8AC3E}">
        <p14:creationId xmlns:p14="http://schemas.microsoft.com/office/powerpoint/2010/main" val="12541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05625 -0.00208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11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06076 -0.0048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-2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371 L 0.06372 -0.0041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1700000">
                                      <p:cBhvr>
                                        <p:cTn id="6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-0.28698 -0.00185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-9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5" grpId="0" animBg="1"/>
      <p:bldP spid="85" grpId="1" animBg="1"/>
      <p:bldP spid="86" grpId="0"/>
      <p:bldP spid="113" grpId="0"/>
      <p:bldP spid="114" grpId="0"/>
      <p:bldP spid="48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620713" y="247650"/>
            <a:ext cx="7993062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Les phases du décollage</a:t>
            </a:r>
          </a:p>
        </p:txBody>
      </p:sp>
      <p:grpSp>
        <p:nvGrpSpPr>
          <p:cNvPr id="46" name="Grouper 45"/>
          <p:cNvGrpSpPr/>
          <p:nvPr/>
        </p:nvGrpSpPr>
        <p:grpSpPr>
          <a:xfrm>
            <a:off x="64612" y="5585617"/>
            <a:ext cx="9000000" cy="430213"/>
            <a:chOff x="50800" y="5588000"/>
            <a:chExt cx="9000000" cy="430213"/>
          </a:xfrm>
        </p:grpSpPr>
        <p:sp>
          <p:nvSpPr>
            <p:cNvPr id="77" name="AutoShape 5"/>
            <p:cNvSpPr>
              <a:spLocks noChangeArrowheads="1"/>
            </p:cNvSpPr>
            <p:nvPr/>
          </p:nvSpPr>
          <p:spPr bwMode="auto">
            <a:xfrm>
              <a:off x="50800" y="5588000"/>
              <a:ext cx="9000000" cy="430213"/>
            </a:xfrm>
            <a:prstGeom prst="parallelogram">
              <a:avLst>
                <a:gd name="adj" fmla="val 54854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>
                <a:rot lat="18599993" lon="0" rev="0"/>
              </a:camera>
              <a:lightRig rig="freezing" dir="t"/>
            </a:scene3d>
            <a:sp3d extrusionH="31750" contourW="12700" prstMaterial="dkEdge">
              <a:contourClr>
                <a:schemeClr val="bg1">
                  <a:lumMod val="65000"/>
                </a:schemeClr>
              </a:contourClr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173038" y="5778500"/>
              <a:ext cx="8755362" cy="0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lgDash"/>
              <a:bevel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pic>
        <p:nvPicPr>
          <p:cNvPr id="26" name="Picture 41">
            <a:extLst>
              <a:ext uri="{FF2B5EF4-FFF2-40B4-BE49-F238E27FC236}">
                <a16:creationId xmlns:a16="http://schemas.microsoft.com/office/drawing/2014/main" id="{956D75B9-E65C-0E49-BF74-A70983A2A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lum bright="-11000" contrast="-8000"/>
          </a:blip>
          <a:srcRect/>
          <a:stretch>
            <a:fillRect/>
          </a:stretch>
        </p:blipFill>
        <p:spPr bwMode="auto">
          <a:xfrm rot="600000">
            <a:off x="5627539" y="5263621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A0FB3A77-693D-4D4B-99FE-6B82BB90E7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236"/>
          <a:stretch/>
        </p:blipFill>
        <p:spPr>
          <a:xfrm>
            <a:off x="4837741" y="1419467"/>
            <a:ext cx="4280158" cy="1730378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FD7E0A0D-F88B-E242-AB87-5412FA5B0D45}"/>
              </a:ext>
            </a:extLst>
          </p:cNvPr>
          <p:cNvGrpSpPr/>
          <p:nvPr/>
        </p:nvGrpSpPr>
        <p:grpSpPr>
          <a:xfrm>
            <a:off x="4716972" y="1770713"/>
            <a:ext cx="4263794" cy="2855065"/>
            <a:chOff x="4800818" y="1757981"/>
            <a:chExt cx="4263794" cy="28550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3D2992-6660-7848-AA19-0DD6AF72CDFD}"/>
                </a:ext>
              </a:extLst>
            </p:cNvPr>
            <p:cNvSpPr/>
            <p:nvPr/>
          </p:nvSpPr>
          <p:spPr>
            <a:xfrm>
              <a:off x="4800818" y="3140844"/>
              <a:ext cx="4263794" cy="1041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id="{0C4E56D3-5D3C-8741-8B8D-E8BB92191F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98765" y="1757981"/>
              <a:ext cx="2808000" cy="2855065"/>
              <a:chOff x="1329326" y="3625332"/>
              <a:chExt cx="3257407" cy="3312000"/>
            </a:xfrm>
          </p:grpSpPr>
          <p:sp>
            <p:nvSpPr>
              <p:cNvPr id="90" name="PubChord">
                <a:extLst>
                  <a:ext uri="{FF2B5EF4-FFF2-40B4-BE49-F238E27FC236}">
                    <a16:creationId xmlns:a16="http://schemas.microsoft.com/office/drawing/2014/main" id="{FDF29CFB-F679-4F45-9B1D-325414112D6A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 rot="8085835">
                <a:off x="1303256" y="3666004"/>
                <a:ext cx="3312000" cy="3230656"/>
              </a:xfrm>
              <a:custGeom>
                <a:avLst/>
                <a:gdLst>
                  <a:gd name="T0" fmla="*/ 614640 w 21600"/>
                  <a:gd name="T1" fmla="*/ 630447 h 21600"/>
                  <a:gd name="T2" fmla="*/ 2098481 w 21600"/>
                  <a:gd name="T3" fmla="*/ 2152451 h 21600"/>
                  <a:gd name="T4" fmla="*/ 3582516 w 21600"/>
                  <a:gd name="T5" fmla="*/ 3674653 h 21600"/>
                  <a:gd name="T6" fmla="*/ 0 60000 65536"/>
                  <a:gd name="T7" fmla="*/ 0 60000 65536"/>
                  <a:gd name="T8" fmla="*/ 0 60000 65536"/>
                  <a:gd name="T9" fmla="*/ 3163 w 21600"/>
                  <a:gd name="T10" fmla="*/ 3163 h 21600"/>
                  <a:gd name="T11" fmla="*/ 18437 w 21600"/>
                  <a:gd name="T12" fmla="*/ 18437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-1" y="7935"/>
                      <a:pt x="-1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3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 dirty="0"/>
              </a:p>
            </p:txBody>
          </p:sp>
          <p:pic>
            <p:nvPicPr>
              <p:cNvPr id="91" name="Image 90">
                <a:extLst>
                  <a:ext uri="{FF2B5EF4-FFF2-40B4-BE49-F238E27FC236}">
                    <a16:creationId xmlns:a16="http://schemas.microsoft.com/office/drawing/2014/main" id="{9C92464C-8C22-004D-823D-4B92B4F710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381" b="59524" l="333" r="100000">
                            <a14:foregroundMark x1="3000" y1="29762" x2="333" y2="35119"/>
                            <a14:foregroundMark x1="42333" y1="54762" x2="47000" y2="54762"/>
                            <a14:foregroundMark x1="60333" y1="55952" x2="67667" y2="55952"/>
                            <a14:foregroundMark x1="34333" y1="56548" x2="41333" y2="56548"/>
                            <a14:foregroundMark x1="46333" y1="21429" x2="54000" y2="22619"/>
                            <a14:foregroundMark x1="99000" y1="40476" x2="99667" y2="54167"/>
                            <a14:foregroundMark x1="79333" y1="14881" x2="67667" y2="10119"/>
                            <a14:foregroundMark x1="67667" y1="9524" x2="61333" y2="8333"/>
                            <a14:foregroundMark x1="70000" y1="10119" x2="70000" y2="10119"/>
                          </a14:backgroundRemoval>
                        </a14:imgEffect>
                        <a14:imgEffect>
                          <a14:colorTemperature colorTemp="11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b="43461"/>
              <a:stretch/>
            </p:blipFill>
            <p:spPr>
              <a:xfrm>
                <a:off x="1329326" y="4539580"/>
                <a:ext cx="3257407" cy="1031357"/>
              </a:xfrm>
              <a:prstGeom prst="rect">
                <a:avLst/>
              </a:prstGeom>
            </p:spPr>
          </p:pic>
        </p:grpSp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694E8F9B-807A-C544-8478-656097857B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34267" y="2554738"/>
              <a:ext cx="576000" cy="67129"/>
              <a:chOff x="3786188" y="3071813"/>
              <a:chExt cx="857250" cy="88107"/>
            </a:xfrm>
          </p:grpSpPr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11CDED34-3F8C-E146-ACD8-EE4C249E6B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3376" y="3071813"/>
                <a:ext cx="107156" cy="881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4" name="Connecteur droit 93">
                <a:extLst>
                  <a:ext uri="{FF2B5EF4-FFF2-40B4-BE49-F238E27FC236}">
                    <a16:creationId xmlns:a16="http://schemas.microsoft.com/office/drawing/2014/main" id="{00E0AC1F-E6C6-6B42-AFD5-1E211BECEAE9}"/>
                  </a:ext>
                </a:extLst>
              </p:cNvPr>
              <p:cNvCxnSpPr/>
              <p:nvPr/>
            </p:nvCxnSpPr>
            <p:spPr>
              <a:xfrm>
                <a:off x="3786188" y="3143250"/>
                <a:ext cx="28575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114">
                <a:extLst>
                  <a:ext uri="{FF2B5EF4-FFF2-40B4-BE49-F238E27FC236}">
                    <a16:creationId xmlns:a16="http://schemas.microsoft.com/office/drawing/2014/main" id="{2B4970C4-8CEB-7B49-821C-AEAB03BE83A4}"/>
                  </a:ext>
                </a:extLst>
              </p:cNvPr>
              <p:cNvCxnSpPr/>
              <p:nvPr/>
            </p:nvCxnSpPr>
            <p:spPr>
              <a:xfrm>
                <a:off x="4357688" y="3143250"/>
                <a:ext cx="28575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903EA06-CBA6-0245-83C8-AD226C171E17}"/>
              </a:ext>
            </a:extLst>
          </p:cNvPr>
          <p:cNvGrpSpPr/>
          <p:nvPr/>
        </p:nvGrpSpPr>
        <p:grpSpPr>
          <a:xfrm>
            <a:off x="4065781" y="4036226"/>
            <a:ext cx="1595244" cy="853837"/>
            <a:chOff x="4065781" y="4036226"/>
            <a:chExt cx="1595244" cy="853837"/>
          </a:xfrm>
        </p:grpSpPr>
        <p:sp>
          <p:nvSpPr>
            <p:cNvPr id="103" name="AutoShape 166"/>
            <p:cNvSpPr>
              <a:spLocks noChangeArrowheads="1"/>
            </p:cNvSpPr>
            <p:nvPr/>
          </p:nvSpPr>
          <p:spPr bwMode="auto">
            <a:xfrm>
              <a:off x="4065781" y="4036226"/>
              <a:ext cx="1595244" cy="370674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28575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dirty="0">
                  <a:latin typeface="Candara"/>
                  <a:cs typeface="Candara"/>
                </a:rPr>
                <a:t>Rotation</a:t>
              </a:r>
            </a:p>
          </p:txBody>
        </p:sp>
        <p:sp>
          <p:nvSpPr>
            <p:cNvPr id="104" name="Oval 163"/>
            <p:cNvSpPr>
              <a:spLocks noChangeAspect="1" noChangeArrowheads="1"/>
            </p:cNvSpPr>
            <p:nvPr/>
          </p:nvSpPr>
          <p:spPr bwMode="auto">
            <a:xfrm>
              <a:off x="4659912" y="4545114"/>
              <a:ext cx="357137" cy="344949"/>
            </a:xfrm>
            <a:prstGeom prst="ellipse">
              <a:avLst/>
            </a:prstGeom>
            <a:solidFill>
              <a:srgbClr val="E46C0A"/>
            </a:solidFill>
            <a:ln w="28575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2000" dirty="0">
                  <a:latin typeface="Candara"/>
                  <a:cs typeface="Candara"/>
                </a:rPr>
                <a:t>7</a:t>
              </a:r>
              <a:endParaRPr lang="fr-FR" sz="2000" dirty="0">
                <a:solidFill>
                  <a:schemeClr val="lt1"/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E5819F92-5AF2-0641-AC9A-3FC47C79D315}"/>
              </a:ext>
            </a:extLst>
          </p:cNvPr>
          <p:cNvGrpSpPr/>
          <p:nvPr/>
        </p:nvGrpSpPr>
        <p:grpSpPr>
          <a:xfrm>
            <a:off x="5770008" y="4036226"/>
            <a:ext cx="3158392" cy="853837"/>
            <a:chOff x="5770008" y="4036226"/>
            <a:chExt cx="3158392" cy="853837"/>
          </a:xfrm>
        </p:grpSpPr>
        <p:sp>
          <p:nvSpPr>
            <p:cNvPr id="98" name="AutoShape 166"/>
            <p:cNvSpPr>
              <a:spLocks noChangeArrowheads="1"/>
            </p:cNvSpPr>
            <p:nvPr/>
          </p:nvSpPr>
          <p:spPr bwMode="auto">
            <a:xfrm>
              <a:off x="5770008" y="4036226"/>
              <a:ext cx="3158392" cy="37067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dirty="0">
                  <a:latin typeface="Candara"/>
                  <a:cs typeface="Candara"/>
                </a:rPr>
                <a:t>Mise des gaz et roulage</a:t>
              </a:r>
            </a:p>
          </p:txBody>
        </p:sp>
        <p:sp>
          <p:nvSpPr>
            <p:cNvPr id="99" name="Oval 163"/>
            <p:cNvSpPr>
              <a:spLocks noChangeAspect="1" noChangeArrowheads="1"/>
            </p:cNvSpPr>
            <p:nvPr/>
          </p:nvSpPr>
          <p:spPr bwMode="auto">
            <a:xfrm>
              <a:off x="7053266" y="4545114"/>
              <a:ext cx="357137" cy="344949"/>
            </a:xfrm>
            <a:prstGeom prst="ellipse">
              <a:avLst/>
            </a:prstGeom>
            <a:solidFill>
              <a:srgbClr val="C0504D"/>
            </a:solidFill>
            <a:ln w="28575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2000" dirty="0">
                  <a:latin typeface="Candara"/>
                  <a:cs typeface="Candara"/>
                </a:rPr>
                <a:t>6</a:t>
              </a:r>
              <a:endParaRPr lang="fr-FR" sz="2000" dirty="0">
                <a:solidFill>
                  <a:schemeClr val="lt1"/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118" name="Group 62">
            <a:extLst>
              <a:ext uri="{FF2B5EF4-FFF2-40B4-BE49-F238E27FC236}">
                <a16:creationId xmlns:a16="http://schemas.microsoft.com/office/drawing/2014/main" id="{76B97AE7-9B00-BB4F-B928-D3189D177ACC}"/>
              </a:ext>
            </a:extLst>
          </p:cNvPr>
          <p:cNvGrpSpPr>
            <a:grpSpLocks/>
          </p:cNvGrpSpPr>
          <p:nvPr/>
        </p:nvGrpSpPr>
        <p:grpSpPr bwMode="auto">
          <a:xfrm>
            <a:off x="3466829" y="4568571"/>
            <a:ext cx="1498777" cy="521200"/>
            <a:chOff x="2868" y="3090"/>
            <a:chExt cx="988" cy="350"/>
          </a:xfrm>
        </p:grpSpPr>
        <p:grpSp>
          <p:nvGrpSpPr>
            <p:cNvPr id="119" name="Group 53">
              <a:extLst>
                <a:ext uri="{FF2B5EF4-FFF2-40B4-BE49-F238E27FC236}">
                  <a16:creationId xmlns:a16="http://schemas.microsoft.com/office/drawing/2014/main" id="{CE300386-110D-EA44-A9ED-BAF8A9B2A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2" y="3180"/>
              <a:ext cx="474" cy="260"/>
              <a:chOff x="1072" y="1562"/>
              <a:chExt cx="1511" cy="260"/>
            </a:xfrm>
          </p:grpSpPr>
          <p:sp>
            <p:nvSpPr>
              <p:cNvPr id="121" name="AutoShape 54">
                <a:extLst>
                  <a:ext uri="{FF2B5EF4-FFF2-40B4-BE49-F238E27FC236}">
                    <a16:creationId xmlns:a16="http://schemas.microsoft.com/office/drawing/2014/main" id="{5A694795-B8C1-0C4C-8300-A71F612D2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" y="1562"/>
                <a:ext cx="1511" cy="26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rgbClr val="FFFF66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" name="Line 55">
                <a:extLst>
                  <a:ext uri="{FF2B5EF4-FFF2-40B4-BE49-F238E27FC236}">
                    <a16:creationId xmlns:a16="http://schemas.microsoft.com/office/drawing/2014/main" id="{81B2C152-26BC-C248-9DB1-E39F15AD3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2" y="1562"/>
                <a:ext cx="1402" cy="23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0" name="AutoShape 59">
              <a:extLst>
                <a:ext uri="{FF2B5EF4-FFF2-40B4-BE49-F238E27FC236}">
                  <a16:creationId xmlns:a16="http://schemas.microsoft.com/office/drawing/2014/main" id="{57C24008-0224-AA4A-820E-2772B01D0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8" y="3090"/>
              <a:ext cx="450" cy="20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dirty="0">
                  <a:latin typeface="Symbol" charset="2"/>
                </a:rPr>
                <a:t>a</a:t>
              </a:r>
              <a:r>
                <a:rPr lang="fr-FR" sz="1200" dirty="0">
                  <a:latin typeface="Comic Sans MS" charset="0"/>
                </a:rPr>
                <a:t> </a:t>
              </a:r>
              <a:r>
                <a:rPr lang="fr-FR" sz="1200" dirty="0">
                  <a:latin typeface="Trebuchet MS"/>
                </a:rPr>
                <a:t>m</a:t>
              </a:r>
              <a:r>
                <a:rPr lang="fr-FR" sz="1200" dirty="0">
                  <a:latin typeface="Trebuchet MS"/>
                  <a:cs typeface="Trebuchet MS"/>
                </a:rPr>
                <a:t>axi</a:t>
              </a:r>
            </a:p>
          </p:txBody>
        </p:sp>
      </p:grpSp>
      <p:grpSp>
        <p:nvGrpSpPr>
          <p:cNvPr id="123" name="Group 61">
            <a:extLst>
              <a:ext uri="{FF2B5EF4-FFF2-40B4-BE49-F238E27FC236}">
                <a16:creationId xmlns:a16="http://schemas.microsoft.com/office/drawing/2014/main" id="{FB7797C1-515F-C940-9B63-E2AC1C17991A}"/>
              </a:ext>
            </a:extLst>
          </p:cNvPr>
          <p:cNvGrpSpPr>
            <a:grpSpLocks/>
          </p:cNvGrpSpPr>
          <p:nvPr/>
        </p:nvGrpSpPr>
        <p:grpSpPr bwMode="auto">
          <a:xfrm>
            <a:off x="3441045" y="4935781"/>
            <a:ext cx="1485394" cy="306388"/>
            <a:chOff x="2877" y="3334"/>
            <a:chExt cx="979" cy="193"/>
          </a:xfrm>
        </p:grpSpPr>
        <p:sp>
          <p:nvSpPr>
            <p:cNvPr id="124" name="Line 56">
              <a:extLst>
                <a:ext uri="{FF2B5EF4-FFF2-40B4-BE49-F238E27FC236}">
                  <a16:creationId xmlns:a16="http://schemas.microsoft.com/office/drawing/2014/main" id="{A3D7F2B8-E0F4-FC4C-AA10-76E1D1E5C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" y="3437"/>
              <a:ext cx="474" cy="3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AutoShape 57">
              <a:extLst>
                <a:ext uri="{FF2B5EF4-FFF2-40B4-BE49-F238E27FC236}">
                  <a16:creationId xmlns:a16="http://schemas.microsoft.com/office/drawing/2014/main" id="{CB13BF4B-EBB8-E045-8154-A17AA436F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3334"/>
              <a:ext cx="474" cy="193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dirty="0" err="1">
                  <a:solidFill>
                    <a:schemeClr val="bg1"/>
                  </a:solidFill>
                  <a:latin typeface="Trebuchet MS"/>
                  <a:cs typeface="Trebuchet MS"/>
                </a:rPr>
                <a:t>Vr</a:t>
              </a:r>
              <a:r>
                <a:rPr lang="fr-FR" sz="1200" dirty="0">
                  <a:solidFill>
                    <a:schemeClr val="bg1"/>
                  </a:solidFill>
                  <a:latin typeface="Trebuchet MS"/>
                  <a:cs typeface="Trebuchet MS"/>
                </a:rPr>
                <a:t> mini</a:t>
              </a:r>
            </a:p>
          </p:txBody>
        </p:sp>
      </p:grpSp>
      <p:sp>
        <p:nvSpPr>
          <p:cNvPr id="31" name="Text Box 73">
            <a:extLst>
              <a:ext uri="{FF2B5EF4-FFF2-40B4-BE49-F238E27FC236}">
                <a16:creationId xmlns:a16="http://schemas.microsoft.com/office/drawing/2014/main" id="{9F373C60-9BE2-9A4B-9407-DAC9524FE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038" y="2941451"/>
            <a:ext cx="1851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Décrochage !!!</a:t>
            </a:r>
          </a:p>
        </p:txBody>
      </p:sp>
      <p:grpSp>
        <p:nvGrpSpPr>
          <p:cNvPr id="32" name="Group 68">
            <a:extLst>
              <a:ext uri="{FF2B5EF4-FFF2-40B4-BE49-F238E27FC236}">
                <a16:creationId xmlns:a16="http://schemas.microsoft.com/office/drawing/2014/main" id="{CE0DCC69-D9B1-804E-A32C-24AB08E07845}"/>
              </a:ext>
            </a:extLst>
          </p:cNvPr>
          <p:cNvGrpSpPr>
            <a:grpSpLocks/>
          </p:cNvGrpSpPr>
          <p:nvPr/>
        </p:nvGrpSpPr>
        <p:grpSpPr bwMode="auto">
          <a:xfrm>
            <a:off x="2793222" y="4556348"/>
            <a:ext cx="575844" cy="410514"/>
            <a:chOff x="9285" y="4829"/>
            <a:chExt cx="475" cy="405"/>
          </a:xfrm>
        </p:grpSpPr>
        <p:sp>
          <p:nvSpPr>
            <p:cNvPr id="33" name="AutoShape 69">
              <a:extLst>
                <a:ext uri="{FF2B5EF4-FFF2-40B4-BE49-F238E27FC236}">
                  <a16:creationId xmlns:a16="http://schemas.microsoft.com/office/drawing/2014/main" id="{D32473A6-9413-7542-9F5E-31E407F34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0" y="4829"/>
              <a:ext cx="425" cy="384"/>
            </a:xfrm>
            <a:prstGeom prst="triangle">
              <a:avLst>
                <a:gd name="adj" fmla="val 50000"/>
              </a:avLst>
            </a:prstGeom>
            <a:solidFill>
              <a:srgbClr val="F5F53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F5F53D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Text Box 70">
              <a:extLst>
                <a:ext uri="{FF2B5EF4-FFF2-40B4-BE49-F238E27FC236}">
                  <a16:creationId xmlns:a16="http://schemas.microsoft.com/office/drawing/2014/main" id="{177168E9-1103-CF42-BE32-24A0D3E8C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5" y="4839"/>
              <a:ext cx="475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F3300"/>
                  </a:solidFill>
                </a:rPr>
                <a:t>!</a:t>
              </a:r>
              <a:endParaRPr lang="fr-FR" sz="2000" dirty="0"/>
            </a:p>
          </p:txBody>
        </p:sp>
      </p:grpSp>
      <p:pic>
        <p:nvPicPr>
          <p:cNvPr id="35" name="Picture 67" descr="AG00566_">
            <a:extLst>
              <a:ext uri="{FF2B5EF4-FFF2-40B4-BE49-F238E27FC236}">
                <a16:creationId xmlns:a16="http://schemas.microsoft.com/office/drawing/2014/main" id="{65FC4A27-146D-E448-BA6F-9B3D2C0357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5120" y="5053464"/>
            <a:ext cx="2599195" cy="881944"/>
          </a:xfrm>
          <a:prstGeom prst="rect">
            <a:avLst/>
          </a:prstGeom>
          <a:noFill/>
        </p:spPr>
      </p:pic>
      <p:sp>
        <p:nvSpPr>
          <p:cNvPr id="36" name="Text Box 71">
            <a:extLst>
              <a:ext uri="{FF2B5EF4-FFF2-40B4-BE49-F238E27FC236}">
                <a16:creationId xmlns:a16="http://schemas.microsoft.com/office/drawing/2014/main" id="{6D270350-BAD2-7545-8F08-58B4F1AAB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686" y="1839336"/>
            <a:ext cx="2421735" cy="114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480"/>
              </a:spcBef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  En cas de :</a:t>
            </a:r>
          </a:p>
          <a:p>
            <a:pPr>
              <a:spcBef>
                <a:spcPts val="480"/>
              </a:spcBef>
            </a:pPr>
            <a:r>
              <a:rPr lang="fr-FR" sz="1400" dirty="0">
                <a:latin typeface="Candara"/>
                <a:cs typeface="Candara"/>
              </a:rPr>
              <a:t>- Panne moteur ?</a:t>
            </a:r>
          </a:p>
          <a:p>
            <a:pPr>
              <a:spcBef>
                <a:spcPts val="480"/>
              </a:spcBef>
              <a:buFontTx/>
              <a:buChar char="-"/>
            </a:pPr>
            <a:r>
              <a:rPr lang="fr-FR" sz="1400" dirty="0">
                <a:latin typeface="Candara"/>
                <a:cs typeface="Candara"/>
              </a:rPr>
              <a:t> Rafale arrière ? </a:t>
            </a:r>
          </a:p>
          <a:p>
            <a:pPr>
              <a:spcBef>
                <a:spcPts val="480"/>
              </a:spcBef>
              <a:buFontTx/>
              <a:buChar char="-"/>
            </a:pPr>
            <a:r>
              <a:rPr lang="fr-FR" sz="1400" dirty="0">
                <a:latin typeface="Candara"/>
                <a:cs typeface="Candara"/>
              </a:rPr>
              <a:t> Rafale ascendante ?</a:t>
            </a:r>
          </a:p>
        </p:txBody>
      </p:sp>
    </p:spTree>
    <p:extLst>
      <p:ext uri="{BB962C8B-B14F-4D97-AF65-F5344CB8AC3E}">
        <p14:creationId xmlns:p14="http://schemas.microsoft.com/office/powerpoint/2010/main" val="27142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00278 0.051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-0.01018 L -0.10365 -0.0180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65 -0.01805 L -0.36806 -0.25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1182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84 -0.2412 L -0.40122 -0.04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958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id="{B4FC656A-54C9-5741-9C57-F76B63CC1777}"/>
              </a:ext>
            </a:extLst>
          </p:cNvPr>
          <p:cNvGrpSpPr/>
          <p:nvPr/>
        </p:nvGrpSpPr>
        <p:grpSpPr>
          <a:xfrm>
            <a:off x="620713" y="4036226"/>
            <a:ext cx="1595244" cy="853837"/>
            <a:chOff x="620713" y="4036226"/>
            <a:chExt cx="1595244" cy="853837"/>
          </a:xfrm>
        </p:grpSpPr>
        <p:sp>
          <p:nvSpPr>
            <p:cNvPr id="36" name="AutoShape 166">
              <a:extLst>
                <a:ext uri="{FF2B5EF4-FFF2-40B4-BE49-F238E27FC236}">
                  <a16:creationId xmlns:a16="http://schemas.microsoft.com/office/drawing/2014/main" id="{CCAEEB69-9470-6A49-A4E7-AF5B41D3E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13" y="4036226"/>
              <a:ext cx="1595244" cy="370674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</a:schemeClr>
            </a:solidFill>
            <a:ln w="28575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dirty="0">
                  <a:latin typeface="Candara"/>
                  <a:cs typeface="Candara"/>
                </a:rPr>
                <a:t>Montée initiale</a:t>
              </a:r>
            </a:p>
          </p:txBody>
        </p:sp>
        <p:sp>
          <p:nvSpPr>
            <p:cNvPr id="50" name="Oval 163">
              <a:extLst>
                <a:ext uri="{FF2B5EF4-FFF2-40B4-BE49-F238E27FC236}">
                  <a16:creationId xmlns:a16="http://schemas.microsoft.com/office/drawing/2014/main" id="{21F44EF1-662A-694C-B006-DDE558E51A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14844" y="4545114"/>
              <a:ext cx="357137" cy="344949"/>
            </a:xfrm>
            <a:prstGeom prst="ellipse">
              <a:avLst/>
            </a:prstGeom>
            <a:solidFill>
              <a:srgbClr val="604A7B"/>
            </a:solidFill>
            <a:ln w="28575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2000" dirty="0">
                  <a:latin typeface="Candara"/>
                  <a:cs typeface="Candara"/>
                </a:rPr>
                <a:t>9</a:t>
              </a:r>
              <a:endParaRPr lang="fr-FR" sz="2000" dirty="0">
                <a:solidFill>
                  <a:schemeClr val="lt1"/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C9D9D058-1FCC-0841-935C-C35AA06F7CF0}"/>
              </a:ext>
            </a:extLst>
          </p:cNvPr>
          <p:cNvGrpSpPr/>
          <p:nvPr/>
        </p:nvGrpSpPr>
        <p:grpSpPr>
          <a:xfrm>
            <a:off x="1519314" y="1071779"/>
            <a:ext cx="2015996" cy="2015996"/>
            <a:chOff x="5419292" y="1331640"/>
            <a:chExt cx="2015996" cy="2015996"/>
          </a:xfrm>
        </p:grpSpPr>
        <p:grpSp>
          <p:nvGrpSpPr>
            <p:cNvPr id="42" name="Group 43">
              <a:extLst>
                <a:ext uri="{FF2B5EF4-FFF2-40B4-BE49-F238E27FC236}">
                  <a16:creationId xmlns:a16="http://schemas.microsoft.com/office/drawing/2014/main" id="{E242D3B1-6299-F140-A399-991B961313A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419292" y="1331640"/>
              <a:ext cx="2015996" cy="2015996"/>
              <a:chOff x="344" y="237"/>
              <a:chExt cx="2748" cy="2675"/>
            </a:xfrm>
          </p:grpSpPr>
          <p:pic>
            <p:nvPicPr>
              <p:cNvPr id="44" name="Picture 38">
                <a:extLst>
                  <a:ext uri="{FF2B5EF4-FFF2-40B4-BE49-F238E27FC236}">
                    <a16:creationId xmlns:a16="http://schemas.microsoft.com/office/drawing/2014/main" id="{E62BFEFB-3368-0343-B1FD-714753E3A7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45" name="AutoShape 40">
                <a:extLst>
                  <a:ext uri="{FF2B5EF4-FFF2-40B4-BE49-F238E27FC236}">
                    <a16:creationId xmlns:a16="http://schemas.microsoft.com/office/drawing/2014/main" id="{FA132F4C-DDCE-E844-95B9-1584E490F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G0" fmla="+- 3962 0 0"/>
                  <a:gd name="G1" fmla="+- 21600 0 3962"/>
                  <a:gd name="G2" fmla="+- 21600 0 3962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3F6F59-3F4B-7A46-8C7B-2906F37EC3BF}"/>
                </a:ext>
              </a:extLst>
            </p:cNvPr>
            <p:cNvSpPr/>
            <p:nvPr/>
          </p:nvSpPr>
          <p:spPr>
            <a:xfrm>
              <a:off x="6402775" y="1930122"/>
              <a:ext cx="69088" cy="337312"/>
            </a:xfrm>
            <a:prstGeom prst="rect">
              <a:avLst/>
            </a:prstGeom>
            <a:solidFill>
              <a:srgbClr val="5C46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AC8580F1-11FE-2E4A-9DF8-78CC03497BB9}"/>
              </a:ext>
            </a:extLst>
          </p:cNvPr>
          <p:cNvGrpSpPr/>
          <p:nvPr/>
        </p:nvGrpSpPr>
        <p:grpSpPr>
          <a:xfrm rot="5400000">
            <a:off x="2503568" y="1605109"/>
            <a:ext cx="54000" cy="912783"/>
            <a:chOff x="6361919" y="1962124"/>
            <a:chExt cx="54000" cy="912783"/>
          </a:xfrm>
        </p:grpSpPr>
        <p:sp>
          <p:nvSpPr>
            <p:cNvPr id="48" name="Signalisation droite 47">
              <a:extLst>
                <a:ext uri="{FF2B5EF4-FFF2-40B4-BE49-F238E27FC236}">
                  <a16:creationId xmlns:a16="http://schemas.microsoft.com/office/drawing/2014/main" id="{321C11E1-B240-3C46-B8BD-96E1253B467D}"/>
                </a:ext>
              </a:extLst>
            </p:cNvPr>
            <p:cNvSpPr/>
            <p:nvPr/>
          </p:nvSpPr>
          <p:spPr>
            <a:xfrm rot="16200000">
              <a:off x="6154919" y="2169124"/>
              <a:ext cx="468000" cy="54000"/>
            </a:xfrm>
            <a:prstGeom prst="homePlat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Signalisation droite 48">
              <a:extLst>
                <a:ext uri="{FF2B5EF4-FFF2-40B4-BE49-F238E27FC236}">
                  <a16:creationId xmlns:a16="http://schemas.microsoft.com/office/drawing/2014/main" id="{DF12CCA5-4C76-5243-ADA9-C0F1D956EE52}"/>
                </a:ext>
              </a:extLst>
            </p:cNvPr>
            <p:cNvSpPr/>
            <p:nvPr/>
          </p:nvSpPr>
          <p:spPr>
            <a:xfrm rot="16200000">
              <a:off x="6154919" y="2613907"/>
              <a:ext cx="468000" cy="54000"/>
            </a:xfrm>
            <a:prstGeom prst="homePlate">
              <a:avLst/>
            </a:prstGeom>
            <a:noFill/>
            <a:ln w="95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620713" y="247650"/>
            <a:ext cx="7993062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Les phases du décollage</a:t>
            </a:r>
          </a:p>
        </p:txBody>
      </p:sp>
      <p:grpSp>
        <p:nvGrpSpPr>
          <p:cNvPr id="46" name="Grouper 45"/>
          <p:cNvGrpSpPr/>
          <p:nvPr/>
        </p:nvGrpSpPr>
        <p:grpSpPr>
          <a:xfrm>
            <a:off x="64612" y="5585617"/>
            <a:ext cx="9000000" cy="430213"/>
            <a:chOff x="50800" y="5588000"/>
            <a:chExt cx="9000000" cy="430213"/>
          </a:xfrm>
        </p:grpSpPr>
        <p:sp>
          <p:nvSpPr>
            <p:cNvPr id="77" name="AutoShape 5"/>
            <p:cNvSpPr>
              <a:spLocks noChangeArrowheads="1"/>
            </p:cNvSpPr>
            <p:nvPr/>
          </p:nvSpPr>
          <p:spPr bwMode="auto">
            <a:xfrm>
              <a:off x="50800" y="5588000"/>
              <a:ext cx="9000000" cy="430213"/>
            </a:xfrm>
            <a:prstGeom prst="parallelogram">
              <a:avLst>
                <a:gd name="adj" fmla="val 54854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>
                <a:rot lat="18599993" lon="0" rev="0"/>
              </a:camera>
              <a:lightRig rig="freezing" dir="t"/>
            </a:scene3d>
            <a:sp3d extrusionH="31750" contourW="12700" prstMaterial="dkEdge">
              <a:contourClr>
                <a:schemeClr val="bg1">
                  <a:lumMod val="65000"/>
                </a:schemeClr>
              </a:contourClr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173038" y="5778500"/>
              <a:ext cx="8755362" cy="0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lgDash"/>
              <a:bevel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pic>
        <p:nvPicPr>
          <p:cNvPr id="26" name="Picture 41">
            <a:extLst>
              <a:ext uri="{FF2B5EF4-FFF2-40B4-BE49-F238E27FC236}">
                <a16:creationId xmlns:a16="http://schemas.microsoft.com/office/drawing/2014/main" id="{956D75B9-E65C-0E49-BF74-A70983A2A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lum bright="-11000" contrast="-8000"/>
          </a:blip>
          <a:srcRect/>
          <a:stretch>
            <a:fillRect/>
          </a:stretch>
        </p:blipFill>
        <p:spPr bwMode="auto">
          <a:xfrm rot="1007444">
            <a:off x="5191986" y="5058382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A0FB3A77-693D-4D4B-99FE-6B82BB90E7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236"/>
          <a:stretch/>
        </p:blipFill>
        <p:spPr>
          <a:xfrm>
            <a:off x="4766301" y="1736967"/>
            <a:ext cx="4280158" cy="1730378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FD7E0A0D-F88B-E242-AB87-5412FA5B0D45}"/>
              </a:ext>
            </a:extLst>
          </p:cNvPr>
          <p:cNvGrpSpPr/>
          <p:nvPr/>
        </p:nvGrpSpPr>
        <p:grpSpPr>
          <a:xfrm>
            <a:off x="4716972" y="1770713"/>
            <a:ext cx="4263794" cy="2855065"/>
            <a:chOff x="4800818" y="1757981"/>
            <a:chExt cx="4263794" cy="28550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3D2992-6660-7848-AA19-0DD6AF72CDFD}"/>
                </a:ext>
              </a:extLst>
            </p:cNvPr>
            <p:cNvSpPr/>
            <p:nvPr/>
          </p:nvSpPr>
          <p:spPr>
            <a:xfrm>
              <a:off x="4800818" y="3140844"/>
              <a:ext cx="4263794" cy="1041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id="{0C4E56D3-5D3C-8741-8B8D-E8BB92191F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86065" y="1757981"/>
              <a:ext cx="2808000" cy="2855065"/>
              <a:chOff x="1314593" y="3625332"/>
              <a:chExt cx="3257407" cy="3312000"/>
            </a:xfrm>
          </p:grpSpPr>
          <p:sp>
            <p:nvSpPr>
              <p:cNvPr id="90" name="PubChord">
                <a:extLst>
                  <a:ext uri="{FF2B5EF4-FFF2-40B4-BE49-F238E27FC236}">
                    <a16:creationId xmlns:a16="http://schemas.microsoft.com/office/drawing/2014/main" id="{FDF29CFB-F679-4F45-9B1D-325414112D6A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 rot="8085835">
                <a:off x="1288523" y="3666004"/>
                <a:ext cx="3312000" cy="3230656"/>
              </a:xfrm>
              <a:custGeom>
                <a:avLst/>
                <a:gdLst>
                  <a:gd name="T0" fmla="*/ 614640 w 21600"/>
                  <a:gd name="T1" fmla="*/ 630447 h 21600"/>
                  <a:gd name="T2" fmla="*/ 2098481 w 21600"/>
                  <a:gd name="T3" fmla="*/ 2152451 h 21600"/>
                  <a:gd name="T4" fmla="*/ 3582516 w 21600"/>
                  <a:gd name="T5" fmla="*/ 3674653 h 21600"/>
                  <a:gd name="T6" fmla="*/ 0 60000 65536"/>
                  <a:gd name="T7" fmla="*/ 0 60000 65536"/>
                  <a:gd name="T8" fmla="*/ 0 60000 65536"/>
                  <a:gd name="T9" fmla="*/ 3163 w 21600"/>
                  <a:gd name="T10" fmla="*/ 3163 h 21600"/>
                  <a:gd name="T11" fmla="*/ 18437 w 21600"/>
                  <a:gd name="T12" fmla="*/ 18437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-1" y="7935"/>
                      <a:pt x="-1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3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 dirty="0"/>
              </a:p>
            </p:txBody>
          </p:sp>
          <p:pic>
            <p:nvPicPr>
              <p:cNvPr id="91" name="Image 90">
                <a:extLst>
                  <a:ext uri="{FF2B5EF4-FFF2-40B4-BE49-F238E27FC236}">
                    <a16:creationId xmlns:a16="http://schemas.microsoft.com/office/drawing/2014/main" id="{9C92464C-8C22-004D-823D-4B92B4F710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grayscl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381" b="59524" l="333" r="100000">
                            <a14:foregroundMark x1="3000" y1="29762" x2="333" y2="35119"/>
                            <a14:foregroundMark x1="42333" y1="54762" x2="47000" y2="54762"/>
                            <a14:foregroundMark x1="60333" y1="55952" x2="67667" y2="55952"/>
                            <a14:foregroundMark x1="34333" y1="56548" x2="41333" y2="56548"/>
                            <a14:foregroundMark x1="46333" y1="21429" x2="54000" y2="22619"/>
                            <a14:foregroundMark x1="99000" y1="40476" x2="99667" y2="54167"/>
                            <a14:foregroundMark x1="79333" y1="14881" x2="67667" y2="10119"/>
                            <a14:foregroundMark x1="67667" y1="9524" x2="61333" y2="8333"/>
                            <a14:foregroundMark x1="70000" y1="10119" x2="70000" y2="10119"/>
                          </a14:backgroundRemoval>
                        </a14:imgEffect>
                        <a14:imgEffect>
                          <a14:colorTemperature colorTemp="11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b="43461"/>
              <a:stretch/>
            </p:blipFill>
            <p:spPr>
              <a:xfrm>
                <a:off x="1314593" y="4539580"/>
                <a:ext cx="3257407" cy="1031356"/>
              </a:xfrm>
              <a:prstGeom prst="rect">
                <a:avLst/>
              </a:prstGeom>
            </p:spPr>
          </p:pic>
        </p:grpSp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694E8F9B-807A-C544-8478-656097857B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34267" y="2554738"/>
              <a:ext cx="576000" cy="67129"/>
              <a:chOff x="3786188" y="3071813"/>
              <a:chExt cx="857250" cy="88107"/>
            </a:xfrm>
          </p:grpSpPr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11CDED34-3F8C-E146-ACD8-EE4C249E6B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3376" y="3071813"/>
                <a:ext cx="107156" cy="881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4" name="Connecteur droit 93">
                <a:extLst>
                  <a:ext uri="{FF2B5EF4-FFF2-40B4-BE49-F238E27FC236}">
                    <a16:creationId xmlns:a16="http://schemas.microsoft.com/office/drawing/2014/main" id="{00E0AC1F-E6C6-6B42-AFD5-1E211BECEAE9}"/>
                  </a:ext>
                </a:extLst>
              </p:cNvPr>
              <p:cNvCxnSpPr/>
              <p:nvPr/>
            </p:nvCxnSpPr>
            <p:spPr>
              <a:xfrm>
                <a:off x="3786188" y="3143250"/>
                <a:ext cx="28575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114">
                <a:extLst>
                  <a:ext uri="{FF2B5EF4-FFF2-40B4-BE49-F238E27FC236}">
                    <a16:creationId xmlns:a16="http://schemas.microsoft.com/office/drawing/2014/main" id="{2B4970C4-8CEB-7B49-821C-AEAB03BE83A4}"/>
                  </a:ext>
                </a:extLst>
              </p:cNvPr>
              <p:cNvCxnSpPr/>
              <p:nvPr/>
            </p:nvCxnSpPr>
            <p:spPr>
              <a:xfrm>
                <a:off x="4357688" y="3143250"/>
                <a:ext cx="28575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903EA06-CBA6-0245-83C8-AD226C171E17}"/>
              </a:ext>
            </a:extLst>
          </p:cNvPr>
          <p:cNvGrpSpPr/>
          <p:nvPr/>
        </p:nvGrpSpPr>
        <p:grpSpPr>
          <a:xfrm>
            <a:off x="4065781" y="4036226"/>
            <a:ext cx="1595244" cy="853837"/>
            <a:chOff x="4065781" y="4036226"/>
            <a:chExt cx="1595244" cy="853837"/>
          </a:xfrm>
        </p:grpSpPr>
        <p:sp>
          <p:nvSpPr>
            <p:cNvPr id="103" name="AutoShape 166"/>
            <p:cNvSpPr>
              <a:spLocks noChangeArrowheads="1"/>
            </p:cNvSpPr>
            <p:nvPr/>
          </p:nvSpPr>
          <p:spPr bwMode="auto">
            <a:xfrm>
              <a:off x="4065781" y="4036226"/>
              <a:ext cx="1595244" cy="370674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28575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dirty="0">
                  <a:latin typeface="Candara"/>
                  <a:cs typeface="Candara"/>
                </a:rPr>
                <a:t>Rotation</a:t>
              </a:r>
            </a:p>
          </p:txBody>
        </p:sp>
        <p:sp>
          <p:nvSpPr>
            <p:cNvPr id="104" name="Oval 163"/>
            <p:cNvSpPr>
              <a:spLocks noChangeAspect="1" noChangeArrowheads="1"/>
            </p:cNvSpPr>
            <p:nvPr/>
          </p:nvSpPr>
          <p:spPr bwMode="auto">
            <a:xfrm>
              <a:off x="4659912" y="4545114"/>
              <a:ext cx="357137" cy="344949"/>
            </a:xfrm>
            <a:prstGeom prst="ellipse">
              <a:avLst/>
            </a:prstGeom>
            <a:solidFill>
              <a:srgbClr val="E46C0A"/>
            </a:solidFill>
            <a:ln w="28575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2000" dirty="0">
                  <a:latin typeface="Candara"/>
                  <a:cs typeface="Candara"/>
                </a:rPr>
                <a:t>7</a:t>
              </a:r>
              <a:endParaRPr lang="fr-FR" sz="2000" dirty="0">
                <a:solidFill>
                  <a:schemeClr val="lt1"/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E5819F92-5AF2-0641-AC9A-3FC47C79D315}"/>
              </a:ext>
            </a:extLst>
          </p:cNvPr>
          <p:cNvGrpSpPr/>
          <p:nvPr/>
        </p:nvGrpSpPr>
        <p:grpSpPr>
          <a:xfrm>
            <a:off x="5770008" y="4036226"/>
            <a:ext cx="3158392" cy="853837"/>
            <a:chOff x="5770008" y="4036226"/>
            <a:chExt cx="3158392" cy="853837"/>
          </a:xfrm>
        </p:grpSpPr>
        <p:sp>
          <p:nvSpPr>
            <p:cNvPr id="98" name="AutoShape 166"/>
            <p:cNvSpPr>
              <a:spLocks noChangeArrowheads="1"/>
            </p:cNvSpPr>
            <p:nvPr/>
          </p:nvSpPr>
          <p:spPr bwMode="auto">
            <a:xfrm>
              <a:off x="5770008" y="4036226"/>
              <a:ext cx="3158392" cy="37067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dirty="0">
                  <a:latin typeface="Candara"/>
                  <a:cs typeface="Candara"/>
                </a:rPr>
                <a:t>Mise des gaz et roulage</a:t>
              </a:r>
            </a:p>
          </p:txBody>
        </p:sp>
        <p:sp>
          <p:nvSpPr>
            <p:cNvPr id="99" name="Oval 163"/>
            <p:cNvSpPr>
              <a:spLocks noChangeAspect="1" noChangeArrowheads="1"/>
            </p:cNvSpPr>
            <p:nvPr/>
          </p:nvSpPr>
          <p:spPr bwMode="auto">
            <a:xfrm>
              <a:off x="7053266" y="4545114"/>
              <a:ext cx="357137" cy="344949"/>
            </a:xfrm>
            <a:prstGeom prst="ellipse">
              <a:avLst/>
            </a:prstGeom>
            <a:solidFill>
              <a:srgbClr val="C0504D"/>
            </a:solidFill>
            <a:ln w="28575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2000" dirty="0">
                  <a:latin typeface="Candara"/>
                  <a:cs typeface="Candara"/>
                </a:rPr>
                <a:t>6</a:t>
              </a:r>
              <a:endParaRPr lang="fr-FR" sz="2000" dirty="0">
                <a:solidFill>
                  <a:schemeClr val="lt1"/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759DD528-CF40-6144-AABC-A32C2913F454}"/>
              </a:ext>
            </a:extLst>
          </p:cNvPr>
          <p:cNvGrpSpPr/>
          <p:nvPr/>
        </p:nvGrpSpPr>
        <p:grpSpPr>
          <a:xfrm>
            <a:off x="2356237" y="4036226"/>
            <a:ext cx="1595244" cy="853837"/>
            <a:chOff x="2356237" y="4036226"/>
            <a:chExt cx="1595244" cy="853837"/>
          </a:xfrm>
        </p:grpSpPr>
        <p:sp>
          <p:nvSpPr>
            <p:cNvPr id="38" name="AutoShape 166">
              <a:extLst>
                <a:ext uri="{FF2B5EF4-FFF2-40B4-BE49-F238E27FC236}">
                  <a16:creationId xmlns:a16="http://schemas.microsoft.com/office/drawing/2014/main" id="{3CD5E4CB-4CC0-0C43-A064-2F67244BF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237" y="4036226"/>
              <a:ext cx="1595244" cy="370674"/>
            </a:xfrm>
            <a:prstGeom prst="roundRect">
              <a:avLst>
                <a:gd name="adj" fmla="val 16667"/>
              </a:avLst>
            </a:prstGeom>
            <a:solidFill>
              <a:srgbClr val="4F6228"/>
            </a:solidFill>
            <a:ln w="28575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dirty="0">
                  <a:latin typeface="Candara"/>
                  <a:cs typeface="Candara"/>
                </a:rPr>
                <a:t>Palier</a:t>
              </a:r>
            </a:p>
          </p:txBody>
        </p:sp>
        <p:sp>
          <p:nvSpPr>
            <p:cNvPr id="39" name="Oval 163">
              <a:extLst>
                <a:ext uri="{FF2B5EF4-FFF2-40B4-BE49-F238E27FC236}">
                  <a16:creationId xmlns:a16="http://schemas.microsoft.com/office/drawing/2014/main" id="{D04D6DDC-514D-0541-A07F-E7820D48ED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50368" y="4545114"/>
              <a:ext cx="357137" cy="344949"/>
            </a:xfrm>
            <a:prstGeom prst="ellipse">
              <a:avLst/>
            </a:prstGeom>
            <a:solidFill>
              <a:srgbClr val="4F6228"/>
            </a:solidFill>
            <a:ln w="28575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12700" tIns="12700" rIns="12700" bIns="1270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2000" dirty="0">
                  <a:latin typeface="Candara"/>
                  <a:cs typeface="Candara"/>
                </a:rPr>
                <a:t>8</a:t>
              </a:r>
              <a:endParaRPr lang="fr-FR" sz="2000" dirty="0">
                <a:solidFill>
                  <a:schemeClr val="lt1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40" name="AutoShape 44">
            <a:extLst>
              <a:ext uri="{FF2B5EF4-FFF2-40B4-BE49-F238E27FC236}">
                <a16:creationId xmlns:a16="http://schemas.microsoft.com/office/drawing/2014/main" id="{FEA8A63B-0931-C34E-A410-D3B0A7A06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21" y="2751708"/>
            <a:ext cx="4289100" cy="94494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360"/>
              </a:spcBef>
              <a:defRPr/>
            </a:pPr>
            <a:r>
              <a:rPr lang="fr-FR" sz="1400" dirty="0">
                <a:solidFill>
                  <a:srgbClr val="000000"/>
                </a:solidFill>
                <a:latin typeface="Candara"/>
                <a:cs typeface="Candara"/>
              </a:rPr>
              <a:t>But du palier d’accélération :</a:t>
            </a:r>
          </a:p>
          <a:p>
            <a:pPr algn="ctr">
              <a:spcBef>
                <a:spcPts val="360"/>
              </a:spcBef>
              <a:defRPr/>
            </a:pPr>
            <a:r>
              <a:rPr lang="fr-FR" sz="1400" dirty="0">
                <a:solidFill>
                  <a:srgbClr val="000000"/>
                </a:solidFill>
                <a:latin typeface="Candara"/>
                <a:cs typeface="Candara"/>
              </a:rPr>
              <a:t> Accumuler de l’énergie cinétique (</a:t>
            </a:r>
            <a:r>
              <a:rPr lang="fr-FR" sz="1400" dirty="0" err="1">
                <a:solidFill>
                  <a:srgbClr val="000000"/>
                </a:solidFill>
                <a:latin typeface="Candara"/>
                <a:cs typeface="Candara"/>
              </a:rPr>
              <a:t>E</a:t>
            </a:r>
            <a:r>
              <a:rPr lang="fr-FR" sz="1400" baseline="-25000" dirty="0" err="1">
                <a:solidFill>
                  <a:srgbClr val="000000"/>
                </a:solidFill>
                <a:latin typeface="Candara"/>
                <a:cs typeface="Candara"/>
              </a:rPr>
              <a:t>c</a:t>
            </a:r>
            <a:r>
              <a:rPr lang="fr-FR" sz="1400" dirty="0">
                <a:solidFill>
                  <a:srgbClr val="000000"/>
                </a:solidFill>
                <a:latin typeface="Candara"/>
                <a:cs typeface="Candara"/>
              </a:rPr>
              <a:t> = ½ M.</a:t>
            </a:r>
            <a:r>
              <a:rPr lang="fr-FR" sz="1400" b="1" dirty="0">
                <a:solidFill>
                  <a:srgbClr val="000000"/>
                </a:solidFill>
                <a:latin typeface="Candara"/>
                <a:cs typeface="Candara"/>
              </a:rPr>
              <a:t>V²</a:t>
            </a:r>
            <a:r>
              <a:rPr lang="fr-FR" sz="1400" dirty="0">
                <a:solidFill>
                  <a:srgbClr val="000000"/>
                </a:solidFill>
                <a:latin typeface="Candara"/>
                <a:cs typeface="Candara"/>
              </a:rPr>
              <a:t>)</a:t>
            </a:r>
          </a:p>
          <a:p>
            <a:pPr algn="ctr">
              <a:spcBef>
                <a:spcPts val="480"/>
              </a:spcBef>
              <a:defRPr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Prévention de la panne au décollage !</a:t>
            </a:r>
          </a:p>
        </p:txBody>
      </p:sp>
      <p:sp>
        <p:nvSpPr>
          <p:cNvPr id="51" name="Text Box 71">
            <a:extLst>
              <a:ext uri="{FF2B5EF4-FFF2-40B4-BE49-F238E27FC236}">
                <a16:creationId xmlns:a16="http://schemas.microsoft.com/office/drawing/2014/main" id="{464D0BC6-A9DB-FF47-B2E9-936CE1701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42" y="1228303"/>
            <a:ext cx="4824732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Stabiliser l’assiette de montée 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Contrôler régulièrement la vitesse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 Conserver l’axe de piste jusqu’à 300 Ft si possible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 Appliquer une correction de dérive par vent traversier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 Penser à la procédure en cas de panne moteur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Assurer la sécurité extérieure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A1221C1-A5E5-EC4F-B7F9-F6FCF82AC5B9}"/>
              </a:ext>
            </a:extLst>
          </p:cNvPr>
          <p:cNvCxnSpPr>
            <a:cxnSpLocks/>
          </p:cNvCxnSpPr>
          <p:nvPr/>
        </p:nvCxnSpPr>
        <p:spPr>
          <a:xfrm>
            <a:off x="282221" y="3135253"/>
            <a:ext cx="4484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9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0278 0.05116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32952 -0.006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26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51 -0.00601 L -0.57743 -0.228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1111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486 L 0.00503 0.094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449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38175" y="433388"/>
            <a:ext cx="7794625" cy="543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 DECOLLAGE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39365" y="1612702"/>
            <a:ext cx="5808662" cy="258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6" tIns="152352" bIns="38088" anchor="ctr">
            <a:prstTxWarp prst="textNoShape">
              <a:avLst/>
            </a:prstTxWarp>
            <a:spAutoFit/>
          </a:bodyPr>
          <a:lstStyle/>
          <a:p>
            <a:pPr marL="457200" lvl="2" indent="-4572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Facteurs influant sur le décollage.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différentes phases du décollage.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différentes pentes de montée.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Gestion de panne au décollage.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1854201" y="3118330"/>
            <a:ext cx="4813300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2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112991"/>
              </p:ext>
            </p:extLst>
          </p:nvPr>
        </p:nvGraphicFramePr>
        <p:xfrm>
          <a:off x="5145088" y="2560619"/>
          <a:ext cx="1109484" cy="624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9" name="Image" r:id="rId3" imgW="2946240" imgH="1308240" progId="Word.Picture.8">
                  <p:embed/>
                </p:oleObj>
              </mc:Choice>
              <mc:Fallback>
                <p:oleObj name="Image" r:id="rId3" imgW="2946240" imgH="130824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0241" r="21121"/>
                      <a:stretch>
                        <a:fillRect/>
                      </a:stretch>
                    </p:blipFill>
                    <p:spPr bwMode="auto">
                      <a:xfrm>
                        <a:off x="5145088" y="2560619"/>
                        <a:ext cx="1109484" cy="6244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620713" y="247650"/>
            <a:ext cx="7993062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Les différentes pentes de montées</a:t>
            </a:r>
          </a:p>
        </p:txBody>
      </p:sp>
      <p:grpSp>
        <p:nvGrpSpPr>
          <p:cNvPr id="2" name="Grouper 45"/>
          <p:cNvGrpSpPr/>
          <p:nvPr/>
        </p:nvGrpSpPr>
        <p:grpSpPr>
          <a:xfrm>
            <a:off x="5537200" y="5563393"/>
            <a:ext cx="9000000" cy="430213"/>
            <a:chOff x="50800" y="5588000"/>
            <a:chExt cx="9000000" cy="430213"/>
          </a:xfrm>
        </p:grpSpPr>
        <p:sp>
          <p:nvSpPr>
            <p:cNvPr id="77" name="AutoShape 5"/>
            <p:cNvSpPr>
              <a:spLocks noChangeArrowheads="1"/>
            </p:cNvSpPr>
            <p:nvPr/>
          </p:nvSpPr>
          <p:spPr bwMode="auto">
            <a:xfrm>
              <a:off x="50800" y="5588000"/>
              <a:ext cx="9000000" cy="430213"/>
            </a:xfrm>
            <a:prstGeom prst="parallelogram">
              <a:avLst>
                <a:gd name="adj" fmla="val 54854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>
                <a:rot lat="18599993" lon="0" rev="0"/>
              </a:camera>
              <a:lightRig rig="freezing" dir="t"/>
            </a:scene3d>
            <a:sp3d extrusionH="31750" contourW="12700" prstMaterial="dkEdge">
              <a:contourClr>
                <a:schemeClr val="bg1">
                  <a:lumMod val="65000"/>
                </a:schemeClr>
              </a:contourClr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173038" y="5778500"/>
              <a:ext cx="8755362" cy="0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lgDash"/>
              <a:bevel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8212138" y="2203251"/>
            <a:ext cx="1587" cy="289897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0" y="3032125"/>
            <a:ext cx="9144000" cy="396875"/>
            <a:chOff x="0" y="2190"/>
            <a:chExt cx="5760" cy="250"/>
          </a:xfrm>
        </p:grpSpPr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0" y="2428"/>
              <a:ext cx="5760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56" y="2190"/>
              <a:ext cx="10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solidFill>
                    <a:srgbClr val="000000"/>
                  </a:solidFill>
                  <a:latin typeface="Candara"/>
                  <a:cs typeface="Candara"/>
                </a:rPr>
                <a:t>Altitude « Z</a:t>
              </a:r>
              <a:r>
                <a:rPr lang="fr-FR" sz="2000" dirty="0">
                  <a:solidFill>
                    <a:srgbClr val="000000"/>
                  </a:solidFill>
                  <a:latin typeface="Candara"/>
                  <a:cs typeface="Candara"/>
                </a:rPr>
                <a:t> </a:t>
              </a:r>
              <a:r>
                <a:rPr lang="fr-FR" sz="1400" dirty="0">
                  <a:solidFill>
                    <a:srgbClr val="000000"/>
                  </a:solidFill>
                  <a:latin typeface="Candara"/>
                  <a:cs typeface="Candara"/>
                </a:rPr>
                <a:t>»</a:t>
              </a:r>
              <a:endParaRPr lang="fr-FR" sz="2000" dirty="0">
                <a:latin typeface="Candara"/>
                <a:cs typeface="Candara"/>
              </a:endParaRPr>
            </a:p>
          </p:txBody>
        </p:sp>
      </p:grp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3925888" y="2203250"/>
            <a:ext cx="0" cy="13463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9" name="Group 56"/>
          <p:cNvGrpSpPr>
            <a:grpSpLocks/>
          </p:cNvGrpSpPr>
          <p:nvPr/>
        </p:nvGrpSpPr>
        <p:grpSpPr bwMode="auto">
          <a:xfrm>
            <a:off x="3943899" y="1895473"/>
            <a:ext cx="4287837" cy="314325"/>
            <a:chOff x="2465" y="940"/>
            <a:chExt cx="2701" cy="198"/>
          </a:xfrm>
        </p:grpSpPr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2465" y="1138"/>
              <a:ext cx="2701" cy="0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3124" y="940"/>
              <a:ext cx="136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accent6">
                      <a:lumMod val="75000"/>
                    </a:schemeClr>
                  </a:solidFill>
                  <a:latin typeface="Candara"/>
                  <a:cs typeface="Candara"/>
                </a:rPr>
                <a:t>Temps minimum</a:t>
              </a:r>
              <a:endParaRPr lang="fr-FR" sz="2000" dirty="0">
                <a:solidFill>
                  <a:schemeClr val="accent6">
                    <a:lumMod val="75000"/>
                  </a:schemeClr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32" name="Group 124"/>
          <p:cNvGrpSpPr>
            <a:grpSpLocks/>
          </p:cNvGrpSpPr>
          <p:nvPr/>
        </p:nvGrpSpPr>
        <p:grpSpPr bwMode="auto">
          <a:xfrm>
            <a:off x="5259388" y="2881204"/>
            <a:ext cx="2941637" cy="307975"/>
            <a:chOff x="3313" y="1714"/>
            <a:chExt cx="1853" cy="194"/>
          </a:xfrm>
        </p:grpSpPr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3313" y="1903"/>
              <a:ext cx="1853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3708" y="1714"/>
              <a:ext cx="136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  <a:latin typeface="Candara"/>
                  <a:cs typeface="Candara"/>
                </a:rPr>
                <a:t>Distance minimum</a:t>
              </a:r>
              <a:endParaRPr lang="fr-FR" sz="2000" dirty="0">
                <a:solidFill>
                  <a:srgbClr val="FF0000"/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37" name="Group 34"/>
          <p:cNvGrpSpPr>
            <a:grpSpLocks/>
          </p:cNvGrpSpPr>
          <p:nvPr/>
        </p:nvGrpSpPr>
        <p:grpSpPr bwMode="auto">
          <a:xfrm>
            <a:off x="2403475" y="3549650"/>
            <a:ext cx="5608638" cy="1939925"/>
            <a:chOff x="1514" y="2428"/>
            <a:chExt cx="3533" cy="1222"/>
          </a:xfrm>
        </p:grpSpPr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1514" y="2428"/>
              <a:ext cx="3533" cy="1222"/>
            </a:xfrm>
            <a:custGeom>
              <a:avLst/>
              <a:gdLst/>
              <a:ahLst/>
              <a:cxnLst>
                <a:cxn ang="0">
                  <a:pos x="4728" y="1248"/>
                </a:cxn>
                <a:cxn ang="0">
                  <a:pos x="0" y="0"/>
                </a:cxn>
              </a:cxnLst>
              <a:rect l="0" t="0" r="r" b="b"/>
              <a:pathLst>
                <a:path w="4728" h="1248">
                  <a:moveTo>
                    <a:pt x="4728" y="124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lg" len="lg"/>
            </a:ln>
            <a:effectLst/>
            <a:scene3d>
              <a:camera prst="legacyObliqueTopRight">
                <a:rot lat="20699999" lon="20399999" rev="0"/>
              </a:camera>
              <a:lightRig rig="legacyFlat4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009900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46" name="WordArt 18"/>
            <p:cNvSpPr>
              <a:spLocks noChangeAspect="1" noChangeArrowheads="1" noChangeShapeType="1" noTextEdit="1"/>
            </p:cNvSpPr>
            <p:nvPr/>
          </p:nvSpPr>
          <p:spPr bwMode="auto">
            <a:xfrm rot="1104073">
              <a:off x="1747" y="2512"/>
              <a:ext cx="1509" cy="208"/>
            </a:xfrm>
            <a:prstGeom prst="rect">
              <a:avLst/>
            </a:prstGeom>
            <a:scene3d>
              <a:camera prst="orthographicFront">
                <a:rot lat="21304564" lon="20997755" rev="52223"/>
              </a:camera>
              <a:lightRig rig="threePt" dir="t"/>
            </a:scene3d>
          </p:spPr>
          <p:txBody>
            <a:bodyPr wrap="none" fromWordArt="1"/>
            <a:lstStyle/>
            <a:p>
              <a:pPr algn="dist"/>
              <a:r>
                <a:rPr lang="fr-FR" b="1" kern="10" dirty="0">
                  <a:solidFill>
                    <a:srgbClr val="339933"/>
                  </a:solidFill>
                  <a:latin typeface="+mj-lt"/>
                  <a:ea typeface="Tahoma"/>
                  <a:cs typeface="Candara"/>
                </a:rPr>
                <a:t>Meilleur compromis</a:t>
              </a:r>
            </a:p>
          </p:txBody>
        </p:sp>
      </p:grpSp>
      <p:grpSp>
        <p:nvGrpSpPr>
          <p:cNvPr id="48" name="Group 36"/>
          <p:cNvGrpSpPr>
            <a:grpSpLocks/>
          </p:cNvGrpSpPr>
          <p:nvPr/>
        </p:nvGrpSpPr>
        <p:grpSpPr bwMode="auto">
          <a:xfrm>
            <a:off x="3875088" y="3551391"/>
            <a:ext cx="4286250" cy="1641327"/>
            <a:chOff x="2440" y="2464"/>
            <a:chExt cx="2701" cy="979"/>
          </a:xfrm>
        </p:grpSpPr>
        <p:sp>
          <p:nvSpPr>
            <p:cNvPr id="49" name="Freeform 20"/>
            <p:cNvSpPr>
              <a:spLocks/>
            </p:cNvSpPr>
            <p:nvPr/>
          </p:nvSpPr>
          <p:spPr bwMode="auto">
            <a:xfrm rot="440690">
              <a:off x="2440" y="2622"/>
              <a:ext cx="2701" cy="821"/>
            </a:xfrm>
            <a:custGeom>
              <a:avLst/>
              <a:gdLst/>
              <a:ahLst/>
              <a:cxnLst>
                <a:cxn ang="0">
                  <a:pos x="4728" y="1248"/>
                </a:cxn>
                <a:cxn ang="0">
                  <a:pos x="0" y="0"/>
                </a:cxn>
              </a:cxnLst>
              <a:rect l="0" t="0" r="r" b="b"/>
              <a:pathLst>
                <a:path w="4728" h="1248">
                  <a:moveTo>
                    <a:pt x="4728" y="124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lg" len="lg"/>
            </a:ln>
            <a:effectLst/>
            <a:scene3d>
              <a:camera prst="legacyObliqueTopRight">
                <a:rot lat="20699999" lon="20399999" rev="0"/>
              </a:camera>
              <a:lightRig rig="legacyFlat4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50" name="WordArt 31"/>
            <p:cNvSpPr>
              <a:spLocks noChangeArrowheads="1" noChangeShapeType="1" noTextEdit="1"/>
            </p:cNvSpPr>
            <p:nvPr/>
          </p:nvSpPr>
          <p:spPr bwMode="auto">
            <a:xfrm rot="1500000">
              <a:off x="2840" y="2464"/>
              <a:ext cx="555" cy="168"/>
            </a:xfrm>
            <a:prstGeom prst="rect">
              <a:avLst/>
            </a:prstGeom>
            <a:scene3d>
              <a:camera prst="orthographicFront">
                <a:rot lat="21299997" lon="20999996" rev="119999"/>
              </a:camera>
              <a:lightRig rig="threePt" dir="t"/>
            </a:scene3d>
          </p:spPr>
          <p:txBody>
            <a:bodyPr wrap="none" fromWordArt="1"/>
            <a:lstStyle/>
            <a:p>
              <a:pPr algn="dist"/>
              <a:r>
                <a:rPr lang="fr-FR" b="1" kern="10" dirty="0" err="1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/>
                  <a:cs typeface="Candara"/>
                </a:rPr>
                <a:t>Vz</a:t>
              </a:r>
              <a:r>
                <a:rPr lang="fr-FR" b="1" kern="1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/>
                  <a:cs typeface="Candara"/>
                </a:rPr>
                <a:t> maxi</a:t>
              </a:r>
            </a:p>
          </p:txBody>
        </p:sp>
      </p:grpSp>
      <p:grpSp>
        <p:nvGrpSpPr>
          <p:cNvPr id="51" name="Grouper 50"/>
          <p:cNvGrpSpPr>
            <a:grpSpLocks noChangeAspect="1"/>
          </p:cNvGrpSpPr>
          <p:nvPr/>
        </p:nvGrpSpPr>
        <p:grpSpPr>
          <a:xfrm>
            <a:off x="507098" y="3751762"/>
            <a:ext cx="2439022" cy="1324751"/>
            <a:chOff x="1012861" y="1965358"/>
            <a:chExt cx="3101822" cy="1684751"/>
          </a:xfrm>
        </p:grpSpPr>
        <p:grpSp>
          <p:nvGrpSpPr>
            <p:cNvPr id="52" name="Group 44"/>
            <p:cNvGrpSpPr>
              <a:grpSpLocks/>
            </p:cNvGrpSpPr>
            <p:nvPr/>
          </p:nvGrpSpPr>
          <p:grpSpPr bwMode="auto">
            <a:xfrm>
              <a:off x="2444783" y="1965358"/>
              <a:ext cx="1669900" cy="1660375"/>
              <a:chOff x="453" y="400"/>
              <a:chExt cx="2748" cy="2675"/>
            </a:xfrm>
          </p:grpSpPr>
          <p:pic>
            <p:nvPicPr>
              <p:cNvPr id="58" name="Picture 39"/>
              <p:cNvPicPr>
                <a:picLocks noChangeAspect="1" noChangeArrowheads="1"/>
              </p:cNvPicPr>
              <p:nvPr/>
            </p:nvPicPr>
            <p:blipFill>
              <a:blip r:embed="rId5"/>
              <a:srcRect l="13380" r="12923"/>
              <a:stretch>
                <a:fillRect/>
              </a:stretch>
            </p:blipFill>
            <p:spPr bwMode="auto">
              <a:xfrm>
                <a:off x="920" y="830"/>
                <a:ext cx="1768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9" name="AutoShape 42"/>
              <p:cNvSpPr>
                <a:spLocks noChangeArrowheads="1"/>
              </p:cNvSpPr>
              <p:nvPr/>
            </p:nvSpPr>
            <p:spPr bwMode="auto">
              <a:xfrm>
                <a:off x="453" y="400"/>
                <a:ext cx="2748" cy="2675"/>
              </a:xfrm>
              <a:custGeom>
                <a:avLst/>
                <a:gdLst>
                  <a:gd name="G0" fmla="+- 3962 0 0"/>
                  <a:gd name="G1" fmla="+- 21600 0 3962"/>
                  <a:gd name="G2" fmla="+- 21600 0 3962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3" name="Group 43"/>
            <p:cNvGrpSpPr>
              <a:grpSpLocks noChangeAspect="1"/>
            </p:cNvGrpSpPr>
            <p:nvPr/>
          </p:nvGrpSpPr>
          <p:grpSpPr bwMode="auto">
            <a:xfrm>
              <a:off x="1012861" y="1982821"/>
              <a:ext cx="1712793" cy="1667288"/>
              <a:chOff x="344" y="237"/>
              <a:chExt cx="2748" cy="2675"/>
            </a:xfrm>
          </p:grpSpPr>
          <p:pic>
            <p:nvPicPr>
              <p:cNvPr id="56" name="Picture 3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57" name="AutoShape 40"/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G0" fmla="+- 3962 0 0"/>
                  <a:gd name="G1" fmla="+- 21600 0 3962"/>
                  <a:gd name="G2" fmla="+- 21600 0 3962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4" name="WordArt 4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50551" y="2189199"/>
              <a:ext cx="447440" cy="17662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fr-FR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rebuchet MS"/>
                  <a:ea typeface="Arial Black"/>
                  <a:cs typeface="Trebuchet MS"/>
                </a:rPr>
                <a:t>BADIN</a:t>
              </a:r>
            </a:p>
          </p:txBody>
        </p:sp>
        <p:sp>
          <p:nvSpPr>
            <p:cNvPr id="55" name="WordArt 4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077713" y="2163798"/>
              <a:ext cx="447440" cy="17662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fr-FR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rebuchet MS"/>
                  <a:ea typeface="Arial Black"/>
                  <a:cs typeface="Trebuchet MS"/>
                </a:rPr>
                <a:t>VARIO</a:t>
              </a:r>
            </a:p>
          </p:txBody>
        </p:sp>
      </p:grpSp>
      <p:grpSp>
        <p:nvGrpSpPr>
          <p:cNvPr id="68" name="Group 37"/>
          <p:cNvGrpSpPr>
            <a:grpSpLocks/>
          </p:cNvGrpSpPr>
          <p:nvPr/>
        </p:nvGrpSpPr>
        <p:grpSpPr bwMode="auto">
          <a:xfrm>
            <a:off x="5081588" y="3735385"/>
            <a:ext cx="3181350" cy="1363661"/>
            <a:chOff x="3193" y="2509"/>
            <a:chExt cx="2004" cy="859"/>
          </a:xfrm>
        </p:grpSpPr>
        <p:sp>
          <p:nvSpPr>
            <p:cNvPr id="69" name="Freeform 23"/>
            <p:cNvSpPr>
              <a:spLocks/>
            </p:cNvSpPr>
            <p:nvPr/>
          </p:nvSpPr>
          <p:spPr bwMode="auto">
            <a:xfrm rot="767416">
              <a:off x="3193" y="2621"/>
              <a:ext cx="2004" cy="747"/>
            </a:xfrm>
            <a:custGeom>
              <a:avLst/>
              <a:gdLst/>
              <a:ahLst/>
              <a:cxnLst>
                <a:cxn ang="0">
                  <a:pos x="4728" y="1248"/>
                </a:cxn>
                <a:cxn ang="0">
                  <a:pos x="0" y="0"/>
                </a:cxn>
              </a:cxnLst>
              <a:rect l="0" t="0" r="r" b="b"/>
              <a:pathLst>
                <a:path w="4728" h="1248">
                  <a:moveTo>
                    <a:pt x="4728" y="124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lg" len="lg"/>
            </a:ln>
            <a:effectLst/>
            <a:scene3d>
              <a:camera prst="legacyObliqueTopRight">
                <a:rot lat="20699999" lon="20399999" rev="0"/>
              </a:camera>
              <a:lightRig rig="legacyFlat3" dir="r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70" name="WordArt 32"/>
            <p:cNvSpPr>
              <a:spLocks noChangeArrowheads="1" noChangeShapeType="1" noTextEdit="1"/>
            </p:cNvSpPr>
            <p:nvPr/>
          </p:nvSpPr>
          <p:spPr bwMode="auto">
            <a:xfrm rot="1980000">
              <a:off x="3504" y="2509"/>
              <a:ext cx="779" cy="146"/>
            </a:xfrm>
            <a:prstGeom prst="rect">
              <a:avLst/>
            </a:prstGeom>
            <a:scene3d>
              <a:camera prst="orthographicFront">
                <a:rot lat="21298871" lon="21003428" rev="21573783"/>
              </a:camera>
              <a:lightRig rig="threePt" dir="t"/>
            </a:scene3d>
          </p:spPr>
          <p:txBody>
            <a:bodyPr wrap="none" fromWordArt="1"/>
            <a:lstStyle/>
            <a:p>
              <a:pPr algn="dist"/>
              <a:r>
                <a:rPr lang="fr-FR" b="1" kern="10" dirty="0">
                  <a:solidFill>
                    <a:srgbClr val="FF0000"/>
                  </a:solidFill>
                  <a:latin typeface="+mj-lt"/>
                  <a:ea typeface="Tahoma"/>
                  <a:cs typeface="Candara"/>
                </a:rPr>
                <a:t>Pente maxi</a:t>
              </a:r>
            </a:p>
          </p:txBody>
        </p:sp>
      </p:grpSp>
      <p:pic>
        <p:nvPicPr>
          <p:cNvPr id="71" name="Picture 5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>
            <a:off x="7869238" y="5102225"/>
            <a:ext cx="16176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Line 123"/>
          <p:cNvSpPr>
            <a:spLocks noChangeShapeType="1"/>
          </p:cNvSpPr>
          <p:nvPr/>
        </p:nvSpPr>
        <p:spPr bwMode="auto">
          <a:xfrm flipV="1">
            <a:off x="5259388" y="2540000"/>
            <a:ext cx="0" cy="1012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3" name="Picture 125" descr="Temps"/>
          <p:cNvPicPr>
            <a:picLocks noChangeArrowheads="1" noCrop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1624856"/>
            <a:ext cx="576000" cy="54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5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862197">
            <a:off x="7869959" y="5152321"/>
            <a:ext cx="16176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5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1369522">
            <a:off x="7875990" y="5152323"/>
            <a:ext cx="16176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5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2025445">
            <a:off x="7879484" y="5180012"/>
            <a:ext cx="16176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8" name="Grouper 77"/>
          <p:cNvGrpSpPr/>
          <p:nvPr/>
        </p:nvGrpSpPr>
        <p:grpSpPr>
          <a:xfrm>
            <a:off x="502601" y="4972779"/>
            <a:ext cx="2392388" cy="329413"/>
            <a:chOff x="566101" y="5442679"/>
            <a:chExt cx="2536388" cy="329413"/>
          </a:xfrm>
        </p:grpSpPr>
        <p:sp>
          <p:nvSpPr>
            <p:cNvPr id="79" name="ZoneTexte 78"/>
            <p:cNvSpPr txBox="1"/>
            <p:nvPr/>
          </p:nvSpPr>
          <p:spPr>
            <a:xfrm>
              <a:off x="566101" y="5464315"/>
              <a:ext cx="1127758" cy="307777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120 km/h</a:t>
              </a:r>
              <a:endParaRPr lang="fr-FR" sz="1400" b="1" dirty="0">
                <a:solidFill>
                  <a:srgbClr val="339933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1974731" y="5442679"/>
              <a:ext cx="1127758" cy="307777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4 m/s</a:t>
              </a:r>
            </a:p>
          </p:txBody>
        </p:sp>
      </p:grpSp>
      <p:grpSp>
        <p:nvGrpSpPr>
          <p:cNvPr id="81" name="Grouper 80"/>
          <p:cNvGrpSpPr/>
          <p:nvPr/>
        </p:nvGrpSpPr>
        <p:grpSpPr>
          <a:xfrm>
            <a:off x="490232" y="5352563"/>
            <a:ext cx="2392388" cy="329413"/>
            <a:chOff x="566101" y="5442679"/>
            <a:chExt cx="2536388" cy="329413"/>
          </a:xfrm>
        </p:grpSpPr>
        <p:sp>
          <p:nvSpPr>
            <p:cNvPr id="82" name="ZoneTexte 81"/>
            <p:cNvSpPr txBox="1"/>
            <p:nvPr/>
          </p:nvSpPr>
          <p:spPr>
            <a:xfrm>
              <a:off x="566101" y="5464315"/>
              <a:ext cx="1127758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100 km/h</a:t>
              </a: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1974731" y="5442679"/>
              <a:ext cx="1127758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6 m/s</a:t>
              </a:r>
            </a:p>
          </p:txBody>
        </p:sp>
      </p:grpSp>
      <p:grpSp>
        <p:nvGrpSpPr>
          <p:cNvPr id="85" name="Grouper 84"/>
          <p:cNvGrpSpPr/>
          <p:nvPr/>
        </p:nvGrpSpPr>
        <p:grpSpPr>
          <a:xfrm>
            <a:off x="490232" y="5731165"/>
            <a:ext cx="2392388" cy="344802"/>
            <a:chOff x="566101" y="5442679"/>
            <a:chExt cx="2536388" cy="344802"/>
          </a:xfrm>
        </p:grpSpPr>
        <p:sp>
          <p:nvSpPr>
            <p:cNvPr id="86" name="ZoneTexte 85"/>
            <p:cNvSpPr txBox="1"/>
            <p:nvPr/>
          </p:nvSpPr>
          <p:spPr>
            <a:xfrm>
              <a:off x="566101" y="5448927"/>
              <a:ext cx="1127758" cy="3385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90 km/h</a:t>
              </a: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1974731" y="5442679"/>
              <a:ext cx="1127758" cy="3077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3 m/s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72" grpId="0" animBg="1"/>
    </p:bld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ORN1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assemble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STAGE IULM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2318</TotalTime>
  <Words>1037</Words>
  <Application>Microsoft Macintosh PowerPoint</Application>
  <PresentationFormat>Affichage à l'écran (4:3)</PresentationFormat>
  <Paragraphs>184</Paragraphs>
  <Slides>14</Slides>
  <Notes>4</Notes>
  <HiddenSlides>1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33" baseType="lpstr">
      <vt:lpstr>Arial</vt:lpstr>
      <vt:lpstr>Arial Black</vt:lpstr>
      <vt:lpstr>Bernhard Modern Roman</vt:lpstr>
      <vt:lpstr>Calibri</vt:lpstr>
      <vt:lpstr>Candara</vt:lpstr>
      <vt:lpstr>Comic Sans MS</vt:lpstr>
      <vt:lpstr>Courier New</vt:lpstr>
      <vt:lpstr>Helvetica Neue UltraLight</vt:lpstr>
      <vt:lpstr>Segoe</vt:lpstr>
      <vt:lpstr>Symbol</vt:lpstr>
      <vt:lpstr>Trebuchet MS</vt:lpstr>
      <vt:lpstr>Wingdings</vt:lpstr>
      <vt:lpstr>Conception personnalisée</vt:lpstr>
      <vt:lpstr>HORN1</vt:lpstr>
      <vt:lpstr>White with Courier font for code slides</vt:lpstr>
      <vt:lpstr>STAGE IULM</vt:lpstr>
      <vt:lpstr>HORNULM15</vt:lpstr>
      <vt:lpstr>1_Conception personnalisée</vt:lpstr>
      <vt:lpstr>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DIDIER HORN</dc:creator>
  <cp:keywords/>
  <dc:description/>
  <cp:lastModifiedBy>didier Horn</cp:lastModifiedBy>
  <cp:revision>176</cp:revision>
  <dcterms:created xsi:type="dcterms:W3CDTF">2014-08-03T12:02:15Z</dcterms:created>
  <dcterms:modified xsi:type="dcterms:W3CDTF">2021-03-18T15:47:47Z</dcterms:modified>
  <cp:category/>
</cp:coreProperties>
</file>