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8" r:id="rId1"/>
    <p:sldMasterId id="2147484080" r:id="rId2"/>
    <p:sldMasterId id="2147484083" r:id="rId3"/>
  </p:sldMasterIdLst>
  <p:notesMasterIdLst>
    <p:notesMasterId r:id="rId18"/>
  </p:notesMasterIdLst>
  <p:handoutMasterIdLst>
    <p:handoutMasterId r:id="rId19"/>
  </p:handoutMasterIdLst>
  <p:sldIdLst>
    <p:sldId id="257" r:id="rId4"/>
    <p:sldId id="258" r:id="rId5"/>
    <p:sldId id="279" r:id="rId6"/>
    <p:sldId id="271" r:id="rId7"/>
    <p:sldId id="289" r:id="rId8"/>
    <p:sldId id="288" r:id="rId9"/>
    <p:sldId id="291" r:id="rId10"/>
    <p:sldId id="295" r:id="rId11"/>
    <p:sldId id="431" r:id="rId12"/>
    <p:sldId id="270" r:id="rId13"/>
    <p:sldId id="268" r:id="rId14"/>
    <p:sldId id="269" r:id="rId15"/>
    <p:sldId id="280" r:id="rId16"/>
    <p:sldId id="272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33"/>
    <a:srgbClr val="E89544"/>
    <a:srgbClr val="0096D9"/>
    <a:srgbClr val="33CC33"/>
    <a:srgbClr val="FF0000"/>
    <a:srgbClr val="0000FF"/>
    <a:srgbClr val="808080"/>
    <a:srgbClr val="00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17"/>
    <p:restoredTop sz="99105" autoAdjust="0"/>
  </p:normalViewPr>
  <p:slideViewPr>
    <p:cSldViewPr snapToGrid="0" snapToObjects="1">
      <p:cViewPr>
        <p:scale>
          <a:sx n="128" d="100"/>
          <a:sy n="128" d="100"/>
        </p:scale>
        <p:origin x="-544" y="-488"/>
      </p:cViewPr>
      <p:guideLst>
        <p:guide orient="horz" pos="3294"/>
        <p:guide pos="2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B4D6E6-0E9A-F847-97FB-E567E9883F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53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CEE4AD-C669-744B-816F-2329985AC2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134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D2198-3161-7842-B737-0BB7FFC0B55D}" type="slidenum">
              <a:rPr lang="fr-FR"/>
              <a:pPr/>
              <a:t>1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09AC9-7D1F-D943-BE78-F2E4BB3884E3}" type="slidenum">
              <a:rPr lang="fr-FR"/>
              <a:pPr/>
              <a:t>11</a:t>
            </a:fld>
            <a:endParaRPr 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CCEE6-043F-F54A-9ADE-1BC85590BA44}" type="slidenum">
              <a:rPr lang="fr-FR"/>
              <a:pPr/>
              <a:t>12</a:t>
            </a:fld>
            <a:endParaRPr 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D2198-3161-7842-B737-0BB7FFC0B55D}" type="slidenum">
              <a:rPr lang="fr-FR"/>
              <a:pPr/>
              <a:t>13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63DD8-3CFE-A541-AB5A-9EB2CAC26F4B}" type="slidenum">
              <a:rPr lang="fr-FR"/>
              <a:pPr/>
              <a:t>2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D2198-3161-7842-B737-0BB7FFC0B55D}" type="slidenum">
              <a:rPr lang="fr-FR"/>
              <a:pPr/>
              <a:t>3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3D7A8-F055-4843-8D56-17C986353487}" type="slidenum">
              <a:rPr lang="fr-FR"/>
              <a:pPr/>
              <a:t>4</a:t>
            </a:fld>
            <a:endParaRPr lang="fr-F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D618A-0708-F542-B70C-6D6508FFB5BE}" type="slidenum">
              <a:rPr lang="fr-FR"/>
              <a:pPr/>
              <a:t>5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2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D618A-0708-F542-B70C-6D6508FFB5BE}" type="slidenum">
              <a:rPr lang="fr-FR"/>
              <a:pPr/>
              <a:t>6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23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D618A-0708-F542-B70C-6D6508FFB5BE}" type="slidenum">
              <a:rPr lang="fr-FR"/>
              <a:pPr/>
              <a:t>7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98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98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F6D70-5BC8-5F42-9B97-F1652E0098DB}" type="slidenum">
              <a:rPr lang="fr-FR"/>
              <a:pPr/>
              <a:t>10</a:t>
            </a:fld>
            <a:endParaRPr lang="fr-F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D61B82-8C12-0A40-8D07-2B292F27EEB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0D326D-E388-7B4E-86FB-DA306A9E3CF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879979-1A7F-5040-B43E-39E7D269E8A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658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0D211-E648-5E45-B94B-4479713575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01176-C491-704A-8E19-468B865750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EF0D4F-8AF7-124A-9694-488B3ECC027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6D2883-47B1-1146-873F-ED43836FEB3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7F2D1C-E0F1-6645-B8F3-429C718CD40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828AD0-AFF1-5F4E-8587-6287F27B60E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5BB04C-9674-2E4D-9CB4-033ACD53425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429D2C-A828-FD48-9647-12A97D94EE6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264FB7-2885-1B4B-8450-3462746A9E8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tiff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tif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7.wdp"/><Relationship Id="rId18" Type="http://schemas.microsoft.com/office/2007/relationships/hdphoto" Target="../media/hdphoto11.wdp"/><Relationship Id="rId3" Type="http://schemas.openxmlformats.org/officeDocument/2006/relationships/image" Target="../media/image7.png"/><Relationship Id="rId21" Type="http://schemas.microsoft.com/office/2007/relationships/hdphoto" Target="../media/hdphoto12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microsoft.com/office/2007/relationships/hdphoto" Target="../media/hdphoto10.wdp"/><Relationship Id="rId2" Type="http://schemas.openxmlformats.org/officeDocument/2006/relationships/notesSlide" Target="../notesSlides/notesSlide8.xml"/><Relationship Id="rId16" Type="http://schemas.microsoft.com/office/2007/relationships/hdphoto" Target="../media/hdphoto9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5" Type="http://schemas.microsoft.com/office/2007/relationships/hdphoto" Target="../media/hdphoto8.wdp"/><Relationship Id="rId10" Type="http://schemas.microsoft.com/office/2007/relationships/hdphoto" Target="../media/hdphoto5.wdp"/><Relationship Id="rId19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4687" y="482193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L’ATTERRISSAGE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0688" y="1502276"/>
            <a:ext cx="6334964" cy="190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Facteurs influant sur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phases de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L’atterrissage vent de travers.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939544" y="1640983"/>
            <a:ext cx="5041899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0" name="AutoShape 82"/>
          <p:cNvSpPr>
            <a:spLocks noChangeArrowheads="1"/>
          </p:cNvSpPr>
          <p:nvPr/>
        </p:nvSpPr>
        <p:spPr bwMode="auto">
          <a:xfrm rot="15175746">
            <a:off x="4162262" y="2758058"/>
            <a:ext cx="1255474" cy="5395399"/>
          </a:xfrm>
          <a:custGeom>
            <a:avLst/>
            <a:gdLst>
              <a:gd name="connsiteX0" fmla="*/ 0 w 1716088"/>
              <a:gd name="connsiteY0" fmla="*/ 4716463 h 4716463"/>
              <a:gd name="connsiteX1" fmla="*/ 907708 w 1716088"/>
              <a:gd name="connsiteY1" fmla="*/ 0 h 4716463"/>
              <a:gd name="connsiteX2" fmla="*/ 1716088 w 1716088"/>
              <a:gd name="connsiteY2" fmla="*/ 4716463 h 4716463"/>
              <a:gd name="connsiteX3" fmla="*/ 0 w 1716088"/>
              <a:gd name="connsiteY3" fmla="*/ 4716463 h 4716463"/>
              <a:gd name="connsiteX0" fmla="*/ 0 w 1832528"/>
              <a:gd name="connsiteY0" fmla="*/ 4463118 h 4716463"/>
              <a:gd name="connsiteX1" fmla="*/ 1024148 w 1832528"/>
              <a:gd name="connsiteY1" fmla="*/ 0 h 4716463"/>
              <a:gd name="connsiteX2" fmla="*/ 1832528 w 1832528"/>
              <a:gd name="connsiteY2" fmla="*/ 4716463 h 4716463"/>
              <a:gd name="connsiteX3" fmla="*/ 0 w 1832528"/>
              <a:gd name="connsiteY3" fmla="*/ 4463118 h 4716463"/>
              <a:gd name="connsiteX0" fmla="*/ 0 w 1820912"/>
              <a:gd name="connsiteY0" fmla="*/ 4424673 h 4716463"/>
              <a:gd name="connsiteX1" fmla="*/ 1012532 w 1820912"/>
              <a:gd name="connsiteY1" fmla="*/ 0 h 4716463"/>
              <a:gd name="connsiteX2" fmla="*/ 1820912 w 1820912"/>
              <a:gd name="connsiteY2" fmla="*/ 4716463 h 4716463"/>
              <a:gd name="connsiteX3" fmla="*/ 0 w 1820912"/>
              <a:gd name="connsiteY3" fmla="*/ 4424673 h 4716463"/>
              <a:gd name="connsiteX0" fmla="*/ 0 w 1722927"/>
              <a:gd name="connsiteY0" fmla="*/ 4424673 h 4424673"/>
              <a:gd name="connsiteX1" fmla="*/ 1012532 w 1722927"/>
              <a:gd name="connsiteY1" fmla="*/ 0 h 4424673"/>
              <a:gd name="connsiteX2" fmla="*/ 1722927 w 1722927"/>
              <a:gd name="connsiteY2" fmla="*/ 4377459 h 4424673"/>
              <a:gd name="connsiteX3" fmla="*/ 0 w 1722927"/>
              <a:gd name="connsiteY3" fmla="*/ 4424673 h 4424673"/>
              <a:gd name="connsiteX0" fmla="*/ 0 w 1722927"/>
              <a:gd name="connsiteY0" fmla="*/ 4619995 h 4619995"/>
              <a:gd name="connsiteX1" fmla="*/ 864432 w 1722927"/>
              <a:gd name="connsiteY1" fmla="*/ 0 h 4619995"/>
              <a:gd name="connsiteX2" fmla="*/ 1722927 w 1722927"/>
              <a:gd name="connsiteY2" fmla="*/ 4572781 h 4619995"/>
              <a:gd name="connsiteX3" fmla="*/ 0 w 1722927"/>
              <a:gd name="connsiteY3" fmla="*/ 4619995 h 4619995"/>
              <a:gd name="connsiteX0" fmla="*/ 0 w 1470859"/>
              <a:gd name="connsiteY0" fmla="*/ 4637775 h 4637775"/>
              <a:gd name="connsiteX1" fmla="*/ 612364 w 1470859"/>
              <a:gd name="connsiteY1" fmla="*/ 0 h 4637775"/>
              <a:gd name="connsiteX2" fmla="*/ 1470859 w 1470859"/>
              <a:gd name="connsiteY2" fmla="*/ 4572781 h 4637775"/>
              <a:gd name="connsiteX3" fmla="*/ 0 w 1470859"/>
              <a:gd name="connsiteY3" fmla="*/ 4637775 h 4637775"/>
              <a:gd name="connsiteX0" fmla="*/ 0 w 1279097"/>
              <a:gd name="connsiteY0" fmla="*/ 4637775 h 4637775"/>
              <a:gd name="connsiteX1" fmla="*/ 612364 w 1279097"/>
              <a:gd name="connsiteY1" fmla="*/ 0 h 4637775"/>
              <a:gd name="connsiteX2" fmla="*/ 1279097 w 1279097"/>
              <a:gd name="connsiteY2" fmla="*/ 4599839 h 4637775"/>
              <a:gd name="connsiteX3" fmla="*/ 0 w 1279097"/>
              <a:gd name="connsiteY3" fmla="*/ 4637775 h 463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9097" h="4637775">
                <a:moveTo>
                  <a:pt x="0" y="4637775"/>
                </a:moveTo>
                <a:lnTo>
                  <a:pt x="612364" y="0"/>
                </a:lnTo>
                <a:lnTo>
                  <a:pt x="1279097" y="4599839"/>
                </a:lnTo>
                <a:lnTo>
                  <a:pt x="0" y="463777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468022" y="900246"/>
            <a:ext cx="1971675" cy="1919288"/>
            <a:chOff x="217" y="1856"/>
            <a:chExt cx="1242" cy="1209"/>
          </a:xfrm>
        </p:grpSpPr>
        <p:grpSp>
          <p:nvGrpSpPr>
            <p:cNvPr id="72745" name="Group 74"/>
            <p:cNvGrpSpPr>
              <a:grpSpLocks/>
            </p:cNvGrpSpPr>
            <p:nvPr/>
          </p:nvGrpSpPr>
          <p:grpSpPr bwMode="auto">
            <a:xfrm>
              <a:off x="217" y="1856"/>
              <a:ext cx="1242" cy="1209"/>
              <a:chOff x="344" y="237"/>
              <a:chExt cx="2748" cy="2675"/>
            </a:xfrm>
          </p:grpSpPr>
          <p:pic>
            <p:nvPicPr>
              <p:cNvPr id="72747" name="Picture 7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2748" name="AutoShape 76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2746" name="Line 77"/>
            <p:cNvSpPr>
              <a:spLocks noChangeShapeType="1"/>
            </p:cNvSpPr>
            <p:nvPr/>
          </p:nvSpPr>
          <p:spPr bwMode="auto">
            <a:xfrm>
              <a:off x="841" y="2492"/>
              <a:ext cx="311" cy="1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-2081463" y="6292916"/>
            <a:ext cx="5873007" cy="166370"/>
            <a:chOff x="3456" y="3961"/>
            <a:chExt cx="2304" cy="92"/>
          </a:xfrm>
        </p:grpSpPr>
        <p:sp>
          <p:nvSpPr>
            <p:cNvPr id="72743" name="Line 5"/>
            <p:cNvSpPr>
              <a:spLocks noChangeShapeType="1"/>
            </p:cNvSpPr>
            <p:nvPr/>
          </p:nvSpPr>
          <p:spPr bwMode="auto">
            <a:xfrm>
              <a:off x="3524" y="4053"/>
              <a:ext cx="2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72744" name="Line 6"/>
            <p:cNvSpPr>
              <a:spLocks noChangeShapeType="1"/>
            </p:cNvSpPr>
            <p:nvPr/>
          </p:nvSpPr>
          <p:spPr bwMode="auto">
            <a:xfrm>
              <a:off x="3456" y="3961"/>
              <a:ext cx="22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98807" y="250817"/>
            <a:ext cx="6324001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Les différentes pentes de finale moteur réduit</a:t>
            </a:r>
          </a:p>
        </p:txBody>
      </p:sp>
      <p:grpSp>
        <p:nvGrpSpPr>
          <p:cNvPr id="72710" name="Group 7"/>
          <p:cNvGrpSpPr>
            <a:grpSpLocks/>
          </p:cNvGrpSpPr>
          <p:nvPr/>
        </p:nvGrpSpPr>
        <p:grpSpPr bwMode="auto">
          <a:xfrm rot="-5400000">
            <a:off x="1960929" y="5930485"/>
            <a:ext cx="351247" cy="741312"/>
            <a:chOff x="93" y="3183"/>
            <a:chExt cx="380" cy="586"/>
          </a:xfrm>
        </p:grpSpPr>
        <p:sp>
          <p:nvSpPr>
            <p:cNvPr id="72740" name="Oval 8"/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741" name="Line 9"/>
            <p:cNvSpPr>
              <a:spLocks noChangeShapeType="1"/>
            </p:cNvSpPr>
            <p:nvPr/>
          </p:nvSpPr>
          <p:spPr bwMode="auto">
            <a:xfrm>
              <a:off x="291" y="3183"/>
              <a:ext cx="0" cy="5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742" name="Line 10"/>
            <p:cNvSpPr>
              <a:spLocks noChangeShapeType="1"/>
            </p:cNvSpPr>
            <p:nvPr/>
          </p:nvSpPr>
          <p:spPr bwMode="auto">
            <a:xfrm flipV="1">
              <a:off x="93" y="3383"/>
              <a:ext cx="380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139" name="Freeform 11"/>
          <p:cNvSpPr>
            <a:spLocks noChangeAspect="1"/>
          </p:cNvSpPr>
          <p:nvPr/>
        </p:nvSpPr>
        <p:spPr bwMode="auto">
          <a:xfrm rot="17360478">
            <a:off x="3375973" y="3563579"/>
            <a:ext cx="2592000" cy="3967931"/>
          </a:xfrm>
          <a:custGeom>
            <a:avLst/>
            <a:gdLst>
              <a:gd name="T0" fmla="*/ 2216150 w 1770"/>
              <a:gd name="T1" fmla="*/ 2105059 h 955"/>
              <a:gd name="T2" fmla="*/ 2211142 w 1770"/>
              <a:gd name="T3" fmla="*/ 2116138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0999996" lon="197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pic>
        <p:nvPicPr>
          <p:cNvPr id="48170" name="Picture 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0251518">
            <a:off x="6922354" y="4235302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Freeform 40"/>
          <p:cNvSpPr>
            <a:spLocks/>
          </p:cNvSpPr>
          <p:nvPr/>
        </p:nvSpPr>
        <p:spPr bwMode="auto">
          <a:xfrm rot="18223374">
            <a:off x="3254027" y="3889374"/>
            <a:ext cx="3403724" cy="3798303"/>
          </a:xfrm>
          <a:custGeom>
            <a:avLst/>
            <a:gdLst>
              <a:gd name="T0" fmla="*/ 2154237 w 1770"/>
              <a:gd name="T1" fmla="*/ 2117692 h 955"/>
              <a:gd name="T2" fmla="*/ 2149369 w 1770"/>
              <a:gd name="T3" fmla="*/ 2128838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0999996" lon="197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48169" name="Freeform 41"/>
          <p:cNvSpPr>
            <a:spLocks/>
          </p:cNvSpPr>
          <p:nvPr/>
        </p:nvSpPr>
        <p:spPr bwMode="auto">
          <a:xfrm rot="16735590">
            <a:off x="3480051" y="3090775"/>
            <a:ext cx="2337953" cy="4253760"/>
          </a:xfrm>
          <a:custGeom>
            <a:avLst/>
            <a:gdLst>
              <a:gd name="T0" fmla="*/ 2454275 w 1770"/>
              <a:gd name="T1" fmla="*/ 2182438 h 955"/>
              <a:gd name="T2" fmla="*/ 2448729 w 1770"/>
              <a:gd name="T3" fmla="*/ 2193925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0999996" lon="19799996" rev="0"/>
            </a:camera>
            <a:lightRig rig="legacyFlat3" dir="r">
              <a:rot lat="0" lon="0" rev="2460000"/>
            </a:lightRig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48186" name="Oval 58"/>
          <p:cNvSpPr>
            <a:spLocks noChangeArrowheads="1"/>
          </p:cNvSpPr>
          <p:nvPr/>
        </p:nvSpPr>
        <p:spPr bwMode="auto">
          <a:xfrm>
            <a:off x="4670768" y="1877210"/>
            <a:ext cx="452438" cy="417512"/>
          </a:xfrm>
          <a:prstGeom prst="ellipse">
            <a:avLst/>
          </a:prstGeom>
          <a:noFill/>
          <a:ln w="28575" cmpd="sng">
            <a:solidFill>
              <a:srgbClr val="33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5741073" y="944745"/>
            <a:ext cx="1971675" cy="1919287"/>
            <a:chOff x="1948" y="2117"/>
            <a:chExt cx="1242" cy="1209"/>
          </a:xfrm>
        </p:grpSpPr>
        <p:grpSp>
          <p:nvGrpSpPr>
            <p:cNvPr id="72728" name="Group 66"/>
            <p:cNvGrpSpPr>
              <a:grpSpLocks/>
            </p:cNvGrpSpPr>
            <p:nvPr/>
          </p:nvGrpSpPr>
          <p:grpSpPr bwMode="auto">
            <a:xfrm>
              <a:off x="1948" y="2117"/>
              <a:ext cx="1242" cy="1209"/>
              <a:chOff x="344" y="237"/>
              <a:chExt cx="2748" cy="2675"/>
            </a:xfrm>
          </p:grpSpPr>
          <p:pic>
            <p:nvPicPr>
              <p:cNvPr id="72730" name="Picture 6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2731" name="AutoShape 68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2729" name="Line 69"/>
            <p:cNvSpPr>
              <a:spLocks noChangeShapeType="1"/>
            </p:cNvSpPr>
            <p:nvPr/>
          </p:nvSpPr>
          <p:spPr bwMode="auto">
            <a:xfrm>
              <a:off x="2572" y="2753"/>
              <a:ext cx="202" cy="2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1314067" y="898650"/>
            <a:ext cx="1971675" cy="1919287"/>
            <a:chOff x="3100" y="1309"/>
            <a:chExt cx="1242" cy="1209"/>
          </a:xfrm>
        </p:grpSpPr>
        <p:grpSp>
          <p:nvGrpSpPr>
            <p:cNvPr id="72732" name="Group 60"/>
            <p:cNvGrpSpPr>
              <a:grpSpLocks/>
            </p:cNvGrpSpPr>
            <p:nvPr/>
          </p:nvGrpSpPr>
          <p:grpSpPr bwMode="auto">
            <a:xfrm>
              <a:off x="3100" y="1309"/>
              <a:ext cx="1242" cy="1209"/>
              <a:chOff x="344" y="237"/>
              <a:chExt cx="2748" cy="2675"/>
            </a:xfrm>
          </p:grpSpPr>
          <p:pic>
            <p:nvPicPr>
              <p:cNvPr id="72734" name="Picture 6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72735" name="AutoShape 62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2733" name="Line 63"/>
            <p:cNvSpPr>
              <a:spLocks noChangeShapeType="1"/>
            </p:cNvSpPr>
            <p:nvPr/>
          </p:nvSpPr>
          <p:spPr bwMode="auto">
            <a:xfrm>
              <a:off x="3724" y="1945"/>
              <a:ext cx="311" cy="0"/>
            </a:xfrm>
            <a:prstGeom prst="line">
              <a:avLst/>
            </a:prstGeom>
            <a:noFill/>
            <a:ln w="28575">
              <a:noFill/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" name="Line 66">
            <a:extLst>
              <a:ext uri="{FF2B5EF4-FFF2-40B4-BE49-F238E27FC236}">
                <a16:creationId xmlns:a16="http://schemas.microsoft.com/office/drawing/2014/main" id="{FB20F99E-0B98-384A-AB32-E47A6397F9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2009" y="1877210"/>
            <a:ext cx="493713" cy="7679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sm" len="sm"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98" name="Oval 70"/>
          <p:cNvSpPr>
            <a:spLocks noChangeArrowheads="1"/>
          </p:cNvSpPr>
          <p:nvPr/>
        </p:nvSpPr>
        <p:spPr bwMode="auto">
          <a:xfrm>
            <a:off x="6790315" y="2062246"/>
            <a:ext cx="452437" cy="417512"/>
          </a:xfrm>
          <a:prstGeom prst="ellipse">
            <a:avLst/>
          </a:prstGeom>
          <a:noFill/>
          <a:ln w="28575" cmpd="sng">
            <a:solidFill>
              <a:srgbClr val="3399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8207" name="Text Box 79"/>
          <p:cNvSpPr txBox="1">
            <a:spLocks noChangeArrowheads="1"/>
          </p:cNvSpPr>
          <p:nvPr/>
        </p:nvSpPr>
        <p:spPr bwMode="auto">
          <a:xfrm>
            <a:off x="3795609" y="2533929"/>
            <a:ext cx="132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dirty="0">
                <a:solidFill>
                  <a:srgbClr val="33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Pente idéale</a:t>
            </a:r>
          </a:p>
        </p:txBody>
      </p:sp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1218848" y="2533930"/>
            <a:ext cx="210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Pente de finesse max.</a:t>
            </a:r>
          </a:p>
        </p:txBody>
      </p:sp>
      <p:sp>
        <p:nvSpPr>
          <p:cNvPr id="48209" name="Text Box 81"/>
          <p:cNvSpPr txBox="1">
            <a:spLocks noChangeArrowheads="1"/>
          </p:cNvSpPr>
          <p:nvPr/>
        </p:nvSpPr>
        <p:spPr bwMode="auto">
          <a:xfrm>
            <a:off x="5446935" y="2553186"/>
            <a:ext cx="2511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Pente max. moteur réduit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 rot="20100000">
            <a:off x="3552305" y="4618862"/>
            <a:ext cx="22001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Pinceau de tolérance</a:t>
            </a:r>
          </a:p>
        </p:txBody>
      </p:sp>
      <p:sp>
        <p:nvSpPr>
          <p:cNvPr id="46" name="Text Box 93"/>
          <p:cNvSpPr txBox="1">
            <a:spLocks noChangeArrowheads="1"/>
          </p:cNvSpPr>
          <p:nvPr/>
        </p:nvSpPr>
        <p:spPr bwMode="auto">
          <a:xfrm>
            <a:off x="6486427" y="3158397"/>
            <a:ext cx="1975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Si je suis trop haut !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6744448" y="5509648"/>
            <a:ext cx="18202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Si je suis trop bas !</a:t>
            </a:r>
          </a:p>
        </p:txBody>
      </p:sp>
      <p:pic>
        <p:nvPicPr>
          <p:cNvPr id="41" name="Picture 42">
            <a:extLst>
              <a:ext uri="{FF2B5EF4-FFF2-40B4-BE49-F238E27FC236}">
                <a16:creationId xmlns:a16="http://schemas.microsoft.com/office/drawing/2014/main" id="{2CB79D92-BA29-A24F-B81F-BFB5E129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0251518">
            <a:off x="7075718" y="4815349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2">
            <a:extLst>
              <a:ext uri="{FF2B5EF4-FFF2-40B4-BE49-F238E27FC236}">
                <a16:creationId xmlns:a16="http://schemas.microsoft.com/office/drawing/2014/main" id="{75851333-5E82-A142-A219-0BAA4DEE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0251518">
            <a:off x="6777312" y="3613303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2584291" y="1748307"/>
            <a:ext cx="452437" cy="417512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36 -0.12662 L -3.33333E-6 -1.4814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13 -0.11944 L 1.11022E-16 -2.22222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13 -0.11944 L -1.11111E-6 -7.40741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3000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 animBg="1"/>
      <p:bldP spid="48139" grpId="2" animBg="1"/>
      <p:bldP spid="48168" grpId="2" animBg="1"/>
      <p:bldP spid="48169" grpId="0" animBg="1"/>
      <p:bldP spid="48198" grpId="0" animBg="1"/>
      <p:bldP spid="48208" grpId="0"/>
      <p:bldP spid="48209" grpId="0"/>
      <p:bldP spid="48211" grpId="0"/>
      <p:bldP spid="46" grpId="0"/>
      <p:bldP spid="46" grpId="1"/>
      <p:bldP spid="47" grpId="0"/>
      <p:bldP spid="481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6" name="Freeform 34"/>
          <p:cNvSpPr>
            <a:spLocks/>
          </p:cNvSpPr>
          <p:nvPr/>
        </p:nvSpPr>
        <p:spPr bwMode="auto">
          <a:xfrm>
            <a:off x="3444584" y="4805220"/>
            <a:ext cx="1741950" cy="337371"/>
          </a:xfrm>
          <a:custGeom>
            <a:avLst/>
            <a:gdLst>
              <a:gd name="T0" fmla="*/ 1885950 w 1188"/>
              <a:gd name="T1" fmla="*/ 0 h 530"/>
              <a:gd name="T2" fmla="*/ 1524000 w 1188"/>
              <a:gd name="T3" fmla="*/ 392113 h 530"/>
              <a:gd name="T4" fmla="*/ 957263 w 1188"/>
              <a:gd name="T5" fmla="*/ 755650 h 530"/>
              <a:gd name="T6" fmla="*/ 0 w 1188"/>
              <a:gd name="T7" fmla="*/ 841375 h 530"/>
              <a:gd name="T8" fmla="*/ 0 60000 65536"/>
              <a:gd name="T9" fmla="*/ 0 60000 65536"/>
              <a:gd name="T10" fmla="*/ 0 60000 65536"/>
              <a:gd name="T11" fmla="*/ 0 60000 65536"/>
              <a:gd name="T12" fmla="*/ 0 w 1188"/>
              <a:gd name="T13" fmla="*/ 0 h 530"/>
              <a:gd name="T14" fmla="*/ 1188 w 1188"/>
              <a:gd name="T15" fmla="*/ 530 h 5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8" h="530">
                <a:moveTo>
                  <a:pt x="1188" y="0"/>
                </a:moveTo>
                <a:lnTo>
                  <a:pt x="960" y="247"/>
                </a:lnTo>
                <a:cubicBezTo>
                  <a:pt x="862" y="326"/>
                  <a:pt x="763" y="429"/>
                  <a:pt x="603" y="476"/>
                </a:cubicBezTo>
                <a:cubicBezTo>
                  <a:pt x="443" y="523"/>
                  <a:pt x="126" y="519"/>
                  <a:pt x="0" y="5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002279" lon="19797691" rev="202"/>
            </a:camera>
            <a:lightRig rig="threePt" dir="r">
              <a:rot lat="0" lon="0" rev="300000"/>
            </a:lightRig>
          </a:scene3d>
          <a:sp3d extrusionH="430200" prstMaterial="legacyMatte">
            <a:bevelT w="13500" h="13500" prst="angle"/>
            <a:bevelB w="13500" h="13500" prst="angle"/>
            <a:extrusionClr>
              <a:schemeClr val="accent6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689093" y="252413"/>
            <a:ext cx="3765814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Phase d’arrondi</a:t>
            </a:r>
          </a:p>
        </p:txBody>
      </p:sp>
      <p:grpSp>
        <p:nvGrpSpPr>
          <p:cNvPr id="68612" name="Group 14"/>
          <p:cNvGrpSpPr>
            <a:grpSpLocks/>
          </p:cNvGrpSpPr>
          <p:nvPr/>
        </p:nvGrpSpPr>
        <p:grpSpPr bwMode="auto">
          <a:xfrm>
            <a:off x="-180333" y="5518091"/>
            <a:ext cx="6263018" cy="193496"/>
            <a:chOff x="3318" y="3946"/>
            <a:chExt cx="2457" cy="107"/>
          </a:xfrm>
        </p:grpSpPr>
        <p:sp>
          <p:nvSpPr>
            <p:cNvPr id="68631" name="Line 15"/>
            <p:cNvSpPr>
              <a:spLocks noChangeShapeType="1"/>
            </p:cNvSpPr>
            <p:nvPr/>
          </p:nvSpPr>
          <p:spPr bwMode="auto">
            <a:xfrm>
              <a:off x="3318" y="4053"/>
              <a:ext cx="24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68632" name="Line 16"/>
            <p:cNvSpPr>
              <a:spLocks noChangeShapeType="1"/>
            </p:cNvSpPr>
            <p:nvPr/>
          </p:nvSpPr>
          <p:spPr bwMode="auto">
            <a:xfrm>
              <a:off x="3393" y="3946"/>
              <a:ext cx="2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sp3d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68613" name="Group 17"/>
          <p:cNvGrpSpPr>
            <a:grpSpLocks noChangeAspect="1"/>
          </p:cNvGrpSpPr>
          <p:nvPr/>
        </p:nvGrpSpPr>
        <p:grpSpPr bwMode="auto">
          <a:xfrm rot="-5400000">
            <a:off x="3295467" y="5176708"/>
            <a:ext cx="500970" cy="705312"/>
            <a:chOff x="93" y="3183"/>
            <a:chExt cx="380" cy="586"/>
          </a:xfrm>
        </p:grpSpPr>
        <p:sp>
          <p:nvSpPr>
            <p:cNvPr id="68628" name="Oval 18"/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629" name="Line 19"/>
            <p:cNvSpPr>
              <a:spLocks noChangeShapeType="1"/>
            </p:cNvSpPr>
            <p:nvPr/>
          </p:nvSpPr>
          <p:spPr bwMode="auto">
            <a:xfrm>
              <a:off x="291" y="3183"/>
              <a:ext cx="0" cy="5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630" name="Line 20"/>
            <p:cNvSpPr>
              <a:spLocks noChangeShapeType="1"/>
            </p:cNvSpPr>
            <p:nvPr/>
          </p:nvSpPr>
          <p:spPr bwMode="auto">
            <a:xfrm flipV="1">
              <a:off x="93" y="3383"/>
              <a:ext cx="380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8614" name="Freeform 21"/>
          <p:cNvSpPr>
            <a:spLocks/>
          </p:cNvSpPr>
          <p:nvPr/>
        </p:nvSpPr>
        <p:spPr bwMode="auto">
          <a:xfrm rot="-5400000">
            <a:off x="5849659" y="2315106"/>
            <a:ext cx="1712413" cy="2762250"/>
          </a:xfrm>
          <a:custGeom>
            <a:avLst/>
            <a:gdLst>
              <a:gd name="T0" fmla="*/ 2792413 w 1770"/>
              <a:gd name="T1" fmla="*/ 2747788 h 955"/>
              <a:gd name="T2" fmla="*/ 2786102 w 1770"/>
              <a:gd name="T3" fmla="*/ 2762250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0999996" lon="197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grpSp>
        <p:nvGrpSpPr>
          <p:cNvPr id="68619" name="Group 67"/>
          <p:cNvGrpSpPr>
            <a:grpSpLocks/>
          </p:cNvGrpSpPr>
          <p:nvPr/>
        </p:nvGrpSpPr>
        <p:grpSpPr bwMode="auto">
          <a:xfrm rot="19783954" flipH="1">
            <a:off x="4648561" y="3171552"/>
            <a:ext cx="103190" cy="850021"/>
            <a:chOff x="1335" y="1351"/>
            <a:chExt cx="351" cy="1858"/>
          </a:xfrm>
          <a:solidFill>
            <a:schemeClr val="bg1">
              <a:lumMod val="95000"/>
              <a:alpha val="55000"/>
            </a:schemeClr>
          </a:solidFill>
        </p:grpSpPr>
        <p:sp>
          <p:nvSpPr>
            <p:cNvPr id="68625" name="AutoShape 68"/>
            <p:cNvSpPr>
              <a:spLocks noChangeArrowheads="1"/>
            </p:cNvSpPr>
            <p:nvPr/>
          </p:nvSpPr>
          <p:spPr bwMode="auto">
            <a:xfrm>
              <a:off x="1389" y="1914"/>
              <a:ext cx="257" cy="1295"/>
            </a:xfrm>
            <a:prstGeom prst="can">
              <a:avLst>
                <a:gd name="adj" fmla="val 24891"/>
              </a:avLst>
            </a:pr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626" name="AutoShape 69"/>
            <p:cNvSpPr>
              <a:spLocks noChangeArrowheads="1"/>
            </p:cNvSpPr>
            <p:nvPr/>
          </p:nvSpPr>
          <p:spPr bwMode="auto">
            <a:xfrm>
              <a:off x="1335" y="1351"/>
              <a:ext cx="351" cy="626"/>
            </a:xfrm>
            <a:prstGeom prst="can">
              <a:avLst>
                <a:gd name="adj" fmla="val 18801"/>
              </a:avLst>
            </a:pr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8627" name="Oval 70"/>
            <p:cNvSpPr>
              <a:spLocks noChangeArrowheads="1"/>
            </p:cNvSpPr>
            <p:nvPr/>
          </p:nvSpPr>
          <p:spPr bwMode="auto">
            <a:xfrm>
              <a:off x="1469" y="3083"/>
              <a:ext cx="91" cy="91"/>
            </a:xfrm>
            <a:prstGeom prst="ellipse">
              <a:avLst/>
            </a:pr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109" name="Text Box 77"/>
          <p:cNvSpPr txBox="1">
            <a:spLocks noChangeArrowheads="1"/>
          </p:cNvSpPr>
          <p:nvPr/>
        </p:nvSpPr>
        <p:spPr bwMode="auto">
          <a:xfrm>
            <a:off x="1827400" y="1582001"/>
            <a:ext cx="5309063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L’amplitude du déplacement du manche varie en fonction :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 De la vitesse de l’ULM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 De la force du vent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 De la finesse de l’ULM</a:t>
            </a:r>
          </a:p>
        </p:txBody>
      </p:sp>
      <p:pic>
        <p:nvPicPr>
          <p:cNvPr id="26" name="Picture 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9403383">
            <a:off x="7511103" y="2043517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/>
        </p:nvCxnSpPr>
        <p:spPr>
          <a:xfrm>
            <a:off x="5261240" y="4704838"/>
            <a:ext cx="1152000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cxnSpLocks/>
          </p:cNvCxnSpPr>
          <p:nvPr/>
        </p:nvCxnSpPr>
        <p:spPr>
          <a:xfrm flipV="1">
            <a:off x="3475733" y="5232984"/>
            <a:ext cx="2880000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310289" y="4825529"/>
            <a:ext cx="915811" cy="338554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1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defRPr>
            </a:lvl1pPr>
          </a:lstStyle>
          <a:p>
            <a:r>
              <a:rPr lang="fr-FR" dirty="0"/>
              <a:t>Arrondi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212079" y="4704838"/>
            <a:ext cx="0" cy="541845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F8C49B-B57C-8A41-A176-2DFC6BE913AC}"/>
              </a:ext>
            </a:extLst>
          </p:cNvPr>
          <p:cNvGrpSpPr/>
          <p:nvPr/>
        </p:nvGrpSpPr>
        <p:grpSpPr>
          <a:xfrm rot="283954">
            <a:off x="4619954" y="3177205"/>
            <a:ext cx="578493" cy="1542028"/>
            <a:chOff x="5550549" y="2298302"/>
            <a:chExt cx="578493" cy="1542028"/>
          </a:xfrm>
        </p:grpSpPr>
        <p:grpSp>
          <p:nvGrpSpPr>
            <p:cNvPr id="68620" name="Group 71"/>
            <p:cNvGrpSpPr>
              <a:grpSpLocks/>
            </p:cNvGrpSpPr>
            <p:nvPr/>
          </p:nvGrpSpPr>
          <p:grpSpPr bwMode="auto">
            <a:xfrm rot="19500000" flipH="1">
              <a:off x="5550549" y="2298302"/>
              <a:ext cx="103190" cy="850021"/>
              <a:chOff x="1335" y="1351"/>
              <a:chExt cx="351" cy="1858"/>
            </a:xfrm>
          </p:grpSpPr>
          <p:sp>
            <p:nvSpPr>
              <p:cNvPr id="68622" name="AutoShape 72"/>
              <p:cNvSpPr>
                <a:spLocks noChangeArrowheads="1"/>
              </p:cNvSpPr>
              <p:nvPr/>
            </p:nvSpPr>
            <p:spPr bwMode="auto">
              <a:xfrm>
                <a:off x="1389" y="1914"/>
                <a:ext cx="257" cy="1295"/>
              </a:xfrm>
              <a:prstGeom prst="can">
                <a:avLst>
                  <a:gd name="adj" fmla="val 24891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623" name="AutoShape 73"/>
              <p:cNvSpPr>
                <a:spLocks noChangeArrowheads="1"/>
              </p:cNvSpPr>
              <p:nvPr/>
            </p:nvSpPr>
            <p:spPr bwMode="auto">
              <a:xfrm>
                <a:off x="1335" y="1351"/>
                <a:ext cx="351" cy="626"/>
              </a:xfrm>
              <a:prstGeom prst="can">
                <a:avLst>
                  <a:gd name="adj" fmla="val 18801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624" name="Oval 74"/>
              <p:cNvSpPr>
                <a:spLocks noChangeArrowheads="1"/>
              </p:cNvSpPr>
              <p:nvPr/>
            </p:nvSpPr>
            <p:spPr bwMode="auto">
              <a:xfrm>
                <a:off x="1469" y="3083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" name="Group 67">
              <a:extLst>
                <a:ext uri="{FF2B5EF4-FFF2-40B4-BE49-F238E27FC236}">
                  <a16:creationId xmlns:a16="http://schemas.microsoft.com/office/drawing/2014/main" id="{5B2EFCB4-AE99-3D46-90EF-5C9697DBBFC9}"/>
                </a:ext>
              </a:extLst>
            </p:cNvPr>
            <p:cNvGrpSpPr>
              <a:grpSpLocks/>
            </p:cNvGrpSpPr>
            <p:nvPr/>
          </p:nvGrpSpPr>
          <p:grpSpPr bwMode="auto">
            <a:xfrm rot="8706186" flipH="1">
              <a:off x="6025852" y="2990309"/>
              <a:ext cx="103190" cy="850021"/>
              <a:chOff x="1335" y="1351"/>
              <a:chExt cx="351" cy="1858"/>
            </a:xfrm>
            <a:noFill/>
          </p:grpSpPr>
          <p:sp>
            <p:nvSpPr>
              <p:cNvPr id="35" name="AutoShape 68">
                <a:extLst>
                  <a:ext uri="{FF2B5EF4-FFF2-40B4-BE49-F238E27FC236}">
                    <a16:creationId xmlns:a16="http://schemas.microsoft.com/office/drawing/2014/main" id="{52173226-93EA-FE4D-A12E-D0D2CD24F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" y="1914"/>
                <a:ext cx="257" cy="1295"/>
              </a:xfrm>
              <a:prstGeom prst="can">
                <a:avLst>
                  <a:gd name="adj" fmla="val 24891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AutoShape 69">
                <a:extLst>
                  <a:ext uri="{FF2B5EF4-FFF2-40B4-BE49-F238E27FC236}">
                    <a16:creationId xmlns:a16="http://schemas.microsoft.com/office/drawing/2014/main" id="{34755448-7AED-EE41-82E1-FD96F2D86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" y="1351"/>
                <a:ext cx="351" cy="626"/>
              </a:xfrm>
              <a:prstGeom prst="can">
                <a:avLst>
                  <a:gd name="adj" fmla="val 18801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" name="Oval 70">
                <a:extLst>
                  <a:ext uri="{FF2B5EF4-FFF2-40B4-BE49-F238E27FC236}">
                    <a16:creationId xmlns:a16="http://schemas.microsoft.com/office/drawing/2014/main" id="{DFA3DB0D-D5CF-3943-BBCF-ABBA0B9E6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3083"/>
                <a:ext cx="91" cy="9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8" name="Arc 75">
            <a:extLst>
              <a:ext uri="{FF2B5EF4-FFF2-40B4-BE49-F238E27FC236}">
                <a16:creationId xmlns:a16="http://schemas.microsoft.com/office/drawing/2014/main" id="{134E2BC3-D801-FB4F-BD92-7EDA6955C2A7}"/>
              </a:ext>
            </a:extLst>
          </p:cNvPr>
          <p:cNvSpPr>
            <a:spLocks noChangeAspect="1"/>
          </p:cNvSpPr>
          <p:nvPr/>
        </p:nvSpPr>
        <p:spPr bwMode="auto">
          <a:xfrm rot="17395714">
            <a:off x="4546793" y="2930603"/>
            <a:ext cx="360000" cy="435776"/>
          </a:xfrm>
          <a:custGeom>
            <a:avLst/>
            <a:gdLst>
              <a:gd name="T0" fmla="*/ 0 w 21600"/>
              <a:gd name="T1" fmla="*/ 0 h 21505"/>
              <a:gd name="T2" fmla="*/ 5 w 21600"/>
              <a:gd name="T3" fmla="*/ 5 h 21505"/>
              <a:gd name="T4" fmla="*/ 0 w 21600"/>
              <a:gd name="T5" fmla="*/ 5 h 21505"/>
              <a:gd name="T6" fmla="*/ 0 60000 65536"/>
              <a:gd name="T7" fmla="*/ 0 60000 65536"/>
              <a:gd name="T8" fmla="*/ 0 60000 65536"/>
              <a:gd name="T9" fmla="*/ 0 w 21600"/>
              <a:gd name="T10" fmla="*/ 0 h 21505"/>
              <a:gd name="T11" fmla="*/ 21600 w 21600"/>
              <a:gd name="T12" fmla="*/ 21505 h 21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05" fill="none" extrusionOk="0">
                <a:moveTo>
                  <a:pt x="2022" y="-1"/>
                </a:moveTo>
                <a:cubicBezTo>
                  <a:pt x="13119" y="1043"/>
                  <a:pt x="21600" y="10358"/>
                  <a:pt x="21600" y="21505"/>
                </a:cubicBezTo>
              </a:path>
              <a:path w="21600" h="21505" stroke="0" extrusionOk="0">
                <a:moveTo>
                  <a:pt x="2022" y="-1"/>
                </a:moveTo>
                <a:cubicBezTo>
                  <a:pt x="13119" y="1043"/>
                  <a:pt x="21600" y="10358"/>
                  <a:pt x="21600" y="21505"/>
                </a:cubicBezTo>
                <a:lnTo>
                  <a:pt x="0" y="21505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39" name="Text Box 77">
            <a:extLst>
              <a:ext uri="{FF2B5EF4-FFF2-40B4-BE49-F238E27FC236}">
                <a16:creationId xmlns:a16="http://schemas.microsoft.com/office/drawing/2014/main" id="{A8DCBA7D-0AB9-A345-B02C-97C356E13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81" y="3489300"/>
            <a:ext cx="4470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Action du pilote : Afficher une assiette à cabrer. </a:t>
            </a:r>
          </a:p>
        </p:txBody>
      </p:sp>
      <p:sp>
        <p:nvSpPr>
          <p:cNvPr id="40" name="Text Box 77">
            <a:extLst>
              <a:ext uri="{FF2B5EF4-FFF2-40B4-BE49-F238E27FC236}">
                <a16:creationId xmlns:a16="http://schemas.microsoft.com/office/drawing/2014/main" id="{3DC6F5DA-C21F-0741-8F2B-7D14BA0A2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226" y="4634647"/>
            <a:ext cx="2332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Variation de trajectoire !  </a:t>
            </a:r>
          </a:p>
        </p:txBody>
      </p:sp>
      <p:sp>
        <p:nvSpPr>
          <p:cNvPr id="41" name="Line 96">
            <a:extLst>
              <a:ext uri="{FF2B5EF4-FFF2-40B4-BE49-F238E27FC236}">
                <a16:creationId xmlns:a16="http://schemas.microsoft.com/office/drawing/2014/main" id="{BAE289ED-775A-CE48-A1C5-A01928AC47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233" y="4685975"/>
            <a:ext cx="1599314" cy="80819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Dot"/>
            <a:round/>
            <a:headEnd type="arrow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21 0.27407 C -0.29566 0.26412 -0.29618 0.26713 -0.24549 0.22175 C -0.19462 0.17615 -0.04115 0.03634 5.55556E-7 4.44444E-6 " pathEditMode="relative" rAng="0" ptsTypes="AAA">
                                      <p:cBhvr>
                                        <p:cTn id="6" dur="1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-1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8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4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6 0.278 C -0.32483 0.29791 -0.34705 0.31805 -0.36597 0.33125 C -0.3849 0.34421 -0.4033 0.35046 -0.41632 0.35625 C -0.42917 0.3618 -0.43385 0.3625 -0.44358 0.36504 C -0.4533 0.36736 -0.46719 0.36898 -0.47517 0.37037 C -0.48316 0.37152 -0.48698 0.37175 -0.4908 0.37245 " pathEditMode="relative" rAng="0" ptsTypes="AAAA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472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6" grpId="0" animBg="1"/>
      <p:bldP spid="68614" grpId="0" animBg="1"/>
      <p:bldP spid="31" grpId="0" animBg="1"/>
      <p:bldP spid="38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070874" y="245765"/>
            <a:ext cx="5028119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Palier de décélération</a:t>
            </a:r>
          </a:p>
        </p:txBody>
      </p:sp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339119" y="4343464"/>
            <a:ext cx="8481022" cy="168178"/>
            <a:chOff x="3483" y="3960"/>
            <a:chExt cx="2277" cy="93"/>
          </a:xfrm>
        </p:grpSpPr>
        <p:sp>
          <p:nvSpPr>
            <p:cNvPr id="70685" name="Line 5"/>
            <p:cNvSpPr>
              <a:spLocks noChangeShapeType="1"/>
            </p:cNvSpPr>
            <p:nvPr/>
          </p:nvSpPr>
          <p:spPr bwMode="auto">
            <a:xfrm>
              <a:off x="3524" y="4053"/>
              <a:ext cx="2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70686" name="Line 6"/>
            <p:cNvSpPr>
              <a:spLocks noChangeShapeType="1"/>
            </p:cNvSpPr>
            <p:nvPr/>
          </p:nvSpPr>
          <p:spPr bwMode="auto">
            <a:xfrm>
              <a:off x="3483" y="3960"/>
              <a:ext cx="22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sp3d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39665">
            <a:off x="6956425" y="3654426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7" name="Picture 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600000">
            <a:off x="5805487" y="3654426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8" name="Picture 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900000">
            <a:off x="4583112" y="3651251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400800" y="3357563"/>
            <a:ext cx="752475" cy="280988"/>
            <a:chOff x="1072" y="1562"/>
            <a:chExt cx="1511" cy="260"/>
          </a:xfrm>
        </p:grpSpPr>
        <p:sp>
          <p:nvSpPr>
            <p:cNvPr id="70683" name="AutoShape 52"/>
            <p:cNvSpPr>
              <a:spLocks noChangeArrowheads="1"/>
            </p:cNvSpPr>
            <p:nvPr/>
          </p:nvSpPr>
          <p:spPr bwMode="auto">
            <a:xfrm>
              <a:off x="1072" y="1562"/>
              <a:ext cx="1511" cy="26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684" name="Line 53"/>
            <p:cNvSpPr>
              <a:spLocks noChangeShapeType="1"/>
            </p:cNvSpPr>
            <p:nvPr/>
          </p:nvSpPr>
          <p:spPr bwMode="auto">
            <a:xfrm>
              <a:off x="1072" y="1562"/>
              <a:ext cx="1402" cy="2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136" name="Line 56"/>
          <p:cNvSpPr>
            <a:spLocks noChangeShapeType="1"/>
          </p:cNvSpPr>
          <p:nvPr/>
        </p:nvSpPr>
        <p:spPr bwMode="auto">
          <a:xfrm>
            <a:off x="6413500" y="3644901"/>
            <a:ext cx="752475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429250" y="3265488"/>
            <a:ext cx="571500" cy="319088"/>
            <a:chOff x="1072" y="1562"/>
            <a:chExt cx="1511" cy="260"/>
          </a:xfrm>
        </p:grpSpPr>
        <p:sp>
          <p:nvSpPr>
            <p:cNvPr id="70681" name="AutoShape 60"/>
            <p:cNvSpPr>
              <a:spLocks noChangeArrowheads="1"/>
            </p:cNvSpPr>
            <p:nvPr/>
          </p:nvSpPr>
          <p:spPr bwMode="auto">
            <a:xfrm>
              <a:off x="1072" y="1562"/>
              <a:ext cx="1511" cy="260"/>
            </a:xfrm>
            <a:prstGeom prst="rtTriangle">
              <a:avLst/>
            </a:prstGeom>
            <a:solidFill>
              <a:srgbClr val="D9969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682" name="Line 61"/>
            <p:cNvSpPr>
              <a:spLocks noChangeShapeType="1"/>
            </p:cNvSpPr>
            <p:nvPr/>
          </p:nvSpPr>
          <p:spPr bwMode="auto">
            <a:xfrm>
              <a:off x="1072" y="1562"/>
              <a:ext cx="1402" cy="2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142" name="Line 62"/>
          <p:cNvSpPr>
            <a:spLocks noChangeShapeType="1"/>
          </p:cNvSpPr>
          <p:nvPr/>
        </p:nvSpPr>
        <p:spPr bwMode="auto">
          <a:xfrm>
            <a:off x="5435600" y="3590926"/>
            <a:ext cx="571500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4351337" y="3259138"/>
            <a:ext cx="463550" cy="288925"/>
            <a:chOff x="1072" y="1562"/>
            <a:chExt cx="1511" cy="260"/>
          </a:xfrm>
        </p:grpSpPr>
        <p:sp>
          <p:nvSpPr>
            <p:cNvPr id="70679" name="AutoShape 64"/>
            <p:cNvSpPr>
              <a:spLocks noChangeArrowheads="1"/>
            </p:cNvSpPr>
            <p:nvPr/>
          </p:nvSpPr>
          <p:spPr bwMode="auto">
            <a:xfrm>
              <a:off x="1072" y="1562"/>
              <a:ext cx="1511" cy="260"/>
            </a:xfrm>
            <a:prstGeom prst="rtTriangle">
              <a:avLst/>
            </a:prstGeom>
            <a:solidFill>
              <a:srgbClr val="D9969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680" name="Line 65"/>
            <p:cNvSpPr>
              <a:spLocks noChangeShapeType="1"/>
            </p:cNvSpPr>
            <p:nvPr/>
          </p:nvSpPr>
          <p:spPr bwMode="auto">
            <a:xfrm>
              <a:off x="1072" y="1562"/>
              <a:ext cx="1402" cy="2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146" name="Line 66"/>
          <p:cNvSpPr>
            <a:spLocks noChangeShapeType="1"/>
          </p:cNvSpPr>
          <p:nvPr/>
        </p:nvSpPr>
        <p:spPr bwMode="auto">
          <a:xfrm>
            <a:off x="4351337" y="3548063"/>
            <a:ext cx="468313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3425825" y="3225801"/>
            <a:ext cx="295275" cy="263525"/>
            <a:chOff x="1072" y="1562"/>
            <a:chExt cx="1511" cy="260"/>
          </a:xfrm>
          <a:solidFill>
            <a:srgbClr val="FFA347"/>
          </a:solidFill>
        </p:grpSpPr>
        <p:sp>
          <p:nvSpPr>
            <p:cNvPr id="70677" name="AutoShape 68"/>
            <p:cNvSpPr>
              <a:spLocks noChangeArrowheads="1"/>
            </p:cNvSpPr>
            <p:nvPr/>
          </p:nvSpPr>
          <p:spPr bwMode="auto">
            <a:xfrm>
              <a:off x="1072" y="1562"/>
              <a:ext cx="1511" cy="260"/>
            </a:xfrm>
            <a:prstGeom prst="rtTriangle">
              <a:avLst/>
            </a:prstGeom>
            <a:solidFill>
              <a:srgbClr val="D9969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678" name="Line 69"/>
            <p:cNvSpPr>
              <a:spLocks noChangeShapeType="1"/>
            </p:cNvSpPr>
            <p:nvPr/>
          </p:nvSpPr>
          <p:spPr bwMode="auto">
            <a:xfrm>
              <a:off x="1072" y="1562"/>
              <a:ext cx="1402" cy="236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150" name="Line 70"/>
          <p:cNvSpPr>
            <a:spLocks noChangeShapeType="1"/>
          </p:cNvSpPr>
          <p:nvPr/>
        </p:nvSpPr>
        <p:spPr bwMode="auto">
          <a:xfrm flipV="1">
            <a:off x="3432175" y="3502026"/>
            <a:ext cx="325437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6151" name="AutoShape 71"/>
          <p:cNvSpPr>
            <a:spLocks noChangeArrowheads="1"/>
          </p:cNvSpPr>
          <p:nvPr/>
        </p:nvSpPr>
        <p:spPr bwMode="auto">
          <a:xfrm>
            <a:off x="3424589" y="4862135"/>
            <a:ext cx="2333308" cy="7491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8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Rappel :</a:t>
            </a:r>
          </a:p>
          <a:p>
            <a:pPr algn="ctr">
              <a:spcBef>
                <a:spcPts val="48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Rz = ½ </a:t>
            </a:r>
            <a:r>
              <a:rPr lang="fr-FR" sz="1600" dirty="0">
                <a:solidFill>
                  <a:srgbClr val="000000"/>
                </a:solidFill>
                <a:latin typeface="Symbol" charset="2"/>
                <a:cs typeface="Symbol" charset="2"/>
              </a:rPr>
              <a:t>r </a:t>
            </a: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. S . </a:t>
            </a:r>
            <a:r>
              <a:rPr lang="fr-FR" dirty="0">
                <a:solidFill>
                  <a:schemeClr val="tx2"/>
                </a:solidFill>
                <a:latin typeface="Trebuchet MS"/>
                <a:cs typeface="Trebuchet MS"/>
              </a:rPr>
              <a:t>V²</a:t>
            </a:r>
            <a:r>
              <a:rPr lang="fr-FR" dirty="0">
                <a:solidFill>
                  <a:srgbClr val="000000"/>
                </a:solidFill>
                <a:latin typeface="Trebuchet MS"/>
                <a:cs typeface="Trebuchet MS"/>
              </a:rPr>
              <a:t>. </a:t>
            </a:r>
            <a:r>
              <a:rPr lang="fr-FR" dirty="0">
                <a:solidFill>
                  <a:schemeClr val="accent2"/>
                </a:solidFill>
                <a:latin typeface="Trebuchet MS"/>
                <a:cs typeface="Trebuchet MS"/>
              </a:rPr>
              <a:t>Cz</a:t>
            </a:r>
            <a:endParaRPr lang="fr-FR" sz="1600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sp>
        <p:nvSpPr>
          <p:cNvPr id="46152" name="AutoShape 72"/>
          <p:cNvSpPr>
            <a:spLocks noChangeArrowheads="1"/>
          </p:cNvSpPr>
          <p:nvPr/>
        </p:nvSpPr>
        <p:spPr bwMode="auto">
          <a:xfrm>
            <a:off x="2509837" y="4156077"/>
            <a:ext cx="487824" cy="251849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6129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140000">
            <a:off x="3473450" y="3644901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3" name="Picture 7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39665">
            <a:off x="2274887" y="3798888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4" name="Picture 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1328825">
            <a:off x="1520825" y="3798888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1441788" y="1267760"/>
            <a:ext cx="6260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But</a:t>
            </a:r>
            <a:r>
              <a:rPr lang="fr-FR" sz="1600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lang="fr-FR" sz="1600" dirty="0">
                <a:latin typeface="Trebuchet MS"/>
                <a:cs typeface="Trebuchet MS"/>
              </a:rPr>
              <a:t>: dissiper l’énergie cinétique (</a:t>
            </a:r>
            <a:r>
              <a:rPr lang="fr-FR" sz="1600" dirty="0" err="1">
                <a:latin typeface="Trebuchet MS"/>
                <a:cs typeface="Trebuchet MS"/>
              </a:rPr>
              <a:t>E</a:t>
            </a:r>
            <a:r>
              <a:rPr lang="fr-FR" sz="1600" baseline="-25000" dirty="0" err="1">
                <a:latin typeface="Trebuchet MS"/>
                <a:cs typeface="Trebuchet MS"/>
              </a:rPr>
              <a:t>c</a:t>
            </a:r>
            <a:r>
              <a:rPr lang="fr-FR" sz="1600" dirty="0">
                <a:latin typeface="Trebuchet MS"/>
                <a:cs typeface="Trebuchet MS"/>
              </a:rPr>
              <a:t> = ½ M.V²) afin de </a:t>
            </a:r>
            <a:r>
              <a:rPr lang="fr-FR" sz="1600" dirty="0">
                <a:solidFill>
                  <a:schemeClr val="accent4"/>
                </a:solidFill>
                <a:latin typeface="Trebuchet MS"/>
                <a:cs typeface="Trebuchet MS"/>
              </a:rPr>
              <a:t>t</a:t>
            </a:r>
            <a:r>
              <a:rPr lang="fr-FR" sz="1600" dirty="0">
                <a:latin typeface="Trebuchet MS"/>
                <a:cs typeface="Trebuchet MS"/>
              </a:rPr>
              <a:t>oucher le sol à une vitesse compatible avec :</a:t>
            </a:r>
          </a:p>
        </p:txBody>
      </p:sp>
      <p:sp>
        <p:nvSpPr>
          <p:cNvPr id="33" name="AutoShape 71"/>
          <p:cNvSpPr>
            <a:spLocks noChangeArrowheads="1"/>
          </p:cNvSpPr>
          <p:nvPr/>
        </p:nvSpPr>
        <p:spPr bwMode="auto">
          <a:xfrm>
            <a:off x="1570273" y="5805724"/>
            <a:ext cx="6018842" cy="7150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8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Pour maintenir le palier :</a:t>
            </a:r>
          </a:p>
          <a:p>
            <a:pPr algn="ctr">
              <a:spcBef>
                <a:spcPts val="48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Je dois augmenter </a:t>
            </a:r>
            <a:r>
              <a:rPr lang="fr-FR" sz="1600" dirty="0">
                <a:solidFill>
                  <a:schemeClr val="tx1"/>
                </a:solidFill>
                <a:latin typeface="Trebuchet MS"/>
                <a:cs typeface="Trebuchet MS"/>
              </a:rPr>
              <a:t>l’</a:t>
            </a:r>
            <a:r>
              <a:rPr lang="fr-FR" sz="1600" dirty="0">
                <a:solidFill>
                  <a:srgbClr val="C0504D"/>
                </a:solidFill>
                <a:latin typeface="Trebuchet MS"/>
                <a:cs typeface="Trebuchet MS"/>
              </a:rPr>
              <a:t>incidence</a:t>
            </a: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 lorsque la </a:t>
            </a:r>
            <a:r>
              <a:rPr lang="fr-FR" sz="1600" dirty="0">
                <a:solidFill>
                  <a:schemeClr val="tx2"/>
                </a:solidFill>
                <a:latin typeface="Trebuchet MS"/>
                <a:cs typeface="Trebuchet MS"/>
              </a:rPr>
              <a:t>vitesse </a:t>
            </a: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diminue.</a:t>
            </a:r>
            <a:endParaRPr lang="fr-FR" sz="1600" dirty="0">
              <a:solidFill>
                <a:srgbClr val="C0504D"/>
              </a:solidFill>
              <a:latin typeface="Trebuchet MS"/>
              <a:cs typeface="Trebuchet M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41788" y="1973150"/>
            <a:ext cx="6260423" cy="140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600"/>
              </a:spcAft>
              <a:buFont typeface="Wingdings" charset="2"/>
              <a:buChar char=""/>
            </a:pPr>
            <a:r>
              <a:rPr lang="fr-FR" sz="1600" dirty="0">
                <a:latin typeface="Trebuchet MS"/>
                <a:cs typeface="Trebuchet MS"/>
              </a:rPr>
              <a:t>avec la résistance structurale du train d’atterrissage. 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"/>
            </a:pPr>
            <a:r>
              <a:rPr lang="fr-FR" sz="1600" dirty="0">
                <a:latin typeface="Trebuchet MS"/>
                <a:cs typeface="Trebuchet MS"/>
              </a:rPr>
              <a:t>  avec la longueur du terrain.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"/>
            </a:pPr>
            <a:r>
              <a:rPr lang="fr-FR" sz="1600" dirty="0">
                <a:latin typeface="Trebuchet MS"/>
                <a:cs typeface="Trebuchet MS"/>
              </a:rPr>
              <a:t>  avec les possibilités de freinage.</a:t>
            </a:r>
          </a:p>
          <a:p>
            <a:endParaRPr lang="fr-FR"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1309 -1.85185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1.85185E-6 L -0.13403 -1.85185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-0.1217 0.000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-0.13211 0.0224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46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1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33333E-6 L -0.08455 3.33333E-6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3021 3.33333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6" grpId="0" animBg="1"/>
      <p:bldP spid="46136" grpId="1" animBg="1"/>
      <p:bldP spid="46146" grpId="0" animBg="1"/>
      <p:bldP spid="46146" grpId="1" animBg="1"/>
      <p:bldP spid="46150" grpId="0" animBg="1"/>
      <p:bldP spid="46150" grpId="1" animBg="1"/>
      <p:bldP spid="46151" grpId="0" animBg="1"/>
      <p:bldP spid="46152" grpId="0" animBg="1"/>
      <p:bldP spid="32" grpId="0"/>
      <p:bldP spid="33" grpId="0" animBg="1"/>
      <p:bldP spid="3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4687" y="482193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L’ATTERRISSAGE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0688" y="1502276"/>
            <a:ext cx="6334964" cy="190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Facteurs influant sur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phases de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L’atterrissage vent de travers.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797050" y="3023759"/>
            <a:ext cx="55499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6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2548718" y="3429000"/>
            <a:ext cx="5950757" cy="88741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lgDashDot"/>
            <a:round/>
            <a:headEnd type="none" w="lg" len="lg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308769" y="1346198"/>
            <a:ext cx="8577262" cy="338138"/>
            <a:chOff x="145" y="3034"/>
            <a:chExt cx="5403" cy="213"/>
          </a:xfrm>
          <a:noFill/>
        </p:grpSpPr>
        <p:sp>
          <p:nvSpPr>
            <p:cNvPr id="55409" name="Text Box 113"/>
            <p:cNvSpPr txBox="1">
              <a:spLocks noChangeArrowheads="1"/>
            </p:cNvSpPr>
            <p:nvPr/>
          </p:nvSpPr>
          <p:spPr bwMode="auto">
            <a:xfrm>
              <a:off x="145" y="3034"/>
              <a:ext cx="5403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Alignement sur l’axe de piste           Action aux palonniers</a:t>
              </a:r>
            </a:p>
          </p:txBody>
        </p:sp>
        <p:sp>
          <p:nvSpPr>
            <p:cNvPr id="74781" name="AutoShape 115"/>
            <p:cNvSpPr>
              <a:spLocks noChangeArrowheads="1"/>
            </p:cNvSpPr>
            <p:nvPr/>
          </p:nvSpPr>
          <p:spPr bwMode="auto">
            <a:xfrm>
              <a:off x="2905" y="3114"/>
              <a:ext cx="329" cy="90"/>
            </a:xfrm>
            <a:prstGeom prst="rightArrow">
              <a:avLst>
                <a:gd name="adj1" fmla="val 50000"/>
                <a:gd name="adj2" fmla="val 5057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400" dirty="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-12700" y="3689350"/>
            <a:ext cx="3355975" cy="1338263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030205" y="247650"/>
            <a:ext cx="5118894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Atterrissage vent de travers</a:t>
            </a:r>
          </a:p>
        </p:txBody>
      </p:sp>
      <p:grpSp>
        <p:nvGrpSpPr>
          <p:cNvPr id="74757" name="Group 43"/>
          <p:cNvGrpSpPr>
            <a:grpSpLocks/>
          </p:cNvGrpSpPr>
          <p:nvPr/>
        </p:nvGrpSpPr>
        <p:grpSpPr bwMode="auto">
          <a:xfrm>
            <a:off x="1719263" y="3751263"/>
            <a:ext cx="492125" cy="1198562"/>
            <a:chOff x="4557" y="1889"/>
            <a:chExt cx="310" cy="755"/>
          </a:xfrm>
        </p:grpSpPr>
        <p:sp>
          <p:nvSpPr>
            <p:cNvPr id="74827" name="Line 9"/>
            <p:cNvSpPr>
              <a:spLocks noChangeShapeType="1"/>
            </p:cNvSpPr>
            <p:nvPr/>
          </p:nvSpPr>
          <p:spPr bwMode="auto">
            <a:xfrm>
              <a:off x="4560" y="2012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8" name="Line 10"/>
            <p:cNvSpPr>
              <a:spLocks noChangeShapeType="1"/>
            </p:cNvSpPr>
            <p:nvPr/>
          </p:nvSpPr>
          <p:spPr bwMode="auto">
            <a:xfrm>
              <a:off x="4570" y="2142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9" name="Line 11"/>
            <p:cNvSpPr>
              <a:spLocks noChangeShapeType="1"/>
            </p:cNvSpPr>
            <p:nvPr/>
          </p:nvSpPr>
          <p:spPr bwMode="auto">
            <a:xfrm>
              <a:off x="4564" y="2272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30" name="Line 12"/>
            <p:cNvSpPr>
              <a:spLocks noChangeShapeType="1"/>
            </p:cNvSpPr>
            <p:nvPr/>
          </p:nvSpPr>
          <p:spPr bwMode="auto">
            <a:xfrm>
              <a:off x="4557" y="2402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31" name="Line 13"/>
            <p:cNvSpPr>
              <a:spLocks noChangeShapeType="1"/>
            </p:cNvSpPr>
            <p:nvPr/>
          </p:nvSpPr>
          <p:spPr bwMode="auto">
            <a:xfrm>
              <a:off x="4562" y="2520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32" name="Line 14"/>
            <p:cNvSpPr>
              <a:spLocks noChangeShapeType="1"/>
            </p:cNvSpPr>
            <p:nvPr/>
          </p:nvSpPr>
          <p:spPr bwMode="auto">
            <a:xfrm>
              <a:off x="4562" y="1889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33" name="Line 15"/>
            <p:cNvSpPr>
              <a:spLocks noChangeShapeType="1"/>
            </p:cNvSpPr>
            <p:nvPr/>
          </p:nvSpPr>
          <p:spPr bwMode="auto">
            <a:xfrm>
              <a:off x="4562" y="2644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4758" name="Line 54"/>
          <p:cNvSpPr>
            <a:spLocks noChangeShapeType="1"/>
          </p:cNvSpPr>
          <p:nvPr/>
        </p:nvSpPr>
        <p:spPr bwMode="auto">
          <a:xfrm>
            <a:off x="-68263" y="4351338"/>
            <a:ext cx="3411538" cy="3175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9" name="Text Box 55"/>
          <p:cNvSpPr txBox="1">
            <a:spLocks noChangeArrowheads="1"/>
          </p:cNvSpPr>
          <p:nvPr/>
        </p:nvSpPr>
        <p:spPr bwMode="auto">
          <a:xfrm rot="5400000" flipV="1">
            <a:off x="2211388" y="4157662"/>
            <a:ext cx="123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>
                <a:solidFill>
                  <a:srgbClr val="FFFFFF"/>
                </a:solidFill>
                <a:latin typeface="Arial Black" charset="0"/>
                <a:ea typeface="Arial Unicode MS" charset="0"/>
                <a:cs typeface="Arial Unicode MS" charset="0"/>
              </a:rPr>
              <a:t>3 6</a:t>
            </a:r>
            <a:endParaRPr lang="fr-FR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 rot="16200000" flipV="1">
            <a:off x="1477169" y="5497911"/>
            <a:ext cx="830263" cy="323850"/>
            <a:chOff x="1712" y="1092"/>
            <a:chExt cx="2496" cy="1280"/>
          </a:xfrm>
        </p:grpSpPr>
        <p:sp>
          <p:nvSpPr>
            <p:cNvPr id="74823" name="AutoShape 57"/>
            <p:cNvSpPr>
              <a:spLocks noChangeArrowheads="1"/>
            </p:cNvSpPr>
            <p:nvPr/>
          </p:nvSpPr>
          <p:spPr bwMode="auto">
            <a:xfrm rot="-5400000">
              <a:off x="2144" y="1420"/>
              <a:ext cx="1008" cy="624"/>
            </a:xfrm>
            <a:custGeom>
              <a:avLst/>
              <a:gdLst>
                <a:gd name="T0" fmla="*/ 44 w 21600"/>
                <a:gd name="T1" fmla="*/ 9 h 21600"/>
                <a:gd name="T2" fmla="*/ 24 w 21600"/>
                <a:gd name="T3" fmla="*/ 18 h 21600"/>
                <a:gd name="T4" fmla="*/ 3 w 21600"/>
                <a:gd name="T5" fmla="*/ 9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0 w 21600"/>
                <a:gd name="T13" fmla="*/ 3288 h 21600"/>
                <a:gd name="T14" fmla="*/ 18300 w 21600"/>
                <a:gd name="T15" fmla="*/ 183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4" name="AutoShape 58"/>
            <p:cNvSpPr>
              <a:spLocks noChangeArrowheads="1"/>
            </p:cNvSpPr>
            <p:nvPr/>
          </p:nvSpPr>
          <p:spPr bwMode="auto">
            <a:xfrm rot="-5400000">
              <a:off x="2912" y="1420"/>
              <a:ext cx="720" cy="624"/>
            </a:xfrm>
            <a:custGeom>
              <a:avLst/>
              <a:gdLst>
                <a:gd name="T0" fmla="*/ 22 w 21600"/>
                <a:gd name="T1" fmla="*/ 9 h 21600"/>
                <a:gd name="T2" fmla="*/ 12 w 21600"/>
                <a:gd name="T3" fmla="*/ 18 h 21600"/>
                <a:gd name="T4" fmla="*/ 2 w 21600"/>
                <a:gd name="T5" fmla="*/ 9 h 21600"/>
                <a:gd name="T6" fmla="*/ 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00 w 21600"/>
                <a:gd name="T13" fmla="*/ 3912 h 21600"/>
                <a:gd name="T14" fmla="*/ 17700 w 21600"/>
                <a:gd name="T15" fmla="*/ 17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00" y="21600"/>
                  </a:lnTo>
                  <a:lnTo>
                    <a:pt x="174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5" name="AutoShape 59"/>
            <p:cNvSpPr>
              <a:spLocks noChangeArrowheads="1"/>
            </p:cNvSpPr>
            <p:nvPr/>
          </p:nvSpPr>
          <p:spPr bwMode="auto">
            <a:xfrm rot="-5400000">
              <a:off x="3680" y="1420"/>
              <a:ext cx="432" cy="624"/>
            </a:xfrm>
            <a:custGeom>
              <a:avLst/>
              <a:gdLst>
                <a:gd name="T0" fmla="*/ 7 w 21600"/>
                <a:gd name="T1" fmla="*/ 9 h 21600"/>
                <a:gd name="T2" fmla="*/ 4 w 21600"/>
                <a:gd name="T3" fmla="*/ 18 h 21600"/>
                <a:gd name="T4" fmla="*/ 1 w 21600"/>
                <a:gd name="T5" fmla="*/ 9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00 w 21600"/>
                <a:gd name="T13" fmla="*/ 5227 h 21600"/>
                <a:gd name="T14" fmla="*/ 16400 w 21600"/>
                <a:gd name="T15" fmla="*/ 163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840" y="21600"/>
                  </a:lnTo>
                  <a:lnTo>
                    <a:pt x="147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6" name="AutoShape 60"/>
            <p:cNvSpPr>
              <a:spLocks noChangeArrowheads="1"/>
            </p:cNvSpPr>
            <p:nvPr/>
          </p:nvSpPr>
          <p:spPr bwMode="auto">
            <a:xfrm rot="-5400000">
              <a:off x="1384" y="1420"/>
              <a:ext cx="1280" cy="624"/>
            </a:xfrm>
            <a:custGeom>
              <a:avLst/>
              <a:gdLst>
                <a:gd name="T0" fmla="*/ 72 w 21600"/>
                <a:gd name="T1" fmla="*/ 9 h 21600"/>
                <a:gd name="T2" fmla="*/ 38 w 21600"/>
                <a:gd name="T3" fmla="*/ 18 h 21600"/>
                <a:gd name="T4" fmla="*/ 4 w 21600"/>
                <a:gd name="T5" fmla="*/ 9 h 21600"/>
                <a:gd name="T6" fmla="*/ 3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53 w 21600"/>
                <a:gd name="T13" fmla="*/ 2942 h 21600"/>
                <a:gd name="T14" fmla="*/ 18647 w 21600"/>
                <a:gd name="T15" fmla="*/ 186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02" y="21600"/>
                  </a:lnTo>
                  <a:lnTo>
                    <a:pt x="192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5392" name="Line 96"/>
          <p:cNvSpPr>
            <a:spLocks noChangeShapeType="1"/>
          </p:cNvSpPr>
          <p:nvPr/>
        </p:nvSpPr>
        <p:spPr bwMode="auto">
          <a:xfrm flipV="1">
            <a:off x="3343275" y="4341813"/>
            <a:ext cx="5003800" cy="190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lgDashDot"/>
            <a:round/>
            <a:headEnd type="stealth" w="lg" len="lg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 rot="-5400000">
            <a:off x="8166894" y="3867944"/>
            <a:ext cx="944562" cy="946150"/>
            <a:chOff x="1592" y="1904"/>
            <a:chExt cx="1776" cy="1416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74806" name="AutoShape 33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7" name="AutoShape 34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8" name="AutoShape 35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9" name="AutoShape 36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10" name="AutoShape 37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11" name="AutoShape 38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4812" name="Group 39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  <a:grpFill/>
          </p:grpSpPr>
          <p:sp>
            <p:nvSpPr>
              <p:cNvPr id="74813" name="AutoShape 40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14" name="AutoShape 41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15" name="Line 42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9" name="Group 72"/>
          <p:cNvGrpSpPr>
            <a:grpSpLocks/>
          </p:cNvGrpSpPr>
          <p:nvPr/>
        </p:nvGrpSpPr>
        <p:grpSpPr bwMode="auto">
          <a:xfrm rot="-6840461">
            <a:off x="8160544" y="3839369"/>
            <a:ext cx="944562" cy="946150"/>
            <a:chOff x="1592" y="1904"/>
            <a:chExt cx="1776" cy="1416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74796" name="AutoShape 73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7" name="AutoShape 74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8" name="AutoShape 75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9" name="AutoShape 76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0" name="AutoShape 77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1" name="AutoShape 78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4802" name="Group 79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  <a:grpFill/>
          </p:grpSpPr>
          <p:sp>
            <p:nvSpPr>
              <p:cNvPr id="74803" name="AutoShape 80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04" name="AutoShape 81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05" name="Line 82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1858963" y="5757467"/>
            <a:ext cx="830263" cy="323850"/>
            <a:chOff x="1712" y="1092"/>
            <a:chExt cx="2496" cy="1280"/>
          </a:xfrm>
        </p:grpSpPr>
        <p:sp>
          <p:nvSpPr>
            <p:cNvPr id="74792" name="AutoShape 98"/>
            <p:cNvSpPr>
              <a:spLocks noChangeArrowheads="1"/>
            </p:cNvSpPr>
            <p:nvPr/>
          </p:nvSpPr>
          <p:spPr bwMode="auto">
            <a:xfrm rot="-5400000">
              <a:off x="2144" y="1420"/>
              <a:ext cx="1008" cy="624"/>
            </a:xfrm>
            <a:custGeom>
              <a:avLst/>
              <a:gdLst>
                <a:gd name="T0" fmla="*/ 44 w 21600"/>
                <a:gd name="T1" fmla="*/ 9 h 21600"/>
                <a:gd name="T2" fmla="*/ 24 w 21600"/>
                <a:gd name="T3" fmla="*/ 18 h 21600"/>
                <a:gd name="T4" fmla="*/ 3 w 21600"/>
                <a:gd name="T5" fmla="*/ 9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0 w 21600"/>
                <a:gd name="T13" fmla="*/ 3288 h 21600"/>
                <a:gd name="T14" fmla="*/ 18300 w 21600"/>
                <a:gd name="T15" fmla="*/ 183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3" name="AutoShape 99"/>
            <p:cNvSpPr>
              <a:spLocks noChangeArrowheads="1"/>
            </p:cNvSpPr>
            <p:nvPr/>
          </p:nvSpPr>
          <p:spPr bwMode="auto">
            <a:xfrm rot="-5400000">
              <a:off x="2912" y="1420"/>
              <a:ext cx="720" cy="624"/>
            </a:xfrm>
            <a:custGeom>
              <a:avLst/>
              <a:gdLst>
                <a:gd name="T0" fmla="*/ 22 w 21600"/>
                <a:gd name="T1" fmla="*/ 9 h 21600"/>
                <a:gd name="T2" fmla="*/ 12 w 21600"/>
                <a:gd name="T3" fmla="*/ 18 h 21600"/>
                <a:gd name="T4" fmla="*/ 2 w 21600"/>
                <a:gd name="T5" fmla="*/ 9 h 21600"/>
                <a:gd name="T6" fmla="*/ 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00 w 21600"/>
                <a:gd name="T13" fmla="*/ 3912 h 21600"/>
                <a:gd name="T14" fmla="*/ 17700 w 21600"/>
                <a:gd name="T15" fmla="*/ 17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00" y="21600"/>
                  </a:lnTo>
                  <a:lnTo>
                    <a:pt x="174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4" name="AutoShape 100"/>
            <p:cNvSpPr>
              <a:spLocks noChangeArrowheads="1"/>
            </p:cNvSpPr>
            <p:nvPr/>
          </p:nvSpPr>
          <p:spPr bwMode="auto">
            <a:xfrm rot="-5400000">
              <a:off x="3680" y="1420"/>
              <a:ext cx="432" cy="624"/>
            </a:xfrm>
            <a:custGeom>
              <a:avLst/>
              <a:gdLst>
                <a:gd name="T0" fmla="*/ 7 w 21600"/>
                <a:gd name="T1" fmla="*/ 9 h 21600"/>
                <a:gd name="T2" fmla="*/ 4 w 21600"/>
                <a:gd name="T3" fmla="*/ 18 h 21600"/>
                <a:gd name="T4" fmla="*/ 1 w 21600"/>
                <a:gd name="T5" fmla="*/ 9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00 w 21600"/>
                <a:gd name="T13" fmla="*/ 5227 h 21600"/>
                <a:gd name="T14" fmla="*/ 16400 w 21600"/>
                <a:gd name="T15" fmla="*/ 163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840" y="21600"/>
                  </a:lnTo>
                  <a:lnTo>
                    <a:pt x="147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5" name="AutoShape 101"/>
            <p:cNvSpPr>
              <a:spLocks noChangeArrowheads="1"/>
            </p:cNvSpPr>
            <p:nvPr/>
          </p:nvSpPr>
          <p:spPr bwMode="auto">
            <a:xfrm rot="-5400000">
              <a:off x="1384" y="1420"/>
              <a:ext cx="1280" cy="624"/>
            </a:xfrm>
            <a:custGeom>
              <a:avLst/>
              <a:gdLst>
                <a:gd name="T0" fmla="*/ 72 w 21600"/>
                <a:gd name="T1" fmla="*/ 9 h 21600"/>
                <a:gd name="T2" fmla="*/ 38 w 21600"/>
                <a:gd name="T3" fmla="*/ 18 h 21600"/>
                <a:gd name="T4" fmla="*/ 4 w 21600"/>
                <a:gd name="T5" fmla="*/ 9 h 21600"/>
                <a:gd name="T6" fmla="*/ 3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53 w 21600"/>
                <a:gd name="T13" fmla="*/ 2942 h 21600"/>
                <a:gd name="T14" fmla="*/ 18647 w 21600"/>
                <a:gd name="T15" fmla="*/ 186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02" y="21600"/>
                  </a:lnTo>
                  <a:lnTo>
                    <a:pt x="192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290512" y="1807368"/>
            <a:ext cx="8577263" cy="338138"/>
            <a:chOff x="142" y="3283"/>
            <a:chExt cx="5403" cy="213"/>
          </a:xfrm>
          <a:noFill/>
        </p:grpSpPr>
        <p:sp>
          <p:nvSpPr>
            <p:cNvPr id="55410" name="Text Box 114"/>
            <p:cNvSpPr txBox="1">
              <a:spLocks noChangeArrowheads="1"/>
            </p:cNvSpPr>
            <p:nvPr/>
          </p:nvSpPr>
          <p:spPr bwMode="auto">
            <a:xfrm>
              <a:off x="142" y="3283"/>
              <a:ext cx="5403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Contrôle de l’inclinaison au touché et au roulage           Action au manche (côté au vent)</a:t>
              </a:r>
            </a:p>
          </p:txBody>
        </p:sp>
        <p:sp>
          <p:nvSpPr>
            <p:cNvPr id="74779" name="AutoShape 116"/>
            <p:cNvSpPr>
              <a:spLocks noChangeArrowheads="1"/>
            </p:cNvSpPr>
            <p:nvPr/>
          </p:nvSpPr>
          <p:spPr bwMode="auto">
            <a:xfrm>
              <a:off x="3148" y="3354"/>
              <a:ext cx="329" cy="90"/>
            </a:xfrm>
            <a:prstGeom prst="rightArrow">
              <a:avLst>
                <a:gd name="adj1" fmla="val 50000"/>
                <a:gd name="adj2" fmla="val 5057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400" dirty="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17" name="Group 136"/>
          <p:cNvGrpSpPr>
            <a:grpSpLocks/>
          </p:cNvGrpSpPr>
          <p:nvPr/>
        </p:nvGrpSpPr>
        <p:grpSpPr bwMode="auto">
          <a:xfrm>
            <a:off x="1627188" y="3001963"/>
            <a:ext cx="806450" cy="657225"/>
            <a:chOff x="9285" y="4829"/>
            <a:chExt cx="475" cy="426"/>
          </a:xfrm>
        </p:grpSpPr>
        <p:sp>
          <p:nvSpPr>
            <p:cNvPr id="74774" name="AutoShape 137"/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39325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75" name="Text Box 138"/>
            <p:cNvSpPr txBox="1">
              <a:spLocks noChangeArrowheads="1"/>
            </p:cNvSpPr>
            <p:nvPr/>
          </p:nvSpPr>
          <p:spPr bwMode="auto">
            <a:xfrm>
              <a:off x="9285" y="4839"/>
              <a:ext cx="47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3600" b="1">
                  <a:solidFill>
                    <a:srgbClr val="FF3300"/>
                  </a:solidFill>
                </a:rPr>
                <a:t>!</a:t>
              </a:r>
              <a:endParaRPr lang="fr-FR" sz="4400"/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4559300" y="5244705"/>
            <a:ext cx="39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C0000"/>
                </a:solidFill>
              </a:rPr>
              <a:t>Sans correction de dérive !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571718" y="5239704"/>
            <a:ext cx="39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8000"/>
                </a:solidFill>
              </a:rPr>
              <a:t>Avec correction de dérive !</a:t>
            </a:r>
          </a:p>
        </p:txBody>
      </p:sp>
      <p:grpSp>
        <p:nvGrpSpPr>
          <p:cNvPr id="12" name="Group 102"/>
          <p:cNvGrpSpPr>
            <a:grpSpLocks/>
          </p:cNvGrpSpPr>
          <p:nvPr/>
        </p:nvGrpSpPr>
        <p:grpSpPr bwMode="auto">
          <a:xfrm rot="-5400000">
            <a:off x="1683543" y="3882232"/>
            <a:ext cx="944563" cy="946150"/>
            <a:chOff x="1592" y="1904"/>
            <a:chExt cx="1776" cy="1416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74782" name="AutoShape 103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3" name="AutoShape 104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4" name="AutoShape 105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5" name="AutoShape 106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6" name="AutoShape 107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7" name="AutoShape 108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4788" name="Group 109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  <a:grpFill/>
          </p:grpSpPr>
          <p:sp>
            <p:nvSpPr>
              <p:cNvPr id="74789" name="AutoShape 110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90" name="AutoShape 111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91" name="Line 112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5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67639 -0.1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833 L -0.70833 0.00833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55392" grpId="0" animBg="1"/>
      <p:bldP spid="80" grpId="0"/>
      <p:bldP spid="80" grpId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52961" y="283865"/>
            <a:ext cx="583807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facteurs influant sur l’atterrissage</a:t>
            </a:r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749299" y="871746"/>
            <a:ext cx="76454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b="1" dirty="0">
                <a:solidFill>
                  <a:schemeClr val="accent2"/>
                </a:solidFill>
                <a:latin typeface="Candara"/>
                <a:cs typeface="Candara"/>
              </a:rPr>
              <a:t>1 – Facteurs liés à l’environnement.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Densité de la masse d’air.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La densité de l’air diminue quand l’altitude ou la température augmente.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Force et direction du vent.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Le vent de face diminue la distance d’atterrissage.</a:t>
            </a:r>
          </a:p>
          <a:p>
            <a:pPr>
              <a:spcBef>
                <a:spcPts val="600"/>
              </a:spcBef>
              <a:defRPr/>
            </a:pPr>
            <a:r>
              <a:rPr lang="fr-FR" b="1" dirty="0">
                <a:solidFill>
                  <a:srgbClr val="C0504D"/>
                </a:solidFill>
                <a:latin typeface="Candara"/>
                <a:cs typeface="Candara"/>
              </a:rPr>
              <a:t>2 – Facteurs liés au terrain.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Longueur disponible.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Penser à la distance de freinage (sur piste mouillée notamment).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Nature du sol et état de surface.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Herbe, terre, béton, bitume</a:t>
            </a:r>
            <a:r>
              <a:rPr lang="fr-FR" sz="1600" i="1" dirty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Boue, neige, eau, herbe haute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Pente.</a:t>
            </a:r>
          </a:p>
          <a:p>
            <a:pPr marL="1200150" lvl="2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Une piste montante diminue la distance d’atterrissage et inversement</a:t>
            </a:r>
            <a:r>
              <a:rPr lang="fr-FR" sz="1600" i="1" dirty="0">
                <a:solidFill>
                  <a:srgbClr val="000000"/>
                </a:solidFill>
                <a:latin typeface="Candara"/>
                <a:cs typeface="Candara"/>
              </a:rPr>
              <a:t>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>
              <a:spcBef>
                <a:spcPts val="0"/>
              </a:spcBef>
              <a:defRPr/>
            </a:pPr>
            <a:r>
              <a:rPr lang="fr-FR" b="1" dirty="0">
                <a:solidFill>
                  <a:srgbClr val="C0504D"/>
                </a:solidFill>
                <a:latin typeface="Candara"/>
                <a:cs typeface="Candara"/>
              </a:rPr>
              <a:t>3 – Facteurs liés à la machine.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Charge alaire (rapport masse/surface).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Une faible charge alaire diminue la distance de roulage et inversement.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Centrage.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 centrage avant augmente la distance d’atterrissage et inversement.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ct val="500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Finesse. 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Les dispositifs hypersustentateurs diminuent la distance d’atterrissage.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4687" y="482193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L’ATTERRISSAGE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0688" y="1502276"/>
            <a:ext cx="6334964" cy="190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Facteurs influant sur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phases de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L’atterrissage vent de travers.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0" y="2312559"/>
            <a:ext cx="55499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6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 rot="21540000">
            <a:off x="816883" y="3869047"/>
            <a:ext cx="5992813" cy="207963"/>
            <a:chOff x="3409" y="3938"/>
            <a:chExt cx="2351" cy="115"/>
          </a:xfrm>
        </p:grpSpPr>
        <p:sp>
          <p:nvSpPr>
            <p:cNvPr id="58384" name="Line 3"/>
            <p:cNvSpPr>
              <a:spLocks noChangeShapeType="1"/>
            </p:cNvSpPr>
            <p:nvPr/>
          </p:nvSpPr>
          <p:spPr bwMode="auto">
            <a:xfrm>
              <a:off x="3524" y="4053"/>
              <a:ext cx="2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sz="1400"/>
            </a:p>
          </p:txBody>
        </p:sp>
        <p:sp>
          <p:nvSpPr>
            <p:cNvPr id="58385" name="Line 4"/>
            <p:cNvSpPr>
              <a:spLocks noChangeShapeType="1"/>
            </p:cNvSpPr>
            <p:nvPr/>
          </p:nvSpPr>
          <p:spPr bwMode="auto">
            <a:xfrm>
              <a:off x="3409" y="3938"/>
              <a:ext cx="2225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50183" name="Freeform 7"/>
          <p:cNvSpPr>
            <a:spLocks/>
          </p:cNvSpPr>
          <p:nvPr/>
        </p:nvSpPr>
        <p:spPr bwMode="auto">
          <a:xfrm>
            <a:off x="4622793" y="3332060"/>
            <a:ext cx="1450975" cy="322263"/>
          </a:xfrm>
          <a:custGeom>
            <a:avLst/>
            <a:gdLst>
              <a:gd name="T0" fmla="*/ 1885950 w 1188"/>
              <a:gd name="T1" fmla="*/ 0 h 530"/>
              <a:gd name="T2" fmla="*/ 1524000 w 1188"/>
              <a:gd name="T3" fmla="*/ 392113 h 530"/>
              <a:gd name="T4" fmla="*/ 957263 w 1188"/>
              <a:gd name="T5" fmla="*/ 755650 h 530"/>
              <a:gd name="T6" fmla="*/ 0 w 1188"/>
              <a:gd name="T7" fmla="*/ 841375 h 530"/>
              <a:gd name="T8" fmla="*/ 0 60000 65536"/>
              <a:gd name="T9" fmla="*/ 0 60000 65536"/>
              <a:gd name="T10" fmla="*/ 0 60000 65536"/>
              <a:gd name="T11" fmla="*/ 0 60000 65536"/>
              <a:gd name="T12" fmla="*/ 0 w 1188"/>
              <a:gd name="T13" fmla="*/ 0 h 530"/>
              <a:gd name="T14" fmla="*/ 1188 w 1188"/>
              <a:gd name="T15" fmla="*/ 530 h 5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8" h="530">
                <a:moveTo>
                  <a:pt x="1188" y="0"/>
                </a:moveTo>
                <a:lnTo>
                  <a:pt x="960" y="247"/>
                </a:lnTo>
                <a:cubicBezTo>
                  <a:pt x="862" y="326"/>
                  <a:pt x="763" y="429"/>
                  <a:pt x="603" y="476"/>
                </a:cubicBezTo>
                <a:cubicBezTo>
                  <a:pt x="443" y="523"/>
                  <a:pt x="126" y="519"/>
                  <a:pt x="0" y="5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299996" lon="200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75000"/>
              </a:schemeClr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sz="1400"/>
          </a:p>
        </p:txBody>
      </p:sp>
      <p:sp>
        <p:nvSpPr>
          <p:cNvPr id="25" name="AutoShape 72">
            <a:extLst>
              <a:ext uri="{FF2B5EF4-FFF2-40B4-BE49-F238E27FC236}">
                <a16:creationId xmlns:a16="http://schemas.microsoft.com/office/drawing/2014/main" id="{416ECB63-8B02-AE48-A6D9-97B8B6CB0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191" y="3770693"/>
            <a:ext cx="487824" cy="340417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990704" y="220365"/>
            <a:ext cx="5176834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Les différentes phases de l’atterrissage</a:t>
            </a:r>
          </a:p>
        </p:txBody>
      </p:sp>
      <p:grpSp>
        <p:nvGrpSpPr>
          <p:cNvPr id="58375" name="Group 9"/>
          <p:cNvGrpSpPr>
            <a:grpSpLocks/>
          </p:cNvGrpSpPr>
          <p:nvPr/>
        </p:nvGrpSpPr>
        <p:grpSpPr bwMode="auto">
          <a:xfrm rot="-5400000">
            <a:off x="5040195" y="3578930"/>
            <a:ext cx="301120" cy="525312"/>
            <a:chOff x="93" y="3183"/>
            <a:chExt cx="380" cy="586"/>
          </a:xfrm>
        </p:grpSpPr>
        <p:sp>
          <p:nvSpPr>
            <p:cNvPr id="58381" name="Oval 10"/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8382" name="Line 11"/>
            <p:cNvSpPr>
              <a:spLocks noChangeShapeType="1"/>
            </p:cNvSpPr>
            <p:nvPr/>
          </p:nvSpPr>
          <p:spPr bwMode="auto">
            <a:xfrm>
              <a:off x="291" y="3183"/>
              <a:ext cx="0" cy="5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8383" name="Line 12"/>
            <p:cNvSpPr>
              <a:spLocks noChangeShapeType="1"/>
            </p:cNvSpPr>
            <p:nvPr/>
          </p:nvSpPr>
          <p:spPr bwMode="auto">
            <a:xfrm flipV="1">
              <a:off x="93" y="3383"/>
              <a:ext cx="380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50189" name="Freeform 13"/>
          <p:cNvSpPr>
            <a:spLocks/>
          </p:cNvSpPr>
          <p:nvPr/>
        </p:nvSpPr>
        <p:spPr bwMode="auto">
          <a:xfrm rot="-5400000">
            <a:off x="6646856" y="1425472"/>
            <a:ext cx="1274763" cy="2116137"/>
          </a:xfrm>
          <a:custGeom>
            <a:avLst/>
            <a:gdLst>
              <a:gd name="T0" fmla="*/ 2216150 w 1770"/>
              <a:gd name="T1" fmla="*/ 2105058 h 955"/>
              <a:gd name="T2" fmla="*/ 2211142 w 1770"/>
              <a:gd name="T3" fmla="*/ 2116137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002297" lon="20104601" rev="21547171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sz="1400"/>
          </a:p>
        </p:txBody>
      </p:sp>
      <p:sp>
        <p:nvSpPr>
          <p:cNvPr id="50190" name="WordArt 14"/>
          <p:cNvSpPr>
            <a:spLocks noChangeArrowheads="1" noChangeShapeType="1" noTextEdit="1"/>
          </p:cNvSpPr>
          <p:nvPr/>
        </p:nvSpPr>
        <p:spPr bwMode="auto">
          <a:xfrm>
            <a:off x="6386506" y="930173"/>
            <a:ext cx="1187450" cy="32226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legacyPerspectiveTopRight">
                <a:rot lat="0" lon="21299996" rev="0"/>
              </a:camera>
              <a:lightRig rig="legacyNormal3" dir="r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endParaRPr lang="fr-FR" kern="10" cap="small" dirty="0">
              <a:ln w="9525">
                <a:round/>
                <a:headEnd/>
                <a:tailEnd/>
              </a:ln>
              <a:solidFill>
                <a:srgbClr val="3366FF"/>
              </a:solidFill>
              <a:latin typeface="Trebuchet MS"/>
              <a:ea typeface="Times New Roman"/>
              <a:cs typeface="Trebuchet M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86506" y="4345978"/>
            <a:ext cx="22088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96D9"/>
                </a:solidFill>
                <a:latin typeface="Trebuchet MS"/>
                <a:cs typeface="Trebuchet MS"/>
              </a:rPr>
              <a:t>Finale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035549" y="4345978"/>
            <a:ext cx="135095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Arrondi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384417" y="4346354"/>
            <a:ext cx="26511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C0000"/>
                </a:solidFill>
                <a:latin typeface="Trebuchet MS"/>
                <a:cs typeface="Trebuchet MS"/>
              </a:rPr>
              <a:t>Palier de décélération 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90808" y="4346354"/>
            <a:ext cx="149360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8000"/>
                </a:solidFill>
                <a:latin typeface="Trebuchet MS"/>
                <a:cs typeface="Trebuchet MS"/>
              </a:rPr>
              <a:t>roulage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311110" y="4802076"/>
            <a:ext cx="21466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Trebuchet MS"/>
                <a:cs typeface="Trebuchet MS"/>
              </a:rPr>
              <a:t>Touché des roues</a:t>
            </a:r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 rot="240000">
            <a:off x="1162043" y="3935310"/>
            <a:ext cx="1222375" cy="42863"/>
          </a:xfrm>
          <a:custGeom>
            <a:avLst/>
            <a:gdLst>
              <a:gd name="T0" fmla="*/ 1222375 w 1192"/>
              <a:gd name="T1" fmla="*/ 42863 h 19"/>
              <a:gd name="T2" fmla="*/ 4102 w 1192"/>
              <a:gd name="T3" fmla="*/ 0 h 19"/>
              <a:gd name="T4" fmla="*/ 0 w 1192"/>
              <a:gd name="T5" fmla="*/ 11280 h 19"/>
              <a:gd name="T6" fmla="*/ 0 60000 65536"/>
              <a:gd name="T7" fmla="*/ 0 60000 65536"/>
              <a:gd name="T8" fmla="*/ 0 60000 65536"/>
              <a:gd name="T9" fmla="*/ 0 w 1192"/>
              <a:gd name="T10" fmla="*/ 0 h 19"/>
              <a:gd name="T11" fmla="*/ 1192 w 1192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9">
                <a:moveTo>
                  <a:pt x="1192" y="19"/>
                </a:moveTo>
                <a:lnTo>
                  <a:pt x="4" y="0"/>
                </a:lnTo>
                <a:lnTo>
                  <a:pt x="0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299996" lon="197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sz="1400"/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>
            <a:off x="2384418" y="3843235"/>
            <a:ext cx="2116138" cy="15875"/>
          </a:xfrm>
          <a:custGeom>
            <a:avLst/>
            <a:gdLst>
              <a:gd name="T0" fmla="*/ 2116138 w 1650"/>
              <a:gd name="T1" fmla="*/ 15875 h 10"/>
              <a:gd name="T2" fmla="*/ 0 w 1650"/>
              <a:gd name="T3" fmla="*/ 0 h 10"/>
              <a:gd name="T4" fmla="*/ 0 60000 65536"/>
              <a:gd name="T5" fmla="*/ 0 60000 65536"/>
              <a:gd name="T6" fmla="*/ 0 w 1650"/>
              <a:gd name="T7" fmla="*/ 0 h 10"/>
              <a:gd name="T8" fmla="*/ 1650 w 1650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0" h="10">
                <a:moveTo>
                  <a:pt x="1650" y="10"/>
                </a:moveTo>
                <a:cubicBezTo>
                  <a:pt x="1375" y="8"/>
                  <a:pt x="275" y="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299996" lon="20399996" rev="0"/>
            </a:camera>
            <a:lightRig rig="balanced" dir="r">
              <a:rot lat="0" lon="0" rev="1740000"/>
            </a:lightRig>
          </a:scene3d>
          <a:sp3d extrusionH="430200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sz="1400" dirty="0"/>
          </a:p>
        </p:txBody>
      </p:sp>
      <p:pic>
        <p:nvPicPr>
          <p:cNvPr id="24" name="Picture 47">
            <a:extLst>
              <a:ext uri="{FF2B5EF4-FFF2-40B4-BE49-F238E27FC236}">
                <a16:creationId xmlns:a16="http://schemas.microsoft.com/office/drawing/2014/main" id="{A045C532-2F13-B445-BF1D-E3CA5D26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9713526">
            <a:off x="7701124" y="1175510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2375 0.2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2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5 0.20625 C -0.25416 0.21759 -0.27083 0.22916 -0.28385 0.2375 C -0.29687 0.24537 -0.30659 0.24953 -0.31562 0.25416 C -0.32465 0.25879 -0.32812 0.26134 -0.33767 0.26481 C -0.34739 0.26828 -0.36041 0.27152 -0.37309 0.27546 " pathEditMode="relative" rAng="0" ptsTypes="AAAAA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344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09 0.27546 L -0.6368 0.31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18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8 0.3125 L -0.79253 0.33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99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25" grpId="0" animBg="1"/>
      <p:bldP spid="5018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0181" grpId="0" animBg="1"/>
      <p:bldP spid="501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2E60918E-AB19-F342-9FE6-D8DE727ABBF0}"/>
              </a:ext>
            </a:extLst>
          </p:cNvPr>
          <p:cNvGrpSpPr/>
          <p:nvPr/>
        </p:nvGrpSpPr>
        <p:grpSpPr>
          <a:xfrm>
            <a:off x="3331683" y="1826422"/>
            <a:ext cx="2299885" cy="2939136"/>
            <a:chOff x="5843235" y="2229852"/>
            <a:chExt cx="2299885" cy="2939136"/>
          </a:xfrm>
        </p:grpSpPr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AE651E9C-77E1-064B-90B9-BEDD1B640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4188" y="2229852"/>
              <a:ext cx="1188000" cy="2939136"/>
            </a:xfrm>
            <a:prstGeom prst="rect">
              <a:avLst/>
            </a:prstGeom>
            <a:scene3d>
              <a:camera prst="perspectiveRelaxed" fov="7200000">
                <a:rot lat="18000000" lon="0" rev="0"/>
              </a:camera>
              <a:lightRig rig="balanced" dir="t"/>
            </a:scene3d>
            <a:sp3d/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9C28F1F-423F-F545-B2F3-081E4CD6025B}"/>
                </a:ext>
              </a:extLst>
            </p:cNvPr>
            <p:cNvGrpSpPr/>
            <p:nvPr/>
          </p:nvGrpSpPr>
          <p:grpSpPr>
            <a:xfrm>
              <a:off x="5843235" y="3048869"/>
              <a:ext cx="2299885" cy="120793"/>
              <a:chOff x="5272303" y="3003599"/>
              <a:chExt cx="3635999" cy="178242"/>
            </a:xfrm>
          </p:grpSpPr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2065BBFD-03BF-CA4D-990E-3E314F507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303" y="3003599"/>
                <a:ext cx="2204956" cy="178242"/>
              </a:xfrm>
              <a:custGeom>
                <a:avLst/>
                <a:gdLst>
                  <a:gd name="T0" fmla="*/ 0 w 3312"/>
                  <a:gd name="T1" fmla="*/ 215 h 215"/>
                  <a:gd name="T2" fmla="*/ 3312 w 3312"/>
                  <a:gd name="T3" fmla="*/ 215 h 215"/>
                  <a:gd name="T4" fmla="*/ 3107 w 3312"/>
                  <a:gd name="T5" fmla="*/ 151 h 215"/>
                  <a:gd name="T6" fmla="*/ 2953 w 3312"/>
                  <a:gd name="T7" fmla="*/ 172 h 215"/>
                  <a:gd name="T8" fmla="*/ 2842 w 3312"/>
                  <a:gd name="T9" fmla="*/ 129 h 215"/>
                  <a:gd name="T10" fmla="*/ 2705 w 3312"/>
                  <a:gd name="T11" fmla="*/ 129 h 215"/>
                  <a:gd name="T12" fmla="*/ 2507 w 3312"/>
                  <a:gd name="T13" fmla="*/ 80 h 215"/>
                  <a:gd name="T14" fmla="*/ 2346 w 3312"/>
                  <a:gd name="T15" fmla="*/ 64 h 215"/>
                  <a:gd name="T16" fmla="*/ 2236 w 3312"/>
                  <a:gd name="T17" fmla="*/ 129 h 215"/>
                  <a:gd name="T18" fmla="*/ 2098 w 3312"/>
                  <a:gd name="T19" fmla="*/ 86 h 215"/>
                  <a:gd name="T20" fmla="*/ 1849 w 3312"/>
                  <a:gd name="T21" fmla="*/ 86 h 215"/>
                  <a:gd name="T22" fmla="*/ 1766 w 3312"/>
                  <a:gd name="T23" fmla="*/ 21 h 215"/>
                  <a:gd name="T24" fmla="*/ 1573 w 3312"/>
                  <a:gd name="T25" fmla="*/ 86 h 215"/>
                  <a:gd name="T26" fmla="*/ 1325 w 3312"/>
                  <a:gd name="T27" fmla="*/ 108 h 215"/>
                  <a:gd name="T28" fmla="*/ 1297 w 3312"/>
                  <a:gd name="T29" fmla="*/ 86 h 215"/>
                  <a:gd name="T30" fmla="*/ 1076 w 3312"/>
                  <a:gd name="T31" fmla="*/ 0 h 215"/>
                  <a:gd name="T32" fmla="*/ 718 w 3312"/>
                  <a:gd name="T33" fmla="*/ 86 h 215"/>
                  <a:gd name="T34" fmla="*/ 580 w 3312"/>
                  <a:gd name="T35" fmla="*/ 64 h 215"/>
                  <a:gd name="T36" fmla="*/ 524 w 3312"/>
                  <a:gd name="T37" fmla="*/ 86 h 215"/>
                  <a:gd name="T38" fmla="*/ 304 w 3312"/>
                  <a:gd name="T39" fmla="*/ 64 h 215"/>
                  <a:gd name="T40" fmla="*/ 83 w 3312"/>
                  <a:gd name="T41" fmla="*/ 150 h 215"/>
                  <a:gd name="T42" fmla="*/ 28 w 3312"/>
                  <a:gd name="T43" fmla="*/ 172 h 215"/>
                  <a:gd name="T44" fmla="*/ 0 w 3312"/>
                  <a:gd name="T4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2" h="215">
                    <a:moveTo>
                      <a:pt x="0" y="215"/>
                    </a:moveTo>
                    <a:lnTo>
                      <a:pt x="3312" y="215"/>
                    </a:lnTo>
                    <a:lnTo>
                      <a:pt x="3107" y="151"/>
                    </a:lnTo>
                    <a:cubicBezTo>
                      <a:pt x="3047" y="144"/>
                      <a:pt x="2997" y="176"/>
                      <a:pt x="2953" y="172"/>
                    </a:cubicBezTo>
                    <a:cubicBezTo>
                      <a:pt x="2917" y="172"/>
                      <a:pt x="2884" y="136"/>
                      <a:pt x="2842" y="129"/>
                    </a:cubicBezTo>
                    <a:cubicBezTo>
                      <a:pt x="2801" y="122"/>
                      <a:pt x="2760" y="150"/>
                      <a:pt x="2705" y="129"/>
                    </a:cubicBezTo>
                    <a:cubicBezTo>
                      <a:pt x="2649" y="121"/>
                      <a:pt x="2567" y="91"/>
                      <a:pt x="2507" y="80"/>
                    </a:cubicBezTo>
                    <a:cubicBezTo>
                      <a:pt x="2448" y="69"/>
                      <a:pt x="2392" y="43"/>
                      <a:pt x="2346" y="64"/>
                    </a:cubicBezTo>
                    <a:lnTo>
                      <a:pt x="2236" y="129"/>
                    </a:lnTo>
                    <a:lnTo>
                      <a:pt x="2098" y="86"/>
                    </a:lnTo>
                    <a:cubicBezTo>
                      <a:pt x="2033" y="79"/>
                      <a:pt x="1905" y="97"/>
                      <a:pt x="1849" y="86"/>
                    </a:cubicBezTo>
                    <a:cubicBezTo>
                      <a:pt x="1794" y="75"/>
                      <a:pt x="1812" y="21"/>
                      <a:pt x="1766" y="21"/>
                    </a:cubicBezTo>
                    <a:cubicBezTo>
                      <a:pt x="1720" y="21"/>
                      <a:pt x="1647" y="72"/>
                      <a:pt x="1573" y="86"/>
                    </a:cubicBezTo>
                    <a:cubicBezTo>
                      <a:pt x="1500" y="100"/>
                      <a:pt x="1371" y="108"/>
                      <a:pt x="1325" y="108"/>
                    </a:cubicBezTo>
                    <a:lnTo>
                      <a:pt x="1297" y="86"/>
                    </a:lnTo>
                    <a:lnTo>
                      <a:pt x="1076" y="0"/>
                    </a:lnTo>
                    <a:lnTo>
                      <a:pt x="718" y="86"/>
                    </a:lnTo>
                    <a:lnTo>
                      <a:pt x="580" y="64"/>
                    </a:lnTo>
                    <a:cubicBezTo>
                      <a:pt x="548" y="64"/>
                      <a:pt x="571" y="86"/>
                      <a:pt x="524" y="86"/>
                    </a:cubicBezTo>
                    <a:cubicBezTo>
                      <a:pt x="478" y="86"/>
                      <a:pt x="377" y="54"/>
                      <a:pt x="304" y="64"/>
                    </a:cubicBezTo>
                    <a:lnTo>
                      <a:pt x="83" y="150"/>
                    </a:lnTo>
                    <a:cubicBezTo>
                      <a:pt x="38" y="168"/>
                      <a:pt x="42" y="161"/>
                      <a:pt x="28" y="172"/>
                    </a:cubicBezTo>
                    <a:cubicBezTo>
                      <a:pt x="14" y="183"/>
                      <a:pt x="6" y="206"/>
                      <a:pt x="0" y="2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00">
                      <a:alpha val="80000"/>
                    </a:srgbClr>
                  </a:gs>
                  <a:gs pos="100000">
                    <a:srgbClr val="996633">
                      <a:alpha val="70000"/>
                    </a:srgbClr>
                  </a:gs>
                </a:gsLst>
                <a:lin ang="5400000" scaled="1"/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67">
                <a:extLst>
                  <a:ext uri="{FF2B5EF4-FFF2-40B4-BE49-F238E27FC236}">
                    <a16:creationId xmlns:a16="http://schemas.microsoft.com/office/drawing/2014/main" id="{45CC73BC-7183-E146-81E3-6FC196547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3346" y="3003599"/>
                <a:ext cx="2204956" cy="178242"/>
              </a:xfrm>
              <a:custGeom>
                <a:avLst/>
                <a:gdLst>
                  <a:gd name="T0" fmla="*/ 0 w 3312"/>
                  <a:gd name="T1" fmla="*/ 215 h 215"/>
                  <a:gd name="T2" fmla="*/ 3312 w 3312"/>
                  <a:gd name="T3" fmla="*/ 215 h 215"/>
                  <a:gd name="T4" fmla="*/ 3107 w 3312"/>
                  <a:gd name="T5" fmla="*/ 151 h 215"/>
                  <a:gd name="T6" fmla="*/ 2953 w 3312"/>
                  <a:gd name="T7" fmla="*/ 172 h 215"/>
                  <a:gd name="T8" fmla="*/ 2842 w 3312"/>
                  <a:gd name="T9" fmla="*/ 129 h 215"/>
                  <a:gd name="T10" fmla="*/ 2705 w 3312"/>
                  <a:gd name="T11" fmla="*/ 129 h 215"/>
                  <a:gd name="T12" fmla="*/ 2507 w 3312"/>
                  <a:gd name="T13" fmla="*/ 80 h 215"/>
                  <a:gd name="T14" fmla="*/ 2346 w 3312"/>
                  <a:gd name="T15" fmla="*/ 64 h 215"/>
                  <a:gd name="T16" fmla="*/ 2236 w 3312"/>
                  <a:gd name="T17" fmla="*/ 129 h 215"/>
                  <a:gd name="T18" fmla="*/ 2098 w 3312"/>
                  <a:gd name="T19" fmla="*/ 86 h 215"/>
                  <a:gd name="T20" fmla="*/ 1849 w 3312"/>
                  <a:gd name="T21" fmla="*/ 86 h 215"/>
                  <a:gd name="T22" fmla="*/ 1766 w 3312"/>
                  <a:gd name="T23" fmla="*/ 21 h 215"/>
                  <a:gd name="T24" fmla="*/ 1573 w 3312"/>
                  <a:gd name="T25" fmla="*/ 86 h 215"/>
                  <a:gd name="T26" fmla="*/ 1325 w 3312"/>
                  <a:gd name="T27" fmla="*/ 108 h 215"/>
                  <a:gd name="T28" fmla="*/ 1297 w 3312"/>
                  <a:gd name="T29" fmla="*/ 86 h 215"/>
                  <a:gd name="T30" fmla="*/ 1076 w 3312"/>
                  <a:gd name="T31" fmla="*/ 0 h 215"/>
                  <a:gd name="T32" fmla="*/ 718 w 3312"/>
                  <a:gd name="T33" fmla="*/ 86 h 215"/>
                  <a:gd name="T34" fmla="*/ 580 w 3312"/>
                  <a:gd name="T35" fmla="*/ 64 h 215"/>
                  <a:gd name="T36" fmla="*/ 524 w 3312"/>
                  <a:gd name="T37" fmla="*/ 86 h 215"/>
                  <a:gd name="T38" fmla="*/ 304 w 3312"/>
                  <a:gd name="T39" fmla="*/ 64 h 215"/>
                  <a:gd name="T40" fmla="*/ 83 w 3312"/>
                  <a:gd name="T41" fmla="*/ 150 h 215"/>
                  <a:gd name="T42" fmla="*/ 28 w 3312"/>
                  <a:gd name="T43" fmla="*/ 172 h 215"/>
                  <a:gd name="T44" fmla="*/ 0 w 3312"/>
                  <a:gd name="T4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2" h="215">
                    <a:moveTo>
                      <a:pt x="0" y="215"/>
                    </a:moveTo>
                    <a:lnTo>
                      <a:pt x="3312" y="215"/>
                    </a:lnTo>
                    <a:lnTo>
                      <a:pt x="3107" y="151"/>
                    </a:lnTo>
                    <a:cubicBezTo>
                      <a:pt x="3047" y="144"/>
                      <a:pt x="2997" y="176"/>
                      <a:pt x="2953" y="172"/>
                    </a:cubicBezTo>
                    <a:cubicBezTo>
                      <a:pt x="2917" y="172"/>
                      <a:pt x="2884" y="136"/>
                      <a:pt x="2842" y="129"/>
                    </a:cubicBezTo>
                    <a:cubicBezTo>
                      <a:pt x="2801" y="122"/>
                      <a:pt x="2760" y="150"/>
                      <a:pt x="2705" y="129"/>
                    </a:cubicBezTo>
                    <a:cubicBezTo>
                      <a:pt x="2649" y="121"/>
                      <a:pt x="2567" y="91"/>
                      <a:pt x="2507" y="80"/>
                    </a:cubicBezTo>
                    <a:cubicBezTo>
                      <a:pt x="2448" y="69"/>
                      <a:pt x="2392" y="43"/>
                      <a:pt x="2346" y="64"/>
                    </a:cubicBezTo>
                    <a:lnTo>
                      <a:pt x="2236" y="129"/>
                    </a:lnTo>
                    <a:lnTo>
                      <a:pt x="2098" y="86"/>
                    </a:lnTo>
                    <a:cubicBezTo>
                      <a:pt x="2033" y="79"/>
                      <a:pt x="1905" y="97"/>
                      <a:pt x="1849" y="86"/>
                    </a:cubicBezTo>
                    <a:cubicBezTo>
                      <a:pt x="1794" y="75"/>
                      <a:pt x="1812" y="21"/>
                      <a:pt x="1766" y="21"/>
                    </a:cubicBezTo>
                    <a:cubicBezTo>
                      <a:pt x="1720" y="21"/>
                      <a:pt x="1647" y="72"/>
                      <a:pt x="1573" y="86"/>
                    </a:cubicBezTo>
                    <a:cubicBezTo>
                      <a:pt x="1500" y="100"/>
                      <a:pt x="1371" y="108"/>
                      <a:pt x="1325" y="108"/>
                    </a:cubicBezTo>
                    <a:lnTo>
                      <a:pt x="1297" y="86"/>
                    </a:lnTo>
                    <a:lnTo>
                      <a:pt x="1076" y="0"/>
                    </a:lnTo>
                    <a:lnTo>
                      <a:pt x="718" y="86"/>
                    </a:lnTo>
                    <a:lnTo>
                      <a:pt x="580" y="64"/>
                    </a:lnTo>
                    <a:cubicBezTo>
                      <a:pt x="548" y="64"/>
                      <a:pt x="571" y="86"/>
                      <a:pt x="524" y="86"/>
                    </a:cubicBezTo>
                    <a:cubicBezTo>
                      <a:pt x="478" y="86"/>
                      <a:pt x="377" y="54"/>
                      <a:pt x="304" y="64"/>
                    </a:cubicBezTo>
                    <a:lnTo>
                      <a:pt x="83" y="150"/>
                    </a:lnTo>
                    <a:cubicBezTo>
                      <a:pt x="38" y="168"/>
                      <a:pt x="42" y="161"/>
                      <a:pt x="28" y="172"/>
                    </a:cubicBezTo>
                    <a:cubicBezTo>
                      <a:pt x="14" y="183"/>
                      <a:pt x="6" y="206"/>
                      <a:pt x="0" y="2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00">
                      <a:alpha val="80000"/>
                    </a:srgbClr>
                  </a:gs>
                  <a:gs pos="100000">
                    <a:srgbClr val="996633">
                      <a:alpha val="70000"/>
                    </a:srgbClr>
                  </a:gs>
                </a:gsLst>
                <a:lin ang="5400000" scaled="1"/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60291" y="241300"/>
            <a:ext cx="502341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Gestion de la finale</a:t>
            </a:r>
          </a:p>
        </p:txBody>
      </p:sp>
      <p:sp>
        <p:nvSpPr>
          <p:cNvPr id="100" name="Oval 45">
            <a:extLst>
              <a:ext uri="{FF2B5EF4-FFF2-40B4-BE49-F238E27FC236}">
                <a16:creationId xmlns:a16="http://schemas.microsoft.com/office/drawing/2014/main" id="{255C23CF-E0D4-C94B-BB7C-5D29E373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537" y="3889582"/>
            <a:ext cx="360000" cy="2880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CB5728-9CB5-4C4C-BAA6-2697CC750CD6}"/>
              </a:ext>
            </a:extLst>
          </p:cNvPr>
          <p:cNvGrpSpPr/>
          <p:nvPr/>
        </p:nvGrpSpPr>
        <p:grpSpPr>
          <a:xfrm>
            <a:off x="3624750" y="3799642"/>
            <a:ext cx="2772000" cy="2754000"/>
            <a:chOff x="2224934" y="3982166"/>
            <a:chExt cx="2772000" cy="2754000"/>
          </a:xfrm>
        </p:grpSpPr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1364FA74-E9A3-EE46-A66C-C7227E35C1C3}"/>
                </a:ext>
              </a:extLst>
            </p:cNvPr>
            <p:cNvGrpSpPr/>
            <p:nvPr/>
          </p:nvGrpSpPr>
          <p:grpSpPr>
            <a:xfrm>
              <a:off x="2224934" y="3982166"/>
              <a:ext cx="2772000" cy="2754000"/>
              <a:chOff x="2518889" y="3450153"/>
              <a:chExt cx="4013782" cy="4145370"/>
            </a:xfrm>
          </p:grpSpPr>
          <p:sp>
            <p:nvSpPr>
              <p:cNvPr id="106" name="PubChord">
                <a:extLst>
                  <a:ext uri="{FF2B5EF4-FFF2-40B4-BE49-F238E27FC236}">
                    <a16:creationId xmlns:a16="http://schemas.microsoft.com/office/drawing/2014/main" id="{EFE9B503-9250-F444-BE61-F95F715C9544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 rot="8049240">
                <a:off x="2467013" y="3531804"/>
                <a:ext cx="4145370" cy="3982068"/>
              </a:xfrm>
              <a:custGeom>
                <a:avLst/>
                <a:gdLst>
                  <a:gd name="T0" fmla="*/ 614640 w 21600"/>
                  <a:gd name="T1" fmla="*/ 630447 h 21600"/>
                  <a:gd name="T2" fmla="*/ 2098481 w 21600"/>
                  <a:gd name="T3" fmla="*/ 2152451 h 21600"/>
                  <a:gd name="T4" fmla="*/ 3582516 w 21600"/>
                  <a:gd name="T5" fmla="*/ 3674653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-1" y="7935"/>
                      <a:pt x="-1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dirty="0"/>
              </a:p>
            </p:txBody>
          </p:sp>
          <p:pic>
            <p:nvPicPr>
              <p:cNvPr id="107" name="Image 106">
                <a:extLst>
                  <a:ext uri="{FF2B5EF4-FFF2-40B4-BE49-F238E27FC236}">
                    <a16:creationId xmlns:a16="http://schemas.microsoft.com/office/drawing/2014/main" id="{68F08629-8E71-1F4B-A2D0-61BE86C86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211" b="100000" l="0" r="100000">
                            <a14:foregroundMark x1="3000" y1="52632" x2="333" y2="62105"/>
                            <a14:foregroundMark x1="42333" y1="96842" x2="47000" y2="96842"/>
                            <a14:foregroundMark x1="60333" y1="98947" x2="67667" y2="98947"/>
                            <a14:foregroundMark x1="46333" y1="37895" x2="54000" y2="40000"/>
                            <a14:foregroundMark x1="99000" y1="71579" x2="99667" y2="95789"/>
                            <a14:foregroundMark x1="79333" y1="26316" x2="67667" y2="17895"/>
                            <a14:foregroundMark x1="67667" y1="16842" x2="61333" y2="14737"/>
                            <a14:foregroundMark x1="70000" y1="17895" x2="70000" y2="17895"/>
                          </a14:backgroundRemoval>
                        </a14:imgEffect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8889" y="4569326"/>
                <a:ext cx="4013782" cy="1254163"/>
              </a:xfrm>
              <a:prstGeom prst="rect">
                <a:avLst/>
              </a:prstGeom>
            </p:spPr>
          </p:pic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05179942-C703-5546-A45D-3F9210B545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68145" y="4561307"/>
              <a:ext cx="570085" cy="70777"/>
              <a:chOff x="3838940" y="2407491"/>
              <a:chExt cx="857250" cy="88107"/>
            </a:xfrm>
          </p:grpSpPr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EF6BB118-8069-6A4B-A71C-BAD4027EC9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6127" y="2407491"/>
                <a:ext cx="107156" cy="881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B850C978-2BD1-374B-9381-BC6A9E303260}"/>
                  </a:ext>
                </a:extLst>
              </p:cNvPr>
              <p:cNvCxnSpPr/>
              <p:nvPr/>
            </p:nvCxnSpPr>
            <p:spPr>
              <a:xfrm>
                <a:off x="3838940" y="2478924"/>
                <a:ext cx="28575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08229F8B-3A9E-8849-A244-D067AAA16D1B}"/>
                  </a:ext>
                </a:extLst>
              </p:cNvPr>
              <p:cNvCxnSpPr/>
              <p:nvPr/>
            </p:nvCxnSpPr>
            <p:spPr>
              <a:xfrm>
                <a:off x="4410440" y="2478919"/>
                <a:ext cx="28575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ZoneTexte 102">
            <a:extLst>
              <a:ext uri="{FF2B5EF4-FFF2-40B4-BE49-F238E27FC236}">
                <a16:creationId xmlns:a16="http://schemas.microsoft.com/office/drawing/2014/main" id="{18957CD9-67B3-3440-879B-9B8E3E3BE072}"/>
              </a:ext>
            </a:extLst>
          </p:cNvPr>
          <p:cNvSpPr txBox="1"/>
          <p:nvPr/>
        </p:nvSpPr>
        <p:spPr>
          <a:xfrm>
            <a:off x="0" y="846269"/>
            <a:ext cx="9143999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1/ Détermination et visualisation du point d’aboutissement :</a:t>
            </a:r>
          </a:p>
        </p:txBody>
      </p:sp>
      <p:sp>
        <p:nvSpPr>
          <p:cNvPr id="109" name="Text Box 93">
            <a:extLst>
              <a:ext uri="{FF2B5EF4-FFF2-40B4-BE49-F238E27FC236}">
                <a16:creationId xmlns:a16="http://schemas.microsoft.com/office/drawing/2014/main" id="{8F7AE95A-1296-AB41-857B-34E8015A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304" y="5797770"/>
            <a:ext cx="2737643" cy="3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Plan d’approche correct !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9095BBD-47D7-D847-99F2-D5BBD33C6A7B}"/>
              </a:ext>
            </a:extLst>
          </p:cNvPr>
          <p:cNvGrpSpPr/>
          <p:nvPr/>
        </p:nvGrpSpPr>
        <p:grpSpPr>
          <a:xfrm>
            <a:off x="2712418" y="3741290"/>
            <a:ext cx="1561119" cy="1013772"/>
            <a:chOff x="5223970" y="4144720"/>
            <a:chExt cx="1561119" cy="101377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53AA800F-042C-FF4D-8BBB-C829E88324F0}"/>
                </a:ext>
              </a:extLst>
            </p:cNvPr>
            <p:cNvGrpSpPr/>
            <p:nvPr/>
          </p:nvGrpSpPr>
          <p:grpSpPr>
            <a:xfrm>
              <a:off x="5273089" y="4427241"/>
              <a:ext cx="1512000" cy="412351"/>
              <a:chOff x="5273089" y="4427241"/>
              <a:chExt cx="1512000" cy="412351"/>
            </a:xfrm>
          </p:grpSpPr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9C42023-293A-B449-BEE2-9628E434210B}"/>
                  </a:ext>
                </a:extLst>
              </p:cNvPr>
              <p:cNvSpPr txBox="1"/>
              <p:nvPr/>
            </p:nvSpPr>
            <p:spPr>
              <a:xfrm>
                <a:off x="5489254" y="4474798"/>
                <a:ext cx="3209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Candara"/>
                  </a:rPr>
                  <a:t>D</a:t>
                </a:r>
              </a:p>
            </p:txBody>
          </p:sp>
          <p:sp>
            <p:nvSpPr>
              <p:cNvPr id="34" name="Freeform 49">
                <a:extLst>
                  <a:ext uri="{FF2B5EF4-FFF2-40B4-BE49-F238E27FC236}">
                    <a16:creationId xmlns:a16="http://schemas.microsoft.com/office/drawing/2014/main" id="{35A67A3E-E99A-D245-B2BC-A092C19F2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089" y="4436721"/>
                <a:ext cx="1512000" cy="0"/>
              </a:xfrm>
              <a:custGeom>
                <a:avLst/>
                <a:gdLst>
                  <a:gd name="T0" fmla="*/ 2619375 w 1650"/>
                  <a:gd name="T1" fmla="*/ 15875 h 10"/>
                  <a:gd name="T2" fmla="*/ 0 w 1650"/>
                  <a:gd name="T3" fmla="*/ 0 h 10"/>
                  <a:gd name="T4" fmla="*/ 0 60000 65536"/>
                  <a:gd name="T5" fmla="*/ 0 60000 65536"/>
                  <a:gd name="T6" fmla="*/ 0 w 1650"/>
                  <a:gd name="T7" fmla="*/ 0 h 10"/>
                  <a:gd name="T8" fmla="*/ 1650 w 1650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50" h="10">
                    <a:moveTo>
                      <a:pt x="1650" y="10"/>
                    </a:moveTo>
                    <a:cubicBezTo>
                      <a:pt x="1375" y="8"/>
                      <a:pt x="275" y="2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6"/>
                </a:solidFill>
                <a:round/>
                <a:headEnd type="arrow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 dirty="0"/>
              </a:p>
            </p:txBody>
          </p:sp>
          <p:sp>
            <p:nvSpPr>
              <p:cNvPr id="35" name="Freeform 49">
                <a:extLst>
                  <a:ext uri="{FF2B5EF4-FFF2-40B4-BE49-F238E27FC236}">
                    <a16:creationId xmlns:a16="http://schemas.microsoft.com/office/drawing/2014/main" id="{1C0C807B-ADE3-BA4B-9B4B-163CC180C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089" y="4839592"/>
                <a:ext cx="1332000" cy="0"/>
              </a:xfrm>
              <a:custGeom>
                <a:avLst/>
                <a:gdLst>
                  <a:gd name="T0" fmla="*/ 2619375 w 1650"/>
                  <a:gd name="T1" fmla="*/ 15875 h 10"/>
                  <a:gd name="T2" fmla="*/ 0 w 1650"/>
                  <a:gd name="T3" fmla="*/ 0 h 10"/>
                  <a:gd name="T4" fmla="*/ 0 60000 65536"/>
                  <a:gd name="T5" fmla="*/ 0 60000 65536"/>
                  <a:gd name="T6" fmla="*/ 0 w 1650"/>
                  <a:gd name="T7" fmla="*/ 0 h 10"/>
                  <a:gd name="T8" fmla="*/ 1650 w 1650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50" h="10">
                    <a:moveTo>
                      <a:pt x="1650" y="10"/>
                    </a:moveTo>
                    <a:cubicBezTo>
                      <a:pt x="1375" y="8"/>
                      <a:pt x="275" y="2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6"/>
                </a:solidFill>
                <a:round/>
                <a:headEnd type="arrow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 dirty="0"/>
              </a:p>
            </p:txBody>
          </p:sp>
          <p:sp>
            <p:nvSpPr>
              <p:cNvPr id="36" name="Freeform 49">
                <a:extLst>
                  <a:ext uri="{FF2B5EF4-FFF2-40B4-BE49-F238E27FC236}">
                    <a16:creationId xmlns:a16="http://schemas.microsoft.com/office/drawing/2014/main" id="{C9FDE2BE-B15D-B64D-A73F-D54130DEA1F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5281729" y="4625241"/>
                <a:ext cx="396000" cy="0"/>
              </a:xfrm>
              <a:custGeom>
                <a:avLst/>
                <a:gdLst>
                  <a:gd name="T0" fmla="*/ 2619375 w 1650"/>
                  <a:gd name="T1" fmla="*/ 15875 h 10"/>
                  <a:gd name="T2" fmla="*/ 0 w 1650"/>
                  <a:gd name="T3" fmla="*/ 0 h 10"/>
                  <a:gd name="T4" fmla="*/ 0 60000 65536"/>
                  <a:gd name="T5" fmla="*/ 0 60000 65536"/>
                  <a:gd name="T6" fmla="*/ 0 w 1650"/>
                  <a:gd name="T7" fmla="*/ 0 h 10"/>
                  <a:gd name="T8" fmla="*/ 1650 w 1650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50" h="10">
                    <a:moveTo>
                      <a:pt x="1650" y="10"/>
                    </a:moveTo>
                    <a:cubicBezTo>
                      <a:pt x="1375" y="8"/>
                      <a:pt x="275" y="2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 dirty="0"/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FE86B72-A1AD-0E47-B666-C7F0CC050CD6}"/>
                </a:ext>
              </a:extLst>
            </p:cNvPr>
            <p:cNvSpPr txBox="1"/>
            <p:nvPr/>
          </p:nvSpPr>
          <p:spPr>
            <a:xfrm>
              <a:off x="5236504" y="4144720"/>
              <a:ext cx="563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accent6">
                      <a:lumMod val="75000"/>
                    </a:schemeClr>
                  </a:solidFill>
                  <a:latin typeface="Candara"/>
                </a:rPr>
                <a:t>P. A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CF9D6F9D-B3BD-9846-8916-96DD7BE7C4A5}"/>
                </a:ext>
              </a:extLst>
            </p:cNvPr>
            <p:cNvSpPr txBox="1"/>
            <p:nvPr/>
          </p:nvSpPr>
          <p:spPr>
            <a:xfrm>
              <a:off x="5223970" y="4850715"/>
              <a:ext cx="563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accent6">
                      <a:lumMod val="75000"/>
                    </a:schemeClr>
                  </a:solidFill>
                  <a:latin typeface="Candara"/>
                </a:rPr>
                <a:t>RPB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349C86EC-8DEA-8D4F-B7AC-5AA86DC86B8C}"/>
              </a:ext>
            </a:extLst>
          </p:cNvPr>
          <p:cNvSpPr txBox="1"/>
          <p:nvPr/>
        </p:nvSpPr>
        <p:spPr>
          <a:xfrm>
            <a:off x="1" y="1501396"/>
            <a:ext cx="9143999" cy="292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latin typeface="Candara"/>
              </a:rPr>
              <a:t>L’écart entre le repère pare-brise et le point d’aboutissement est constant.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99F7B9C-2EBC-D345-9C6F-73BD73B2FAAC}"/>
              </a:ext>
            </a:extLst>
          </p:cNvPr>
          <p:cNvSpPr txBox="1"/>
          <p:nvPr/>
        </p:nvSpPr>
        <p:spPr>
          <a:xfrm>
            <a:off x="-1" y="1807385"/>
            <a:ext cx="9143999" cy="292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latin typeface="Candara"/>
              </a:rPr>
              <a:t>Perspective de la piste : Déformation uniforme en longueur et largeur.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E28337B-5F48-AB47-95D6-5BC8D686C248}"/>
              </a:ext>
            </a:extLst>
          </p:cNvPr>
          <p:cNvSpPr txBox="1"/>
          <p:nvPr/>
        </p:nvSpPr>
        <p:spPr>
          <a:xfrm>
            <a:off x="-9899" y="1182457"/>
            <a:ext cx="9143999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latin typeface="Candara"/>
                <a:cs typeface="Candara"/>
              </a:rPr>
              <a:t>C’est un point d’immobilité apparente. Il est fixe dans l’espace.</a:t>
            </a:r>
          </a:p>
        </p:txBody>
      </p:sp>
      <p:sp>
        <p:nvSpPr>
          <p:cNvPr id="51" name="Text Box 93">
            <a:extLst>
              <a:ext uri="{FF2B5EF4-FFF2-40B4-BE49-F238E27FC236}">
                <a16:creationId xmlns:a16="http://schemas.microsoft.com/office/drawing/2014/main" id="{FCF100DE-77D5-934D-AFB1-FD6FEA2C5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859" y="2138650"/>
            <a:ext cx="2737643" cy="3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Approche moteur réduit</a:t>
            </a:r>
          </a:p>
        </p:txBody>
      </p:sp>
    </p:spTree>
    <p:extLst>
      <p:ext uri="{BB962C8B-B14F-4D97-AF65-F5344CB8AC3E}">
        <p14:creationId xmlns:p14="http://schemas.microsoft.com/office/powerpoint/2010/main" val="20202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2 L -0.00052 -0.04862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9" grpId="0"/>
      <p:bldP spid="43" grpId="0"/>
      <p:bldP spid="49" grpId="0"/>
      <p:bldP spid="50" grpId="0" build="p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60291" y="241300"/>
            <a:ext cx="502341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Gestion de la finale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18957CD9-67B3-3440-879B-9B8E3E3BE072}"/>
              </a:ext>
            </a:extLst>
          </p:cNvPr>
          <p:cNvSpPr txBox="1"/>
          <p:nvPr/>
        </p:nvSpPr>
        <p:spPr>
          <a:xfrm>
            <a:off x="0" y="846269"/>
            <a:ext cx="9143999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1/ Détermination et visualisation du point d’aboutissement :</a:t>
            </a:r>
          </a:p>
        </p:txBody>
      </p:sp>
      <p:sp>
        <p:nvSpPr>
          <p:cNvPr id="43" name="Text Box 93">
            <a:extLst>
              <a:ext uri="{FF2B5EF4-FFF2-40B4-BE49-F238E27FC236}">
                <a16:creationId xmlns:a16="http://schemas.microsoft.com/office/drawing/2014/main" id="{443BF04D-E3A9-684F-90A1-36E4A7638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944" y="6058263"/>
            <a:ext cx="5500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Trop court ! (sous le plan)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1132CD9-1F88-7549-83E0-DBC78EA62863}"/>
              </a:ext>
            </a:extLst>
          </p:cNvPr>
          <p:cNvGrpSpPr/>
          <p:nvPr/>
        </p:nvGrpSpPr>
        <p:grpSpPr>
          <a:xfrm>
            <a:off x="-1162662" y="3695699"/>
            <a:ext cx="5574412" cy="1791150"/>
            <a:chOff x="-654659" y="3695699"/>
            <a:chExt cx="5574412" cy="1791150"/>
          </a:xfrm>
        </p:grpSpPr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368B9598-F092-954B-B996-1B364F5C234C}"/>
                </a:ext>
              </a:extLst>
            </p:cNvPr>
            <p:cNvGrpSpPr>
              <a:grpSpLocks/>
            </p:cNvGrpSpPr>
            <p:nvPr/>
          </p:nvGrpSpPr>
          <p:grpSpPr bwMode="auto">
            <a:xfrm rot="21540000">
              <a:off x="-654659" y="5302749"/>
              <a:ext cx="3447156" cy="184100"/>
              <a:chOff x="3409" y="3980"/>
              <a:chExt cx="2351" cy="73"/>
            </a:xfrm>
          </p:grpSpPr>
          <p:sp>
            <p:nvSpPr>
              <p:cNvPr id="49" name="Line 3">
                <a:extLst>
                  <a:ext uri="{FF2B5EF4-FFF2-40B4-BE49-F238E27FC236}">
                    <a16:creationId xmlns:a16="http://schemas.microsoft.com/office/drawing/2014/main" id="{2840275F-BA86-C840-9877-2E479212D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" y="4053"/>
                <a:ext cx="2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Left"/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 sz="1400"/>
              </a:p>
            </p:txBody>
          </p:sp>
          <p:sp>
            <p:nvSpPr>
              <p:cNvPr id="50" name="Line 4">
                <a:extLst>
                  <a:ext uri="{FF2B5EF4-FFF2-40B4-BE49-F238E27FC236}">
                    <a16:creationId xmlns:a16="http://schemas.microsoft.com/office/drawing/2014/main" id="{70F0A108-0DDE-F64C-8AB2-B8B6F254C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9" y="3980"/>
                <a:ext cx="2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51" name="Group 9">
              <a:extLst>
                <a:ext uri="{FF2B5EF4-FFF2-40B4-BE49-F238E27FC236}">
                  <a16:creationId xmlns:a16="http://schemas.microsoft.com/office/drawing/2014/main" id="{B811F3A4-0579-FE45-AEEB-7FAA1E3BEB5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266918" y="5013250"/>
              <a:ext cx="301120" cy="525312"/>
              <a:chOff x="93" y="3183"/>
              <a:chExt cx="380" cy="586"/>
            </a:xfrm>
          </p:grpSpPr>
          <p:sp>
            <p:nvSpPr>
              <p:cNvPr id="52" name="Oval 10">
                <a:extLst>
                  <a:ext uri="{FF2B5EF4-FFF2-40B4-BE49-F238E27FC236}">
                    <a16:creationId xmlns:a16="http://schemas.microsoft.com/office/drawing/2014/main" id="{727E7978-D3BE-3942-8FC0-2986EFD57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" y="3338"/>
                <a:ext cx="131" cy="2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C0BF97FD-782A-C348-BA2A-72311A9B2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" y="3183"/>
                <a:ext cx="0" cy="58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77D9647A-28D8-3845-9D58-BA1FBE165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" y="3383"/>
                <a:ext cx="380" cy="2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9AB54133-CF86-6E4B-A325-F9449CAE4CF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512083" y="2768275"/>
              <a:ext cx="1480246" cy="3335094"/>
            </a:xfrm>
            <a:custGeom>
              <a:avLst/>
              <a:gdLst>
                <a:gd name="T0" fmla="*/ 2216150 w 1770"/>
                <a:gd name="T1" fmla="*/ 2105058 h 955"/>
                <a:gd name="T2" fmla="*/ 2211142 w 1770"/>
                <a:gd name="T3" fmla="*/ 2116137 h 955"/>
                <a:gd name="T4" fmla="*/ 0 w 1770"/>
                <a:gd name="T5" fmla="*/ 0 h 955"/>
                <a:gd name="T6" fmla="*/ 0 60000 65536"/>
                <a:gd name="T7" fmla="*/ 0 60000 65536"/>
                <a:gd name="T8" fmla="*/ 0 60000 65536"/>
                <a:gd name="T9" fmla="*/ 0 w 1770"/>
                <a:gd name="T10" fmla="*/ 0 h 955"/>
                <a:gd name="T11" fmla="*/ 1770 w 1770"/>
                <a:gd name="T12" fmla="*/ 955 h 9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0" h="955">
                  <a:moveTo>
                    <a:pt x="1770" y="950"/>
                  </a:moveTo>
                  <a:lnTo>
                    <a:pt x="1766" y="95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scene3d>
              <a:camera prst="legacyObliqueTopRight">
                <a:rot lat="21002297" lon="20104601" rev="21547171"/>
              </a:camera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sz="140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5A7DD09B-4FF9-3D4E-9F59-2483367C5857}"/>
              </a:ext>
            </a:extLst>
          </p:cNvPr>
          <p:cNvSpPr txBox="1"/>
          <p:nvPr/>
        </p:nvSpPr>
        <p:spPr>
          <a:xfrm>
            <a:off x="7989757" y="-2653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7CCA3E1-CAFF-A842-89B6-EFBF46CD6E9A}"/>
              </a:ext>
            </a:extLst>
          </p:cNvPr>
          <p:cNvGrpSpPr/>
          <p:nvPr/>
        </p:nvGrpSpPr>
        <p:grpSpPr>
          <a:xfrm>
            <a:off x="3464576" y="3022106"/>
            <a:ext cx="5439756" cy="3935014"/>
            <a:chOff x="-305605" y="2934396"/>
            <a:chExt cx="5439756" cy="393501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BC8C600-5FC8-DB48-A657-D7093E26BBB9}"/>
                </a:ext>
              </a:extLst>
            </p:cNvPr>
            <p:cNvGrpSpPr/>
            <p:nvPr/>
          </p:nvGrpSpPr>
          <p:grpSpPr>
            <a:xfrm>
              <a:off x="-305605" y="2934396"/>
              <a:ext cx="5439756" cy="3935014"/>
              <a:chOff x="3468546" y="3111998"/>
              <a:chExt cx="5439756" cy="3935014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8700BB7B-B71C-774E-AB1E-D7E7CC556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5443" y="3111998"/>
                <a:ext cx="2387600" cy="1930400"/>
              </a:xfrm>
              <a:prstGeom prst="rect">
                <a:avLst/>
              </a:prstGeom>
              <a:scene3d>
                <a:camera prst="perspectiveFront" fov="0">
                  <a:rot lat="3300000" lon="0" rev="0"/>
                </a:camera>
                <a:lightRig rig="threePt" dir="t"/>
              </a:scene3d>
            </p:spPr>
          </p:pic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5CB5728-9CB5-4C4C-BAA6-2697CC750CD6}"/>
                  </a:ext>
                </a:extLst>
              </p:cNvPr>
              <p:cNvGrpSpPr/>
              <p:nvPr/>
            </p:nvGrpSpPr>
            <p:grpSpPr>
              <a:xfrm>
                <a:off x="6136302" y="4293012"/>
                <a:ext cx="2772000" cy="2754000"/>
                <a:chOff x="2224934" y="3982166"/>
                <a:chExt cx="2772000" cy="2754000"/>
              </a:xfrm>
            </p:grpSpPr>
            <p:grpSp>
              <p:nvGrpSpPr>
                <p:cNvPr id="105" name="Groupe 104">
                  <a:extLst>
                    <a:ext uri="{FF2B5EF4-FFF2-40B4-BE49-F238E27FC236}">
                      <a16:creationId xmlns:a16="http://schemas.microsoft.com/office/drawing/2014/main" id="{1364FA74-E9A3-EE46-A66C-C7227E35C1C3}"/>
                    </a:ext>
                  </a:extLst>
                </p:cNvPr>
                <p:cNvGrpSpPr/>
                <p:nvPr/>
              </p:nvGrpSpPr>
              <p:grpSpPr>
                <a:xfrm>
                  <a:off x="2224934" y="3982166"/>
                  <a:ext cx="2772000" cy="2754000"/>
                  <a:chOff x="2518889" y="3450153"/>
                  <a:chExt cx="4013782" cy="4145370"/>
                </a:xfrm>
              </p:grpSpPr>
              <p:sp>
                <p:nvSpPr>
                  <p:cNvPr id="106" name="PubChord">
                    <a:extLst>
                      <a:ext uri="{FF2B5EF4-FFF2-40B4-BE49-F238E27FC236}">
                        <a16:creationId xmlns:a16="http://schemas.microsoft.com/office/drawing/2014/main" id="{EFE9B503-9250-F444-BE61-F95F715C9544}"/>
                      </a:ext>
                    </a:extLst>
                  </p:cNvPr>
                  <p:cNvSpPr>
                    <a:spLocks noChangeAspect="1" noEditPoints="1" noChangeArrowheads="1"/>
                  </p:cNvSpPr>
                  <p:nvPr/>
                </p:nvSpPr>
                <p:spPr bwMode="auto">
                  <a:xfrm rot="8049240">
                    <a:off x="2467013" y="3531804"/>
                    <a:ext cx="4145370" cy="3982068"/>
                  </a:xfrm>
                  <a:custGeom>
                    <a:avLst/>
                    <a:gdLst>
                      <a:gd name="T0" fmla="*/ 614640 w 21600"/>
                      <a:gd name="T1" fmla="*/ 630447 h 21600"/>
                      <a:gd name="T2" fmla="*/ 2098481 w 21600"/>
                      <a:gd name="T3" fmla="*/ 2152451 h 21600"/>
                      <a:gd name="T4" fmla="*/ 3582516 w 21600"/>
                      <a:gd name="T5" fmla="*/ 3674653 h 21600"/>
                      <a:gd name="T6" fmla="*/ 0 60000 65536"/>
                      <a:gd name="T7" fmla="*/ 0 60000 65536"/>
                      <a:gd name="T8" fmla="*/ 0 60000 65536"/>
                      <a:gd name="T9" fmla="*/ 3163 w 21600"/>
                      <a:gd name="T10" fmla="*/ 3163 h 21600"/>
                      <a:gd name="T11" fmla="*/ 18437 w 21600"/>
                      <a:gd name="T12" fmla="*/ 18437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>
                        <a:moveTo>
                          <a:pt x="3163" y="3163"/>
                        </a:moveTo>
                        <a:cubicBezTo>
                          <a:pt x="1137" y="5188"/>
                          <a:pt x="-1" y="7935"/>
                          <a:pt x="-1" y="10799"/>
                        </a:cubicBez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3664" y="21600"/>
                          <a:pt x="16411" y="20462"/>
                          <a:pt x="18436" y="1843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  <a:alpha val="35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 dirty="0"/>
                  </a:p>
                </p:txBody>
              </p:sp>
              <p:pic>
                <p:nvPicPr>
                  <p:cNvPr id="107" name="Image 106">
                    <a:extLst>
                      <a:ext uri="{FF2B5EF4-FFF2-40B4-BE49-F238E27FC236}">
                        <a16:creationId xmlns:a16="http://schemas.microsoft.com/office/drawing/2014/main" id="{68F08629-8E71-1F4B-A2D0-61BE86C86E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duotone>
                      <a:prstClr val="black"/>
                      <a:srgbClr val="D9C3A5">
                        <a:tint val="50000"/>
                        <a:satMod val="18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4211" b="100000" l="0" r="100000">
                                <a14:foregroundMark x1="3000" y1="52632" x2="333" y2="62105"/>
                                <a14:foregroundMark x1="42333" y1="96842" x2="47000" y2="96842"/>
                                <a14:foregroundMark x1="60333" y1="98947" x2="67667" y2="98947"/>
                                <a14:foregroundMark x1="46333" y1="37895" x2="54000" y2="40000"/>
                                <a14:foregroundMark x1="99000" y1="71579" x2="99667" y2="95789"/>
                                <a14:foregroundMark x1="79333" y1="26316" x2="67667" y2="17895"/>
                                <a14:foregroundMark x1="67667" y1="16842" x2="61333" y2="14737"/>
                                <a14:foregroundMark x1="70000" y1="17895" x2="70000" y2="17895"/>
                              </a14:backgroundRemoval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518889" y="4569326"/>
                    <a:ext cx="4013782" cy="12541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" name="Groupe 43">
                  <a:extLst>
                    <a:ext uri="{FF2B5EF4-FFF2-40B4-BE49-F238E27FC236}">
                      <a16:creationId xmlns:a16="http://schemas.microsoft.com/office/drawing/2014/main" id="{05179942-C703-5546-A45D-3F9210B5457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68145" y="4561307"/>
                  <a:ext cx="570085" cy="70777"/>
                  <a:chOff x="3838940" y="2407491"/>
                  <a:chExt cx="857250" cy="88107"/>
                </a:xfrm>
              </p:grpSpPr>
              <p:sp>
                <p:nvSpPr>
                  <p:cNvPr id="45" name="Ellipse 44">
                    <a:extLst>
                      <a:ext uri="{FF2B5EF4-FFF2-40B4-BE49-F238E27FC236}">
                        <a16:creationId xmlns:a16="http://schemas.microsoft.com/office/drawing/2014/main" id="{EF6BB118-8069-6A4B-A71C-BAD4027EC9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96127" y="2407491"/>
                    <a:ext cx="107156" cy="8810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46" name="Connecteur droit 45">
                    <a:extLst>
                      <a:ext uri="{FF2B5EF4-FFF2-40B4-BE49-F238E27FC236}">
                        <a16:creationId xmlns:a16="http://schemas.microsoft.com/office/drawing/2014/main" id="{B850C978-2BD1-374B-9381-BC6A9E303260}"/>
                      </a:ext>
                    </a:extLst>
                  </p:cNvPr>
                  <p:cNvCxnSpPr/>
                  <p:nvPr/>
                </p:nvCxnSpPr>
                <p:spPr>
                  <a:xfrm>
                    <a:off x="3838940" y="2478924"/>
                    <a:ext cx="285750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eur droit 46">
                    <a:extLst>
                      <a:ext uri="{FF2B5EF4-FFF2-40B4-BE49-F238E27FC236}">
                        <a16:creationId xmlns:a16="http://schemas.microsoft.com/office/drawing/2014/main" id="{08229F8B-3A9E-8849-A244-D067AAA16D1B}"/>
                      </a:ext>
                    </a:extLst>
                  </p:cNvPr>
                  <p:cNvCxnSpPr/>
                  <p:nvPr/>
                </p:nvCxnSpPr>
                <p:spPr>
                  <a:xfrm>
                    <a:off x="4410440" y="2478919"/>
                    <a:ext cx="285750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B9095BBD-47D7-D847-99F2-D5BBD33C6A7B}"/>
                  </a:ext>
                </a:extLst>
              </p:cNvPr>
              <p:cNvGrpSpPr/>
              <p:nvPr/>
            </p:nvGrpSpPr>
            <p:grpSpPr>
              <a:xfrm>
                <a:off x="3468546" y="4099750"/>
                <a:ext cx="3316543" cy="1133692"/>
                <a:chOff x="3468546" y="4144720"/>
                <a:chExt cx="3316543" cy="1133692"/>
              </a:xfrm>
            </p:grpSpPr>
            <p:grpSp>
              <p:nvGrpSpPr>
                <p:cNvPr id="7" name="Groupe 6">
                  <a:extLst>
                    <a:ext uri="{FF2B5EF4-FFF2-40B4-BE49-F238E27FC236}">
                      <a16:creationId xmlns:a16="http://schemas.microsoft.com/office/drawing/2014/main" id="{53AA800F-042C-FF4D-8BBB-C829E88324F0}"/>
                    </a:ext>
                  </a:extLst>
                </p:cNvPr>
                <p:cNvGrpSpPr/>
                <p:nvPr/>
              </p:nvGrpSpPr>
              <p:grpSpPr>
                <a:xfrm>
                  <a:off x="3468546" y="4433141"/>
                  <a:ext cx="3316543" cy="541361"/>
                  <a:chOff x="3468546" y="4433141"/>
                  <a:chExt cx="3316543" cy="541361"/>
                </a:xfrm>
              </p:grpSpPr>
              <p:sp>
                <p:nvSpPr>
                  <p:cNvPr id="37" name="ZoneTexte 36">
                    <a:extLst>
                      <a:ext uri="{FF2B5EF4-FFF2-40B4-BE49-F238E27FC236}">
                        <a16:creationId xmlns:a16="http://schemas.microsoft.com/office/drawing/2014/main" id="{89C42023-293A-B449-BEE2-9628E434210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546" y="4543947"/>
                    <a:ext cx="201353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fr-FR" sz="1400" dirty="0">
                      <a:latin typeface="Candara"/>
                    </a:endParaRPr>
                  </a:p>
                </p:txBody>
              </p:sp>
              <p:sp>
                <p:nvSpPr>
                  <p:cNvPr id="34" name="Freeform 49">
                    <a:extLst>
                      <a:ext uri="{FF2B5EF4-FFF2-40B4-BE49-F238E27FC236}">
                        <a16:creationId xmlns:a16="http://schemas.microsoft.com/office/drawing/2014/main" id="{35A67A3E-E99A-D245-B2BC-A092C19F23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3089" y="4436721"/>
                    <a:ext cx="1512000" cy="0"/>
                  </a:xfrm>
                  <a:custGeom>
                    <a:avLst/>
                    <a:gdLst>
                      <a:gd name="T0" fmla="*/ 2619375 w 1650"/>
                      <a:gd name="T1" fmla="*/ 15875 h 10"/>
                      <a:gd name="T2" fmla="*/ 0 w 1650"/>
                      <a:gd name="T3" fmla="*/ 0 h 10"/>
                      <a:gd name="T4" fmla="*/ 0 60000 65536"/>
                      <a:gd name="T5" fmla="*/ 0 60000 65536"/>
                      <a:gd name="T6" fmla="*/ 0 w 1650"/>
                      <a:gd name="T7" fmla="*/ 0 h 10"/>
                      <a:gd name="T8" fmla="*/ 1650 w 1650"/>
                      <a:gd name="T9" fmla="*/ 10 h 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50" h="10">
                        <a:moveTo>
                          <a:pt x="1650" y="10"/>
                        </a:moveTo>
                        <a:cubicBezTo>
                          <a:pt x="1375" y="8"/>
                          <a:pt x="275" y="2"/>
                          <a:pt x="0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6"/>
                    </a:solidFill>
                    <a:round/>
                    <a:headEnd type="arrow" w="med" len="med"/>
                    <a:tailEnd type="none" w="med" len="med"/>
                  </a:ln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 dirty="0"/>
                  </a:p>
                </p:txBody>
              </p:sp>
              <p:sp>
                <p:nvSpPr>
                  <p:cNvPr id="35" name="Freeform 49">
                    <a:extLst>
                      <a:ext uri="{FF2B5EF4-FFF2-40B4-BE49-F238E27FC236}">
                        <a16:creationId xmlns:a16="http://schemas.microsoft.com/office/drawing/2014/main" id="{1C0C807B-ADE3-BA4B-9B4B-163CC180C2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3089" y="4974502"/>
                    <a:ext cx="1332000" cy="0"/>
                  </a:xfrm>
                  <a:custGeom>
                    <a:avLst/>
                    <a:gdLst>
                      <a:gd name="T0" fmla="*/ 2619375 w 1650"/>
                      <a:gd name="T1" fmla="*/ 15875 h 10"/>
                      <a:gd name="T2" fmla="*/ 0 w 1650"/>
                      <a:gd name="T3" fmla="*/ 0 h 10"/>
                      <a:gd name="T4" fmla="*/ 0 60000 65536"/>
                      <a:gd name="T5" fmla="*/ 0 60000 65536"/>
                      <a:gd name="T6" fmla="*/ 0 w 1650"/>
                      <a:gd name="T7" fmla="*/ 0 h 10"/>
                      <a:gd name="T8" fmla="*/ 1650 w 1650"/>
                      <a:gd name="T9" fmla="*/ 10 h 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50" h="10">
                        <a:moveTo>
                          <a:pt x="1650" y="10"/>
                        </a:moveTo>
                        <a:cubicBezTo>
                          <a:pt x="1375" y="8"/>
                          <a:pt x="275" y="2"/>
                          <a:pt x="0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6"/>
                    </a:solidFill>
                    <a:round/>
                    <a:headEnd type="arrow" w="med" len="med"/>
                    <a:tailEnd type="none" w="med" len="med"/>
                  </a:ln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 dirty="0"/>
                  </a:p>
                </p:txBody>
              </p:sp>
              <p:sp>
                <p:nvSpPr>
                  <p:cNvPr id="36" name="Freeform 49">
                    <a:extLst>
                      <a:ext uri="{FF2B5EF4-FFF2-40B4-BE49-F238E27FC236}">
                        <a16:creationId xmlns:a16="http://schemas.microsoft.com/office/drawing/2014/main" id="{C9FDE2BE-B15D-B64D-A73F-D54130DEA1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209729" y="4703141"/>
                    <a:ext cx="540000" cy="0"/>
                  </a:xfrm>
                  <a:custGeom>
                    <a:avLst/>
                    <a:gdLst>
                      <a:gd name="T0" fmla="*/ 2619375 w 1650"/>
                      <a:gd name="T1" fmla="*/ 15875 h 10"/>
                      <a:gd name="T2" fmla="*/ 0 w 1650"/>
                      <a:gd name="T3" fmla="*/ 0 h 10"/>
                      <a:gd name="T4" fmla="*/ 0 60000 65536"/>
                      <a:gd name="T5" fmla="*/ 0 60000 65536"/>
                      <a:gd name="T6" fmla="*/ 0 w 1650"/>
                      <a:gd name="T7" fmla="*/ 0 h 10"/>
                      <a:gd name="T8" fmla="*/ 1650 w 1650"/>
                      <a:gd name="T9" fmla="*/ 10 h 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50" h="10">
                        <a:moveTo>
                          <a:pt x="1650" y="10"/>
                        </a:moveTo>
                        <a:cubicBezTo>
                          <a:pt x="1375" y="8"/>
                          <a:pt x="275" y="2"/>
                          <a:pt x="0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3FE86B72-A1AD-0E47-B666-C7F0CC050CD6}"/>
                    </a:ext>
                  </a:extLst>
                </p:cNvPr>
                <p:cNvSpPr txBox="1"/>
                <p:nvPr/>
              </p:nvSpPr>
              <p:spPr>
                <a:xfrm>
                  <a:off x="5236504" y="4144720"/>
                  <a:ext cx="5638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schemeClr val="accent6">
                          <a:lumMod val="75000"/>
                        </a:schemeClr>
                      </a:solidFill>
                      <a:latin typeface="Candara"/>
                    </a:rPr>
                    <a:t>P. A</a:t>
                  </a:r>
                </a:p>
              </p:txBody>
            </p: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CF9D6F9D-B3BD-9846-8916-96DD7BE7C4A5}"/>
                    </a:ext>
                  </a:extLst>
                </p:cNvPr>
                <p:cNvSpPr txBox="1"/>
                <p:nvPr/>
              </p:nvSpPr>
              <p:spPr>
                <a:xfrm>
                  <a:off x="5223970" y="4970635"/>
                  <a:ext cx="5638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schemeClr val="accent6">
                          <a:lumMod val="75000"/>
                        </a:schemeClr>
                      </a:solidFill>
                      <a:latin typeface="Candara"/>
                    </a:rPr>
                    <a:t>RPB</a:t>
                  </a:r>
                </a:p>
              </p:txBody>
            </p:sp>
          </p:grpSp>
        </p:grpSp>
        <p:sp>
          <p:nvSpPr>
            <p:cNvPr id="93" name="Oval 45">
              <a:extLst>
                <a:ext uri="{FF2B5EF4-FFF2-40B4-BE49-F238E27FC236}">
                  <a16:creationId xmlns:a16="http://schemas.microsoft.com/office/drawing/2014/main" id="{76D8ED7A-0ABE-4241-B9B3-FDF287B35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450" y="4098352"/>
              <a:ext cx="360000" cy="21600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BAE303B-97B7-B042-80FC-640AFD9D7F2E}"/>
              </a:ext>
            </a:extLst>
          </p:cNvPr>
          <p:cNvGrpSpPr/>
          <p:nvPr/>
        </p:nvGrpSpPr>
        <p:grpSpPr>
          <a:xfrm>
            <a:off x="5224231" y="2229852"/>
            <a:ext cx="3684071" cy="4727220"/>
            <a:chOff x="5224231" y="2229852"/>
            <a:chExt cx="3684071" cy="4727220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FE5A63E7-CA9B-2E4A-86E7-DA85822F6355}"/>
                </a:ext>
              </a:extLst>
            </p:cNvPr>
            <p:cNvGrpSpPr/>
            <p:nvPr/>
          </p:nvGrpSpPr>
          <p:grpSpPr>
            <a:xfrm>
              <a:off x="5843235" y="2229852"/>
              <a:ext cx="2299885" cy="2939136"/>
              <a:chOff x="5843235" y="2229852"/>
              <a:chExt cx="2299885" cy="2939136"/>
            </a:xfrm>
          </p:grpSpPr>
          <p:pic>
            <p:nvPicPr>
              <p:cNvPr id="96" name="Image 95">
                <a:extLst>
                  <a:ext uri="{FF2B5EF4-FFF2-40B4-BE49-F238E27FC236}">
                    <a16:creationId xmlns:a16="http://schemas.microsoft.com/office/drawing/2014/main" id="{C4E82EA6-39BC-AF4A-8027-D08629879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4188" y="2229852"/>
                <a:ext cx="1188000" cy="2939136"/>
              </a:xfrm>
              <a:prstGeom prst="rect">
                <a:avLst/>
              </a:prstGeom>
              <a:scene3d>
                <a:camera prst="perspectiveRelaxed" fov="7200000">
                  <a:rot lat="18000000" lon="0" rev="0"/>
                </a:camera>
                <a:lightRig rig="balanced" dir="t"/>
              </a:scene3d>
              <a:sp3d/>
            </p:spPr>
          </p:pic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id="{A9469056-2648-5E48-A48C-B4A4278882FB}"/>
                  </a:ext>
                </a:extLst>
              </p:cNvPr>
              <p:cNvGrpSpPr/>
              <p:nvPr/>
            </p:nvGrpSpPr>
            <p:grpSpPr>
              <a:xfrm>
                <a:off x="5843235" y="3048869"/>
                <a:ext cx="2299885" cy="120793"/>
                <a:chOff x="5272303" y="3003599"/>
                <a:chExt cx="3635999" cy="178242"/>
              </a:xfrm>
            </p:grpSpPr>
            <p:sp>
              <p:nvSpPr>
                <p:cNvPr id="98" name="Freeform 64">
                  <a:extLst>
                    <a:ext uri="{FF2B5EF4-FFF2-40B4-BE49-F238E27FC236}">
                      <a16:creationId xmlns:a16="http://schemas.microsoft.com/office/drawing/2014/main" id="{6EB1A699-BB8C-494E-9F2E-04390922E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303" y="3003599"/>
                  <a:ext cx="2204956" cy="178242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Freeform 67">
                  <a:extLst>
                    <a:ext uri="{FF2B5EF4-FFF2-40B4-BE49-F238E27FC236}">
                      <a16:creationId xmlns:a16="http://schemas.microsoft.com/office/drawing/2014/main" id="{7B09D10E-F2CF-1940-B6D7-3C0C8A9D8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3346" y="3003599"/>
                  <a:ext cx="2204956" cy="178242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1" name="Oval 45">
              <a:extLst>
                <a:ext uri="{FF2B5EF4-FFF2-40B4-BE49-F238E27FC236}">
                  <a16:creationId xmlns:a16="http://schemas.microsoft.com/office/drawing/2014/main" id="{1B523013-088E-B241-8FCB-D9A35BF22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089" y="4293012"/>
              <a:ext cx="360000" cy="28800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2FFC63D2-6820-AF48-AB0E-7C72ACCDB9A6}"/>
                </a:ext>
              </a:extLst>
            </p:cNvPr>
            <p:cNvGrpSpPr/>
            <p:nvPr/>
          </p:nvGrpSpPr>
          <p:grpSpPr>
            <a:xfrm>
              <a:off x="6136302" y="4203072"/>
              <a:ext cx="2772000" cy="2754000"/>
              <a:chOff x="2224934" y="3982166"/>
              <a:chExt cx="2772000" cy="2754000"/>
            </a:xfrm>
          </p:grpSpPr>
          <p:grpSp>
            <p:nvGrpSpPr>
              <p:cNvPr id="104" name="Groupe 103">
                <a:extLst>
                  <a:ext uri="{FF2B5EF4-FFF2-40B4-BE49-F238E27FC236}">
                    <a16:creationId xmlns:a16="http://schemas.microsoft.com/office/drawing/2014/main" id="{60A0B17B-7920-CF41-9646-214D549B9E2C}"/>
                  </a:ext>
                </a:extLst>
              </p:cNvPr>
              <p:cNvGrpSpPr/>
              <p:nvPr/>
            </p:nvGrpSpPr>
            <p:grpSpPr>
              <a:xfrm>
                <a:off x="2224934" y="3982166"/>
                <a:ext cx="2772000" cy="2754000"/>
                <a:chOff x="2518889" y="3450153"/>
                <a:chExt cx="4013782" cy="4145370"/>
              </a:xfrm>
            </p:grpSpPr>
            <p:sp>
              <p:nvSpPr>
                <p:cNvPr id="114" name="PubChord">
                  <a:extLst>
                    <a:ext uri="{FF2B5EF4-FFF2-40B4-BE49-F238E27FC236}">
                      <a16:creationId xmlns:a16="http://schemas.microsoft.com/office/drawing/2014/main" id="{1F205A6E-6EE9-E649-B79B-00470484BC2A}"/>
                    </a:ext>
                  </a:extLst>
                </p:cNvPr>
                <p:cNvSpPr>
                  <a:spLocks noChangeAspect="1" noEditPoints="1" noChangeArrowheads="1"/>
                </p:cNvSpPr>
                <p:nvPr/>
              </p:nvSpPr>
              <p:spPr bwMode="auto">
                <a:xfrm rot="8049240">
                  <a:off x="2467013" y="3531804"/>
                  <a:ext cx="4145370" cy="3982068"/>
                </a:xfrm>
                <a:custGeom>
                  <a:avLst/>
                  <a:gdLst>
                    <a:gd name="T0" fmla="*/ 614640 w 21600"/>
                    <a:gd name="T1" fmla="*/ 630447 h 21600"/>
                    <a:gd name="T2" fmla="*/ 2098481 w 21600"/>
                    <a:gd name="T3" fmla="*/ 2152451 h 21600"/>
                    <a:gd name="T4" fmla="*/ 3582516 w 21600"/>
                    <a:gd name="T5" fmla="*/ 3674653 h 21600"/>
                    <a:gd name="T6" fmla="*/ 0 60000 65536"/>
                    <a:gd name="T7" fmla="*/ 0 60000 65536"/>
                    <a:gd name="T8" fmla="*/ 0 60000 65536"/>
                    <a:gd name="T9" fmla="*/ 3163 w 21600"/>
                    <a:gd name="T10" fmla="*/ 3163 h 21600"/>
                    <a:gd name="T11" fmla="*/ 18437 w 21600"/>
                    <a:gd name="T12" fmla="*/ 18437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>
                      <a:moveTo>
                        <a:pt x="3163" y="3163"/>
                      </a:moveTo>
                      <a:cubicBezTo>
                        <a:pt x="1137" y="5188"/>
                        <a:pt x="-1" y="7935"/>
                        <a:pt x="-1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3664" y="21600"/>
                        <a:pt x="16411" y="20462"/>
                        <a:pt x="18436" y="1843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3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 dirty="0"/>
                </a:p>
              </p:txBody>
            </p:sp>
            <p:pic>
              <p:nvPicPr>
                <p:cNvPr id="115" name="Image 114">
                  <a:extLst>
                    <a:ext uri="{FF2B5EF4-FFF2-40B4-BE49-F238E27FC236}">
                      <a16:creationId xmlns:a16="http://schemas.microsoft.com/office/drawing/2014/main" id="{9582FA34-06C0-FA4C-A753-C3DCEA2B8C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211" b="100000" l="0" r="100000">
                              <a14:foregroundMark x1="3000" y1="52632" x2="333" y2="62105"/>
                              <a14:foregroundMark x1="42333" y1="96842" x2="47000" y2="96842"/>
                              <a14:foregroundMark x1="60333" y1="98947" x2="67667" y2="98947"/>
                              <a14:foregroundMark x1="46333" y1="37895" x2="54000" y2="40000"/>
                              <a14:foregroundMark x1="99000" y1="71579" x2="99667" y2="95789"/>
                              <a14:foregroundMark x1="79333" y1="26316" x2="67667" y2="17895"/>
                              <a14:foregroundMark x1="67667" y1="16842" x2="61333" y2="14737"/>
                              <a14:foregroundMark x1="70000" y1="17895" x2="70000" y2="17895"/>
                            </a14:backgroundRemoval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18889" y="4569326"/>
                  <a:ext cx="4013782" cy="1254163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e 109">
                <a:extLst>
                  <a:ext uri="{FF2B5EF4-FFF2-40B4-BE49-F238E27FC236}">
                    <a16:creationId xmlns:a16="http://schemas.microsoft.com/office/drawing/2014/main" id="{107BE691-128E-1846-A9AE-0D6EBE5CAD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68145" y="4561307"/>
                <a:ext cx="570085" cy="70777"/>
                <a:chOff x="3838940" y="2407491"/>
                <a:chExt cx="857250" cy="88107"/>
              </a:xfrm>
            </p:grpSpPr>
            <p:sp>
              <p:nvSpPr>
                <p:cNvPr id="111" name="Ellipse 110">
                  <a:extLst>
                    <a:ext uri="{FF2B5EF4-FFF2-40B4-BE49-F238E27FC236}">
                      <a16:creationId xmlns:a16="http://schemas.microsoft.com/office/drawing/2014/main" id="{15641D1C-6F88-0F41-9C36-0BAFFE037C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96127" y="2407491"/>
                  <a:ext cx="107156" cy="8810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2" name="Connecteur droit 111">
                  <a:extLst>
                    <a:ext uri="{FF2B5EF4-FFF2-40B4-BE49-F238E27FC236}">
                      <a16:creationId xmlns:a16="http://schemas.microsoft.com/office/drawing/2014/main" id="{19EC873C-65DF-C241-8678-561B14AE9970}"/>
                    </a:ext>
                  </a:extLst>
                </p:cNvPr>
                <p:cNvCxnSpPr/>
                <p:nvPr/>
              </p:nvCxnSpPr>
              <p:spPr>
                <a:xfrm>
                  <a:off x="3838940" y="2478924"/>
                  <a:ext cx="28575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112">
                  <a:extLst>
                    <a:ext uri="{FF2B5EF4-FFF2-40B4-BE49-F238E27FC236}">
                      <a16:creationId xmlns:a16="http://schemas.microsoft.com/office/drawing/2014/main" id="{F29EFE1A-9C57-4F4A-9C26-8BF6720DEA46}"/>
                    </a:ext>
                  </a:extLst>
                </p:cNvPr>
                <p:cNvCxnSpPr/>
                <p:nvPr/>
              </p:nvCxnSpPr>
              <p:spPr>
                <a:xfrm>
                  <a:off x="4410440" y="2478919"/>
                  <a:ext cx="28575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0A90E673-65C2-C847-A6C0-D0FD180F2857}"/>
                </a:ext>
              </a:extLst>
            </p:cNvPr>
            <p:cNvGrpSpPr/>
            <p:nvPr/>
          </p:nvGrpSpPr>
          <p:grpSpPr>
            <a:xfrm>
              <a:off x="5224231" y="4144720"/>
              <a:ext cx="1560858" cy="1001412"/>
              <a:chOff x="5224231" y="4144720"/>
              <a:chExt cx="1560858" cy="1001412"/>
            </a:xfrm>
          </p:grpSpPr>
          <p:grpSp>
            <p:nvGrpSpPr>
              <p:cNvPr id="117" name="Groupe 116">
                <a:extLst>
                  <a:ext uri="{FF2B5EF4-FFF2-40B4-BE49-F238E27FC236}">
                    <a16:creationId xmlns:a16="http://schemas.microsoft.com/office/drawing/2014/main" id="{78B5B1FB-64B9-724D-9358-695B8839DC11}"/>
                  </a:ext>
                </a:extLst>
              </p:cNvPr>
              <p:cNvGrpSpPr/>
              <p:nvPr/>
            </p:nvGrpSpPr>
            <p:grpSpPr>
              <a:xfrm>
                <a:off x="5273089" y="4427241"/>
                <a:ext cx="1512000" cy="412351"/>
                <a:chOff x="5273089" y="4427241"/>
                <a:chExt cx="1512000" cy="412351"/>
              </a:xfrm>
            </p:grpSpPr>
            <p:sp>
              <p:nvSpPr>
                <p:cNvPr id="120" name="ZoneTexte 119">
                  <a:extLst>
                    <a:ext uri="{FF2B5EF4-FFF2-40B4-BE49-F238E27FC236}">
                      <a16:creationId xmlns:a16="http://schemas.microsoft.com/office/drawing/2014/main" id="{B467740A-ED7C-134E-8019-55BF1EB4E298}"/>
                    </a:ext>
                  </a:extLst>
                </p:cNvPr>
                <p:cNvSpPr txBox="1"/>
                <p:nvPr/>
              </p:nvSpPr>
              <p:spPr>
                <a:xfrm>
                  <a:off x="5484553" y="4478889"/>
                  <a:ext cx="315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Candara"/>
                    </a:rPr>
                    <a:t>D</a:t>
                  </a:r>
                </a:p>
              </p:txBody>
            </p:sp>
            <p:sp>
              <p:nvSpPr>
                <p:cNvPr id="121" name="Freeform 49">
                  <a:extLst>
                    <a:ext uri="{FF2B5EF4-FFF2-40B4-BE49-F238E27FC236}">
                      <a16:creationId xmlns:a16="http://schemas.microsoft.com/office/drawing/2014/main" id="{3BE6E11A-B682-4747-B72F-96B5A6BBC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3089" y="4436721"/>
                  <a:ext cx="1512000" cy="0"/>
                </a:xfrm>
                <a:custGeom>
                  <a:avLst/>
                  <a:gdLst>
                    <a:gd name="T0" fmla="*/ 2619375 w 1650"/>
                    <a:gd name="T1" fmla="*/ 15875 h 10"/>
                    <a:gd name="T2" fmla="*/ 0 w 1650"/>
                    <a:gd name="T3" fmla="*/ 0 h 10"/>
                    <a:gd name="T4" fmla="*/ 0 60000 65536"/>
                    <a:gd name="T5" fmla="*/ 0 60000 65536"/>
                    <a:gd name="T6" fmla="*/ 0 w 1650"/>
                    <a:gd name="T7" fmla="*/ 0 h 10"/>
                    <a:gd name="T8" fmla="*/ 1650 w 1650"/>
                    <a:gd name="T9" fmla="*/ 10 h 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50" h="10">
                      <a:moveTo>
                        <a:pt x="1650" y="10"/>
                      </a:moveTo>
                      <a:cubicBezTo>
                        <a:pt x="1375" y="8"/>
                        <a:pt x="275" y="2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6"/>
                  </a:solidFill>
                  <a:round/>
                  <a:headEnd type="arrow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  <a:flatTx/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22" name="Freeform 49">
                  <a:extLst>
                    <a:ext uri="{FF2B5EF4-FFF2-40B4-BE49-F238E27FC236}">
                      <a16:creationId xmlns:a16="http://schemas.microsoft.com/office/drawing/2014/main" id="{28897ADB-6BDF-1647-A82F-8296F81EC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3089" y="4839592"/>
                  <a:ext cx="1332000" cy="0"/>
                </a:xfrm>
                <a:custGeom>
                  <a:avLst/>
                  <a:gdLst>
                    <a:gd name="T0" fmla="*/ 2619375 w 1650"/>
                    <a:gd name="T1" fmla="*/ 15875 h 10"/>
                    <a:gd name="T2" fmla="*/ 0 w 1650"/>
                    <a:gd name="T3" fmla="*/ 0 h 10"/>
                    <a:gd name="T4" fmla="*/ 0 60000 65536"/>
                    <a:gd name="T5" fmla="*/ 0 60000 65536"/>
                    <a:gd name="T6" fmla="*/ 0 w 1650"/>
                    <a:gd name="T7" fmla="*/ 0 h 10"/>
                    <a:gd name="T8" fmla="*/ 1650 w 1650"/>
                    <a:gd name="T9" fmla="*/ 10 h 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50" h="10">
                      <a:moveTo>
                        <a:pt x="1650" y="10"/>
                      </a:moveTo>
                      <a:cubicBezTo>
                        <a:pt x="1375" y="8"/>
                        <a:pt x="275" y="2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6"/>
                  </a:solidFill>
                  <a:round/>
                  <a:headEnd type="arrow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  <a:flatTx/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23" name="Freeform 49">
                  <a:extLst>
                    <a:ext uri="{FF2B5EF4-FFF2-40B4-BE49-F238E27FC236}">
                      <a16:creationId xmlns:a16="http://schemas.microsoft.com/office/drawing/2014/main" id="{AA827656-DD3A-AD43-800C-FD6C43CB1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281729" y="4625241"/>
                  <a:ext cx="396000" cy="0"/>
                </a:xfrm>
                <a:custGeom>
                  <a:avLst/>
                  <a:gdLst>
                    <a:gd name="T0" fmla="*/ 2619375 w 1650"/>
                    <a:gd name="T1" fmla="*/ 15875 h 10"/>
                    <a:gd name="T2" fmla="*/ 0 w 1650"/>
                    <a:gd name="T3" fmla="*/ 0 h 10"/>
                    <a:gd name="T4" fmla="*/ 0 60000 65536"/>
                    <a:gd name="T5" fmla="*/ 0 60000 65536"/>
                    <a:gd name="T6" fmla="*/ 0 w 1650"/>
                    <a:gd name="T7" fmla="*/ 0 h 10"/>
                    <a:gd name="T8" fmla="*/ 1650 w 1650"/>
                    <a:gd name="T9" fmla="*/ 10 h 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50" h="10">
                      <a:moveTo>
                        <a:pt x="1650" y="10"/>
                      </a:moveTo>
                      <a:cubicBezTo>
                        <a:pt x="1375" y="8"/>
                        <a:pt x="275" y="2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  <a:flatTx/>
                </a:bodyPr>
                <a:lstStyle/>
                <a:p>
                  <a:endParaRPr lang="fr-FR" dirty="0"/>
                </a:p>
              </p:txBody>
            </p:sp>
          </p:grp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B7D176DB-C42B-9A41-817C-2B0C50A022D2}"/>
                  </a:ext>
                </a:extLst>
              </p:cNvPr>
              <p:cNvSpPr txBox="1"/>
              <p:nvPr/>
            </p:nvSpPr>
            <p:spPr>
              <a:xfrm>
                <a:off x="5236504" y="4144720"/>
                <a:ext cx="5638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accent6">
                        <a:lumMod val="75000"/>
                      </a:schemeClr>
                    </a:solidFill>
                    <a:latin typeface="Candara"/>
                  </a:rPr>
                  <a:t>P. A</a:t>
                </a:r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3FDE84AB-5FAA-214E-BB5A-7803EDA27059}"/>
                  </a:ext>
                </a:extLst>
              </p:cNvPr>
              <p:cNvSpPr txBox="1"/>
              <p:nvPr/>
            </p:nvSpPr>
            <p:spPr>
              <a:xfrm>
                <a:off x="5224231" y="4838355"/>
                <a:ext cx="5638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accent6">
                        <a:lumMod val="75000"/>
                      </a:schemeClr>
                    </a:solidFill>
                    <a:latin typeface="Candara"/>
                  </a:rPr>
                  <a:t>RPB</a:t>
                </a:r>
              </a:p>
            </p:txBody>
          </p:sp>
        </p:grpSp>
      </p:grpSp>
      <p:pic>
        <p:nvPicPr>
          <p:cNvPr id="19" name="Picture 47">
            <a:extLst>
              <a:ext uri="{FF2B5EF4-FFF2-40B4-BE49-F238E27FC236}">
                <a16:creationId xmlns:a16="http://schemas.microsoft.com/office/drawing/2014/main" id="{C1222621-311C-9841-B534-57A11484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0256712">
            <a:off x="3870824" y="2983014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66476C6E-6389-2042-A510-625D3A6E94D1}"/>
              </a:ext>
            </a:extLst>
          </p:cNvPr>
          <p:cNvSpPr txBox="1"/>
          <p:nvPr/>
        </p:nvSpPr>
        <p:spPr>
          <a:xfrm>
            <a:off x="1" y="1229268"/>
            <a:ext cx="9143999" cy="292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latin typeface="Candara"/>
              </a:rPr>
              <a:t>Si l’écart entre le repère pare-brise et le point d’aboutissement est en augmentation et que la piste s’aplatit .</a:t>
            </a:r>
          </a:p>
        </p:txBody>
      </p:sp>
    </p:spTree>
    <p:extLst>
      <p:ext uri="{BB962C8B-B14F-4D97-AF65-F5344CB8AC3E}">
        <p14:creationId xmlns:p14="http://schemas.microsoft.com/office/powerpoint/2010/main" val="8072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1996 0.0937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6 0.09375 L -0.23177 0.25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60291" y="241300"/>
            <a:ext cx="502341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Gestion de la finale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18957CD9-67B3-3440-879B-9B8E3E3BE072}"/>
              </a:ext>
            </a:extLst>
          </p:cNvPr>
          <p:cNvSpPr txBox="1"/>
          <p:nvPr/>
        </p:nvSpPr>
        <p:spPr>
          <a:xfrm>
            <a:off x="0" y="846269"/>
            <a:ext cx="9143999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1/ Détermination et visualisation du point d’aboutissement :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1132CD9-1F88-7549-83E0-DBC78EA62863}"/>
              </a:ext>
            </a:extLst>
          </p:cNvPr>
          <p:cNvGrpSpPr/>
          <p:nvPr/>
        </p:nvGrpSpPr>
        <p:grpSpPr>
          <a:xfrm>
            <a:off x="-1162662" y="3695699"/>
            <a:ext cx="5574412" cy="1791150"/>
            <a:chOff x="-654659" y="3695699"/>
            <a:chExt cx="5574412" cy="1791150"/>
          </a:xfrm>
        </p:grpSpPr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368B9598-F092-954B-B996-1B364F5C234C}"/>
                </a:ext>
              </a:extLst>
            </p:cNvPr>
            <p:cNvGrpSpPr>
              <a:grpSpLocks/>
            </p:cNvGrpSpPr>
            <p:nvPr/>
          </p:nvGrpSpPr>
          <p:grpSpPr bwMode="auto">
            <a:xfrm rot="21540000">
              <a:off x="-654659" y="5302749"/>
              <a:ext cx="3447156" cy="184100"/>
              <a:chOff x="3409" y="3980"/>
              <a:chExt cx="2351" cy="73"/>
            </a:xfrm>
          </p:grpSpPr>
          <p:sp>
            <p:nvSpPr>
              <p:cNvPr id="49" name="Line 3">
                <a:extLst>
                  <a:ext uri="{FF2B5EF4-FFF2-40B4-BE49-F238E27FC236}">
                    <a16:creationId xmlns:a16="http://schemas.microsoft.com/office/drawing/2014/main" id="{2840275F-BA86-C840-9877-2E479212D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" y="4053"/>
                <a:ext cx="2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Left"/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 sz="1400"/>
              </a:p>
            </p:txBody>
          </p:sp>
          <p:sp>
            <p:nvSpPr>
              <p:cNvPr id="50" name="Line 4">
                <a:extLst>
                  <a:ext uri="{FF2B5EF4-FFF2-40B4-BE49-F238E27FC236}">
                    <a16:creationId xmlns:a16="http://schemas.microsoft.com/office/drawing/2014/main" id="{70F0A108-0DDE-F64C-8AB2-B8B6F254C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9" y="3980"/>
                <a:ext cx="2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51" name="Group 9">
              <a:extLst>
                <a:ext uri="{FF2B5EF4-FFF2-40B4-BE49-F238E27FC236}">
                  <a16:creationId xmlns:a16="http://schemas.microsoft.com/office/drawing/2014/main" id="{B811F3A4-0579-FE45-AEEB-7FAA1E3BEB5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266918" y="5013250"/>
              <a:ext cx="301120" cy="525312"/>
              <a:chOff x="93" y="3183"/>
              <a:chExt cx="380" cy="586"/>
            </a:xfrm>
          </p:grpSpPr>
          <p:sp>
            <p:nvSpPr>
              <p:cNvPr id="52" name="Oval 10">
                <a:extLst>
                  <a:ext uri="{FF2B5EF4-FFF2-40B4-BE49-F238E27FC236}">
                    <a16:creationId xmlns:a16="http://schemas.microsoft.com/office/drawing/2014/main" id="{727E7978-D3BE-3942-8FC0-2986EFD57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" y="3338"/>
                <a:ext cx="131" cy="2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C0BF97FD-782A-C348-BA2A-72311A9B2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" y="3183"/>
                <a:ext cx="0" cy="58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77D9647A-28D8-3845-9D58-BA1FBE165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" y="3383"/>
                <a:ext cx="380" cy="2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9AB54133-CF86-6E4B-A325-F9449CAE4CF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512083" y="2768275"/>
              <a:ext cx="1480246" cy="3335094"/>
            </a:xfrm>
            <a:custGeom>
              <a:avLst/>
              <a:gdLst>
                <a:gd name="T0" fmla="*/ 2216150 w 1770"/>
                <a:gd name="T1" fmla="*/ 2105058 h 955"/>
                <a:gd name="T2" fmla="*/ 2211142 w 1770"/>
                <a:gd name="T3" fmla="*/ 2116137 h 955"/>
                <a:gd name="T4" fmla="*/ 0 w 1770"/>
                <a:gd name="T5" fmla="*/ 0 h 955"/>
                <a:gd name="T6" fmla="*/ 0 60000 65536"/>
                <a:gd name="T7" fmla="*/ 0 60000 65536"/>
                <a:gd name="T8" fmla="*/ 0 60000 65536"/>
                <a:gd name="T9" fmla="*/ 0 w 1770"/>
                <a:gd name="T10" fmla="*/ 0 h 955"/>
                <a:gd name="T11" fmla="*/ 1770 w 1770"/>
                <a:gd name="T12" fmla="*/ 955 h 9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0" h="955">
                  <a:moveTo>
                    <a:pt x="1770" y="950"/>
                  </a:moveTo>
                  <a:lnTo>
                    <a:pt x="1766" y="95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scene3d>
              <a:camera prst="legacyObliqueTopRight">
                <a:rot lat="21002297" lon="20104601" rev="21547171"/>
              </a:camera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sz="140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5A7DD09B-4FF9-3D4E-9F59-2483367C5857}"/>
              </a:ext>
            </a:extLst>
          </p:cNvPr>
          <p:cNvSpPr txBox="1"/>
          <p:nvPr/>
        </p:nvSpPr>
        <p:spPr>
          <a:xfrm>
            <a:off x="7989757" y="-2653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9" name="Picture 47">
            <a:extLst>
              <a:ext uri="{FF2B5EF4-FFF2-40B4-BE49-F238E27FC236}">
                <a16:creationId xmlns:a16="http://schemas.microsoft.com/office/drawing/2014/main" id="{C1222621-311C-9841-B534-57A11484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0256712">
            <a:off x="3870824" y="2983014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66476C6E-6389-2042-A510-625D3A6E94D1}"/>
              </a:ext>
            </a:extLst>
          </p:cNvPr>
          <p:cNvSpPr txBox="1"/>
          <p:nvPr/>
        </p:nvSpPr>
        <p:spPr>
          <a:xfrm>
            <a:off x="-4264" y="1205521"/>
            <a:ext cx="9143999" cy="292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latin typeface="Candara"/>
              </a:rPr>
              <a:t>Si l’écart entre le repère pare-brise et le point </a:t>
            </a:r>
            <a:r>
              <a:rPr lang="fr-FR" altLang="fr-FR" sz="1400">
                <a:latin typeface="Candara"/>
              </a:rPr>
              <a:t>d’aboutissement diminue </a:t>
            </a:r>
            <a:r>
              <a:rPr lang="fr-FR" altLang="fr-FR" sz="1400" dirty="0">
                <a:latin typeface="Candara"/>
              </a:rPr>
              <a:t>et que la piste s’étire 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105853D-4F33-0044-B45B-E9FB3614D2E4}"/>
              </a:ext>
            </a:extLst>
          </p:cNvPr>
          <p:cNvGrpSpPr/>
          <p:nvPr/>
        </p:nvGrpSpPr>
        <p:grpSpPr>
          <a:xfrm>
            <a:off x="3464576" y="2157149"/>
            <a:ext cx="5439756" cy="4799971"/>
            <a:chOff x="3464576" y="2157149"/>
            <a:chExt cx="5439756" cy="4799971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10848EBD-CFF7-F74D-AEBE-FD2DDDF809F9}"/>
                </a:ext>
              </a:extLst>
            </p:cNvPr>
            <p:cNvGrpSpPr/>
            <p:nvPr/>
          </p:nvGrpSpPr>
          <p:grpSpPr>
            <a:xfrm>
              <a:off x="5761047" y="2157149"/>
              <a:ext cx="2387600" cy="3221851"/>
              <a:chOff x="6073437" y="2887956"/>
              <a:chExt cx="2387600" cy="2280264"/>
            </a:xfrm>
            <a:scene3d>
              <a:camera prst="perspectiveRelaxedModerately" fov="0">
                <a:rot lat="21594000" lon="0" rev="0"/>
              </a:camera>
              <a:lightRig rig="threePt" dir="t"/>
            </a:scene3d>
          </p:grpSpPr>
          <p:pic>
            <p:nvPicPr>
              <p:cNvPr id="62" name="Image 61">
                <a:extLst>
                  <a:ext uri="{FF2B5EF4-FFF2-40B4-BE49-F238E27FC236}">
                    <a16:creationId xmlns:a16="http://schemas.microsoft.com/office/drawing/2014/main" id="{4235A6CB-1BB6-B646-8A9E-F6A49E0FB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3437" y="2887956"/>
                <a:ext cx="2387600" cy="2280264"/>
              </a:xfrm>
              <a:prstGeom prst="rect">
                <a:avLst/>
              </a:prstGeom>
            </p:spPr>
          </p:pic>
          <p:sp>
            <p:nvSpPr>
              <p:cNvPr id="63" name="Oval 45">
                <a:extLst>
                  <a:ext uri="{FF2B5EF4-FFF2-40B4-BE49-F238E27FC236}">
                    <a16:creationId xmlns:a16="http://schemas.microsoft.com/office/drawing/2014/main" id="{D02CBD6B-D83D-7A49-93AD-6B1B8A662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4631" y="4478162"/>
                <a:ext cx="360000" cy="216000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BC8C600-5FC8-DB48-A657-D7093E26BBB9}"/>
                </a:ext>
              </a:extLst>
            </p:cNvPr>
            <p:cNvGrpSpPr/>
            <p:nvPr/>
          </p:nvGrpSpPr>
          <p:grpSpPr>
            <a:xfrm>
              <a:off x="3464576" y="4203120"/>
              <a:ext cx="5439756" cy="2754000"/>
              <a:chOff x="3468546" y="4293012"/>
              <a:chExt cx="5439756" cy="2754000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5CB5728-9CB5-4C4C-BAA6-2697CC750CD6}"/>
                  </a:ext>
                </a:extLst>
              </p:cNvPr>
              <p:cNvGrpSpPr/>
              <p:nvPr/>
            </p:nvGrpSpPr>
            <p:grpSpPr>
              <a:xfrm>
                <a:off x="6136302" y="4293012"/>
                <a:ext cx="2772000" cy="2754000"/>
                <a:chOff x="2224934" y="3982166"/>
                <a:chExt cx="2772000" cy="2754000"/>
              </a:xfrm>
            </p:grpSpPr>
            <p:grpSp>
              <p:nvGrpSpPr>
                <p:cNvPr id="105" name="Groupe 104">
                  <a:extLst>
                    <a:ext uri="{FF2B5EF4-FFF2-40B4-BE49-F238E27FC236}">
                      <a16:creationId xmlns:a16="http://schemas.microsoft.com/office/drawing/2014/main" id="{1364FA74-E9A3-EE46-A66C-C7227E35C1C3}"/>
                    </a:ext>
                  </a:extLst>
                </p:cNvPr>
                <p:cNvGrpSpPr/>
                <p:nvPr/>
              </p:nvGrpSpPr>
              <p:grpSpPr>
                <a:xfrm>
                  <a:off x="2224934" y="3982166"/>
                  <a:ext cx="2772000" cy="2754000"/>
                  <a:chOff x="2518889" y="3450153"/>
                  <a:chExt cx="4013782" cy="4145370"/>
                </a:xfrm>
              </p:grpSpPr>
              <p:sp>
                <p:nvSpPr>
                  <p:cNvPr id="106" name="PubChord">
                    <a:extLst>
                      <a:ext uri="{FF2B5EF4-FFF2-40B4-BE49-F238E27FC236}">
                        <a16:creationId xmlns:a16="http://schemas.microsoft.com/office/drawing/2014/main" id="{EFE9B503-9250-F444-BE61-F95F715C9544}"/>
                      </a:ext>
                    </a:extLst>
                  </p:cNvPr>
                  <p:cNvSpPr>
                    <a:spLocks noChangeAspect="1" noEditPoints="1" noChangeArrowheads="1"/>
                  </p:cNvSpPr>
                  <p:nvPr/>
                </p:nvSpPr>
                <p:spPr bwMode="auto">
                  <a:xfrm rot="8049240">
                    <a:off x="2467013" y="3531804"/>
                    <a:ext cx="4145370" cy="3982068"/>
                  </a:xfrm>
                  <a:custGeom>
                    <a:avLst/>
                    <a:gdLst>
                      <a:gd name="T0" fmla="*/ 614640 w 21600"/>
                      <a:gd name="T1" fmla="*/ 630447 h 21600"/>
                      <a:gd name="T2" fmla="*/ 2098481 w 21600"/>
                      <a:gd name="T3" fmla="*/ 2152451 h 21600"/>
                      <a:gd name="T4" fmla="*/ 3582516 w 21600"/>
                      <a:gd name="T5" fmla="*/ 3674653 h 21600"/>
                      <a:gd name="T6" fmla="*/ 0 60000 65536"/>
                      <a:gd name="T7" fmla="*/ 0 60000 65536"/>
                      <a:gd name="T8" fmla="*/ 0 60000 65536"/>
                      <a:gd name="T9" fmla="*/ 3163 w 21600"/>
                      <a:gd name="T10" fmla="*/ 3163 h 21600"/>
                      <a:gd name="T11" fmla="*/ 18437 w 21600"/>
                      <a:gd name="T12" fmla="*/ 18437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>
                        <a:moveTo>
                          <a:pt x="3163" y="3163"/>
                        </a:moveTo>
                        <a:cubicBezTo>
                          <a:pt x="1137" y="5188"/>
                          <a:pt x="-1" y="7935"/>
                          <a:pt x="-1" y="10799"/>
                        </a:cubicBez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3664" y="21600"/>
                          <a:pt x="16411" y="20462"/>
                          <a:pt x="18436" y="1843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  <a:alpha val="35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 dirty="0"/>
                  </a:p>
                </p:txBody>
              </p:sp>
              <p:pic>
                <p:nvPicPr>
                  <p:cNvPr id="107" name="Image 106">
                    <a:extLst>
                      <a:ext uri="{FF2B5EF4-FFF2-40B4-BE49-F238E27FC236}">
                        <a16:creationId xmlns:a16="http://schemas.microsoft.com/office/drawing/2014/main" id="{68F08629-8E71-1F4B-A2D0-61BE86C86E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duotone>
                      <a:prstClr val="black"/>
                      <a:srgbClr val="D9C3A5">
                        <a:tint val="50000"/>
                        <a:satMod val="18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4211" b="100000" l="0" r="100000">
                                <a14:foregroundMark x1="3000" y1="52632" x2="333" y2="62105"/>
                                <a14:foregroundMark x1="42333" y1="96842" x2="47000" y2="96842"/>
                                <a14:foregroundMark x1="60333" y1="98947" x2="67667" y2="98947"/>
                                <a14:foregroundMark x1="46333" y1="37895" x2="54000" y2="40000"/>
                                <a14:foregroundMark x1="99000" y1="71579" x2="99667" y2="95789"/>
                                <a14:foregroundMark x1="79333" y1="26316" x2="67667" y2="17895"/>
                                <a14:foregroundMark x1="67667" y1="16842" x2="61333" y2="14737"/>
                                <a14:foregroundMark x1="70000" y1="17895" x2="70000" y2="17895"/>
                              </a14:backgroundRemoval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518889" y="4569326"/>
                    <a:ext cx="4013782" cy="12541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" name="Groupe 43">
                  <a:extLst>
                    <a:ext uri="{FF2B5EF4-FFF2-40B4-BE49-F238E27FC236}">
                      <a16:creationId xmlns:a16="http://schemas.microsoft.com/office/drawing/2014/main" id="{05179942-C703-5546-A45D-3F9210B5457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68145" y="4561307"/>
                  <a:ext cx="570085" cy="70777"/>
                  <a:chOff x="3838940" y="2407491"/>
                  <a:chExt cx="857250" cy="88107"/>
                </a:xfrm>
              </p:grpSpPr>
              <p:sp>
                <p:nvSpPr>
                  <p:cNvPr id="45" name="Ellipse 44">
                    <a:extLst>
                      <a:ext uri="{FF2B5EF4-FFF2-40B4-BE49-F238E27FC236}">
                        <a16:creationId xmlns:a16="http://schemas.microsoft.com/office/drawing/2014/main" id="{EF6BB118-8069-6A4B-A71C-BAD4027EC9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96127" y="2407491"/>
                    <a:ext cx="107156" cy="8810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46" name="Connecteur droit 45">
                    <a:extLst>
                      <a:ext uri="{FF2B5EF4-FFF2-40B4-BE49-F238E27FC236}">
                        <a16:creationId xmlns:a16="http://schemas.microsoft.com/office/drawing/2014/main" id="{B850C978-2BD1-374B-9381-BC6A9E303260}"/>
                      </a:ext>
                    </a:extLst>
                  </p:cNvPr>
                  <p:cNvCxnSpPr/>
                  <p:nvPr/>
                </p:nvCxnSpPr>
                <p:spPr>
                  <a:xfrm>
                    <a:off x="3838940" y="2478924"/>
                    <a:ext cx="285750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eur droit 46">
                    <a:extLst>
                      <a:ext uri="{FF2B5EF4-FFF2-40B4-BE49-F238E27FC236}">
                        <a16:creationId xmlns:a16="http://schemas.microsoft.com/office/drawing/2014/main" id="{08229F8B-3A9E-8849-A244-D067AAA16D1B}"/>
                      </a:ext>
                    </a:extLst>
                  </p:cNvPr>
                  <p:cNvCxnSpPr/>
                  <p:nvPr/>
                </p:nvCxnSpPr>
                <p:spPr>
                  <a:xfrm>
                    <a:off x="4410440" y="2478919"/>
                    <a:ext cx="285750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B9095BBD-47D7-D847-99F2-D5BBD33C6A7B}"/>
                  </a:ext>
                </a:extLst>
              </p:cNvPr>
              <p:cNvGrpSpPr/>
              <p:nvPr/>
            </p:nvGrpSpPr>
            <p:grpSpPr>
              <a:xfrm>
                <a:off x="3468546" y="4380155"/>
                <a:ext cx="3257243" cy="853287"/>
                <a:chOff x="3468546" y="4425125"/>
                <a:chExt cx="3257243" cy="853287"/>
              </a:xfrm>
            </p:grpSpPr>
            <p:grpSp>
              <p:nvGrpSpPr>
                <p:cNvPr id="7" name="Groupe 6">
                  <a:extLst>
                    <a:ext uri="{FF2B5EF4-FFF2-40B4-BE49-F238E27FC236}">
                      <a16:creationId xmlns:a16="http://schemas.microsoft.com/office/drawing/2014/main" id="{53AA800F-042C-FF4D-8BBB-C829E88324F0}"/>
                    </a:ext>
                  </a:extLst>
                </p:cNvPr>
                <p:cNvGrpSpPr/>
                <p:nvPr/>
              </p:nvGrpSpPr>
              <p:grpSpPr>
                <a:xfrm>
                  <a:off x="3468546" y="4543947"/>
                  <a:ext cx="3257243" cy="430555"/>
                  <a:chOff x="3468546" y="4543947"/>
                  <a:chExt cx="3257243" cy="430555"/>
                </a:xfrm>
              </p:grpSpPr>
              <p:sp>
                <p:nvSpPr>
                  <p:cNvPr id="37" name="ZoneTexte 36">
                    <a:extLst>
                      <a:ext uri="{FF2B5EF4-FFF2-40B4-BE49-F238E27FC236}">
                        <a16:creationId xmlns:a16="http://schemas.microsoft.com/office/drawing/2014/main" id="{89C42023-293A-B449-BEE2-9628E434210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546" y="4543947"/>
                    <a:ext cx="201353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fr-FR" sz="1400" dirty="0">
                      <a:latin typeface="Candara"/>
                    </a:endParaRPr>
                  </a:p>
                </p:txBody>
              </p:sp>
              <p:sp>
                <p:nvSpPr>
                  <p:cNvPr id="34" name="Freeform 49">
                    <a:extLst>
                      <a:ext uri="{FF2B5EF4-FFF2-40B4-BE49-F238E27FC236}">
                        <a16:creationId xmlns:a16="http://schemas.microsoft.com/office/drawing/2014/main" id="{35A67A3E-E99A-D245-B2BC-A092C19F23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5789" y="4690721"/>
                    <a:ext cx="1440000" cy="0"/>
                  </a:xfrm>
                  <a:custGeom>
                    <a:avLst/>
                    <a:gdLst>
                      <a:gd name="T0" fmla="*/ 2619375 w 1650"/>
                      <a:gd name="T1" fmla="*/ 15875 h 10"/>
                      <a:gd name="T2" fmla="*/ 0 w 1650"/>
                      <a:gd name="T3" fmla="*/ 0 h 10"/>
                      <a:gd name="T4" fmla="*/ 0 60000 65536"/>
                      <a:gd name="T5" fmla="*/ 0 60000 65536"/>
                      <a:gd name="T6" fmla="*/ 0 w 1650"/>
                      <a:gd name="T7" fmla="*/ 0 h 10"/>
                      <a:gd name="T8" fmla="*/ 1650 w 1650"/>
                      <a:gd name="T9" fmla="*/ 10 h 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50" h="10">
                        <a:moveTo>
                          <a:pt x="1650" y="10"/>
                        </a:moveTo>
                        <a:cubicBezTo>
                          <a:pt x="1375" y="8"/>
                          <a:pt x="275" y="2"/>
                          <a:pt x="0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6"/>
                    </a:solidFill>
                    <a:round/>
                    <a:headEnd type="arrow" w="med" len="med"/>
                    <a:tailEnd type="none" w="med" len="med"/>
                  </a:ln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 dirty="0"/>
                  </a:p>
                </p:txBody>
              </p:sp>
              <p:sp>
                <p:nvSpPr>
                  <p:cNvPr id="35" name="Freeform 49">
                    <a:extLst>
                      <a:ext uri="{FF2B5EF4-FFF2-40B4-BE49-F238E27FC236}">
                        <a16:creationId xmlns:a16="http://schemas.microsoft.com/office/drawing/2014/main" id="{1C0C807B-ADE3-BA4B-9B4B-163CC180C2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3089" y="4974502"/>
                    <a:ext cx="1332000" cy="0"/>
                  </a:xfrm>
                  <a:custGeom>
                    <a:avLst/>
                    <a:gdLst>
                      <a:gd name="T0" fmla="*/ 2619375 w 1650"/>
                      <a:gd name="T1" fmla="*/ 15875 h 10"/>
                      <a:gd name="T2" fmla="*/ 0 w 1650"/>
                      <a:gd name="T3" fmla="*/ 0 h 10"/>
                      <a:gd name="T4" fmla="*/ 0 60000 65536"/>
                      <a:gd name="T5" fmla="*/ 0 60000 65536"/>
                      <a:gd name="T6" fmla="*/ 0 w 1650"/>
                      <a:gd name="T7" fmla="*/ 0 h 10"/>
                      <a:gd name="T8" fmla="*/ 1650 w 1650"/>
                      <a:gd name="T9" fmla="*/ 10 h 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50" h="10">
                        <a:moveTo>
                          <a:pt x="1650" y="10"/>
                        </a:moveTo>
                        <a:cubicBezTo>
                          <a:pt x="1375" y="8"/>
                          <a:pt x="275" y="2"/>
                          <a:pt x="0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6"/>
                    </a:solidFill>
                    <a:round/>
                    <a:headEnd type="arrow" w="med" len="med"/>
                    <a:tailEnd type="none" w="med" len="med"/>
                  </a:ln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 dirty="0"/>
                  </a:p>
                </p:txBody>
              </p:sp>
              <p:sp>
                <p:nvSpPr>
                  <p:cNvPr id="36" name="Freeform 49">
                    <a:extLst>
                      <a:ext uri="{FF2B5EF4-FFF2-40B4-BE49-F238E27FC236}">
                        <a16:creationId xmlns:a16="http://schemas.microsoft.com/office/drawing/2014/main" id="{C9FDE2BE-B15D-B64D-A73F-D54130DEA1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>
                    <a:off x="5353729" y="4847141"/>
                    <a:ext cx="252000" cy="0"/>
                  </a:xfrm>
                  <a:custGeom>
                    <a:avLst/>
                    <a:gdLst>
                      <a:gd name="T0" fmla="*/ 2619375 w 1650"/>
                      <a:gd name="T1" fmla="*/ 15875 h 10"/>
                      <a:gd name="T2" fmla="*/ 0 w 1650"/>
                      <a:gd name="T3" fmla="*/ 0 h 10"/>
                      <a:gd name="T4" fmla="*/ 0 60000 65536"/>
                      <a:gd name="T5" fmla="*/ 0 60000 65536"/>
                      <a:gd name="T6" fmla="*/ 0 w 1650"/>
                      <a:gd name="T7" fmla="*/ 0 h 10"/>
                      <a:gd name="T8" fmla="*/ 1650 w 1650"/>
                      <a:gd name="T9" fmla="*/ 10 h 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50" h="10">
                        <a:moveTo>
                          <a:pt x="1650" y="10"/>
                        </a:moveTo>
                        <a:cubicBezTo>
                          <a:pt x="1375" y="8"/>
                          <a:pt x="275" y="2"/>
                          <a:pt x="0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3FE86B72-A1AD-0E47-B666-C7F0CC050CD6}"/>
                    </a:ext>
                  </a:extLst>
                </p:cNvPr>
                <p:cNvSpPr txBox="1"/>
                <p:nvPr/>
              </p:nvSpPr>
              <p:spPr>
                <a:xfrm>
                  <a:off x="5237589" y="4425125"/>
                  <a:ext cx="5638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schemeClr val="accent6">
                          <a:lumMod val="75000"/>
                        </a:schemeClr>
                      </a:solidFill>
                      <a:latin typeface="Candara"/>
                    </a:rPr>
                    <a:t>P. A</a:t>
                  </a:r>
                </a:p>
              </p:txBody>
            </p: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CF9D6F9D-B3BD-9846-8916-96DD7BE7C4A5}"/>
                    </a:ext>
                  </a:extLst>
                </p:cNvPr>
                <p:cNvSpPr txBox="1"/>
                <p:nvPr/>
              </p:nvSpPr>
              <p:spPr>
                <a:xfrm>
                  <a:off x="5223970" y="4970635"/>
                  <a:ext cx="5638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schemeClr val="accent6">
                          <a:lumMod val="75000"/>
                        </a:schemeClr>
                      </a:solidFill>
                      <a:latin typeface="Candara"/>
                    </a:rPr>
                    <a:t>RPB</a:t>
                  </a:r>
                </a:p>
              </p:txBody>
            </p:sp>
          </p:grpSp>
        </p:grp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CEBE1335-3B57-FA4B-BC0C-F622299BECB3}"/>
                </a:ext>
              </a:extLst>
            </p:cNvPr>
            <p:cNvSpPr txBox="1"/>
            <p:nvPr/>
          </p:nvSpPr>
          <p:spPr>
            <a:xfrm>
              <a:off x="5481682" y="4560221"/>
              <a:ext cx="315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Candara"/>
                </a:rPr>
                <a:t>D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BAE303B-97B7-B042-80FC-640AFD9D7F2E}"/>
              </a:ext>
            </a:extLst>
          </p:cNvPr>
          <p:cNvGrpSpPr/>
          <p:nvPr/>
        </p:nvGrpSpPr>
        <p:grpSpPr>
          <a:xfrm>
            <a:off x="5226817" y="2229436"/>
            <a:ext cx="3682099" cy="4727220"/>
            <a:chOff x="5226203" y="2229852"/>
            <a:chExt cx="3682099" cy="4727220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FE5A63E7-CA9B-2E4A-86E7-DA85822F6355}"/>
                </a:ext>
              </a:extLst>
            </p:cNvPr>
            <p:cNvGrpSpPr/>
            <p:nvPr/>
          </p:nvGrpSpPr>
          <p:grpSpPr>
            <a:xfrm>
              <a:off x="5843235" y="2229852"/>
              <a:ext cx="2299885" cy="2939136"/>
              <a:chOff x="5843235" y="2229852"/>
              <a:chExt cx="2299885" cy="2939136"/>
            </a:xfrm>
          </p:grpSpPr>
          <p:pic>
            <p:nvPicPr>
              <p:cNvPr id="96" name="Image 95">
                <a:extLst>
                  <a:ext uri="{FF2B5EF4-FFF2-40B4-BE49-F238E27FC236}">
                    <a16:creationId xmlns:a16="http://schemas.microsoft.com/office/drawing/2014/main" id="{C4E82EA6-39BC-AF4A-8027-D08629879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4188" y="2229852"/>
                <a:ext cx="1188000" cy="2939136"/>
              </a:xfrm>
              <a:prstGeom prst="rect">
                <a:avLst/>
              </a:prstGeom>
              <a:scene3d>
                <a:camera prst="perspectiveRelaxed" fov="7200000">
                  <a:rot lat="18000000" lon="0" rev="0"/>
                </a:camera>
                <a:lightRig rig="balanced" dir="t"/>
              </a:scene3d>
              <a:sp3d/>
            </p:spPr>
          </p:pic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id="{A9469056-2648-5E48-A48C-B4A4278882FB}"/>
                  </a:ext>
                </a:extLst>
              </p:cNvPr>
              <p:cNvGrpSpPr/>
              <p:nvPr/>
            </p:nvGrpSpPr>
            <p:grpSpPr>
              <a:xfrm>
                <a:off x="5843235" y="3048869"/>
                <a:ext cx="2299885" cy="120793"/>
                <a:chOff x="5272303" y="3003599"/>
                <a:chExt cx="3635999" cy="178242"/>
              </a:xfrm>
            </p:grpSpPr>
            <p:sp>
              <p:nvSpPr>
                <p:cNvPr id="98" name="Freeform 64">
                  <a:extLst>
                    <a:ext uri="{FF2B5EF4-FFF2-40B4-BE49-F238E27FC236}">
                      <a16:creationId xmlns:a16="http://schemas.microsoft.com/office/drawing/2014/main" id="{6EB1A699-BB8C-494E-9F2E-04390922E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303" y="3003599"/>
                  <a:ext cx="2204956" cy="178242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Freeform 67">
                  <a:extLst>
                    <a:ext uri="{FF2B5EF4-FFF2-40B4-BE49-F238E27FC236}">
                      <a16:creationId xmlns:a16="http://schemas.microsoft.com/office/drawing/2014/main" id="{7B09D10E-F2CF-1940-B6D7-3C0C8A9D8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3346" y="3003599"/>
                  <a:ext cx="2204956" cy="178242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1" name="Oval 45">
              <a:extLst>
                <a:ext uri="{FF2B5EF4-FFF2-40B4-BE49-F238E27FC236}">
                  <a16:creationId xmlns:a16="http://schemas.microsoft.com/office/drawing/2014/main" id="{1B523013-088E-B241-8FCB-D9A35BF22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089" y="4293012"/>
              <a:ext cx="360000" cy="28800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2FFC63D2-6820-AF48-AB0E-7C72ACCDB9A6}"/>
                </a:ext>
              </a:extLst>
            </p:cNvPr>
            <p:cNvGrpSpPr/>
            <p:nvPr/>
          </p:nvGrpSpPr>
          <p:grpSpPr>
            <a:xfrm>
              <a:off x="6136302" y="4203072"/>
              <a:ext cx="2772000" cy="2754000"/>
              <a:chOff x="2224934" y="3982166"/>
              <a:chExt cx="2772000" cy="2754000"/>
            </a:xfrm>
          </p:grpSpPr>
          <p:grpSp>
            <p:nvGrpSpPr>
              <p:cNvPr id="104" name="Groupe 103">
                <a:extLst>
                  <a:ext uri="{FF2B5EF4-FFF2-40B4-BE49-F238E27FC236}">
                    <a16:creationId xmlns:a16="http://schemas.microsoft.com/office/drawing/2014/main" id="{60A0B17B-7920-CF41-9646-214D549B9E2C}"/>
                  </a:ext>
                </a:extLst>
              </p:cNvPr>
              <p:cNvGrpSpPr/>
              <p:nvPr/>
            </p:nvGrpSpPr>
            <p:grpSpPr>
              <a:xfrm>
                <a:off x="2224934" y="3982166"/>
                <a:ext cx="2772000" cy="2754000"/>
                <a:chOff x="2518889" y="3450153"/>
                <a:chExt cx="4013782" cy="4145370"/>
              </a:xfrm>
            </p:grpSpPr>
            <p:sp>
              <p:nvSpPr>
                <p:cNvPr id="114" name="PubChord">
                  <a:extLst>
                    <a:ext uri="{FF2B5EF4-FFF2-40B4-BE49-F238E27FC236}">
                      <a16:creationId xmlns:a16="http://schemas.microsoft.com/office/drawing/2014/main" id="{1F205A6E-6EE9-E649-B79B-00470484BC2A}"/>
                    </a:ext>
                  </a:extLst>
                </p:cNvPr>
                <p:cNvSpPr>
                  <a:spLocks noChangeAspect="1" noEditPoints="1" noChangeArrowheads="1"/>
                </p:cNvSpPr>
                <p:nvPr/>
              </p:nvSpPr>
              <p:spPr bwMode="auto">
                <a:xfrm rot="8049240">
                  <a:off x="2467013" y="3531804"/>
                  <a:ext cx="4145370" cy="3982068"/>
                </a:xfrm>
                <a:custGeom>
                  <a:avLst/>
                  <a:gdLst>
                    <a:gd name="T0" fmla="*/ 614640 w 21600"/>
                    <a:gd name="T1" fmla="*/ 630447 h 21600"/>
                    <a:gd name="T2" fmla="*/ 2098481 w 21600"/>
                    <a:gd name="T3" fmla="*/ 2152451 h 21600"/>
                    <a:gd name="T4" fmla="*/ 3582516 w 21600"/>
                    <a:gd name="T5" fmla="*/ 3674653 h 21600"/>
                    <a:gd name="T6" fmla="*/ 0 60000 65536"/>
                    <a:gd name="T7" fmla="*/ 0 60000 65536"/>
                    <a:gd name="T8" fmla="*/ 0 60000 65536"/>
                    <a:gd name="T9" fmla="*/ 3163 w 21600"/>
                    <a:gd name="T10" fmla="*/ 3163 h 21600"/>
                    <a:gd name="T11" fmla="*/ 18437 w 21600"/>
                    <a:gd name="T12" fmla="*/ 18437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>
                      <a:moveTo>
                        <a:pt x="3163" y="3163"/>
                      </a:moveTo>
                      <a:cubicBezTo>
                        <a:pt x="1137" y="5188"/>
                        <a:pt x="-1" y="7935"/>
                        <a:pt x="-1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3664" y="21600"/>
                        <a:pt x="16411" y="20462"/>
                        <a:pt x="18436" y="1843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3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 dirty="0"/>
                </a:p>
              </p:txBody>
            </p:sp>
            <p:pic>
              <p:nvPicPr>
                <p:cNvPr id="115" name="Image 114">
                  <a:extLst>
                    <a:ext uri="{FF2B5EF4-FFF2-40B4-BE49-F238E27FC236}">
                      <a16:creationId xmlns:a16="http://schemas.microsoft.com/office/drawing/2014/main" id="{9582FA34-06C0-FA4C-A753-C3DCEA2B8C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211" b="100000" l="0" r="100000">
                              <a14:foregroundMark x1="3000" y1="52632" x2="333" y2="62105"/>
                              <a14:foregroundMark x1="42333" y1="96842" x2="47000" y2="96842"/>
                              <a14:foregroundMark x1="60333" y1="98947" x2="67667" y2="98947"/>
                              <a14:foregroundMark x1="46333" y1="37895" x2="54000" y2="40000"/>
                              <a14:foregroundMark x1="99000" y1="71579" x2="99667" y2="95789"/>
                              <a14:foregroundMark x1="79333" y1="26316" x2="67667" y2="17895"/>
                              <a14:foregroundMark x1="67667" y1="16842" x2="61333" y2="14737"/>
                              <a14:foregroundMark x1="70000" y1="17895" x2="70000" y2="17895"/>
                            </a14:backgroundRemoval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18889" y="4569326"/>
                  <a:ext cx="4013782" cy="1254163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e 109">
                <a:extLst>
                  <a:ext uri="{FF2B5EF4-FFF2-40B4-BE49-F238E27FC236}">
                    <a16:creationId xmlns:a16="http://schemas.microsoft.com/office/drawing/2014/main" id="{107BE691-128E-1846-A9AE-0D6EBE5CAD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68145" y="4561307"/>
                <a:ext cx="570085" cy="70777"/>
                <a:chOff x="3838940" y="2407491"/>
                <a:chExt cx="857250" cy="88107"/>
              </a:xfrm>
            </p:grpSpPr>
            <p:sp>
              <p:nvSpPr>
                <p:cNvPr id="111" name="Ellipse 110">
                  <a:extLst>
                    <a:ext uri="{FF2B5EF4-FFF2-40B4-BE49-F238E27FC236}">
                      <a16:creationId xmlns:a16="http://schemas.microsoft.com/office/drawing/2014/main" id="{15641D1C-6F88-0F41-9C36-0BAFFE037C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96127" y="2407491"/>
                  <a:ext cx="107156" cy="8810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2" name="Connecteur droit 111">
                  <a:extLst>
                    <a:ext uri="{FF2B5EF4-FFF2-40B4-BE49-F238E27FC236}">
                      <a16:creationId xmlns:a16="http://schemas.microsoft.com/office/drawing/2014/main" id="{19EC873C-65DF-C241-8678-561B14AE9970}"/>
                    </a:ext>
                  </a:extLst>
                </p:cNvPr>
                <p:cNvCxnSpPr/>
                <p:nvPr/>
              </p:nvCxnSpPr>
              <p:spPr>
                <a:xfrm>
                  <a:off x="3838940" y="2478924"/>
                  <a:ext cx="28575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112">
                  <a:extLst>
                    <a:ext uri="{FF2B5EF4-FFF2-40B4-BE49-F238E27FC236}">
                      <a16:creationId xmlns:a16="http://schemas.microsoft.com/office/drawing/2014/main" id="{F29EFE1A-9C57-4F4A-9C26-8BF6720DEA46}"/>
                    </a:ext>
                  </a:extLst>
                </p:cNvPr>
                <p:cNvCxnSpPr/>
                <p:nvPr/>
              </p:nvCxnSpPr>
              <p:spPr>
                <a:xfrm>
                  <a:off x="4410440" y="2478919"/>
                  <a:ext cx="28575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0A90E673-65C2-C847-A6C0-D0FD180F2857}"/>
                </a:ext>
              </a:extLst>
            </p:cNvPr>
            <p:cNvGrpSpPr/>
            <p:nvPr/>
          </p:nvGrpSpPr>
          <p:grpSpPr>
            <a:xfrm>
              <a:off x="5226203" y="4144720"/>
              <a:ext cx="1558886" cy="1000761"/>
              <a:chOff x="5226203" y="4144720"/>
              <a:chExt cx="1558886" cy="1000761"/>
            </a:xfrm>
          </p:grpSpPr>
          <p:grpSp>
            <p:nvGrpSpPr>
              <p:cNvPr id="117" name="Groupe 116">
                <a:extLst>
                  <a:ext uri="{FF2B5EF4-FFF2-40B4-BE49-F238E27FC236}">
                    <a16:creationId xmlns:a16="http://schemas.microsoft.com/office/drawing/2014/main" id="{78B5B1FB-64B9-724D-9358-695B8839DC11}"/>
                  </a:ext>
                </a:extLst>
              </p:cNvPr>
              <p:cNvGrpSpPr/>
              <p:nvPr/>
            </p:nvGrpSpPr>
            <p:grpSpPr>
              <a:xfrm>
                <a:off x="5273089" y="4427241"/>
                <a:ext cx="1512000" cy="412351"/>
                <a:chOff x="5273089" y="4427241"/>
                <a:chExt cx="1512000" cy="412351"/>
              </a:xfrm>
            </p:grpSpPr>
            <p:sp>
              <p:nvSpPr>
                <p:cNvPr id="120" name="ZoneTexte 119">
                  <a:extLst>
                    <a:ext uri="{FF2B5EF4-FFF2-40B4-BE49-F238E27FC236}">
                      <a16:creationId xmlns:a16="http://schemas.microsoft.com/office/drawing/2014/main" id="{B467740A-ED7C-134E-8019-55BF1EB4E298}"/>
                    </a:ext>
                  </a:extLst>
                </p:cNvPr>
                <p:cNvSpPr txBox="1"/>
                <p:nvPr/>
              </p:nvSpPr>
              <p:spPr>
                <a:xfrm>
                  <a:off x="5484553" y="4478889"/>
                  <a:ext cx="315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Candara"/>
                    </a:rPr>
                    <a:t>D</a:t>
                  </a:r>
                </a:p>
              </p:txBody>
            </p:sp>
            <p:sp>
              <p:nvSpPr>
                <p:cNvPr id="121" name="Freeform 49">
                  <a:extLst>
                    <a:ext uri="{FF2B5EF4-FFF2-40B4-BE49-F238E27FC236}">
                      <a16:creationId xmlns:a16="http://schemas.microsoft.com/office/drawing/2014/main" id="{3BE6E11A-B682-4747-B72F-96B5A6BBC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3089" y="4436721"/>
                  <a:ext cx="1512000" cy="0"/>
                </a:xfrm>
                <a:custGeom>
                  <a:avLst/>
                  <a:gdLst>
                    <a:gd name="T0" fmla="*/ 2619375 w 1650"/>
                    <a:gd name="T1" fmla="*/ 15875 h 10"/>
                    <a:gd name="T2" fmla="*/ 0 w 1650"/>
                    <a:gd name="T3" fmla="*/ 0 h 10"/>
                    <a:gd name="T4" fmla="*/ 0 60000 65536"/>
                    <a:gd name="T5" fmla="*/ 0 60000 65536"/>
                    <a:gd name="T6" fmla="*/ 0 w 1650"/>
                    <a:gd name="T7" fmla="*/ 0 h 10"/>
                    <a:gd name="T8" fmla="*/ 1650 w 1650"/>
                    <a:gd name="T9" fmla="*/ 10 h 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50" h="10">
                      <a:moveTo>
                        <a:pt x="1650" y="10"/>
                      </a:moveTo>
                      <a:cubicBezTo>
                        <a:pt x="1375" y="8"/>
                        <a:pt x="275" y="2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6"/>
                  </a:solidFill>
                  <a:round/>
                  <a:headEnd type="arrow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  <a:flatTx/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22" name="Freeform 49">
                  <a:extLst>
                    <a:ext uri="{FF2B5EF4-FFF2-40B4-BE49-F238E27FC236}">
                      <a16:creationId xmlns:a16="http://schemas.microsoft.com/office/drawing/2014/main" id="{28897ADB-6BDF-1647-A82F-8296F81EC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3089" y="4839592"/>
                  <a:ext cx="1332000" cy="0"/>
                </a:xfrm>
                <a:custGeom>
                  <a:avLst/>
                  <a:gdLst>
                    <a:gd name="T0" fmla="*/ 2619375 w 1650"/>
                    <a:gd name="T1" fmla="*/ 15875 h 10"/>
                    <a:gd name="T2" fmla="*/ 0 w 1650"/>
                    <a:gd name="T3" fmla="*/ 0 h 10"/>
                    <a:gd name="T4" fmla="*/ 0 60000 65536"/>
                    <a:gd name="T5" fmla="*/ 0 60000 65536"/>
                    <a:gd name="T6" fmla="*/ 0 w 1650"/>
                    <a:gd name="T7" fmla="*/ 0 h 10"/>
                    <a:gd name="T8" fmla="*/ 1650 w 1650"/>
                    <a:gd name="T9" fmla="*/ 10 h 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50" h="10">
                      <a:moveTo>
                        <a:pt x="1650" y="10"/>
                      </a:moveTo>
                      <a:cubicBezTo>
                        <a:pt x="1375" y="8"/>
                        <a:pt x="275" y="2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6"/>
                  </a:solidFill>
                  <a:round/>
                  <a:headEnd type="arrow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  <a:flatTx/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23" name="Freeform 49">
                  <a:extLst>
                    <a:ext uri="{FF2B5EF4-FFF2-40B4-BE49-F238E27FC236}">
                      <a16:creationId xmlns:a16="http://schemas.microsoft.com/office/drawing/2014/main" id="{AA827656-DD3A-AD43-800C-FD6C43CB1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281729" y="4625241"/>
                  <a:ext cx="396000" cy="0"/>
                </a:xfrm>
                <a:custGeom>
                  <a:avLst/>
                  <a:gdLst>
                    <a:gd name="T0" fmla="*/ 2619375 w 1650"/>
                    <a:gd name="T1" fmla="*/ 15875 h 10"/>
                    <a:gd name="T2" fmla="*/ 0 w 1650"/>
                    <a:gd name="T3" fmla="*/ 0 h 10"/>
                    <a:gd name="T4" fmla="*/ 0 60000 65536"/>
                    <a:gd name="T5" fmla="*/ 0 60000 65536"/>
                    <a:gd name="T6" fmla="*/ 0 w 1650"/>
                    <a:gd name="T7" fmla="*/ 0 h 10"/>
                    <a:gd name="T8" fmla="*/ 1650 w 1650"/>
                    <a:gd name="T9" fmla="*/ 10 h 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50" h="10">
                      <a:moveTo>
                        <a:pt x="1650" y="10"/>
                      </a:moveTo>
                      <a:cubicBezTo>
                        <a:pt x="1375" y="8"/>
                        <a:pt x="275" y="2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  <a:flatTx/>
                </a:bodyPr>
                <a:lstStyle/>
                <a:p>
                  <a:endParaRPr lang="fr-FR" dirty="0"/>
                </a:p>
              </p:txBody>
            </p:sp>
          </p:grp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B7D176DB-C42B-9A41-817C-2B0C50A022D2}"/>
                  </a:ext>
                </a:extLst>
              </p:cNvPr>
              <p:cNvSpPr txBox="1"/>
              <p:nvPr/>
            </p:nvSpPr>
            <p:spPr>
              <a:xfrm>
                <a:off x="5236504" y="4144720"/>
                <a:ext cx="5638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accent6">
                        <a:lumMod val="75000"/>
                      </a:schemeClr>
                    </a:solidFill>
                    <a:latin typeface="Candara"/>
                  </a:rPr>
                  <a:t>P. A</a:t>
                </a:r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3FDE84AB-5FAA-214E-BB5A-7803EDA27059}"/>
                  </a:ext>
                </a:extLst>
              </p:cNvPr>
              <p:cNvSpPr txBox="1"/>
              <p:nvPr/>
            </p:nvSpPr>
            <p:spPr>
              <a:xfrm>
                <a:off x="5226203" y="4837704"/>
                <a:ext cx="5638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accent6">
                        <a:lumMod val="75000"/>
                      </a:schemeClr>
                    </a:solidFill>
                    <a:latin typeface="Candara"/>
                  </a:rPr>
                  <a:t>RPB</a:t>
                </a:r>
              </a:p>
            </p:txBody>
          </p:sp>
        </p:grpSp>
      </p:grpSp>
      <p:sp>
        <p:nvSpPr>
          <p:cNvPr id="66" name="Text Box 93">
            <a:extLst>
              <a:ext uri="{FF2B5EF4-FFF2-40B4-BE49-F238E27FC236}">
                <a16:creationId xmlns:a16="http://schemas.microsoft.com/office/drawing/2014/main" id="{79DC7DC4-3F79-B443-9D36-7633E47B9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944" y="6058263"/>
            <a:ext cx="5500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Trop long ! (au-dessus du plan)</a:t>
            </a:r>
          </a:p>
        </p:txBody>
      </p:sp>
    </p:spTree>
    <p:extLst>
      <p:ext uri="{BB962C8B-B14F-4D97-AF65-F5344CB8AC3E}">
        <p14:creationId xmlns:p14="http://schemas.microsoft.com/office/powerpoint/2010/main" val="27534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3385 -0.07453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-0.07453 L -0.39306 0.1752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216E10-5506-EC48-BA37-8DB951CB1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249" y="691895"/>
            <a:ext cx="5724525" cy="576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3">
            <a:extLst>
              <a:ext uri="{FF2B5EF4-FFF2-40B4-BE49-F238E27FC236}">
                <a16:creationId xmlns:a16="http://schemas.microsoft.com/office/drawing/2014/main" id="{3C106909-8DDD-184E-8CD2-2A476126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228" y="199373"/>
            <a:ext cx="2737643" cy="3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Plan 5% ou 3°</a:t>
            </a:r>
          </a:p>
        </p:txBody>
      </p:sp>
    </p:spTree>
    <p:extLst>
      <p:ext uri="{BB962C8B-B14F-4D97-AF65-F5344CB8AC3E}">
        <p14:creationId xmlns:p14="http://schemas.microsoft.com/office/powerpoint/2010/main" val="5184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7">
            <a:extLst>
              <a:ext uri="{FF2B5EF4-FFF2-40B4-BE49-F238E27FC236}">
                <a16:creationId xmlns:a16="http://schemas.microsoft.com/office/drawing/2014/main" id="{2FD51F37-5E7C-244C-BF31-BECA73471C5C}"/>
              </a:ext>
            </a:extLst>
          </p:cNvPr>
          <p:cNvGrpSpPr>
            <a:grpSpLocks/>
          </p:cNvGrpSpPr>
          <p:nvPr/>
        </p:nvGrpSpPr>
        <p:grpSpPr bwMode="auto">
          <a:xfrm>
            <a:off x="2357461" y="2175793"/>
            <a:ext cx="1971675" cy="1919287"/>
            <a:chOff x="217" y="1856"/>
            <a:chExt cx="1242" cy="1209"/>
          </a:xfrm>
        </p:grpSpPr>
        <p:grpSp>
          <p:nvGrpSpPr>
            <p:cNvPr id="76" name="Group 58">
              <a:extLst>
                <a:ext uri="{FF2B5EF4-FFF2-40B4-BE49-F238E27FC236}">
                  <a16:creationId xmlns:a16="http://schemas.microsoft.com/office/drawing/2014/main" id="{E2814A1E-729E-534D-B8A2-067D5DA47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856"/>
              <a:ext cx="1242" cy="1209"/>
              <a:chOff x="344" y="237"/>
              <a:chExt cx="2748" cy="2675"/>
            </a:xfrm>
          </p:grpSpPr>
          <p:pic>
            <p:nvPicPr>
              <p:cNvPr id="78" name="Picture 59">
                <a:extLst>
                  <a:ext uri="{FF2B5EF4-FFF2-40B4-BE49-F238E27FC236}">
                    <a16:creationId xmlns:a16="http://schemas.microsoft.com/office/drawing/2014/main" id="{F0C32EAB-7F23-C64E-A2FF-404CE9E53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9" name="AutoShape 60">
                <a:extLst>
                  <a:ext uri="{FF2B5EF4-FFF2-40B4-BE49-F238E27FC236}">
                    <a16:creationId xmlns:a16="http://schemas.microsoft.com/office/drawing/2014/main" id="{06AC7C6E-BDD0-2542-B150-615EA58B9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CE53FE43-8DB5-8043-90DD-A8816EC66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" y="2492"/>
              <a:ext cx="311" cy="1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1" name="Group 67">
            <a:extLst>
              <a:ext uri="{FF2B5EF4-FFF2-40B4-BE49-F238E27FC236}">
                <a16:creationId xmlns:a16="http://schemas.microsoft.com/office/drawing/2014/main" id="{47CD4702-AFB4-CC46-AC83-F25E649C64D7}"/>
              </a:ext>
            </a:extLst>
          </p:cNvPr>
          <p:cNvGrpSpPr>
            <a:grpSpLocks/>
          </p:cNvGrpSpPr>
          <p:nvPr/>
        </p:nvGrpSpPr>
        <p:grpSpPr bwMode="auto">
          <a:xfrm>
            <a:off x="2263001" y="3783845"/>
            <a:ext cx="1971675" cy="1919288"/>
            <a:chOff x="1341" y="2356"/>
            <a:chExt cx="1242" cy="1209"/>
          </a:xfrm>
        </p:grpSpPr>
        <p:grpSp>
          <p:nvGrpSpPr>
            <p:cNvPr id="82" name="Group 63">
              <a:extLst>
                <a:ext uri="{FF2B5EF4-FFF2-40B4-BE49-F238E27FC236}">
                  <a16:creationId xmlns:a16="http://schemas.microsoft.com/office/drawing/2014/main" id="{F869E901-A9B6-1549-941B-F88136055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1" y="2356"/>
              <a:ext cx="1242" cy="1209"/>
              <a:chOff x="344" y="237"/>
              <a:chExt cx="2748" cy="2675"/>
            </a:xfrm>
          </p:grpSpPr>
          <p:pic>
            <p:nvPicPr>
              <p:cNvPr id="84" name="Picture 64">
                <a:extLst>
                  <a:ext uri="{FF2B5EF4-FFF2-40B4-BE49-F238E27FC236}">
                    <a16:creationId xmlns:a16="http://schemas.microsoft.com/office/drawing/2014/main" id="{34A35C28-873A-EC40-803F-8F1E705C02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85" name="AutoShape 65">
                <a:extLst>
                  <a:ext uri="{FF2B5EF4-FFF2-40B4-BE49-F238E27FC236}">
                    <a16:creationId xmlns:a16="http://schemas.microsoft.com/office/drawing/2014/main" id="{1D6314B8-7A20-3049-84E5-4F60EE25E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83" name="Line 66">
              <a:extLst>
                <a:ext uri="{FF2B5EF4-FFF2-40B4-BE49-F238E27FC236}">
                  <a16:creationId xmlns:a16="http://schemas.microsoft.com/office/drawing/2014/main" id="{706070CC-90B7-0941-9401-2B01015AF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5" y="2789"/>
              <a:ext cx="260" cy="20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6" name="Oval 68">
            <a:extLst>
              <a:ext uri="{FF2B5EF4-FFF2-40B4-BE49-F238E27FC236}">
                <a16:creationId xmlns:a16="http://schemas.microsoft.com/office/drawing/2014/main" id="{C01B5A33-4EE2-9A4C-B03B-D2DF966A1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318" y="4287514"/>
            <a:ext cx="452438" cy="417513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15817EEA-AA23-47BF-8A4E-264FC40DA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nhard Modern Roman" pitchFamily="18" charset="0"/>
              <a:ea typeface="+mn-ea"/>
              <a:cs typeface="+mn-cs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E56AF53E-58D8-4360-8D85-9E68479E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nhard Modern Roman" pitchFamily="18" charset="0"/>
              <a:ea typeface="+mn-ea"/>
              <a:cs typeface="+mn-cs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CB2079A-8358-CB4D-898A-80E2F47323B1}"/>
              </a:ext>
            </a:extLst>
          </p:cNvPr>
          <p:cNvSpPr txBox="1"/>
          <p:nvPr/>
        </p:nvSpPr>
        <p:spPr>
          <a:xfrm>
            <a:off x="188942" y="1151492"/>
            <a:ext cx="8539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>
                <a:latin typeface="Candara" panose="020E0502030303020204" pitchFamily="34" charset="0"/>
                <a:ea typeface="ＭＳ Ｐゴシック" pitchFamily="-84" charset="-128"/>
              </a:rPr>
              <a:t>A proximité du sol, les frottements de l’air et les obstacles sur la surface terrestre associés à la viscosité de l’air ralentissent la translation des particules et génère une couche turbulente.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A0E62B55-4F69-5A4D-83C4-A70CC023F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7328" y="3772915"/>
            <a:ext cx="792000" cy="264539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9951C5-E038-814D-99AF-4AB715708166}"/>
              </a:ext>
            </a:extLst>
          </p:cNvPr>
          <p:cNvGrpSpPr/>
          <p:nvPr/>
        </p:nvGrpSpPr>
        <p:grpSpPr>
          <a:xfrm>
            <a:off x="131442" y="4073360"/>
            <a:ext cx="2268000" cy="415242"/>
            <a:chOff x="131442" y="4073360"/>
            <a:chExt cx="2268000" cy="415242"/>
          </a:xfrm>
        </p:grpSpPr>
        <p:pic>
          <p:nvPicPr>
            <p:cNvPr id="125" name="Picture 10" descr="Turbulent">
              <a:extLst>
                <a:ext uri="{FF2B5EF4-FFF2-40B4-BE49-F238E27FC236}">
                  <a16:creationId xmlns:a16="http://schemas.microsoft.com/office/drawing/2014/main" id="{372468DD-8A61-104E-A264-A93FE337EBA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75" b="87500" l="3537" r="89711">
                          <a14:foregroundMark x1="3537" y1="59375" x2="3537" y2="59375"/>
                          <a14:foregroundMark x1="13826" y1="84375" x2="13826" y2="84375"/>
                          <a14:foregroundMark x1="18650" y1="75000" x2="18650" y2="75000"/>
                          <a14:foregroundMark x1="25723" y1="46875" x2="25723" y2="46875"/>
                          <a14:foregroundMark x1="29260" y1="31250" x2="29260" y2="31250"/>
                          <a14:foregroundMark x1="81350" y1="40625" x2="81350" y2="4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1442" y="4272602"/>
              <a:ext cx="2268000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0">
              <a:extLst>
                <a:ext uri="{FF2B5EF4-FFF2-40B4-BE49-F238E27FC236}">
                  <a16:creationId xmlns:a16="http://schemas.microsoft.com/office/drawing/2014/main" id="{0EEDB142-3A18-5E4A-921A-DFE8F6C17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84" y="4073360"/>
              <a:ext cx="9082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30 Km/h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6F6BCF6-9CF3-0646-8D96-8EB7C5CDEF3B}"/>
              </a:ext>
            </a:extLst>
          </p:cNvPr>
          <p:cNvGrpSpPr/>
          <p:nvPr/>
        </p:nvGrpSpPr>
        <p:grpSpPr>
          <a:xfrm>
            <a:off x="199586" y="5291606"/>
            <a:ext cx="8249470" cy="992876"/>
            <a:chOff x="199586" y="5291606"/>
            <a:chExt cx="8249470" cy="992876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4313F7C2-83E7-E443-A311-A4645704F156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586" y="6121605"/>
              <a:ext cx="8249470" cy="144000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6E0C05A2-29BA-4342-A2A3-2C433511D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6095" y="5291606"/>
              <a:ext cx="354667" cy="864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49FFF85-CC61-8E46-916C-19B176BE6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250" r="90000">
                          <a14:foregroundMark x1="7250" y1="62250" x2="7250" y2="62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436" y="5996482"/>
              <a:ext cx="288000" cy="288000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38D3D248-1CCD-3541-983C-F7C423E5F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250" r="90000">
                          <a14:foregroundMark x1="7250" y1="62250" x2="7250" y2="62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1914" y="5994341"/>
              <a:ext cx="288000" cy="2880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66D233B-ADAC-E342-8593-3AC0C034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575" b="95819" l="3750" r="94750">
                          <a14:foregroundMark x1="20250" y1="29094" x2="20250" y2="29094"/>
                          <a14:foregroundMark x1="19750" y1="30836" x2="19750" y2="30836"/>
                          <a14:foregroundMark x1="29250" y1="25958" x2="29250" y2="25958"/>
                          <a14:foregroundMark x1="33250" y1="24216" x2="33250" y2="24216"/>
                          <a14:foregroundMark x1="36000" y1="18990" x2="36000" y2="18990"/>
                          <a14:foregroundMark x1="33000" y1="12021" x2="31250" y2="10627"/>
                          <a14:foregroundMark x1="26250" y1="7491" x2="26250" y2="7491"/>
                          <a14:foregroundMark x1="21750" y1="5749" x2="21750" y2="5749"/>
                          <a14:foregroundMark x1="7750" y1="50000" x2="7750" y2="50000"/>
                          <a14:foregroundMark x1="3750" y1="48258" x2="3750" y2="48258"/>
                          <a14:foregroundMark x1="67250" y1="88676" x2="67250" y2="88676"/>
                          <a14:foregroundMark x1="70000" y1="90070" x2="70000" y2="90070"/>
                          <a14:foregroundMark x1="72250" y1="91463" x2="72250" y2="91463"/>
                          <a14:foregroundMark x1="74500" y1="92509" x2="74500" y2="92509"/>
                          <a14:foregroundMark x1="76000" y1="93554" x2="76000" y2="93554"/>
                          <a14:foregroundMark x1="78500" y1="94948" x2="78500" y2="94948"/>
                          <a14:foregroundMark x1="80500" y1="95993" x2="80500" y2="95993"/>
                          <a14:foregroundMark x1="80500" y1="95645" x2="80500" y2="95645"/>
                          <a14:foregroundMark x1="80500" y1="94599" x2="80500" y2="94599"/>
                          <a14:foregroundMark x1="81000" y1="92857" x2="81000" y2="92857"/>
                          <a14:foregroundMark x1="88500" y1="74739" x2="88500" y2="74739"/>
                          <a14:foregroundMark x1="88500" y1="74739" x2="88500" y2="74739"/>
                          <a14:foregroundMark x1="91000" y1="67422" x2="91000" y2="67422"/>
                          <a14:foregroundMark x1="91000" y1="32578" x2="91000" y2="32578"/>
                          <a14:foregroundMark x1="89500" y1="36063" x2="89500" y2="36063"/>
                          <a14:foregroundMark x1="89750" y1="37805" x2="89750" y2="37805"/>
                          <a14:foregroundMark x1="90750" y1="41289" x2="90750" y2="41289"/>
                          <a14:foregroundMark x1="90750" y1="44077" x2="90750" y2="44077"/>
                          <a14:foregroundMark x1="90500" y1="44774" x2="90500" y2="46864"/>
                          <a14:foregroundMark x1="90500" y1="48258" x2="90500" y2="48258"/>
                          <a14:foregroundMark x1="90500" y1="50348" x2="90250" y2="52439"/>
                          <a14:foregroundMark x1="90000" y1="53484" x2="90000" y2="53484"/>
                          <a14:foregroundMark x1="89500" y1="58014" x2="89500" y2="58014"/>
                          <a14:foregroundMark x1="89250" y1="58711" x2="89250" y2="58711"/>
                          <a14:foregroundMark x1="89250" y1="61150" x2="89250" y2="61150"/>
                          <a14:foregroundMark x1="90500" y1="61847" x2="90500" y2="61847"/>
                          <a14:foregroundMark x1="91000" y1="61847" x2="91000" y2="61847"/>
                          <a14:foregroundMark x1="91500" y1="62195" x2="91500" y2="62195"/>
                          <a14:foregroundMark x1="92000" y1="64286" x2="92000" y2="64286"/>
                          <a14:foregroundMark x1="92000" y1="67422" x2="92000" y2="67422"/>
                          <a14:foregroundMark x1="94750" y1="67770" x2="94750" y2="67770"/>
                          <a14:foregroundMark x1="89750" y1="76132" x2="89750" y2="76132"/>
                          <a14:foregroundMark x1="87500" y1="78223" x2="87500" y2="78223"/>
                          <a14:foregroundMark x1="85500" y1="79965" x2="85500" y2="79965"/>
                          <a14:foregroundMark x1="86750" y1="80662" x2="86750" y2="80662"/>
                          <a14:foregroundMark x1="87000" y1="80662" x2="87000" y2="80662"/>
                          <a14:foregroundMark x1="87750" y1="81359" x2="87750" y2="81359"/>
                          <a14:foregroundMark x1="86250" y1="82404" x2="86250" y2="82404"/>
                          <a14:foregroundMark x1="85750" y1="83449" x2="85750" y2="83449"/>
                          <a14:foregroundMark x1="84500" y1="85540" x2="84500" y2="85540"/>
                          <a14:foregroundMark x1="84250" y1="85192" x2="84250" y2="85192"/>
                          <a14:foregroundMark x1="85000" y1="85192" x2="85000" y2="85192"/>
                          <a14:foregroundMark x1="86750" y1="85192" x2="86750" y2="85192"/>
                          <a14:foregroundMark x1="84000" y1="86934" x2="84000" y2="869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23829">
              <a:off x="4002947" y="6006474"/>
              <a:ext cx="351220" cy="252000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E2E9657-3BC2-454F-8029-F8D870BBBBAA}"/>
              </a:ext>
            </a:extLst>
          </p:cNvPr>
          <p:cNvGrpSpPr/>
          <p:nvPr/>
        </p:nvGrpSpPr>
        <p:grpSpPr>
          <a:xfrm>
            <a:off x="82293" y="2605821"/>
            <a:ext cx="2628000" cy="385945"/>
            <a:chOff x="82293" y="2605821"/>
            <a:chExt cx="2628000" cy="385945"/>
          </a:xfrm>
        </p:grpSpPr>
        <p:sp>
          <p:nvSpPr>
            <p:cNvPr id="56" name="Text Box 70">
              <a:extLst>
                <a:ext uri="{FF2B5EF4-FFF2-40B4-BE49-F238E27FC236}">
                  <a16:creationId xmlns:a16="http://schemas.microsoft.com/office/drawing/2014/main" id="{0B9C6697-6D88-6B48-BF11-8283A6648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782" y="2605821"/>
              <a:ext cx="7962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40 Km/h</a:t>
              </a:r>
            </a:p>
          </p:txBody>
        </p:sp>
        <p:pic>
          <p:nvPicPr>
            <p:cNvPr id="42" name="Picture 8" descr="Laminaire">
              <a:extLst>
                <a:ext uri="{FF2B5EF4-FFF2-40B4-BE49-F238E27FC236}">
                  <a16:creationId xmlns:a16="http://schemas.microsoft.com/office/drawing/2014/main" id="{6DD73716-4955-7243-91FD-5F26F919A61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6" b="88462" l="5394" r="89627">
                          <a14:foregroundMark x1="9544" y1="46154" x2="9544" y2="46154"/>
                          <a14:foregroundMark x1="5394" y1="46154" x2="5394" y2="461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293" y="2811766"/>
              <a:ext cx="2628000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45AC071-37CD-D049-8D86-0E135290B043}"/>
              </a:ext>
            </a:extLst>
          </p:cNvPr>
          <p:cNvGrpSpPr/>
          <p:nvPr/>
        </p:nvGrpSpPr>
        <p:grpSpPr>
          <a:xfrm>
            <a:off x="76325" y="3099954"/>
            <a:ext cx="2628000" cy="385945"/>
            <a:chOff x="82293" y="2605821"/>
            <a:chExt cx="2628000" cy="385945"/>
          </a:xfrm>
        </p:grpSpPr>
        <p:sp>
          <p:nvSpPr>
            <p:cNvPr id="44" name="Text Box 70">
              <a:extLst>
                <a:ext uri="{FF2B5EF4-FFF2-40B4-BE49-F238E27FC236}">
                  <a16:creationId xmlns:a16="http://schemas.microsoft.com/office/drawing/2014/main" id="{5B20BF22-505C-7546-BC25-51762FD87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782" y="2605821"/>
              <a:ext cx="7962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40 Km/h</a:t>
              </a:r>
            </a:p>
          </p:txBody>
        </p:sp>
        <p:pic>
          <p:nvPicPr>
            <p:cNvPr id="50" name="Picture 8" descr="Laminaire">
              <a:extLst>
                <a:ext uri="{FF2B5EF4-FFF2-40B4-BE49-F238E27FC236}">
                  <a16:creationId xmlns:a16="http://schemas.microsoft.com/office/drawing/2014/main" id="{A80FD13D-EA70-8849-BAEE-EADBD20E552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46" b="88462" l="5394" r="89627">
                          <a14:foregroundMark x1="9544" y1="46154" x2="9544" y2="46154"/>
                          <a14:foregroundMark x1="5394" y1="46154" x2="5394" y2="461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293" y="2811766"/>
              <a:ext cx="2628000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DD10BE4E-6AFA-D140-AE09-6FBDD2C4176B}"/>
              </a:ext>
            </a:extLst>
          </p:cNvPr>
          <p:cNvGrpSpPr/>
          <p:nvPr/>
        </p:nvGrpSpPr>
        <p:grpSpPr>
          <a:xfrm>
            <a:off x="76325" y="3591376"/>
            <a:ext cx="2628000" cy="385945"/>
            <a:chOff x="82293" y="2605821"/>
            <a:chExt cx="2628000" cy="385945"/>
          </a:xfrm>
        </p:grpSpPr>
        <p:sp>
          <p:nvSpPr>
            <p:cNvPr id="63" name="Text Box 70">
              <a:extLst>
                <a:ext uri="{FF2B5EF4-FFF2-40B4-BE49-F238E27FC236}">
                  <a16:creationId xmlns:a16="http://schemas.microsoft.com/office/drawing/2014/main" id="{DE4555AE-DFD2-C549-A41F-C3CB4E7D4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782" y="2605821"/>
              <a:ext cx="7962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40 Km/h</a:t>
              </a:r>
            </a:p>
          </p:txBody>
        </p:sp>
        <p:pic>
          <p:nvPicPr>
            <p:cNvPr id="65" name="Picture 8" descr="Laminaire">
              <a:extLst>
                <a:ext uri="{FF2B5EF4-FFF2-40B4-BE49-F238E27FC236}">
                  <a16:creationId xmlns:a16="http://schemas.microsoft.com/office/drawing/2014/main" id="{CFCD0A49-FA83-154E-987C-99639A0B7C2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46" b="88462" l="5394" r="89627">
                          <a14:foregroundMark x1="9544" y1="46154" x2="9544" y2="46154"/>
                          <a14:foregroundMark x1="5394" y1="46154" x2="5394" y2="461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293" y="2811766"/>
              <a:ext cx="2628000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F6C059B-E147-374C-8B2E-750B25CB1E5A}"/>
              </a:ext>
            </a:extLst>
          </p:cNvPr>
          <p:cNvGrpSpPr/>
          <p:nvPr/>
        </p:nvGrpSpPr>
        <p:grpSpPr>
          <a:xfrm>
            <a:off x="121857" y="4608316"/>
            <a:ext cx="1944000" cy="362790"/>
            <a:chOff x="121857" y="4608316"/>
            <a:chExt cx="1944000" cy="362790"/>
          </a:xfrm>
        </p:grpSpPr>
        <p:sp>
          <p:nvSpPr>
            <p:cNvPr id="58" name="Text Box 71">
              <a:extLst>
                <a:ext uri="{FF2B5EF4-FFF2-40B4-BE49-F238E27FC236}">
                  <a16:creationId xmlns:a16="http://schemas.microsoft.com/office/drawing/2014/main" id="{6939B4AF-BBD4-6645-8CFF-9BF4852F7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79" y="4608316"/>
              <a:ext cx="9082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20 Km/h</a:t>
              </a:r>
            </a:p>
          </p:txBody>
        </p:sp>
        <p:pic>
          <p:nvPicPr>
            <p:cNvPr id="66" name="Picture 10" descr="Turbulent">
              <a:extLst>
                <a:ext uri="{FF2B5EF4-FFF2-40B4-BE49-F238E27FC236}">
                  <a16:creationId xmlns:a16="http://schemas.microsoft.com/office/drawing/2014/main" id="{627575A6-5C67-3D42-A099-C4C10E25266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375" b="87500" l="3537" r="89711">
                          <a14:foregroundMark x1="3537" y1="59375" x2="3537" y2="59375"/>
                          <a14:foregroundMark x1="13826" y1="84375" x2="13826" y2="84375"/>
                          <a14:foregroundMark x1="18650" y1="75000" x2="18650" y2="75000"/>
                          <a14:foregroundMark x1="25723" y1="46875" x2="25723" y2="46875"/>
                          <a14:foregroundMark x1="29260" y1="31250" x2="29260" y2="31250"/>
                          <a14:foregroundMark x1="81350" y1="40625" x2="81350" y2="4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857" y="4791106"/>
              <a:ext cx="1944000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CD571CEF-DED9-1B40-9D82-1ECFC893515C}"/>
              </a:ext>
            </a:extLst>
          </p:cNvPr>
          <p:cNvGrpSpPr/>
          <p:nvPr/>
        </p:nvGrpSpPr>
        <p:grpSpPr>
          <a:xfrm>
            <a:off x="142526" y="5113655"/>
            <a:ext cx="1584000" cy="359541"/>
            <a:chOff x="142526" y="5113655"/>
            <a:chExt cx="1584000" cy="359541"/>
          </a:xfrm>
        </p:grpSpPr>
        <p:sp>
          <p:nvSpPr>
            <p:cNvPr id="61" name="Text Box 72">
              <a:extLst>
                <a:ext uri="{FF2B5EF4-FFF2-40B4-BE49-F238E27FC236}">
                  <a16:creationId xmlns:a16="http://schemas.microsoft.com/office/drawing/2014/main" id="{039BC0E7-26D4-064F-9E1B-23BAA880A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942" y="5113655"/>
              <a:ext cx="9082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10 Km/h</a:t>
              </a:r>
            </a:p>
          </p:txBody>
        </p:sp>
        <p:pic>
          <p:nvPicPr>
            <p:cNvPr id="68" name="Picture 10" descr="Turbulent">
              <a:extLst>
                <a:ext uri="{FF2B5EF4-FFF2-40B4-BE49-F238E27FC236}">
                  <a16:creationId xmlns:a16="http://schemas.microsoft.com/office/drawing/2014/main" id="{06ED9EA0-DA59-164F-B8AC-1D847A82BFD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375" b="87500" l="3537" r="89711">
                          <a14:foregroundMark x1="3537" y1="59375" x2="3537" y2="59375"/>
                          <a14:foregroundMark x1="13826" y1="84375" x2="13826" y2="84375"/>
                          <a14:foregroundMark x1="18650" y1="75000" x2="18650" y2="75000"/>
                          <a14:foregroundMark x1="25723" y1="46875" x2="25723" y2="46875"/>
                          <a14:foregroundMark x1="29260" y1="31250" x2="29260" y2="31250"/>
                          <a14:foregroundMark x1="81350" y1="40625" x2="81350" y2="4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2526" y="5329196"/>
              <a:ext cx="1584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2719CB8-30A8-A441-A47F-19349C904A7E}"/>
              </a:ext>
            </a:extLst>
          </p:cNvPr>
          <p:cNvGrpSpPr/>
          <p:nvPr/>
        </p:nvGrpSpPr>
        <p:grpSpPr>
          <a:xfrm>
            <a:off x="170625" y="5626861"/>
            <a:ext cx="1152000" cy="328542"/>
            <a:chOff x="170625" y="5626861"/>
            <a:chExt cx="1152000" cy="328542"/>
          </a:xfrm>
        </p:grpSpPr>
        <p:sp>
          <p:nvSpPr>
            <p:cNvPr id="67" name="Text Box 72">
              <a:extLst>
                <a:ext uri="{FF2B5EF4-FFF2-40B4-BE49-F238E27FC236}">
                  <a16:creationId xmlns:a16="http://schemas.microsoft.com/office/drawing/2014/main" id="{EB8F58FC-0DDC-1347-9A85-88F1136AF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86" y="5626861"/>
              <a:ext cx="9082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5 Km/h</a:t>
              </a:r>
            </a:p>
          </p:txBody>
        </p:sp>
        <p:pic>
          <p:nvPicPr>
            <p:cNvPr id="69" name="Picture 10" descr="Turbulent">
              <a:extLst>
                <a:ext uri="{FF2B5EF4-FFF2-40B4-BE49-F238E27FC236}">
                  <a16:creationId xmlns:a16="http://schemas.microsoft.com/office/drawing/2014/main" id="{1C9ABACD-1898-5248-991E-645AC994255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75" b="87500" l="3537" r="89711">
                          <a14:foregroundMark x1="3537" y1="59375" x2="3537" y2="59375"/>
                          <a14:foregroundMark x1="13826" y1="84375" x2="13826" y2="84375"/>
                          <a14:foregroundMark x1="18650" y1="75000" x2="18650" y2="75000"/>
                          <a14:foregroundMark x1="25723" y1="46875" x2="25723" y2="46875"/>
                          <a14:foregroundMark x1="29260" y1="31250" x2="29260" y2="31250"/>
                          <a14:foregroundMark x1="81350" y1="40625" x2="81350" y2="4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0625" y="5847403"/>
              <a:ext cx="1152000" cy="1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91A7454-E47C-C949-B482-A82A01E4A44B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2318544" y="2776884"/>
            <a:ext cx="6063724" cy="32926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47">
            <a:extLst>
              <a:ext uri="{FF2B5EF4-FFF2-40B4-BE49-F238E27FC236}">
                <a16:creationId xmlns:a16="http://schemas.microsoft.com/office/drawing/2014/main" id="{9E08475E-8664-674E-B9A7-FBE25F65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9633220">
            <a:off x="8269917" y="2124899"/>
            <a:ext cx="141107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9BB2048-AA90-414F-8B8D-18D3C8E50F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5231" y1="29424" x2="25231" y2="29424"/>
                        <a14:foregroundMark x1="26385" y1="30144" x2="26385" y2="30144"/>
                        <a14:foregroundMark x1="30846" y1="32446" x2="30846" y2="32446"/>
                        <a14:foregroundMark x1="38769" y1="35036" x2="38769" y2="35036"/>
                        <a14:foregroundMark x1="48000" y1="34676" x2="48000" y2="34676"/>
                        <a14:foregroundMark x1="50769" y1="29424" x2="50769" y2="29424"/>
                        <a14:foregroundMark x1="55538" y1="32446" x2="55538" y2="32446"/>
                        <a14:foregroundMark x1="67923" y1="33165" x2="67923" y2="33165"/>
                        <a14:foregroundMark x1="59923" y1="57770" x2="59923" y2="57770"/>
                        <a14:foregroundMark x1="54385" y1="63022" x2="54385" y2="63022"/>
                        <a14:foregroundMark x1="48385" y1="64173" x2="48385" y2="64173"/>
                        <a14:foregroundMark x1="51923" y1="68633" x2="51923" y2="68633"/>
                        <a14:foregroundMark x1="51923" y1="68633" x2="51923" y2="68633"/>
                        <a14:foregroundMark x1="52769" y1="62302" x2="52769" y2="62302"/>
                        <a14:foregroundMark x1="52769" y1="62302" x2="52769" y2="62302"/>
                        <a14:foregroundMark x1="61923" y1="57410" x2="61923" y2="57410"/>
                        <a14:foregroundMark x1="61923" y1="57410" x2="61923" y2="57410"/>
                        <a14:foregroundMark x1="53538" y1="33525" x2="53538" y2="33525"/>
                        <a14:foregroundMark x1="53538" y1="33525" x2="53538" y2="335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0930" y="4940099"/>
            <a:ext cx="993078" cy="1061829"/>
          </a:xfrm>
          <a:prstGeom prst="rect">
            <a:avLst/>
          </a:prstGeom>
        </p:spPr>
      </p:pic>
      <p:sp>
        <p:nvSpPr>
          <p:cNvPr id="41" name="Text Box 2">
            <a:extLst>
              <a:ext uri="{FF2B5EF4-FFF2-40B4-BE49-F238E27FC236}">
                <a16:creationId xmlns:a16="http://schemas.microsoft.com/office/drawing/2014/main" id="{984E449E-DC21-244F-9044-650AADF24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91" y="241300"/>
            <a:ext cx="502341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Gestion de la finale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C4A668C-6F70-EE4A-99DA-C202977F4042}"/>
              </a:ext>
            </a:extLst>
          </p:cNvPr>
          <p:cNvSpPr txBox="1"/>
          <p:nvPr/>
        </p:nvSpPr>
        <p:spPr>
          <a:xfrm>
            <a:off x="0" y="777689"/>
            <a:ext cx="9143999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</a:rPr>
              <a:t>5/ Gestion du gradient de vent</a:t>
            </a:r>
          </a:p>
        </p:txBody>
      </p:sp>
      <p:sp>
        <p:nvSpPr>
          <p:cNvPr id="46" name="Text Box 38">
            <a:extLst>
              <a:ext uri="{FF2B5EF4-FFF2-40B4-BE49-F238E27FC236}">
                <a16:creationId xmlns:a16="http://schemas.microsoft.com/office/drawing/2014/main" id="{4D205B31-8A0C-9649-95A2-59A74FA4A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5262" y="1683842"/>
            <a:ext cx="9143999" cy="29270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400" dirty="0">
                <a:solidFill>
                  <a:schemeClr val="tx1"/>
                </a:solidFill>
                <a:latin typeface="Candara"/>
              </a:rPr>
              <a:t>Conséquence :  Diminution de la vitesse indiquée et incurvation de la trajectoire </a:t>
            </a:r>
          </a:p>
        </p:txBody>
      </p:sp>
      <p:sp>
        <p:nvSpPr>
          <p:cNvPr id="47" name="Text Box 38">
            <a:extLst>
              <a:ext uri="{FF2B5EF4-FFF2-40B4-BE49-F238E27FC236}">
                <a16:creationId xmlns:a16="http://schemas.microsoft.com/office/drawing/2014/main" id="{E9514B33-D1D3-3B43-82E2-FC6C17F7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2027319"/>
            <a:ext cx="9143999" cy="29270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400" b="1" dirty="0">
                <a:solidFill>
                  <a:srgbClr val="FF0000"/>
                </a:solidFill>
                <a:latin typeface="Candara"/>
              </a:rPr>
              <a:t>Prévention de l’effet de gradient : Majoration du plan d’approche ou de la puissance.</a:t>
            </a:r>
          </a:p>
        </p:txBody>
      </p:sp>
      <p:sp>
        <p:nvSpPr>
          <p:cNvPr id="80" name="Oval 69">
            <a:extLst>
              <a:ext uri="{FF2B5EF4-FFF2-40B4-BE49-F238E27FC236}">
                <a16:creationId xmlns:a16="http://schemas.microsoft.com/office/drawing/2014/main" id="{8DDE7239-16CD-2B41-A806-14B2A37FE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093" y="3160089"/>
            <a:ext cx="452437" cy="417513"/>
          </a:xfrm>
          <a:prstGeom prst="ellipse">
            <a:avLst/>
          </a:prstGeom>
          <a:noFill/>
          <a:ln w="28575" cmpd="sng">
            <a:solidFill>
              <a:srgbClr val="00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6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30538 0.230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19 0.51481 L -0.41198 0.4324 C -0.40694 0.41319 -0.39757 0.38611 -0.38559 0.36319 C -0.371 0.33425 -0.35989 0.31134 -0.35017 0.29884 L -0.30329 0.22847 " pathEditMode="relative" rAng="18120000" ptsTypes="AAAAA">
                                      <p:cBhvr>
                                        <p:cTn id="33" dur="2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1488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46" grpId="0" animBg="1"/>
      <p:bldP spid="47" grpId="0"/>
      <p:bldP spid="80" grpId="0" animBg="1"/>
    </p:bld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699</Words>
  <Application>Microsoft Macintosh PowerPoint</Application>
  <PresentationFormat>Affichage à l'écran (4:3)</PresentationFormat>
  <Paragraphs>124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Bernhard Modern Roman</vt:lpstr>
      <vt:lpstr>Calibri</vt:lpstr>
      <vt:lpstr>Candara</vt:lpstr>
      <vt:lpstr>Segoe</vt:lpstr>
      <vt:lpstr>Symbol</vt:lpstr>
      <vt:lpstr>Times New Roman</vt:lpstr>
      <vt:lpstr>Trebuchet MS</vt:lpstr>
      <vt:lpstr>Wingdings</vt:lpstr>
      <vt:lpstr>HORNULM15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DIDIER HORN</dc:creator>
  <cp:keywords/>
  <dc:description/>
  <cp:lastModifiedBy>didier Horn</cp:lastModifiedBy>
  <cp:revision>220</cp:revision>
  <dcterms:created xsi:type="dcterms:W3CDTF">2012-11-02T07:02:34Z</dcterms:created>
  <dcterms:modified xsi:type="dcterms:W3CDTF">2021-04-10T12:59:41Z</dcterms:modified>
  <cp:category/>
</cp:coreProperties>
</file>