
<file path=[Content_Types].xml><?xml version="1.0" encoding="utf-8"?>
<Types xmlns="http://schemas.openxmlformats.org/package/2006/content-types"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4358" r:id="rId1"/>
    <p:sldMasterId id="2147484370" r:id="rId2"/>
  </p:sldMasterIdLst>
  <p:notesMasterIdLst>
    <p:notesMasterId r:id="rId39"/>
  </p:notesMasterIdLst>
  <p:sldIdLst>
    <p:sldId id="342" r:id="rId3"/>
    <p:sldId id="346" r:id="rId4"/>
    <p:sldId id="357" r:id="rId5"/>
    <p:sldId id="344" r:id="rId6"/>
    <p:sldId id="345" r:id="rId7"/>
    <p:sldId id="386" r:id="rId8"/>
    <p:sldId id="348" r:id="rId9"/>
    <p:sldId id="350" r:id="rId10"/>
    <p:sldId id="351" r:id="rId11"/>
    <p:sldId id="352" r:id="rId12"/>
    <p:sldId id="354" r:id="rId13"/>
    <p:sldId id="387" r:id="rId14"/>
    <p:sldId id="355" r:id="rId15"/>
    <p:sldId id="356" r:id="rId16"/>
    <p:sldId id="388" r:id="rId17"/>
    <p:sldId id="358" r:id="rId18"/>
    <p:sldId id="362" r:id="rId19"/>
    <p:sldId id="363" r:id="rId20"/>
    <p:sldId id="364" r:id="rId21"/>
    <p:sldId id="365" r:id="rId22"/>
    <p:sldId id="366" r:id="rId23"/>
    <p:sldId id="367" r:id="rId24"/>
    <p:sldId id="368" r:id="rId25"/>
    <p:sldId id="369" r:id="rId26"/>
    <p:sldId id="389" r:id="rId27"/>
    <p:sldId id="371" r:id="rId28"/>
    <p:sldId id="390" r:id="rId29"/>
    <p:sldId id="372" r:id="rId30"/>
    <p:sldId id="373" r:id="rId31"/>
    <p:sldId id="374" r:id="rId32"/>
    <p:sldId id="375" r:id="rId33"/>
    <p:sldId id="376" r:id="rId34"/>
    <p:sldId id="377" r:id="rId35"/>
    <p:sldId id="391" r:id="rId36"/>
    <p:sldId id="378" r:id="rId37"/>
    <p:sldId id="379" r:id="rId3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50000"/>
      </a:spcBef>
      <a:spcAft>
        <a:spcPct val="0"/>
      </a:spcAft>
      <a:defRPr sz="2400" b="1" kern="1200">
        <a:solidFill>
          <a:schemeClr val="tx1"/>
        </a:solidFill>
        <a:latin typeface="Comic Sans MS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50000"/>
      </a:spcBef>
      <a:spcAft>
        <a:spcPct val="0"/>
      </a:spcAft>
      <a:defRPr sz="2400" b="1" kern="1200">
        <a:solidFill>
          <a:schemeClr val="tx1"/>
        </a:solidFill>
        <a:latin typeface="Comic Sans MS" charset="0"/>
        <a:ea typeface="ＭＳ Ｐゴシック" charset="-128"/>
        <a:cs typeface="ＭＳ Ｐゴシック" charset="-128"/>
      </a:defRPr>
    </a:lvl2pPr>
    <a:lvl3pPr marL="914400" algn="l" rtl="0" eaLnBrk="0" fontAlgn="base" hangingPunct="0">
      <a:spcBef>
        <a:spcPct val="50000"/>
      </a:spcBef>
      <a:spcAft>
        <a:spcPct val="0"/>
      </a:spcAft>
      <a:defRPr sz="2400" b="1" kern="1200">
        <a:solidFill>
          <a:schemeClr val="tx1"/>
        </a:solidFill>
        <a:latin typeface="Comic Sans MS" charset="0"/>
        <a:ea typeface="ＭＳ Ｐゴシック" charset="-128"/>
        <a:cs typeface="ＭＳ Ｐゴシック" charset="-128"/>
      </a:defRPr>
    </a:lvl3pPr>
    <a:lvl4pPr marL="1371600" algn="l" rtl="0" eaLnBrk="0" fontAlgn="base" hangingPunct="0">
      <a:spcBef>
        <a:spcPct val="50000"/>
      </a:spcBef>
      <a:spcAft>
        <a:spcPct val="0"/>
      </a:spcAft>
      <a:defRPr sz="2400" b="1" kern="1200">
        <a:solidFill>
          <a:schemeClr val="tx1"/>
        </a:solidFill>
        <a:latin typeface="Comic Sans MS" charset="0"/>
        <a:ea typeface="ＭＳ Ｐゴシック" charset="-128"/>
        <a:cs typeface="ＭＳ Ｐゴシック" charset="-128"/>
      </a:defRPr>
    </a:lvl4pPr>
    <a:lvl5pPr marL="1828800" algn="l" rtl="0" eaLnBrk="0" fontAlgn="base" hangingPunct="0">
      <a:spcBef>
        <a:spcPct val="50000"/>
      </a:spcBef>
      <a:spcAft>
        <a:spcPct val="0"/>
      </a:spcAft>
      <a:defRPr sz="2400" b="1" kern="1200">
        <a:solidFill>
          <a:schemeClr val="tx1"/>
        </a:solidFill>
        <a:latin typeface="Comic Sans MS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2400" b="1" kern="1200">
        <a:solidFill>
          <a:schemeClr val="tx1"/>
        </a:solidFill>
        <a:latin typeface="Comic Sans MS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2400" b="1" kern="1200">
        <a:solidFill>
          <a:schemeClr val="tx1"/>
        </a:solidFill>
        <a:latin typeface="Comic Sans MS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2400" b="1" kern="1200">
        <a:solidFill>
          <a:schemeClr val="tx1"/>
        </a:solidFill>
        <a:latin typeface="Comic Sans MS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2400" b="1" kern="1200">
        <a:solidFill>
          <a:schemeClr val="tx1"/>
        </a:solidFill>
        <a:latin typeface="Comic Sans MS" charset="0"/>
        <a:ea typeface="ＭＳ Ｐゴシック" charset="-128"/>
        <a:cs typeface="ＭＳ Ｐゴシック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3067" userDrawn="1">
          <p15:clr>
            <a:srgbClr val="A4A3A4"/>
          </p15:clr>
        </p15:guide>
        <p15:guide id="2" pos="288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00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CC"/>
    <a:srgbClr val="3CA1B8"/>
    <a:srgbClr val="FFF793"/>
    <a:srgbClr val="D12A39"/>
    <a:srgbClr val="006C96"/>
    <a:srgbClr val="66FF33"/>
    <a:srgbClr val="3333CC"/>
    <a:srgbClr val="990000"/>
    <a:srgbClr val="CC0000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509" autoAdjust="0"/>
    <p:restoredTop sz="50000" autoAdjust="0"/>
  </p:normalViewPr>
  <p:slideViewPr>
    <p:cSldViewPr>
      <p:cViewPr varScale="1">
        <p:scale>
          <a:sx n="114" d="100"/>
          <a:sy n="114" d="100"/>
        </p:scale>
        <p:origin x="1168" y="176"/>
      </p:cViewPr>
      <p:guideLst>
        <p:guide orient="horz" pos="3067"/>
        <p:guide pos="28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37" d="100"/>
          <a:sy n="37" d="100"/>
        </p:scale>
        <p:origin x="-147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b="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21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b="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0">
                <a:latin typeface="Times New Roman" charset="0"/>
              </a:defRPr>
            </a:lvl1pPr>
          </a:lstStyle>
          <a:p>
            <a:pPr>
              <a:defRPr/>
            </a:pPr>
            <a:fld id="{FD263970-27ED-E044-A6C8-59425BDE251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70479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B259573-BB60-7B4A-A5C7-89A2161E765B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4443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ABD91EF-2E88-844B-AF10-95757AD067EE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1702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128A363-578C-2041-BE52-07FA4517F7FB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9916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DEC1D-A567-BA49-B18D-C48F4A9BA9AD}" type="datetimeFigureOut">
              <a:rPr lang="fr-FR" smtClean="0"/>
              <a:t>07/01/2020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0B81B-962D-9D44-8590-BC29365B2B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4160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4C4AD56-E724-C140-B303-C9D197D58DC7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2004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7192CF8-761C-7346-91C4-8833493C6E39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5461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D27A7D9-90A9-364E-AD6D-812467B10543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2463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66AA3CB-D528-1D4F-A11E-393D1FE390A3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9800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EA777AB-DA6D-0643-8278-DB457D4995E8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7100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97A7935-47E6-2141-917D-5AAEEE3792C3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1861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BB5C2FF-5AE6-FA44-B2F7-44335A16C103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0189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Faire glisser l'image vers l'espace réservé ou cliquer sur l'icône pour l'ajouter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DC77595-850E-0648-A4B0-05C29BDCB1A9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7248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2700" y="6627678"/>
            <a:ext cx="137333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b="0" dirty="0">
                <a:latin typeface="Candara"/>
                <a:cs typeface="Haettenschweiler"/>
              </a:rPr>
              <a:t>Didier HORN – V1.13 </a:t>
            </a:r>
            <a:r>
              <a:rPr lang="fr-FR" sz="1000" b="0" dirty="0">
                <a:latin typeface="Candara"/>
                <a:cs typeface="Haettenschweiler"/>
                <a:sym typeface="Symbol" charset="2"/>
              </a:rPr>
              <a:t></a:t>
            </a:r>
            <a:endParaRPr lang="fr-FR" sz="1000" dirty="0">
              <a:latin typeface="Candara"/>
              <a:cs typeface="Haettenschweiler"/>
            </a:endParaRPr>
          </a:p>
        </p:txBody>
      </p:sp>
      <p:pic>
        <p:nvPicPr>
          <p:cNvPr id="8" name="I 1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76165" y="6316443"/>
            <a:ext cx="1367835" cy="541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488254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9" r:id="rId1"/>
    <p:sldLayoutId id="2147484360" r:id="rId2"/>
    <p:sldLayoutId id="2147484361" r:id="rId3"/>
    <p:sldLayoutId id="2147484362" r:id="rId4"/>
    <p:sldLayoutId id="2147484363" r:id="rId5"/>
    <p:sldLayoutId id="2147484364" r:id="rId6"/>
    <p:sldLayoutId id="2147484365" r:id="rId7"/>
    <p:sldLayoutId id="2147484366" r:id="rId8"/>
    <p:sldLayoutId id="2147484367" r:id="rId9"/>
    <p:sldLayoutId id="2147484368" r:id="rId10"/>
    <p:sldLayoutId id="214748436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DDEC1D-A567-BA49-B18D-C48F4A9BA9AD}" type="datetimeFigureOut">
              <a:rPr lang="fr-FR" smtClean="0"/>
              <a:t>07/01/2020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B0B81B-962D-9D44-8590-BC29365B2B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8184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71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1236328" y="1412776"/>
            <a:ext cx="6696744" cy="363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1371600" lvl="2" indent="-457200" eaLnBrk="1" hangingPunct="1"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fr-FR" sz="2000" dirty="0">
                <a:ln w="0"/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Définitions, rappels et notions</a:t>
            </a:r>
          </a:p>
          <a:p>
            <a:pPr marL="1371600" lvl="2" indent="-457200" eaLnBrk="1" hangingPunct="1"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fr-FR" sz="2000" dirty="0">
                <a:ln w="0"/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L’équilibre longitudinal d’un ULM</a:t>
            </a:r>
          </a:p>
          <a:p>
            <a:pPr marL="1371600" lvl="2" indent="-457200" eaLnBrk="1" hangingPunct="1"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fr-FR" sz="2000" dirty="0">
                <a:ln w="0"/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La stabilité longitudinale</a:t>
            </a:r>
          </a:p>
          <a:p>
            <a:pPr marL="1371600" lvl="2" indent="-457200" eaLnBrk="1" hangingPunct="1"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fr-FR" sz="2000" dirty="0">
                <a:ln w="0"/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La plage de centrage</a:t>
            </a:r>
          </a:p>
          <a:p>
            <a:pPr marL="1371600" lvl="2" indent="-457200" eaLnBrk="1" hangingPunct="1"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fr-FR" sz="2000" dirty="0">
                <a:ln w="0"/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Stabilité latérale d’un ULM</a:t>
            </a:r>
          </a:p>
          <a:p>
            <a:pPr marL="1371600" lvl="2" indent="-457200" eaLnBrk="1" hangingPunct="1"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fr-FR" sz="2000" dirty="0">
                <a:ln w="0"/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Stabilité de route ou girouette</a:t>
            </a:r>
          </a:p>
          <a:p>
            <a:pPr marL="1371600" lvl="2" indent="-457200" eaLnBrk="1" hangingPunct="1"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fr-FR" sz="2000" dirty="0">
                <a:ln w="0"/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Stabilité roulis</a:t>
            </a:r>
          </a:p>
        </p:txBody>
      </p:sp>
      <p:sp>
        <p:nvSpPr>
          <p:cNvPr id="21" name="Rectangle 2" descr="Marbre blanc"/>
          <p:cNvSpPr>
            <a:spLocks noChangeArrowheads="1"/>
          </p:cNvSpPr>
          <p:nvPr/>
        </p:nvSpPr>
        <p:spPr bwMode="auto">
          <a:xfrm>
            <a:off x="378619" y="441326"/>
            <a:ext cx="8412162" cy="45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defTabSz="914363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fr-FR" sz="26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latin typeface="+mj-lt"/>
                <a:ea typeface="+mn-ea"/>
                <a:cs typeface="Arial" charset="0"/>
              </a:rPr>
              <a:t>EQUILIBRE ET Stabilité de l’ ULM</a:t>
            </a:r>
          </a:p>
        </p:txBody>
      </p:sp>
      <p:sp>
        <p:nvSpPr>
          <p:cNvPr id="13" name="Rectangle à coins arrondis 12"/>
          <p:cNvSpPr/>
          <p:nvPr/>
        </p:nvSpPr>
        <p:spPr bwMode="auto">
          <a:xfrm>
            <a:off x="2032000" y="1412776"/>
            <a:ext cx="5105400" cy="395998"/>
          </a:xfrm>
          <a:prstGeom prst="roundRect">
            <a:avLst/>
          </a:prstGeom>
          <a:noFill/>
          <a:ln w="28575" cmpd="sng">
            <a:solidFill>
              <a:srgbClr val="4F81BD"/>
            </a:solidFill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fr-FR" dirty="0">
              <a:ln w="0"/>
              <a:solidFill>
                <a:schemeClr val="accent1"/>
              </a:solidFill>
              <a:latin typeface="Trebuchet MS"/>
              <a:ea typeface="Comic Sans MS" charset="0"/>
              <a:cs typeface="Trebuchet M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 22"/>
          <p:cNvPicPr>
            <a:picLocks noChangeAspect="1"/>
          </p:cNvPicPr>
          <p:nvPr/>
        </p:nvPicPr>
        <p:blipFill>
          <a:blip r:embed="rId2">
            <a:grayscl/>
            <a:alphaModFix/>
          </a:blip>
          <a:stretch>
            <a:fillRect/>
          </a:stretch>
        </p:blipFill>
        <p:spPr>
          <a:xfrm flipH="1">
            <a:off x="2351429" y="3996351"/>
            <a:ext cx="3983941" cy="1125898"/>
          </a:xfrm>
          <a:prstGeom prst="rect">
            <a:avLst/>
          </a:prstGeom>
        </p:spPr>
      </p:pic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2139950" y="1047750"/>
            <a:ext cx="45847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indent="-393192" algn="ctr" eaLnBrk="1" hangingPunct="1">
              <a:spcBef>
                <a:spcPts val="768"/>
              </a:spcBef>
              <a:buBlip>
                <a:blip r:embed="rId3"/>
              </a:buBlip>
              <a:defRPr/>
            </a:pPr>
            <a:r>
              <a:rPr lang="fr-FR" sz="1800" cap="small" dirty="0">
                <a:solidFill>
                  <a:srgbClr val="1B587C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/>
                <a:ea typeface="+mn-ea"/>
                <a:cs typeface="Trebuchet MS"/>
              </a:rPr>
              <a:t>   Equilibre longitudinal de l’avion</a:t>
            </a:r>
          </a:p>
        </p:txBody>
      </p:sp>
      <p:grpSp>
        <p:nvGrpSpPr>
          <p:cNvPr id="4" name="Grouper 70"/>
          <p:cNvGrpSpPr/>
          <p:nvPr/>
        </p:nvGrpSpPr>
        <p:grpSpPr>
          <a:xfrm>
            <a:off x="2641600" y="3078621"/>
            <a:ext cx="2446867" cy="75225"/>
            <a:chOff x="3378200" y="2532508"/>
            <a:chExt cx="2446867" cy="75225"/>
          </a:xfrm>
        </p:grpSpPr>
        <p:pic>
          <p:nvPicPr>
            <p:cNvPr id="61" name="Image 60"/>
            <p:cNvPicPr>
              <a:picLocks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5699" b="95977"/>
            <a:stretch>
              <a:fillRect/>
            </a:stretch>
          </p:blipFill>
          <p:spPr>
            <a:xfrm rot="21540000">
              <a:off x="3379622" y="2532508"/>
              <a:ext cx="2443397" cy="61350"/>
            </a:xfrm>
            <a:prstGeom prst="rect">
              <a:avLst/>
            </a:prstGeom>
            <a:ln>
              <a:noFill/>
            </a:ln>
          </p:spPr>
        </p:pic>
        <p:cxnSp>
          <p:nvCxnSpPr>
            <p:cNvPr id="70" name="Connecteur droit 69"/>
            <p:cNvCxnSpPr/>
            <p:nvPr/>
          </p:nvCxnSpPr>
          <p:spPr>
            <a:xfrm flipV="1">
              <a:off x="3378200" y="2573867"/>
              <a:ext cx="2446867" cy="33866"/>
            </a:xfrm>
            <a:prstGeom prst="line">
              <a:avLst/>
            </a:prstGeom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er 86"/>
          <p:cNvGrpSpPr/>
          <p:nvPr/>
        </p:nvGrpSpPr>
        <p:grpSpPr>
          <a:xfrm>
            <a:off x="3653859" y="3136902"/>
            <a:ext cx="363079" cy="1729194"/>
            <a:chOff x="2605059" y="1951570"/>
            <a:chExt cx="363079" cy="1729194"/>
          </a:xfrm>
        </p:grpSpPr>
        <p:grpSp>
          <p:nvGrpSpPr>
            <p:cNvPr id="6" name="Grouper 67"/>
            <p:cNvGrpSpPr/>
            <p:nvPr/>
          </p:nvGrpSpPr>
          <p:grpSpPr>
            <a:xfrm>
              <a:off x="2664400" y="1951570"/>
              <a:ext cx="242266" cy="1490130"/>
              <a:chOff x="4389966" y="2650067"/>
              <a:chExt cx="278266" cy="1697169"/>
            </a:xfrm>
          </p:grpSpPr>
          <p:pic>
            <p:nvPicPr>
              <p:cNvPr id="60" name="Image 59"/>
              <p:cNvPicPr>
                <a:picLocks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-5000" contrast="38000"/>
              </a:blip>
              <a:srcRect l="70149" r="-7" b="27423"/>
              <a:stretch>
                <a:fillRect/>
              </a:stretch>
            </p:blipFill>
            <p:spPr>
              <a:xfrm>
                <a:off x="4408002" y="3371800"/>
                <a:ext cx="256054" cy="97543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4" name="Image 63"/>
              <p:cNvPicPr>
                <a:picLocks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-5000" contrast="38000"/>
              </a:blip>
              <a:srcRect l="68122" b="28510"/>
              <a:stretch>
                <a:fillRect/>
              </a:stretch>
            </p:blipFill>
            <p:spPr>
              <a:xfrm flipV="1">
                <a:off x="4389966" y="2650067"/>
                <a:ext cx="278266" cy="92482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86" name="Image 85"/>
            <p:cNvPicPr>
              <a:picLocks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5000" contrast="38000"/>
            </a:blip>
            <a:srcRect l="70149" t="69927"/>
            <a:stretch>
              <a:fillRect/>
            </a:stretch>
          </p:blipFill>
          <p:spPr>
            <a:xfrm>
              <a:off x="2605059" y="3365502"/>
              <a:ext cx="363079" cy="31526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" name="Grouper 74"/>
          <p:cNvGrpSpPr/>
          <p:nvPr/>
        </p:nvGrpSpPr>
        <p:grpSpPr>
          <a:xfrm>
            <a:off x="3673923" y="4544129"/>
            <a:ext cx="402749" cy="378154"/>
            <a:chOff x="3800923" y="4243563"/>
            <a:chExt cx="402749" cy="378154"/>
          </a:xfrm>
        </p:grpSpPr>
        <p:sp>
          <p:nvSpPr>
            <p:cNvPr id="76" name="Oval 49"/>
            <p:cNvSpPr>
              <a:spLocks noChangeArrowheads="1"/>
            </p:cNvSpPr>
            <p:nvPr/>
          </p:nvSpPr>
          <p:spPr bwMode="auto">
            <a:xfrm>
              <a:off x="3906731" y="4339908"/>
              <a:ext cx="175207" cy="180647"/>
            </a:xfrm>
            <a:prstGeom prst="ellipse">
              <a:avLst/>
            </a:prstGeom>
            <a:solidFill>
              <a:srgbClr val="FFFF00"/>
            </a:solidFill>
            <a:ln w="31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7" name="Line 50"/>
            <p:cNvSpPr>
              <a:spLocks noChangeShapeType="1"/>
            </p:cNvSpPr>
            <p:nvPr/>
          </p:nvSpPr>
          <p:spPr bwMode="auto">
            <a:xfrm>
              <a:off x="4004574" y="4243563"/>
              <a:ext cx="0" cy="378154"/>
            </a:xfrm>
            <a:prstGeom prst="line">
              <a:avLst/>
            </a:prstGeom>
            <a:noFill/>
            <a:ln w="3175" cap="flat" cmpd="sng" algn="ctr">
              <a:solidFill>
                <a:srgbClr val="E3DED1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8" name="Line 51"/>
            <p:cNvSpPr>
              <a:spLocks noChangeShapeType="1"/>
            </p:cNvSpPr>
            <p:nvPr/>
          </p:nvSpPr>
          <p:spPr bwMode="auto">
            <a:xfrm rot="5400000">
              <a:off x="4002298" y="4236083"/>
              <a:ext cx="0" cy="402749"/>
            </a:xfrm>
            <a:prstGeom prst="line">
              <a:avLst/>
            </a:prstGeom>
            <a:noFill/>
            <a:ln w="317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48" name="Grouper 47"/>
          <p:cNvGrpSpPr/>
          <p:nvPr/>
        </p:nvGrpSpPr>
        <p:grpSpPr>
          <a:xfrm>
            <a:off x="2324100" y="3240637"/>
            <a:ext cx="1974850" cy="2970523"/>
            <a:chOff x="3048000" y="3240637"/>
            <a:chExt cx="1974850" cy="2970523"/>
          </a:xfrm>
        </p:grpSpPr>
        <p:grpSp>
          <p:nvGrpSpPr>
            <p:cNvPr id="2" name="Grouper 53"/>
            <p:cNvGrpSpPr/>
            <p:nvPr/>
          </p:nvGrpSpPr>
          <p:grpSpPr>
            <a:xfrm>
              <a:off x="3048000" y="4741333"/>
              <a:ext cx="1974850" cy="1469827"/>
              <a:chOff x="3048000" y="4538133"/>
              <a:chExt cx="1974850" cy="1469827"/>
            </a:xfrm>
          </p:grpSpPr>
          <p:sp>
            <p:nvSpPr>
              <p:cNvPr id="50" name="Text Box 11"/>
              <p:cNvSpPr txBox="1">
                <a:spLocks noChangeArrowheads="1"/>
              </p:cNvSpPr>
              <p:nvPr/>
            </p:nvSpPr>
            <p:spPr bwMode="auto">
              <a:xfrm>
                <a:off x="3048000" y="5700183"/>
                <a:ext cx="1974850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fr-FR" sz="1400" dirty="0">
                    <a:solidFill>
                      <a:srgbClr val="FF0000"/>
                    </a:solidFill>
                    <a:latin typeface="Trebuchet MS"/>
                    <a:cs typeface="Trebuchet MS"/>
                  </a:rPr>
                  <a:t>POIDS (Mg)</a:t>
                </a:r>
              </a:p>
            </p:txBody>
          </p:sp>
          <p:sp>
            <p:nvSpPr>
              <p:cNvPr id="55" name="AutoShape 16"/>
              <p:cNvSpPr>
                <a:spLocks noChangeArrowheads="1"/>
              </p:cNvSpPr>
              <p:nvPr/>
            </p:nvSpPr>
            <p:spPr bwMode="auto">
              <a:xfrm flipV="1">
                <a:off x="3917951" y="4538133"/>
                <a:ext cx="196799" cy="1174750"/>
              </a:xfrm>
              <a:prstGeom prst="upArrow">
                <a:avLst>
                  <a:gd name="adj1" fmla="val 50000"/>
                  <a:gd name="adj2" fmla="val 96354"/>
                </a:avLst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3" name="Group 48"/>
            <p:cNvGrpSpPr>
              <a:grpSpLocks/>
            </p:cNvGrpSpPr>
            <p:nvPr/>
          </p:nvGrpSpPr>
          <p:grpSpPr bwMode="auto">
            <a:xfrm>
              <a:off x="3812486" y="4552596"/>
              <a:ext cx="402749" cy="378154"/>
              <a:chOff x="1093" y="2411"/>
              <a:chExt cx="177" cy="157"/>
            </a:xfrm>
          </p:grpSpPr>
          <p:sp>
            <p:nvSpPr>
              <p:cNvPr id="57" name="Oval 49"/>
              <p:cNvSpPr>
                <a:spLocks noChangeArrowheads="1"/>
              </p:cNvSpPr>
              <p:nvPr/>
            </p:nvSpPr>
            <p:spPr bwMode="auto">
              <a:xfrm>
                <a:off x="1140" y="2451"/>
                <a:ext cx="77" cy="75"/>
              </a:xfrm>
              <a:prstGeom prst="ellipse">
                <a:avLst/>
              </a:prstGeom>
              <a:solidFill>
                <a:srgbClr val="FFFF00"/>
              </a:solidFill>
              <a:ln w="31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8" name="Line 50"/>
              <p:cNvSpPr>
                <a:spLocks noChangeShapeType="1"/>
              </p:cNvSpPr>
              <p:nvPr/>
            </p:nvSpPr>
            <p:spPr bwMode="auto">
              <a:xfrm>
                <a:off x="1183" y="2411"/>
                <a:ext cx="0" cy="157"/>
              </a:xfrm>
              <a:prstGeom prst="line">
                <a:avLst/>
              </a:prstGeom>
              <a:noFill/>
              <a:ln w="3175" cap="flat" cmpd="sng" algn="ctr">
                <a:solidFill>
                  <a:srgbClr val="E3DED1"/>
                </a:solidFill>
                <a:prstDash val="solid"/>
                <a:round/>
                <a:headEnd type="none" w="med" len="med"/>
                <a:tailEnd type="none" w="med" len="med"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9" name="Line 51"/>
              <p:cNvSpPr>
                <a:spLocks noChangeShapeType="1"/>
              </p:cNvSpPr>
              <p:nvPr/>
            </p:nvSpPr>
            <p:spPr bwMode="auto">
              <a:xfrm rot="5400000">
                <a:off x="1182" y="2403"/>
                <a:ext cx="0" cy="177"/>
              </a:xfrm>
              <a:prstGeom prst="line">
                <a:avLst/>
              </a:prstGeom>
              <a:noFill/>
              <a:ln w="3175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90" name="Freeform 25"/>
            <p:cNvSpPr>
              <a:spLocks/>
            </p:cNvSpPr>
            <p:nvPr/>
          </p:nvSpPr>
          <p:spPr bwMode="auto">
            <a:xfrm>
              <a:off x="4001033" y="3240637"/>
              <a:ext cx="0" cy="1384196"/>
            </a:xfrm>
            <a:custGeom>
              <a:avLst/>
              <a:gdLst/>
              <a:ahLst/>
              <a:cxnLst>
                <a:cxn ang="0">
                  <a:pos x="333" y="1008"/>
                </a:cxn>
                <a:cxn ang="0">
                  <a:pos x="0" y="0"/>
                </a:cxn>
              </a:cxnLst>
              <a:rect l="0" t="0" r="r" b="b"/>
              <a:pathLst>
                <a:path w="333" h="1008">
                  <a:moveTo>
                    <a:pt x="333" y="1008"/>
                  </a:moveTo>
                  <a:lnTo>
                    <a:pt x="0" y="0"/>
                  </a:lnTo>
                </a:path>
              </a:pathLst>
            </a:custGeom>
            <a:noFill/>
            <a:ln w="12700" cap="flat" cmpd="sng" algn="ctr">
              <a:solidFill>
                <a:schemeClr val="tx2">
                  <a:lumMod val="75000"/>
                  <a:lumOff val="25000"/>
                </a:schemeClr>
              </a:solidFill>
              <a:prstDash val="lgDashDot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8" name="Grouper 37"/>
          <p:cNvGrpSpPr/>
          <p:nvPr/>
        </p:nvGrpSpPr>
        <p:grpSpPr>
          <a:xfrm>
            <a:off x="3291906" y="3378200"/>
            <a:ext cx="556194" cy="317501"/>
            <a:chOff x="4015806" y="3378200"/>
            <a:chExt cx="556194" cy="317501"/>
          </a:xfrm>
        </p:grpSpPr>
        <p:sp>
          <p:nvSpPr>
            <p:cNvPr id="93" name="Freeform 25"/>
            <p:cNvSpPr>
              <a:spLocks/>
            </p:cNvSpPr>
            <p:nvPr/>
          </p:nvSpPr>
          <p:spPr bwMode="auto">
            <a:xfrm rot="5400000">
              <a:off x="4293903" y="3417604"/>
              <a:ext cx="0" cy="556194"/>
            </a:xfrm>
            <a:custGeom>
              <a:avLst/>
              <a:gdLst/>
              <a:ahLst/>
              <a:cxnLst>
                <a:cxn ang="0">
                  <a:pos x="333" y="1008"/>
                </a:cxn>
                <a:cxn ang="0">
                  <a:pos x="0" y="0"/>
                </a:cxn>
              </a:cxnLst>
              <a:rect l="0" t="0" r="r" b="b"/>
              <a:pathLst>
                <a:path w="333" h="1008">
                  <a:moveTo>
                    <a:pt x="333" y="1008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3" name="ZoneTexte 102"/>
            <p:cNvSpPr txBox="1"/>
            <p:nvPr/>
          </p:nvSpPr>
          <p:spPr>
            <a:xfrm>
              <a:off x="4178300" y="3378200"/>
              <a:ext cx="355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>
                  <a:solidFill>
                    <a:srgbClr val="FF0000"/>
                  </a:solidFill>
                  <a:latin typeface="Trebuchet MS"/>
                  <a:cs typeface="Trebuchet MS"/>
                </a:rPr>
                <a:t>d</a:t>
              </a:r>
              <a:endParaRPr lang="fr-FR" sz="1400" b="0" dirty="0">
                <a:solidFill>
                  <a:srgbClr val="FF0000"/>
                </a:solidFill>
                <a:latin typeface="Trebuchet MS"/>
                <a:cs typeface="Trebuchet MS"/>
              </a:endParaRPr>
            </a:p>
          </p:txBody>
        </p:sp>
      </p:grpSp>
      <p:grpSp>
        <p:nvGrpSpPr>
          <p:cNvPr id="9" name="Grouper 104"/>
          <p:cNvGrpSpPr/>
          <p:nvPr/>
        </p:nvGrpSpPr>
        <p:grpSpPr>
          <a:xfrm>
            <a:off x="804863" y="1652597"/>
            <a:ext cx="8008937" cy="307777"/>
            <a:chOff x="804863" y="1652597"/>
            <a:chExt cx="8008937" cy="307777"/>
          </a:xfrm>
        </p:grpSpPr>
        <p:sp>
          <p:nvSpPr>
            <p:cNvPr id="106" name="Text Box 8"/>
            <p:cNvSpPr txBox="1">
              <a:spLocks noChangeArrowheads="1"/>
            </p:cNvSpPr>
            <p:nvPr/>
          </p:nvSpPr>
          <p:spPr bwMode="auto">
            <a:xfrm>
              <a:off x="1066800" y="1652597"/>
              <a:ext cx="77470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1" hangingPunct="1">
                <a:defRPr/>
              </a:pPr>
              <a:r>
                <a:rPr lang="fr-FR" sz="1400" b="0" dirty="0">
                  <a:solidFill>
                    <a:srgbClr val="000000"/>
                  </a:solidFill>
                  <a:latin typeface="Trebuchet MS"/>
                  <a:ea typeface="+mn-ea"/>
                  <a:cs typeface="Trebuchet MS"/>
                </a:rPr>
                <a:t>Apparition d’un moment piqueur </a:t>
              </a:r>
              <a:r>
                <a:rPr lang="fr-FR" sz="1400" b="0" dirty="0">
                  <a:solidFill>
                    <a:srgbClr val="FF0000"/>
                  </a:solidFill>
                  <a:latin typeface="Trebuchet MS"/>
                  <a:ea typeface="+mn-ea"/>
                  <a:cs typeface="Trebuchet MS"/>
                </a:rPr>
                <a:t>(Mg . d)</a:t>
              </a:r>
            </a:p>
          </p:txBody>
        </p:sp>
        <p:pic>
          <p:nvPicPr>
            <p:cNvPr id="107" name="Picture 14" descr="BD10263_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804863" y="1695451"/>
              <a:ext cx="204788" cy="204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7" name="Freeform 25"/>
          <p:cNvSpPr>
            <a:spLocks/>
          </p:cNvSpPr>
          <p:nvPr/>
        </p:nvSpPr>
        <p:spPr bwMode="auto">
          <a:xfrm rot="5400000">
            <a:off x="4930701" y="2661605"/>
            <a:ext cx="0" cy="2068192"/>
          </a:xfrm>
          <a:custGeom>
            <a:avLst/>
            <a:gdLst/>
            <a:ahLst/>
            <a:cxnLst>
              <a:cxn ang="0">
                <a:pos x="333" y="1008"/>
              </a:cxn>
              <a:cxn ang="0">
                <a:pos x="0" y="0"/>
              </a:cxn>
            </a:cxnLst>
            <a:rect l="0" t="0" r="r" b="b"/>
            <a:pathLst>
              <a:path w="333" h="1008">
                <a:moveTo>
                  <a:pt x="333" y="1008"/>
                </a:moveTo>
                <a:lnTo>
                  <a:pt x="0" y="0"/>
                </a:lnTo>
              </a:path>
            </a:pathLst>
          </a:custGeom>
          <a:noFill/>
          <a:ln w="19050" cap="flat" cmpd="sng" algn="ctr">
            <a:solidFill>
              <a:schemeClr val="accent1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8" name="Freeform 25"/>
          <p:cNvSpPr>
            <a:spLocks/>
          </p:cNvSpPr>
          <p:nvPr/>
        </p:nvSpPr>
        <p:spPr bwMode="auto">
          <a:xfrm>
            <a:off x="5994933" y="3266037"/>
            <a:ext cx="0" cy="1528196"/>
          </a:xfrm>
          <a:custGeom>
            <a:avLst/>
            <a:gdLst/>
            <a:ahLst/>
            <a:cxnLst>
              <a:cxn ang="0">
                <a:pos x="333" y="1008"/>
              </a:cxn>
              <a:cxn ang="0">
                <a:pos x="0" y="0"/>
              </a:cxn>
            </a:cxnLst>
            <a:rect l="0" t="0" r="r" b="b"/>
            <a:pathLst>
              <a:path w="333" h="1008">
                <a:moveTo>
                  <a:pt x="333" y="1008"/>
                </a:moveTo>
                <a:lnTo>
                  <a:pt x="0" y="0"/>
                </a:lnTo>
              </a:path>
            </a:pathLst>
          </a:custGeom>
          <a:noFill/>
          <a:ln w="12700" cap="flat" cmpd="sng" algn="ctr">
            <a:solidFill>
              <a:schemeClr val="tx2">
                <a:lumMod val="75000"/>
                <a:lumOff val="25000"/>
              </a:schemeClr>
            </a:solidFill>
            <a:prstDash val="lgDashDot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1" name="AutoShape 7"/>
          <p:cNvSpPr>
            <a:spLocks noChangeArrowheads="1"/>
          </p:cNvSpPr>
          <p:nvPr/>
        </p:nvSpPr>
        <p:spPr bwMode="auto">
          <a:xfrm flipV="1">
            <a:off x="5892804" y="4849283"/>
            <a:ext cx="196799" cy="526750"/>
          </a:xfrm>
          <a:prstGeom prst="upArrow">
            <a:avLst>
              <a:gd name="adj1" fmla="val 50000"/>
              <a:gd name="adj2" fmla="val 96354"/>
            </a:avLst>
          </a:prstGeom>
          <a:solidFill>
            <a:schemeClr val="accent1">
              <a:alpha val="84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2" name="ZoneTexte 41"/>
          <p:cNvSpPr txBox="1"/>
          <p:nvPr/>
        </p:nvSpPr>
        <p:spPr>
          <a:xfrm>
            <a:off x="4699000" y="3390900"/>
            <a:ext cx="355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accent1"/>
                </a:solidFill>
                <a:latin typeface="Trebuchet MS"/>
                <a:cs typeface="Trebuchet MS"/>
              </a:rPr>
              <a:t>D</a:t>
            </a:r>
            <a:endParaRPr lang="fr-FR" sz="1400" b="0" dirty="0">
              <a:solidFill>
                <a:schemeClr val="accent1"/>
              </a:solidFill>
              <a:latin typeface="Trebuchet MS"/>
              <a:cs typeface="Trebuchet MS"/>
            </a:endParaRPr>
          </a:p>
        </p:txBody>
      </p:sp>
      <p:sp>
        <p:nvSpPr>
          <p:cNvPr id="43" name="Text Box 11"/>
          <p:cNvSpPr txBox="1">
            <a:spLocks noChangeArrowheads="1"/>
          </p:cNvSpPr>
          <p:nvPr/>
        </p:nvSpPr>
        <p:spPr bwMode="auto">
          <a:xfrm>
            <a:off x="5803902" y="5331883"/>
            <a:ext cx="39084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fr-FR" sz="1400" dirty="0" err="1">
                <a:solidFill>
                  <a:schemeClr val="accent1"/>
                </a:solidFill>
                <a:latin typeface="Trebuchet MS"/>
                <a:cs typeface="Trebuchet MS"/>
              </a:rPr>
              <a:t>Fz</a:t>
            </a:r>
            <a:endParaRPr lang="fr-FR" sz="1400" dirty="0">
              <a:solidFill>
                <a:schemeClr val="accent1"/>
              </a:solidFill>
              <a:latin typeface="Trebuchet MS"/>
              <a:cs typeface="Trebuchet MS"/>
            </a:endParaRPr>
          </a:p>
        </p:txBody>
      </p:sp>
      <p:grpSp>
        <p:nvGrpSpPr>
          <p:cNvPr id="10" name="Grouper 104"/>
          <p:cNvGrpSpPr/>
          <p:nvPr/>
        </p:nvGrpSpPr>
        <p:grpSpPr>
          <a:xfrm>
            <a:off x="804863" y="1944697"/>
            <a:ext cx="8008937" cy="307777"/>
            <a:chOff x="804863" y="1652597"/>
            <a:chExt cx="8008937" cy="307777"/>
          </a:xfrm>
        </p:grpSpPr>
        <p:sp>
          <p:nvSpPr>
            <p:cNvPr id="46" name="Text Box 8"/>
            <p:cNvSpPr txBox="1">
              <a:spLocks noChangeArrowheads="1"/>
            </p:cNvSpPr>
            <p:nvPr/>
          </p:nvSpPr>
          <p:spPr bwMode="auto">
            <a:xfrm>
              <a:off x="1066800" y="1652597"/>
              <a:ext cx="77470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1" hangingPunct="1">
                <a:defRPr/>
              </a:pPr>
              <a:r>
                <a:rPr lang="fr-FR" sz="1400" b="0" dirty="0">
                  <a:solidFill>
                    <a:srgbClr val="000000"/>
                  </a:solidFill>
                  <a:latin typeface="Trebuchet MS"/>
                  <a:ea typeface="+mn-ea"/>
                  <a:cs typeface="Trebuchet MS"/>
                </a:rPr>
                <a:t>Création d’un moment redresseur </a:t>
              </a:r>
              <a:r>
                <a:rPr lang="fr-FR" sz="1400" b="0" dirty="0">
                  <a:solidFill>
                    <a:schemeClr val="accent1"/>
                  </a:solidFill>
                  <a:latin typeface="Trebuchet MS"/>
                  <a:ea typeface="+mn-ea"/>
                  <a:cs typeface="Trebuchet MS"/>
                </a:rPr>
                <a:t>(</a:t>
              </a:r>
              <a:r>
                <a:rPr lang="fr-FR" sz="1400" b="0" dirty="0" err="1">
                  <a:solidFill>
                    <a:schemeClr val="accent1"/>
                  </a:solidFill>
                  <a:latin typeface="Trebuchet MS"/>
                  <a:ea typeface="+mn-ea"/>
                  <a:cs typeface="Trebuchet MS"/>
                </a:rPr>
                <a:t>Fz</a:t>
              </a:r>
              <a:r>
                <a:rPr lang="fr-FR" sz="1400" b="0" dirty="0">
                  <a:solidFill>
                    <a:schemeClr val="accent1"/>
                  </a:solidFill>
                  <a:latin typeface="Trebuchet MS"/>
                  <a:ea typeface="+mn-ea"/>
                  <a:cs typeface="Trebuchet MS"/>
                </a:rPr>
                <a:t> . D)</a:t>
              </a:r>
            </a:p>
          </p:txBody>
        </p:sp>
        <p:pic>
          <p:nvPicPr>
            <p:cNvPr id="47" name="Picture 14" descr="BD10263_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804863" y="1695451"/>
              <a:ext cx="204788" cy="204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1" name="Grouper 104"/>
          <p:cNvGrpSpPr/>
          <p:nvPr/>
        </p:nvGrpSpPr>
        <p:grpSpPr>
          <a:xfrm>
            <a:off x="796131" y="2262197"/>
            <a:ext cx="8347869" cy="523220"/>
            <a:chOff x="804863" y="1652597"/>
            <a:chExt cx="8008937" cy="523220"/>
          </a:xfrm>
        </p:grpSpPr>
        <p:sp>
          <p:nvSpPr>
            <p:cNvPr id="49" name="Text Box 8"/>
            <p:cNvSpPr txBox="1">
              <a:spLocks noChangeArrowheads="1"/>
            </p:cNvSpPr>
            <p:nvPr/>
          </p:nvSpPr>
          <p:spPr bwMode="auto">
            <a:xfrm>
              <a:off x="1066800" y="1652597"/>
              <a:ext cx="77470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1" hangingPunct="1">
                <a:defRPr/>
              </a:pPr>
              <a:r>
                <a:rPr lang="fr-FR" sz="1400" dirty="0">
                  <a:solidFill>
                    <a:srgbClr val="000000"/>
                  </a:solidFill>
                  <a:latin typeface="Trebuchet MS"/>
                  <a:ea typeface="+mn-ea"/>
                  <a:cs typeface="Trebuchet MS"/>
                </a:rPr>
                <a:t>Pour qu’un ULM soit équilibré il faut que les moments résultants soient nuls </a:t>
              </a:r>
              <a:r>
                <a:rPr lang="fr-FR" sz="1400" dirty="0">
                  <a:solidFill>
                    <a:srgbClr val="FF0000"/>
                  </a:solidFill>
                  <a:latin typeface="Trebuchet MS"/>
                  <a:ea typeface="+mn-ea"/>
                  <a:cs typeface="Trebuchet MS"/>
                </a:rPr>
                <a:t>(Mg . d) </a:t>
              </a:r>
              <a:r>
                <a:rPr lang="fr-FR" sz="1400" dirty="0">
                  <a:solidFill>
                    <a:srgbClr val="000000"/>
                  </a:solidFill>
                  <a:latin typeface="Trebuchet MS"/>
                  <a:ea typeface="+mn-ea"/>
                  <a:cs typeface="Trebuchet MS"/>
                </a:rPr>
                <a:t>=</a:t>
              </a:r>
              <a:r>
                <a:rPr lang="fr-FR" sz="1400" dirty="0">
                  <a:solidFill>
                    <a:srgbClr val="FF0000"/>
                  </a:solidFill>
                  <a:latin typeface="Trebuchet MS"/>
                  <a:ea typeface="+mn-ea"/>
                  <a:cs typeface="Trebuchet MS"/>
                </a:rPr>
                <a:t> </a:t>
              </a:r>
              <a:r>
                <a:rPr lang="fr-FR" sz="1400" dirty="0">
                  <a:solidFill>
                    <a:srgbClr val="1B587C"/>
                  </a:solidFill>
                  <a:latin typeface="Trebuchet MS"/>
                  <a:cs typeface="Trebuchet MS"/>
                </a:rPr>
                <a:t>(</a:t>
              </a:r>
              <a:r>
                <a:rPr lang="fr-FR" sz="1400" dirty="0" err="1">
                  <a:solidFill>
                    <a:srgbClr val="1B587C"/>
                  </a:solidFill>
                  <a:latin typeface="Trebuchet MS"/>
                  <a:cs typeface="Trebuchet MS"/>
                </a:rPr>
                <a:t>Fz</a:t>
              </a:r>
              <a:r>
                <a:rPr lang="fr-FR" sz="1400" dirty="0">
                  <a:solidFill>
                    <a:srgbClr val="1B587C"/>
                  </a:solidFill>
                  <a:latin typeface="Trebuchet MS"/>
                  <a:cs typeface="Trebuchet MS"/>
                </a:rPr>
                <a:t> . D)</a:t>
              </a:r>
            </a:p>
          </p:txBody>
        </p:sp>
        <p:pic>
          <p:nvPicPr>
            <p:cNvPr id="51" name="Picture 14" descr="BD10263_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804863" y="1695451"/>
              <a:ext cx="204788" cy="204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2" name="Grouper 37"/>
          <p:cNvGrpSpPr/>
          <p:nvPr/>
        </p:nvGrpSpPr>
        <p:grpSpPr>
          <a:xfrm>
            <a:off x="3039910" y="3378200"/>
            <a:ext cx="808190" cy="319599"/>
            <a:chOff x="2684310" y="3441700"/>
            <a:chExt cx="808190" cy="355601"/>
          </a:xfrm>
        </p:grpSpPr>
        <p:sp>
          <p:nvSpPr>
            <p:cNvPr id="53" name="Freeform 25"/>
            <p:cNvSpPr>
              <a:spLocks/>
            </p:cNvSpPr>
            <p:nvPr/>
          </p:nvSpPr>
          <p:spPr bwMode="auto">
            <a:xfrm rot="5400000">
              <a:off x="3088405" y="3393206"/>
              <a:ext cx="0" cy="808190"/>
            </a:xfrm>
            <a:custGeom>
              <a:avLst/>
              <a:gdLst/>
              <a:ahLst/>
              <a:cxnLst>
                <a:cxn ang="0">
                  <a:pos x="333" y="1008"/>
                </a:cxn>
                <a:cxn ang="0">
                  <a:pos x="0" y="0"/>
                </a:cxn>
              </a:cxnLst>
              <a:rect l="0" t="0" r="r" b="b"/>
              <a:pathLst>
                <a:path w="333" h="1008">
                  <a:moveTo>
                    <a:pt x="333" y="1008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4" name="ZoneTexte 53"/>
            <p:cNvSpPr txBox="1"/>
            <p:nvPr/>
          </p:nvSpPr>
          <p:spPr>
            <a:xfrm>
              <a:off x="3098800" y="3441700"/>
              <a:ext cx="355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>
                  <a:solidFill>
                    <a:srgbClr val="FF0000"/>
                  </a:solidFill>
                  <a:latin typeface="Trebuchet MS"/>
                  <a:cs typeface="Trebuchet MS"/>
                </a:rPr>
                <a:t>d</a:t>
              </a:r>
              <a:endParaRPr lang="fr-FR" sz="1400" b="0" dirty="0">
                <a:solidFill>
                  <a:srgbClr val="FF0000"/>
                </a:solidFill>
                <a:latin typeface="Trebuchet MS"/>
                <a:cs typeface="Trebuchet MS"/>
              </a:endParaRPr>
            </a:p>
          </p:txBody>
        </p:sp>
      </p:grpSp>
      <p:sp>
        <p:nvSpPr>
          <p:cNvPr id="56" name="AutoShape 7"/>
          <p:cNvSpPr>
            <a:spLocks noChangeArrowheads="1"/>
          </p:cNvSpPr>
          <p:nvPr/>
        </p:nvSpPr>
        <p:spPr bwMode="auto">
          <a:xfrm flipV="1">
            <a:off x="5892804" y="4836583"/>
            <a:ext cx="196799" cy="670750"/>
          </a:xfrm>
          <a:prstGeom prst="upArrow">
            <a:avLst>
              <a:gd name="adj1" fmla="val 50000"/>
              <a:gd name="adj2" fmla="val 96354"/>
            </a:avLst>
          </a:prstGeom>
          <a:solidFill>
            <a:schemeClr val="accent1">
              <a:alpha val="84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9" name="Text Box 11"/>
          <p:cNvSpPr txBox="1">
            <a:spLocks noChangeArrowheads="1"/>
          </p:cNvSpPr>
          <p:nvPr/>
        </p:nvSpPr>
        <p:spPr bwMode="auto">
          <a:xfrm>
            <a:off x="5803902" y="5471583"/>
            <a:ext cx="39084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fr-FR" sz="1400" dirty="0" err="1">
                <a:solidFill>
                  <a:schemeClr val="accent1"/>
                </a:solidFill>
                <a:latin typeface="Trebuchet MS"/>
                <a:cs typeface="Trebuchet MS"/>
              </a:rPr>
              <a:t>Fz</a:t>
            </a:r>
            <a:endParaRPr lang="fr-FR" sz="1400" dirty="0">
              <a:solidFill>
                <a:schemeClr val="accent1"/>
              </a:solidFill>
              <a:latin typeface="Trebuchet MS"/>
              <a:cs typeface="Trebuchet MS"/>
            </a:endParaRPr>
          </a:p>
        </p:txBody>
      </p:sp>
      <p:sp>
        <p:nvSpPr>
          <p:cNvPr id="63" name="Rectangle 2" descr="Marbre blanc"/>
          <p:cNvSpPr>
            <a:spLocks noChangeArrowheads="1"/>
          </p:cNvSpPr>
          <p:nvPr/>
        </p:nvSpPr>
        <p:spPr bwMode="auto">
          <a:xfrm>
            <a:off x="378619" y="441326"/>
            <a:ext cx="8412162" cy="45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extrusionH="57150" contourW="6350" prstMaterial="metal">
              <a:bevelT w="38100" h="3810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defTabSz="914363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fr-FR" sz="26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latin typeface="+mj-lt"/>
                <a:ea typeface="+mn-ea"/>
                <a:cs typeface="Arial" charset="0"/>
              </a:rPr>
              <a:t>EQUILIBRE ET Stabilité de l’ ULM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778 -3.7037E-7 L -1.66667E-6 -3.7037E-7 " pathEditMode="fixed" rAng="0" ptsTypes="AA">
                                      <p:cBhvr>
                                        <p:cTn id="6" dur="1000" spd="-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3" grpId="0"/>
      <p:bldP spid="56" grpId="0" animBg="1"/>
      <p:bldP spid="10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 22"/>
          <p:cNvPicPr>
            <a:picLocks noChangeAspect="1"/>
          </p:cNvPicPr>
          <p:nvPr/>
        </p:nvPicPr>
        <p:blipFill>
          <a:blip r:embed="rId2">
            <a:grayscl/>
            <a:alphaModFix/>
          </a:blip>
          <a:stretch>
            <a:fillRect/>
          </a:stretch>
        </p:blipFill>
        <p:spPr>
          <a:xfrm flipH="1">
            <a:off x="2351429" y="3996351"/>
            <a:ext cx="3983941" cy="1125898"/>
          </a:xfrm>
          <a:prstGeom prst="rect">
            <a:avLst/>
          </a:prstGeom>
        </p:spPr>
      </p:pic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2139950" y="1047750"/>
            <a:ext cx="45847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indent="-393192" algn="ctr" eaLnBrk="1" hangingPunct="1">
              <a:spcBef>
                <a:spcPts val="768"/>
              </a:spcBef>
              <a:buBlip>
                <a:blip r:embed="rId3"/>
              </a:buBlip>
              <a:defRPr/>
            </a:pPr>
            <a:r>
              <a:rPr lang="fr-FR" sz="1800" cap="small" dirty="0">
                <a:solidFill>
                  <a:srgbClr val="1B587C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/>
                <a:ea typeface="+mn-ea"/>
                <a:cs typeface="Trebuchet MS"/>
              </a:rPr>
              <a:t>   Equilibre longitudinal de l’avion</a:t>
            </a:r>
          </a:p>
        </p:txBody>
      </p:sp>
      <p:grpSp>
        <p:nvGrpSpPr>
          <p:cNvPr id="2" name="Grouper 70"/>
          <p:cNvGrpSpPr/>
          <p:nvPr/>
        </p:nvGrpSpPr>
        <p:grpSpPr>
          <a:xfrm>
            <a:off x="2641600" y="3078621"/>
            <a:ext cx="2446867" cy="75225"/>
            <a:chOff x="3378200" y="2532508"/>
            <a:chExt cx="2446867" cy="75225"/>
          </a:xfrm>
        </p:grpSpPr>
        <p:pic>
          <p:nvPicPr>
            <p:cNvPr id="61" name="Image 60"/>
            <p:cNvPicPr>
              <a:picLocks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5699" b="95977"/>
            <a:stretch>
              <a:fillRect/>
            </a:stretch>
          </p:blipFill>
          <p:spPr>
            <a:xfrm rot="21540000">
              <a:off x="3379622" y="2532508"/>
              <a:ext cx="2443397" cy="61350"/>
            </a:xfrm>
            <a:prstGeom prst="rect">
              <a:avLst/>
            </a:prstGeom>
            <a:ln>
              <a:noFill/>
            </a:ln>
          </p:spPr>
        </p:pic>
        <p:cxnSp>
          <p:nvCxnSpPr>
            <p:cNvPr id="70" name="Connecteur droit 69"/>
            <p:cNvCxnSpPr/>
            <p:nvPr/>
          </p:nvCxnSpPr>
          <p:spPr>
            <a:xfrm flipV="1">
              <a:off x="3378200" y="2573867"/>
              <a:ext cx="2446867" cy="33866"/>
            </a:xfrm>
            <a:prstGeom prst="line">
              <a:avLst/>
            </a:prstGeom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er 86"/>
          <p:cNvGrpSpPr/>
          <p:nvPr/>
        </p:nvGrpSpPr>
        <p:grpSpPr>
          <a:xfrm>
            <a:off x="3653859" y="3136902"/>
            <a:ext cx="363079" cy="1729194"/>
            <a:chOff x="2605059" y="1951570"/>
            <a:chExt cx="363079" cy="1729194"/>
          </a:xfrm>
        </p:grpSpPr>
        <p:grpSp>
          <p:nvGrpSpPr>
            <p:cNvPr id="4" name="Grouper 67"/>
            <p:cNvGrpSpPr/>
            <p:nvPr/>
          </p:nvGrpSpPr>
          <p:grpSpPr>
            <a:xfrm>
              <a:off x="2664400" y="1951570"/>
              <a:ext cx="242266" cy="1490130"/>
              <a:chOff x="4389966" y="2650067"/>
              <a:chExt cx="278266" cy="1697169"/>
            </a:xfrm>
          </p:grpSpPr>
          <p:pic>
            <p:nvPicPr>
              <p:cNvPr id="60" name="Image 59"/>
              <p:cNvPicPr>
                <a:picLocks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-5000" contrast="38000"/>
              </a:blip>
              <a:srcRect l="70149" r="-7" b="27423"/>
              <a:stretch>
                <a:fillRect/>
              </a:stretch>
            </p:blipFill>
            <p:spPr>
              <a:xfrm>
                <a:off x="4408002" y="3371800"/>
                <a:ext cx="256054" cy="97543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4" name="Image 63"/>
              <p:cNvPicPr>
                <a:picLocks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-5000" contrast="38000"/>
              </a:blip>
              <a:srcRect l="68122" b="28510"/>
              <a:stretch>
                <a:fillRect/>
              </a:stretch>
            </p:blipFill>
            <p:spPr>
              <a:xfrm flipV="1">
                <a:off x="4389966" y="2650067"/>
                <a:ext cx="278266" cy="92482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86" name="Image 85"/>
            <p:cNvPicPr>
              <a:picLocks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5000" contrast="38000"/>
            </a:blip>
            <a:srcRect l="70149" t="69927"/>
            <a:stretch>
              <a:fillRect/>
            </a:stretch>
          </p:blipFill>
          <p:spPr>
            <a:xfrm>
              <a:off x="2605059" y="3365502"/>
              <a:ext cx="363079" cy="31526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" name="Grouper 74"/>
          <p:cNvGrpSpPr/>
          <p:nvPr/>
        </p:nvGrpSpPr>
        <p:grpSpPr>
          <a:xfrm>
            <a:off x="3673923" y="4544129"/>
            <a:ext cx="402749" cy="378154"/>
            <a:chOff x="3800923" y="4243563"/>
            <a:chExt cx="402749" cy="378154"/>
          </a:xfrm>
        </p:grpSpPr>
        <p:sp>
          <p:nvSpPr>
            <p:cNvPr id="76" name="Oval 49"/>
            <p:cNvSpPr>
              <a:spLocks noChangeArrowheads="1"/>
            </p:cNvSpPr>
            <p:nvPr/>
          </p:nvSpPr>
          <p:spPr bwMode="auto">
            <a:xfrm>
              <a:off x="3906731" y="4339908"/>
              <a:ext cx="175207" cy="180647"/>
            </a:xfrm>
            <a:prstGeom prst="ellipse">
              <a:avLst/>
            </a:prstGeom>
            <a:solidFill>
              <a:srgbClr val="FFFF00"/>
            </a:solidFill>
            <a:ln w="31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7" name="Line 50"/>
            <p:cNvSpPr>
              <a:spLocks noChangeShapeType="1"/>
            </p:cNvSpPr>
            <p:nvPr/>
          </p:nvSpPr>
          <p:spPr bwMode="auto">
            <a:xfrm>
              <a:off x="4004574" y="4243563"/>
              <a:ext cx="0" cy="378154"/>
            </a:xfrm>
            <a:prstGeom prst="line">
              <a:avLst/>
            </a:prstGeom>
            <a:noFill/>
            <a:ln w="3175" cap="flat" cmpd="sng" algn="ctr">
              <a:solidFill>
                <a:srgbClr val="E3DED1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8" name="Line 51"/>
            <p:cNvSpPr>
              <a:spLocks noChangeShapeType="1"/>
            </p:cNvSpPr>
            <p:nvPr/>
          </p:nvSpPr>
          <p:spPr bwMode="auto">
            <a:xfrm rot="5400000">
              <a:off x="4002298" y="4236083"/>
              <a:ext cx="0" cy="402749"/>
            </a:xfrm>
            <a:prstGeom prst="line">
              <a:avLst/>
            </a:prstGeom>
            <a:noFill/>
            <a:ln w="317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6" name="Grouper 47"/>
          <p:cNvGrpSpPr/>
          <p:nvPr/>
        </p:nvGrpSpPr>
        <p:grpSpPr>
          <a:xfrm>
            <a:off x="2324100" y="3240637"/>
            <a:ext cx="1974850" cy="2970523"/>
            <a:chOff x="3048000" y="3240637"/>
            <a:chExt cx="1974850" cy="2970523"/>
          </a:xfrm>
        </p:grpSpPr>
        <p:grpSp>
          <p:nvGrpSpPr>
            <p:cNvPr id="7" name="Grouper 53"/>
            <p:cNvGrpSpPr/>
            <p:nvPr/>
          </p:nvGrpSpPr>
          <p:grpSpPr>
            <a:xfrm>
              <a:off x="3048000" y="4741333"/>
              <a:ext cx="1974850" cy="1469827"/>
              <a:chOff x="3048000" y="4538133"/>
              <a:chExt cx="1974850" cy="1469827"/>
            </a:xfrm>
          </p:grpSpPr>
          <p:sp>
            <p:nvSpPr>
              <p:cNvPr id="50" name="Text Box 11"/>
              <p:cNvSpPr txBox="1">
                <a:spLocks noChangeArrowheads="1"/>
              </p:cNvSpPr>
              <p:nvPr/>
            </p:nvSpPr>
            <p:spPr bwMode="auto">
              <a:xfrm>
                <a:off x="3048000" y="5700183"/>
                <a:ext cx="1974850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fr-FR" sz="1400" dirty="0">
                    <a:solidFill>
                      <a:srgbClr val="FF0000"/>
                    </a:solidFill>
                    <a:latin typeface="Trebuchet MS"/>
                    <a:cs typeface="Trebuchet MS"/>
                  </a:rPr>
                  <a:t>POIDS (Mg)</a:t>
                </a:r>
              </a:p>
            </p:txBody>
          </p:sp>
          <p:sp>
            <p:nvSpPr>
              <p:cNvPr id="55" name="AutoShape 16"/>
              <p:cNvSpPr>
                <a:spLocks noChangeArrowheads="1"/>
              </p:cNvSpPr>
              <p:nvPr/>
            </p:nvSpPr>
            <p:spPr bwMode="auto">
              <a:xfrm flipV="1">
                <a:off x="3917951" y="4538133"/>
                <a:ext cx="196799" cy="1174750"/>
              </a:xfrm>
              <a:prstGeom prst="upArrow">
                <a:avLst>
                  <a:gd name="adj1" fmla="val 50000"/>
                  <a:gd name="adj2" fmla="val 96354"/>
                </a:avLst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8" name="Group 48"/>
            <p:cNvGrpSpPr>
              <a:grpSpLocks/>
            </p:cNvGrpSpPr>
            <p:nvPr/>
          </p:nvGrpSpPr>
          <p:grpSpPr bwMode="auto">
            <a:xfrm>
              <a:off x="3812486" y="4552596"/>
              <a:ext cx="402749" cy="378154"/>
              <a:chOff x="1093" y="2411"/>
              <a:chExt cx="177" cy="157"/>
            </a:xfrm>
          </p:grpSpPr>
          <p:sp>
            <p:nvSpPr>
              <p:cNvPr id="57" name="Oval 49"/>
              <p:cNvSpPr>
                <a:spLocks noChangeArrowheads="1"/>
              </p:cNvSpPr>
              <p:nvPr/>
            </p:nvSpPr>
            <p:spPr bwMode="auto">
              <a:xfrm>
                <a:off x="1140" y="2451"/>
                <a:ext cx="77" cy="75"/>
              </a:xfrm>
              <a:prstGeom prst="ellipse">
                <a:avLst/>
              </a:prstGeom>
              <a:solidFill>
                <a:srgbClr val="FFFF00"/>
              </a:solidFill>
              <a:ln w="31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8" name="Line 50"/>
              <p:cNvSpPr>
                <a:spLocks noChangeShapeType="1"/>
              </p:cNvSpPr>
              <p:nvPr/>
            </p:nvSpPr>
            <p:spPr bwMode="auto">
              <a:xfrm>
                <a:off x="1183" y="2411"/>
                <a:ext cx="0" cy="157"/>
              </a:xfrm>
              <a:prstGeom prst="line">
                <a:avLst/>
              </a:prstGeom>
              <a:noFill/>
              <a:ln w="3175" cap="flat" cmpd="sng" algn="ctr">
                <a:solidFill>
                  <a:srgbClr val="E3DED1"/>
                </a:solidFill>
                <a:prstDash val="solid"/>
                <a:round/>
                <a:headEnd type="none" w="med" len="med"/>
                <a:tailEnd type="none" w="med" len="med"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9" name="Line 51"/>
              <p:cNvSpPr>
                <a:spLocks noChangeShapeType="1"/>
              </p:cNvSpPr>
              <p:nvPr/>
            </p:nvSpPr>
            <p:spPr bwMode="auto">
              <a:xfrm rot="5400000">
                <a:off x="1182" y="2403"/>
                <a:ext cx="0" cy="177"/>
              </a:xfrm>
              <a:prstGeom prst="line">
                <a:avLst/>
              </a:prstGeom>
              <a:noFill/>
              <a:ln w="3175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90" name="Freeform 25"/>
            <p:cNvSpPr>
              <a:spLocks/>
            </p:cNvSpPr>
            <p:nvPr/>
          </p:nvSpPr>
          <p:spPr bwMode="auto">
            <a:xfrm>
              <a:off x="4001033" y="3240637"/>
              <a:ext cx="0" cy="1384196"/>
            </a:xfrm>
            <a:custGeom>
              <a:avLst/>
              <a:gdLst/>
              <a:ahLst/>
              <a:cxnLst>
                <a:cxn ang="0">
                  <a:pos x="333" y="1008"/>
                </a:cxn>
                <a:cxn ang="0">
                  <a:pos x="0" y="0"/>
                </a:cxn>
              </a:cxnLst>
              <a:rect l="0" t="0" r="r" b="b"/>
              <a:pathLst>
                <a:path w="333" h="1008">
                  <a:moveTo>
                    <a:pt x="333" y="1008"/>
                  </a:moveTo>
                  <a:lnTo>
                    <a:pt x="0" y="0"/>
                  </a:lnTo>
                </a:path>
              </a:pathLst>
            </a:custGeom>
            <a:noFill/>
            <a:ln w="12700" cap="flat" cmpd="sng" algn="ctr">
              <a:solidFill>
                <a:schemeClr val="tx2">
                  <a:lumMod val="75000"/>
                  <a:lumOff val="25000"/>
                </a:schemeClr>
              </a:solidFill>
              <a:prstDash val="lgDashDot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9" name="Grouper 37"/>
          <p:cNvGrpSpPr/>
          <p:nvPr/>
        </p:nvGrpSpPr>
        <p:grpSpPr>
          <a:xfrm>
            <a:off x="3291906" y="3378200"/>
            <a:ext cx="556194" cy="317501"/>
            <a:chOff x="4015806" y="3378200"/>
            <a:chExt cx="556194" cy="317501"/>
          </a:xfrm>
        </p:grpSpPr>
        <p:sp>
          <p:nvSpPr>
            <p:cNvPr id="93" name="Freeform 25"/>
            <p:cNvSpPr>
              <a:spLocks/>
            </p:cNvSpPr>
            <p:nvPr/>
          </p:nvSpPr>
          <p:spPr bwMode="auto">
            <a:xfrm rot="5400000">
              <a:off x="4293903" y="3417604"/>
              <a:ext cx="0" cy="556194"/>
            </a:xfrm>
            <a:custGeom>
              <a:avLst/>
              <a:gdLst/>
              <a:ahLst/>
              <a:cxnLst>
                <a:cxn ang="0">
                  <a:pos x="333" y="1008"/>
                </a:cxn>
                <a:cxn ang="0">
                  <a:pos x="0" y="0"/>
                </a:cxn>
              </a:cxnLst>
              <a:rect l="0" t="0" r="r" b="b"/>
              <a:pathLst>
                <a:path w="333" h="1008">
                  <a:moveTo>
                    <a:pt x="333" y="1008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3" name="ZoneTexte 102"/>
            <p:cNvSpPr txBox="1"/>
            <p:nvPr/>
          </p:nvSpPr>
          <p:spPr>
            <a:xfrm>
              <a:off x="4178300" y="3378200"/>
              <a:ext cx="355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>
                  <a:solidFill>
                    <a:srgbClr val="FF0000"/>
                  </a:solidFill>
                  <a:latin typeface="Trebuchet MS"/>
                  <a:cs typeface="Trebuchet MS"/>
                </a:rPr>
                <a:t>d</a:t>
              </a:r>
              <a:endParaRPr lang="fr-FR" sz="1400" b="0" dirty="0">
                <a:solidFill>
                  <a:srgbClr val="FF0000"/>
                </a:solidFill>
                <a:latin typeface="Trebuchet MS"/>
                <a:cs typeface="Trebuchet MS"/>
              </a:endParaRPr>
            </a:p>
          </p:txBody>
        </p:sp>
      </p:grpSp>
      <p:sp>
        <p:nvSpPr>
          <p:cNvPr id="37" name="Freeform 25"/>
          <p:cNvSpPr>
            <a:spLocks/>
          </p:cNvSpPr>
          <p:nvPr/>
        </p:nvSpPr>
        <p:spPr bwMode="auto">
          <a:xfrm rot="5400000">
            <a:off x="4930701" y="2661605"/>
            <a:ext cx="0" cy="2068192"/>
          </a:xfrm>
          <a:custGeom>
            <a:avLst/>
            <a:gdLst/>
            <a:ahLst/>
            <a:cxnLst>
              <a:cxn ang="0">
                <a:pos x="333" y="1008"/>
              </a:cxn>
              <a:cxn ang="0">
                <a:pos x="0" y="0"/>
              </a:cxn>
            </a:cxnLst>
            <a:rect l="0" t="0" r="r" b="b"/>
            <a:pathLst>
              <a:path w="333" h="1008">
                <a:moveTo>
                  <a:pt x="333" y="1008"/>
                </a:moveTo>
                <a:lnTo>
                  <a:pt x="0" y="0"/>
                </a:lnTo>
              </a:path>
            </a:pathLst>
          </a:custGeom>
          <a:noFill/>
          <a:ln w="19050" cap="flat" cmpd="sng" algn="ctr">
            <a:solidFill>
              <a:schemeClr val="accent1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8" name="Freeform 25"/>
          <p:cNvSpPr>
            <a:spLocks/>
          </p:cNvSpPr>
          <p:nvPr/>
        </p:nvSpPr>
        <p:spPr bwMode="auto">
          <a:xfrm>
            <a:off x="5994933" y="3266037"/>
            <a:ext cx="0" cy="1528196"/>
          </a:xfrm>
          <a:custGeom>
            <a:avLst/>
            <a:gdLst/>
            <a:ahLst/>
            <a:cxnLst>
              <a:cxn ang="0">
                <a:pos x="333" y="1008"/>
              </a:cxn>
              <a:cxn ang="0">
                <a:pos x="0" y="0"/>
              </a:cxn>
            </a:cxnLst>
            <a:rect l="0" t="0" r="r" b="b"/>
            <a:pathLst>
              <a:path w="333" h="1008">
                <a:moveTo>
                  <a:pt x="333" y="1008"/>
                </a:moveTo>
                <a:lnTo>
                  <a:pt x="0" y="0"/>
                </a:lnTo>
              </a:path>
            </a:pathLst>
          </a:custGeom>
          <a:noFill/>
          <a:ln w="12700" cap="flat" cmpd="sng" algn="ctr">
            <a:solidFill>
              <a:schemeClr val="tx2">
                <a:lumMod val="75000"/>
                <a:lumOff val="25000"/>
              </a:schemeClr>
            </a:solidFill>
            <a:prstDash val="lgDashDot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1" name="AutoShape 7"/>
          <p:cNvSpPr>
            <a:spLocks noChangeArrowheads="1"/>
          </p:cNvSpPr>
          <p:nvPr/>
        </p:nvSpPr>
        <p:spPr bwMode="auto">
          <a:xfrm flipV="1">
            <a:off x="5892804" y="4849283"/>
            <a:ext cx="196799" cy="526750"/>
          </a:xfrm>
          <a:prstGeom prst="upArrow">
            <a:avLst>
              <a:gd name="adj1" fmla="val 50000"/>
              <a:gd name="adj2" fmla="val 96354"/>
            </a:avLst>
          </a:prstGeom>
          <a:solidFill>
            <a:schemeClr val="accent1">
              <a:alpha val="84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2" name="ZoneTexte 41"/>
          <p:cNvSpPr txBox="1"/>
          <p:nvPr/>
        </p:nvSpPr>
        <p:spPr>
          <a:xfrm>
            <a:off x="4699000" y="3390900"/>
            <a:ext cx="355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accent1"/>
                </a:solidFill>
                <a:latin typeface="Trebuchet MS"/>
                <a:cs typeface="Trebuchet MS"/>
              </a:rPr>
              <a:t>D</a:t>
            </a:r>
            <a:endParaRPr lang="fr-FR" sz="1400" b="0" dirty="0">
              <a:solidFill>
                <a:schemeClr val="accent1"/>
              </a:solidFill>
              <a:latin typeface="Trebuchet MS"/>
              <a:cs typeface="Trebuchet MS"/>
            </a:endParaRPr>
          </a:p>
        </p:txBody>
      </p:sp>
      <p:sp>
        <p:nvSpPr>
          <p:cNvPr id="43" name="Text Box 11"/>
          <p:cNvSpPr txBox="1">
            <a:spLocks noChangeArrowheads="1"/>
          </p:cNvSpPr>
          <p:nvPr/>
        </p:nvSpPr>
        <p:spPr bwMode="auto">
          <a:xfrm>
            <a:off x="5803902" y="5331883"/>
            <a:ext cx="39084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fr-FR" sz="1400" dirty="0" err="1">
                <a:solidFill>
                  <a:schemeClr val="accent1"/>
                </a:solidFill>
                <a:latin typeface="Trebuchet MS"/>
                <a:cs typeface="Trebuchet MS"/>
              </a:rPr>
              <a:t>Fz</a:t>
            </a:r>
            <a:endParaRPr lang="fr-FR" sz="1400" dirty="0">
              <a:solidFill>
                <a:schemeClr val="accent1"/>
              </a:solidFill>
              <a:latin typeface="Trebuchet MS"/>
              <a:cs typeface="Trebuchet MS"/>
            </a:endParaRPr>
          </a:p>
        </p:txBody>
      </p:sp>
      <p:grpSp>
        <p:nvGrpSpPr>
          <p:cNvPr id="13" name="Grouper 37"/>
          <p:cNvGrpSpPr/>
          <p:nvPr/>
        </p:nvGrpSpPr>
        <p:grpSpPr>
          <a:xfrm>
            <a:off x="3543300" y="3378200"/>
            <a:ext cx="355600" cy="319596"/>
            <a:chOff x="3187700" y="3441700"/>
            <a:chExt cx="355600" cy="355597"/>
          </a:xfrm>
        </p:grpSpPr>
        <p:sp>
          <p:nvSpPr>
            <p:cNvPr id="53" name="Freeform 25"/>
            <p:cNvSpPr>
              <a:spLocks/>
            </p:cNvSpPr>
            <p:nvPr/>
          </p:nvSpPr>
          <p:spPr bwMode="auto">
            <a:xfrm rot="5400000">
              <a:off x="3340405" y="3645204"/>
              <a:ext cx="0" cy="304186"/>
            </a:xfrm>
            <a:custGeom>
              <a:avLst/>
              <a:gdLst/>
              <a:ahLst/>
              <a:cxnLst>
                <a:cxn ang="0">
                  <a:pos x="333" y="1008"/>
                </a:cxn>
                <a:cxn ang="0">
                  <a:pos x="0" y="0"/>
                </a:cxn>
              </a:cxnLst>
              <a:rect l="0" t="0" r="r" b="b"/>
              <a:pathLst>
                <a:path w="333" h="1008">
                  <a:moveTo>
                    <a:pt x="333" y="1008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4" name="ZoneTexte 53"/>
            <p:cNvSpPr txBox="1"/>
            <p:nvPr/>
          </p:nvSpPr>
          <p:spPr>
            <a:xfrm>
              <a:off x="3187700" y="3441700"/>
              <a:ext cx="355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>
                  <a:solidFill>
                    <a:srgbClr val="FF0000"/>
                  </a:solidFill>
                  <a:latin typeface="Trebuchet MS"/>
                  <a:cs typeface="Trebuchet MS"/>
                </a:rPr>
                <a:t>d</a:t>
              </a:r>
              <a:endParaRPr lang="fr-FR" sz="1400" b="0" dirty="0">
                <a:solidFill>
                  <a:srgbClr val="FF0000"/>
                </a:solidFill>
                <a:latin typeface="Trebuchet MS"/>
                <a:cs typeface="Trebuchet MS"/>
              </a:endParaRPr>
            </a:p>
          </p:txBody>
        </p:sp>
      </p:grpSp>
      <p:sp>
        <p:nvSpPr>
          <p:cNvPr id="56" name="AutoShape 7"/>
          <p:cNvSpPr>
            <a:spLocks noChangeArrowheads="1"/>
          </p:cNvSpPr>
          <p:nvPr/>
        </p:nvSpPr>
        <p:spPr bwMode="auto">
          <a:xfrm flipV="1">
            <a:off x="5892804" y="4836584"/>
            <a:ext cx="196799" cy="346749"/>
          </a:xfrm>
          <a:prstGeom prst="upArrow">
            <a:avLst>
              <a:gd name="adj1" fmla="val 50000"/>
              <a:gd name="adj2" fmla="val 96354"/>
            </a:avLst>
          </a:prstGeom>
          <a:solidFill>
            <a:schemeClr val="accent1">
              <a:alpha val="84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5" name="Rectangle 2" descr="Marbre blanc"/>
          <p:cNvSpPr>
            <a:spLocks noChangeArrowheads="1"/>
          </p:cNvSpPr>
          <p:nvPr/>
        </p:nvSpPr>
        <p:spPr bwMode="auto">
          <a:xfrm>
            <a:off x="378619" y="441326"/>
            <a:ext cx="8412162" cy="45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extrusionH="57150" contourW="6350" prstMaterial="metal">
              <a:bevelT w="38100" h="3810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defTabSz="914363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fr-FR" sz="26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latin typeface="+mj-lt"/>
                <a:ea typeface="+mn-ea"/>
                <a:cs typeface="Arial" charset="0"/>
              </a:rPr>
              <a:t>EQUILIBRE ET Stabilité de l’ ULM</a:t>
            </a:r>
          </a:p>
        </p:txBody>
      </p:sp>
      <p:grpSp>
        <p:nvGrpSpPr>
          <p:cNvPr id="79" name="Grouper 104"/>
          <p:cNvGrpSpPr/>
          <p:nvPr/>
        </p:nvGrpSpPr>
        <p:grpSpPr>
          <a:xfrm>
            <a:off x="804863" y="1652597"/>
            <a:ext cx="8008937" cy="307777"/>
            <a:chOff x="804863" y="1652597"/>
            <a:chExt cx="8008937" cy="307777"/>
          </a:xfrm>
        </p:grpSpPr>
        <p:sp>
          <p:nvSpPr>
            <p:cNvPr id="80" name="Text Box 8"/>
            <p:cNvSpPr txBox="1">
              <a:spLocks noChangeArrowheads="1"/>
            </p:cNvSpPr>
            <p:nvPr/>
          </p:nvSpPr>
          <p:spPr bwMode="auto">
            <a:xfrm>
              <a:off x="1066800" y="1652597"/>
              <a:ext cx="77470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1" hangingPunct="1">
                <a:defRPr/>
              </a:pPr>
              <a:r>
                <a:rPr lang="fr-FR" sz="1400" b="0" dirty="0">
                  <a:solidFill>
                    <a:srgbClr val="000000"/>
                  </a:solidFill>
                  <a:latin typeface="Trebuchet MS"/>
                  <a:ea typeface="+mn-ea"/>
                  <a:cs typeface="Trebuchet MS"/>
                </a:rPr>
                <a:t>Apparition d’un moment piqueur </a:t>
              </a:r>
              <a:r>
                <a:rPr lang="fr-FR" sz="1400" b="0" dirty="0">
                  <a:solidFill>
                    <a:srgbClr val="FF0000"/>
                  </a:solidFill>
                  <a:latin typeface="Trebuchet MS"/>
                  <a:ea typeface="+mn-ea"/>
                  <a:cs typeface="Trebuchet MS"/>
                </a:rPr>
                <a:t>(Mg . d)</a:t>
              </a:r>
            </a:p>
          </p:txBody>
        </p:sp>
        <p:pic>
          <p:nvPicPr>
            <p:cNvPr id="81" name="Picture 14" descr="BD10263_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804863" y="1695451"/>
              <a:ext cx="204788" cy="204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2" name="Grouper 104"/>
          <p:cNvGrpSpPr/>
          <p:nvPr/>
        </p:nvGrpSpPr>
        <p:grpSpPr>
          <a:xfrm>
            <a:off x="804863" y="1944697"/>
            <a:ext cx="8008937" cy="307777"/>
            <a:chOff x="804863" y="1652597"/>
            <a:chExt cx="8008937" cy="307777"/>
          </a:xfrm>
        </p:grpSpPr>
        <p:sp>
          <p:nvSpPr>
            <p:cNvPr id="83" name="Text Box 8"/>
            <p:cNvSpPr txBox="1">
              <a:spLocks noChangeArrowheads="1"/>
            </p:cNvSpPr>
            <p:nvPr/>
          </p:nvSpPr>
          <p:spPr bwMode="auto">
            <a:xfrm>
              <a:off x="1066800" y="1652597"/>
              <a:ext cx="77470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1" hangingPunct="1">
                <a:defRPr/>
              </a:pPr>
              <a:r>
                <a:rPr lang="fr-FR" sz="1400" b="0" dirty="0">
                  <a:solidFill>
                    <a:srgbClr val="000000"/>
                  </a:solidFill>
                  <a:latin typeface="Trebuchet MS"/>
                  <a:ea typeface="+mn-ea"/>
                  <a:cs typeface="Trebuchet MS"/>
                </a:rPr>
                <a:t>Création d’un moment redresseur </a:t>
              </a:r>
              <a:r>
                <a:rPr lang="fr-FR" sz="1400" b="0" dirty="0">
                  <a:solidFill>
                    <a:schemeClr val="accent1"/>
                  </a:solidFill>
                  <a:latin typeface="Trebuchet MS"/>
                  <a:ea typeface="+mn-ea"/>
                  <a:cs typeface="Trebuchet MS"/>
                </a:rPr>
                <a:t>(</a:t>
              </a:r>
              <a:r>
                <a:rPr lang="fr-FR" sz="1400" b="0" dirty="0" err="1">
                  <a:solidFill>
                    <a:schemeClr val="accent1"/>
                  </a:solidFill>
                  <a:latin typeface="Trebuchet MS"/>
                  <a:ea typeface="+mn-ea"/>
                  <a:cs typeface="Trebuchet MS"/>
                </a:rPr>
                <a:t>Fz</a:t>
              </a:r>
              <a:r>
                <a:rPr lang="fr-FR" sz="1400" b="0" dirty="0">
                  <a:solidFill>
                    <a:schemeClr val="accent1"/>
                  </a:solidFill>
                  <a:latin typeface="Trebuchet MS"/>
                  <a:ea typeface="+mn-ea"/>
                  <a:cs typeface="Trebuchet MS"/>
                </a:rPr>
                <a:t> . D)</a:t>
              </a:r>
            </a:p>
          </p:txBody>
        </p:sp>
        <p:pic>
          <p:nvPicPr>
            <p:cNvPr id="84" name="Picture 14" descr="BD10263_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804863" y="1695451"/>
              <a:ext cx="204788" cy="204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5" name="Grouper 104"/>
          <p:cNvGrpSpPr/>
          <p:nvPr/>
        </p:nvGrpSpPr>
        <p:grpSpPr>
          <a:xfrm>
            <a:off x="796131" y="2262197"/>
            <a:ext cx="8347869" cy="523220"/>
            <a:chOff x="804863" y="1652597"/>
            <a:chExt cx="8008937" cy="523220"/>
          </a:xfrm>
        </p:grpSpPr>
        <p:sp>
          <p:nvSpPr>
            <p:cNvPr id="87" name="Text Box 8"/>
            <p:cNvSpPr txBox="1">
              <a:spLocks noChangeArrowheads="1"/>
            </p:cNvSpPr>
            <p:nvPr/>
          </p:nvSpPr>
          <p:spPr bwMode="auto">
            <a:xfrm>
              <a:off x="1066800" y="1652597"/>
              <a:ext cx="77470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1" hangingPunct="1">
                <a:defRPr/>
              </a:pPr>
              <a:r>
                <a:rPr lang="fr-FR" sz="1400" dirty="0">
                  <a:solidFill>
                    <a:srgbClr val="000000"/>
                  </a:solidFill>
                  <a:latin typeface="Trebuchet MS"/>
                  <a:ea typeface="+mn-ea"/>
                  <a:cs typeface="Trebuchet MS"/>
                </a:rPr>
                <a:t>Pour qu’un ULM soit équilibré il faut que les moments résultants soient nuls </a:t>
              </a:r>
              <a:r>
                <a:rPr lang="fr-FR" sz="1400" dirty="0">
                  <a:solidFill>
                    <a:srgbClr val="FF0000"/>
                  </a:solidFill>
                  <a:latin typeface="Trebuchet MS"/>
                  <a:ea typeface="+mn-ea"/>
                  <a:cs typeface="Trebuchet MS"/>
                </a:rPr>
                <a:t>(Mg . d) </a:t>
              </a:r>
              <a:r>
                <a:rPr lang="fr-FR" sz="1400" dirty="0">
                  <a:solidFill>
                    <a:srgbClr val="000000"/>
                  </a:solidFill>
                  <a:latin typeface="Trebuchet MS"/>
                  <a:ea typeface="+mn-ea"/>
                  <a:cs typeface="Trebuchet MS"/>
                </a:rPr>
                <a:t>=</a:t>
              </a:r>
              <a:r>
                <a:rPr lang="fr-FR" sz="1400" dirty="0">
                  <a:solidFill>
                    <a:srgbClr val="FF0000"/>
                  </a:solidFill>
                  <a:latin typeface="Trebuchet MS"/>
                  <a:ea typeface="+mn-ea"/>
                  <a:cs typeface="Trebuchet MS"/>
                </a:rPr>
                <a:t> </a:t>
              </a:r>
              <a:r>
                <a:rPr lang="fr-FR" sz="1400" dirty="0">
                  <a:solidFill>
                    <a:srgbClr val="1B587C"/>
                  </a:solidFill>
                  <a:latin typeface="Trebuchet MS"/>
                  <a:cs typeface="Trebuchet MS"/>
                </a:rPr>
                <a:t>(</a:t>
              </a:r>
              <a:r>
                <a:rPr lang="fr-FR" sz="1400" dirty="0" err="1">
                  <a:solidFill>
                    <a:srgbClr val="1B587C"/>
                  </a:solidFill>
                  <a:latin typeface="Trebuchet MS"/>
                  <a:cs typeface="Trebuchet MS"/>
                </a:rPr>
                <a:t>Fz</a:t>
              </a:r>
              <a:r>
                <a:rPr lang="fr-FR" sz="1400" dirty="0">
                  <a:solidFill>
                    <a:srgbClr val="1B587C"/>
                  </a:solidFill>
                  <a:latin typeface="Trebuchet MS"/>
                  <a:cs typeface="Trebuchet MS"/>
                </a:rPr>
                <a:t> . D)</a:t>
              </a:r>
            </a:p>
          </p:txBody>
        </p:sp>
        <p:pic>
          <p:nvPicPr>
            <p:cNvPr id="88" name="Picture 14" descr="BD10263_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804863" y="1695451"/>
              <a:ext cx="204788" cy="204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7037E-7 L 0.02778 -3.7037E-7 " pathEditMode="fixed" rAng="0" ptsTypes="AA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3" grpId="0"/>
      <p:bldP spid="5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1236328" y="1412776"/>
            <a:ext cx="6696744" cy="363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1371600" lvl="2" indent="-457200" eaLnBrk="1" hangingPunct="1"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fr-FR" sz="2000" dirty="0">
                <a:ln w="0"/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Définitions, rappels et notions</a:t>
            </a:r>
          </a:p>
          <a:p>
            <a:pPr marL="1371600" lvl="2" indent="-457200" eaLnBrk="1" hangingPunct="1"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fr-FR" sz="2000" dirty="0">
                <a:ln w="0"/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L’équilibre longitudinal d’un ULM</a:t>
            </a:r>
          </a:p>
          <a:p>
            <a:pPr marL="1371600" lvl="2" indent="-457200" eaLnBrk="1" hangingPunct="1"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fr-FR" sz="2000" dirty="0">
                <a:ln w="0"/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La stabilité longitudinale</a:t>
            </a:r>
          </a:p>
          <a:p>
            <a:pPr marL="1371600" lvl="2" indent="-457200" eaLnBrk="1" hangingPunct="1"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fr-FR" sz="2000" dirty="0">
                <a:ln w="0"/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La plage de centrage</a:t>
            </a:r>
          </a:p>
          <a:p>
            <a:pPr marL="1371600" lvl="2" indent="-457200" eaLnBrk="1" hangingPunct="1"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fr-FR" sz="2000" dirty="0">
                <a:ln w="0"/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Stabilité latérale d’un ULM</a:t>
            </a:r>
          </a:p>
          <a:p>
            <a:pPr marL="1371600" lvl="2" indent="-457200" eaLnBrk="1" hangingPunct="1"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fr-FR" sz="2000" dirty="0">
                <a:ln w="0"/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Stabilité de route ou girouette</a:t>
            </a:r>
          </a:p>
          <a:p>
            <a:pPr marL="1371600" lvl="2" indent="-457200" eaLnBrk="1" hangingPunct="1"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fr-FR" sz="2000" dirty="0">
                <a:ln w="0"/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Stabilité roulis</a:t>
            </a:r>
          </a:p>
        </p:txBody>
      </p:sp>
      <p:sp>
        <p:nvSpPr>
          <p:cNvPr id="21" name="Rectangle 2" descr="Marbre blanc"/>
          <p:cNvSpPr>
            <a:spLocks noChangeArrowheads="1"/>
          </p:cNvSpPr>
          <p:nvPr/>
        </p:nvSpPr>
        <p:spPr bwMode="auto">
          <a:xfrm>
            <a:off x="378619" y="441326"/>
            <a:ext cx="8412162" cy="45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defTabSz="914363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fr-FR" sz="26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latin typeface="+mj-lt"/>
                <a:ea typeface="+mn-ea"/>
                <a:cs typeface="Arial" charset="0"/>
              </a:rPr>
              <a:t>EQUILIBRE ET Stabilité de l’ ULM</a:t>
            </a:r>
          </a:p>
        </p:txBody>
      </p:sp>
      <p:sp>
        <p:nvSpPr>
          <p:cNvPr id="13" name="Rectangle à coins arrondis 12"/>
          <p:cNvSpPr/>
          <p:nvPr/>
        </p:nvSpPr>
        <p:spPr bwMode="auto">
          <a:xfrm>
            <a:off x="2032000" y="2492896"/>
            <a:ext cx="5105400" cy="395998"/>
          </a:xfrm>
          <a:prstGeom prst="roundRect">
            <a:avLst/>
          </a:prstGeom>
          <a:noFill/>
          <a:ln w="28575" cmpd="sng">
            <a:solidFill>
              <a:srgbClr val="4F81BD"/>
            </a:solidFill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fr-FR" dirty="0">
              <a:ln w="0"/>
              <a:solidFill>
                <a:schemeClr val="accent1"/>
              </a:solidFill>
              <a:latin typeface="Trebuchet MS"/>
              <a:ea typeface="Comic Sans MS" charset="0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230882699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2139950" y="1047750"/>
            <a:ext cx="45847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indent="-393192" algn="ctr" eaLnBrk="1" hangingPunct="1">
              <a:spcBef>
                <a:spcPts val="768"/>
              </a:spcBef>
              <a:buBlip>
                <a:blip r:embed="rId2"/>
              </a:buBlip>
              <a:defRPr/>
            </a:pPr>
            <a:r>
              <a:rPr lang="fr-FR" sz="1800" cap="small" dirty="0">
                <a:solidFill>
                  <a:srgbClr val="1B587C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/>
                <a:ea typeface="+mn-ea"/>
                <a:cs typeface="Trebuchet MS"/>
              </a:rPr>
              <a:t>   Les différents états d’équilibre</a:t>
            </a:r>
          </a:p>
        </p:txBody>
      </p:sp>
      <p:sp>
        <p:nvSpPr>
          <p:cNvPr id="62" name="AutoShape 4"/>
          <p:cNvSpPr>
            <a:spLocks noChangeAspect="1" noChangeArrowheads="1"/>
          </p:cNvSpPr>
          <p:nvPr/>
        </p:nvSpPr>
        <p:spPr bwMode="auto">
          <a:xfrm>
            <a:off x="2528894" y="4489138"/>
            <a:ext cx="1533960" cy="1289362"/>
          </a:xfrm>
          <a:custGeom>
            <a:avLst/>
            <a:gdLst>
              <a:gd name="G0" fmla="+- 8555 0 0"/>
              <a:gd name="G1" fmla="+- 11715274 0 0"/>
              <a:gd name="G2" fmla="+- 0 0 11715274"/>
              <a:gd name="T0" fmla="*/ 0 256 1"/>
              <a:gd name="T1" fmla="*/ 180 256 1"/>
              <a:gd name="G3" fmla="+- 11715274 T0 T1"/>
              <a:gd name="T2" fmla="*/ 0 256 1"/>
              <a:gd name="T3" fmla="*/ 90 256 1"/>
              <a:gd name="G4" fmla="+- 11715274 T2 T3"/>
              <a:gd name="G5" fmla="*/ G4 2 1"/>
              <a:gd name="T4" fmla="*/ 90 256 1"/>
              <a:gd name="T5" fmla="*/ 0 256 1"/>
              <a:gd name="G6" fmla="+- 11715274 T4 T5"/>
              <a:gd name="G7" fmla="*/ G6 2 1"/>
              <a:gd name="G8" fmla="abs 11715274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8555"/>
              <a:gd name="G18" fmla="*/ 8555 1 2"/>
              <a:gd name="G19" fmla="+- G18 5400 0"/>
              <a:gd name="G20" fmla="cos G19 11715274"/>
              <a:gd name="G21" fmla="sin G19 11715274"/>
              <a:gd name="G22" fmla="+- G20 10800 0"/>
              <a:gd name="G23" fmla="+- G21 10800 0"/>
              <a:gd name="G24" fmla="+- 10800 0 G20"/>
              <a:gd name="G25" fmla="+- 8555 10800 0"/>
              <a:gd name="G26" fmla="?: G9 G17 G25"/>
              <a:gd name="G27" fmla="?: G9 0 21600"/>
              <a:gd name="G28" fmla="cos 10800 11715274"/>
              <a:gd name="G29" fmla="sin 10800 11715274"/>
              <a:gd name="G30" fmla="sin 8555 11715274"/>
              <a:gd name="G31" fmla="+- G28 10800 0"/>
              <a:gd name="G32" fmla="+- G29 10800 0"/>
              <a:gd name="G33" fmla="+- G30 10800 0"/>
              <a:gd name="G34" fmla="?: G4 0 G31"/>
              <a:gd name="G35" fmla="?: 11715274 G34 0"/>
              <a:gd name="G36" fmla="?: G6 G35 G31"/>
              <a:gd name="G37" fmla="+- 21600 0 G36"/>
              <a:gd name="G38" fmla="?: G4 0 G33"/>
              <a:gd name="G39" fmla="?: 11715274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124 w 21600"/>
              <a:gd name="T15" fmla="*/ 11009 h 21600"/>
              <a:gd name="T16" fmla="*/ 10800 w 21600"/>
              <a:gd name="T17" fmla="*/ 2245 h 21600"/>
              <a:gd name="T18" fmla="*/ 20476 w 21600"/>
              <a:gd name="T19" fmla="*/ 11009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2247" y="10984"/>
                </a:moveTo>
                <a:cubicBezTo>
                  <a:pt x="2245" y="10923"/>
                  <a:pt x="2245" y="10861"/>
                  <a:pt x="2245" y="10800"/>
                </a:cubicBezTo>
                <a:cubicBezTo>
                  <a:pt x="2245" y="6075"/>
                  <a:pt x="6075" y="2245"/>
                  <a:pt x="10800" y="2245"/>
                </a:cubicBezTo>
                <a:cubicBezTo>
                  <a:pt x="15524" y="2245"/>
                  <a:pt x="19355" y="6075"/>
                  <a:pt x="19355" y="10800"/>
                </a:cubicBezTo>
                <a:cubicBezTo>
                  <a:pt x="19354" y="10861"/>
                  <a:pt x="19354" y="10923"/>
                  <a:pt x="19352" y="10984"/>
                </a:cubicBezTo>
                <a:lnTo>
                  <a:pt x="21597" y="11033"/>
                </a:lnTo>
                <a:cubicBezTo>
                  <a:pt x="21599" y="10955"/>
                  <a:pt x="21600" y="10877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-1" y="10877"/>
                  <a:pt x="0" y="10955"/>
                  <a:pt x="2" y="11033"/>
                </a:cubicBezTo>
                <a:close/>
              </a:path>
            </a:pathLst>
          </a:custGeom>
          <a:solidFill>
            <a:srgbClr val="FF0000">
              <a:alpha val="63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innerShdw blurRad="63500" dist="50800" dir="2700000">
              <a:srgbClr val="000000">
                <a:alpha val="50000"/>
              </a:srgbClr>
            </a:inn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6" name="Rectangle 6"/>
          <p:cNvSpPr>
            <a:spLocks noChangeArrowheads="1"/>
          </p:cNvSpPr>
          <p:nvPr/>
        </p:nvSpPr>
        <p:spPr bwMode="auto">
          <a:xfrm>
            <a:off x="2117725" y="3597275"/>
            <a:ext cx="2425700" cy="116913"/>
          </a:xfrm>
          <a:prstGeom prst="rect">
            <a:avLst/>
          </a:prstGeom>
          <a:solidFill>
            <a:schemeClr val="accent1">
              <a:alpha val="73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innerShdw blurRad="63500" dist="50800" dir="2700000">
              <a:srgbClr val="000000">
                <a:alpha val="50000"/>
              </a:srgbClr>
            </a:inn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8" name="Oval 9"/>
          <p:cNvSpPr>
            <a:spLocks noChangeAspect="1" noChangeArrowheads="1"/>
          </p:cNvSpPr>
          <p:nvPr/>
        </p:nvSpPr>
        <p:spPr bwMode="auto">
          <a:xfrm>
            <a:off x="3154364" y="2401889"/>
            <a:ext cx="284111" cy="284111"/>
          </a:xfrm>
          <a:prstGeom prst="ellipse">
            <a:avLst/>
          </a:prstGeom>
          <a:gradFill flip="none" rotWithShape="1">
            <a:gsLst>
              <a:gs pos="0">
                <a:srgbClr val="777777"/>
              </a:gs>
              <a:gs pos="100000">
                <a:srgbClr val="777777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9" name="Oval 11"/>
          <p:cNvSpPr>
            <a:spLocks noChangeAspect="1" noChangeArrowheads="1"/>
          </p:cNvSpPr>
          <p:nvPr/>
        </p:nvSpPr>
        <p:spPr bwMode="auto">
          <a:xfrm>
            <a:off x="2490788" y="3305175"/>
            <a:ext cx="284112" cy="284113"/>
          </a:xfrm>
          <a:prstGeom prst="ellipse">
            <a:avLst/>
          </a:prstGeom>
          <a:gradFill rotWithShape="1">
            <a:gsLst>
              <a:gs pos="0">
                <a:srgbClr val="777777"/>
              </a:gs>
              <a:gs pos="100000">
                <a:srgbClr val="777777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9" name="Oval 12"/>
          <p:cNvSpPr>
            <a:spLocks noChangeAspect="1" noChangeArrowheads="1"/>
          </p:cNvSpPr>
          <p:nvPr/>
        </p:nvSpPr>
        <p:spPr bwMode="auto">
          <a:xfrm flipV="1">
            <a:off x="3148014" y="4202114"/>
            <a:ext cx="284111" cy="284111"/>
          </a:xfrm>
          <a:prstGeom prst="ellipse">
            <a:avLst/>
          </a:prstGeom>
          <a:gradFill rotWithShape="1">
            <a:gsLst>
              <a:gs pos="0">
                <a:srgbClr val="777777"/>
              </a:gs>
              <a:gs pos="100000">
                <a:srgbClr val="777777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0" name="WordArt 13"/>
          <p:cNvSpPr>
            <a:spLocks noChangeArrowheads="1" noChangeShapeType="1" noTextEdit="1"/>
          </p:cNvSpPr>
          <p:nvPr/>
        </p:nvSpPr>
        <p:spPr bwMode="auto">
          <a:xfrm>
            <a:off x="5029200" y="4681539"/>
            <a:ext cx="2510097" cy="24176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b="0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63500" dist="38099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  <a:ea typeface="Impact"/>
                <a:cs typeface="Impact"/>
              </a:rPr>
              <a:t>Equilibre instable</a:t>
            </a:r>
          </a:p>
        </p:txBody>
      </p:sp>
      <p:sp>
        <p:nvSpPr>
          <p:cNvPr id="81" name="WordArt 14"/>
          <p:cNvSpPr>
            <a:spLocks noChangeArrowheads="1" noChangeShapeType="1" noTextEdit="1"/>
          </p:cNvSpPr>
          <p:nvPr/>
        </p:nvSpPr>
        <p:spPr bwMode="auto">
          <a:xfrm>
            <a:off x="5029200" y="2362200"/>
            <a:ext cx="2237982" cy="24749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b="0" kern="10" dirty="0">
                <a:ln w="9525">
                  <a:noFill/>
                  <a:round/>
                  <a:headEnd/>
                  <a:tailEnd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63500" dist="38099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  <a:ea typeface="Impact"/>
                <a:cs typeface="Impact"/>
              </a:rPr>
              <a:t>Equilibre stable</a:t>
            </a:r>
          </a:p>
        </p:txBody>
      </p:sp>
      <p:sp>
        <p:nvSpPr>
          <p:cNvPr id="82" name="WordArt 15"/>
          <p:cNvSpPr>
            <a:spLocks noChangeArrowheads="1" noChangeShapeType="1" noTextEdit="1"/>
          </p:cNvSpPr>
          <p:nvPr/>
        </p:nvSpPr>
        <p:spPr bwMode="auto">
          <a:xfrm>
            <a:off x="5029200" y="3513807"/>
            <a:ext cx="2903195" cy="24749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b="0" kern="10" dirty="0">
                <a:ln w="9525">
                  <a:noFill/>
                  <a:round/>
                  <a:headEnd/>
                  <a:tailEnd/>
                </a:ln>
                <a:solidFill>
                  <a:schemeClr val="accent1"/>
                </a:solidFill>
                <a:effectLst>
                  <a:outerShdw blurRad="63500" dist="38099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  <a:ea typeface="Impact"/>
                <a:cs typeface="Impact"/>
              </a:rPr>
              <a:t>Equilibre indifférent</a:t>
            </a:r>
          </a:p>
        </p:txBody>
      </p:sp>
      <p:pic>
        <p:nvPicPr>
          <p:cNvPr id="83" name="Picture 16" descr="AG00050_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38353" y="3325814"/>
            <a:ext cx="541555" cy="282472"/>
          </a:xfrm>
          <a:prstGeom prst="rect">
            <a:avLst/>
          </a:prstGeom>
          <a:noFill/>
        </p:spPr>
      </p:pic>
      <p:pic>
        <p:nvPicPr>
          <p:cNvPr id="85" name="Picture 18" descr="AG00050_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1453" y="4291014"/>
            <a:ext cx="541555" cy="282472"/>
          </a:xfrm>
          <a:prstGeom prst="rect">
            <a:avLst/>
          </a:prstGeom>
          <a:noFill/>
        </p:spPr>
      </p:pic>
      <p:sp>
        <p:nvSpPr>
          <p:cNvPr id="87" name="AutoShape 5"/>
          <p:cNvSpPr>
            <a:spLocks noChangeAspect="1" noChangeArrowheads="1"/>
          </p:cNvSpPr>
          <p:nvPr/>
        </p:nvSpPr>
        <p:spPr bwMode="auto">
          <a:xfrm flipV="1">
            <a:off x="2554294" y="1527175"/>
            <a:ext cx="1533960" cy="1289363"/>
          </a:xfrm>
          <a:custGeom>
            <a:avLst/>
            <a:gdLst>
              <a:gd name="G0" fmla="+- 8555 0 0"/>
              <a:gd name="G1" fmla="+- 11715274 0 0"/>
              <a:gd name="G2" fmla="+- 0 0 11715274"/>
              <a:gd name="T0" fmla="*/ 0 256 1"/>
              <a:gd name="T1" fmla="*/ 180 256 1"/>
              <a:gd name="G3" fmla="+- 11715274 T0 T1"/>
              <a:gd name="T2" fmla="*/ 0 256 1"/>
              <a:gd name="T3" fmla="*/ 90 256 1"/>
              <a:gd name="G4" fmla="+- 11715274 T2 T3"/>
              <a:gd name="G5" fmla="*/ G4 2 1"/>
              <a:gd name="T4" fmla="*/ 90 256 1"/>
              <a:gd name="T5" fmla="*/ 0 256 1"/>
              <a:gd name="G6" fmla="+- 11715274 T4 T5"/>
              <a:gd name="G7" fmla="*/ G6 2 1"/>
              <a:gd name="G8" fmla="abs 11715274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8555"/>
              <a:gd name="G18" fmla="*/ 8555 1 2"/>
              <a:gd name="G19" fmla="+- G18 5400 0"/>
              <a:gd name="G20" fmla="cos G19 11715274"/>
              <a:gd name="G21" fmla="sin G19 11715274"/>
              <a:gd name="G22" fmla="+- G20 10800 0"/>
              <a:gd name="G23" fmla="+- G21 10800 0"/>
              <a:gd name="G24" fmla="+- 10800 0 G20"/>
              <a:gd name="G25" fmla="+- 8555 10800 0"/>
              <a:gd name="G26" fmla="?: G9 G17 G25"/>
              <a:gd name="G27" fmla="?: G9 0 21600"/>
              <a:gd name="G28" fmla="cos 10800 11715274"/>
              <a:gd name="G29" fmla="sin 10800 11715274"/>
              <a:gd name="G30" fmla="sin 8555 11715274"/>
              <a:gd name="G31" fmla="+- G28 10800 0"/>
              <a:gd name="G32" fmla="+- G29 10800 0"/>
              <a:gd name="G33" fmla="+- G30 10800 0"/>
              <a:gd name="G34" fmla="?: G4 0 G31"/>
              <a:gd name="G35" fmla="?: 11715274 G34 0"/>
              <a:gd name="G36" fmla="?: G6 G35 G31"/>
              <a:gd name="G37" fmla="+- 21600 0 G36"/>
              <a:gd name="G38" fmla="?: G4 0 G33"/>
              <a:gd name="G39" fmla="?: 11715274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124 w 21600"/>
              <a:gd name="T15" fmla="*/ 11009 h 21600"/>
              <a:gd name="T16" fmla="*/ 10800 w 21600"/>
              <a:gd name="T17" fmla="*/ 2245 h 21600"/>
              <a:gd name="T18" fmla="*/ 20476 w 21600"/>
              <a:gd name="T19" fmla="*/ 11009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2247" y="10984"/>
                </a:moveTo>
                <a:cubicBezTo>
                  <a:pt x="2245" y="10923"/>
                  <a:pt x="2245" y="10861"/>
                  <a:pt x="2245" y="10800"/>
                </a:cubicBezTo>
                <a:cubicBezTo>
                  <a:pt x="2245" y="6075"/>
                  <a:pt x="6075" y="2245"/>
                  <a:pt x="10800" y="2245"/>
                </a:cubicBezTo>
                <a:cubicBezTo>
                  <a:pt x="15524" y="2245"/>
                  <a:pt x="19355" y="6075"/>
                  <a:pt x="19355" y="10800"/>
                </a:cubicBezTo>
                <a:cubicBezTo>
                  <a:pt x="19354" y="10861"/>
                  <a:pt x="19354" y="10923"/>
                  <a:pt x="19352" y="10984"/>
                </a:cubicBezTo>
                <a:lnTo>
                  <a:pt x="21597" y="11033"/>
                </a:lnTo>
                <a:cubicBezTo>
                  <a:pt x="21599" y="10955"/>
                  <a:pt x="21600" y="10877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-1" y="10877"/>
                  <a:pt x="0" y="10955"/>
                  <a:pt x="2" y="11033"/>
                </a:cubicBezTo>
                <a:close/>
              </a:path>
            </a:pathLst>
          </a:custGeom>
          <a:solidFill>
            <a:schemeClr val="accent3">
              <a:alpha val="82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innerShdw blurRad="63500" dist="50800" dir="2700000">
              <a:srgbClr val="000000">
                <a:alpha val="50000"/>
              </a:srgbClr>
            </a:inn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pic>
        <p:nvPicPr>
          <p:cNvPr id="84" name="Picture 17" descr="AG00050_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84466" y="2544764"/>
            <a:ext cx="541555" cy="282472"/>
          </a:xfrm>
          <a:prstGeom prst="rect">
            <a:avLst/>
          </a:prstGeom>
          <a:noFill/>
        </p:spPr>
      </p:pic>
      <p:sp>
        <p:nvSpPr>
          <p:cNvPr id="24" name="Rectangle 2" descr="Marbre blanc"/>
          <p:cNvSpPr>
            <a:spLocks noChangeArrowheads="1"/>
          </p:cNvSpPr>
          <p:nvPr/>
        </p:nvSpPr>
        <p:spPr bwMode="auto">
          <a:xfrm>
            <a:off x="378619" y="441326"/>
            <a:ext cx="8412162" cy="45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extrusionH="57150" contourW="6350" prstMaterial="metal">
              <a:bevelT w="38100" h="3810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defTabSz="914363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fr-FR" sz="26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latin typeface="+mj-lt"/>
                <a:ea typeface="+mn-ea"/>
                <a:cs typeface="Arial" charset="0"/>
              </a:rPr>
              <a:t>EQUILIBRE ET Stabilité de l’ ULM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path" presetSubtype="0" autoRev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7.40741E-7 C 0.00208 -0.00046 0.01597 -0.00255 0.02239 -0.00602 C 0.02864 -0.00949 0.0335 -0.01435 0.03802 -0.02106 C 0.0427 -0.02755 0.04687 -0.03634 0.05 -0.04537 L 0.05694 -0.07546 " pathEditMode="relative" rAng="0" ptsTypes="faaFf">
                                      <p:cBhvr>
                                        <p:cTn id="3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" y="-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3" presetClass="pat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54335E-6 L 0.1684 2.54335E-6 " pathEditMode="relative" rAng="0" ptsTypes="AA">
                                      <p:cBhvr>
                                        <p:cTn id="7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7" presetClass="path" presetSubtype="0" ac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729 0.35787 C 0.1559 0.34213 0.14722 0.23935 0.13924 0.19421 C 0.13125 0.14907 0.12188 0.11644 0.10833 0.08727 C 0.09479 0.05741 0.07674 0.03218 0.05868 0.01667 C 0.05868 0.0169 -1.11111E-6 -0.00741 -1.11111E-6 -0.00718 " pathEditMode="relative" rAng="0" ptsTypes="faaff">
                                      <p:cBhvr>
                                        <p:cTn id="107" dur="1000" spd="-100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" y="-1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6" grpId="0" animBg="1"/>
      <p:bldP spid="68" grpId="0" animBg="1"/>
      <p:bldP spid="68" grpId="1" animBg="1"/>
      <p:bldP spid="69" grpId="0" animBg="1"/>
      <p:bldP spid="69" grpId="1" animBg="1"/>
      <p:bldP spid="79" grpId="0" animBg="1"/>
      <p:bldP spid="79" grpId="1" animBg="1"/>
      <p:bldP spid="80" grpId="0" animBg="1"/>
      <p:bldP spid="81" grpId="0"/>
      <p:bldP spid="82" grpId="0" animBg="1"/>
      <p:bldP spid="8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r 104"/>
          <p:cNvGrpSpPr/>
          <p:nvPr/>
        </p:nvGrpSpPr>
        <p:grpSpPr>
          <a:xfrm>
            <a:off x="821531" y="1652597"/>
            <a:ext cx="8008937" cy="338554"/>
            <a:chOff x="804863" y="1652595"/>
            <a:chExt cx="8008937" cy="338554"/>
          </a:xfrm>
        </p:grpSpPr>
        <p:sp>
          <p:nvSpPr>
            <p:cNvPr id="49" name="Text Box 8"/>
            <p:cNvSpPr txBox="1">
              <a:spLocks noChangeArrowheads="1"/>
            </p:cNvSpPr>
            <p:nvPr/>
          </p:nvSpPr>
          <p:spPr bwMode="auto">
            <a:xfrm>
              <a:off x="1066800" y="1652595"/>
              <a:ext cx="77470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1" hangingPunct="1">
                <a:defRPr/>
              </a:pPr>
              <a:r>
                <a:rPr lang="fr-FR" sz="1400" b="0" dirty="0">
                  <a:solidFill>
                    <a:srgbClr val="000000"/>
                  </a:solidFill>
                  <a:latin typeface="Trebuchet MS"/>
                  <a:ea typeface="+mn-ea"/>
                  <a:cs typeface="Trebuchet MS"/>
                </a:rPr>
                <a:t>Pour qu’un ULM soit humainement pilotable, il doit être</a:t>
              </a:r>
              <a:r>
                <a:rPr lang="fr-FR" sz="1400" dirty="0">
                  <a:solidFill>
                    <a:srgbClr val="000000"/>
                  </a:solidFill>
                  <a:latin typeface="Trebuchet MS"/>
                  <a:ea typeface="+mn-ea"/>
                  <a:cs typeface="Trebuchet MS"/>
                </a:rPr>
                <a:t> </a:t>
              </a:r>
              <a:r>
                <a:rPr lang="fr-FR" sz="1600" dirty="0">
                  <a:solidFill>
                    <a:srgbClr val="77933C"/>
                  </a:solidFill>
                  <a:latin typeface="Trebuchet MS"/>
                  <a:ea typeface="+mn-ea"/>
                  <a:cs typeface="Trebuchet MS"/>
                </a:rPr>
                <a:t>stable.</a:t>
              </a:r>
              <a:endParaRPr lang="fr-FR" sz="1600" dirty="0">
                <a:solidFill>
                  <a:srgbClr val="77933C"/>
                </a:solidFill>
                <a:latin typeface="Trebuchet MS"/>
                <a:cs typeface="Trebuchet MS"/>
              </a:endParaRPr>
            </a:p>
          </p:txBody>
        </p:sp>
        <p:pic>
          <p:nvPicPr>
            <p:cNvPr id="51" name="Picture 14" descr="BD10263_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04863" y="1695451"/>
              <a:ext cx="204788" cy="204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0" name="WordArt 13"/>
          <p:cNvSpPr>
            <a:spLocks noChangeArrowheads="1" noChangeShapeType="1" noTextEdit="1"/>
          </p:cNvSpPr>
          <p:nvPr/>
        </p:nvSpPr>
        <p:spPr bwMode="auto">
          <a:xfrm>
            <a:off x="5880100" y="5181600"/>
            <a:ext cx="2510097" cy="24176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b="0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63500" dist="38099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  <a:ea typeface="Impact"/>
                <a:cs typeface="Impact"/>
              </a:rPr>
              <a:t>Equilibre instable</a:t>
            </a:r>
          </a:p>
        </p:txBody>
      </p:sp>
      <p:sp>
        <p:nvSpPr>
          <p:cNvPr id="81" name="WordArt 14"/>
          <p:cNvSpPr>
            <a:spLocks noChangeArrowheads="1" noChangeShapeType="1" noTextEdit="1"/>
          </p:cNvSpPr>
          <p:nvPr/>
        </p:nvSpPr>
        <p:spPr bwMode="auto">
          <a:xfrm>
            <a:off x="5867400" y="4064000"/>
            <a:ext cx="2237982" cy="24749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b="0" kern="10" dirty="0">
                <a:ln w="9525">
                  <a:noFill/>
                  <a:round/>
                  <a:headEnd/>
                  <a:tailEnd/>
                </a:ln>
                <a:solidFill>
                  <a:srgbClr val="77933C"/>
                </a:solidFill>
                <a:effectLst>
                  <a:outerShdw blurRad="63500" dist="38099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  <a:ea typeface="Impact"/>
                <a:cs typeface="Impact"/>
              </a:rPr>
              <a:t>Equilibre stable</a:t>
            </a:r>
          </a:p>
        </p:txBody>
      </p:sp>
      <p:sp>
        <p:nvSpPr>
          <p:cNvPr id="82" name="WordArt 15"/>
          <p:cNvSpPr>
            <a:spLocks noChangeArrowheads="1" noChangeShapeType="1" noTextEdit="1"/>
          </p:cNvSpPr>
          <p:nvPr/>
        </p:nvSpPr>
        <p:spPr bwMode="auto">
          <a:xfrm>
            <a:off x="5880100" y="4618707"/>
            <a:ext cx="2903195" cy="24749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b="0" kern="10" dirty="0">
                <a:ln w="9525">
                  <a:noFill/>
                  <a:round/>
                  <a:headEnd/>
                  <a:tailEnd/>
                </a:ln>
                <a:solidFill>
                  <a:schemeClr val="accent1"/>
                </a:solidFill>
                <a:effectLst>
                  <a:outerShdw blurRad="63500" dist="38099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  <a:ea typeface="Impact"/>
                <a:cs typeface="Impact"/>
              </a:rPr>
              <a:t>Equilibre indifférent</a:t>
            </a:r>
          </a:p>
        </p:txBody>
      </p:sp>
      <p:sp>
        <p:nvSpPr>
          <p:cNvPr id="21" name="Line 65"/>
          <p:cNvSpPr>
            <a:spLocks noChangeShapeType="1"/>
          </p:cNvSpPr>
          <p:nvPr/>
        </p:nvSpPr>
        <p:spPr bwMode="auto">
          <a:xfrm rot="20273144" flipH="1" flipV="1">
            <a:off x="1102569" y="2413788"/>
            <a:ext cx="5059262" cy="2055822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lgDashDot"/>
            <a:round/>
            <a:headEnd type="non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2" name="Picture 67" descr="AG00435_"/>
          <p:cNvPicPr>
            <a:picLocks noChangeArrowheads="1" noCrop="1"/>
          </p:cNvPicPr>
          <p:nvPr/>
        </p:nvPicPr>
        <p:blipFill>
          <a:blip r:embed="rId3">
            <a:biLevel thresh="50000"/>
          </a:blip>
          <a:srcRect/>
          <a:stretch>
            <a:fillRect/>
          </a:stretch>
        </p:blipFill>
        <p:spPr bwMode="auto">
          <a:xfrm>
            <a:off x="6127750" y="2346819"/>
            <a:ext cx="726653" cy="828181"/>
          </a:xfrm>
          <a:prstGeom prst="rect">
            <a:avLst/>
          </a:prstGeom>
          <a:noFill/>
        </p:spPr>
      </p:pic>
      <p:grpSp>
        <p:nvGrpSpPr>
          <p:cNvPr id="23" name="Group 71"/>
          <p:cNvGrpSpPr>
            <a:grpSpLocks/>
          </p:cNvGrpSpPr>
          <p:nvPr/>
        </p:nvGrpSpPr>
        <p:grpSpPr bwMode="auto">
          <a:xfrm>
            <a:off x="6281739" y="2724765"/>
            <a:ext cx="287799" cy="297835"/>
            <a:chOff x="3803" y="1664"/>
            <a:chExt cx="272" cy="301"/>
          </a:xfrm>
        </p:grpSpPr>
        <p:sp>
          <p:nvSpPr>
            <p:cNvPr id="24" name="Line 68"/>
            <p:cNvSpPr>
              <a:spLocks noChangeShapeType="1"/>
            </p:cNvSpPr>
            <p:nvPr/>
          </p:nvSpPr>
          <p:spPr bwMode="auto">
            <a:xfrm>
              <a:off x="3803" y="1664"/>
              <a:ext cx="0" cy="301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Line 69"/>
            <p:cNvSpPr>
              <a:spLocks noChangeShapeType="1"/>
            </p:cNvSpPr>
            <p:nvPr/>
          </p:nvSpPr>
          <p:spPr bwMode="auto">
            <a:xfrm>
              <a:off x="3939" y="1664"/>
              <a:ext cx="0" cy="301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Line 70"/>
            <p:cNvSpPr>
              <a:spLocks noChangeShapeType="1"/>
            </p:cNvSpPr>
            <p:nvPr/>
          </p:nvSpPr>
          <p:spPr bwMode="auto">
            <a:xfrm>
              <a:off x="4075" y="1664"/>
              <a:ext cx="0" cy="301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7" name="Freeform 73"/>
          <p:cNvSpPr>
            <a:spLocks/>
          </p:cNvSpPr>
          <p:nvPr/>
        </p:nvSpPr>
        <p:spPr bwMode="auto">
          <a:xfrm rot="20273144">
            <a:off x="1109107" y="2428118"/>
            <a:ext cx="5069515" cy="2171037"/>
          </a:xfrm>
          <a:custGeom>
            <a:avLst/>
            <a:gdLst/>
            <a:ahLst/>
            <a:cxnLst>
              <a:cxn ang="0">
                <a:pos x="3714" y="1584"/>
              </a:cxn>
              <a:cxn ang="0">
                <a:pos x="3282" y="1722"/>
              </a:cxn>
              <a:cxn ang="0">
                <a:pos x="2868" y="1560"/>
              </a:cxn>
              <a:cxn ang="0">
                <a:pos x="2502" y="1014"/>
              </a:cxn>
              <a:cxn ang="0">
                <a:pos x="2238" y="737"/>
              </a:cxn>
              <a:cxn ang="0">
                <a:pos x="2037" y="646"/>
              </a:cxn>
              <a:cxn ang="0">
                <a:pos x="1817" y="637"/>
              </a:cxn>
              <a:cxn ang="0">
                <a:pos x="1598" y="683"/>
              </a:cxn>
              <a:cxn ang="0">
                <a:pos x="1326" y="678"/>
              </a:cxn>
              <a:cxn ang="0">
                <a:pos x="1038" y="594"/>
              </a:cxn>
              <a:cxn ang="0">
                <a:pos x="744" y="336"/>
              </a:cxn>
              <a:cxn ang="0">
                <a:pos x="0" y="0"/>
              </a:cxn>
            </a:cxnLst>
            <a:rect l="0" t="0" r="r" b="b"/>
            <a:pathLst>
              <a:path w="3714" h="1726">
                <a:moveTo>
                  <a:pt x="3714" y="1584"/>
                </a:moveTo>
                <a:cubicBezTo>
                  <a:pt x="3568" y="1655"/>
                  <a:pt x="3423" y="1726"/>
                  <a:pt x="3282" y="1722"/>
                </a:cubicBezTo>
                <a:cubicBezTo>
                  <a:pt x="3141" y="1718"/>
                  <a:pt x="2998" y="1678"/>
                  <a:pt x="2868" y="1560"/>
                </a:cubicBezTo>
                <a:cubicBezTo>
                  <a:pt x="2738" y="1442"/>
                  <a:pt x="2607" y="1151"/>
                  <a:pt x="2502" y="1014"/>
                </a:cubicBezTo>
                <a:cubicBezTo>
                  <a:pt x="2397" y="877"/>
                  <a:pt x="2315" y="798"/>
                  <a:pt x="2238" y="737"/>
                </a:cubicBezTo>
                <a:cubicBezTo>
                  <a:pt x="2161" y="676"/>
                  <a:pt x="2107" y="663"/>
                  <a:pt x="2037" y="646"/>
                </a:cubicBezTo>
                <a:cubicBezTo>
                  <a:pt x="1967" y="629"/>
                  <a:pt x="1890" y="631"/>
                  <a:pt x="1817" y="637"/>
                </a:cubicBezTo>
                <a:cubicBezTo>
                  <a:pt x="1744" y="643"/>
                  <a:pt x="1680" y="676"/>
                  <a:pt x="1598" y="683"/>
                </a:cubicBezTo>
                <a:cubicBezTo>
                  <a:pt x="1516" y="690"/>
                  <a:pt x="1419" y="693"/>
                  <a:pt x="1326" y="678"/>
                </a:cubicBezTo>
                <a:cubicBezTo>
                  <a:pt x="1233" y="663"/>
                  <a:pt x="1135" y="651"/>
                  <a:pt x="1038" y="594"/>
                </a:cubicBezTo>
                <a:cubicBezTo>
                  <a:pt x="941" y="537"/>
                  <a:pt x="917" y="435"/>
                  <a:pt x="744" y="336"/>
                </a:cubicBezTo>
                <a:cubicBezTo>
                  <a:pt x="571" y="237"/>
                  <a:pt x="155" y="70"/>
                  <a:pt x="0" y="0"/>
                </a:cubicBezTo>
              </a:path>
            </a:pathLst>
          </a:custGeom>
          <a:noFill/>
          <a:ln w="19050" cmpd="sng">
            <a:solidFill>
              <a:schemeClr val="accent3">
                <a:lumMod val="75000"/>
              </a:schemeClr>
            </a:solidFill>
            <a:round/>
            <a:headEnd type="non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28" name="Line 74"/>
          <p:cNvSpPr>
            <a:spLocks noChangeShapeType="1"/>
          </p:cNvSpPr>
          <p:nvPr/>
        </p:nvSpPr>
        <p:spPr bwMode="auto">
          <a:xfrm rot="20273144" flipH="1" flipV="1">
            <a:off x="1181560" y="3383708"/>
            <a:ext cx="5092847" cy="1065138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9" name="Freeform 75"/>
          <p:cNvSpPr>
            <a:spLocks/>
          </p:cNvSpPr>
          <p:nvPr/>
        </p:nvSpPr>
        <p:spPr bwMode="auto">
          <a:xfrm rot="20273144">
            <a:off x="3976164" y="3782879"/>
            <a:ext cx="2689873" cy="2072377"/>
          </a:xfrm>
          <a:custGeom>
            <a:avLst/>
            <a:gdLst>
              <a:gd name="connsiteX0" fmla="*/ 2079 w 2079"/>
              <a:gd name="connsiteY0" fmla="*/ 88 h 1085"/>
              <a:gd name="connsiteX1" fmla="*/ 1605 w 2079"/>
              <a:gd name="connsiteY1" fmla="*/ 16 h 1085"/>
              <a:gd name="connsiteX2" fmla="*/ 1263 w 2079"/>
              <a:gd name="connsiteY2" fmla="*/ 10 h 1085"/>
              <a:gd name="connsiteX3" fmla="*/ 933 w 2079"/>
              <a:gd name="connsiteY3" fmla="*/ 76 h 1085"/>
              <a:gd name="connsiteX4" fmla="*/ 519 w 2079"/>
              <a:gd name="connsiteY4" fmla="*/ 244 h 1085"/>
              <a:gd name="connsiteX5" fmla="*/ 237 w 2079"/>
              <a:gd name="connsiteY5" fmla="*/ 496 h 1085"/>
              <a:gd name="connsiteX6" fmla="*/ 129 w 2079"/>
              <a:gd name="connsiteY6" fmla="*/ 850 h 1085"/>
              <a:gd name="connsiteX7" fmla="*/ 2 w 2079"/>
              <a:gd name="connsiteY7" fmla="*/ 1085 h 1085"/>
              <a:gd name="connsiteX0" fmla="*/ 2077 w 2077"/>
              <a:gd name="connsiteY0" fmla="*/ 88 h 1085"/>
              <a:gd name="connsiteX1" fmla="*/ 1603 w 2077"/>
              <a:gd name="connsiteY1" fmla="*/ 16 h 1085"/>
              <a:gd name="connsiteX2" fmla="*/ 1261 w 2077"/>
              <a:gd name="connsiteY2" fmla="*/ 10 h 1085"/>
              <a:gd name="connsiteX3" fmla="*/ 931 w 2077"/>
              <a:gd name="connsiteY3" fmla="*/ 76 h 1085"/>
              <a:gd name="connsiteX4" fmla="*/ 517 w 2077"/>
              <a:gd name="connsiteY4" fmla="*/ 244 h 1085"/>
              <a:gd name="connsiteX5" fmla="*/ 235 w 2077"/>
              <a:gd name="connsiteY5" fmla="*/ 496 h 1085"/>
              <a:gd name="connsiteX6" fmla="*/ 127 w 2077"/>
              <a:gd name="connsiteY6" fmla="*/ 850 h 1085"/>
              <a:gd name="connsiteX7" fmla="*/ 49 w 2077"/>
              <a:gd name="connsiteY7" fmla="*/ 834 h 1085"/>
              <a:gd name="connsiteX8" fmla="*/ 0 w 2077"/>
              <a:gd name="connsiteY8" fmla="*/ 1085 h 1085"/>
              <a:gd name="connsiteX0" fmla="*/ 2077 w 2077"/>
              <a:gd name="connsiteY0" fmla="*/ 88 h 1085"/>
              <a:gd name="connsiteX1" fmla="*/ 1603 w 2077"/>
              <a:gd name="connsiteY1" fmla="*/ 16 h 1085"/>
              <a:gd name="connsiteX2" fmla="*/ 1261 w 2077"/>
              <a:gd name="connsiteY2" fmla="*/ 10 h 1085"/>
              <a:gd name="connsiteX3" fmla="*/ 931 w 2077"/>
              <a:gd name="connsiteY3" fmla="*/ 76 h 1085"/>
              <a:gd name="connsiteX4" fmla="*/ 517 w 2077"/>
              <a:gd name="connsiteY4" fmla="*/ 244 h 1085"/>
              <a:gd name="connsiteX5" fmla="*/ 235 w 2077"/>
              <a:gd name="connsiteY5" fmla="*/ 496 h 1085"/>
              <a:gd name="connsiteX6" fmla="*/ 127 w 2077"/>
              <a:gd name="connsiteY6" fmla="*/ 850 h 1085"/>
              <a:gd name="connsiteX7" fmla="*/ 0 w 2077"/>
              <a:gd name="connsiteY7" fmla="*/ 1085 h 1085"/>
              <a:gd name="connsiteX0" fmla="*/ 2077 w 2077"/>
              <a:gd name="connsiteY0" fmla="*/ 88 h 1085"/>
              <a:gd name="connsiteX1" fmla="*/ 1603 w 2077"/>
              <a:gd name="connsiteY1" fmla="*/ 16 h 1085"/>
              <a:gd name="connsiteX2" fmla="*/ 1261 w 2077"/>
              <a:gd name="connsiteY2" fmla="*/ 10 h 1085"/>
              <a:gd name="connsiteX3" fmla="*/ 931 w 2077"/>
              <a:gd name="connsiteY3" fmla="*/ 76 h 1085"/>
              <a:gd name="connsiteX4" fmla="*/ 517 w 2077"/>
              <a:gd name="connsiteY4" fmla="*/ 244 h 1085"/>
              <a:gd name="connsiteX5" fmla="*/ 235 w 2077"/>
              <a:gd name="connsiteY5" fmla="*/ 496 h 1085"/>
              <a:gd name="connsiteX6" fmla="*/ 87 w 2077"/>
              <a:gd name="connsiteY6" fmla="*/ 846 h 1085"/>
              <a:gd name="connsiteX7" fmla="*/ 0 w 2077"/>
              <a:gd name="connsiteY7" fmla="*/ 1085 h 1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77" h="1085">
                <a:moveTo>
                  <a:pt x="2077" y="88"/>
                </a:moveTo>
                <a:cubicBezTo>
                  <a:pt x="1933" y="49"/>
                  <a:pt x="1739" y="29"/>
                  <a:pt x="1603" y="16"/>
                </a:cubicBezTo>
                <a:cubicBezTo>
                  <a:pt x="1467" y="3"/>
                  <a:pt x="1373" y="0"/>
                  <a:pt x="1261" y="10"/>
                </a:cubicBezTo>
                <a:cubicBezTo>
                  <a:pt x="1149" y="20"/>
                  <a:pt x="1055" y="37"/>
                  <a:pt x="931" y="76"/>
                </a:cubicBezTo>
                <a:cubicBezTo>
                  <a:pt x="807" y="115"/>
                  <a:pt x="633" y="174"/>
                  <a:pt x="517" y="244"/>
                </a:cubicBezTo>
                <a:cubicBezTo>
                  <a:pt x="401" y="314"/>
                  <a:pt x="307" y="396"/>
                  <a:pt x="235" y="496"/>
                </a:cubicBezTo>
                <a:cubicBezTo>
                  <a:pt x="163" y="596"/>
                  <a:pt x="126" y="748"/>
                  <a:pt x="87" y="846"/>
                </a:cubicBezTo>
                <a:cubicBezTo>
                  <a:pt x="48" y="944"/>
                  <a:pt x="26" y="1036"/>
                  <a:pt x="0" y="1085"/>
                </a:cubicBezTo>
              </a:path>
            </a:pathLst>
          </a:custGeom>
          <a:noFill/>
          <a:ln w="19050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33" name="Image 3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alphaModFix/>
          </a:blip>
          <a:stretch>
            <a:fillRect/>
          </a:stretch>
        </p:blipFill>
        <p:spPr>
          <a:xfrm flipH="1">
            <a:off x="5977086" y="2921000"/>
            <a:ext cx="2582714" cy="729898"/>
          </a:xfrm>
          <a:prstGeom prst="rect">
            <a:avLst/>
          </a:prstGeom>
          <a:ln>
            <a:noFill/>
          </a:ln>
        </p:spPr>
      </p:pic>
      <p:grpSp>
        <p:nvGrpSpPr>
          <p:cNvPr id="34" name="Grouper 104"/>
          <p:cNvGrpSpPr/>
          <p:nvPr/>
        </p:nvGrpSpPr>
        <p:grpSpPr>
          <a:xfrm>
            <a:off x="827584" y="2046297"/>
            <a:ext cx="8002884" cy="602216"/>
            <a:chOff x="810916" y="1652595"/>
            <a:chExt cx="8002884" cy="602216"/>
          </a:xfrm>
        </p:grpSpPr>
        <p:sp>
          <p:nvSpPr>
            <p:cNvPr id="35" name="Text Box 8"/>
            <p:cNvSpPr txBox="1">
              <a:spLocks noChangeArrowheads="1"/>
            </p:cNvSpPr>
            <p:nvPr/>
          </p:nvSpPr>
          <p:spPr bwMode="auto">
            <a:xfrm>
              <a:off x="1066800" y="1652595"/>
              <a:ext cx="7747000" cy="602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lvl="0" eaLnBrk="1" hangingPunct="1">
                <a:lnSpc>
                  <a:spcPct val="120000"/>
                </a:lnSpc>
                <a:spcAft>
                  <a:spcPts val="600"/>
                </a:spcAft>
                <a:defRPr/>
              </a:pPr>
              <a:r>
                <a:rPr lang="fr-FR" sz="1400" b="0" dirty="0">
                  <a:latin typeface="Trebuchet MS"/>
                  <a:cs typeface="Trebuchet MS"/>
                </a:rPr>
                <a:t>Il sera considéré comme stable si, écarté de sa position d’équilibre sous l’effet d’une rafale, il y revient de lui-même sans intervention du pilote.</a:t>
              </a:r>
              <a:endParaRPr lang="fr-FR" sz="1400" dirty="0">
                <a:solidFill>
                  <a:schemeClr val="accent4"/>
                </a:solidFill>
                <a:latin typeface="Trebuchet MS"/>
                <a:cs typeface="Trebuchet MS"/>
              </a:endParaRPr>
            </a:p>
          </p:txBody>
        </p:sp>
        <p:pic>
          <p:nvPicPr>
            <p:cNvPr id="36" name="Picture 14" descr="BD10263_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10916" y="1739154"/>
              <a:ext cx="204788" cy="204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1" name="Rectangle 11"/>
          <p:cNvSpPr>
            <a:spLocks noChangeArrowheads="1"/>
          </p:cNvSpPr>
          <p:nvPr/>
        </p:nvSpPr>
        <p:spPr bwMode="auto">
          <a:xfrm>
            <a:off x="2266950" y="1066800"/>
            <a:ext cx="46355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indent="-393192" algn="ctr" eaLnBrk="1" hangingPunct="1">
              <a:spcBef>
                <a:spcPts val="768"/>
              </a:spcBef>
              <a:buBlip>
                <a:blip r:embed="rId5"/>
              </a:buBlip>
              <a:defRPr/>
            </a:pPr>
            <a:r>
              <a:rPr lang="fr-FR" sz="1800" cap="small" dirty="0">
                <a:solidFill>
                  <a:srgbClr val="1B587C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/>
                <a:ea typeface="+mn-ea"/>
                <a:cs typeface="Trebuchet MS"/>
              </a:rPr>
              <a:t>   La stabilité longitudinale</a:t>
            </a:r>
          </a:p>
        </p:txBody>
      </p:sp>
      <p:sp>
        <p:nvSpPr>
          <p:cNvPr id="32" name="Rectangle 2" descr="Marbre blanc"/>
          <p:cNvSpPr>
            <a:spLocks noChangeArrowheads="1"/>
          </p:cNvSpPr>
          <p:nvPr/>
        </p:nvSpPr>
        <p:spPr bwMode="auto">
          <a:xfrm>
            <a:off x="378619" y="441326"/>
            <a:ext cx="8412162" cy="45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extrusionH="57150" contourW="6350" prstMaterial="metal">
              <a:bevelT w="38100" h="3810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defTabSz="914363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fr-FR" sz="26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latin typeface="+mj-lt"/>
                <a:ea typeface="+mn-ea"/>
                <a:cs typeface="Arial" charset="0"/>
              </a:rPr>
              <a:t>EQUILIBRE ET Stabilité de l’ ULM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1" repeatCount="3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81" grpId="0"/>
      <p:bldP spid="82" grpId="0" animBg="1"/>
      <p:bldP spid="21" grpId="0" animBg="1"/>
      <p:bldP spid="27" grpId="0" animBg="1"/>
      <p:bldP spid="28" grpId="0" animBg="1"/>
      <p:bldP spid="2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1236328" y="1412776"/>
            <a:ext cx="6696744" cy="363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1371600" lvl="2" indent="-457200" eaLnBrk="1" hangingPunct="1"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fr-FR" sz="2000" dirty="0">
                <a:ln w="0"/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Définitions, rappels et notions</a:t>
            </a:r>
          </a:p>
          <a:p>
            <a:pPr marL="1371600" lvl="2" indent="-457200" eaLnBrk="1" hangingPunct="1"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fr-FR" sz="2000" dirty="0">
                <a:ln w="0"/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L’équilibre longitudinal d’un ULM</a:t>
            </a:r>
          </a:p>
          <a:p>
            <a:pPr marL="1371600" lvl="2" indent="-457200" eaLnBrk="1" hangingPunct="1"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fr-FR" sz="2000" dirty="0">
                <a:ln w="0"/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La stabilité longitudinale</a:t>
            </a:r>
          </a:p>
          <a:p>
            <a:pPr marL="1371600" lvl="2" indent="-457200" eaLnBrk="1" hangingPunct="1"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fr-FR" sz="2000" dirty="0">
                <a:ln w="0"/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La plage de centrage</a:t>
            </a:r>
          </a:p>
          <a:p>
            <a:pPr marL="1371600" lvl="2" indent="-457200" eaLnBrk="1" hangingPunct="1"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fr-FR" sz="2000" dirty="0">
                <a:ln w="0"/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Stabilité latérale d’un ULM</a:t>
            </a:r>
          </a:p>
          <a:p>
            <a:pPr marL="1371600" lvl="2" indent="-457200" eaLnBrk="1" hangingPunct="1"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fr-FR" sz="2000" dirty="0">
                <a:ln w="0"/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Stabilité de route ou girouette</a:t>
            </a:r>
          </a:p>
          <a:p>
            <a:pPr marL="1371600" lvl="2" indent="-457200" eaLnBrk="1" hangingPunct="1"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fr-FR" sz="2000" dirty="0">
                <a:ln w="0"/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Stabilité roulis</a:t>
            </a:r>
          </a:p>
        </p:txBody>
      </p:sp>
      <p:sp>
        <p:nvSpPr>
          <p:cNvPr id="21" name="Rectangle 2" descr="Marbre blanc"/>
          <p:cNvSpPr>
            <a:spLocks noChangeArrowheads="1"/>
          </p:cNvSpPr>
          <p:nvPr/>
        </p:nvSpPr>
        <p:spPr bwMode="auto">
          <a:xfrm>
            <a:off x="378619" y="441326"/>
            <a:ext cx="8412162" cy="45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defTabSz="914363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fr-FR" sz="26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latin typeface="+mj-lt"/>
                <a:ea typeface="+mn-ea"/>
                <a:cs typeface="Arial" charset="0"/>
              </a:rPr>
              <a:t>EQUILIBRE ET Stabilité de l’ ULM</a:t>
            </a:r>
          </a:p>
        </p:txBody>
      </p:sp>
      <p:sp>
        <p:nvSpPr>
          <p:cNvPr id="13" name="Rectangle à coins arrondis 12"/>
          <p:cNvSpPr/>
          <p:nvPr/>
        </p:nvSpPr>
        <p:spPr bwMode="auto">
          <a:xfrm>
            <a:off x="2032000" y="3045702"/>
            <a:ext cx="5105400" cy="395998"/>
          </a:xfrm>
          <a:prstGeom prst="roundRect">
            <a:avLst/>
          </a:prstGeom>
          <a:noFill/>
          <a:ln w="28575" cmpd="sng">
            <a:solidFill>
              <a:srgbClr val="4F81BD"/>
            </a:solidFill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fr-FR" dirty="0">
              <a:ln w="0"/>
              <a:solidFill>
                <a:schemeClr val="accent1"/>
              </a:solidFill>
              <a:latin typeface="Trebuchet MS"/>
              <a:ea typeface="Comic Sans MS" charset="0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872832557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 22"/>
          <p:cNvPicPr>
            <a:picLocks noChangeAspect="1"/>
          </p:cNvPicPr>
          <p:nvPr/>
        </p:nvPicPr>
        <p:blipFill>
          <a:blip r:embed="rId2">
            <a:grayscl/>
            <a:alphaModFix amt="47000"/>
          </a:blip>
          <a:stretch>
            <a:fillRect/>
          </a:stretch>
        </p:blipFill>
        <p:spPr>
          <a:xfrm flipH="1">
            <a:off x="1637355" y="3759200"/>
            <a:ext cx="5894689" cy="1665894"/>
          </a:xfrm>
          <a:prstGeom prst="rect">
            <a:avLst/>
          </a:prstGeom>
        </p:spPr>
      </p:pic>
      <p:sp>
        <p:nvSpPr>
          <p:cNvPr id="87" name="Rectangle 39"/>
          <p:cNvSpPr>
            <a:spLocks noChangeArrowheads="1"/>
          </p:cNvSpPr>
          <p:nvPr/>
        </p:nvSpPr>
        <p:spPr bwMode="auto">
          <a:xfrm>
            <a:off x="2719388" y="4000500"/>
            <a:ext cx="656712" cy="1689100"/>
          </a:xfrm>
          <a:prstGeom prst="rect">
            <a:avLst/>
          </a:prstGeom>
          <a:gradFill flip="none" rotWithShape="1">
            <a:gsLst>
              <a:gs pos="5000">
                <a:schemeClr val="bg1">
                  <a:alpha val="65000"/>
                </a:schemeClr>
              </a:gs>
              <a:gs pos="77000">
                <a:schemeClr val="accent2">
                  <a:lumMod val="60000"/>
                  <a:lumOff val="40000"/>
                  <a:alpha val="65000"/>
                </a:schemeClr>
              </a:gs>
              <a:gs pos="96000">
                <a:schemeClr val="bg1">
                  <a:alpha val="65000"/>
                </a:schemeClr>
              </a:gs>
              <a:gs pos="34000">
                <a:schemeClr val="accent2">
                  <a:lumMod val="60000"/>
                  <a:lumOff val="40000"/>
                  <a:alpha val="65000"/>
                </a:schemeClr>
              </a:gs>
            </a:gsLst>
            <a:lin ang="5580000" scaled="0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2292350" y="1066800"/>
            <a:ext cx="45847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indent="-393192" algn="ctr" eaLnBrk="1" hangingPunct="1">
              <a:spcBef>
                <a:spcPts val="768"/>
              </a:spcBef>
              <a:buBlip>
                <a:blip r:embed="rId3"/>
              </a:buBlip>
              <a:defRPr/>
            </a:pPr>
            <a:r>
              <a:rPr lang="fr-FR" sz="1800" cap="small" dirty="0">
                <a:solidFill>
                  <a:srgbClr val="1B587C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/>
                <a:ea typeface="+mn-ea"/>
                <a:cs typeface="Trebuchet MS"/>
              </a:rPr>
              <a:t>   La plage de centrage</a:t>
            </a:r>
          </a:p>
        </p:txBody>
      </p:sp>
      <p:grpSp>
        <p:nvGrpSpPr>
          <p:cNvPr id="92" name="Grouper 91"/>
          <p:cNvGrpSpPr/>
          <p:nvPr/>
        </p:nvGrpSpPr>
        <p:grpSpPr>
          <a:xfrm>
            <a:off x="2120900" y="4717696"/>
            <a:ext cx="1129135" cy="927404"/>
            <a:chOff x="2120900" y="4400196"/>
            <a:chExt cx="1129135" cy="927404"/>
          </a:xfrm>
        </p:grpSpPr>
        <p:grpSp>
          <p:nvGrpSpPr>
            <p:cNvPr id="8" name="Group 48"/>
            <p:cNvGrpSpPr>
              <a:grpSpLocks/>
            </p:cNvGrpSpPr>
            <p:nvPr/>
          </p:nvGrpSpPr>
          <p:grpSpPr bwMode="auto">
            <a:xfrm>
              <a:off x="2847286" y="4400196"/>
              <a:ext cx="402749" cy="378154"/>
              <a:chOff x="1093" y="2411"/>
              <a:chExt cx="177" cy="157"/>
            </a:xfrm>
          </p:grpSpPr>
          <p:sp>
            <p:nvSpPr>
              <p:cNvPr id="57" name="Oval 49"/>
              <p:cNvSpPr>
                <a:spLocks noChangeArrowheads="1"/>
              </p:cNvSpPr>
              <p:nvPr/>
            </p:nvSpPr>
            <p:spPr bwMode="auto">
              <a:xfrm>
                <a:off x="1140" y="2451"/>
                <a:ext cx="77" cy="75"/>
              </a:xfrm>
              <a:prstGeom prst="ellipse">
                <a:avLst/>
              </a:prstGeom>
              <a:solidFill>
                <a:srgbClr val="FFFF00"/>
              </a:solidFill>
              <a:ln w="31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8" name="Line 50"/>
              <p:cNvSpPr>
                <a:spLocks noChangeShapeType="1"/>
              </p:cNvSpPr>
              <p:nvPr/>
            </p:nvSpPr>
            <p:spPr bwMode="auto">
              <a:xfrm>
                <a:off x="1183" y="2411"/>
                <a:ext cx="0" cy="157"/>
              </a:xfrm>
              <a:prstGeom prst="line">
                <a:avLst/>
              </a:prstGeom>
              <a:noFill/>
              <a:ln w="3175" cap="flat" cmpd="sng" algn="ctr">
                <a:solidFill>
                  <a:srgbClr val="E3DED1"/>
                </a:solidFill>
                <a:prstDash val="solid"/>
                <a:round/>
                <a:headEnd type="none" w="med" len="med"/>
                <a:tailEnd type="none" w="med" len="med"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9" name="Line 51"/>
              <p:cNvSpPr>
                <a:spLocks noChangeShapeType="1"/>
              </p:cNvSpPr>
              <p:nvPr/>
            </p:nvSpPr>
            <p:spPr bwMode="auto">
              <a:xfrm rot="5400000">
                <a:off x="1182" y="2403"/>
                <a:ext cx="0" cy="177"/>
              </a:xfrm>
              <a:prstGeom prst="line">
                <a:avLst/>
              </a:prstGeom>
              <a:noFill/>
              <a:ln w="3175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91" name="Légende à une bordure 1 90"/>
            <p:cNvSpPr/>
            <p:nvPr/>
          </p:nvSpPr>
          <p:spPr>
            <a:xfrm>
              <a:off x="2120900" y="5003801"/>
              <a:ext cx="444500" cy="323799"/>
            </a:xfrm>
            <a:prstGeom prst="accentCallout1">
              <a:avLst>
                <a:gd name="adj1" fmla="val 53065"/>
                <a:gd name="adj2" fmla="val 85953"/>
                <a:gd name="adj3" fmla="val -110261"/>
                <a:gd name="adj4" fmla="val 196905"/>
              </a:avLst>
            </a:prstGeom>
            <a:noFill/>
            <a:ln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sz="1400" dirty="0">
                  <a:solidFill>
                    <a:srgbClr val="CC0000"/>
                  </a:solidFill>
                  <a:latin typeface="Arial Narrow" pitchFamily="-84" charset="0"/>
                </a:rPr>
                <a:t>CG</a:t>
              </a:r>
            </a:p>
          </p:txBody>
        </p:sp>
      </p:grpSp>
      <p:grpSp>
        <p:nvGrpSpPr>
          <p:cNvPr id="53" name="Grouper 52"/>
          <p:cNvGrpSpPr/>
          <p:nvPr/>
        </p:nvGrpSpPr>
        <p:grpSpPr>
          <a:xfrm>
            <a:off x="445467" y="1484784"/>
            <a:ext cx="8278465" cy="602216"/>
            <a:chOff x="804863" y="1652597"/>
            <a:chExt cx="7526337" cy="495878"/>
          </a:xfrm>
        </p:grpSpPr>
        <p:sp>
          <p:nvSpPr>
            <p:cNvPr id="54" name="Text Box 8"/>
            <p:cNvSpPr txBox="1">
              <a:spLocks noChangeArrowheads="1"/>
            </p:cNvSpPr>
            <p:nvPr/>
          </p:nvSpPr>
          <p:spPr bwMode="auto">
            <a:xfrm>
              <a:off x="1066800" y="1652597"/>
              <a:ext cx="7264400" cy="4958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1" hangingPunct="1">
                <a:lnSpc>
                  <a:spcPct val="120000"/>
                </a:lnSpc>
                <a:defRPr/>
              </a:pPr>
              <a:r>
                <a:rPr lang="fr-FR" sz="1400" b="0" dirty="0">
                  <a:latin typeface="Trebuchet MS"/>
                  <a:cs typeface="Trebuchet MS"/>
                </a:rPr>
                <a:t>Pour obtenir un équilibre stable, le Centre de Gravité (CG) de l’ULM doit impérativement se situer dans </a:t>
              </a:r>
              <a:r>
                <a:rPr lang="fr-FR" sz="1400" dirty="0">
                  <a:solidFill>
                    <a:schemeClr val="accent2"/>
                  </a:solidFill>
                  <a:latin typeface="Trebuchet MS"/>
                  <a:cs typeface="Trebuchet MS"/>
                </a:rPr>
                <a:t>une plage de centra</a:t>
              </a:r>
              <a:r>
                <a:rPr lang="fr-FR" sz="1400" dirty="0">
                  <a:solidFill>
                    <a:srgbClr val="9F2936"/>
                  </a:solidFill>
                  <a:latin typeface="Trebuchet MS"/>
                  <a:cs typeface="Trebuchet MS"/>
                </a:rPr>
                <a:t>ge</a:t>
              </a:r>
              <a:r>
                <a:rPr lang="fr-FR" sz="1400" b="0" dirty="0">
                  <a:latin typeface="Trebuchet MS"/>
                  <a:cs typeface="Trebuchet MS"/>
                </a:rPr>
                <a:t>, matérialisée par une limite avant et une limite arrière.</a:t>
              </a:r>
              <a:endParaRPr lang="fr-FR" sz="1400" b="0" dirty="0">
                <a:solidFill>
                  <a:srgbClr val="000000"/>
                </a:solidFill>
                <a:latin typeface="Trebuchet MS"/>
                <a:ea typeface="+mn-ea"/>
                <a:cs typeface="Trebuchet MS"/>
              </a:endParaRPr>
            </a:p>
          </p:txBody>
        </p:sp>
        <p:pic>
          <p:nvPicPr>
            <p:cNvPr id="56" name="Picture 14" descr="BD10263_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04863" y="1695451"/>
              <a:ext cx="204788" cy="204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3" name="Grouper 92"/>
          <p:cNvGrpSpPr/>
          <p:nvPr/>
        </p:nvGrpSpPr>
        <p:grpSpPr>
          <a:xfrm>
            <a:off x="3524250" y="4787900"/>
            <a:ext cx="1593850" cy="860399"/>
            <a:chOff x="3524250" y="4470400"/>
            <a:chExt cx="1593850" cy="860399"/>
          </a:xfrm>
        </p:grpSpPr>
        <p:grpSp>
          <p:nvGrpSpPr>
            <p:cNvPr id="60" name="Group 45"/>
            <p:cNvGrpSpPr>
              <a:grpSpLocks/>
            </p:cNvGrpSpPr>
            <p:nvPr/>
          </p:nvGrpSpPr>
          <p:grpSpPr bwMode="auto">
            <a:xfrm>
              <a:off x="3524250" y="4470400"/>
              <a:ext cx="211138" cy="211138"/>
              <a:chOff x="2408" y="2149"/>
              <a:chExt cx="68" cy="68"/>
            </a:xfrm>
          </p:grpSpPr>
          <p:sp>
            <p:nvSpPr>
              <p:cNvPr id="61" name="Oval 46"/>
              <p:cNvSpPr>
                <a:spLocks noChangeAspect="1" noChangeArrowheads="1"/>
              </p:cNvSpPr>
              <p:nvPr/>
            </p:nvSpPr>
            <p:spPr bwMode="auto">
              <a:xfrm>
                <a:off x="2408" y="2149"/>
                <a:ext cx="68" cy="68"/>
              </a:xfrm>
              <a:prstGeom prst="ellips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rot="10800000" vert="eaVert"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2" name="Oval 47"/>
              <p:cNvSpPr>
                <a:spLocks noChangeAspect="1" noChangeArrowheads="1"/>
              </p:cNvSpPr>
              <p:nvPr/>
            </p:nvSpPr>
            <p:spPr bwMode="auto">
              <a:xfrm>
                <a:off x="2430" y="2171"/>
                <a:ext cx="23" cy="23"/>
              </a:xfrm>
              <a:prstGeom prst="ellipse">
                <a:avLst/>
              </a:prstGeom>
              <a:solidFill>
                <a:srgbClr val="CC0000"/>
              </a:solidFill>
              <a:ln w="190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rot="10800000" vert="eaVert"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63" name="Légende à une bordure 1 62"/>
            <p:cNvSpPr/>
            <p:nvPr/>
          </p:nvSpPr>
          <p:spPr>
            <a:xfrm>
              <a:off x="4114800" y="5007000"/>
              <a:ext cx="1003300" cy="323799"/>
            </a:xfrm>
            <a:prstGeom prst="accentCallout1">
              <a:avLst>
                <a:gd name="adj1" fmla="val 45221"/>
                <a:gd name="adj2" fmla="val -2618"/>
                <a:gd name="adj3" fmla="val -106339"/>
                <a:gd name="adj4" fmla="val -45193"/>
              </a:avLst>
            </a:prstGeom>
            <a:solidFill>
              <a:srgbClr val="FFFFFF"/>
            </a:solidFill>
            <a:ln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sz="1400" dirty="0">
                  <a:solidFill>
                    <a:srgbClr val="CC0000"/>
                  </a:solidFill>
                  <a:latin typeface="Arial Narrow" pitchFamily="-84" charset="0"/>
                </a:rPr>
                <a:t>Foyer</a:t>
              </a:r>
            </a:p>
          </p:txBody>
        </p:sp>
      </p:grpSp>
      <p:grpSp>
        <p:nvGrpSpPr>
          <p:cNvPr id="64" name="Grouper 63"/>
          <p:cNvGrpSpPr/>
          <p:nvPr/>
        </p:nvGrpSpPr>
        <p:grpSpPr>
          <a:xfrm>
            <a:off x="449435" y="2077086"/>
            <a:ext cx="8278465" cy="343684"/>
            <a:chOff x="804863" y="1652597"/>
            <a:chExt cx="7526337" cy="282997"/>
          </a:xfrm>
        </p:grpSpPr>
        <p:sp>
          <p:nvSpPr>
            <p:cNvPr id="68" name="Text Box 8"/>
            <p:cNvSpPr txBox="1">
              <a:spLocks noChangeArrowheads="1"/>
            </p:cNvSpPr>
            <p:nvPr/>
          </p:nvSpPr>
          <p:spPr bwMode="auto">
            <a:xfrm>
              <a:off x="1066800" y="1652597"/>
              <a:ext cx="7264400" cy="282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1" hangingPunct="1">
                <a:lnSpc>
                  <a:spcPct val="120000"/>
                </a:lnSpc>
                <a:defRPr/>
              </a:pPr>
              <a:r>
                <a:rPr lang="fr-FR" sz="1400" b="0" dirty="0">
                  <a:latin typeface="Trebuchet MS"/>
                  <a:cs typeface="Trebuchet MS"/>
                </a:rPr>
                <a:t>La limite arrière de la plage de centrage doit être en avant </a:t>
              </a:r>
              <a:r>
                <a:rPr lang="fr-FR" sz="1400" dirty="0">
                  <a:solidFill>
                    <a:srgbClr val="9F2936"/>
                  </a:solidFill>
                  <a:latin typeface="Trebuchet MS"/>
                  <a:cs typeface="Trebuchet MS"/>
                </a:rPr>
                <a:t>du foyer aérodynamique </a:t>
              </a:r>
              <a:r>
                <a:rPr lang="fr-FR" sz="1400" b="0" dirty="0">
                  <a:latin typeface="Trebuchet MS"/>
                  <a:cs typeface="Trebuchet MS"/>
                </a:rPr>
                <a:t>de l’ULM.</a:t>
              </a:r>
              <a:endParaRPr lang="fr-FR" sz="1400" b="0" dirty="0">
                <a:solidFill>
                  <a:srgbClr val="000000"/>
                </a:solidFill>
                <a:latin typeface="Trebuchet MS"/>
                <a:ea typeface="+mn-ea"/>
                <a:cs typeface="Trebuchet MS"/>
              </a:endParaRPr>
            </a:p>
          </p:txBody>
        </p:sp>
        <p:pic>
          <p:nvPicPr>
            <p:cNvPr id="69" name="Picture 14" descr="BD10263_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04863" y="1695451"/>
              <a:ext cx="204788" cy="204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0" name="Grouper 69"/>
          <p:cNvGrpSpPr/>
          <p:nvPr/>
        </p:nvGrpSpPr>
        <p:grpSpPr>
          <a:xfrm>
            <a:off x="449435" y="2483486"/>
            <a:ext cx="8278465" cy="602216"/>
            <a:chOff x="804863" y="1652597"/>
            <a:chExt cx="7526337" cy="495878"/>
          </a:xfrm>
        </p:grpSpPr>
        <p:sp>
          <p:nvSpPr>
            <p:cNvPr id="71" name="Text Box 8"/>
            <p:cNvSpPr txBox="1">
              <a:spLocks noChangeArrowheads="1"/>
            </p:cNvSpPr>
            <p:nvPr/>
          </p:nvSpPr>
          <p:spPr bwMode="auto">
            <a:xfrm>
              <a:off x="1066800" y="1652597"/>
              <a:ext cx="7264400" cy="4958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1" hangingPunct="1">
                <a:lnSpc>
                  <a:spcPct val="120000"/>
                </a:lnSpc>
                <a:defRPr/>
              </a:pPr>
              <a:r>
                <a:rPr lang="fr-FR" sz="1400" b="0" dirty="0">
                  <a:latin typeface="Trebuchet MS"/>
                  <a:cs typeface="Trebuchet MS"/>
                </a:rPr>
                <a:t>Le </a:t>
              </a:r>
              <a:r>
                <a:rPr lang="fr-FR" sz="1400" dirty="0">
                  <a:solidFill>
                    <a:srgbClr val="9F2936"/>
                  </a:solidFill>
                  <a:latin typeface="Trebuchet MS"/>
                  <a:cs typeface="Trebuchet MS"/>
                </a:rPr>
                <a:t>foyer </a:t>
              </a:r>
              <a:r>
                <a:rPr lang="fr-FR" sz="1400" b="0" dirty="0">
                  <a:latin typeface="Trebuchet MS"/>
                  <a:cs typeface="Trebuchet MS"/>
                </a:rPr>
                <a:t>est le point d’application des variations de portance et sa position est fixe (env. 25 % de la corde de l’aile).</a:t>
              </a:r>
              <a:endParaRPr lang="fr-FR" sz="1400" b="0" dirty="0">
                <a:solidFill>
                  <a:srgbClr val="000000"/>
                </a:solidFill>
                <a:latin typeface="Trebuchet MS"/>
                <a:ea typeface="+mn-ea"/>
                <a:cs typeface="Trebuchet MS"/>
              </a:endParaRPr>
            </a:p>
          </p:txBody>
        </p:sp>
        <p:pic>
          <p:nvPicPr>
            <p:cNvPr id="75" name="Picture 14" descr="BD10263_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04863" y="1695451"/>
              <a:ext cx="204788" cy="204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5" name="Freeform 25"/>
          <p:cNvSpPr>
            <a:spLocks/>
          </p:cNvSpPr>
          <p:nvPr/>
        </p:nvSpPr>
        <p:spPr bwMode="auto">
          <a:xfrm>
            <a:off x="3378733" y="3977236"/>
            <a:ext cx="0" cy="1780194"/>
          </a:xfrm>
          <a:custGeom>
            <a:avLst/>
            <a:gdLst/>
            <a:ahLst/>
            <a:cxnLst>
              <a:cxn ang="0">
                <a:pos x="333" y="1008"/>
              </a:cxn>
              <a:cxn ang="0">
                <a:pos x="0" y="0"/>
              </a:cxn>
            </a:cxnLst>
            <a:rect l="0" t="0" r="r" b="b"/>
            <a:pathLst>
              <a:path w="333" h="1008">
                <a:moveTo>
                  <a:pt x="333" y="1008"/>
                </a:moveTo>
                <a:lnTo>
                  <a:pt x="0" y="0"/>
                </a:ln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lgDashDot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6" name="Freeform 25"/>
          <p:cNvSpPr>
            <a:spLocks/>
          </p:cNvSpPr>
          <p:nvPr/>
        </p:nvSpPr>
        <p:spPr bwMode="auto">
          <a:xfrm>
            <a:off x="2718333" y="3964536"/>
            <a:ext cx="0" cy="1780194"/>
          </a:xfrm>
          <a:custGeom>
            <a:avLst/>
            <a:gdLst/>
            <a:ahLst/>
            <a:cxnLst>
              <a:cxn ang="0">
                <a:pos x="333" y="1008"/>
              </a:cxn>
              <a:cxn ang="0">
                <a:pos x="0" y="0"/>
              </a:cxn>
            </a:cxnLst>
            <a:rect l="0" t="0" r="r" b="b"/>
            <a:pathLst>
              <a:path w="333" h="1008">
                <a:moveTo>
                  <a:pt x="333" y="1008"/>
                </a:moveTo>
                <a:lnTo>
                  <a:pt x="0" y="0"/>
                </a:ln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lgDashDot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8" name="Légende à une bordure 1 87"/>
          <p:cNvSpPr/>
          <p:nvPr/>
        </p:nvSpPr>
        <p:spPr>
          <a:xfrm>
            <a:off x="3911600" y="3597300"/>
            <a:ext cx="1320800" cy="323799"/>
          </a:xfrm>
          <a:prstGeom prst="accentCallout1">
            <a:avLst>
              <a:gd name="adj1" fmla="val 45221"/>
              <a:gd name="adj2" fmla="val -2618"/>
              <a:gd name="adj3" fmla="val 148603"/>
              <a:gd name="adj4" fmla="val -37501"/>
            </a:avLst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00" b="0" dirty="0">
                <a:solidFill>
                  <a:schemeClr val="tx1"/>
                </a:solidFill>
                <a:latin typeface="Arial Narrow" pitchFamily="-84" charset="0"/>
              </a:rPr>
              <a:t>Limite arrière</a:t>
            </a:r>
          </a:p>
        </p:txBody>
      </p:sp>
      <p:sp>
        <p:nvSpPr>
          <p:cNvPr id="90" name="Légende à une bordure 1 89"/>
          <p:cNvSpPr/>
          <p:nvPr/>
        </p:nvSpPr>
        <p:spPr>
          <a:xfrm>
            <a:off x="1282700" y="3597300"/>
            <a:ext cx="1320800" cy="323799"/>
          </a:xfrm>
          <a:prstGeom prst="accentCallout1">
            <a:avLst>
              <a:gd name="adj1" fmla="val 49143"/>
              <a:gd name="adj2" fmla="val 72382"/>
              <a:gd name="adj3" fmla="val 148603"/>
              <a:gd name="adj4" fmla="val 105768"/>
            </a:avLst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00" b="0" dirty="0">
                <a:solidFill>
                  <a:schemeClr val="tx1"/>
                </a:solidFill>
                <a:latin typeface="Arial Narrow" pitchFamily="-84" charset="0"/>
              </a:rPr>
              <a:t>Limite avant</a:t>
            </a:r>
          </a:p>
        </p:txBody>
      </p:sp>
      <p:sp>
        <p:nvSpPr>
          <p:cNvPr id="94" name="Légende à une bordure 1 93"/>
          <p:cNvSpPr/>
          <p:nvPr/>
        </p:nvSpPr>
        <p:spPr>
          <a:xfrm>
            <a:off x="3752850" y="5972200"/>
            <a:ext cx="1663700" cy="323799"/>
          </a:xfrm>
          <a:prstGeom prst="accentCallout1">
            <a:avLst>
              <a:gd name="adj1" fmla="val 45221"/>
              <a:gd name="adj2" fmla="val -2618"/>
              <a:gd name="adj3" fmla="val -110261"/>
              <a:gd name="adj4" fmla="val -29104"/>
            </a:avLst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00" b="0" dirty="0">
                <a:solidFill>
                  <a:schemeClr val="tx1"/>
                </a:solidFill>
                <a:latin typeface="Arial Narrow" pitchFamily="-84" charset="0"/>
              </a:rPr>
              <a:t>Plage de centrage</a:t>
            </a:r>
          </a:p>
        </p:txBody>
      </p:sp>
      <p:grpSp>
        <p:nvGrpSpPr>
          <p:cNvPr id="102" name="Grouper 101"/>
          <p:cNvGrpSpPr/>
          <p:nvPr/>
        </p:nvGrpSpPr>
        <p:grpSpPr>
          <a:xfrm>
            <a:off x="1612900" y="4704996"/>
            <a:ext cx="1129135" cy="927404"/>
            <a:chOff x="2120900" y="4400196"/>
            <a:chExt cx="1129135" cy="927404"/>
          </a:xfrm>
        </p:grpSpPr>
        <p:grpSp>
          <p:nvGrpSpPr>
            <p:cNvPr id="106" name="Group 48"/>
            <p:cNvGrpSpPr>
              <a:grpSpLocks/>
            </p:cNvGrpSpPr>
            <p:nvPr/>
          </p:nvGrpSpPr>
          <p:grpSpPr bwMode="auto">
            <a:xfrm>
              <a:off x="2847286" y="4400196"/>
              <a:ext cx="402749" cy="378154"/>
              <a:chOff x="1093" y="2411"/>
              <a:chExt cx="177" cy="157"/>
            </a:xfrm>
          </p:grpSpPr>
          <p:sp>
            <p:nvSpPr>
              <p:cNvPr id="108" name="Oval 49"/>
              <p:cNvSpPr>
                <a:spLocks noChangeArrowheads="1"/>
              </p:cNvSpPr>
              <p:nvPr/>
            </p:nvSpPr>
            <p:spPr bwMode="auto">
              <a:xfrm>
                <a:off x="1140" y="2451"/>
                <a:ext cx="77" cy="75"/>
              </a:xfrm>
              <a:prstGeom prst="ellipse">
                <a:avLst/>
              </a:prstGeom>
              <a:solidFill>
                <a:srgbClr val="FFFF00"/>
              </a:solidFill>
              <a:ln w="31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9" name="Line 50"/>
              <p:cNvSpPr>
                <a:spLocks noChangeShapeType="1"/>
              </p:cNvSpPr>
              <p:nvPr/>
            </p:nvSpPr>
            <p:spPr bwMode="auto">
              <a:xfrm>
                <a:off x="1183" y="2411"/>
                <a:ext cx="0" cy="157"/>
              </a:xfrm>
              <a:prstGeom prst="line">
                <a:avLst/>
              </a:prstGeom>
              <a:noFill/>
              <a:ln w="3175" cap="flat" cmpd="sng" algn="ctr">
                <a:solidFill>
                  <a:srgbClr val="E3DED1"/>
                </a:solidFill>
                <a:prstDash val="solid"/>
                <a:round/>
                <a:headEnd type="none" w="med" len="med"/>
                <a:tailEnd type="none" w="med" len="med"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0" name="Line 51"/>
              <p:cNvSpPr>
                <a:spLocks noChangeShapeType="1"/>
              </p:cNvSpPr>
              <p:nvPr/>
            </p:nvSpPr>
            <p:spPr bwMode="auto">
              <a:xfrm rot="5400000">
                <a:off x="1182" y="2403"/>
                <a:ext cx="0" cy="177"/>
              </a:xfrm>
              <a:prstGeom prst="line">
                <a:avLst/>
              </a:prstGeom>
              <a:noFill/>
              <a:ln w="3175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107" name="Légende à une bordure 1 106"/>
            <p:cNvSpPr/>
            <p:nvPr/>
          </p:nvSpPr>
          <p:spPr>
            <a:xfrm>
              <a:off x="2120900" y="5003801"/>
              <a:ext cx="444500" cy="323799"/>
            </a:xfrm>
            <a:prstGeom prst="accentCallout1">
              <a:avLst>
                <a:gd name="adj1" fmla="val 53065"/>
                <a:gd name="adj2" fmla="val 85953"/>
                <a:gd name="adj3" fmla="val -110261"/>
                <a:gd name="adj4" fmla="val 196905"/>
              </a:avLst>
            </a:prstGeom>
            <a:noFill/>
            <a:ln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sz="1400" dirty="0">
                  <a:solidFill>
                    <a:srgbClr val="CC0000"/>
                  </a:solidFill>
                  <a:latin typeface="Arial Narrow" pitchFamily="-84" charset="0"/>
                </a:rPr>
                <a:t>CG</a:t>
              </a:r>
            </a:p>
          </p:txBody>
        </p:sp>
      </p:grpSp>
      <p:grpSp>
        <p:nvGrpSpPr>
          <p:cNvPr id="111" name="Grouper 110"/>
          <p:cNvGrpSpPr/>
          <p:nvPr/>
        </p:nvGrpSpPr>
        <p:grpSpPr>
          <a:xfrm>
            <a:off x="2565400" y="4717696"/>
            <a:ext cx="1129135" cy="927404"/>
            <a:chOff x="2120900" y="4400196"/>
            <a:chExt cx="1129135" cy="927404"/>
          </a:xfrm>
        </p:grpSpPr>
        <p:grpSp>
          <p:nvGrpSpPr>
            <p:cNvPr id="112" name="Group 48"/>
            <p:cNvGrpSpPr>
              <a:grpSpLocks/>
            </p:cNvGrpSpPr>
            <p:nvPr/>
          </p:nvGrpSpPr>
          <p:grpSpPr bwMode="auto">
            <a:xfrm>
              <a:off x="2847286" y="4400196"/>
              <a:ext cx="402749" cy="378154"/>
              <a:chOff x="1093" y="2411"/>
              <a:chExt cx="177" cy="157"/>
            </a:xfrm>
          </p:grpSpPr>
          <p:sp>
            <p:nvSpPr>
              <p:cNvPr id="114" name="Oval 49"/>
              <p:cNvSpPr>
                <a:spLocks noChangeArrowheads="1"/>
              </p:cNvSpPr>
              <p:nvPr/>
            </p:nvSpPr>
            <p:spPr bwMode="auto">
              <a:xfrm>
                <a:off x="1140" y="2451"/>
                <a:ext cx="77" cy="75"/>
              </a:xfrm>
              <a:prstGeom prst="ellipse">
                <a:avLst/>
              </a:prstGeom>
              <a:solidFill>
                <a:srgbClr val="FFFF00"/>
              </a:solidFill>
              <a:ln w="31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5" name="Line 50"/>
              <p:cNvSpPr>
                <a:spLocks noChangeShapeType="1"/>
              </p:cNvSpPr>
              <p:nvPr/>
            </p:nvSpPr>
            <p:spPr bwMode="auto">
              <a:xfrm>
                <a:off x="1183" y="2411"/>
                <a:ext cx="0" cy="157"/>
              </a:xfrm>
              <a:prstGeom prst="line">
                <a:avLst/>
              </a:prstGeom>
              <a:noFill/>
              <a:ln w="3175" cap="flat" cmpd="sng" algn="ctr">
                <a:solidFill>
                  <a:srgbClr val="E3DED1"/>
                </a:solidFill>
                <a:prstDash val="solid"/>
                <a:round/>
                <a:headEnd type="none" w="med" len="med"/>
                <a:tailEnd type="none" w="med" len="med"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6" name="Line 51"/>
              <p:cNvSpPr>
                <a:spLocks noChangeShapeType="1"/>
              </p:cNvSpPr>
              <p:nvPr/>
            </p:nvSpPr>
            <p:spPr bwMode="auto">
              <a:xfrm rot="5400000">
                <a:off x="1182" y="2403"/>
                <a:ext cx="0" cy="177"/>
              </a:xfrm>
              <a:prstGeom prst="line">
                <a:avLst/>
              </a:prstGeom>
              <a:noFill/>
              <a:ln w="3175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113" name="Légende à une bordure 1 112"/>
            <p:cNvSpPr/>
            <p:nvPr/>
          </p:nvSpPr>
          <p:spPr>
            <a:xfrm>
              <a:off x="2120900" y="5003801"/>
              <a:ext cx="444500" cy="323799"/>
            </a:xfrm>
            <a:prstGeom prst="accentCallout1">
              <a:avLst>
                <a:gd name="adj1" fmla="val 53065"/>
                <a:gd name="adj2" fmla="val 85953"/>
                <a:gd name="adj3" fmla="val -110261"/>
                <a:gd name="adj4" fmla="val 196905"/>
              </a:avLst>
            </a:prstGeom>
            <a:noFill/>
            <a:ln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sz="1400" dirty="0">
                  <a:solidFill>
                    <a:srgbClr val="CC0000"/>
                  </a:solidFill>
                  <a:latin typeface="Arial Narrow" pitchFamily="-84" charset="0"/>
                </a:rPr>
                <a:t>CG</a:t>
              </a:r>
            </a:p>
          </p:txBody>
        </p:sp>
      </p:grpSp>
      <p:sp>
        <p:nvSpPr>
          <p:cNvPr id="117" name="WordArt 13"/>
          <p:cNvSpPr>
            <a:spLocks noChangeArrowheads="1" noChangeShapeType="1" noTextEdit="1"/>
          </p:cNvSpPr>
          <p:nvPr/>
        </p:nvSpPr>
        <p:spPr bwMode="auto">
          <a:xfrm>
            <a:off x="3482051" y="3333519"/>
            <a:ext cx="2006097" cy="20576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2000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63500" dist="38099" dir="2700000" algn="ctr" rotWithShape="0">
                    <a:srgbClr val="C0C0C0">
                      <a:alpha val="80000"/>
                    </a:srgbClr>
                  </a:outerShdw>
                </a:effectLst>
                <a:latin typeface="Trebuchet MS"/>
                <a:ea typeface="Impact"/>
                <a:cs typeface="Trebuchet MS"/>
              </a:rPr>
              <a:t>Défaut de stabilité</a:t>
            </a:r>
          </a:p>
        </p:txBody>
      </p:sp>
      <p:sp>
        <p:nvSpPr>
          <p:cNvPr id="118" name="WordArt 13"/>
          <p:cNvSpPr>
            <a:spLocks noChangeArrowheads="1" noChangeShapeType="1" noTextEdit="1"/>
          </p:cNvSpPr>
          <p:nvPr/>
        </p:nvSpPr>
        <p:spPr bwMode="auto">
          <a:xfrm>
            <a:off x="599150" y="3324840"/>
            <a:ext cx="2294096" cy="20576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2000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63500" dist="38099" dir="2700000" algn="ctr" rotWithShape="0">
                    <a:srgbClr val="C0C0C0">
                      <a:alpha val="80000"/>
                    </a:srgbClr>
                  </a:outerShdw>
                </a:effectLst>
                <a:latin typeface="Trebuchet MS"/>
                <a:ea typeface="Impact"/>
                <a:cs typeface="Trebuchet MS"/>
              </a:rPr>
              <a:t>Défaut de maniabilité</a:t>
            </a:r>
          </a:p>
        </p:txBody>
      </p:sp>
      <p:sp>
        <p:nvSpPr>
          <p:cNvPr id="47" name="Rectangle 2" descr="Marbre blanc"/>
          <p:cNvSpPr>
            <a:spLocks noChangeArrowheads="1"/>
          </p:cNvSpPr>
          <p:nvPr/>
        </p:nvSpPr>
        <p:spPr bwMode="auto">
          <a:xfrm>
            <a:off x="378619" y="441326"/>
            <a:ext cx="8412162" cy="45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extrusionH="57150" contourW="6350" prstMaterial="metal">
              <a:bevelT w="38100" h="3810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defTabSz="914363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fr-FR" sz="26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latin typeface="+mj-lt"/>
                <a:ea typeface="+mn-ea"/>
                <a:cs typeface="Arial" charset="0"/>
              </a:rPr>
              <a:t>EQUILIBRE ET Stabilité de l’ ULM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7.40741E-7 L 0.03541 7.40741E-7 " pathEditMode="relative" rAng="0" ptsTypes="AA">
                                      <p:cBhvr>
                                        <p:cTn id="45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541 7.40741E-7 L -0.03334 0.00093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  <p:bldP spid="85" grpId="0" animBg="1"/>
      <p:bldP spid="86" grpId="0" animBg="1"/>
      <p:bldP spid="88" grpId="0" animBg="1"/>
      <p:bldP spid="90" grpId="0" animBg="1"/>
      <p:bldP spid="94" grpId="0" animBg="1"/>
      <p:bldP spid="117" grpId="0" animBg="1"/>
      <p:bldP spid="1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 22"/>
          <p:cNvPicPr>
            <a:picLocks noChangeAspect="1"/>
          </p:cNvPicPr>
          <p:nvPr/>
        </p:nvPicPr>
        <p:blipFill>
          <a:blip r:embed="rId2">
            <a:clrChange>
              <a:clrFrom>
                <a:srgbClr val="FBF5EF"/>
              </a:clrFrom>
              <a:clrTo>
                <a:srgbClr val="FBF5EF">
                  <a:alpha val="0"/>
                </a:srgbClr>
              </a:clrTo>
            </a:clrChange>
            <a:grayscl/>
            <a:alphaModFix amt="68000"/>
          </a:blip>
          <a:stretch>
            <a:fillRect/>
          </a:stretch>
        </p:blipFill>
        <p:spPr>
          <a:xfrm rot="120000" flipH="1">
            <a:off x="1954855" y="2844800"/>
            <a:ext cx="5894689" cy="1665894"/>
          </a:xfrm>
          <a:prstGeom prst="rect">
            <a:avLst/>
          </a:prstGeom>
        </p:spPr>
      </p:pic>
      <p:sp>
        <p:nvSpPr>
          <p:cNvPr id="67" name="AutoShape 32"/>
          <p:cNvSpPr>
            <a:spLocks noChangeArrowheads="1"/>
          </p:cNvSpPr>
          <p:nvPr/>
        </p:nvSpPr>
        <p:spPr bwMode="auto">
          <a:xfrm rot="16200000">
            <a:off x="3686125" y="3433814"/>
            <a:ext cx="530224" cy="269773"/>
          </a:xfrm>
          <a:custGeom>
            <a:avLst/>
            <a:gdLst>
              <a:gd name="T0" fmla="*/ 9761761 w 21600"/>
              <a:gd name="T1" fmla="*/ 0 h 21600"/>
              <a:gd name="T2" fmla="*/ 0 w 21600"/>
              <a:gd name="T3" fmla="*/ 5462450 h 21600"/>
              <a:gd name="T4" fmla="*/ 9761761 w 21600"/>
              <a:gd name="T5" fmla="*/ 10924877 h 21600"/>
              <a:gd name="T6" fmla="*/ 13015674 w 21600"/>
              <a:gd name="T7" fmla="*/ 5462450 h 21600"/>
              <a:gd name="T8" fmla="*/ 3 60000 65536"/>
              <a:gd name="T9" fmla="*/ 2 60000 65536"/>
              <a:gd name="T10" fmla="*/ 1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4" name="Group 45"/>
          <p:cNvGrpSpPr>
            <a:grpSpLocks/>
          </p:cNvGrpSpPr>
          <p:nvPr/>
        </p:nvGrpSpPr>
        <p:grpSpPr bwMode="auto">
          <a:xfrm>
            <a:off x="3841750" y="3841750"/>
            <a:ext cx="211138" cy="211138"/>
            <a:chOff x="2408" y="2149"/>
            <a:chExt cx="68" cy="68"/>
          </a:xfrm>
        </p:grpSpPr>
        <p:sp>
          <p:nvSpPr>
            <p:cNvPr id="61" name="Oval 46"/>
            <p:cNvSpPr>
              <a:spLocks noChangeAspect="1" noChangeArrowheads="1"/>
            </p:cNvSpPr>
            <p:nvPr/>
          </p:nvSpPr>
          <p:spPr bwMode="auto">
            <a:xfrm>
              <a:off x="2408" y="2149"/>
              <a:ext cx="68" cy="68"/>
            </a:xfrm>
            <a:prstGeom prst="ellips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 rot="10800000" vert="eaVert"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2" name="Oval 47"/>
            <p:cNvSpPr>
              <a:spLocks noChangeAspect="1" noChangeArrowheads="1"/>
            </p:cNvSpPr>
            <p:nvPr/>
          </p:nvSpPr>
          <p:spPr bwMode="auto">
            <a:xfrm>
              <a:off x="2430" y="2171"/>
              <a:ext cx="23" cy="23"/>
            </a:xfrm>
            <a:prstGeom prst="ellipse">
              <a:avLst/>
            </a:prstGeom>
            <a:solidFill>
              <a:srgbClr val="CC0000"/>
            </a:solidFill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 rot="10800000" vert="eaVert"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66" name="Trapèze 65"/>
          <p:cNvSpPr>
            <a:spLocks/>
          </p:cNvSpPr>
          <p:nvPr/>
        </p:nvSpPr>
        <p:spPr>
          <a:xfrm rot="16020000" flipV="1">
            <a:off x="2446486" y="3253240"/>
            <a:ext cx="344792" cy="2254727"/>
          </a:xfrm>
          <a:prstGeom prst="trapezoid">
            <a:avLst>
              <a:gd name="adj" fmla="val 50000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" name="Freeform 25"/>
          <p:cNvSpPr>
            <a:spLocks/>
          </p:cNvSpPr>
          <p:nvPr/>
        </p:nvSpPr>
        <p:spPr bwMode="auto">
          <a:xfrm rot="10800000" flipH="1">
            <a:off x="1500428" y="4281271"/>
            <a:ext cx="0" cy="340185"/>
          </a:xfrm>
          <a:custGeom>
            <a:avLst/>
            <a:gdLst/>
            <a:ahLst/>
            <a:cxnLst>
              <a:cxn ang="0">
                <a:pos x="333" y="1008"/>
              </a:cxn>
              <a:cxn ang="0">
                <a:pos x="0" y="0"/>
              </a:cxn>
            </a:cxnLst>
            <a:rect l="0" t="0" r="r" b="b"/>
            <a:pathLst>
              <a:path w="333" h="1008">
                <a:moveTo>
                  <a:pt x="333" y="1008"/>
                </a:moveTo>
                <a:lnTo>
                  <a:pt x="0" y="0"/>
                </a:lnTo>
              </a:path>
            </a:pathLst>
          </a:custGeom>
          <a:noFill/>
          <a:ln w="28575" cap="flat" cmpd="sng" algn="ctr">
            <a:solidFill>
              <a:schemeClr val="accent2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0" name="Text Box 12"/>
          <p:cNvSpPr txBox="1">
            <a:spLocks noChangeArrowheads="1"/>
          </p:cNvSpPr>
          <p:nvPr/>
        </p:nvSpPr>
        <p:spPr bwMode="auto">
          <a:xfrm>
            <a:off x="3429000" y="3009900"/>
            <a:ext cx="1090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eaLnBrk="1" hangingPunct="1">
              <a:defRPr/>
            </a:pPr>
            <a:r>
              <a:rPr lang="fr-FR" sz="1400" b="0" dirty="0">
                <a:latin typeface="Symbol" charset="2"/>
                <a:cs typeface="Symbol" charset="2"/>
              </a:rPr>
              <a:t>D</a:t>
            </a:r>
            <a:r>
              <a:rPr lang="fr-FR" sz="1400" b="0" dirty="0">
                <a:latin typeface="Trebuchet MS"/>
                <a:cs typeface="Trebuchet MS"/>
              </a:rPr>
              <a:t> Rz</a:t>
            </a:r>
          </a:p>
        </p:txBody>
      </p:sp>
      <p:grpSp>
        <p:nvGrpSpPr>
          <p:cNvPr id="38" name="Grouper 37"/>
          <p:cNvGrpSpPr/>
          <p:nvPr/>
        </p:nvGrpSpPr>
        <p:grpSpPr>
          <a:xfrm>
            <a:off x="952500" y="3035300"/>
            <a:ext cx="2959100" cy="736196"/>
            <a:chOff x="952500" y="3035300"/>
            <a:chExt cx="2959100" cy="736196"/>
          </a:xfrm>
        </p:grpSpPr>
        <p:sp>
          <p:nvSpPr>
            <p:cNvPr id="76" name="Freeform 25"/>
            <p:cNvSpPr>
              <a:spLocks/>
            </p:cNvSpPr>
            <p:nvPr/>
          </p:nvSpPr>
          <p:spPr bwMode="auto">
            <a:xfrm>
              <a:off x="3366033" y="3035300"/>
              <a:ext cx="0" cy="736196"/>
            </a:xfrm>
            <a:custGeom>
              <a:avLst/>
              <a:gdLst/>
              <a:ahLst/>
              <a:cxnLst>
                <a:cxn ang="0">
                  <a:pos x="333" y="1008"/>
                </a:cxn>
                <a:cxn ang="0">
                  <a:pos x="0" y="0"/>
                </a:cxn>
              </a:cxnLst>
              <a:rect l="0" t="0" r="r" b="b"/>
              <a:pathLst>
                <a:path w="333" h="1008">
                  <a:moveTo>
                    <a:pt x="333" y="1008"/>
                  </a:moveTo>
                  <a:lnTo>
                    <a:pt x="0" y="0"/>
                  </a:lnTo>
                </a:path>
              </a:pathLst>
            </a:custGeom>
            <a:noFill/>
            <a:ln w="12700" cap="flat" cmpd="sng" algn="ctr">
              <a:solidFill>
                <a:schemeClr val="tx2">
                  <a:lumMod val="75000"/>
                  <a:lumOff val="25000"/>
                </a:schemeClr>
              </a:solidFill>
              <a:prstDash val="lgDashDot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5" name="Grouper 76"/>
            <p:cNvGrpSpPr/>
            <p:nvPr/>
          </p:nvGrpSpPr>
          <p:grpSpPr>
            <a:xfrm>
              <a:off x="3355406" y="3276600"/>
              <a:ext cx="556194" cy="317501"/>
              <a:chOff x="4015806" y="3378200"/>
              <a:chExt cx="556194" cy="317501"/>
            </a:xfrm>
          </p:grpSpPr>
          <p:sp>
            <p:nvSpPr>
              <p:cNvPr id="78" name="Freeform 25"/>
              <p:cNvSpPr>
                <a:spLocks/>
              </p:cNvSpPr>
              <p:nvPr/>
            </p:nvSpPr>
            <p:spPr bwMode="auto">
              <a:xfrm rot="5400000">
                <a:off x="4293903" y="3417604"/>
                <a:ext cx="0" cy="556194"/>
              </a:xfrm>
              <a:custGeom>
                <a:avLst/>
                <a:gdLst/>
                <a:ahLst/>
                <a:cxnLst>
                  <a:cxn ang="0">
                    <a:pos x="333" y="1008"/>
                  </a:cxn>
                  <a:cxn ang="0">
                    <a:pos x="0" y="0"/>
                  </a:cxn>
                </a:cxnLst>
                <a:rect l="0" t="0" r="r" b="b"/>
                <a:pathLst>
                  <a:path w="333" h="1008">
                    <a:moveTo>
                      <a:pt x="333" y="1008"/>
                    </a:moveTo>
                    <a:lnTo>
                      <a:pt x="0" y="0"/>
                    </a:lnTo>
                  </a:path>
                </a:pathLst>
              </a:custGeom>
              <a:noFill/>
              <a:ln w="19050" cap="flat" cmpd="sng" algn="ctr">
                <a:solidFill>
                  <a:srgbClr val="FF0000"/>
                </a:solidFill>
                <a:prstDash val="solid"/>
                <a:round/>
                <a:headEnd type="triangle" w="med" len="med"/>
                <a:tailEnd type="triangl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9" name="ZoneTexte 78"/>
              <p:cNvSpPr txBox="1"/>
              <p:nvPr/>
            </p:nvSpPr>
            <p:spPr>
              <a:xfrm>
                <a:off x="4178300" y="3378200"/>
                <a:ext cx="3556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400" dirty="0">
                    <a:solidFill>
                      <a:srgbClr val="FF0000"/>
                    </a:solidFill>
                    <a:latin typeface="Trebuchet MS"/>
                    <a:cs typeface="Trebuchet MS"/>
                  </a:rPr>
                  <a:t>d</a:t>
                </a:r>
                <a:endParaRPr lang="fr-FR" sz="1400" b="0" dirty="0">
                  <a:solidFill>
                    <a:srgbClr val="FF0000"/>
                  </a:solidFill>
                  <a:latin typeface="Trebuchet MS"/>
                  <a:cs typeface="Trebuchet MS"/>
                </a:endParaRPr>
              </a:p>
            </p:txBody>
          </p:sp>
        </p:grpSp>
        <p:sp>
          <p:nvSpPr>
            <p:cNvPr id="80" name="Légende à une bordure 1 79"/>
            <p:cNvSpPr/>
            <p:nvPr/>
          </p:nvSpPr>
          <p:spPr>
            <a:xfrm>
              <a:off x="952500" y="3054401"/>
              <a:ext cx="1600200" cy="323799"/>
            </a:xfrm>
            <a:prstGeom prst="accentCallout1">
              <a:avLst>
                <a:gd name="adj1" fmla="val 64832"/>
                <a:gd name="adj2" fmla="val 100240"/>
                <a:gd name="adj3" fmla="val 140759"/>
                <a:gd name="adj4" fmla="val 159127"/>
              </a:avLst>
            </a:prstGeom>
            <a:solidFill>
              <a:srgbClr val="FFFF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fr-FR" sz="1400" b="0" dirty="0">
                  <a:solidFill>
                    <a:schemeClr val="tx1"/>
                  </a:solidFill>
                  <a:latin typeface="Arial Narrow" pitchFamily="-84" charset="0"/>
                </a:rPr>
                <a:t>Bras de levier</a:t>
              </a:r>
            </a:p>
          </p:txBody>
        </p:sp>
      </p:grpSp>
      <p:grpSp>
        <p:nvGrpSpPr>
          <p:cNvPr id="6" name="Group 48"/>
          <p:cNvGrpSpPr>
            <a:grpSpLocks/>
          </p:cNvGrpSpPr>
          <p:nvPr/>
        </p:nvGrpSpPr>
        <p:grpSpPr bwMode="auto">
          <a:xfrm>
            <a:off x="3164786" y="3765196"/>
            <a:ext cx="402749" cy="378154"/>
            <a:chOff x="1093" y="2411"/>
            <a:chExt cx="177" cy="157"/>
          </a:xfrm>
        </p:grpSpPr>
        <p:sp>
          <p:nvSpPr>
            <p:cNvPr id="57" name="Oval 49"/>
            <p:cNvSpPr>
              <a:spLocks noChangeArrowheads="1"/>
            </p:cNvSpPr>
            <p:nvPr/>
          </p:nvSpPr>
          <p:spPr bwMode="auto">
            <a:xfrm>
              <a:off x="1140" y="2451"/>
              <a:ext cx="77" cy="75"/>
            </a:xfrm>
            <a:prstGeom prst="ellipse">
              <a:avLst/>
            </a:prstGeom>
            <a:solidFill>
              <a:srgbClr val="FFFF00"/>
            </a:solidFill>
            <a:ln w="31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8" name="Line 50"/>
            <p:cNvSpPr>
              <a:spLocks noChangeShapeType="1"/>
            </p:cNvSpPr>
            <p:nvPr/>
          </p:nvSpPr>
          <p:spPr bwMode="auto">
            <a:xfrm>
              <a:off x="1183" y="2411"/>
              <a:ext cx="0" cy="157"/>
            </a:xfrm>
            <a:prstGeom prst="line">
              <a:avLst/>
            </a:prstGeom>
            <a:noFill/>
            <a:ln w="3175" cap="flat" cmpd="sng" algn="ctr">
              <a:solidFill>
                <a:srgbClr val="E3DED1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9" name="Line 51"/>
            <p:cNvSpPr>
              <a:spLocks noChangeShapeType="1"/>
            </p:cNvSpPr>
            <p:nvPr/>
          </p:nvSpPr>
          <p:spPr bwMode="auto">
            <a:xfrm rot="5400000">
              <a:off x="1182" y="2403"/>
              <a:ext cx="0" cy="177"/>
            </a:xfrm>
            <a:prstGeom prst="line">
              <a:avLst/>
            </a:prstGeom>
            <a:noFill/>
            <a:ln w="317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48" name="Trapèze 47"/>
          <p:cNvSpPr>
            <a:spLocks noChangeAspect="1"/>
          </p:cNvSpPr>
          <p:nvPr/>
        </p:nvSpPr>
        <p:spPr>
          <a:xfrm rot="5760000">
            <a:off x="2296321" y="3228821"/>
            <a:ext cx="387158" cy="1973803"/>
          </a:xfrm>
          <a:prstGeom prst="trapezoid">
            <a:avLst>
              <a:gd name="adj" fmla="val 50000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Freeform 25"/>
          <p:cNvSpPr>
            <a:spLocks/>
          </p:cNvSpPr>
          <p:nvPr/>
        </p:nvSpPr>
        <p:spPr bwMode="auto">
          <a:xfrm rot="16200000">
            <a:off x="2610487" y="3159891"/>
            <a:ext cx="9718" cy="2270474"/>
          </a:xfrm>
          <a:custGeom>
            <a:avLst/>
            <a:gdLst/>
            <a:ahLst/>
            <a:cxnLst>
              <a:cxn ang="0">
                <a:pos x="333" y="1008"/>
              </a:cxn>
              <a:cxn ang="0">
                <a:pos x="0" y="0"/>
              </a:cxn>
            </a:cxnLst>
            <a:rect l="0" t="0" r="r" b="b"/>
            <a:pathLst>
              <a:path w="333" h="1008">
                <a:moveTo>
                  <a:pt x="333" y="1008"/>
                </a:moveTo>
                <a:lnTo>
                  <a:pt x="0" y="0"/>
                </a:lnTo>
              </a:path>
            </a:pathLst>
          </a:custGeom>
          <a:noFill/>
          <a:ln w="28575" cap="flat" cmpd="sng" algn="ctr">
            <a:solidFill>
              <a:srgbClr val="0000FF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1" name="Freeform 5"/>
          <p:cNvSpPr>
            <a:spLocks/>
          </p:cNvSpPr>
          <p:nvPr/>
        </p:nvSpPr>
        <p:spPr bwMode="auto">
          <a:xfrm rot="16369612" flipH="1" flipV="1">
            <a:off x="2802091" y="3904530"/>
            <a:ext cx="428675" cy="496736"/>
          </a:xfrm>
          <a:custGeom>
            <a:avLst/>
            <a:gdLst>
              <a:gd name="T0" fmla="*/ 0 w 402"/>
              <a:gd name="T1" fmla="*/ 0 h 1028"/>
              <a:gd name="T2" fmla="*/ 320675 w 402"/>
              <a:gd name="T3" fmla="*/ 820737 h 1028"/>
              <a:gd name="T4" fmla="*/ 0 60000 65536"/>
              <a:gd name="T5" fmla="*/ 0 60000 65536"/>
              <a:gd name="T6" fmla="*/ 0 w 402"/>
              <a:gd name="T7" fmla="*/ 0 h 1028"/>
              <a:gd name="T8" fmla="*/ 402 w 402"/>
              <a:gd name="T9" fmla="*/ 1028 h 102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02" h="1028">
                <a:moveTo>
                  <a:pt x="0" y="0"/>
                </a:moveTo>
                <a:cubicBezTo>
                  <a:pt x="1" y="103"/>
                  <a:pt x="72" y="763"/>
                  <a:pt x="402" y="1028"/>
                </a:cubicBezTo>
              </a:path>
            </a:pathLst>
          </a:cu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sm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64" name="Freeform 25"/>
          <p:cNvSpPr>
            <a:spLocks/>
          </p:cNvSpPr>
          <p:nvPr/>
        </p:nvSpPr>
        <p:spPr bwMode="auto">
          <a:xfrm rot="16200000">
            <a:off x="2458715" y="3331931"/>
            <a:ext cx="310643" cy="2254168"/>
          </a:xfrm>
          <a:custGeom>
            <a:avLst/>
            <a:gdLst/>
            <a:ahLst/>
            <a:cxnLst>
              <a:cxn ang="0">
                <a:pos x="333" y="1008"/>
              </a:cxn>
              <a:cxn ang="0">
                <a:pos x="0" y="0"/>
              </a:cxn>
            </a:cxnLst>
            <a:rect l="0" t="0" r="r" b="b"/>
            <a:pathLst>
              <a:path w="333" h="1008">
                <a:moveTo>
                  <a:pt x="333" y="1008"/>
                </a:moveTo>
                <a:lnTo>
                  <a:pt x="0" y="0"/>
                </a:lnTo>
              </a:path>
            </a:pathLst>
          </a:custGeom>
          <a:noFill/>
          <a:ln w="28575" cap="flat" cmpd="sng" algn="ctr">
            <a:solidFill>
              <a:schemeClr val="accent4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32" name="Grouper 104"/>
          <p:cNvGrpSpPr/>
          <p:nvPr/>
        </p:nvGrpSpPr>
        <p:grpSpPr>
          <a:xfrm>
            <a:off x="398921" y="1700808"/>
            <a:ext cx="8371557" cy="307777"/>
            <a:chOff x="804863" y="1652597"/>
            <a:chExt cx="8008937" cy="307777"/>
          </a:xfrm>
        </p:grpSpPr>
        <p:sp>
          <p:nvSpPr>
            <p:cNvPr id="33" name="Text Box 8"/>
            <p:cNvSpPr txBox="1">
              <a:spLocks noChangeArrowheads="1"/>
            </p:cNvSpPr>
            <p:nvPr/>
          </p:nvSpPr>
          <p:spPr bwMode="auto">
            <a:xfrm>
              <a:off x="1066800" y="1652597"/>
              <a:ext cx="77470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1" hangingPunct="1">
                <a:defRPr/>
              </a:pPr>
              <a:r>
                <a:rPr lang="fr-FR" sz="1400" b="0" dirty="0">
                  <a:solidFill>
                    <a:srgbClr val="000000"/>
                  </a:solidFill>
                  <a:latin typeface="Trebuchet MS"/>
                  <a:ea typeface="+mn-ea"/>
                  <a:cs typeface="Trebuchet MS"/>
                </a:rPr>
                <a:t>L’effet dune rafale ascendante génère une augmentation de portance </a:t>
              </a:r>
              <a:r>
                <a:rPr lang="fr-FR" sz="1400" dirty="0">
                  <a:solidFill>
                    <a:srgbClr val="000000"/>
                  </a:solidFill>
                  <a:latin typeface="Symbol" charset="2"/>
                  <a:cs typeface="Symbol" charset="2"/>
                </a:rPr>
                <a:t>D</a:t>
              </a:r>
              <a:r>
                <a:rPr lang="fr-FR" sz="1400" dirty="0">
                  <a:solidFill>
                    <a:srgbClr val="000000"/>
                  </a:solidFill>
                  <a:latin typeface="Trebuchet MS"/>
                  <a:cs typeface="Trebuchet MS"/>
                </a:rPr>
                <a:t> Rz</a:t>
              </a:r>
              <a:r>
                <a:rPr lang="fr-FR" sz="1400" dirty="0">
                  <a:solidFill>
                    <a:srgbClr val="000000"/>
                  </a:solidFill>
                  <a:latin typeface="Trebuchet MS"/>
                  <a:ea typeface="+mn-ea"/>
                  <a:cs typeface="Trebuchet MS"/>
                </a:rPr>
                <a:t> </a:t>
              </a:r>
              <a:r>
                <a:rPr lang="fr-FR" sz="1400" b="0" dirty="0">
                  <a:solidFill>
                    <a:srgbClr val="000000"/>
                  </a:solidFill>
                  <a:latin typeface="Trebuchet MS"/>
                  <a:ea typeface="+mn-ea"/>
                  <a:cs typeface="Trebuchet MS"/>
                </a:rPr>
                <a:t>au foyer.</a:t>
              </a:r>
            </a:p>
          </p:txBody>
        </p:sp>
        <p:pic>
          <p:nvPicPr>
            <p:cNvPr id="34" name="Picture 14" descr="BD10263_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04863" y="1695451"/>
              <a:ext cx="204788" cy="204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5" name="Grouper 104"/>
          <p:cNvGrpSpPr/>
          <p:nvPr/>
        </p:nvGrpSpPr>
        <p:grpSpPr>
          <a:xfrm>
            <a:off x="411621" y="2056408"/>
            <a:ext cx="8371557" cy="523220"/>
            <a:chOff x="804863" y="1652597"/>
            <a:chExt cx="8008937" cy="523220"/>
          </a:xfrm>
        </p:grpSpPr>
        <p:sp>
          <p:nvSpPr>
            <p:cNvPr id="36" name="Text Box 8"/>
            <p:cNvSpPr txBox="1">
              <a:spLocks noChangeArrowheads="1"/>
            </p:cNvSpPr>
            <p:nvPr/>
          </p:nvSpPr>
          <p:spPr bwMode="auto">
            <a:xfrm>
              <a:off x="1066800" y="1652597"/>
              <a:ext cx="77470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1" hangingPunct="1">
                <a:defRPr/>
              </a:pPr>
              <a:r>
                <a:rPr lang="fr-FR" sz="1400" b="0" dirty="0">
                  <a:solidFill>
                    <a:srgbClr val="000000"/>
                  </a:solidFill>
                  <a:latin typeface="Trebuchet MS"/>
                  <a:ea typeface="+mn-ea"/>
                  <a:cs typeface="Trebuchet MS"/>
                </a:rPr>
                <a:t>L’apparition de cette force associée à un bras de levier provoque un moment </a:t>
              </a:r>
              <a:r>
                <a:rPr lang="fr-FR" sz="1400" dirty="0">
                  <a:solidFill>
                    <a:srgbClr val="000000"/>
                  </a:solidFill>
                  <a:latin typeface="Trebuchet MS"/>
                  <a:ea typeface="+mn-ea"/>
                  <a:cs typeface="Trebuchet MS"/>
                </a:rPr>
                <a:t>piqueur</a:t>
              </a:r>
              <a:r>
                <a:rPr lang="fr-FR" sz="1400" b="0" dirty="0">
                  <a:solidFill>
                    <a:srgbClr val="000000"/>
                  </a:solidFill>
                  <a:latin typeface="Trebuchet MS"/>
                  <a:ea typeface="+mn-ea"/>
                  <a:cs typeface="Trebuchet MS"/>
                </a:rPr>
                <a:t> </a:t>
              </a:r>
              <a:r>
                <a:rPr lang="fr-FR" sz="1400" dirty="0">
                  <a:solidFill>
                    <a:srgbClr val="000000"/>
                  </a:solidFill>
                  <a:latin typeface="Trebuchet MS"/>
                  <a:ea typeface="+mn-ea"/>
                  <a:cs typeface="Trebuchet MS"/>
                </a:rPr>
                <a:t>(</a:t>
              </a:r>
              <a:r>
                <a:rPr lang="fr-FR" sz="1400" dirty="0">
                  <a:solidFill>
                    <a:srgbClr val="000000"/>
                  </a:solidFill>
                  <a:latin typeface="Symbol" charset="2"/>
                  <a:cs typeface="Symbol" charset="2"/>
                </a:rPr>
                <a:t>D</a:t>
              </a:r>
              <a:r>
                <a:rPr lang="fr-FR" sz="1400" dirty="0">
                  <a:solidFill>
                    <a:srgbClr val="000000"/>
                  </a:solidFill>
                  <a:latin typeface="Trebuchet MS"/>
                  <a:cs typeface="Trebuchet MS"/>
                </a:rPr>
                <a:t> Rz</a:t>
              </a:r>
              <a:r>
                <a:rPr lang="fr-FR" sz="1400" dirty="0">
                  <a:solidFill>
                    <a:srgbClr val="000000"/>
                  </a:solidFill>
                  <a:latin typeface="Trebuchet MS"/>
                  <a:ea typeface="+mn-ea"/>
                  <a:cs typeface="Trebuchet MS"/>
                </a:rPr>
                <a:t> . d)</a:t>
              </a:r>
            </a:p>
          </p:txBody>
        </p:sp>
        <p:pic>
          <p:nvPicPr>
            <p:cNvPr id="37" name="Picture 14" descr="BD10263_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04863" y="1695451"/>
              <a:ext cx="204788" cy="204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0" name="Text Box 7"/>
          <p:cNvSpPr txBox="1">
            <a:spLocks noChangeArrowheads="1"/>
          </p:cNvSpPr>
          <p:nvPr/>
        </p:nvSpPr>
        <p:spPr bwMode="auto">
          <a:xfrm>
            <a:off x="2292350" y="1066800"/>
            <a:ext cx="45847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indent="-393192" algn="ctr" eaLnBrk="1" hangingPunct="1">
              <a:spcBef>
                <a:spcPts val="768"/>
              </a:spcBef>
              <a:buBlip>
                <a:blip r:embed="rId4"/>
              </a:buBlip>
              <a:defRPr/>
            </a:pPr>
            <a:r>
              <a:rPr lang="fr-FR" sz="1800" cap="small" dirty="0">
                <a:solidFill>
                  <a:srgbClr val="1B587C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/>
                <a:ea typeface="+mn-ea"/>
                <a:cs typeface="Trebuchet MS"/>
              </a:rPr>
              <a:t>   La plage de centrage</a:t>
            </a:r>
          </a:p>
        </p:txBody>
      </p:sp>
      <p:sp>
        <p:nvSpPr>
          <p:cNvPr id="41" name="Rectangle 2" descr="Marbre blanc"/>
          <p:cNvSpPr>
            <a:spLocks noChangeArrowheads="1"/>
          </p:cNvSpPr>
          <p:nvPr/>
        </p:nvSpPr>
        <p:spPr bwMode="auto">
          <a:xfrm>
            <a:off x="378619" y="441326"/>
            <a:ext cx="8412162" cy="45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extrusionH="57150" contourW="6350" prstMaterial="metal">
              <a:bevelT w="38100" h="3810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defTabSz="914363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fr-FR" sz="26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latin typeface="+mj-lt"/>
                <a:ea typeface="+mn-ea"/>
                <a:cs typeface="Arial" charset="0"/>
              </a:rPr>
              <a:t>EQUILIBRE ET Stabilité de l’ ULM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66" grpId="0" animBg="1"/>
      <p:bldP spid="60" grpId="0" animBg="1"/>
      <p:bldP spid="60" grpId="1" animBg="1"/>
      <p:bldP spid="70" grpId="0"/>
      <p:bldP spid="65" grpId="1" animBg="1"/>
      <p:bldP spid="81" grpId="0" animBg="1"/>
      <p:bldP spid="6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er 26"/>
          <p:cNvGrpSpPr/>
          <p:nvPr/>
        </p:nvGrpSpPr>
        <p:grpSpPr>
          <a:xfrm rot="21057741">
            <a:off x="1954855" y="2624658"/>
            <a:ext cx="5894689" cy="1665894"/>
            <a:chOff x="1954855" y="2624658"/>
            <a:chExt cx="5894689" cy="1665894"/>
          </a:xfrm>
        </p:grpSpPr>
        <p:pic>
          <p:nvPicPr>
            <p:cNvPr id="23" name="Image 22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BF5EF"/>
                </a:clrFrom>
                <a:clrTo>
                  <a:srgbClr val="FBF5EF">
                    <a:alpha val="0"/>
                  </a:srgbClr>
                </a:clrTo>
              </a:clrChange>
              <a:grayscl/>
              <a:alphaModFix amt="68000"/>
            </a:blip>
            <a:stretch>
              <a:fillRect/>
            </a:stretch>
          </p:blipFill>
          <p:spPr>
            <a:xfrm flipH="1">
              <a:off x="1954855" y="2624658"/>
              <a:ext cx="5894689" cy="1665894"/>
            </a:xfrm>
            <a:prstGeom prst="rect">
              <a:avLst/>
            </a:prstGeom>
          </p:spPr>
        </p:pic>
        <p:sp>
          <p:nvSpPr>
            <p:cNvPr id="26" name="Trapèze 25"/>
            <p:cNvSpPr>
              <a:spLocks/>
            </p:cNvSpPr>
            <p:nvPr/>
          </p:nvSpPr>
          <p:spPr>
            <a:xfrm rot="16020000" flipV="1">
              <a:off x="2913586" y="3528434"/>
              <a:ext cx="308792" cy="1210727"/>
            </a:xfrm>
            <a:prstGeom prst="trapezoid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67" name="AutoShape 32"/>
          <p:cNvSpPr>
            <a:spLocks noChangeArrowheads="1"/>
          </p:cNvSpPr>
          <p:nvPr/>
        </p:nvSpPr>
        <p:spPr bwMode="auto">
          <a:xfrm rot="16200000">
            <a:off x="3821597" y="3374545"/>
            <a:ext cx="530224" cy="269773"/>
          </a:xfrm>
          <a:custGeom>
            <a:avLst/>
            <a:gdLst>
              <a:gd name="T0" fmla="*/ 9761761 w 21600"/>
              <a:gd name="T1" fmla="*/ 0 h 21600"/>
              <a:gd name="T2" fmla="*/ 0 w 21600"/>
              <a:gd name="T3" fmla="*/ 5462450 h 21600"/>
              <a:gd name="T4" fmla="*/ 9761761 w 21600"/>
              <a:gd name="T5" fmla="*/ 10924877 h 21600"/>
              <a:gd name="T6" fmla="*/ 13015674 w 21600"/>
              <a:gd name="T7" fmla="*/ 5462450 h 21600"/>
              <a:gd name="T8" fmla="*/ 3 60000 65536"/>
              <a:gd name="T9" fmla="*/ 2 60000 65536"/>
              <a:gd name="T10" fmla="*/ 1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2" name="Group 45"/>
          <p:cNvGrpSpPr>
            <a:grpSpLocks/>
          </p:cNvGrpSpPr>
          <p:nvPr/>
        </p:nvGrpSpPr>
        <p:grpSpPr bwMode="auto">
          <a:xfrm>
            <a:off x="3977222" y="3782481"/>
            <a:ext cx="211138" cy="211138"/>
            <a:chOff x="2408" y="2149"/>
            <a:chExt cx="68" cy="68"/>
          </a:xfrm>
        </p:grpSpPr>
        <p:sp>
          <p:nvSpPr>
            <p:cNvPr id="61" name="Oval 46"/>
            <p:cNvSpPr>
              <a:spLocks noChangeAspect="1" noChangeArrowheads="1"/>
            </p:cNvSpPr>
            <p:nvPr/>
          </p:nvSpPr>
          <p:spPr bwMode="auto">
            <a:xfrm>
              <a:off x="2408" y="2149"/>
              <a:ext cx="68" cy="68"/>
            </a:xfrm>
            <a:prstGeom prst="ellips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 rot="10800000" vert="eaVert"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2" name="Oval 47"/>
            <p:cNvSpPr>
              <a:spLocks noChangeAspect="1" noChangeArrowheads="1"/>
            </p:cNvSpPr>
            <p:nvPr/>
          </p:nvSpPr>
          <p:spPr bwMode="auto">
            <a:xfrm>
              <a:off x="2430" y="2171"/>
              <a:ext cx="23" cy="23"/>
            </a:xfrm>
            <a:prstGeom prst="ellipse">
              <a:avLst/>
            </a:prstGeom>
            <a:solidFill>
              <a:srgbClr val="CC0000"/>
            </a:solidFill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 rot="10800000" vert="eaVert"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66" name="Trapèze 65"/>
          <p:cNvSpPr>
            <a:spLocks/>
          </p:cNvSpPr>
          <p:nvPr/>
        </p:nvSpPr>
        <p:spPr>
          <a:xfrm rot="16020000" flipV="1">
            <a:off x="2438019" y="3253240"/>
            <a:ext cx="344792" cy="2254727"/>
          </a:xfrm>
          <a:prstGeom prst="trapezoid">
            <a:avLst>
              <a:gd name="adj" fmla="val 50000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0" name="Text Box 12"/>
          <p:cNvSpPr txBox="1">
            <a:spLocks noChangeArrowheads="1"/>
          </p:cNvSpPr>
          <p:nvPr/>
        </p:nvSpPr>
        <p:spPr bwMode="auto">
          <a:xfrm>
            <a:off x="3564472" y="2950631"/>
            <a:ext cx="1090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eaLnBrk="1" hangingPunct="1">
              <a:defRPr/>
            </a:pPr>
            <a:r>
              <a:rPr lang="fr-FR" sz="1400" b="0" dirty="0">
                <a:latin typeface="Symbol" charset="2"/>
                <a:cs typeface="Symbol" charset="2"/>
              </a:rPr>
              <a:t>D</a:t>
            </a:r>
            <a:r>
              <a:rPr lang="fr-FR" sz="1400" b="0" dirty="0">
                <a:latin typeface="Trebuchet MS"/>
                <a:cs typeface="Trebuchet MS"/>
              </a:rPr>
              <a:t> Rz</a:t>
            </a:r>
          </a:p>
        </p:txBody>
      </p:sp>
      <p:grpSp>
        <p:nvGrpSpPr>
          <p:cNvPr id="4" name="Group 48"/>
          <p:cNvGrpSpPr>
            <a:grpSpLocks/>
          </p:cNvGrpSpPr>
          <p:nvPr/>
        </p:nvGrpSpPr>
        <p:grpSpPr bwMode="auto">
          <a:xfrm>
            <a:off x="3215588" y="3748262"/>
            <a:ext cx="402749" cy="378154"/>
            <a:chOff x="1093" y="2411"/>
            <a:chExt cx="177" cy="157"/>
          </a:xfrm>
        </p:grpSpPr>
        <p:sp>
          <p:nvSpPr>
            <p:cNvPr id="57" name="Oval 49"/>
            <p:cNvSpPr>
              <a:spLocks noChangeArrowheads="1"/>
            </p:cNvSpPr>
            <p:nvPr/>
          </p:nvSpPr>
          <p:spPr bwMode="auto">
            <a:xfrm>
              <a:off x="1140" y="2451"/>
              <a:ext cx="77" cy="75"/>
            </a:xfrm>
            <a:prstGeom prst="ellipse">
              <a:avLst/>
            </a:prstGeom>
            <a:solidFill>
              <a:srgbClr val="FFFF00"/>
            </a:solidFill>
            <a:ln w="31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8" name="Line 50"/>
            <p:cNvSpPr>
              <a:spLocks noChangeShapeType="1"/>
            </p:cNvSpPr>
            <p:nvPr/>
          </p:nvSpPr>
          <p:spPr bwMode="auto">
            <a:xfrm>
              <a:off x="1183" y="2411"/>
              <a:ext cx="0" cy="157"/>
            </a:xfrm>
            <a:prstGeom prst="line">
              <a:avLst/>
            </a:prstGeom>
            <a:noFill/>
            <a:ln w="3175" cap="flat" cmpd="sng" algn="ctr">
              <a:solidFill>
                <a:srgbClr val="E3DED1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9" name="Line 51"/>
            <p:cNvSpPr>
              <a:spLocks noChangeShapeType="1"/>
            </p:cNvSpPr>
            <p:nvPr/>
          </p:nvSpPr>
          <p:spPr bwMode="auto">
            <a:xfrm rot="5400000">
              <a:off x="1182" y="2403"/>
              <a:ext cx="0" cy="177"/>
            </a:xfrm>
            <a:prstGeom prst="line">
              <a:avLst/>
            </a:prstGeom>
            <a:noFill/>
            <a:ln w="317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64" name="Freeform 25"/>
          <p:cNvSpPr>
            <a:spLocks/>
          </p:cNvSpPr>
          <p:nvPr/>
        </p:nvSpPr>
        <p:spPr bwMode="auto">
          <a:xfrm rot="16200000">
            <a:off x="2458715" y="3331931"/>
            <a:ext cx="310643" cy="2254168"/>
          </a:xfrm>
          <a:custGeom>
            <a:avLst/>
            <a:gdLst/>
            <a:ahLst/>
            <a:cxnLst>
              <a:cxn ang="0">
                <a:pos x="333" y="1008"/>
              </a:cxn>
              <a:cxn ang="0">
                <a:pos x="0" y="0"/>
              </a:cxn>
            </a:cxnLst>
            <a:rect l="0" t="0" r="r" b="b"/>
            <a:pathLst>
              <a:path w="333" h="1008">
                <a:moveTo>
                  <a:pt x="333" y="1008"/>
                </a:moveTo>
                <a:lnTo>
                  <a:pt x="0" y="0"/>
                </a:lnTo>
              </a:path>
            </a:pathLst>
          </a:custGeom>
          <a:noFill/>
          <a:ln w="28575" cap="flat" cmpd="sng" algn="ctr">
            <a:solidFill>
              <a:schemeClr val="accent4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29" name="Grouper 104"/>
          <p:cNvGrpSpPr/>
          <p:nvPr/>
        </p:nvGrpSpPr>
        <p:grpSpPr>
          <a:xfrm>
            <a:off x="580231" y="1700808"/>
            <a:ext cx="8008937" cy="307777"/>
            <a:chOff x="804863" y="1652597"/>
            <a:chExt cx="8008937" cy="307777"/>
          </a:xfrm>
        </p:grpSpPr>
        <p:sp>
          <p:nvSpPr>
            <p:cNvPr id="30" name="Text Box 8"/>
            <p:cNvSpPr txBox="1">
              <a:spLocks noChangeArrowheads="1"/>
            </p:cNvSpPr>
            <p:nvPr/>
          </p:nvSpPr>
          <p:spPr bwMode="auto">
            <a:xfrm>
              <a:off x="1066800" y="1652597"/>
              <a:ext cx="77470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1" hangingPunct="1">
                <a:defRPr/>
              </a:pPr>
              <a:r>
                <a:rPr lang="fr-FR" sz="1400" b="0" dirty="0">
                  <a:solidFill>
                    <a:srgbClr val="000000"/>
                  </a:solidFill>
                  <a:latin typeface="Trebuchet MS"/>
                  <a:ea typeface="+mn-ea"/>
                  <a:cs typeface="Trebuchet MS"/>
                </a:rPr>
                <a:t>Le moment piqueur </a:t>
              </a:r>
              <a:r>
                <a:rPr lang="fr-FR" sz="1400" dirty="0">
                  <a:solidFill>
                    <a:srgbClr val="000000"/>
                  </a:solidFill>
                  <a:latin typeface="Trebuchet MS"/>
                  <a:ea typeface="+mn-ea"/>
                  <a:cs typeface="Trebuchet MS"/>
                </a:rPr>
                <a:t>(</a:t>
              </a:r>
              <a:r>
                <a:rPr lang="fr-FR" sz="1400" dirty="0">
                  <a:solidFill>
                    <a:srgbClr val="000000"/>
                  </a:solidFill>
                  <a:latin typeface="Symbol" charset="2"/>
                  <a:cs typeface="Symbol" charset="2"/>
                </a:rPr>
                <a:t>D</a:t>
              </a:r>
              <a:r>
                <a:rPr lang="fr-FR" sz="1400" dirty="0">
                  <a:solidFill>
                    <a:srgbClr val="000000"/>
                  </a:solidFill>
                  <a:latin typeface="Trebuchet MS"/>
                  <a:cs typeface="Trebuchet MS"/>
                </a:rPr>
                <a:t> Rz</a:t>
              </a:r>
              <a:r>
                <a:rPr lang="fr-FR" sz="1400" dirty="0">
                  <a:solidFill>
                    <a:srgbClr val="000000"/>
                  </a:solidFill>
                  <a:latin typeface="Trebuchet MS"/>
                  <a:ea typeface="+mn-ea"/>
                  <a:cs typeface="Trebuchet MS"/>
                </a:rPr>
                <a:t> . d) </a:t>
              </a:r>
              <a:r>
                <a:rPr lang="fr-FR" sz="1400" b="0" dirty="0">
                  <a:solidFill>
                    <a:srgbClr val="000000"/>
                  </a:solidFill>
                  <a:latin typeface="Trebuchet MS"/>
                  <a:ea typeface="+mn-ea"/>
                  <a:cs typeface="Trebuchet MS"/>
                </a:rPr>
                <a:t>provoque une diminution d’incidence.</a:t>
              </a:r>
            </a:p>
          </p:txBody>
        </p:sp>
        <p:pic>
          <p:nvPicPr>
            <p:cNvPr id="31" name="Picture 14" descr="BD10263_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04863" y="1695451"/>
              <a:ext cx="204788" cy="204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3" name="Grouper 104"/>
          <p:cNvGrpSpPr/>
          <p:nvPr/>
        </p:nvGrpSpPr>
        <p:grpSpPr>
          <a:xfrm>
            <a:off x="580231" y="2069108"/>
            <a:ext cx="8008937" cy="307777"/>
            <a:chOff x="804863" y="1652597"/>
            <a:chExt cx="8008937" cy="307777"/>
          </a:xfrm>
        </p:grpSpPr>
        <p:sp>
          <p:nvSpPr>
            <p:cNvPr id="34" name="Text Box 8"/>
            <p:cNvSpPr txBox="1">
              <a:spLocks noChangeArrowheads="1"/>
            </p:cNvSpPr>
            <p:nvPr/>
          </p:nvSpPr>
          <p:spPr bwMode="auto">
            <a:xfrm>
              <a:off x="1066800" y="1652597"/>
              <a:ext cx="77470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1" hangingPunct="1">
                <a:defRPr/>
              </a:pPr>
              <a:r>
                <a:rPr lang="fr-FR" sz="1400" b="0" dirty="0">
                  <a:solidFill>
                    <a:srgbClr val="000000"/>
                  </a:solidFill>
                  <a:latin typeface="Trebuchet MS"/>
                  <a:ea typeface="+mn-ea"/>
                  <a:cs typeface="Trebuchet MS"/>
                </a:rPr>
                <a:t>La diminution d’incidence fait disparaître </a:t>
              </a:r>
              <a:r>
                <a:rPr lang="fr-FR" sz="1400" b="0" dirty="0">
                  <a:latin typeface="Symbol" charset="2"/>
                  <a:cs typeface="Symbol" charset="2"/>
                </a:rPr>
                <a:t>D</a:t>
              </a:r>
              <a:r>
                <a:rPr lang="fr-FR" sz="1400" b="0" dirty="0">
                  <a:latin typeface="Trebuchet MS"/>
                  <a:cs typeface="Trebuchet MS"/>
                </a:rPr>
                <a:t> Rz</a:t>
              </a:r>
              <a:r>
                <a:rPr lang="fr-FR" sz="1400" b="0" dirty="0">
                  <a:solidFill>
                    <a:srgbClr val="000000"/>
                  </a:solidFill>
                  <a:latin typeface="Trebuchet MS"/>
                  <a:ea typeface="+mn-ea"/>
                  <a:cs typeface="Trebuchet MS"/>
                </a:rPr>
                <a:t>.</a:t>
              </a:r>
            </a:p>
          </p:txBody>
        </p:sp>
        <p:pic>
          <p:nvPicPr>
            <p:cNvPr id="35" name="Picture 14" descr="BD10263_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04863" y="1695451"/>
              <a:ext cx="204788" cy="204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8" name="Text Box 7"/>
          <p:cNvSpPr txBox="1">
            <a:spLocks noChangeArrowheads="1"/>
          </p:cNvSpPr>
          <p:nvPr/>
        </p:nvSpPr>
        <p:spPr bwMode="auto">
          <a:xfrm>
            <a:off x="2292350" y="1066800"/>
            <a:ext cx="45847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indent="-393192" algn="ctr" eaLnBrk="1" hangingPunct="1">
              <a:spcBef>
                <a:spcPts val="768"/>
              </a:spcBef>
              <a:buBlip>
                <a:blip r:embed="rId4"/>
              </a:buBlip>
              <a:defRPr/>
            </a:pPr>
            <a:r>
              <a:rPr lang="fr-FR" sz="1800" cap="small" dirty="0">
                <a:solidFill>
                  <a:srgbClr val="1B587C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/>
                <a:ea typeface="+mn-ea"/>
                <a:cs typeface="Trebuchet MS"/>
              </a:rPr>
              <a:t>   La plage de centrage</a:t>
            </a:r>
          </a:p>
        </p:txBody>
      </p:sp>
      <p:sp>
        <p:nvSpPr>
          <p:cNvPr id="32" name="Rectangle 2" descr="Marbre blanc"/>
          <p:cNvSpPr>
            <a:spLocks noChangeArrowheads="1"/>
          </p:cNvSpPr>
          <p:nvPr/>
        </p:nvSpPr>
        <p:spPr bwMode="auto">
          <a:xfrm>
            <a:off x="378619" y="441326"/>
            <a:ext cx="8412162" cy="45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extrusionH="57150" contourW="6350" prstMaterial="metal">
              <a:bevelT w="38100" h="3810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defTabSz="914363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fr-FR" sz="26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latin typeface="+mj-lt"/>
                <a:ea typeface="+mn-ea"/>
                <a:cs typeface="Arial" charset="0"/>
              </a:rPr>
              <a:t>EQUILIBRE ET Stabilité de l’ ULM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7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 22"/>
          <p:cNvPicPr>
            <a:picLocks noChangeAspect="1"/>
          </p:cNvPicPr>
          <p:nvPr/>
        </p:nvPicPr>
        <p:blipFill>
          <a:blip r:embed="rId2">
            <a:clrChange>
              <a:clrFrom>
                <a:srgbClr val="FBF5EF"/>
              </a:clrFrom>
              <a:clrTo>
                <a:srgbClr val="FBF5EF">
                  <a:alpha val="0"/>
                </a:srgbClr>
              </a:clrTo>
            </a:clrChange>
            <a:grayscl/>
            <a:alphaModFix amt="68000"/>
          </a:blip>
          <a:stretch>
            <a:fillRect/>
          </a:stretch>
        </p:blipFill>
        <p:spPr>
          <a:xfrm rot="120000" flipH="1">
            <a:off x="1954855" y="2844800"/>
            <a:ext cx="5894689" cy="1665894"/>
          </a:xfrm>
          <a:prstGeom prst="rect">
            <a:avLst/>
          </a:prstGeom>
        </p:spPr>
      </p:pic>
      <p:grpSp>
        <p:nvGrpSpPr>
          <p:cNvPr id="2" name="Group 45"/>
          <p:cNvGrpSpPr>
            <a:grpSpLocks/>
          </p:cNvGrpSpPr>
          <p:nvPr/>
        </p:nvGrpSpPr>
        <p:grpSpPr bwMode="auto">
          <a:xfrm>
            <a:off x="3841750" y="3841750"/>
            <a:ext cx="211138" cy="211138"/>
            <a:chOff x="2408" y="2149"/>
            <a:chExt cx="68" cy="68"/>
          </a:xfrm>
        </p:grpSpPr>
        <p:sp>
          <p:nvSpPr>
            <p:cNvPr id="61" name="Oval 46"/>
            <p:cNvSpPr>
              <a:spLocks noChangeAspect="1" noChangeArrowheads="1"/>
            </p:cNvSpPr>
            <p:nvPr/>
          </p:nvSpPr>
          <p:spPr bwMode="auto">
            <a:xfrm>
              <a:off x="2408" y="2149"/>
              <a:ext cx="68" cy="68"/>
            </a:xfrm>
            <a:prstGeom prst="ellips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 rot="10800000" vert="eaVert"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2" name="Oval 47"/>
            <p:cNvSpPr>
              <a:spLocks noChangeAspect="1" noChangeArrowheads="1"/>
            </p:cNvSpPr>
            <p:nvPr/>
          </p:nvSpPr>
          <p:spPr bwMode="auto">
            <a:xfrm>
              <a:off x="2430" y="2171"/>
              <a:ext cx="23" cy="23"/>
            </a:xfrm>
            <a:prstGeom prst="ellipse">
              <a:avLst/>
            </a:prstGeom>
            <a:solidFill>
              <a:srgbClr val="CC0000"/>
            </a:solidFill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 rot="10800000" vert="eaVert"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4" name="Group 48"/>
          <p:cNvGrpSpPr>
            <a:grpSpLocks/>
          </p:cNvGrpSpPr>
          <p:nvPr/>
        </p:nvGrpSpPr>
        <p:grpSpPr bwMode="auto">
          <a:xfrm>
            <a:off x="3164786" y="3765196"/>
            <a:ext cx="402749" cy="378154"/>
            <a:chOff x="1093" y="2411"/>
            <a:chExt cx="177" cy="157"/>
          </a:xfrm>
        </p:grpSpPr>
        <p:sp>
          <p:nvSpPr>
            <p:cNvPr id="57" name="Oval 49"/>
            <p:cNvSpPr>
              <a:spLocks noChangeArrowheads="1"/>
            </p:cNvSpPr>
            <p:nvPr/>
          </p:nvSpPr>
          <p:spPr bwMode="auto">
            <a:xfrm>
              <a:off x="1140" y="2451"/>
              <a:ext cx="77" cy="75"/>
            </a:xfrm>
            <a:prstGeom prst="ellipse">
              <a:avLst/>
            </a:prstGeom>
            <a:solidFill>
              <a:srgbClr val="FFFF00"/>
            </a:solidFill>
            <a:ln w="31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8" name="Line 50"/>
            <p:cNvSpPr>
              <a:spLocks noChangeShapeType="1"/>
            </p:cNvSpPr>
            <p:nvPr/>
          </p:nvSpPr>
          <p:spPr bwMode="auto">
            <a:xfrm>
              <a:off x="1183" y="2411"/>
              <a:ext cx="0" cy="157"/>
            </a:xfrm>
            <a:prstGeom prst="line">
              <a:avLst/>
            </a:prstGeom>
            <a:noFill/>
            <a:ln w="3175" cap="flat" cmpd="sng" algn="ctr">
              <a:solidFill>
                <a:srgbClr val="E3DED1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9" name="Line 51"/>
            <p:cNvSpPr>
              <a:spLocks noChangeShapeType="1"/>
            </p:cNvSpPr>
            <p:nvPr/>
          </p:nvSpPr>
          <p:spPr bwMode="auto">
            <a:xfrm rot="5400000">
              <a:off x="1182" y="2403"/>
              <a:ext cx="0" cy="177"/>
            </a:xfrm>
            <a:prstGeom prst="line">
              <a:avLst/>
            </a:prstGeom>
            <a:noFill/>
            <a:ln w="317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6" name="WordArt 13"/>
          <p:cNvSpPr>
            <a:spLocks noChangeArrowheads="1" noChangeShapeType="1" noTextEdit="1"/>
          </p:cNvSpPr>
          <p:nvPr/>
        </p:nvSpPr>
        <p:spPr bwMode="auto">
          <a:xfrm>
            <a:off x="3810251" y="2393719"/>
            <a:ext cx="1538097" cy="20576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2000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63500" dist="38099" dir="2700000" algn="ctr" rotWithShape="0">
                    <a:srgbClr val="C0C0C0">
                      <a:alpha val="80000"/>
                    </a:srgbClr>
                  </a:outerShdw>
                </a:effectLst>
                <a:latin typeface="Trebuchet MS"/>
                <a:ea typeface="Impact"/>
                <a:cs typeface="Trebuchet MS"/>
              </a:rPr>
              <a:t>ULM stable</a:t>
            </a:r>
          </a:p>
        </p:txBody>
      </p:sp>
      <p:grpSp>
        <p:nvGrpSpPr>
          <p:cNvPr id="27" name="Grouper 104"/>
          <p:cNvGrpSpPr/>
          <p:nvPr/>
        </p:nvGrpSpPr>
        <p:grpSpPr>
          <a:xfrm>
            <a:off x="580231" y="1700808"/>
            <a:ext cx="8008937" cy="307777"/>
            <a:chOff x="804863" y="1652597"/>
            <a:chExt cx="8008937" cy="307777"/>
          </a:xfrm>
        </p:grpSpPr>
        <p:sp>
          <p:nvSpPr>
            <p:cNvPr id="28" name="Text Box 8"/>
            <p:cNvSpPr txBox="1">
              <a:spLocks noChangeArrowheads="1"/>
            </p:cNvSpPr>
            <p:nvPr/>
          </p:nvSpPr>
          <p:spPr bwMode="auto">
            <a:xfrm>
              <a:off x="1066800" y="1652597"/>
              <a:ext cx="77470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1" hangingPunct="1">
                <a:defRPr/>
              </a:pPr>
              <a:r>
                <a:rPr lang="fr-FR" sz="1400" b="0" dirty="0">
                  <a:solidFill>
                    <a:srgbClr val="000000"/>
                  </a:solidFill>
                  <a:latin typeface="Trebuchet MS"/>
                  <a:ea typeface="+mn-ea"/>
                  <a:cs typeface="Trebuchet MS"/>
                </a:rPr>
                <a:t>L’ULM retrouve sa position initiale, sans intervention du pilote.</a:t>
              </a:r>
            </a:p>
          </p:txBody>
        </p:sp>
        <p:pic>
          <p:nvPicPr>
            <p:cNvPr id="29" name="Picture 14" descr="BD10263_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04863" y="1695451"/>
              <a:ext cx="204788" cy="204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2292350" y="1066800"/>
            <a:ext cx="45847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indent="-393192" algn="ctr" eaLnBrk="1" hangingPunct="1">
              <a:spcBef>
                <a:spcPts val="768"/>
              </a:spcBef>
              <a:buBlip>
                <a:blip r:embed="rId4"/>
              </a:buBlip>
              <a:defRPr/>
            </a:pPr>
            <a:r>
              <a:rPr lang="fr-FR" sz="1800" cap="small" dirty="0">
                <a:solidFill>
                  <a:srgbClr val="1B587C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/>
                <a:ea typeface="+mn-ea"/>
                <a:cs typeface="Trebuchet MS"/>
              </a:rPr>
              <a:t>   La plage de centrage</a:t>
            </a:r>
          </a:p>
        </p:txBody>
      </p:sp>
      <p:sp>
        <p:nvSpPr>
          <p:cNvPr id="17" name="Rectangle 2" descr="Marbre blanc"/>
          <p:cNvSpPr>
            <a:spLocks noChangeArrowheads="1"/>
          </p:cNvSpPr>
          <p:nvPr/>
        </p:nvSpPr>
        <p:spPr bwMode="auto">
          <a:xfrm>
            <a:off x="378619" y="441326"/>
            <a:ext cx="8412162" cy="45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extrusionH="57150" contourW="6350" prstMaterial="metal">
              <a:bevelT w="38100" h="3810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defTabSz="914363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fr-FR" sz="26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latin typeface="+mj-lt"/>
                <a:ea typeface="+mn-ea"/>
                <a:cs typeface="Arial" charset="0"/>
              </a:rPr>
              <a:t>EQUILIBRE ET Stabilité de l’ ULM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2139950" y="1047750"/>
            <a:ext cx="45847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indent="-393192" algn="ctr" eaLnBrk="1" hangingPunct="1">
              <a:spcBef>
                <a:spcPts val="768"/>
              </a:spcBef>
              <a:buBlip>
                <a:blip r:embed="rId2"/>
              </a:buBlip>
              <a:defRPr/>
            </a:pPr>
            <a:r>
              <a:rPr lang="fr-FR" sz="1800" cap="small" dirty="0">
                <a:solidFill>
                  <a:srgbClr val="1B587C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/>
                <a:ea typeface="+mn-ea"/>
                <a:cs typeface="Trebuchet MS"/>
              </a:rPr>
              <a:t> Définition, rappels et notions</a:t>
            </a:r>
          </a:p>
        </p:txBody>
      </p:sp>
      <p:sp>
        <p:nvSpPr>
          <p:cNvPr id="110" name="Freeform 5"/>
          <p:cNvSpPr>
            <a:spLocks/>
          </p:cNvSpPr>
          <p:nvPr/>
        </p:nvSpPr>
        <p:spPr bwMode="auto">
          <a:xfrm rot="17191550" flipH="1" flipV="1">
            <a:off x="966941" y="3815631"/>
            <a:ext cx="428675" cy="496736"/>
          </a:xfrm>
          <a:custGeom>
            <a:avLst/>
            <a:gdLst>
              <a:gd name="T0" fmla="*/ 0 w 402"/>
              <a:gd name="T1" fmla="*/ 0 h 1028"/>
              <a:gd name="T2" fmla="*/ 320675 w 402"/>
              <a:gd name="T3" fmla="*/ 820737 h 1028"/>
              <a:gd name="T4" fmla="*/ 0 60000 65536"/>
              <a:gd name="T5" fmla="*/ 0 60000 65536"/>
              <a:gd name="T6" fmla="*/ 0 w 402"/>
              <a:gd name="T7" fmla="*/ 0 h 1028"/>
              <a:gd name="T8" fmla="*/ 402 w 402"/>
              <a:gd name="T9" fmla="*/ 1028 h 102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02" h="1028">
                <a:moveTo>
                  <a:pt x="0" y="0"/>
                </a:moveTo>
                <a:cubicBezTo>
                  <a:pt x="1" y="103"/>
                  <a:pt x="72" y="763"/>
                  <a:pt x="402" y="1028"/>
                </a:cubicBezTo>
              </a:path>
            </a:pathLst>
          </a:custGeom>
          <a:noFill/>
          <a:ln w="57150">
            <a:solidFill>
              <a:srgbClr val="72B0D2"/>
            </a:solidFill>
            <a:round/>
            <a:headEnd/>
            <a:tailEnd type="stealth" w="sm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113" name="Freeform 5"/>
          <p:cNvSpPr>
            <a:spLocks/>
          </p:cNvSpPr>
          <p:nvPr/>
        </p:nvSpPr>
        <p:spPr bwMode="auto">
          <a:xfrm rot="15597782" flipV="1">
            <a:off x="968400" y="3456000"/>
            <a:ext cx="428675" cy="496736"/>
          </a:xfrm>
          <a:custGeom>
            <a:avLst/>
            <a:gdLst>
              <a:gd name="T0" fmla="*/ 0 w 402"/>
              <a:gd name="T1" fmla="*/ 0 h 1028"/>
              <a:gd name="T2" fmla="*/ 320675 w 402"/>
              <a:gd name="T3" fmla="*/ 820737 h 1028"/>
              <a:gd name="T4" fmla="*/ 0 60000 65536"/>
              <a:gd name="T5" fmla="*/ 0 60000 65536"/>
              <a:gd name="T6" fmla="*/ 0 w 402"/>
              <a:gd name="T7" fmla="*/ 0 h 1028"/>
              <a:gd name="T8" fmla="*/ 402 w 402"/>
              <a:gd name="T9" fmla="*/ 1028 h 102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02" h="1028">
                <a:moveTo>
                  <a:pt x="0" y="0"/>
                </a:moveTo>
                <a:cubicBezTo>
                  <a:pt x="1" y="103"/>
                  <a:pt x="72" y="763"/>
                  <a:pt x="402" y="1028"/>
                </a:cubicBezTo>
              </a:path>
            </a:pathLst>
          </a:custGeom>
          <a:noFill/>
          <a:ln w="57150">
            <a:solidFill>
              <a:srgbClr val="F9B268"/>
            </a:solidFill>
            <a:round/>
            <a:headEnd/>
            <a:tailEnd type="stealth" w="sm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57" name="Grouper 56"/>
          <p:cNvGrpSpPr/>
          <p:nvPr/>
        </p:nvGrpSpPr>
        <p:grpSpPr>
          <a:xfrm>
            <a:off x="615950" y="3098800"/>
            <a:ext cx="7937500" cy="1511300"/>
            <a:chOff x="615950" y="3098800"/>
            <a:chExt cx="7937500" cy="1511300"/>
          </a:xfrm>
        </p:grpSpPr>
        <p:sp>
          <p:nvSpPr>
            <p:cNvPr id="133" name="Rectangle à coins arrondis 132"/>
            <p:cNvSpPr/>
            <p:nvPr/>
          </p:nvSpPr>
          <p:spPr>
            <a:xfrm>
              <a:off x="615950" y="3098800"/>
              <a:ext cx="7937500" cy="1511300"/>
            </a:xfrm>
            <a:prstGeom prst="roundRect">
              <a:avLst>
                <a:gd name="adj" fmla="val 12465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58" name="Image 57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0000" t="46377" r="4819" b="14130"/>
            <a:stretch>
              <a:fillRect/>
            </a:stretch>
          </p:blipFill>
          <p:spPr>
            <a:xfrm>
              <a:off x="1403350" y="3479800"/>
              <a:ext cx="2150520" cy="808300"/>
            </a:xfrm>
            <a:prstGeom prst="rect">
              <a:avLst/>
            </a:prstGeom>
          </p:spPr>
        </p:pic>
        <p:grpSp>
          <p:nvGrpSpPr>
            <p:cNvPr id="66" name="Grouper 65"/>
            <p:cNvGrpSpPr>
              <a:grpSpLocks noChangeAspect="1"/>
            </p:cNvGrpSpPr>
            <p:nvPr/>
          </p:nvGrpSpPr>
          <p:grpSpPr>
            <a:xfrm>
              <a:off x="6124581" y="3216003"/>
              <a:ext cx="1847563" cy="1317897"/>
              <a:chOff x="5280025" y="1103313"/>
              <a:chExt cx="4219575" cy="3009899"/>
            </a:xfrm>
          </p:grpSpPr>
          <p:pic>
            <p:nvPicPr>
              <p:cNvPr id="67" name="Image 66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grayscl/>
              </a:blip>
              <a:srcRect t="7000" b="8667"/>
              <a:stretch>
                <a:fillRect/>
              </a:stretch>
            </p:blipFill>
            <p:spPr>
              <a:xfrm rot="493035">
                <a:off x="5981547" y="1638300"/>
                <a:ext cx="3276752" cy="2072545"/>
              </a:xfrm>
              <a:prstGeom prst="rect">
                <a:avLst/>
              </a:prstGeom>
              <a:effectLst/>
            </p:spPr>
          </p:pic>
          <p:sp>
            <p:nvSpPr>
              <p:cNvPr id="68" name="Line 2"/>
              <p:cNvSpPr>
                <a:spLocks noChangeShapeType="1"/>
              </p:cNvSpPr>
              <p:nvPr/>
            </p:nvSpPr>
            <p:spPr bwMode="auto">
              <a:xfrm>
                <a:off x="8763000" y="3543300"/>
                <a:ext cx="736600" cy="436000"/>
              </a:xfrm>
              <a:prstGeom prst="line">
                <a:avLst/>
              </a:prstGeom>
              <a:noFill/>
              <a:ln w="19050" cap="flat" cmpd="sng" algn="ctr">
                <a:solidFill>
                  <a:srgbClr val="666699"/>
                </a:solidFill>
                <a:prstDash val="solid"/>
                <a:round/>
                <a:headEnd type="none" w="sm" len="med"/>
                <a:tailEnd type="none" w="sm" len="med"/>
              </a:ln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9" name="Arc 11"/>
              <p:cNvSpPr>
                <a:spLocks/>
              </p:cNvSpPr>
              <p:nvPr/>
            </p:nvSpPr>
            <p:spPr bwMode="auto">
              <a:xfrm rot="17923254">
                <a:off x="5212556" y="1170782"/>
                <a:ext cx="528637" cy="393700"/>
              </a:xfrm>
              <a:custGeom>
                <a:avLst/>
                <a:gdLst>
                  <a:gd name="T0" fmla="*/ 354799 w 43200"/>
                  <a:gd name="T1" fmla="*/ 0 h 41895"/>
                  <a:gd name="T2" fmla="*/ 144188 w 43200"/>
                  <a:gd name="T3" fmla="*/ 9914 h 41895"/>
                  <a:gd name="T4" fmla="*/ 264319 w 43200"/>
                  <a:gd name="T5" fmla="*/ 190718 h 418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41895"/>
                  <a:gd name="T11" fmla="*/ 43200 w 43200"/>
                  <a:gd name="T12" fmla="*/ 41895 h 418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41895" fill="none" extrusionOk="0">
                    <a:moveTo>
                      <a:pt x="28994" y="-1"/>
                    </a:moveTo>
                    <a:cubicBezTo>
                      <a:pt x="37523" y="3107"/>
                      <a:pt x="43200" y="11216"/>
                      <a:pt x="43200" y="20295"/>
                    </a:cubicBezTo>
                    <a:cubicBezTo>
                      <a:pt x="43200" y="32224"/>
                      <a:pt x="33529" y="41895"/>
                      <a:pt x="21600" y="41895"/>
                    </a:cubicBezTo>
                    <a:cubicBezTo>
                      <a:pt x="9670" y="41895"/>
                      <a:pt x="0" y="32224"/>
                      <a:pt x="0" y="20295"/>
                    </a:cubicBezTo>
                    <a:cubicBezTo>
                      <a:pt x="-1" y="12176"/>
                      <a:pt x="4551" y="4744"/>
                      <a:pt x="11782" y="1054"/>
                    </a:cubicBezTo>
                  </a:path>
                  <a:path w="43200" h="41895" stroke="0" extrusionOk="0">
                    <a:moveTo>
                      <a:pt x="28994" y="-1"/>
                    </a:moveTo>
                    <a:cubicBezTo>
                      <a:pt x="37523" y="3107"/>
                      <a:pt x="43200" y="11216"/>
                      <a:pt x="43200" y="20295"/>
                    </a:cubicBezTo>
                    <a:cubicBezTo>
                      <a:pt x="43200" y="32224"/>
                      <a:pt x="33529" y="41895"/>
                      <a:pt x="21600" y="41895"/>
                    </a:cubicBezTo>
                    <a:cubicBezTo>
                      <a:pt x="9670" y="41895"/>
                      <a:pt x="0" y="32224"/>
                      <a:pt x="0" y="20295"/>
                    </a:cubicBezTo>
                    <a:cubicBezTo>
                      <a:pt x="-1" y="12176"/>
                      <a:pt x="4551" y="4744"/>
                      <a:pt x="11782" y="1054"/>
                    </a:cubicBezTo>
                    <a:lnTo>
                      <a:pt x="21600" y="20295"/>
                    </a:lnTo>
                    <a:close/>
                  </a:path>
                </a:pathLst>
              </a:custGeom>
              <a:noFill/>
              <a:ln w="38100">
                <a:solidFill>
                  <a:srgbClr val="666699"/>
                </a:solidFill>
                <a:round/>
                <a:headEnd type="triangle" w="sm" len="med"/>
                <a:tailEnd type="triangle" w="sm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0" name="Arc 14"/>
              <p:cNvSpPr>
                <a:spLocks/>
              </p:cNvSpPr>
              <p:nvPr/>
            </p:nvSpPr>
            <p:spPr bwMode="auto">
              <a:xfrm rot="17923254">
                <a:off x="8909051" y="3657600"/>
                <a:ext cx="530225" cy="381000"/>
              </a:xfrm>
              <a:custGeom>
                <a:avLst/>
                <a:gdLst>
                  <a:gd name="T0" fmla="*/ 138092 w 43200"/>
                  <a:gd name="T1" fmla="*/ 381000 h 40559"/>
                  <a:gd name="T2" fmla="*/ 396085 w 43200"/>
                  <a:gd name="T3" fmla="*/ 379319 h 40559"/>
                  <a:gd name="T4" fmla="*/ 265113 w 43200"/>
                  <a:gd name="T5" fmla="*/ 202904 h 40559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40559"/>
                  <a:gd name="T11" fmla="*/ 43200 w 43200"/>
                  <a:gd name="T12" fmla="*/ 40559 h 4055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40559" fill="none" extrusionOk="0">
                    <a:moveTo>
                      <a:pt x="11250" y="40559"/>
                    </a:moveTo>
                    <a:cubicBezTo>
                      <a:pt x="4314" y="36773"/>
                      <a:pt x="0" y="29501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9370"/>
                      <a:pt x="39026" y="36541"/>
                      <a:pt x="32271" y="40380"/>
                    </a:cubicBezTo>
                  </a:path>
                  <a:path w="43200" h="40559" stroke="0" extrusionOk="0">
                    <a:moveTo>
                      <a:pt x="11250" y="40559"/>
                    </a:moveTo>
                    <a:cubicBezTo>
                      <a:pt x="4314" y="36773"/>
                      <a:pt x="0" y="29501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9370"/>
                      <a:pt x="39026" y="36541"/>
                      <a:pt x="32271" y="40380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666699"/>
                </a:solidFill>
                <a:round/>
                <a:headEnd type="triangle" w="sm" len="med"/>
                <a:tailEnd type="triangle" w="sm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1" name="Line 2"/>
              <p:cNvSpPr>
                <a:spLocks noChangeAspect="1" noChangeShapeType="1"/>
              </p:cNvSpPr>
              <p:nvPr/>
            </p:nvSpPr>
            <p:spPr bwMode="auto">
              <a:xfrm>
                <a:off x="5295901" y="1295400"/>
                <a:ext cx="953719" cy="620200"/>
              </a:xfrm>
              <a:prstGeom prst="line">
                <a:avLst/>
              </a:prstGeom>
              <a:noFill/>
              <a:ln w="19050" cap="flat" cmpd="sng" algn="ctr">
                <a:solidFill>
                  <a:srgbClr val="666699"/>
                </a:solidFill>
                <a:prstDash val="solid"/>
                <a:round/>
                <a:headEnd type="none" w="sm" len="med"/>
                <a:tailEnd type="none" w="sm" len="med"/>
              </a:ln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sp>
        <p:nvSpPr>
          <p:cNvPr id="137" name="ZoneTexte 136"/>
          <p:cNvSpPr txBox="1">
            <a:spLocks noChangeAspect="1"/>
          </p:cNvSpPr>
          <p:nvPr/>
        </p:nvSpPr>
        <p:spPr>
          <a:xfrm>
            <a:off x="1881187" y="4292615"/>
            <a:ext cx="5445125" cy="370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ct val="0"/>
              </a:spcBef>
              <a:spcAft>
                <a:spcPts val="1200"/>
              </a:spcAft>
              <a:defRPr/>
            </a:pPr>
            <a:r>
              <a:rPr lang="fr-FR" sz="1400" b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rebuchet MS"/>
                <a:ea typeface="+mj-ea"/>
                <a:cs typeface="Trebuchet MS"/>
              </a:rPr>
              <a:t>Stabilité longitudinale </a:t>
            </a:r>
            <a:r>
              <a:rPr lang="fr-FR" sz="1400" b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Wingdings"/>
                <a:ea typeface="Wingdings"/>
                <a:cs typeface="Wingdings"/>
              </a:rPr>
              <a:t></a:t>
            </a:r>
            <a:r>
              <a:rPr lang="fr-FR" sz="1400" b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rebuchet MS"/>
                <a:ea typeface="+mj-ea"/>
                <a:cs typeface="Trebuchet MS"/>
              </a:rPr>
              <a:t> plan vertical</a:t>
            </a:r>
          </a:p>
        </p:txBody>
      </p:sp>
      <p:grpSp>
        <p:nvGrpSpPr>
          <p:cNvPr id="52" name="Grouper 51"/>
          <p:cNvGrpSpPr/>
          <p:nvPr/>
        </p:nvGrpSpPr>
        <p:grpSpPr>
          <a:xfrm>
            <a:off x="886618" y="1817697"/>
            <a:ext cx="7658100" cy="630942"/>
            <a:chOff x="1066800" y="1652597"/>
            <a:chExt cx="7658100" cy="630942"/>
          </a:xfrm>
        </p:grpSpPr>
        <p:sp>
          <p:nvSpPr>
            <p:cNvPr id="54" name="Text Box 8"/>
            <p:cNvSpPr txBox="1">
              <a:spLocks noChangeArrowheads="1"/>
            </p:cNvSpPr>
            <p:nvPr/>
          </p:nvSpPr>
          <p:spPr bwMode="auto">
            <a:xfrm>
              <a:off x="1066800" y="1652597"/>
              <a:ext cx="7658100" cy="6309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fr-FR" sz="1400" b="0" dirty="0">
                  <a:latin typeface="Trebuchet MS"/>
                  <a:cs typeface="Trebuchet MS"/>
                </a:rPr>
                <a:t>La stabilité longitudinale concerne les variations de trajectoire dans le plan vertical ; </a:t>
              </a:r>
            </a:p>
            <a:p>
              <a:pPr algn="ctr"/>
              <a:r>
                <a:rPr lang="fr-FR" sz="1400" b="0" dirty="0">
                  <a:latin typeface="Trebuchet MS"/>
                  <a:cs typeface="Trebuchet MS"/>
                </a:rPr>
                <a:t>C’est-à-dire autour de l’axe de tangage.</a:t>
              </a:r>
            </a:p>
          </p:txBody>
        </p:sp>
        <p:pic>
          <p:nvPicPr>
            <p:cNvPr id="56" name="Picture 14" descr="BD10263_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079774" y="1679724"/>
              <a:ext cx="204788" cy="204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2" name="Rectangle 2" descr="Marbre blanc"/>
          <p:cNvSpPr>
            <a:spLocks noChangeArrowheads="1"/>
          </p:cNvSpPr>
          <p:nvPr/>
        </p:nvSpPr>
        <p:spPr bwMode="auto">
          <a:xfrm>
            <a:off x="378619" y="441326"/>
            <a:ext cx="8412162" cy="45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extrusionH="57150" contourW="6350" prstMaterial="metal">
              <a:bevelT w="38100" h="3810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defTabSz="914363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fr-FR" sz="26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latin typeface="+mj-lt"/>
                <a:ea typeface="+mn-ea"/>
                <a:cs typeface="Arial" charset="0"/>
              </a:rPr>
              <a:t>EQUILIBRE ET Stabilité de l’ ULM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 animBg="1"/>
      <p:bldP spid="113" grpId="0" animBg="1"/>
      <p:bldP spid="13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 22"/>
          <p:cNvPicPr>
            <a:picLocks noChangeAspect="1"/>
          </p:cNvPicPr>
          <p:nvPr/>
        </p:nvPicPr>
        <p:blipFill>
          <a:blip r:embed="rId2">
            <a:clrChange>
              <a:clrFrom>
                <a:srgbClr val="FBF5EF"/>
              </a:clrFrom>
              <a:clrTo>
                <a:srgbClr val="FBF5EF">
                  <a:alpha val="0"/>
                </a:srgbClr>
              </a:clrTo>
            </a:clrChange>
            <a:grayscl/>
            <a:alphaModFix amt="68000"/>
          </a:blip>
          <a:stretch>
            <a:fillRect/>
          </a:stretch>
        </p:blipFill>
        <p:spPr>
          <a:xfrm rot="120000" flipH="1">
            <a:off x="1954855" y="2844800"/>
            <a:ext cx="5894689" cy="1665894"/>
          </a:xfrm>
          <a:prstGeom prst="rect">
            <a:avLst/>
          </a:prstGeom>
        </p:spPr>
      </p:pic>
      <p:sp>
        <p:nvSpPr>
          <p:cNvPr id="67" name="AutoShape 32"/>
          <p:cNvSpPr>
            <a:spLocks noChangeArrowheads="1"/>
          </p:cNvSpPr>
          <p:nvPr/>
        </p:nvSpPr>
        <p:spPr bwMode="auto">
          <a:xfrm rot="16200000">
            <a:off x="3686125" y="3433814"/>
            <a:ext cx="530224" cy="269773"/>
          </a:xfrm>
          <a:custGeom>
            <a:avLst/>
            <a:gdLst>
              <a:gd name="T0" fmla="*/ 9761761 w 21600"/>
              <a:gd name="T1" fmla="*/ 0 h 21600"/>
              <a:gd name="T2" fmla="*/ 0 w 21600"/>
              <a:gd name="T3" fmla="*/ 5462450 h 21600"/>
              <a:gd name="T4" fmla="*/ 9761761 w 21600"/>
              <a:gd name="T5" fmla="*/ 10924877 h 21600"/>
              <a:gd name="T6" fmla="*/ 13015674 w 21600"/>
              <a:gd name="T7" fmla="*/ 5462450 h 21600"/>
              <a:gd name="T8" fmla="*/ 3 60000 65536"/>
              <a:gd name="T9" fmla="*/ 2 60000 65536"/>
              <a:gd name="T10" fmla="*/ 1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2" name="Group 45"/>
          <p:cNvGrpSpPr>
            <a:grpSpLocks/>
          </p:cNvGrpSpPr>
          <p:nvPr/>
        </p:nvGrpSpPr>
        <p:grpSpPr bwMode="auto">
          <a:xfrm>
            <a:off x="3841750" y="3841750"/>
            <a:ext cx="211138" cy="211138"/>
            <a:chOff x="2408" y="2149"/>
            <a:chExt cx="68" cy="68"/>
          </a:xfrm>
        </p:grpSpPr>
        <p:sp>
          <p:nvSpPr>
            <p:cNvPr id="61" name="Oval 46"/>
            <p:cNvSpPr>
              <a:spLocks noChangeAspect="1" noChangeArrowheads="1"/>
            </p:cNvSpPr>
            <p:nvPr/>
          </p:nvSpPr>
          <p:spPr bwMode="auto">
            <a:xfrm>
              <a:off x="2408" y="2149"/>
              <a:ext cx="68" cy="68"/>
            </a:xfrm>
            <a:prstGeom prst="ellips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 rot="10800000" vert="eaVert"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2" name="Oval 47"/>
            <p:cNvSpPr>
              <a:spLocks noChangeAspect="1" noChangeArrowheads="1"/>
            </p:cNvSpPr>
            <p:nvPr/>
          </p:nvSpPr>
          <p:spPr bwMode="auto">
            <a:xfrm>
              <a:off x="2430" y="2171"/>
              <a:ext cx="23" cy="23"/>
            </a:xfrm>
            <a:prstGeom prst="ellipse">
              <a:avLst/>
            </a:prstGeom>
            <a:solidFill>
              <a:srgbClr val="CC0000"/>
            </a:solidFill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 rot="10800000" vert="eaVert"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66" name="Trapèze 65"/>
          <p:cNvSpPr>
            <a:spLocks/>
          </p:cNvSpPr>
          <p:nvPr/>
        </p:nvSpPr>
        <p:spPr>
          <a:xfrm rot="16020000" flipV="1">
            <a:off x="2446486" y="3253240"/>
            <a:ext cx="344792" cy="2254727"/>
          </a:xfrm>
          <a:prstGeom prst="trapezoid">
            <a:avLst>
              <a:gd name="adj" fmla="val 50000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" name="Freeform 25"/>
          <p:cNvSpPr>
            <a:spLocks/>
          </p:cNvSpPr>
          <p:nvPr/>
        </p:nvSpPr>
        <p:spPr bwMode="auto">
          <a:xfrm rot="10800000" flipH="1">
            <a:off x="1500428" y="4281271"/>
            <a:ext cx="0" cy="340185"/>
          </a:xfrm>
          <a:custGeom>
            <a:avLst/>
            <a:gdLst/>
            <a:ahLst/>
            <a:cxnLst>
              <a:cxn ang="0">
                <a:pos x="333" y="1008"/>
              </a:cxn>
              <a:cxn ang="0">
                <a:pos x="0" y="0"/>
              </a:cxn>
            </a:cxnLst>
            <a:rect l="0" t="0" r="r" b="b"/>
            <a:pathLst>
              <a:path w="333" h="1008">
                <a:moveTo>
                  <a:pt x="333" y="1008"/>
                </a:moveTo>
                <a:lnTo>
                  <a:pt x="0" y="0"/>
                </a:lnTo>
              </a:path>
            </a:pathLst>
          </a:custGeom>
          <a:noFill/>
          <a:ln w="28575" cap="flat" cmpd="sng" algn="ctr">
            <a:solidFill>
              <a:schemeClr val="accent2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0" name="Text Box 12"/>
          <p:cNvSpPr txBox="1">
            <a:spLocks noChangeArrowheads="1"/>
          </p:cNvSpPr>
          <p:nvPr/>
        </p:nvSpPr>
        <p:spPr bwMode="auto">
          <a:xfrm>
            <a:off x="3429000" y="3009900"/>
            <a:ext cx="1090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eaLnBrk="1" hangingPunct="1">
              <a:defRPr/>
            </a:pPr>
            <a:r>
              <a:rPr lang="fr-FR" sz="1400" b="0" dirty="0">
                <a:latin typeface="Symbol" charset="2"/>
                <a:cs typeface="Symbol" charset="2"/>
              </a:rPr>
              <a:t>D</a:t>
            </a:r>
            <a:r>
              <a:rPr lang="fr-FR" sz="1400" b="0" dirty="0">
                <a:latin typeface="Trebuchet MS"/>
                <a:cs typeface="Trebuchet MS"/>
              </a:rPr>
              <a:t> Rz</a:t>
            </a:r>
          </a:p>
        </p:txBody>
      </p:sp>
      <p:grpSp>
        <p:nvGrpSpPr>
          <p:cNvPr id="3" name="Grouper 37"/>
          <p:cNvGrpSpPr/>
          <p:nvPr/>
        </p:nvGrpSpPr>
        <p:grpSpPr>
          <a:xfrm flipH="1">
            <a:off x="4000500" y="3073602"/>
            <a:ext cx="556194" cy="736196"/>
            <a:chOff x="3355406" y="3035300"/>
            <a:chExt cx="556194" cy="736196"/>
          </a:xfrm>
        </p:grpSpPr>
        <p:sp>
          <p:nvSpPr>
            <p:cNvPr id="76" name="Freeform 25"/>
            <p:cNvSpPr>
              <a:spLocks/>
            </p:cNvSpPr>
            <p:nvPr/>
          </p:nvSpPr>
          <p:spPr bwMode="auto">
            <a:xfrm>
              <a:off x="3366033" y="3035300"/>
              <a:ext cx="0" cy="736196"/>
            </a:xfrm>
            <a:custGeom>
              <a:avLst/>
              <a:gdLst/>
              <a:ahLst/>
              <a:cxnLst>
                <a:cxn ang="0">
                  <a:pos x="333" y="1008"/>
                </a:cxn>
                <a:cxn ang="0">
                  <a:pos x="0" y="0"/>
                </a:cxn>
              </a:cxnLst>
              <a:rect l="0" t="0" r="r" b="b"/>
              <a:pathLst>
                <a:path w="333" h="1008">
                  <a:moveTo>
                    <a:pt x="333" y="1008"/>
                  </a:moveTo>
                  <a:lnTo>
                    <a:pt x="0" y="0"/>
                  </a:lnTo>
                </a:path>
              </a:pathLst>
            </a:custGeom>
            <a:noFill/>
            <a:ln w="12700" cap="flat" cmpd="sng" algn="ctr">
              <a:solidFill>
                <a:schemeClr val="tx2">
                  <a:lumMod val="75000"/>
                  <a:lumOff val="25000"/>
                </a:schemeClr>
              </a:solidFill>
              <a:prstDash val="lgDashDot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4" name="Grouper 76"/>
            <p:cNvGrpSpPr/>
            <p:nvPr/>
          </p:nvGrpSpPr>
          <p:grpSpPr>
            <a:xfrm>
              <a:off x="3355406" y="3276600"/>
              <a:ext cx="556194" cy="317501"/>
              <a:chOff x="4015806" y="3378200"/>
              <a:chExt cx="556194" cy="317501"/>
            </a:xfrm>
          </p:grpSpPr>
          <p:sp>
            <p:nvSpPr>
              <p:cNvPr id="78" name="Freeform 25"/>
              <p:cNvSpPr>
                <a:spLocks/>
              </p:cNvSpPr>
              <p:nvPr/>
            </p:nvSpPr>
            <p:spPr bwMode="auto">
              <a:xfrm rot="5400000">
                <a:off x="4293903" y="3417604"/>
                <a:ext cx="0" cy="556194"/>
              </a:xfrm>
              <a:custGeom>
                <a:avLst/>
                <a:gdLst/>
                <a:ahLst/>
                <a:cxnLst>
                  <a:cxn ang="0">
                    <a:pos x="333" y="1008"/>
                  </a:cxn>
                  <a:cxn ang="0">
                    <a:pos x="0" y="0"/>
                  </a:cxn>
                </a:cxnLst>
                <a:rect l="0" t="0" r="r" b="b"/>
                <a:pathLst>
                  <a:path w="333" h="1008">
                    <a:moveTo>
                      <a:pt x="333" y="1008"/>
                    </a:moveTo>
                    <a:lnTo>
                      <a:pt x="0" y="0"/>
                    </a:lnTo>
                  </a:path>
                </a:pathLst>
              </a:custGeom>
              <a:noFill/>
              <a:ln w="19050" cap="flat" cmpd="sng" algn="ctr">
                <a:solidFill>
                  <a:srgbClr val="FF0000"/>
                </a:solidFill>
                <a:prstDash val="solid"/>
                <a:round/>
                <a:headEnd type="triangle" w="med" len="med"/>
                <a:tailEnd type="triangl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9" name="ZoneTexte 78"/>
              <p:cNvSpPr txBox="1"/>
              <p:nvPr/>
            </p:nvSpPr>
            <p:spPr>
              <a:xfrm>
                <a:off x="4127500" y="3378200"/>
                <a:ext cx="3556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400" dirty="0">
                    <a:solidFill>
                      <a:srgbClr val="FF0000"/>
                    </a:solidFill>
                    <a:latin typeface="Trebuchet MS"/>
                    <a:cs typeface="Trebuchet MS"/>
                  </a:rPr>
                  <a:t>d</a:t>
                </a:r>
                <a:endParaRPr lang="fr-FR" sz="1400" b="0" dirty="0">
                  <a:solidFill>
                    <a:srgbClr val="FF0000"/>
                  </a:solidFill>
                  <a:latin typeface="Trebuchet MS"/>
                  <a:cs typeface="Trebuchet MS"/>
                </a:endParaRPr>
              </a:p>
            </p:txBody>
          </p:sp>
        </p:grpSp>
      </p:grpSp>
      <p:grpSp>
        <p:nvGrpSpPr>
          <p:cNvPr id="5" name="Group 48"/>
          <p:cNvGrpSpPr>
            <a:grpSpLocks/>
          </p:cNvGrpSpPr>
          <p:nvPr/>
        </p:nvGrpSpPr>
        <p:grpSpPr bwMode="auto">
          <a:xfrm>
            <a:off x="4383325" y="3765196"/>
            <a:ext cx="402749" cy="378154"/>
            <a:chOff x="1093" y="2411"/>
            <a:chExt cx="177" cy="157"/>
          </a:xfrm>
        </p:grpSpPr>
        <p:sp>
          <p:nvSpPr>
            <p:cNvPr id="57" name="Oval 49"/>
            <p:cNvSpPr>
              <a:spLocks noChangeArrowheads="1"/>
            </p:cNvSpPr>
            <p:nvPr/>
          </p:nvSpPr>
          <p:spPr bwMode="auto">
            <a:xfrm>
              <a:off x="1140" y="2451"/>
              <a:ext cx="77" cy="75"/>
            </a:xfrm>
            <a:prstGeom prst="ellipse">
              <a:avLst/>
            </a:prstGeom>
            <a:solidFill>
              <a:srgbClr val="FFFF00"/>
            </a:solidFill>
            <a:ln w="31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8" name="Line 50"/>
            <p:cNvSpPr>
              <a:spLocks noChangeShapeType="1"/>
            </p:cNvSpPr>
            <p:nvPr/>
          </p:nvSpPr>
          <p:spPr bwMode="auto">
            <a:xfrm>
              <a:off x="1183" y="2411"/>
              <a:ext cx="0" cy="157"/>
            </a:xfrm>
            <a:prstGeom prst="line">
              <a:avLst/>
            </a:prstGeom>
            <a:noFill/>
            <a:ln w="3175" cap="flat" cmpd="sng" algn="ctr">
              <a:solidFill>
                <a:srgbClr val="E3DED1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9" name="Line 51"/>
            <p:cNvSpPr>
              <a:spLocks noChangeShapeType="1"/>
            </p:cNvSpPr>
            <p:nvPr/>
          </p:nvSpPr>
          <p:spPr bwMode="auto">
            <a:xfrm rot="5400000">
              <a:off x="1182" y="2403"/>
              <a:ext cx="0" cy="177"/>
            </a:xfrm>
            <a:prstGeom prst="line">
              <a:avLst/>
            </a:prstGeom>
            <a:noFill/>
            <a:ln w="317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48" name="Trapèze 47"/>
          <p:cNvSpPr>
            <a:spLocks noChangeAspect="1"/>
          </p:cNvSpPr>
          <p:nvPr/>
        </p:nvSpPr>
        <p:spPr>
          <a:xfrm rot="5760000">
            <a:off x="2296321" y="3228821"/>
            <a:ext cx="387158" cy="1973803"/>
          </a:xfrm>
          <a:prstGeom prst="trapezoid">
            <a:avLst>
              <a:gd name="adj" fmla="val 50000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Freeform 25"/>
          <p:cNvSpPr>
            <a:spLocks/>
          </p:cNvSpPr>
          <p:nvPr/>
        </p:nvSpPr>
        <p:spPr bwMode="auto">
          <a:xfrm rot="16200000">
            <a:off x="2610487" y="3159891"/>
            <a:ext cx="9718" cy="2270474"/>
          </a:xfrm>
          <a:custGeom>
            <a:avLst/>
            <a:gdLst/>
            <a:ahLst/>
            <a:cxnLst>
              <a:cxn ang="0">
                <a:pos x="333" y="1008"/>
              </a:cxn>
              <a:cxn ang="0">
                <a:pos x="0" y="0"/>
              </a:cxn>
            </a:cxnLst>
            <a:rect l="0" t="0" r="r" b="b"/>
            <a:pathLst>
              <a:path w="333" h="1008">
                <a:moveTo>
                  <a:pt x="333" y="1008"/>
                </a:moveTo>
                <a:lnTo>
                  <a:pt x="0" y="0"/>
                </a:lnTo>
              </a:path>
            </a:pathLst>
          </a:custGeom>
          <a:noFill/>
          <a:ln w="28575" cap="flat" cmpd="sng" algn="ctr">
            <a:solidFill>
              <a:srgbClr val="0000FF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1" name="Freeform 5"/>
          <p:cNvSpPr>
            <a:spLocks/>
          </p:cNvSpPr>
          <p:nvPr/>
        </p:nvSpPr>
        <p:spPr bwMode="auto">
          <a:xfrm rot="5230388" flipV="1">
            <a:off x="4717899" y="3904531"/>
            <a:ext cx="428675" cy="496736"/>
          </a:xfrm>
          <a:custGeom>
            <a:avLst/>
            <a:gdLst>
              <a:gd name="T0" fmla="*/ 0 w 402"/>
              <a:gd name="T1" fmla="*/ 0 h 1028"/>
              <a:gd name="T2" fmla="*/ 320675 w 402"/>
              <a:gd name="T3" fmla="*/ 820737 h 1028"/>
              <a:gd name="T4" fmla="*/ 0 60000 65536"/>
              <a:gd name="T5" fmla="*/ 0 60000 65536"/>
              <a:gd name="T6" fmla="*/ 0 w 402"/>
              <a:gd name="T7" fmla="*/ 0 h 1028"/>
              <a:gd name="T8" fmla="*/ 402 w 402"/>
              <a:gd name="T9" fmla="*/ 1028 h 102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02" h="1028">
                <a:moveTo>
                  <a:pt x="0" y="0"/>
                </a:moveTo>
                <a:cubicBezTo>
                  <a:pt x="1" y="103"/>
                  <a:pt x="72" y="763"/>
                  <a:pt x="402" y="1028"/>
                </a:cubicBezTo>
              </a:path>
            </a:pathLst>
          </a:cu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sm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64" name="Freeform 25"/>
          <p:cNvSpPr>
            <a:spLocks/>
          </p:cNvSpPr>
          <p:nvPr/>
        </p:nvSpPr>
        <p:spPr bwMode="auto">
          <a:xfrm rot="16200000">
            <a:off x="2458715" y="3331931"/>
            <a:ext cx="310643" cy="2254168"/>
          </a:xfrm>
          <a:custGeom>
            <a:avLst/>
            <a:gdLst/>
            <a:ahLst/>
            <a:cxnLst>
              <a:cxn ang="0">
                <a:pos x="333" y="1008"/>
              </a:cxn>
              <a:cxn ang="0">
                <a:pos x="0" y="0"/>
              </a:cxn>
            </a:cxnLst>
            <a:rect l="0" t="0" r="r" b="b"/>
            <a:pathLst>
              <a:path w="333" h="1008">
                <a:moveTo>
                  <a:pt x="333" y="1008"/>
                </a:moveTo>
                <a:lnTo>
                  <a:pt x="0" y="0"/>
                </a:lnTo>
              </a:path>
            </a:pathLst>
          </a:custGeom>
          <a:noFill/>
          <a:ln w="28575" cap="flat" cmpd="sng" algn="ctr">
            <a:solidFill>
              <a:schemeClr val="accent4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6" name="Grouper 104"/>
          <p:cNvGrpSpPr/>
          <p:nvPr/>
        </p:nvGrpSpPr>
        <p:grpSpPr>
          <a:xfrm>
            <a:off x="421481" y="1628800"/>
            <a:ext cx="8326437" cy="307777"/>
            <a:chOff x="804863" y="1652597"/>
            <a:chExt cx="8008937" cy="307777"/>
          </a:xfrm>
        </p:grpSpPr>
        <p:sp>
          <p:nvSpPr>
            <p:cNvPr id="33" name="Text Box 8"/>
            <p:cNvSpPr txBox="1">
              <a:spLocks noChangeArrowheads="1"/>
            </p:cNvSpPr>
            <p:nvPr/>
          </p:nvSpPr>
          <p:spPr bwMode="auto">
            <a:xfrm>
              <a:off x="1066800" y="1652597"/>
              <a:ext cx="77470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1" hangingPunct="1">
                <a:defRPr/>
              </a:pPr>
              <a:r>
                <a:rPr lang="fr-FR" sz="1400" b="0" dirty="0">
                  <a:solidFill>
                    <a:srgbClr val="000000"/>
                  </a:solidFill>
                  <a:latin typeface="Trebuchet MS"/>
                  <a:ea typeface="+mn-ea"/>
                  <a:cs typeface="Trebuchet MS"/>
                </a:rPr>
                <a:t>L’effet dune rafale ascendante génère une augmentation de portance </a:t>
              </a:r>
              <a:r>
                <a:rPr lang="fr-FR" sz="1400" dirty="0">
                  <a:solidFill>
                    <a:srgbClr val="000000"/>
                  </a:solidFill>
                  <a:latin typeface="Symbol" charset="2"/>
                  <a:cs typeface="Symbol" charset="2"/>
                </a:rPr>
                <a:t>D</a:t>
              </a:r>
              <a:r>
                <a:rPr lang="fr-FR" sz="1400" dirty="0">
                  <a:solidFill>
                    <a:srgbClr val="000000"/>
                  </a:solidFill>
                  <a:latin typeface="Trebuchet MS"/>
                  <a:cs typeface="Trebuchet MS"/>
                </a:rPr>
                <a:t> Rz</a:t>
              </a:r>
              <a:r>
                <a:rPr lang="fr-FR" sz="1400" dirty="0">
                  <a:solidFill>
                    <a:srgbClr val="000000"/>
                  </a:solidFill>
                  <a:latin typeface="Trebuchet MS"/>
                  <a:ea typeface="+mn-ea"/>
                  <a:cs typeface="Trebuchet MS"/>
                </a:rPr>
                <a:t> </a:t>
              </a:r>
              <a:r>
                <a:rPr lang="fr-FR" sz="1400" b="0" dirty="0">
                  <a:solidFill>
                    <a:srgbClr val="000000"/>
                  </a:solidFill>
                  <a:latin typeface="Trebuchet MS"/>
                  <a:ea typeface="+mn-ea"/>
                  <a:cs typeface="Trebuchet MS"/>
                </a:rPr>
                <a:t>au foyer.</a:t>
              </a:r>
            </a:p>
          </p:txBody>
        </p:sp>
        <p:pic>
          <p:nvPicPr>
            <p:cNvPr id="34" name="Picture 14" descr="BD10263_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04863" y="1695451"/>
              <a:ext cx="204788" cy="204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" name="Grouper 104"/>
          <p:cNvGrpSpPr/>
          <p:nvPr/>
        </p:nvGrpSpPr>
        <p:grpSpPr>
          <a:xfrm>
            <a:off x="434181" y="1984400"/>
            <a:ext cx="8326437" cy="523220"/>
            <a:chOff x="804863" y="1652597"/>
            <a:chExt cx="8008937" cy="523220"/>
          </a:xfrm>
        </p:grpSpPr>
        <p:sp>
          <p:nvSpPr>
            <p:cNvPr id="36" name="Text Box 8"/>
            <p:cNvSpPr txBox="1">
              <a:spLocks noChangeArrowheads="1"/>
            </p:cNvSpPr>
            <p:nvPr/>
          </p:nvSpPr>
          <p:spPr bwMode="auto">
            <a:xfrm>
              <a:off x="1066800" y="1652597"/>
              <a:ext cx="77470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1" hangingPunct="1">
                <a:defRPr/>
              </a:pPr>
              <a:r>
                <a:rPr lang="fr-FR" sz="1400" b="0" dirty="0">
                  <a:solidFill>
                    <a:srgbClr val="000000"/>
                  </a:solidFill>
                  <a:latin typeface="Trebuchet MS"/>
                  <a:ea typeface="+mn-ea"/>
                  <a:cs typeface="Trebuchet MS"/>
                </a:rPr>
                <a:t>L’apparition de cette force associée à un bras de levier provoque un moment </a:t>
              </a:r>
              <a:r>
                <a:rPr lang="fr-FR" sz="1400" dirty="0" err="1">
                  <a:solidFill>
                    <a:srgbClr val="000000"/>
                  </a:solidFill>
                  <a:latin typeface="Trebuchet MS"/>
                  <a:ea typeface="+mn-ea"/>
                  <a:cs typeface="Trebuchet MS"/>
                </a:rPr>
                <a:t>cabreur</a:t>
              </a:r>
              <a:r>
                <a:rPr lang="fr-FR" sz="1400" dirty="0">
                  <a:solidFill>
                    <a:srgbClr val="000000"/>
                  </a:solidFill>
                  <a:latin typeface="Trebuchet MS"/>
                  <a:ea typeface="+mn-ea"/>
                  <a:cs typeface="Trebuchet MS"/>
                </a:rPr>
                <a:t> (</a:t>
              </a:r>
              <a:r>
                <a:rPr lang="fr-FR" sz="1400" dirty="0">
                  <a:solidFill>
                    <a:srgbClr val="000000"/>
                  </a:solidFill>
                  <a:latin typeface="Symbol" charset="2"/>
                  <a:cs typeface="Symbol" charset="2"/>
                </a:rPr>
                <a:t>D</a:t>
              </a:r>
              <a:r>
                <a:rPr lang="fr-FR" sz="1400" dirty="0">
                  <a:solidFill>
                    <a:srgbClr val="000000"/>
                  </a:solidFill>
                  <a:latin typeface="Trebuchet MS"/>
                  <a:cs typeface="Trebuchet MS"/>
                </a:rPr>
                <a:t> Rz</a:t>
              </a:r>
              <a:r>
                <a:rPr lang="fr-FR" sz="1400" dirty="0">
                  <a:solidFill>
                    <a:srgbClr val="000000"/>
                  </a:solidFill>
                  <a:latin typeface="Trebuchet MS"/>
                  <a:ea typeface="+mn-ea"/>
                  <a:cs typeface="Trebuchet MS"/>
                </a:rPr>
                <a:t> . d)</a:t>
              </a:r>
            </a:p>
          </p:txBody>
        </p:sp>
        <p:pic>
          <p:nvPicPr>
            <p:cNvPr id="37" name="Picture 14" descr="BD10263_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04863" y="1695451"/>
              <a:ext cx="204788" cy="204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5" name="Text Box 7"/>
          <p:cNvSpPr txBox="1">
            <a:spLocks noChangeArrowheads="1"/>
          </p:cNvSpPr>
          <p:nvPr/>
        </p:nvSpPr>
        <p:spPr bwMode="auto">
          <a:xfrm>
            <a:off x="2292350" y="1066800"/>
            <a:ext cx="45847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indent="-393192" algn="ctr" eaLnBrk="1" hangingPunct="1">
              <a:spcBef>
                <a:spcPts val="768"/>
              </a:spcBef>
              <a:buBlip>
                <a:blip r:embed="rId4"/>
              </a:buBlip>
              <a:defRPr/>
            </a:pPr>
            <a:r>
              <a:rPr lang="fr-FR" sz="1800" cap="small" dirty="0">
                <a:solidFill>
                  <a:srgbClr val="1B587C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/>
                <a:ea typeface="+mn-ea"/>
                <a:cs typeface="Trebuchet MS"/>
              </a:rPr>
              <a:t>   La plage de centrage</a:t>
            </a:r>
          </a:p>
        </p:txBody>
      </p:sp>
      <p:sp>
        <p:nvSpPr>
          <p:cNvPr id="38" name="Rectangle 2" descr="Marbre blanc"/>
          <p:cNvSpPr>
            <a:spLocks noChangeArrowheads="1"/>
          </p:cNvSpPr>
          <p:nvPr/>
        </p:nvSpPr>
        <p:spPr bwMode="auto">
          <a:xfrm>
            <a:off x="378619" y="441326"/>
            <a:ext cx="8412162" cy="45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extrusionH="57150" contourW="6350" prstMaterial="metal">
              <a:bevelT w="38100" h="3810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defTabSz="914363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fr-FR" sz="26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latin typeface="+mj-lt"/>
                <a:ea typeface="+mn-ea"/>
                <a:cs typeface="Arial" charset="0"/>
              </a:rPr>
              <a:t>EQUILIBRE ET Stabilité de l’ ULM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66" grpId="0" animBg="1"/>
      <p:bldP spid="60" grpId="0" animBg="1"/>
      <p:bldP spid="60" grpId="1" animBg="1"/>
      <p:bldP spid="70" grpId="0"/>
      <p:bldP spid="65" grpId="0" animBg="1"/>
      <p:bldP spid="81" grpId="0" animBg="1"/>
      <p:bldP spid="6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r 26"/>
          <p:cNvGrpSpPr/>
          <p:nvPr/>
        </p:nvGrpSpPr>
        <p:grpSpPr>
          <a:xfrm rot="410394">
            <a:off x="1954855" y="2865958"/>
            <a:ext cx="5894689" cy="1665894"/>
            <a:chOff x="1954855" y="2624658"/>
            <a:chExt cx="5894689" cy="1665894"/>
          </a:xfrm>
        </p:grpSpPr>
        <p:pic>
          <p:nvPicPr>
            <p:cNvPr id="23" name="Image 22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BF5EF"/>
                </a:clrFrom>
                <a:clrTo>
                  <a:srgbClr val="FBF5EF">
                    <a:alpha val="0"/>
                  </a:srgbClr>
                </a:clrTo>
              </a:clrChange>
              <a:grayscl/>
              <a:alphaModFix amt="68000"/>
            </a:blip>
            <a:stretch>
              <a:fillRect/>
            </a:stretch>
          </p:blipFill>
          <p:spPr>
            <a:xfrm flipH="1">
              <a:off x="1954855" y="2624658"/>
              <a:ext cx="5894689" cy="1665894"/>
            </a:xfrm>
            <a:prstGeom prst="rect">
              <a:avLst/>
            </a:prstGeom>
          </p:spPr>
        </p:pic>
        <p:sp>
          <p:nvSpPr>
            <p:cNvPr id="26" name="Trapèze 25"/>
            <p:cNvSpPr>
              <a:spLocks/>
            </p:cNvSpPr>
            <p:nvPr/>
          </p:nvSpPr>
          <p:spPr>
            <a:xfrm rot="16020000" flipV="1">
              <a:off x="2913586" y="3528434"/>
              <a:ext cx="308792" cy="1210727"/>
            </a:xfrm>
            <a:prstGeom prst="trapezoid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67" name="AutoShape 32"/>
          <p:cNvSpPr>
            <a:spLocks noChangeArrowheads="1"/>
          </p:cNvSpPr>
          <p:nvPr/>
        </p:nvSpPr>
        <p:spPr bwMode="auto">
          <a:xfrm rot="16200000">
            <a:off x="3821597" y="3374545"/>
            <a:ext cx="530224" cy="269773"/>
          </a:xfrm>
          <a:custGeom>
            <a:avLst/>
            <a:gdLst>
              <a:gd name="T0" fmla="*/ 9761761 w 21600"/>
              <a:gd name="T1" fmla="*/ 0 h 21600"/>
              <a:gd name="T2" fmla="*/ 0 w 21600"/>
              <a:gd name="T3" fmla="*/ 5462450 h 21600"/>
              <a:gd name="T4" fmla="*/ 9761761 w 21600"/>
              <a:gd name="T5" fmla="*/ 10924877 h 21600"/>
              <a:gd name="T6" fmla="*/ 13015674 w 21600"/>
              <a:gd name="T7" fmla="*/ 5462450 h 21600"/>
              <a:gd name="T8" fmla="*/ 3 60000 65536"/>
              <a:gd name="T9" fmla="*/ 2 60000 65536"/>
              <a:gd name="T10" fmla="*/ 1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3" name="Group 45"/>
          <p:cNvGrpSpPr>
            <a:grpSpLocks/>
          </p:cNvGrpSpPr>
          <p:nvPr/>
        </p:nvGrpSpPr>
        <p:grpSpPr bwMode="auto">
          <a:xfrm>
            <a:off x="3977222" y="3782481"/>
            <a:ext cx="211138" cy="211138"/>
            <a:chOff x="2408" y="2149"/>
            <a:chExt cx="68" cy="68"/>
          </a:xfrm>
        </p:grpSpPr>
        <p:sp>
          <p:nvSpPr>
            <p:cNvPr id="61" name="Oval 46"/>
            <p:cNvSpPr>
              <a:spLocks noChangeAspect="1" noChangeArrowheads="1"/>
            </p:cNvSpPr>
            <p:nvPr/>
          </p:nvSpPr>
          <p:spPr bwMode="auto">
            <a:xfrm>
              <a:off x="2408" y="2149"/>
              <a:ext cx="68" cy="68"/>
            </a:xfrm>
            <a:prstGeom prst="ellips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 rot="10800000" vert="eaVert"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2" name="Oval 47"/>
            <p:cNvSpPr>
              <a:spLocks noChangeAspect="1" noChangeArrowheads="1"/>
            </p:cNvSpPr>
            <p:nvPr/>
          </p:nvSpPr>
          <p:spPr bwMode="auto">
            <a:xfrm>
              <a:off x="2430" y="2171"/>
              <a:ext cx="23" cy="23"/>
            </a:xfrm>
            <a:prstGeom prst="ellipse">
              <a:avLst/>
            </a:prstGeom>
            <a:solidFill>
              <a:srgbClr val="CC0000"/>
            </a:solidFill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 rot="10800000" vert="eaVert"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66" name="Trapèze 65"/>
          <p:cNvSpPr>
            <a:spLocks/>
          </p:cNvSpPr>
          <p:nvPr/>
        </p:nvSpPr>
        <p:spPr>
          <a:xfrm rot="16020000" flipV="1">
            <a:off x="2438019" y="3253240"/>
            <a:ext cx="344792" cy="2254727"/>
          </a:xfrm>
          <a:prstGeom prst="trapezoid">
            <a:avLst>
              <a:gd name="adj" fmla="val 50000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0" name="Text Box 12"/>
          <p:cNvSpPr txBox="1">
            <a:spLocks noChangeArrowheads="1"/>
          </p:cNvSpPr>
          <p:nvPr/>
        </p:nvSpPr>
        <p:spPr bwMode="auto">
          <a:xfrm>
            <a:off x="3564472" y="2950631"/>
            <a:ext cx="1090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eaLnBrk="1" hangingPunct="1">
              <a:defRPr/>
            </a:pPr>
            <a:r>
              <a:rPr lang="fr-FR" sz="1400" b="0" dirty="0">
                <a:latin typeface="Symbol" charset="2"/>
                <a:cs typeface="Symbol" charset="2"/>
              </a:rPr>
              <a:t>D</a:t>
            </a:r>
            <a:r>
              <a:rPr lang="fr-FR" sz="1400" b="0" dirty="0">
                <a:latin typeface="Trebuchet MS"/>
                <a:cs typeface="Trebuchet MS"/>
              </a:rPr>
              <a:t> Rz</a:t>
            </a:r>
          </a:p>
        </p:txBody>
      </p:sp>
      <p:grpSp>
        <p:nvGrpSpPr>
          <p:cNvPr id="5" name="Grouper 104"/>
          <p:cNvGrpSpPr/>
          <p:nvPr/>
        </p:nvGrpSpPr>
        <p:grpSpPr>
          <a:xfrm>
            <a:off x="580231" y="1628800"/>
            <a:ext cx="8008937" cy="307777"/>
            <a:chOff x="804863" y="1652597"/>
            <a:chExt cx="8008937" cy="307777"/>
          </a:xfrm>
        </p:grpSpPr>
        <p:sp>
          <p:nvSpPr>
            <p:cNvPr id="30" name="Text Box 8"/>
            <p:cNvSpPr txBox="1">
              <a:spLocks noChangeArrowheads="1"/>
            </p:cNvSpPr>
            <p:nvPr/>
          </p:nvSpPr>
          <p:spPr bwMode="auto">
            <a:xfrm>
              <a:off x="1066800" y="1652597"/>
              <a:ext cx="77470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1" hangingPunct="1">
                <a:defRPr/>
              </a:pPr>
              <a:r>
                <a:rPr lang="fr-FR" sz="1400" b="0" dirty="0">
                  <a:solidFill>
                    <a:srgbClr val="000000"/>
                  </a:solidFill>
                  <a:latin typeface="Trebuchet MS"/>
                  <a:ea typeface="+mn-ea"/>
                  <a:cs typeface="Trebuchet MS"/>
                </a:rPr>
                <a:t>Le moment </a:t>
              </a:r>
              <a:r>
                <a:rPr lang="fr-FR" sz="1400" b="0" dirty="0" err="1">
                  <a:solidFill>
                    <a:srgbClr val="000000"/>
                  </a:solidFill>
                  <a:latin typeface="Trebuchet MS"/>
                  <a:ea typeface="+mn-ea"/>
                  <a:cs typeface="Trebuchet MS"/>
                </a:rPr>
                <a:t>cabreur</a:t>
              </a:r>
              <a:r>
                <a:rPr lang="fr-FR" sz="1400" b="0" dirty="0">
                  <a:solidFill>
                    <a:srgbClr val="000000"/>
                  </a:solidFill>
                  <a:latin typeface="Trebuchet MS"/>
                  <a:ea typeface="+mn-ea"/>
                  <a:cs typeface="Trebuchet MS"/>
                </a:rPr>
                <a:t> </a:t>
              </a:r>
              <a:r>
                <a:rPr lang="fr-FR" sz="1400" dirty="0">
                  <a:solidFill>
                    <a:srgbClr val="000000"/>
                  </a:solidFill>
                  <a:latin typeface="Trebuchet MS"/>
                  <a:ea typeface="+mn-ea"/>
                  <a:cs typeface="Trebuchet MS"/>
                </a:rPr>
                <a:t>(</a:t>
              </a:r>
              <a:r>
                <a:rPr lang="fr-FR" sz="1400" dirty="0">
                  <a:solidFill>
                    <a:srgbClr val="000000"/>
                  </a:solidFill>
                  <a:latin typeface="Symbol" charset="2"/>
                  <a:cs typeface="Symbol" charset="2"/>
                </a:rPr>
                <a:t>D</a:t>
              </a:r>
              <a:r>
                <a:rPr lang="fr-FR" sz="1400" dirty="0">
                  <a:solidFill>
                    <a:srgbClr val="000000"/>
                  </a:solidFill>
                  <a:latin typeface="Trebuchet MS"/>
                  <a:cs typeface="Trebuchet MS"/>
                </a:rPr>
                <a:t> Rz</a:t>
              </a:r>
              <a:r>
                <a:rPr lang="fr-FR" sz="1400" dirty="0">
                  <a:solidFill>
                    <a:srgbClr val="000000"/>
                  </a:solidFill>
                  <a:latin typeface="Trebuchet MS"/>
                  <a:ea typeface="+mn-ea"/>
                  <a:cs typeface="Trebuchet MS"/>
                </a:rPr>
                <a:t> . d) </a:t>
              </a:r>
              <a:r>
                <a:rPr lang="fr-FR" sz="1400" b="0" dirty="0">
                  <a:solidFill>
                    <a:srgbClr val="000000"/>
                  </a:solidFill>
                  <a:latin typeface="Trebuchet MS"/>
                  <a:ea typeface="+mn-ea"/>
                  <a:cs typeface="Trebuchet MS"/>
                </a:rPr>
                <a:t>provoque une augmentation d’incidence.</a:t>
              </a:r>
            </a:p>
          </p:txBody>
        </p:sp>
        <p:pic>
          <p:nvPicPr>
            <p:cNvPr id="31" name="Picture 14" descr="BD10263_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04863" y="1695451"/>
              <a:ext cx="204788" cy="204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Grouper 104"/>
          <p:cNvGrpSpPr/>
          <p:nvPr/>
        </p:nvGrpSpPr>
        <p:grpSpPr>
          <a:xfrm>
            <a:off x="580231" y="1997100"/>
            <a:ext cx="8008937" cy="307777"/>
            <a:chOff x="804863" y="1652597"/>
            <a:chExt cx="8008937" cy="307777"/>
          </a:xfrm>
        </p:grpSpPr>
        <p:sp>
          <p:nvSpPr>
            <p:cNvPr id="34" name="Text Box 8"/>
            <p:cNvSpPr txBox="1">
              <a:spLocks noChangeArrowheads="1"/>
            </p:cNvSpPr>
            <p:nvPr/>
          </p:nvSpPr>
          <p:spPr bwMode="auto">
            <a:xfrm>
              <a:off x="1066800" y="1652597"/>
              <a:ext cx="77470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1" hangingPunct="1">
                <a:defRPr/>
              </a:pPr>
              <a:r>
                <a:rPr lang="fr-FR" sz="1400" b="0" dirty="0">
                  <a:solidFill>
                    <a:srgbClr val="000000"/>
                  </a:solidFill>
                  <a:latin typeface="Trebuchet MS"/>
                  <a:ea typeface="+mn-ea"/>
                  <a:cs typeface="Trebuchet MS"/>
                </a:rPr>
                <a:t>L’augmentation d’incidence induit une augmentation de </a:t>
              </a:r>
              <a:r>
                <a:rPr lang="fr-FR" sz="1400" b="0" dirty="0">
                  <a:latin typeface="Symbol" charset="2"/>
                  <a:cs typeface="Symbol" charset="2"/>
                </a:rPr>
                <a:t>D</a:t>
              </a:r>
              <a:r>
                <a:rPr lang="fr-FR" sz="1400" b="0" dirty="0">
                  <a:latin typeface="Trebuchet MS"/>
                  <a:cs typeface="Trebuchet MS"/>
                </a:rPr>
                <a:t> Rz</a:t>
              </a:r>
              <a:r>
                <a:rPr lang="fr-FR" sz="1400" b="0" dirty="0">
                  <a:solidFill>
                    <a:srgbClr val="000000"/>
                  </a:solidFill>
                  <a:latin typeface="Trebuchet MS"/>
                  <a:ea typeface="+mn-ea"/>
                  <a:cs typeface="Trebuchet MS"/>
                </a:rPr>
                <a:t>.</a:t>
              </a:r>
            </a:p>
          </p:txBody>
        </p:sp>
        <p:pic>
          <p:nvPicPr>
            <p:cNvPr id="35" name="Picture 14" descr="BD10263_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04863" y="1695451"/>
              <a:ext cx="204788" cy="204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5" name="Trapèze 24"/>
          <p:cNvSpPr>
            <a:spLocks/>
          </p:cNvSpPr>
          <p:nvPr/>
        </p:nvSpPr>
        <p:spPr>
          <a:xfrm rot="16710802" flipV="1">
            <a:off x="2198241" y="3099472"/>
            <a:ext cx="668792" cy="2038727"/>
          </a:xfrm>
          <a:prstGeom prst="trapezoid">
            <a:avLst>
              <a:gd name="adj" fmla="val 39508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Freeform 25"/>
          <p:cNvSpPr>
            <a:spLocks/>
          </p:cNvSpPr>
          <p:nvPr/>
        </p:nvSpPr>
        <p:spPr bwMode="auto">
          <a:xfrm rot="16200000">
            <a:off x="2458715" y="3331931"/>
            <a:ext cx="310643" cy="2254168"/>
          </a:xfrm>
          <a:custGeom>
            <a:avLst/>
            <a:gdLst/>
            <a:ahLst/>
            <a:cxnLst>
              <a:cxn ang="0">
                <a:pos x="333" y="1008"/>
              </a:cxn>
              <a:cxn ang="0">
                <a:pos x="0" y="0"/>
              </a:cxn>
            </a:cxnLst>
            <a:rect l="0" t="0" r="r" b="b"/>
            <a:pathLst>
              <a:path w="333" h="1008">
                <a:moveTo>
                  <a:pt x="333" y="1008"/>
                </a:moveTo>
                <a:lnTo>
                  <a:pt x="0" y="0"/>
                </a:lnTo>
              </a:path>
            </a:pathLst>
          </a:custGeom>
          <a:noFill/>
          <a:ln w="28575" cap="flat" cmpd="sng" algn="ctr">
            <a:solidFill>
              <a:schemeClr val="accent4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7" name="AutoShape 32"/>
          <p:cNvSpPr>
            <a:spLocks noChangeArrowheads="1"/>
          </p:cNvSpPr>
          <p:nvPr/>
        </p:nvSpPr>
        <p:spPr bwMode="auto">
          <a:xfrm rot="16200000">
            <a:off x="3688175" y="3227902"/>
            <a:ext cx="818223" cy="269773"/>
          </a:xfrm>
          <a:custGeom>
            <a:avLst/>
            <a:gdLst>
              <a:gd name="T0" fmla="*/ 9761761 w 21600"/>
              <a:gd name="T1" fmla="*/ 0 h 21600"/>
              <a:gd name="T2" fmla="*/ 0 w 21600"/>
              <a:gd name="T3" fmla="*/ 5462450 h 21600"/>
              <a:gd name="T4" fmla="*/ 9761761 w 21600"/>
              <a:gd name="T5" fmla="*/ 10924877 h 21600"/>
              <a:gd name="T6" fmla="*/ 13015674 w 21600"/>
              <a:gd name="T7" fmla="*/ 5462450 h 21600"/>
              <a:gd name="T8" fmla="*/ 3 60000 65536"/>
              <a:gd name="T9" fmla="*/ 2 60000 65536"/>
              <a:gd name="T10" fmla="*/ 1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8" name="Text Box 12"/>
          <p:cNvSpPr txBox="1">
            <a:spLocks noChangeArrowheads="1"/>
          </p:cNvSpPr>
          <p:nvPr/>
        </p:nvSpPr>
        <p:spPr bwMode="auto">
          <a:xfrm>
            <a:off x="3558200" y="2633131"/>
            <a:ext cx="1090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eaLnBrk="1" hangingPunct="1">
              <a:defRPr/>
            </a:pPr>
            <a:r>
              <a:rPr lang="fr-FR" sz="1400" b="0" dirty="0">
                <a:latin typeface="Symbol" charset="2"/>
                <a:cs typeface="Symbol" charset="2"/>
              </a:rPr>
              <a:t>D</a:t>
            </a:r>
            <a:r>
              <a:rPr lang="fr-FR" sz="1400" b="0" dirty="0">
                <a:latin typeface="Trebuchet MS"/>
                <a:cs typeface="Trebuchet MS"/>
              </a:rPr>
              <a:t> Rz</a:t>
            </a:r>
          </a:p>
        </p:txBody>
      </p:sp>
      <p:grpSp>
        <p:nvGrpSpPr>
          <p:cNvPr id="29" name="Group 48"/>
          <p:cNvGrpSpPr>
            <a:grpSpLocks/>
          </p:cNvGrpSpPr>
          <p:nvPr/>
        </p:nvGrpSpPr>
        <p:grpSpPr bwMode="auto">
          <a:xfrm>
            <a:off x="4383325" y="3765196"/>
            <a:ext cx="402749" cy="378154"/>
            <a:chOff x="1093" y="2411"/>
            <a:chExt cx="177" cy="157"/>
          </a:xfrm>
        </p:grpSpPr>
        <p:sp>
          <p:nvSpPr>
            <p:cNvPr id="32" name="Oval 49"/>
            <p:cNvSpPr>
              <a:spLocks noChangeArrowheads="1"/>
            </p:cNvSpPr>
            <p:nvPr/>
          </p:nvSpPr>
          <p:spPr bwMode="auto">
            <a:xfrm>
              <a:off x="1140" y="2451"/>
              <a:ext cx="77" cy="75"/>
            </a:xfrm>
            <a:prstGeom prst="ellipse">
              <a:avLst/>
            </a:prstGeom>
            <a:solidFill>
              <a:srgbClr val="FFFF00"/>
            </a:solidFill>
            <a:ln w="31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Line 50"/>
            <p:cNvSpPr>
              <a:spLocks noChangeShapeType="1"/>
            </p:cNvSpPr>
            <p:nvPr/>
          </p:nvSpPr>
          <p:spPr bwMode="auto">
            <a:xfrm>
              <a:off x="1183" y="2411"/>
              <a:ext cx="0" cy="157"/>
            </a:xfrm>
            <a:prstGeom prst="line">
              <a:avLst/>
            </a:prstGeom>
            <a:noFill/>
            <a:ln w="3175" cap="flat" cmpd="sng" algn="ctr">
              <a:solidFill>
                <a:srgbClr val="E3DED1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" name="Line 51"/>
            <p:cNvSpPr>
              <a:spLocks noChangeShapeType="1"/>
            </p:cNvSpPr>
            <p:nvPr/>
          </p:nvSpPr>
          <p:spPr bwMode="auto">
            <a:xfrm rot="5400000">
              <a:off x="1182" y="2403"/>
              <a:ext cx="0" cy="177"/>
            </a:xfrm>
            <a:prstGeom prst="line">
              <a:avLst/>
            </a:prstGeom>
            <a:noFill/>
            <a:ln w="317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37" name="Freeform 5"/>
          <p:cNvSpPr>
            <a:spLocks/>
          </p:cNvSpPr>
          <p:nvPr/>
        </p:nvSpPr>
        <p:spPr bwMode="auto">
          <a:xfrm rot="5230388" flipV="1">
            <a:off x="4717899" y="3904531"/>
            <a:ext cx="428675" cy="496736"/>
          </a:xfrm>
          <a:custGeom>
            <a:avLst/>
            <a:gdLst>
              <a:gd name="T0" fmla="*/ 0 w 402"/>
              <a:gd name="T1" fmla="*/ 0 h 1028"/>
              <a:gd name="T2" fmla="*/ 320675 w 402"/>
              <a:gd name="T3" fmla="*/ 820737 h 1028"/>
              <a:gd name="T4" fmla="*/ 0 60000 65536"/>
              <a:gd name="T5" fmla="*/ 0 60000 65536"/>
              <a:gd name="T6" fmla="*/ 0 w 402"/>
              <a:gd name="T7" fmla="*/ 0 h 1028"/>
              <a:gd name="T8" fmla="*/ 402 w 402"/>
              <a:gd name="T9" fmla="*/ 1028 h 102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02" h="1028">
                <a:moveTo>
                  <a:pt x="0" y="0"/>
                </a:moveTo>
                <a:cubicBezTo>
                  <a:pt x="1" y="103"/>
                  <a:pt x="72" y="763"/>
                  <a:pt x="402" y="1028"/>
                </a:cubicBezTo>
              </a:path>
            </a:pathLst>
          </a:cu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sm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39" name="Text Box 7"/>
          <p:cNvSpPr txBox="1">
            <a:spLocks noChangeArrowheads="1"/>
          </p:cNvSpPr>
          <p:nvPr/>
        </p:nvSpPr>
        <p:spPr bwMode="auto">
          <a:xfrm>
            <a:off x="2292350" y="1066800"/>
            <a:ext cx="45847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indent="-393192" algn="ctr" eaLnBrk="1" hangingPunct="1">
              <a:spcBef>
                <a:spcPts val="768"/>
              </a:spcBef>
              <a:buBlip>
                <a:blip r:embed="rId4"/>
              </a:buBlip>
              <a:defRPr/>
            </a:pPr>
            <a:r>
              <a:rPr lang="fr-FR" sz="1800" cap="small" dirty="0">
                <a:solidFill>
                  <a:srgbClr val="1B587C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/>
                <a:ea typeface="+mn-ea"/>
                <a:cs typeface="Trebuchet MS"/>
              </a:rPr>
              <a:t>   La plage de centrage</a:t>
            </a:r>
          </a:p>
        </p:txBody>
      </p:sp>
      <p:sp>
        <p:nvSpPr>
          <p:cNvPr id="40" name="Rectangle 2" descr="Marbre blanc"/>
          <p:cNvSpPr>
            <a:spLocks noChangeArrowheads="1"/>
          </p:cNvSpPr>
          <p:nvPr/>
        </p:nvSpPr>
        <p:spPr bwMode="auto">
          <a:xfrm>
            <a:off x="378619" y="441326"/>
            <a:ext cx="8412162" cy="45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extrusionH="57150" contourW="6350" prstMaterial="metal">
              <a:bevelT w="38100" h="3810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defTabSz="914363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fr-FR" sz="26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latin typeface="+mj-lt"/>
                <a:ea typeface="+mn-ea"/>
                <a:cs typeface="Arial" charset="0"/>
              </a:rPr>
              <a:t>EQUILIBRE ET Stabilité de l’ ULM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70" grpId="0"/>
      <p:bldP spid="25" grpId="0" animBg="1"/>
      <p:bldP spid="27" grpId="0" animBg="1"/>
      <p:bldP spid="28" grpId="0"/>
      <p:bldP spid="3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r 26"/>
          <p:cNvGrpSpPr/>
          <p:nvPr/>
        </p:nvGrpSpPr>
        <p:grpSpPr>
          <a:xfrm rot="809288">
            <a:off x="1954855" y="2865958"/>
            <a:ext cx="5894689" cy="1665894"/>
            <a:chOff x="1954855" y="2624658"/>
            <a:chExt cx="5894689" cy="1665894"/>
          </a:xfrm>
        </p:grpSpPr>
        <p:pic>
          <p:nvPicPr>
            <p:cNvPr id="23" name="Image 22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BF5EF"/>
                </a:clrFrom>
                <a:clrTo>
                  <a:srgbClr val="FBF5EF">
                    <a:alpha val="0"/>
                  </a:srgbClr>
                </a:clrTo>
              </a:clrChange>
              <a:grayscl/>
              <a:alphaModFix amt="68000"/>
            </a:blip>
            <a:stretch>
              <a:fillRect/>
            </a:stretch>
          </p:blipFill>
          <p:spPr>
            <a:xfrm flipH="1">
              <a:off x="1954855" y="2624658"/>
              <a:ext cx="5894689" cy="1665894"/>
            </a:xfrm>
            <a:prstGeom prst="rect">
              <a:avLst/>
            </a:prstGeom>
          </p:spPr>
        </p:pic>
        <p:sp>
          <p:nvSpPr>
            <p:cNvPr id="26" name="Trapèze 25"/>
            <p:cNvSpPr>
              <a:spLocks/>
            </p:cNvSpPr>
            <p:nvPr/>
          </p:nvSpPr>
          <p:spPr>
            <a:xfrm rot="16020000" flipV="1">
              <a:off x="2913586" y="3528434"/>
              <a:ext cx="308792" cy="1210727"/>
            </a:xfrm>
            <a:prstGeom prst="trapezoid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" name="Group 45"/>
          <p:cNvGrpSpPr>
            <a:grpSpLocks/>
          </p:cNvGrpSpPr>
          <p:nvPr/>
        </p:nvGrpSpPr>
        <p:grpSpPr bwMode="auto">
          <a:xfrm>
            <a:off x="3977222" y="3782481"/>
            <a:ext cx="211138" cy="211138"/>
            <a:chOff x="2408" y="2149"/>
            <a:chExt cx="68" cy="68"/>
          </a:xfrm>
        </p:grpSpPr>
        <p:sp>
          <p:nvSpPr>
            <p:cNvPr id="61" name="Oval 46"/>
            <p:cNvSpPr>
              <a:spLocks noChangeAspect="1" noChangeArrowheads="1"/>
            </p:cNvSpPr>
            <p:nvPr/>
          </p:nvSpPr>
          <p:spPr bwMode="auto">
            <a:xfrm>
              <a:off x="2408" y="2149"/>
              <a:ext cx="68" cy="68"/>
            </a:xfrm>
            <a:prstGeom prst="ellips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 rot="10800000" vert="eaVert"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2" name="Oval 47"/>
            <p:cNvSpPr>
              <a:spLocks noChangeAspect="1" noChangeArrowheads="1"/>
            </p:cNvSpPr>
            <p:nvPr/>
          </p:nvSpPr>
          <p:spPr bwMode="auto">
            <a:xfrm>
              <a:off x="2430" y="2171"/>
              <a:ext cx="23" cy="23"/>
            </a:xfrm>
            <a:prstGeom prst="ellipse">
              <a:avLst/>
            </a:prstGeom>
            <a:solidFill>
              <a:srgbClr val="CC0000"/>
            </a:solidFill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 rot="10800000" vert="eaVert"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66" name="Trapèze 65"/>
          <p:cNvSpPr>
            <a:spLocks/>
          </p:cNvSpPr>
          <p:nvPr/>
        </p:nvSpPr>
        <p:spPr>
          <a:xfrm rot="16020000" flipV="1">
            <a:off x="2438019" y="3253240"/>
            <a:ext cx="344792" cy="2254727"/>
          </a:xfrm>
          <a:prstGeom prst="trapezoid">
            <a:avLst>
              <a:gd name="adj" fmla="val 50000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0" name="Text Box 12"/>
          <p:cNvSpPr txBox="1">
            <a:spLocks noChangeArrowheads="1"/>
          </p:cNvSpPr>
          <p:nvPr/>
        </p:nvSpPr>
        <p:spPr bwMode="auto">
          <a:xfrm>
            <a:off x="3551772" y="2658531"/>
            <a:ext cx="1090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eaLnBrk="1" hangingPunct="1">
              <a:defRPr/>
            </a:pPr>
            <a:r>
              <a:rPr lang="fr-FR" sz="1400" b="0" dirty="0">
                <a:latin typeface="Symbol" charset="2"/>
                <a:cs typeface="Symbol" charset="2"/>
              </a:rPr>
              <a:t>D</a:t>
            </a:r>
            <a:r>
              <a:rPr lang="fr-FR" sz="1400" b="0" dirty="0">
                <a:latin typeface="Trebuchet MS"/>
                <a:cs typeface="Trebuchet MS"/>
              </a:rPr>
              <a:t> Rz</a:t>
            </a:r>
          </a:p>
        </p:txBody>
      </p:sp>
      <p:sp>
        <p:nvSpPr>
          <p:cNvPr id="25" name="Trapèze 24"/>
          <p:cNvSpPr>
            <a:spLocks/>
          </p:cNvSpPr>
          <p:nvPr/>
        </p:nvSpPr>
        <p:spPr>
          <a:xfrm rot="16710802" flipV="1">
            <a:off x="2198241" y="3099472"/>
            <a:ext cx="668792" cy="2038727"/>
          </a:xfrm>
          <a:prstGeom prst="trapezoid">
            <a:avLst>
              <a:gd name="adj" fmla="val 39508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Freeform 25"/>
          <p:cNvSpPr>
            <a:spLocks/>
          </p:cNvSpPr>
          <p:nvPr/>
        </p:nvSpPr>
        <p:spPr bwMode="auto">
          <a:xfrm rot="16200000">
            <a:off x="2458715" y="3331931"/>
            <a:ext cx="310643" cy="2254168"/>
          </a:xfrm>
          <a:custGeom>
            <a:avLst/>
            <a:gdLst/>
            <a:ahLst/>
            <a:cxnLst>
              <a:cxn ang="0">
                <a:pos x="333" y="1008"/>
              </a:cxn>
              <a:cxn ang="0">
                <a:pos x="0" y="0"/>
              </a:cxn>
            </a:cxnLst>
            <a:rect l="0" t="0" r="r" b="b"/>
            <a:pathLst>
              <a:path w="333" h="1008">
                <a:moveTo>
                  <a:pt x="333" y="1008"/>
                </a:moveTo>
                <a:lnTo>
                  <a:pt x="0" y="0"/>
                </a:lnTo>
              </a:path>
            </a:pathLst>
          </a:custGeom>
          <a:noFill/>
          <a:ln w="28575" cap="flat" cmpd="sng" algn="ctr">
            <a:solidFill>
              <a:schemeClr val="accent4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7" name="AutoShape 32"/>
          <p:cNvSpPr>
            <a:spLocks noChangeArrowheads="1"/>
          </p:cNvSpPr>
          <p:nvPr/>
        </p:nvSpPr>
        <p:spPr bwMode="auto">
          <a:xfrm rot="16200000">
            <a:off x="3675475" y="3256013"/>
            <a:ext cx="818223" cy="269773"/>
          </a:xfrm>
          <a:custGeom>
            <a:avLst/>
            <a:gdLst>
              <a:gd name="T0" fmla="*/ 9761761 w 21600"/>
              <a:gd name="T1" fmla="*/ 0 h 21600"/>
              <a:gd name="T2" fmla="*/ 0 w 21600"/>
              <a:gd name="T3" fmla="*/ 5462450 h 21600"/>
              <a:gd name="T4" fmla="*/ 9761761 w 21600"/>
              <a:gd name="T5" fmla="*/ 10924877 h 21600"/>
              <a:gd name="T6" fmla="*/ 13015674 w 21600"/>
              <a:gd name="T7" fmla="*/ 5462450 h 21600"/>
              <a:gd name="T8" fmla="*/ 3 60000 65536"/>
              <a:gd name="T9" fmla="*/ 2 60000 65536"/>
              <a:gd name="T10" fmla="*/ 1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8" name="Text Box 12"/>
          <p:cNvSpPr txBox="1">
            <a:spLocks noChangeArrowheads="1"/>
          </p:cNvSpPr>
          <p:nvPr/>
        </p:nvSpPr>
        <p:spPr bwMode="auto">
          <a:xfrm>
            <a:off x="3532800" y="2239431"/>
            <a:ext cx="1090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eaLnBrk="1" hangingPunct="1">
              <a:defRPr/>
            </a:pPr>
            <a:r>
              <a:rPr lang="fr-FR" sz="1400" b="0" dirty="0">
                <a:latin typeface="Symbol" charset="2"/>
                <a:cs typeface="Symbol" charset="2"/>
              </a:rPr>
              <a:t>D</a:t>
            </a:r>
            <a:r>
              <a:rPr lang="fr-FR" sz="1400" b="0" dirty="0">
                <a:latin typeface="Trebuchet MS"/>
                <a:cs typeface="Trebuchet MS"/>
              </a:rPr>
              <a:t> Rz</a:t>
            </a:r>
          </a:p>
        </p:txBody>
      </p:sp>
      <p:grpSp>
        <p:nvGrpSpPr>
          <p:cNvPr id="32" name="Grouper 104"/>
          <p:cNvGrpSpPr/>
          <p:nvPr/>
        </p:nvGrpSpPr>
        <p:grpSpPr>
          <a:xfrm>
            <a:off x="580231" y="1628800"/>
            <a:ext cx="8008937" cy="307777"/>
            <a:chOff x="804863" y="1652597"/>
            <a:chExt cx="8008937" cy="307777"/>
          </a:xfrm>
        </p:grpSpPr>
        <p:sp>
          <p:nvSpPr>
            <p:cNvPr id="33" name="Text Box 8"/>
            <p:cNvSpPr txBox="1">
              <a:spLocks noChangeArrowheads="1"/>
            </p:cNvSpPr>
            <p:nvPr/>
          </p:nvSpPr>
          <p:spPr bwMode="auto">
            <a:xfrm>
              <a:off x="1066800" y="1652597"/>
              <a:ext cx="77470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1" hangingPunct="1">
                <a:defRPr/>
              </a:pPr>
              <a:r>
                <a:rPr lang="fr-FR" sz="1400" b="0" dirty="0">
                  <a:solidFill>
                    <a:srgbClr val="000000"/>
                  </a:solidFill>
                  <a:latin typeface="Trebuchet MS"/>
                  <a:ea typeface="+mn-ea"/>
                  <a:cs typeface="Trebuchet MS"/>
                </a:rPr>
                <a:t>L’ULM ne peut pas retrouver sa position initiale et va décrocher.</a:t>
              </a:r>
            </a:p>
          </p:txBody>
        </p:sp>
        <p:pic>
          <p:nvPicPr>
            <p:cNvPr id="36" name="Picture 14" descr="BD10263_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04863" y="1695451"/>
              <a:ext cx="204788" cy="204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7" name="Trapèze 36"/>
          <p:cNvSpPr>
            <a:spLocks/>
          </p:cNvSpPr>
          <p:nvPr/>
        </p:nvSpPr>
        <p:spPr>
          <a:xfrm rot="16952182" flipV="1">
            <a:off x="2236340" y="2878555"/>
            <a:ext cx="668792" cy="2038727"/>
          </a:xfrm>
          <a:prstGeom prst="trapezoid">
            <a:avLst>
              <a:gd name="adj" fmla="val 39508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AutoShape 32"/>
          <p:cNvSpPr>
            <a:spLocks noChangeArrowheads="1"/>
          </p:cNvSpPr>
          <p:nvPr/>
        </p:nvSpPr>
        <p:spPr bwMode="auto">
          <a:xfrm rot="16200000">
            <a:off x="3526178" y="3027807"/>
            <a:ext cx="1142218" cy="269773"/>
          </a:xfrm>
          <a:custGeom>
            <a:avLst/>
            <a:gdLst>
              <a:gd name="T0" fmla="*/ 9761761 w 21600"/>
              <a:gd name="T1" fmla="*/ 0 h 21600"/>
              <a:gd name="T2" fmla="*/ 0 w 21600"/>
              <a:gd name="T3" fmla="*/ 5462450 h 21600"/>
              <a:gd name="T4" fmla="*/ 9761761 w 21600"/>
              <a:gd name="T5" fmla="*/ 10924877 h 21600"/>
              <a:gd name="T6" fmla="*/ 13015674 w 21600"/>
              <a:gd name="T7" fmla="*/ 5462450 h 21600"/>
              <a:gd name="T8" fmla="*/ 3 60000 65536"/>
              <a:gd name="T9" fmla="*/ 2 60000 65536"/>
              <a:gd name="T10" fmla="*/ 1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39" name="Group 48"/>
          <p:cNvGrpSpPr>
            <a:grpSpLocks/>
          </p:cNvGrpSpPr>
          <p:nvPr/>
        </p:nvGrpSpPr>
        <p:grpSpPr bwMode="auto">
          <a:xfrm>
            <a:off x="4383325" y="3765196"/>
            <a:ext cx="402749" cy="378154"/>
            <a:chOff x="1093" y="2411"/>
            <a:chExt cx="177" cy="157"/>
          </a:xfrm>
        </p:grpSpPr>
        <p:sp>
          <p:nvSpPr>
            <p:cNvPr id="40" name="Oval 49"/>
            <p:cNvSpPr>
              <a:spLocks noChangeArrowheads="1"/>
            </p:cNvSpPr>
            <p:nvPr/>
          </p:nvSpPr>
          <p:spPr bwMode="auto">
            <a:xfrm>
              <a:off x="1140" y="2451"/>
              <a:ext cx="77" cy="75"/>
            </a:xfrm>
            <a:prstGeom prst="ellipse">
              <a:avLst/>
            </a:prstGeom>
            <a:solidFill>
              <a:srgbClr val="FFFF00"/>
            </a:solidFill>
            <a:ln w="31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Line 50"/>
            <p:cNvSpPr>
              <a:spLocks noChangeShapeType="1"/>
            </p:cNvSpPr>
            <p:nvPr/>
          </p:nvSpPr>
          <p:spPr bwMode="auto">
            <a:xfrm>
              <a:off x="1183" y="2411"/>
              <a:ext cx="0" cy="157"/>
            </a:xfrm>
            <a:prstGeom prst="line">
              <a:avLst/>
            </a:prstGeom>
            <a:noFill/>
            <a:ln w="3175" cap="flat" cmpd="sng" algn="ctr">
              <a:solidFill>
                <a:srgbClr val="E3DED1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Line 51"/>
            <p:cNvSpPr>
              <a:spLocks noChangeShapeType="1"/>
            </p:cNvSpPr>
            <p:nvPr/>
          </p:nvSpPr>
          <p:spPr bwMode="auto">
            <a:xfrm rot="5400000">
              <a:off x="1182" y="2403"/>
              <a:ext cx="0" cy="177"/>
            </a:xfrm>
            <a:prstGeom prst="line">
              <a:avLst/>
            </a:prstGeom>
            <a:noFill/>
            <a:ln w="317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34" name="Text Box 7"/>
          <p:cNvSpPr txBox="1">
            <a:spLocks noChangeArrowheads="1"/>
          </p:cNvSpPr>
          <p:nvPr/>
        </p:nvSpPr>
        <p:spPr bwMode="auto">
          <a:xfrm>
            <a:off x="2292350" y="1066800"/>
            <a:ext cx="45847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indent="-393192" algn="ctr" eaLnBrk="1" hangingPunct="1">
              <a:spcBef>
                <a:spcPts val="768"/>
              </a:spcBef>
              <a:buBlip>
                <a:blip r:embed="rId4"/>
              </a:buBlip>
              <a:defRPr/>
            </a:pPr>
            <a:r>
              <a:rPr lang="fr-FR" sz="1800" cap="small" dirty="0">
                <a:solidFill>
                  <a:srgbClr val="1B587C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/>
                <a:ea typeface="+mn-ea"/>
                <a:cs typeface="Trebuchet MS"/>
              </a:rPr>
              <a:t>   La plage de centrage</a:t>
            </a:r>
          </a:p>
        </p:txBody>
      </p:sp>
      <p:sp>
        <p:nvSpPr>
          <p:cNvPr id="30" name="Rectangle 2" descr="Marbre blanc"/>
          <p:cNvSpPr>
            <a:spLocks noChangeArrowheads="1"/>
          </p:cNvSpPr>
          <p:nvPr/>
        </p:nvSpPr>
        <p:spPr bwMode="auto">
          <a:xfrm>
            <a:off x="378619" y="441326"/>
            <a:ext cx="8412162" cy="45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extrusionH="57150" contourW="6350" prstMaterial="metal">
              <a:bevelT w="38100" h="3810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defTabSz="914363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fr-FR" sz="26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latin typeface="+mj-lt"/>
                <a:ea typeface="+mn-ea"/>
                <a:cs typeface="Arial" charset="0"/>
              </a:rPr>
              <a:t>EQUILIBRE ET Stabilité de l’ ULM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27" grpId="0" animBg="1"/>
      <p:bldP spid="28" grpId="0"/>
      <p:bldP spid="37" grpId="0" animBg="1"/>
      <p:bldP spid="3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er 40"/>
          <p:cNvGrpSpPr/>
          <p:nvPr/>
        </p:nvGrpSpPr>
        <p:grpSpPr>
          <a:xfrm>
            <a:off x="4069253" y="751560"/>
            <a:ext cx="1665894" cy="5894689"/>
            <a:chOff x="4069253" y="751560"/>
            <a:chExt cx="1665894" cy="5894689"/>
          </a:xfrm>
        </p:grpSpPr>
        <p:grpSp>
          <p:nvGrpSpPr>
            <p:cNvPr id="30" name="Grouper 29"/>
            <p:cNvGrpSpPr/>
            <p:nvPr/>
          </p:nvGrpSpPr>
          <p:grpSpPr>
            <a:xfrm rot="18554706">
              <a:off x="1954855" y="2865958"/>
              <a:ext cx="5894689" cy="1665894"/>
              <a:chOff x="1954855" y="2865958"/>
              <a:chExt cx="5894689" cy="1665894"/>
            </a:xfrm>
          </p:grpSpPr>
          <p:grpSp>
            <p:nvGrpSpPr>
              <p:cNvPr id="2" name="Grouper 26"/>
              <p:cNvGrpSpPr/>
              <p:nvPr/>
            </p:nvGrpSpPr>
            <p:grpSpPr>
              <a:xfrm rot="809288">
                <a:off x="1954855" y="2865958"/>
                <a:ext cx="5894689" cy="1665894"/>
                <a:chOff x="1954855" y="2624658"/>
                <a:chExt cx="5894689" cy="1665894"/>
              </a:xfrm>
            </p:grpSpPr>
            <p:pic>
              <p:nvPicPr>
                <p:cNvPr id="23" name="Image 22"/>
                <p:cNvPicPr>
                  <a:picLocks noChangeAspect="1"/>
                </p:cNvPicPr>
                <p:nvPr/>
              </p:nvPicPr>
              <p:blipFill>
                <a:blip r:embed="rId2">
                  <a:clrChange>
                    <a:clrFrom>
                      <a:srgbClr val="FBF5EF"/>
                    </a:clrFrom>
                    <a:clrTo>
                      <a:srgbClr val="FBF5EF">
                        <a:alpha val="0"/>
                      </a:srgbClr>
                    </a:clrTo>
                  </a:clrChange>
                  <a:grayscl/>
                  <a:alphaModFix amt="68000"/>
                </a:blip>
                <a:stretch>
                  <a:fillRect/>
                </a:stretch>
              </p:blipFill>
              <p:spPr>
                <a:xfrm flipH="1">
                  <a:off x="1954855" y="2624658"/>
                  <a:ext cx="5894689" cy="1665894"/>
                </a:xfrm>
                <a:prstGeom prst="rect">
                  <a:avLst/>
                </a:prstGeom>
              </p:spPr>
            </p:pic>
            <p:sp>
              <p:nvSpPr>
                <p:cNvPr id="26" name="Trapèze 25"/>
                <p:cNvSpPr>
                  <a:spLocks/>
                </p:cNvSpPr>
                <p:nvPr/>
              </p:nvSpPr>
              <p:spPr>
                <a:xfrm rot="16020000" flipV="1">
                  <a:off x="2913586" y="3528434"/>
                  <a:ext cx="308792" cy="1210727"/>
                </a:xfrm>
                <a:prstGeom prst="trapezoid">
                  <a:avLst>
                    <a:gd name="adj" fmla="val 50000"/>
                  </a:avLst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3" name="Group 45"/>
              <p:cNvGrpSpPr>
                <a:grpSpLocks/>
              </p:cNvGrpSpPr>
              <p:nvPr/>
            </p:nvGrpSpPr>
            <p:grpSpPr bwMode="auto">
              <a:xfrm>
                <a:off x="3977222" y="3782481"/>
                <a:ext cx="211138" cy="211138"/>
                <a:chOff x="2408" y="2149"/>
                <a:chExt cx="68" cy="68"/>
              </a:xfrm>
            </p:grpSpPr>
            <p:sp>
              <p:nvSpPr>
                <p:cNvPr id="61" name="Oval 46"/>
                <p:cNvSpPr>
                  <a:spLocks noChangeAspect="1" noChangeArrowheads="1"/>
                </p:cNvSpPr>
                <p:nvPr/>
              </p:nvSpPr>
              <p:spPr bwMode="auto">
                <a:xfrm>
                  <a:off x="2408" y="2149"/>
                  <a:ext cx="68" cy="68"/>
                </a:xfrm>
                <a:prstGeom prst="ellipse">
                  <a:avLst/>
                </a:prstGeom>
                <a:noFill/>
                <a:ln w="19050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rot="10800000" vert="eaVert" wrap="none" anchor="ctr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62" name="Oval 47"/>
                <p:cNvSpPr>
                  <a:spLocks noChangeAspect="1" noChangeArrowheads="1"/>
                </p:cNvSpPr>
                <p:nvPr/>
              </p:nvSpPr>
              <p:spPr bwMode="auto">
                <a:xfrm>
                  <a:off x="2430" y="2171"/>
                  <a:ext cx="23" cy="23"/>
                </a:xfrm>
                <a:prstGeom prst="ellipse">
                  <a:avLst/>
                </a:prstGeom>
                <a:solidFill>
                  <a:srgbClr val="CC0000"/>
                </a:solidFill>
                <a:ln w="19050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rot="10800000" vert="eaVert" wrap="none" anchor="ctr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  <p:grpSp>
            <p:nvGrpSpPr>
              <p:cNvPr id="4" name="Group 48"/>
              <p:cNvGrpSpPr>
                <a:grpSpLocks/>
              </p:cNvGrpSpPr>
              <p:nvPr/>
            </p:nvGrpSpPr>
            <p:grpSpPr bwMode="auto">
              <a:xfrm>
                <a:off x="3215588" y="3633962"/>
                <a:ext cx="402749" cy="378154"/>
                <a:chOff x="1093" y="2411"/>
                <a:chExt cx="177" cy="157"/>
              </a:xfrm>
            </p:grpSpPr>
            <p:sp>
              <p:nvSpPr>
                <p:cNvPr id="58" name="Line 50"/>
                <p:cNvSpPr>
                  <a:spLocks noChangeShapeType="1"/>
                </p:cNvSpPr>
                <p:nvPr/>
              </p:nvSpPr>
              <p:spPr bwMode="auto">
                <a:xfrm>
                  <a:off x="1183" y="2411"/>
                  <a:ext cx="0" cy="157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E3DED1"/>
                  </a:solidFill>
                  <a:prstDash val="solid"/>
                  <a:round/>
                  <a:headEnd type="none" w="med" len="med"/>
                  <a:tailEnd type="none" w="med" len="med"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59" name="Line 51"/>
                <p:cNvSpPr>
                  <a:spLocks noChangeShapeType="1"/>
                </p:cNvSpPr>
                <p:nvPr/>
              </p:nvSpPr>
              <p:spPr bwMode="auto">
                <a:xfrm rot="5400000">
                  <a:off x="1182" y="2403"/>
                  <a:ext cx="0" cy="177"/>
                </a:xfrm>
                <a:prstGeom prst="line">
                  <a:avLst/>
                </a:prstGeom>
                <a:noFill/>
                <a:ln w="3175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</p:grpSp>
        <p:grpSp>
          <p:nvGrpSpPr>
            <p:cNvPr id="32" name="Group 48"/>
            <p:cNvGrpSpPr>
              <a:grpSpLocks/>
            </p:cNvGrpSpPr>
            <p:nvPr/>
          </p:nvGrpSpPr>
          <p:grpSpPr bwMode="auto">
            <a:xfrm>
              <a:off x="4738925" y="3942996"/>
              <a:ext cx="402749" cy="378154"/>
              <a:chOff x="1093" y="2411"/>
              <a:chExt cx="177" cy="157"/>
            </a:xfrm>
          </p:grpSpPr>
          <p:sp>
            <p:nvSpPr>
              <p:cNvPr id="34" name="Oval 49"/>
              <p:cNvSpPr>
                <a:spLocks noChangeArrowheads="1"/>
              </p:cNvSpPr>
              <p:nvPr/>
            </p:nvSpPr>
            <p:spPr bwMode="auto">
              <a:xfrm>
                <a:off x="1140" y="2451"/>
                <a:ext cx="77" cy="75"/>
              </a:xfrm>
              <a:prstGeom prst="ellipse">
                <a:avLst/>
              </a:prstGeom>
              <a:solidFill>
                <a:srgbClr val="FFFF00"/>
              </a:solidFill>
              <a:ln w="31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5" name="Line 50"/>
              <p:cNvSpPr>
                <a:spLocks noChangeShapeType="1"/>
              </p:cNvSpPr>
              <p:nvPr/>
            </p:nvSpPr>
            <p:spPr bwMode="auto">
              <a:xfrm>
                <a:off x="1183" y="2411"/>
                <a:ext cx="0" cy="157"/>
              </a:xfrm>
              <a:prstGeom prst="line">
                <a:avLst/>
              </a:prstGeom>
              <a:noFill/>
              <a:ln w="3175" cap="flat" cmpd="sng" algn="ctr">
                <a:solidFill>
                  <a:srgbClr val="E3DED1"/>
                </a:solidFill>
                <a:prstDash val="solid"/>
                <a:round/>
                <a:headEnd type="none" w="med" len="med"/>
                <a:tailEnd type="none" w="med" len="med"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9" name="Line 51"/>
              <p:cNvSpPr>
                <a:spLocks noChangeShapeType="1"/>
              </p:cNvSpPr>
              <p:nvPr/>
            </p:nvSpPr>
            <p:spPr bwMode="auto">
              <a:xfrm rot="5400000">
                <a:off x="1182" y="2403"/>
                <a:ext cx="0" cy="177"/>
              </a:xfrm>
              <a:prstGeom prst="line">
                <a:avLst/>
              </a:prstGeom>
              <a:noFill/>
              <a:ln w="3175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sp>
        <p:nvSpPr>
          <p:cNvPr id="31" name="WordArt 13"/>
          <p:cNvSpPr>
            <a:spLocks noChangeArrowheads="1" noChangeShapeType="1" noTextEdit="1"/>
          </p:cNvSpPr>
          <p:nvPr/>
        </p:nvSpPr>
        <p:spPr bwMode="auto">
          <a:xfrm>
            <a:off x="2960175" y="1974619"/>
            <a:ext cx="3249049" cy="27968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2000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63500" dist="38099" dir="2700000" algn="ctr" rotWithShape="0">
                    <a:srgbClr val="C0C0C0">
                      <a:alpha val="80000"/>
                    </a:srgbClr>
                  </a:outerShdw>
                </a:effectLst>
                <a:latin typeface="Trebuchet MS"/>
                <a:ea typeface="Impact"/>
                <a:cs typeface="Trebuchet MS"/>
              </a:rPr>
              <a:t>ULM instable et dangereux</a:t>
            </a:r>
          </a:p>
        </p:txBody>
      </p:sp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2292350" y="1066800"/>
            <a:ext cx="45847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indent="-393192" algn="ctr" eaLnBrk="1" hangingPunct="1">
              <a:spcBef>
                <a:spcPts val="768"/>
              </a:spcBef>
              <a:buBlip>
                <a:blip r:embed="rId3"/>
              </a:buBlip>
              <a:defRPr/>
            </a:pPr>
            <a:r>
              <a:rPr lang="fr-FR" sz="1800" cap="small" dirty="0">
                <a:solidFill>
                  <a:srgbClr val="1B587C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/>
                <a:ea typeface="+mn-ea"/>
                <a:cs typeface="Trebuchet MS"/>
              </a:rPr>
              <a:t>   La plage de centrage</a:t>
            </a:r>
          </a:p>
        </p:txBody>
      </p:sp>
      <p:sp>
        <p:nvSpPr>
          <p:cNvPr id="24" name="Rectangle 2" descr="Marbre blanc"/>
          <p:cNvSpPr>
            <a:spLocks noChangeArrowheads="1"/>
          </p:cNvSpPr>
          <p:nvPr/>
        </p:nvSpPr>
        <p:spPr bwMode="auto">
          <a:xfrm>
            <a:off x="378619" y="441326"/>
            <a:ext cx="8412162" cy="45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extrusionH="57150" contourW="6350" prstMaterial="metal">
              <a:bevelT w="38100" h="3810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defTabSz="914363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fr-FR" sz="26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latin typeface="+mj-lt"/>
                <a:ea typeface="+mn-ea"/>
                <a:cs typeface="Arial" charset="0"/>
              </a:rPr>
              <a:t>EQUILIBRE ET Stabilité de l’ ULM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 22"/>
          <p:cNvPicPr>
            <a:picLocks noChangeAspect="1"/>
          </p:cNvPicPr>
          <p:nvPr/>
        </p:nvPicPr>
        <p:blipFill>
          <a:blip r:embed="rId2">
            <a:grayscl/>
            <a:alphaModFix amt="47000"/>
          </a:blip>
          <a:stretch>
            <a:fillRect/>
          </a:stretch>
        </p:blipFill>
        <p:spPr>
          <a:xfrm flipH="1">
            <a:off x="2615255" y="3759200"/>
            <a:ext cx="5894689" cy="1665894"/>
          </a:xfrm>
          <a:prstGeom prst="rect">
            <a:avLst/>
          </a:prstGeom>
        </p:spPr>
      </p:pic>
      <p:sp>
        <p:nvSpPr>
          <p:cNvPr id="87" name="Rectangle 39"/>
          <p:cNvSpPr>
            <a:spLocks noChangeArrowheads="1"/>
          </p:cNvSpPr>
          <p:nvPr/>
        </p:nvSpPr>
        <p:spPr bwMode="auto">
          <a:xfrm>
            <a:off x="3697288" y="4000500"/>
            <a:ext cx="656712" cy="1689100"/>
          </a:xfrm>
          <a:prstGeom prst="rect">
            <a:avLst/>
          </a:prstGeom>
          <a:gradFill flip="none" rotWithShape="1">
            <a:gsLst>
              <a:gs pos="5000">
                <a:schemeClr val="bg1">
                  <a:alpha val="65000"/>
                </a:schemeClr>
              </a:gs>
              <a:gs pos="77000">
                <a:schemeClr val="accent2">
                  <a:lumMod val="60000"/>
                  <a:lumOff val="40000"/>
                  <a:alpha val="65000"/>
                </a:schemeClr>
              </a:gs>
              <a:gs pos="96000">
                <a:schemeClr val="bg1">
                  <a:alpha val="65000"/>
                </a:schemeClr>
              </a:gs>
              <a:gs pos="34000">
                <a:schemeClr val="accent2">
                  <a:lumMod val="60000"/>
                  <a:lumOff val="40000"/>
                  <a:alpha val="65000"/>
                </a:schemeClr>
              </a:gs>
            </a:gsLst>
            <a:lin ang="5580000" scaled="0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2139950" y="1047750"/>
            <a:ext cx="45847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indent="-393192" algn="ctr" eaLnBrk="1" hangingPunct="1">
              <a:spcBef>
                <a:spcPts val="768"/>
              </a:spcBef>
              <a:buBlip>
                <a:blip r:embed="rId3"/>
              </a:buBlip>
              <a:defRPr/>
            </a:pPr>
            <a:r>
              <a:rPr lang="fr-FR" sz="1800" dirty="0">
                <a:solidFill>
                  <a:srgbClr val="1B587C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/>
                <a:ea typeface="+mn-ea"/>
                <a:cs typeface="Trebuchet MS"/>
              </a:rPr>
              <a:t>   Conclusion</a:t>
            </a:r>
          </a:p>
        </p:txBody>
      </p:sp>
      <p:grpSp>
        <p:nvGrpSpPr>
          <p:cNvPr id="2" name="Grouper 91"/>
          <p:cNvGrpSpPr/>
          <p:nvPr/>
        </p:nvGrpSpPr>
        <p:grpSpPr>
          <a:xfrm>
            <a:off x="3098800" y="4717696"/>
            <a:ext cx="1129135" cy="927404"/>
            <a:chOff x="2120900" y="4400196"/>
            <a:chExt cx="1129135" cy="927404"/>
          </a:xfrm>
        </p:grpSpPr>
        <p:grpSp>
          <p:nvGrpSpPr>
            <p:cNvPr id="3" name="Group 48"/>
            <p:cNvGrpSpPr>
              <a:grpSpLocks/>
            </p:cNvGrpSpPr>
            <p:nvPr/>
          </p:nvGrpSpPr>
          <p:grpSpPr bwMode="auto">
            <a:xfrm>
              <a:off x="2847286" y="4400196"/>
              <a:ext cx="402749" cy="378154"/>
              <a:chOff x="1093" y="2411"/>
              <a:chExt cx="177" cy="157"/>
            </a:xfrm>
          </p:grpSpPr>
          <p:sp>
            <p:nvSpPr>
              <p:cNvPr id="57" name="Oval 49"/>
              <p:cNvSpPr>
                <a:spLocks noChangeArrowheads="1"/>
              </p:cNvSpPr>
              <p:nvPr/>
            </p:nvSpPr>
            <p:spPr bwMode="auto">
              <a:xfrm>
                <a:off x="1140" y="2451"/>
                <a:ext cx="77" cy="75"/>
              </a:xfrm>
              <a:prstGeom prst="ellipse">
                <a:avLst/>
              </a:prstGeom>
              <a:solidFill>
                <a:srgbClr val="FFFF00"/>
              </a:solidFill>
              <a:ln w="31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8" name="Line 50"/>
              <p:cNvSpPr>
                <a:spLocks noChangeShapeType="1"/>
              </p:cNvSpPr>
              <p:nvPr/>
            </p:nvSpPr>
            <p:spPr bwMode="auto">
              <a:xfrm>
                <a:off x="1183" y="2411"/>
                <a:ext cx="0" cy="157"/>
              </a:xfrm>
              <a:prstGeom prst="line">
                <a:avLst/>
              </a:prstGeom>
              <a:noFill/>
              <a:ln w="3175" cap="flat" cmpd="sng" algn="ctr">
                <a:solidFill>
                  <a:srgbClr val="E3DED1"/>
                </a:solidFill>
                <a:prstDash val="solid"/>
                <a:round/>
                <a:headEnd type="none" w="med" len="med"/>
                <a:tailEnd type="none" w="med" len="med"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9" name="Line 51"/>
              <p:cNvSpPr>
                <a:spLocks noChangeShapeType="1"/>
              </p:cNvSpPr>
              <p:nvPr/>
            </p:nvSpPr>
            <p:spPr bwMode="auto">
              <a:xfrm rot="5400000">
                <a:off x="1182" y="2403"/>
                <a:ext cx="0" cy="177"/>
              </a:xfrm>
              <a:prstGeom prst="line">
                <a:avLst/>
              </a:prstGeom>
              <a:noFill/>
              <a:ln w="3175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91" name="Légende à une bordure 1 90"/>
            <p:cNvSpPr/>
            <p:nvPr/>
          </p:nvSpPr>
          <p:spPr>
            <a:xfrm>
              <a:off x="2120900" y="5003801"/>
              <a:ext cx="444500" cy="323799"/>
            </a:xfrm>
            <a:prstGeom prst="accentCallout1">
              <a:avLst>
                <a:gd name="adj1" fmla="val 53065"/>
                <a:gd name="adj2" fmla="val 85953"/>
                <a:gd name="adj3" fmla="val -110261"/>
                <a:gd name="adj4" fmla="val 196905"/>
              </a:avLst>
            </a:prstGeom>
            <a:noFill/>
            <a:ln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sz="1400" dirty="0">
                  <a:solidFill>
                    <a:srgbClr val="CC0000"/>
                  </a:solidFill>
                  <a:latin typeface="Arial Narrow" pitchFamily="-84" charset="0"/>
                </a:rPr>
                <a:t>CG</a:t>
              </a:r>
            </a:p>
          </p:txBody>
        </p:sp>
      </p:grpSp>
      <p:grpSp>
        <p:nvGrpSpPr>
          <p:cNvPr id="4" name="Grouper 52"/>
          <p:cNvGrpSpPr/>
          <p:nvPr/>
        </p:nvGrpSpPr>
        <p:grpSpPr>
          <a:xfrm>
            <a:off x="647643" y="1569443"/>
            <a:ext cx="7874114" cy="563413"/>
            <a:chOff x="804863" y="1652596"/>
            <a:chExt cx="7221537" cy="523220"/>
          </a:xfrm>
        </p:grpSpPr>
        <p:sp>
          <p:nvSpPr>
            <p:cNvPr id="54" name="Text Box 8"/>
            <p:cNvSpPr txBox="1">
              <a:spLocks noChangeArrowheads="1"/>
            </p:cNvSpPr>
            <p:nvPr/>
          </p:nvSpPr>
          <p:spPr bwMode="auto">
            <a:xfrm>
              <a:off x="1066800" y="1652596"/>
              <a:ext cx="69596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1" hangingPunct="1">
                <a:defRPr/>
              </a:pPr>
              <a:r>
                <a:rPr lang="fr-FR" sz="1400" b="0" dirty="0">
                  <a:latin typeface="Trebuchet MS"/>
                  <a:cs typeface="Trebuchet MS"/>
                </a:rPr>
                <a:t>Pour obtenir un bon compromis entre </a:t>
              </a:r>
              <a:r>
                <a:rPr lang="fr-FR" sz="1400" dirty="0">
                  <a:latin typeface="Trebuchet MS"/>
                  <a:cs typeface="Trebuchet MS"/>
                </a:rPr>
                <a:t>manœuvrabilité et stabilité</a:t>
              </a:r>
              <a:r>
                <a:rPr lang="fr-FR" sz="1400" b="0" dirty="0">
                  <a:latin typeface="Trebuchet MS"/>
                  <a:cs typeface="Trebuchet MS"/>
                </a:rPr>
                <a:t>, le Centre de Gravité (CG) de l’avion devra toujours se situer dans </a:t>
              </a:r>
              <a:r>
                <a:rPr lang="fr-FR" sz="1400" dirty="0">
                  <a:solidFill>
                    <a:schemeClr val="accent2"/>
                  </a:solidFill>
                  <a:latin typeface="Trebuchet MS"/>
                  <a:cs typeface="Trebuchet MS"/>
                </a:rPr>
                <a:t>la plage de centra</a:t>
              </a:r>
              <a:r>
                <a:rPr lang="fr-FR" sz="1400" dirty="0">
                  <a:solidFill>
                    <a:srgbClr val="9F2936"/>
                  </a:solidFill>
                  <a:latin typeface="Trebuchet MS"/>
                  <a:cs typeface="Trebuchet MS"/>
                </a:rPr>
                <a:t>ge</a:t>
              </a:r>
              <a:r>
                <a:rPr lang="fr-FR" sz="1400" b="0" dirty="0">
                  <a:latin typeface="Trebuchet MS"/>
                  <a:cs typeface="Trebuchet MS"/>
                </a:rPr>
                <a:t>. </a:t>
              </a:r>
              <a:endParaRPr lang="fr-FR" sz="1400" b="0" dirty="0">
                <a:solidFill>
                  <a:srgbClr val="000000"/>
                </a:solidFill>
                <a:latin typeface="Trebuchet MS"/>
                <a:ea typeface="+mn-ea"/>
                <a:cs typeface="Trebuchet MS"/>
              </a:endParaRPr>
            </a:p>
          </p:txBody>
        </p:sp>
        <p:pic>
          <p:nvPicPr>
            <p:cNvPr id="56" name="Picture 14" descr="BD10263_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04863" y="1695451"/>
              <a:ext cx="204788" cy="204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ouper 92"/>
          <p:cNvGrpSpPr/>
          <p:nvPr/>
        </p:nvGrpSpPr>
        <p:grpSpPr>
          <a:xfrm>
            <a:off x="4502150" y="4787900"/>
            <a:ext cx="1593850" cy="860399"/>
            <a:chOff x="3524250" y="4470400"/>
            <a:chExt cx="1593850" cy="860399"/>
          </a:xfrm>
        </p:grpSpPr>
        <p:grpSp>
          <p:nvGrpSpPr>
            <p:cNvPr id="6" name="Group 45"/>
            <p:cNvGrpSpPr>
              <a:grpSpLocks/>
            </p:cNvGrpSpPr>
            <p:nvPr/>
          </p:nvGrpSpPr>
          <p:grpSpPr bwMode="auto">
            <a:xfrm>
              <a:off x="3524250" y="4470400"/>
              <a:ext cx="211138" cy="211138"/>
              <a:chOff x="2408" y="2149"/>
              <a:chExt cx="68" cy="68"/>
            </a:xfrm>
          </p:grpSpPr>
          <p:sp>
            <p:nvSpPr>
              <p:cNvPr id="61" name="Oval 46"/>
              <p:cNvSpPr>
                <a:spLocks noChangeAspect="1" noChangeArrowheads="1"/>
              </p:cNvSpPr>
              <p:nvPr/>
            </p:nvSpPr>
            <p:spPr bwMode="auto">
              <a:xfrm>
                <a:off x="2408" y="2149"/>
                <a:ext cx="68" cy="68"/>
              </a:xfrm>
              <a:prstGeom prst="ellips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rot="10800000" vert="eaVert"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2" name="Oval 47"/>
              <p:cNvSpPr>
                <a:spLocks noChangeAspect="1" noChangeArrowheads="1"/>
              </p:cNvSpPr>
              <p:nvPr/>
            </p:nvSpPr>
            <p:spPr bwMode="auto">
              <a:xfrm>
                <a:off x="2430" y="2171"/>
                <a:ext cx="23" cy="23"/>
              </a:xfrm>
              <a:prstGeom prst="ellipse">
                <a:avLst/>
              </a:prstGeom>
              <a:solidFill>
                <a:srgbClr val="CC0000"/>
              </a:solidFill>
              <a:ln w="190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rot="10800000" vert="eaVert"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63" name="Légende à une bordure 1 62"/>
            <p:cNvSpPr/>
            <p:nvPr/>
          </p:nvSpPr>
          <p:spPr>
            <a:xfrm>
              <a:off x="4114800" y="5007000"/>
              <a:ext cx="1003300" cy="323799"/>
            </a:xfrm>
            <a:prstGeom prst="accentCallout1">
              <a:avLst>
                <a:gd name="adj1" fmla="val 45221"/>
                <a:gd name="adj2" fmla="val -2618"/>
                <a:gd name="adj3" fmla="val -106339"/>
                <a:gd name="adj4" fmla="val -45193"/>
              </a:avLst>
            </a:prstGeom>
            <a:solidFill>
              <a:srgbClr val="FFFFFF"/>
            </a:solidFill>
            <a:ln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sz="1400" dirty="0">
                  <a:solidFill>
                    <a:srgbClr val="CC0000"/>
                  </a:solidFill>
                  <a:latin typeface="Arial Narrow" pitchFamily="-84" charset="0"/>
                </a:rPr>
                <a:t>Foyer</a:t>
              </a:r>
            </a:p>
          </p:txBody>
        </p:sp>
      </p:grpSp>
      <p:grpSp>
        <p:nvGrpSpPr>
          <p:cNvPr id="7" name="Grouper 63"/>
          <p:cNvGrpSpPr/>
          <p:nvPr/>
        </p:nvGrpSpPr>
        <p:grpSpPr>
          <a:xfrm>
            <a:off x="651611" y="2157004"/>
            <a:ext cx="8206457" cy="551915"/>
            <a:chOff x="804863" y="1652596"/>
            <a:chExt cx="7526337" cy="523220"/>
          </a:xfrm>
        </p:grpSpPr>
        <p:sp>
          <p:nvSpPr>
            <p:cNvPr id="68" name="Text Box 8"/>
            <p:cNvSpPr txBox="1">
              <a:spLocks noChangeArrowheads="1"/>
            </p:cNvSpPr>
            <p:nvPr/>
          </p:nvSpPr>
          <p:spPr bwMode="auto">
            <a:xfrm>
              <a:off x="1066800" y="1652596"/>
              <a:ext cx="72644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1" hangingPunct="1">
                <a:defRPr/>
              </a:pPr>
              <a:r>
                <a:rPr lang="fr-FR" sz="1400" b="0" dirty="0">
                  <a:latin typeface="Trebuchet MS"/>
                  <a:cs typeface="Trebuchet MS"/>
                </a:rPr>
                <a:t>La limite arrière de la plage de centrage doit toujours être en avant </a:t>
              </a:r>
              <a:r>
                <a:rPr lang="fr-FR" sz="1400" dirty="0">
                  <a:solidFill>
                    <a:srgbClr val="9F2936"/>
                  </a:solidFill>
                  <a:latin typeface="Trebuchet MS"/>
                  <a:cs typeface="Trebuchet MS"/>
                </a:rPr>
                <a:t>du foyer </a:t>
              </a:r>
              <a:r>
                <a:rPr lang="fr-FR" sz="1400" b="0" dirty="0">
                  <a:latin typeface="Trebuchet MS"/>
                  <a:cs typeface="Trebuchet MS"/>
                </a:rPr>
                <a:t>de l’avion.</a:t>
              </a:r>
              <a:endParaRPr lang="fr-FR" sz="1400" b="0" dirty="0">
                <a:solidFill>
                  <a:srgbClr val="000000"/>
                </a:solidFill>
                <a:latin typeface="Trebuchet MS"/>
                <a:ea typeface="+mn-ea"/>
                <a:cs typeface="Trebuchet MS"/>
              </a:endParaRPr>
            </a:p>
          </p:txBody>
        </p:sp>
        <p:pic>
          <p:nvPicPr>
            <p:cNvPr id="69" name="Picture 14" descr="BD10263_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04863" y="1695451"/>
              <a:ext cx="204788" cy="204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" name="Grouper 69"/>
          <p:cNvGrpSpPr/>
          <p:nvPr/>
        </p:nvGrpSpPr>
        <p:grpSpPr>
          <a:xfrm>
            <a:off x="651611" y="2601504"/>
            <a:ext cx="8206457" cy="635421"/>
            <a:chOff x="804863" y="1652596"/>
            <a:chExt cx="7526337" cy="523220"/>
          </a:xfrm>
        </p:grpSpPr>
        <p:sp>
          <p:nvSpPr>
            <p:cNvPr id="71" name="Text Box 8"/>
            <p:cNvSpPr txBox="1">
              <a:spLocks noChangeArrowheads="1"/>
            </p:cNvSpPr>
            <p:nvPr/>
          </p:nvSpPr>
          <p:spPr bwMode="auto">
            <a:xfrm>
              <a:off x="1066800" y="1652596"/>
              <a:ext cx="72644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1" hangingPunct="1">
                <a:defRPr/>
              </a:pPr>
              <a:r>
                <a:rPr lang="fr-FR" sz="1400" b="0" dirty="0">
                  <a:latin typeface="Trebuchet MS"/>
                  <a:cs typeface="Trebuchet MS"/>
                </a:rPr>
                <a:t>Un avion centré au-delà de la limite avant n’aura aucune maniabilité et sera impilotable.</a:t>
              </a:r>
              <a:endParaRPr lang="fr-FR" sz="1400" b="0" dirty="0">
                <a:solidFill>
                  <a:srgbClr val="000000"/>
                </a:solidFill>
                <a:latin typeface="Trebuchet MS"/>
                <a:ea typeface="+mn-ea"/>
                <a:cs typeface="Trebuchet MS"/>
              </a:endParaRPr>
            </a:p>
          </p:txBody>
        </p:sp>
        <p:pic>
          <p:nvPicPr>
            <p:cNvPr id="75" name="Picture 14" descr="BD10263_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04863" y="1695451"/>
              <a:ext cx="204788" cy="204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5" name="Freeform 25"/>
          <p:cNvSpPr>
            <a:spLocks/>
          </p:cNvSpPr>
          <p:nvPr/>
        </p:nvSpPr>
        <p:spPr bwMode="auto">
          <a:xfrm>
            <a:off x="4356633" y="3977236"/>
            <a:ext cx="0" cy="1780194"/>
          </a:xfrm>
          <a:custGeom>
            <a:avLst/>
            <a:gdLst/>
            <a:ahLst/>
            <a:cxnLst>
              <a:cxn ang="0">
                <a:pos x="333" y="1008"/>
              </a:cxn>
              <a:cxn ang="0">
                <a:pos x="0" y="0"/>
              </a:cxn>
            </a:cxnLst>
            <a:rect l="0" t="0" r="r" b="b"/>
            <a:pathLst>
              <a:path w="333" h="1008">
                <a:moveTo>
                  <a:pt x="333" y="1008"/>
                </a:moveTo>
                <a:lnTo>
                  <a:pt x="0" y="0"/>
                </a:ln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lgDashDot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6" name="Freeform 25"/>
          <p:cNvSpPr>
            <a:spLocks/>
          </p:cNvSpPr>
          <p:nvPr/>
        </p:nvSpPr>
        <p:spPr bwMode="auto">
          <a:xfrm>
            <a:off x="3696233" y="3964536"/>
            <a:ext cx="0" cy="1780194"/>
          </a:xfrm>
          <a:custGeom>
            <a:avLst/>
            <a:gdLst/>
            <a:ahLst/>
            <a:cxnLst>
              <a:cxn ang="0">
                <a:pos x="333" y="1008"/>
              </a:cxn>
              <a:cxn ang="0">
                <a:pos x="0" y="0"/>
              </a:cxn>
            </a:cxnLst>
            <a:rect l="0" t="0" r="r" b="b"/>
            <a:pathLst>
              <a:path w="333" h="1008">
                <a:moveTo>
                  <a:pt x="333" y="1008"/>
                </a:moveTo>
                <a:lnTo>
                  <a:pt x="0" y="0"/>
                </a:ln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lgDashDot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8" name="Légende à une bordure 1 87"/>
          <p:cNvSpPr/>
          <p:nvPr/>
        </p:nvSpPr>
        <p:spPr>
          <a:xfrm>
            <a:off x="4889500" y="3597300"/>
            <a:ext cx="1320800" cy="323799"/>
          </a:xfrm>
          <a:prstGeom prst="accentCallout1">
            <a:avLst>
              <a:gd name="adj1" fmla="val 45221"/>
              <a:gd name="adj2" fmla="val -2618"/>
              <a:gd name="adj3" fmla="val 148603"/>
              <a:gd name="adj4" fmla="val -37501"/>
            </a:avLst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00" b="0" dirty="0">
                <a:solidFill>
                  <a:schemeClr val="tx1"/>
                </a:solidFill>
                <a:latin typeface="Arial Narrow" pitchFamily="-84" charset="0"/>
              </a:rPr>
              <a:t>Limite arrière</a:t>
            </a:r>
          </a:p>
        </p:txBody>
      </p:sp>
      <p:sp>
        <p:nvSpPr>
          <p:cNvPr id="90" name="Légende à une bordure 1 89"/>
          <p:cNvSpPr/>
          <p:nvPr/>
        </p:nvSpPr>
        <p:spPr>
          <a:xfrm>
            <a:off x="2260600" y="3597300"/>
            <a:ext cx="1320800" cy="323799"/>
          </a:xfrm>
          <a:prstGeom prst="accentCallout1">
            <a:avLst>
              <a:gd name="adj1" fmla="val 49143"/>
              <a:gd name="adj2" fmla="val 72382"/>
              <a:gd name="adj3" fmla="val 148603"/>
              <a:gd name="adj4" fmla="val 105768"/>
            </a:avLst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00" b="0" dirty="0">
                <a:solidFill>
                  <a:schemeClr val="tx1"/>
                </a:solidFill>
                <a:latin typeface="Arial Narrow" pitchFamily="-84" charset="0"/>
              </a:rPr>
              <a:t>Limite avant</a:t>
            </a:r>
          </a:p>
        </p:txBody>
      </p:sp>
      <p:sp>
        <p:nvSpPr>
          <p:cNvPr id="94" name="Légende à une bordure 1 93"/>
          <p:cNvSpPr/>
          <p:nvPr/>
        </p:nvSpPr>
        <p:spPr>
          <a:xfrm>
            <a:off x="4730750" y="5972200"/>
            <a:ext cx="1663700" cy="323799"/>
          </a:xfrm>
          <a:prstGeom prst="accentCallout1">
            <a:avLst>
              <a:gd name="adj1" fmla="val 45221"/>
              <a:gd name="adj2" fmla="val -2618"/>
              <a:gd name="adj3" fmla="val -110261"/>
              <a:gd name="adj4" fmla="val -29104"/>
            </a:avLst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00" b="0" dirty="0">
                <a:solidFill>
                  <a:schemeClr val="tx1"/>
                </a:solidFill>
                <a:latin typeface="Arial Narrow" pitchFamily="-84" charset="0"/>
              </a:rPr>
              <a:t>Plage de centrage</a:t>
            </a:r>
          </a:p>
        </p:txBody>
      </p:sp>
      <p:sp>
        <p:nvSpPr>
          <p:cNvPr id="117" name="WordArt 13"/>
          <p:cNvSpPr>
            <a:spLocks noChangeArrowheads="1" noChangeShapeType="1" noTextEdit="1"/>
          </p:cNvSpPr>
          <p:nvPr/>
        </p:nvSpPr>
        <p:spPr bwMode="auto">
          <a:xfrm>
            <a:off x="5031451" y="4768619"/>
            <a:ext cx="2006097" cy="20576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2000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63500" dist="38099" dir="2700000" algn="ctr" rotWithShape="0">
                    <a:srgbClr val="C0C0C0">
                      <a:alpha val="80000"/>
                    </a:srgbClr>
                  </a:outerShdw>
                </a:effectLst>
                <a:latin typeface="Trebuchet MS"/>
                <a:ea typeface="Impact"/>
                <a:cs typeface="Trebuchet MS"/>
              </a:rPr>
              <a:t>Défaut de stabilité</a:t>
            </a:r>
          </a:p>
        </p:txBody>
      </p:sp>
      <p:sp>
        <p:nvSpPr>
          <p:cNvPr id="118" name="WordArt 13"/>
          <p:cNvSpPr>
            <a:spLocks noChangeArrowheads="1" noChangeShapeType="1" noTextEdit="1"/>
          </p:cNvSpPr>
          <p:nvPr/>
        </p:nvSpPr>
        <p:spPr bwMode="auto">
          <a:xfrm>
            <a:off x="1094450" y="4759940"/>
            <a:ext cx="2294096" cy="20576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2000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63500" dist="38099" dir="2700000" algn="ctr" rotWithShape="0">
                    <a:srgbClr val="C0C0C0">
                      <a:alpha val="80000"/>
                    </a:srgbClr>
                  </a:outerShdw>
                </a:effectLst>
                <a:latin typeface="Trebuchet MS"/>
                <a:ea typeface="Impact"/>
                <a:cs typeface="Trebuchet MS"/>
              </a:rPr>
              <a:t>Défaut de maniabilité</a:t>
            </a:r>
          </a:p>
        </p:txBody>
      </p:sp>
      <p:grpSp>
        <p:nvGrpSpPr>
          <p:cNvPr id="46" name="Grouper 69"/>
          <p:cNvGrpSpPr/>
          <p:nvPr/>
        </p:nvGrpSpPr>
        <p:grpSpPr>
          <a:xfrm>
            <a:off x="651611" y="3092206"/>
            <a:ext cx="8206457" cy="373778"/>
            <a:chOff x="804863" y="1652597"/>
            <a:chExt cx="7526337" cy="307777"/>
          </a:xfrm>
        </p:grpSpPr>
        <p:sp>
          <p:nvSpPr>
            <p:cNvPr id="47" name="Text Box 8"/>
            <p:cNvSpPr txBox="1">
              <a:spLocks noChangeArrowheads="1"/>
            </p:cNvSpPr>
            <p:nvPr/>
          </p:nvSpPr>
          <p:spPr bwMode="auto">
            <a:xfrm>
              <a:off x="1066800" y="1652597"/>
              <a:ext cx="72644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1" hangingPunct="1">
                <a:defRPr/>
              </a:pPr>
              <a:r>
                <a:rPr lang="fr-FR" sz="1400" b="0" dirty="0">
                  <a:latin typeface="Trebuchet MS"/>
                  <a:cs typeface="Trebuchet MS"/>
                </a:rPr>
                <a:t>Un avion centré au-delà de la limite arrière n’aura aucune stabilité et sera impilotable.</a:t>
              </a:r>
              <a:endParaRPr lang="fr-FR" sz="1400" b="0" dirty="0">
                <a:solidFill>
                  <a:srgbClr val="000000"/>
                </a:solidFill>
                <a:latin typeface="Trebuchet MS"/>
                <a:ea typeface="+mn-ea"/>
                <a:cs typeface="Trebuchet MS"/>
              </a:endParaRPr>
            </a:p>
          </p:txBody>
        </p:sp>
        <p:pic>
          <p:nvPicPr>
            <p:cNvPr id="48" name="Picture 14" descr="BD10263_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04863" y="1695451"/>
              <a:ext cx="204788" cy="204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8" name="Rectangle 2" descr="Marbre blanc"/>
          <p:cNvSpPr>
            <a:spLocks noChangeArrowheads="1"/>
          </p:cNvSpPr>
          <p:nvPr/>
        </p:nvSpPr>
        <p:spPr bwMode="auto">
          <a:xfrm>
            <a:off x="378619" y="441326"/>
            <a:ext cx="8412162" cy="45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extrusionH="57150" contourW="6350" prstMaterial="metal">
              <a:bevelT w="38100" h="3810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defTabSz="914363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fr-FR" sz="26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latin typeface="+mj-lt"/>
                <a:ea typeface="+mn-ea"/>
                <a:cs typeface="Arial" charset="0"/>
              </a:rPr>
              <a:t>EQUILIBRE ET Stabilité de l’ ULM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" grpId="0"/>
      <p:bldP spid="11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1236328" y="1412776"/>
            <a:ext cx="6696744" cy="363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1371600" lvl="2" indent="-457200" eaLnBrk="1" hangingPunct="1"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fr-FR" sz="2000" dirty="0">
                <a:ln w="0"/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Définitions, rappels et notions</a:t>
            </a:r>
          </a:p>
          <a:p>
            <a:pPr marL="1371600" lvl="2" indent="-457200" eaLnBrk="1" hangingPunct="1"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fr-FR" sz="2000" dirty="0">
                <a:ln w="0"/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L’équilibre longitudinal d’un ULM</a:t>
            </a:r>
          </a:p>
          <a:p>
            <a:pPr marL="1371600" lvl="2" indent="-457200" eaLnBrk="1" hangingPunct="1"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fr-FR" sz="2000" dirty="0">
                <a:ln w="0"/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La stabilité longitudinale</a:t>
            </a:r>
          </a:p>
          <a:p>
            <a:pPr marL="1371600" lvl="2" indent="-457200" eaLnBrk="1" hangingPunct="1"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fr-FR" sz="2000" dirty="0">
                <a:ln w="0"/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La plage de centrage</a:t>
            </a:r>
          </a:p>
          <a:p>
            <a:pPr marL="1371600" lvl="2" indent="-457200" eaLnBrk="1" hangingPunct="1"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fr-FR" sz="2000" dirty="0">
                <a:ln w="0"/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Stabilité latérale d’un ULM</a:t>
            </a:r>
          </a:p>
          <a:p>
            <a:pPr marL="1371600" lvl="2" indent="-457200" eaLnBrk="1" hangingPunct="1"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fr-FR" sz="2000" dirty="0">
                <a:ln w="0"/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Stabilité de route ou girouette</a:t>
            </a:r>
          </a:p>
          <a:p>
            <a:pPr marL="1371600" lvl="2" indent="-457200" eaLnBrk="1" hangingPunct="1"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fr-FR" sz="2000" dirty="0">
                <a:ln w="0"/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Stabilité roulis</a:t>
            </a:r>
          </a:p>
        </p:txBody>
      </p:sp>
      <p:sp>
        <p:nvSpPr>
          <p:cNvPr id="21" name="Rectangle 2" descr="Marbre blanc"/>
          <p:cNvSpPr>
            <a:spLocks noChangeArrowheads="1"/>
          </p:cNvSpPr>
          <p:nvPr/>
        </p:nvSpPr>
        <p:spPr bwMode="auto">
          <a:xfrm>
            <a:off x="378619" y="441326"/>
            <a:ext cx="8412162" cy="45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defTabSz="914363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fr-FR" sz="26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latin typeface="+mj-lt"/>
                <a:ea typeface="+mn-ea"/>
                <a:cs typeface="Arial" charset="0"/>
              </a:rPr>
              <a:t>EQUILIBRE ET Stabilité de l’ ULM</a:t>
            </a:r>
          </a:p>
        </p:txBody>
      </p:sp>
      <p:sp>
        <p:nvSpPr>
          <p:cNvPr id="13" name="Rectangle à coins arrondis 12"/>
          <p:cNvSpPr/>
          <p:nvPr/>
        </p:nvSpPr>
        <p:spPr bwMode="auto">
          <a:xfrm>
            <a:off x="2032000" y="3556000"/>
            <a:ext cx="5105400" cy="395998"/>
          </a:xfrm>
          <a:prstGeom prst="roundRect">
            <a:avLst/>
          </a:prstGeom>
          <a:noFill/>
          <a:ln w="28575" cmpd="sng">
            <a:solidFill>
              <a:srgbClr val="4F81BD"/>
            </a:solidFill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fr-FR" dirty="0">
              <a:ln w="0"/>
              <a:solidFill>
                <a:schemeClr val="accent1"/>
              </a:solidFill>
              <a:latin typeface="Trebuchet MS"/>
              <a:ea typeface="Comic Sans MS" charset="0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682574639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1825625" y="1060450"/>
            <a:ext cx="55181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indent="-393192" algn="ctr" eaLnBrk="1" hangingPunct="1">
              <a:spcBef>
                <a:spcPts val="768"/>
              </a:spcBef>
              <a:buBlip>
                <a:blip r:embed="rId2"/>
              </a:buBlip>
              <a:defRPr/>
            </a:pPr>
            <a:r>
              <a:rPr lang="fr-FR" sz="1800" cap="small" dirty="0">
                <a:solidFill>
                  <a:srgbClr val="1B587C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/>
                <a:ea typeface="+mn-ea"/>
                <a:cs typeface="Trebuchet MS"/>
              </a:rPr>
              <a:t>   Stabilité latérale d’un avion</a:t>
            </a:r>
          </a:p>
        </p:txBody>
      </p:sp>
      <p:grpSp>
        <p:nvGrpSpPr>
          <p:cNvPr id="2" name="Grouper 47"/>
          <p:cNvGrpSpPr/>
          <p:nvPr/>
        </p:nvGrpSpPr>
        <p:grpSpPr>
          <a:xfrm>
            <a:off x="1093086" y="4051300"/>
            <a:ext cx="2374014" cy="1612900"/>
            <a:chOff x="1689986" y="2451100"/>
            <a:chExt cx="5193414" cy="3505200"/>
          </a:xfrm>
        </p:grpSpPr>
        <p:pic>
          <p:nvPicPr>
            <p:cNvPr id="49" name="Image 48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grayscl/>
            </a:blip>
            <a:srcRect r="39250"/>
            <a:stretch>
              <a:fillRect/>
            </a:stretch>
          </p:blipFill>
          <p:spPr>
            <a:xfrm>
              <a:off x="1689986" y="2451100"/>
              <a:ext cx="4952114" cy="3505200"/>
            </a:xfrm>
            <a:prstGeom prst="rect">
              <a:avLst/>
            </a:prstGeom>
          </p:spPr>
        </p:pic>
        <p:grpSp>
          <p:nvGrpSpPr>
            <p:cNvPr id="3" name="Grouper 57"/>
            <p:cNvGrpSpPr/>
            <p:nvPr/>
          </p:nvGrpSpPr>
          <p:grpSpPr>
            <a:xfrm>
              <a:off x="4953000" y="2717800"/>
              <a:ext cx="1930400" cy="2692400"/>
              <a:chOff x="4953000" y="2717800"/>
              <a:chExt cx="1930400" cy="2692400"/>
            </a:xfrm>
          </p:grpSpPr>
          <p:sp>
            <p:nvSpPr>
              <p:cNvPr id="51" name="Rectangle 50"/>
              <p:cNvSpPr/>
              <p:nvPr/>
            </p:nvSpPr>
            <p:spPr bwMode="auto">
              <a:xfrm>
                <a:off x="4953000" y="2717800"/>
                <a:ext cx="1689100" cy="482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109728" tIns="54864" rIns="109728" bIns="54864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10969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2800" b="0" i="0" u="none" strike="noStrike" cap="none" normalizeH="0" baseline="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" pitchFamily="34" charset="0"/>
                </a:endParaRPr>
              </a:p>
            </p:txBody>
          </p:sp>
          <p:sp>
            <p:nvSpPr>
              <p:cNvPr id="55" name="Rectangle 54"/>
              <p:cNvSpPr/>
              <p:nvPr/>
            </p:nvSpPr>
            <p:spPr bwMode="auto">
              <a:xfrm>
                <a:off x="5499100" y="4216400"/>
                <a:ext cx="1384300" cy="11938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109728" tIns="54864" rIns="109728" bIns="54864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10969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2800" b="0" i="0" u="none" strike="noStrike" cap="none" normalizeH="0" baseline="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" pitchFamily="34" charset="0"/>
                </a:endParaRPr>
              </a:p>
            </p:txBody>
          </p:sp>
        </p:grpSp>
      </p:grpSp>
      <p:grpSp>
        <p:nvGrpSpPr>
          <p:cNvPr id="4" name="Grouper 59"/>
          <p:cNvGrpSpPr>
            <a:grpSpLocks noChangeAspect="1"/>
          </p:cNvGrpSpPr>
          <p:nvPr/>
        </p:nvGrpSpPr>
        <p:grpSpPr>
          <a:xfrm>
            <a:off x="6548763" y="3849790"/>
            <a:ext cx="1590189" cy="1779646"/>
            <a:chOff x="5735958" y="3359150"/>
            <a:chExt cx="3276752" cy="3667125"/>
          </a:xfrm>
        </p:grpSpPr>
        <p:pic>
          <p:nvPicPr>
            <p:cNvPr id="61" name="Image 60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grayscl/>
            </a:blip>
            <a:srcRect t="7000" b="8667"/>
            <a:stretch>
              <a:fillRect/>
            </a:stretch>
          </p:blipFill>
          <p:spPr>
            <a:xfrm rot="493035">
              <a:off x="5735958" y="4089400"/>
              <a:ext cx="3276752" cy="2072545"/>
            </a:xfrm>
            <a:prstGeom prst="rect">
              <a:avLst/>
            </a:prstGeom>
            <a:effectLst/>
          </p:spPr>
        </p:pic>
        <p:sp>
          <p:nvSpPr>
            <p:cNvPr id="62" name="Line 3"/>
            <p:cNvSpPr>
              <a:spLocks noChangeShapeType="1"/>
            </p:cNvSpPr>
            <p:nvPr/>
          </p:nvSpPr>
          <p:spPr bwMode="auto">
            <a:xfrm flipV="1">
              <a:off x="6853711" y="5264150"/>
              <a:ext cx="0" cy="1762125"/>
            </a:xfrm>
            <a:prstGeom prst="line">
              <a:avLst/>
            </a:prstGeom>
            <a:noFill/>
            <a:ln w="19050">
              <a:solidFill>
                <a:srgbClr val="FF9966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3" name="Line 4"/>
            <p:cNvSpPr>
              <a:spLocks noChangeShapeType="1"/>
            </p:cNvSpPr>
            <p:nvPr/>
          </p:nvSpPr>
          <p:spPr bwMode="auto">
            <a:xfrm flipV="1">
              <a:off x="6852124" y="3359150"/>
              <a:ext cx="0" cy="1528763"/>
            </a:xfrm>
            <a:prstGeom prst="line">
              <a:avLst/>
            </a:prstGeom>
            <a:noFill/>
            <a:ln w="19050">
              <a:solidFill>
                <a:srgbClr val="FF9966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4" name="Arc 5"/>
            <p:cNvSpPr>
              <a:spLocks/>
            </p:cNvSpPr>
            <p:nvPr/>
          </p:nvSpPr>
          <p:spPr bwMode="auto">
            <a:xfrm>
              <a:off x="6512399" y="3852863"/>
              <a:ext cx="671512" cy="214312"/>
            </a:xfrm>
            <a:custGeom>
              <a:avLst/>
              <a:gdLst>
                <a:gd name="T0" fmla="*/ 183671 w 43200"/>
                <a:gd name="T1" fmla="*/ 204597 h 42797"/>
                <a:gd name="T2" fmla="*/ 400342 w 43200"/>
                <a:gd name="T3" fmla="*/ 214312 h 42797"/>
                <a:gd name="T4" fmla="*/ 335756 w 43200"/>
                <a:gd name="T5" fmla="*/ 108165 h 42797"/>
                <a:gd name="T6" fmla="*/ 0 60000 65536"/>
                <a:gd name="T7" fmla="*/ 0 60000 65536"/>
                <a:gd name="T8" fmla="*/ 0 60000 65536"/>
                <a:gd name="T9" fmla="*/ 0 w 43200"/>
                <a:gd name="T10" fmla="*/ 0 h 42797"/>
                <a:gd name="T11" fmla="*/ 43200 w 43200"/>
                <a:gd name="T12" fmla="*/ 42797 h 4279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2797" fill="none" extrusionOk="0">
                  <a:moveTo>
                    <a:pt x="11815" y="40857"/>
                  </a:moveTo>
                  <a:cubicBezTo>
                    <a:pt x="4566" y="37173"/>
                    <a:pt x="0" y="2973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1927"/>
                    <a:pt x="35889" y="40810"/>
                    <a:pt x="25754" y="42796"/>
                  </a:cubicBezTo>
                </a:path>
                <a:path w="43200" h="42797" stroke="0" extrusionOk="0">
                  <a:moveTo>
                    <a:pt x="11815" y="40857"/>
                  </a:moveTo>
                  <a:cubicBezTo>
                    <a:pt x="4566" y="37173"/>
                    <a:pt x="0" y="2973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1927"/>
                    <a:pt x="35889" y="40810"/>
                    <a:pt x="25754" y="42796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38100">
              <a:solidFill>
                <a:srgbClr val="FF9966"/>
              </a:solidFill>
              <a:round/>
              <a:headEnd type="triangle" w="sm" len="med"/>
              <a:tailEnd type="triangle" w="sm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5" name="Arc 6"/>
            <p:cNvSpPr>
              <a:spLocks/>
            </p:cNvSpPr>
            <p:nvPr/>
          </p:nvSpPr>
          <p:spPr bwMode="auto">
            <a:xfrm>
              <a:off x="6493349" y="6332538"/>
              <a:ext cx="671512" cy="209550"/>
            </a:xfrm>
            <a:custGeom>
              <a:avLst/>
              <a:gdLst>
                <a:gd name="T0" fmla="*/ 453100 w 43200"/>
                <a:gd name="T1" fmla="*/ 0 h 41838"/>
                <a:gd name="T2" fmla="*/ 192516 w 43200"/>
                <a:gd name="T3" fmla="*/ 3516 h 41838"/>
                <a:gd name="T4" fmla="*/ 335756 w 43200"/>
                <a:gd name="T5" fmla="*/ 101364 h 41838"/>
                <a:gd name="T6" fmla="*/ 0 60000 65536"/>
                <a:gd name="T7" fmla="*/ 0 60000 65536"/>
                <a:gd name="T8" fmla="*/ 0 60000 65536"/>
                <a:gd name="T9" fmla="*/ 0 w 43200"/>
                <a:gd name="T10" fmla="*/ 0 h 41838"/>
                <a:gd name="T11" fmla="*/ 43200 w 43200"/>
                <a:gd name="T12" fmla="*/ 41838 h 4183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1838" fill="none" extrusionOk="0">
                  <a:moveTo>
                    <a:pt x="29148" y="0"/>
                  </a:moveTo>
                  <a:cubicBezTo>
                    <a:pt x="37597" y="3151"/>
                    <a:pt x="43200" y="11220"/>
                    <a:pt x="43200" y="20238"/>
                  </a:cubicBezTo>
                  <a:cubicBezTo>
                    <a:pt x="43200" y="32167"/>
                    <a:pt x="33529" y="41838"/>
                    <a:pt x="21600" y="41838"/>
                  </a:cubicBezTo>
                  <a:cubicBezTo>
                    <a:pt x="9670" y="41838"/>
                    <a:pt x="0" y="32167"/>
                    <a:pt x="0" y="20238"/>
                  </a:cubicBezTo>
                  <a:cubicBezTo>
                    <a:pt x="-1" y="11878"/>
                    <a:pt x="4824" y="4268"/>
                    <a:pt x="12385" y="702"/>
                  </a:cubicBezTo>
                </a:path>
                <a:path w="43200" h="41838" stroke="0" extrusionOk="0">
                  <a:moveTo>
                    <a:pt x="29148" y="0"/>
                  </a:moveTo>
                  <a:cubicBezTo>
                    <a:pt x="37597" y="3151"/>
                    <a:pt x="43200" y="11220"/>
                    <a:pt x="43200" y="20238"/>
                  </a:cubicBezTo>
                  <a:cubicBezTo>
                    <a:pt x="43200" y="32167"/>
                    <a:pt x="33529" y="41838"/>
                    <a:pt x="21600" y="41838"/>
                  </a:cubicBezTo>
                  <a:cubicBezTo>
                    <a:pt x="9670" y="41838"/>
                    <a:pt x="0" y="32167"/>
                    <a:pt x="0" y="20238"/>
                  </a:cubicBezTo>
                  <a:cubicBezTo>
                    <a:pt x="-1" y="11878"/>
                    <a:pt x="4824" y="4268"/>
                    <a:pt x="12385" y="702"/>
                  </a:cubicBezTo>
                  <a:lnTo>
                    <a:pt x="21600" y="20238"/>
                  </a:lnTo>
                  <a:close/>
                </a:path>
              </a:pathLst>
            </a:custGeom>
            <a:noFill/>
            <a:ln w="38100">
              <a:solidFill>
                <a:srgbClr val="FF9966"/>
              </a:solidFill>
              <a:round/>
              <a:headEnd type="triangle" w="sm" len="med"/>
              <a:tailEnd type="triangle" w="sm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5" name="Grouper 71"/>
          <p:cNvGrpSpPr>
            <a:grpSpLocks noChangeAspect="1"/>
          </p:cNvGrpSpPr>
          <p:nvPr/>
        </p:nvGrpSpPr>
        <p:grpSpPr>
          <a:xfrm>
            <a:off x="5803900" y="2832100"/>
            <a:ext cx="2674994" cy="920545"/>
            <a:chOff x="1638311" y="3086100"/>
            <a:chExt cx="6022578" cy="2072545"/>
          </a:xfrm>
        </p:grpSpPr>
        <p:pic>
          <p:nvPicPr>
            <p:cNvPr id="73" name="Image 72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grayscl/>
            </a:blip>
            <a:srcRect t="7000" b="8667"/>
            <a:stretch>
              <a:fillRect/>
            </a:stretch>
          </p:blipFill>
          <p:spPr>
            <a:xfrm rot="493035">
              <a:off x="3098647" y="3086100"/>
              <a:ext cx="3276752" cy="2072545"/>
            </a:xfrm>
            <a:prstGeom prst="rect">
              <a:avLst/>
            </a:prstGeom>
            <a:effectLst/>
          </p:spPr>
        </p:pic>
        <p:sp>
          <p:nvSpPr>
            <p:cNvPr id="74" name="Line 4"/>
            <p:cNvSpPr>
              <a:spLocks noChangeShapeType="1"/>
            </p:cNvSpPr>
            <p:nvPr/>
          </p:nvSpPr>
          <p:spPr bwMode="auto">
            <a:xfrm flipV="1">
              <a:off x="1638311" y="4140208"/>
              <a:ext cx="1907778" cy="380741"/>
            </a:xfrm>
            <a:prstGeom prst="line">
              <a:avLst/>
            </a:prstGeom>
            <a:noFill/>
            <a:ln w="19050">
              <a:solidFill>
                <a:srgbClr val="339966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5" name="Arc 5"/>
            <p:cNvSpPr>
              <a:spLocks/>
            </p:cNvSpPr>
            <p:nvPr/>
          </p:nvSpPr>
          <p:spPr bwMode="auto">
            <a:xfrm rot="4011937" flipH="1" flipV="1">
              <a:off x="1984375" y="4254501"/>
              <a:ext cx="433387" cy="265112"/>
            </a:xfrm>
            <a:custGeom>
              <a:avLst/>
              <a:gdLst>
                <a:gd name="T0" fmla="*/ 99639 w 43200"/>
                <a:gd name="T1" fmla="*/ 245236 h 43002"/>
                <a:gd name="T2" fmla="*/ 245957 w 43200"/>
                <a:gd name="T3" fmla="*/ 265112 h 43002"/>
                <a:gd name="T4" fmla="*/ 216693 w 43200"/>
                <a:gd name="T5" fmla="*/ 133166 h 43002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002"/>
                <a:gd name="T11" fmla="*/ 43200 w 43200"/>
                <a:gd name="T12" fmla="*/ 43002 h 4300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002" fill="none" extrusionOk="0">
                  <a:moveTo>
                    <a:pt x="9932" y="39777"/>
                  </a:moveTo>
                  <a:cubicBezTo>
                    <a:pt x="3742" y="35804"/>
                    <a:pt x="0" y="28955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2402"/>
                    <a:pt x="35220" y="41543"/>
                    <a:pt x="24517" y="43002"/>
                  </a:cubicBezTo>
                </a:path>
                <a:path w="43200" h="43002" stroke="0" extrusionOk="0">
                  <a:moveTo>
                    <a:pt x="9932" y="39777"/>
                  </a:moveTo>
                  <a:cubicBezTo>
                    <a:pt x="3742" y="35804"/>
                    <a:pt x="0" y="28955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2402"/>
                    <a:pt x="35220" y="41543"/>
                    <a:pt x="24517" y="43002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38100">
              <a:solidFill>
                <a:srgbClr val="339966"/>
              </a:solidFill>
              <a:round/>
              <a:headEnd type="triangle" w="sm" len="med"/>
              <a:tailEnd type="triangle" w="sm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6" name="Arc 6"/>
            <p:cNvSpPr>
              <a:spLocks/>
            </p:cNvSpPr>
            <p:nvPr/>
          </p:nvSpPr>
          <p:spPr bwMode="auto">
            <a:xfrm rot="4011937">
              <a:off x="6679406" y="3359944"/>
              <a:ext cx="434975" cy="265112"/>
            </a:xfrm>
            <a:custGeom>
              <a:avLst/>
              <a:gdLst>
                <a:gd name="T0" fmla="*/ 100004 w 43200"/>
                <a:gd name="T1" fmla="*/ 245236 h 43002"/>
                <a:gd name="T2" fmla="*/ 246858 w 43200"/>
                <a:gd name="T3" fmla="*/ 265112 h 43002"/>
                <a:gd name="T4" fmla="*/ 217488 w 43200"/>
                <a:gd name="T5" fmla="*/ 133166 h 43002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002"/>
                <a:gd name="T11" fmla="*/ 43200 w 43200"/>
                <a:gd name="T12" fmla="*/ 43002 h 4300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002" fill="none" extrusionOk="0">
                  <a:moveTo>
                    <a:pt x="9932" y="39777"/>
                  </a:moveTo>
                  <a:cubicBezTo>
                    <a:pt x="3742" y="35804"/>
                    <a:pt x="0" y="28955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2402"/>
                    <a:pt x="35220" y="41543"/>
                    <a:pt x="24517" y="43002"/>
                  </a:cubicBezTo>
                </a:path>
                <a:path w="43200" h="43002" stroke="0" extrusionOk="0">
                  <a:moveTo>
                    <a:pt x="9932" y="39777"/>
                  </a:moveTo>
                  <a:cubicBezTo>
                    <a:pt x="3742" y="35804"/>
                    <a:pt x="0" y="28955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2402"/>
                    <a:pt x="35220" y="41543"/>
                    <a:pt x="24517" y="43002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38100">
              <a:solidFill>
                <a:srgbClr val="339966"/>
              </a:solidFill>
              <a:round/>
              <a:headEnd type="triangle" w="sm" len="med"/>
              <a:tailEnd type="triangle" w="sm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7" name="Line 4"/>
            <p:cNvSpPr>
              <a:spLocks noChangeShapeType="1"/>
            </p:cNvSpPr>
            <p:nvPr/>
          </p:nvSpPr>
          <p:spPr bwMode="auto">
            <a:xfrm flipV="1">
              <a:off x="5753111" y="3314700"/>
              <a:ext cx="1907778" cy="380741"/>
            </a:xfrm>
            <a:prstGeom prst="line">
              <a:avLst/>
            </a:prstGeom>
            <a:noFill/>
            <a:ln w="19050">
              <a:solidFill>
                <a:srgbClr val="339966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6" name="Grouper 83"/>
          <p:cNvGrpSpPr>
            <a:grpSpLocks noChangeAspect="1"/>
          </p:cNvGrpSpPr>
          <p:nvPr/>
        </p:nvGrpSpPr>
        <p:grpSpPr>
          <a:xfrm>
            <a:off x="660403" y="2844800"/>
            <a:ext cx="3016278" cy="1015900"/>
            <a:chOff x="3644900" y="2133600"/>
            <a:chExt cx="5118100" cy="1727200"/>
          </a:xfrm>
        </p:grpSpPr>
        <p:pic>
          <p:nvPicPr>
            <p:cNvPr id="85" name="Image 84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grayscl/>
            </a:blip>
            <a:srcRect l="39239" b="55072"/>
            <a:stretch>
              <a:fillRect/>
            </a:stretch>
          </p:blipFill>
          <p:spPr>
            <a:xfrm>
              <a:off x="3810000" y="2133600"/>
              <a:ext cx="4953000" cy="1574800"/>
            </a:xfrm>
            <a:prstGeom prst="rect">
              <a:avLst/>
            </a:prstGeom>
          </p:spPr>
        </p:pic>
        <p:sp>
          <p:nvSpPr>
            <p:cNvPr id="86" name="Trapèze 85"/>
            <p:cNvSpPr/>
            <p:nvPr/>
          </p:nvSpPr>
          <p:spPr>
            <a:xfrm rot="5400000">
              <a:off x="4083050" y="2343150"/>
              <a:ext cx="1079500" cy="1955800"/>
            </a:xfrm>
            <a:prstGeom prst="trapezoid">
              <a:avLst>
                <a:gd name="adj" fmla="val 18333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03" name="Freeform 5"/>
          <p:cNvSpPr>
            <a:spLocks/>
          </p:cNvSpPr>
          <p:nvPr/>
        </p:nvSpPr>
        <p:spPr bwMode="auto">
          <a:xfrm rot="991550" flipH="1" flipV="1">
            <a:off x="3294931" y="2661419"/>
            <a:ext cx="428675" cy="424736"/>
          </a:xfrm>
          <a:custGeom>
            <a:avLst/>
            <a:gdLst>
              <a:gd name="T0" fmla="*/ 0 w 402"/>
              <a:gd name="T1" fmla="*/ 0 h 1028"/>
              <a:gd name="T2" fmla="*/ 320675 w 402"/>
              <a:gd name="T3" fmla="*/ 820737 h 1028"/>
              <a:gd name="T4" fmla="*/ 0 60000 65536"/>
              <a:gd name="T5" fmla="*/ 0 60000 65536"/>
              <a:gd name="T6" fmla="*/ 0 w 402"/>
              <a:gd name="T7" fmla="*/ 0 h 1028"/>
              <a:gd name="T8" fmla="*/ 402 w 402"/>
              <a:gd name="T9" fmla="*/ 1028 h 102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02" h="1028">
                <a:moveTo>
                  <a:pt x="0" y="0"/>
                </a:moveTo>
                <a:cubicBezTo>
                  <a:pt x="1" y="103"/>
                  <a:pt x="72" y="763"/>
                  <a:pt x="402" y="1028"/>
                </a:cubicBezTo>
              </a:path>
            </a:pathLst>
          </a:custGeom>
          <a:noFill/>
          <a:ln w="57150">
            <a:solidFill>
              <a:srgbClr val="72B0D2"/>
            </a:solidFill>
            <a:round/>
            <a:headEnd/>
            <a:tailEnd type="stealth" w="sm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104" name="Freeform 5"/>
          <p:cNvSpPr>
            <a:spLocks/>
          </p:cNvSpPr>
          <p:nvPr/>
        </p:nvSpPr>
        <p:spPr bwMode="auto">
          <a:xfrm rot="991550">
            <a:off x="780330" y="3202964"/>
            <a:ext cx="428675" cy="424736"/>
          </a:xfrm>
          <a:custGeom>
            <a:avLst/>
            <a:gdLst>
              <a:gd name="T0" fmla="*/ 0 w 402"/>
              <a:gd name="T1" fmla="*/ 0 h 1028"/>
              <a:gd name="T2" fmla="*/ 320675 w 402"/>
              <a:gd name="T3" fmla="*/ 820737 h 1028"/>
              <a:gd name="T4" fmla="*/ 0 60000 65536"/>
              <a:gd name="T5" fmla="*/ 0 60000 65536"/>
              <a:gd name="T6" fmla="*/ 0 w 402"/>
              <a:gd name="T7" fmla="*/ 0 h 1028"/>
              <a:gd name="T8" fmla="*/ 402 w 402"/>
              <a:gd name="T9" fmla="*/ 1028 h 102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02" h="1028">
                <a:moveTo>
                  <a:pt x="0" y="0"/>
                </a:moveTo>
                <a:cubicBezTo>
                  <a:pt x="1" y="103"/>
                  <a:pt x="72" y="763"/>
                  <a:pt x="402" y="1028"/>
                </a:cubicBezTo>
              </a:path>
            </a:pathLst>
          </a:custGeom>
          <a:noFill/>
          <a:ln w="57150">
            <a:solidFill>
              <a:srgbClr val="72B0D2"/>
            </a:solidFill>
            <a:round/>
            <a:headEnd/>
            <a:tailEnd type="stealth" w="sm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5" name="Freeform 5"/>
          <p:cNvSpPr>
            <a:spLocks/>
          </p:cNvSpPr>
          <p:nvPr/>
        </p:nvSpPr>
        <p:spPr bwMode="auto">
          <a:xfrm rot="20608450" flipV="1">
            <a:off x="772551" y="2648720"/>
            <a:ext cx="428675" cy="424736"/>
          </a:xfrm>
          <a:custGeom>
            <a:avLst/>
            <a:gdLst>
              <a:gd name="T0" fmla="*/ 0 w 402"/>
              <a:gd name="T1" fmla="*/ 0 h 1028"/>
              <a:gd name="T2" fmla="*/ 320675 w 402"/>
              <a:gd name="T3" fmla="*/ 820737 h 1028"/>
              <a:gd name="T4" fmla="*/ 0 60000 65536"/>
              <a:gd name="T5" fmla="*/ 0 60000 65536"/>
              <a:gd name="T6" fmla="*/ 0 w 402"/>
              <a:gd name="T7" fmla="*/ 0 h 1028"/>
              <a:gd name="T8" fmla="*/ 402 w 402"/>
              <a:gd name="T9" fmla="*/ 1028 h 102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02" h="1028">
                <a:moveTo>
                  <a:pt x="0" y="0"/>
                </a:moveTo>
                <a:cubicBezTo>
                  <a:pt x="1" y="103"/>
                  <a:pt x="72" y="763"/>
                  <a:pt x="402" y="1028"/>
                </a:cubicBezTo>
              </a:path>
            </a:pathLst>
          </a:custGeom>
          <a:noFill/>
          <a:ln w="57150">
            <a:solidFill>
              <a:srgbClr val="F9B268"/>
            </a:solidFill>
            <a:round/>
            <a:headEnd/>
            <a:tailEnd type="stealth" w="sm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106" name="Freeform 5"/>
          <p:cNvSpPr>
            <a:spLocks/>
          </p:cNvSpPr>
          <p:nvPr/>
        </p:nvSpPr>
        <p:spPr bwMode="auto">
          <a:xfrm rot="20608450" flipH="1">
            <a:off x="3287150" y="3215663"/>
            <a:ext cx="428675" cy="424736"/>
          </a:xfrm>
          <a:custGeom>
            <a:avLst/>
            <a:gdLst>
              <a:gd name="T0" fmla="*/ 0 w 402"/>
              <a:gd name="T1" fmla="*/ 0 h 1028"/>
              <a:gd name="T2" fmla="*/ 320675 w 402"/>
              <a:gd name="T3" fmla="*/ 820737 h 1028"/>
              <a:gd name="T4" fmla="*/ 0 60000 65536"/>
              <a:gd name="T5" fmla="*/ 0 60000 65536"/>
              <a:gd name="T6" fmla="*/ 0 w 402"/>
              <a:gd name="T7" fmla="*/ 0 h 1028"/>
              <a:gd name="T8" fmla="*/ 402 w 402"/>
              <a:gd name="T9" fmla="*/ 1028 h 102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02" h="1028">
                <a:moveTo>
                  <a:pt x="0" y="0"/>
                </a:moveTo>
                <a:cubicBezTo>
                  <a:pt x="1" y="103"/>
                  <a:pt x="72" y="763"/>
                  <a:pt x="402" y="1028"/>
                </a:cubicBezTo>
              </a:path>
            </a:pathLst>
          </a:custGeom>
          <a:noFill/>
          <a:ln w="57150">
            <a:solidFill>
              <a:srgbClr val="F9B268"/>
            </a:solidFill>
            <a:round/>
            <a:headEnd/>
            <a:tailEnd type="stealth" w="sm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8" name="Freeform 5"/>
          <p:cNvSpPr>
            <a:spLocks/>
          </p:cNvSpPr>
          <p:nvPr/>
        </p:nvSpPr>
        <p:spPr bwMode="auto">
          <a:xfrm rot="991550" flipH="1" flipV="1">
            <a:off x="2990131" y="4083819"/>
            <a:ext cx="428675" cy="424736"/>
          </a:xfrm>
          <a:custGeom>
            <a:avLst/>
            <a:gdLst>
              <a:gd name="T0" fmla="*/ 0 w 402"/>
              <a:gd name="T1" fmla="*/ 0 h 1028"/>
              <a:gd name="T2" fmla="*/ 320675 w 402"/>
              <a:gd name="T3" fmla="*/ 820737 h 1028"/>
              <a:gd name="T4" fmla="*/ 0 60000 65536"/>
              <a:gd name="T5" fmla="*/ 0 60000 65536"/>
              <a:gd name="T6" fmla="*/ 0 w 402"/>
              <a:gd name="T7" fmla="*/ 0 h 1028"/>
              <a:gd name="T8" fmla="*/ 402 w 402"/>
              <a:gd name="T9" fmla="*/ 1028 h 102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02" h="1028">
                <a:moveTo>
                  <a:pt x="0" y="0"/>
                </a:moveTo>
                <a:cubicBezTo>
                  <a:pt x="1" y="103"/>
                  <a:pt x="72" y="763"/>
                  <a:pt x="402" y="1028"/>
                </a:cubicBezTo>
              </a:path>
            </a:pathLst>
          </a:custGeom>
          <a:noFill/>
          <a:ln w="57150">
            <a:solidFill>
              <a:srgbClr val="72B0D2"/>
            </a:solidFill>
            <a:round/>
            <a:headEnd/>
            <a:tailEnd type="stealth" w="sm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119" name="Freeform 5"/>
          <p:cNvSpPr>
            <a:spLocks/>
          </p:cNvSpPr>
          <p:nvPr/>
        </p:nvSpPr>
        <p:spPr bwMode="auto">
          <a:xfrm rot="991550">
            <a:off x="1047030" y="4625364"/>
            <a:ext cx="428675" cy="424736"/>
          </a:xfrm>
          <a:custGeom>
            <a:avLst/>
            <a:gdLst>
              <a:gd name="T0" fmla="*/ 0 w 402"/>
              <a:gd name="T1" fmla="*/ 0 h 1028"/>
              <a:gd name="T2" fmla="*/ 320675 w 402"/>
              <a:gd name="T3" fmla="*/ 820737 h 1028"/>
              <a:gd name="T4" fmla="*/ 0 60000 65536"/>
              <a:gd name="T5" fmla="*/ 0 60000 65536"/>
              <a:gd name="T6" fmla="*/ 0 w 402"/>
              <a:gd name="T7" fmla="*/ 0 h 1028"/>
              <a:gd name="T8" fmla="*/ 402 w 402"/>
              <a:gd name="T9" fmla="*/ 1028 h 102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02" h="1028">
                <a:moveTo>
                  <a:pt x="0" y="0"/>
                </a:moveTo>
                <a:cubicBezTo>
                  <a:pt x="1" y="103"/>
                  <a:pt x="72" y="763"/>
                  <a:pt x="402" y="1028"/>
                </a:cubicBezTo>
              </a:path>
            </a:pathLst>
          </a:custGeom>
          <a:noFill/>
          <a:ln w="57150">
            <a:solidFill>
              <a:srgbClr val="72B0D2"/>
            </a:solidFill>
            <a:round/>
            <a:headEnd/>
            <a:tailEnd type="stealth" w="sm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0" name="Freeform 5"/>
          <p:cNvSpPr>
            <a:spLocks/>
          </p:cNvSpPr>
          <p:nvPr/>
        </p:nvSpPr>
        <p:spPr bwMode="auto">
          <a:xfrm rot="20608450" flipV="1">
            <a:off x="1039251" y="4071120"/>
            <a:ext cx="428675" cy="424736"/>
          </a:xfrm>
          <a:custGeom>
            <a:avLst/>
            <a:gdLst>
              <a:gd name="T0" fmla="*/ 0 w 402"/>
              <a:gd name="T1" fmla="*/ 0 h 1028"/>
              <a:gd name="T2" fmla="*/ 320675 w 402"/>
              <a:gd name="T3" fmla="*/ 820737 h 1028"/>
              <a:gd name="T4" fmla="*/ 0 60000 65536"/>
              <a:gd name="T5" fmla="*/ 0 60000 65536"/>
              <a:gd name="T6" fmla="*/ 0 w 402"/>
              <a:gd name="T7" fmla="*/ 0 h 1028"/>
              <a:gd name="T8" fmla="*/ 402 w 402"/>
              <a:gd name="T9" fmla="*/ 1028 h 102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02" h="1028">
                <a:moveTo>
                  <a:pt x="0" y="0"/>
                </a:moveTo>
                <a:cubicBezTo>
                  <a:pt x="1" y="103"/>
                  <a:pt x="72" y="763"/>
                  <a:pt x="402" y="1028"/>
                </a:cubicBezTo>
              </a:path>
            </a:pathLst>
          </a:custGeom>
          <a:noFill/>
          <a:ln w="57150">
            <a:solidFill>
              <a:srgbClr val="F9B268"/>
            </a:solidFill>
            <a:round/>
            <a:headEnd/>
            <a:tailEnd type="stealth" w="sm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121" name="Freeform 5"/>
          <p:cNvSpPr>
            <a:spLocks/>
          </p:cNvSpPr>
          <p:nvPr/>
        </p:nvSpPr>
        <p:spPr bwMode="auto">
          <a:xfrm rot="20608450" flipH="1">
            <a:off x="2982350" y="4638063"/>
            <a:ext cx="428675" cy="424736"/>
          </a:xfrm>
          <a:custGeom>
            <a:avLst/>
            <a:gdLst>
              <a:gd name="T0" fmla="*/ 0 w 402"/>
              <a:gd name="T1" fmla="*/ 0 h 1028"/>
              <a:gd name="T2" fmla="*/ 320675 w 402"/>
              <a:gd name="T3" fmla="*/ 820737 h 1028"/>
              <a:gd name="T4" fmla="*/ 0 60000 65536"/>
              <a:gd name="T5" fmla="*/ 0 60000 65536"/>
              <a:gd name="T6" fmla="*/ 0 w 402"/>
              <a:gd name="T7" fmla="*/ 0 h 1028"/>
              <a:gd name="T8" fmla="*/ 402 w 402"/>
              <a:gd name="T9" fmla="*/ 1028 h 102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02" h="1028">
                <a:moveTo>
                  <a:pt x="0" y="0"/>
                </a:moveTo>
                <a:cubicBezTo>
                  <a:pt x="1" y="103"/>
                  <a:pt x="72" y="763"/>
                  <a:pt x="402" y="1028"/>
                </a:cubicBezTo>
              </a:path>
            </a:pathLst>
          </a:custGeom>
          <a:noFill/>
          <a:ln w="57150">
            <a:solidFill>
              <a:srgbClr val="F9B268"/>
            </a:solidFill>
            <a:round/>
            <a:headEnd/>
            <a:tailEnd type="stealth" w="sm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3" name="Text Box 12"/>
          <p:cNvSpPr txBox="1">
            <a:spLocks noChangeArrowheads="1"/>
          </p:cNvSpPr>
          <p:nvPr/>
        </p:nvSpPr>
        <p:spPr bwMode="auto">
          <a:xfrm>
            <a:off x="5080000" y="3048000"/>
            <a:ext cx="1090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eaLnBrk="1" hangingPunct="1">
              <a:defRPr/>
            </a:pPr>
            <a:r>
              <a:rPr lang="fr-FR" sz="1400" b="0" dirty="0">
                <a:latin typeface="Trebuchet MS"/>
                <a:cs typeface="Trebuchet MS"/>
              </a:rPr>
              <a:t>Roulis</a:t>
            </a:r>
          </a:p>
        </p:txBody>
      </p:sp>
      <p:sp>
        <p:nvSpPr>
          <p:cNvPr id="124" name="Text Box 12"/>
          <p:cNvSpPr txBox="1">
            <a:spLocks noChangeArrowheads="1"/>
          </p:cNvSpPr>
          <p:nvPr/>
        </p:nvSpPr>
        <p:spPr bwMode="auto">
          <a:xfrm>
            <a:off x="5067300" y="4353123"/>
            <a:ext cx="1090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eaLnBrk="1" hangingPunct="1">
              <a:defRPr/>
            </a:pPr>
            <a:r>
              <a:rPr lang="fr-FR" sz="1400" b="0" dirty="0">
                <a:latin typeface="Trebuchet MS"/>
                <a:cs typeface="Trebuchet MS"/>
              </a:rPr>
              <a:t>Lacet</a:t>
            </a:r>
          </a:p>
        </p:txBody>
      </p:sp>
      <p:sp>
        <p:nvSpPr>
          <p:cNvPr id="128" name="Text Box 12"/>
          <p:cNvSpPr txBox="1">
            <a:spLocks noChangeArrowheads="1"/>
          </p:cNvSpPr>
          <p:nvPr/>
        </p:nvSpPr>
        <p:spPr bwMode="auto">
          <a:xfrm>
            <a:off x="3683000" y="3048001"/>
            <a:ext cx="11811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 eaLnBrk="1" hangingPunct="1">
              <a:defRPr/>
            </a:pPr>
            <a:r>
              <a:rPr lang="fr-FR" sz="1400" b="0" dirty="0">
                <a:latin typeface="Trebuchet MS"/>
                <a:cs typeface="Trebuchet MS"/>
              </a:rPr>
              <a:t>Inclinaison</a:t>
            </a:r>
          </a:p>
        </p:txBody>
      </p:sp>
      <p:sp>
        <p:nvSpPr>
          <p:cNvPr id="129" name="Text Box 12"/>
          <p:cNvSpPr txBox="1">
            <a:spLocks noChangeArrowheads="1"/>
          </p:cNvSpPr>
          <p:nvPr/>
        </p:nvSpPr>
        <p:spPr bwMode="auto">
          <a:xfrm>
            <a:off x="3733800" y="4353123"/>
            <a:ext cx="11303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 eaLnBrk="1" hangingPunct="1">
              <a:defRPr/>
            </a:pPr>
            <a:r>
              <a:rPr lang="fr-FR" sz="1400" b="0" dirty="0">
                <a:latin typeface="Trebuchet MS"/>
                <a:cs typeface="Trebuchet MS"/>
              </a:rPr>
              <a:t>Cadence</a:t>
            </a:r>
          </a:p>
        </p:txBody>
      </p:sp>
      <p:sp>
        <p:nvSpPr>
          <p:cNvPr id="134" name="Rectangle à coins arrondis 133"/>
          <p:cNvSpPr/>
          <p:nvPr/>
        </p:nvSpPr>
        <p:spPr>
          <a:xfrm>
            <a:off x="615950" y="2451100"/>
            <a:ext cx="7937500" cy="3327400"/>
          </a:xfrm>
          <a:prstGeom prst="roundRect">
            <a:avLst>
              <a:gd name="adj" fmla="val 6362"/>
            </a:avLst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6" name="ZoneTexte 135"/>
          <p:cNvSpPr txBox="1">
            <a:spLocks noChangeAspect="1"/>
          </p:cNvSpPr>
          <p:nvPr/>
        </p:nvSpPr>
        <p:spPr>
          <a:xfrm>
            <a:off x="2203450" y="5372115"/>
            <a:ext cx="4743450" cy="370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ct val="0"/>
              </a:spcBef>
              <a:spcAft>
                <a:spcPts val="1200"/>
              </a:spcAft>
              <a:defRPr/>
            </a:pPr>
            <a:r>
              <a:rPr lang="fr-FR" sz="1400" b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rebuchet MS"/>
                <a:ea typeface="+mj-ea"/>
                <a:cs typeface="Trebuchet MS"/>
              </a:rPr>
              <a:t>Stabilité latérale </a:t>
            </a:r>
            <a:r>
              <a:rPr lang="fr-FR" sz="1400" b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Wingdings"/>
                <a:ea typeface="Wingdings"/>
                <a:cs typeface="Wingdings"/>
              </a:rPr>
              <a:t></a:t>
            </a:r>
            <a:r>
              <a:rPr lang="fr-FR" sz="1400" b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rebuchet MS"/>
                <a:ea typeface="+mj-ea"/>
                <a:cs typeface="Trebuchet MS"/>
              </a:rPr>
              <a:t> plan horizontal</a:t>
            </a:r>
          </a:p>
        </p:txBody>
      </p:sp>
      <p:sp>
        <p:nvSpPr>
          <p:cNvPr id="54" name="Text Box 8"/>
          <p:cNvSpPr txBox="1">
            <a:spLocks noChangeArrowheads="1"/>
          </p:cNvSpPr>
          <p:nvPr/>
        </p:nvSpPr>
        <p:spPr bwMode="auto">
          <a:xfrm>
            <a:off x="988826" y="1628800"/>
            <a:ext cx="7191747" cy="602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fr-FR" sz="1400" b="0" dirty="0">
                <a:latin typeface="Trebuchet MS"/>
                <a:cs typeface="Trebuchet MS"/>
              </a:rPr>
              <a:t>La stabilité latérale concerne les variations de trajectoire dans le plan horizontal. C’est-à-dire autour des axes de roulis et de lacet.</a:t>
            </a:r>
          </a:p>
        </p:txBody>
      </p:sp>
      <p:sp>
        <p:nvSpPr>
          <p:cNvPr id="40" name="Rectangle 2" descr="Marbre blanc"/>
          <p:cNvSpPr>
            <a:spLocks noChangeArrowheads="1"/>
          </p:cNvSpPr>
          <p:nvPr/>
        </p:nvSpPr>
        <p:spPr bwMode="auto">
          <a:xfrm>
            <a:off x="378619" y="441326"/>
            <a:ext cx="8412162" cy="45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extrusionH="57150" contourW="6350" prstMaterial="metal">
              <a:bevelT w="38100" h="3810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defTabSz="914363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fr-FR" sz="26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latin typeface="+mj-lt"/>
                <a:ea typeface="+mn-ea"/>
                <a:cs typeface="Arial" charset="0"/>
              </a:rPr>
              <a:t>EQUILIBRE ET Stabilité de l’ ULM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 animBg="1"/>
      <p:bldP spid="104" grpId="0" animBg="1"/>
      <p:bldP spid="105" grpId="0" animBg="1"/>
      <p:bldP spid="106" grpId="0" animBg="1"/>
      <p:bldP spid="118" grpId="0" animBg="1"/>
      <p:bldP spid="119" grpId="0" animBg="1"/>
      <p:bldP spid="120" grpId="0" animBg="1"/>
      <p:bldP spid="121" grpId="0" animBg="1"/>
      <p:bldP spid="123" grpId="0"/>
      <p:bldP spid="124" grpId="0"/>
      <p:bldP spid="128" grpId="0"/>
      <p:bldP spid="129" grpId="0"/>
      <p:bldP spid="13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1236328" y="1412776"/>
            <a:ext cx="6696744" cy="363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1371600" lvl="2" indent="-457200" eaLnBrk="1" hangingPunct="1"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fr-FR" sz="2000" dirty="0">
                <a:ln w="0"/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Définitions, rappels et notions</a:t>
            </a:r>
          </a:p>
          <a:p>
            <a:pPr marL="1371600" lvl="2" indent="-457200" eaLnBrk="1" hangingPunct="1"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fr-FR" sz="2000" dirty="0">
                <a:ln w="0"/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L’équilibre longitudinale d’un ULM</a:t>
            </a:r>
          </a:p>
          <a:p>
            <a:pPr marL="1371600" lvl="2" indent="-457200" eaLnBrk="1" hangingPunct="1"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fr-FR" sz="2000" dirty="0">
                <a:ln w="0"/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La stabilité longitudinale</a:t>
            </a:r>
          </a:p>
          <a:p>
            <a:pPr marL="1371600" lvl="2" indent="-457200" eaLnBrk="1" hangingPunct="1"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fr-FR" sz="2000" dirty="0">
                <a:ln w="0"/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La plage de centrage</a:t>
            </a:r>
          </a:p>
          <a:p>
            <a:pPr marL="1371600" lvl="2" indent="-457200" eaLnBrk="1" hangingPunct="1"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fr-FR" sz="2000" dirty="0">
                <a:ln w="0"/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Stabilité latérale d’un ULM</a:t>
            </a:r>
          </a:p>
          <a:p>
            <a:pPr marL="1371600" lvl="2" indent="-457200" eaLnBrk="1" hangingPunct="1"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fr-FR" sz="2000" dirty="0">
                <a:ln w="0"/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Stabilité de route ou girouette</a:t>
            </a:r>
          </a:p>
          <a:p>
            <a:pPr marL="1371600" lvl="2" indent="-457200" eaLnBrk="1" hangingPunct="1"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fr-FR" sz="2000" dirty="0">
                <a:ln w="0"/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Stabilité roulis</a:t>
            </a:r>
          </a:p>
        </p:txBody>
      </p:sp>
      <p:sp>
        <p:nvSpPr>
          <p:cNvPr id="21" name="Rectangle 2" descr="Marbre blanc"/>
          <p:cNvSpPr>
            <a:spLocks noChangeArrowheads="1"/>
          </p:cNvSpPr>
          <p:nvPr/>
        </p:nvSpPr>
        <p:spPr bwMode="auto">
          <a:xfrm>
            <a:off x="378619" y="441326"/>
            <a:ext cx="8412162" cy="45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defTabSz="914363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fr-FR" sz="26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latin typeface="+mj-lt"/>
                <a:ea typeface="+mn-ea"/>
                <a:cs typeface="Arial" charset="0"/>
              </a:rPr>
              <a:t>EQUILIBRE ET Stabilité de l’ ULM</a:t>
            </a:r>
          </a:p>
        </p:txBody>
      </p:sp>
      <p:sp>
        <p:nvSpPr>
          <p:cNvPr id="13" name="Rectangle à coins arrondis 12"/>
          <p:cNvSpPr/>
          <p:nvPr/>
        </p:nvSpPr>
        <p:spPr bwMode="auto">
          <a:xfrm>
            <a:off x="2032000" y="4077072"/>
            <a:ext cx="5105400" cy="395998"/>
          </a:xfrm>
          <a:prstGeom prst="roundRect">
            <a:avLst/>
          </a:prstGeom>
          <a:noFill/>
          <a:ln w="28575" cmpd="sng">
            <a:solidFill>
              <a:srgbClr val="4F81BD"/>
            </a:solidFill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fr-FR" dirty="0">
              <a:ln w="0"/>
              <a:solidFill>
                <a:schemeClr val="accent1"/>
              </a:solidFill>
              <a:latin typeface="Trebuchet MS"/>
              <a:ea typeface="Comic Sans MS" charset="0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954848953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r 56"/>
          <p:cNvGrpSpPr/>
          <p:nvPr/>
        </p:nvGrpSpPr>
        <p:grpSpPr>
          <a:xfrm>
            <a:off x="3296092" y="4301231"/>
            <a:ext cx="2638951" cy="1792897"/>
            <a:chOff x="3296092" y="4025899"/>
            <a:chExt cx="2638951" cy="1792897"/>
          </a:xfrm>
        </p:grpSpPr>
        <p:grpSp>
          <p:nvGrpSpPr>
            <p:cNvPr id="4" name="Grouper 45"/>
            <p:cNvGrpSpPr>
              <a:grpSpLocks noChangeAspect="1"/>
            </p:cNvGrpSpPr>
            <p:nvPr/>
          </p:nvGrpSpPr>
          <p:grpSpPr>
            <a:xfrm>
              <a:off x="3296092" y="4025899"/>
              <a:ext cx="2638951" cy="1792897"/>
              <a:chOff x="1689986" y="2451100"/>
              <a:chExt cx="5193414" cy="3505200"/>
            </a:xfrm>
          </p:grpSpPr>
          <p:pic>
            <p:nvPicPr>
              <p:cNvPr id="47" name="Image 46"/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grayscl/>
              </a:blip>
              <a:srcRect r="39250"/>
              <a:stretch>
                <a:fillRect/>
              </a:stretch>
            </p:blipFill>
            <p:spPr>
              <a:xfrm>
                <a:off x="1689986" y="2451100"/>
                <a:ext cx="4952114" cy="3505200"/>
              </a:xfrm>
              <a:prstGeom prst="rect">
                <a:avLst/>
              </a:prstGeom>
            </p:spPr>
          </p:pic>
          <p:grpSp>
            <p:nvGrpSpPr>
              <p:cNvPr id="5" name="Grouper 57"/>
              <p:cNvGrpSpPr/>
              <p:nvPr/>
            </p:nvGrpSpPr>
            <p:grpSpPr>
              <a:xfrm>
                <a:off x="4953000" y="2717800"/>
                <a:ext cx="1930400" cy="2692400"/>
                <a:chOff x="4953000" y="2717800"/>
                <a:chExt cx="1930400" cy="2692400"/>
              </a:xfrm>
            </p:grpSpPr>
            <p:sp>
              <p:nvSpPr>
                <p:cNvPr id="50" name="Rectangle 49"/>
                <p:cNvSpPr/>
                <p:nvPr/>
              </p:nvSpPr>
              <p:spPr bwMode="auto">
                <a:xfrm>
                  <a:off x="4953000" y="2717800"/>
                  <a:ext cx="1689100" cy="4826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vert="horz" wrap="square" lIns="109728" tIns="54864" rIns="109728" bIns="54864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1096963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2800" b="0" i="0" u="none" strike="noStrike" cap="none" normalizeH="0" baseline="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egoe" pitchFamily="34" charset="0"/>
                  </a:endParaRPr>
                </a:p>
              </p:txBody>
            </p:sp>
            <p:sp>
              <p:nvSpPr>
                <p:cNvPr id="52" name="Rectangle 51"/>
                <p:cNvSpPr/>
                <p:nvPr/>
              </p:nvSpPr>
              <p:spPr bwMode="auto">
                <a:xfrm>
                  <a:off x="5499100" y="4216400"/>
                  <a:ext cx="1384300" cy="11938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vert="horz" wrap="square" lIns="109728" tIns="54864" rIns="109728" bIns="54864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1096963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2800" b="0" i="0" u="none" strike="noStrike" cap="none" normalizeH="0" baseline="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egoe" pitchFamily="34" charset="0"/>
                  </a:endParaRPr>
                </a:p>
              </p:txBody>
            </p:sp>
          </p:grpSp>
        </p:grpSp>
        <p:grpSp>
          <p:nvGrpSpPr>
            <p:cNvPr id="6" name="Group 48"/>
            <p:cNvGrpSpPr>
              <a:grpSpLocks/>
            </p:cNvGrpSpPr>
            <p:nvPr/>
          </p:nvGrpSpPr>
          <p:grpSpPr bwMode="auto">
            <a:xfrm>
              <a:off x="4357925" y="4387496"/>
              <a:ext cx="402749" cy="378154"/>
              <a:chOff x="1093" y="2411"/>
              <a:chExt cx="177" cy="157"/>
            </a:xfrm>
          </p:grpSpPr>
          <p:sp>
            <p:nvSpPr>
              <p:cNvPr id="51" name="Oval 49"/>
              <p:cNvSpPr>
                <a:spLocks noChangeArrowheads="1"/>
              </p:cNvSpPr>
              <p:nvPr/>
            </p:nvSpPr>
            <p:spPr bwMode="auto">
              <a:xfrm>
                <a:off x="1140" y="2451"/>
                <a:ext cx="77" cy="75"/>
              </a:xfrm>
              <a:prstGeom prst="ellipse">
                <a:avLst/>
              </a:prstGeom>
              <a:solidFill>
                <a:srgbClr val="FFFF00"/>
              </a:solidFill>
              <a:ln w="31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3" name="Line 50"/>
              <p:cNvSpPr>
                <a:spLocks noChangeShapeType="1"/>
              </p:cNvSpPr>
              <p:nvPr/>
            </p:nvSpPr>
            <p:spPr bwMode="auto">
              <a:xfrm>
                <a:off x="1183" y="2411"/>
                <a:ext cx="0" cy="157"/>
              </a:xfrm>
              <a:prstGeom prst="line">
                <a:avLst/>
              </a:prstGeom>
              <a:noFill/>
              <a:ln w="3175" cap="flat" cmpd="sng" algn="ctr">
                <a:solidFill>
                  <a:srgbClr val="E3DED1"/>
                </a:solidFill>
                <a:prstDash val="solid"/>
                <a:round/>
                <a:headEnd type="none" w="med" len="med"/>
                <a:tailEnd type="none" w="med" len="med"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5" name="Line 51"/>
              <p:cNvSpPr>
                <a:spLocks noChangeShapeType="1"/>
              </p:cNvSpPr>
              <p:nvPr/>
            </p:nvSpPr>
            <p:spPr bwMode="auto">
              <a:xfrm rot="5400000">
                <a:off x="1182" y="2403"/>
                <a:ext cx="0" cy="177"/>
              </a:xfrm>
              <a:prstGeom prst="line">
                <a:avLst/>
              </a:prstGeom>
              <a:noFill/>
              <a:ln w="3175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sp>
        <p:nvSpPr>
          <p:cNvPr id="41" name="Rectangle 11"/>
          <p:cNvSpPr>
            <a:spLocks noChangeArrowheads="1"/>
          </p:cNvSpPr>
          <p:nvPr/>
        </p:nvSpPr>
        <p:spPr bwMode="auto">
          <a:xfrm>
            <a:off x="1905000" y="980728"/>
            <a:ext cx="5359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indent="-393192" algn="ctr" eaLnBrk="1" hangingPunct="1">
              <a:spcBef>
                <a:spcPts val="768"/>
              </a:spcBef>
              <a:buBlip>
                <a:blip r:embed="rId3"/>
              </a:buBlip>
              <a:defRPr/>
            </a:pPr>
            <a:r>
              <a:rPr lang="fr-FR" sz="1800" cap="small" dirty="0">
                <a:solidFill>
                  <a:srgbClr val="1B587C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/>
                <a:ea typeface="+mn-ea"/>
                <a:cs typeface="Trebuchet MS"/>
              </a:rPr>
              <a:t>   Stabilité de route ou girouette</a:t>
            </a: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5845" y="2857500"/>
            <a:ext cx="1497709" cy="344796"/>
          </a:xfrm>
          <a:prstGeom prst="rect">
            <a:avLst/>
          </a:prstGeom>
        </p:spPr>
      </p:pic>
      <p:sp>
        <p:nvSpPr>
          <p:cNvPr id="16" name="Oval 58"/>
          <p:cNvSpPr>
            <a:spLocks noChangeArrowheads="1"/>
          </p:cNvSpPr>
          <p:nvPr/>
        </p:nvSpPr>
        <p:spPr bwMode="auto">
          <a:xfrm rot="2586291">
            <a:off x="4508500" y="3000375"/>
            <a:ext cx="152400" cy="1524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7" name="Grouper 26"/>
          <p:cNvGrpSpPr/>
          <p:nvPr/>
        </p:nvGrpSpPr>
        <p:grpSpPr>
          <a:xfrm rot="5400000">
            <a:off x="4093284" y="3175045"/>
            <a:ext cx="952500" cy="2036475"/>
            <a:chOff x="879476" y="2731167"/>
            <a:chExt cx="952500" cy="2036475"/>
          </a:xfrm>
        </p:grpSpPr>
        <p:sp>
          <p:nvSpPr>
            <p:cNvPr id="17" name="Line 125"/>
            <p:cNvSpPr>
              <a:spLocks noChangeShapeType="1"/>
            </p:cNvSpPr>
            <p:nvPr/>
          </p:nvSpPr>
          <p:spPr bwMode="auto">
            <a:xfrm>
              <a:off x="879476" y="3300042"/>
              <a:ext cx="952500" cy="0"/>
            </a:xfrm>
            <a:prstGeom prst="line">
              <a:avLst/>
            </a:prstGeom>
            <a:noFill/>
            <a:ln w="9525">
              <a:solidFill>
                <a:srgbClr val="0099CC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Line 127"/>
            <p:cNvSpPr>
              <a:spLocks noChangeShapeType="1"/>
            </p:cNvSpPr>
            <p:nvPr/>
          </p:nvSpPr>
          <p:spPr bwMode="auto">
            <a:xfrm>
              <a:off x="879476" y="4767642"/>
              <a:ext cx="952500" cy="0"/>
            </a:xfrm>
            <a:prstGeom prst="line">
              <a:avLst/>
            </a:prstGeom>
            <a:noFill/>
            <a:ln w="9525">
              <a:solidFill>
                <a:srgbClr val="0099CC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Line 128"/>
            <p:cNvSpPr>
              <a:spLocks noChangeShapeType="1"/>
            </p:cNvSpPr>
            <p:nvPr/>
          </p:nvSpPr>
          <p:spPr bwMode="auto">
            <a:xfrm>
              <a:off x="879476" y="4459128"/>
              <a:ext cx="952500" cy="0"/>
            </a:xfrm>
            <a:prstGeom prst="line">
              <a:avLst/>
            </a:prstGeom>
            <a:noFill/>
            <a:ln w="9525">
              <a:solidFill>
                <a:srgbClr val="0099CC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Line 129"/>
            <p:cNvSpPr>
              <a:spLocks noChangeShapeType="1"/>
            </p:cNvSpPr>
            <p:nvPr/>
          </p:nvSpPr>
          <p:spPr bwMode="auto">
            <a:xfrm>
              <a:off x="879476" y="4176015"/>
              <a:ext cx="952500" cy="0"/>
            </a:xfrm>
            <a:prstGeom prst="line">
              <a:avLst/>
            </a:prstGeom>
            <a:noFill/>
            <a:ln w="9525">
              <a:solidFill>
                <a:srgbClr val="0099CC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Line 130"/>
            <p:cNvSpPr>
              <a:spLocks noChangeShapeType="1"/>
            </p:cNvSpPr>
            <p:nvPr/>
          </p:nvSpPr>
          <p:spPr bwMode="auto">
            <a:xfrm>
              <a:off x="879476" y="3917070"/>
              <a:ext cx="952500" cy="0"/>
            </a:xfrm>
            <a:prstGeom prst="line">
              <a:avLst/>
            </a:prstGeom>
            <a:noFill/>
            <a:ln w="9525">
              <a:solidFill>
                <a:srgbClr val="0099CC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Line 131"/>
            <p:cNvSpPr>
              <a:spLocks noChangeShapeType="1"/>
            </p:cNvSpPr>
            <p:nvPr/>
          </p:nvSpPr>
          <p:spPr bwMode="auto">
            <a:xfrm>
              <a:off x="879476" y="3014282"/>
              <a:ext cx="952500" cy="0"/>
            </a:xfrm>
            <a:prstGeom prst="line">
              <a:avLst/>
            </a:prstGeom>
            <a:noFill/>
            <a:ln w="9525">
              <a:solidFill>
                <a:srgbClr val="0099CC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Line 132"/>
            <p:cNvSpPr>
              <a:spLocks noChangeShapeType="1"/>
            </p:cNvSpPr>
            <p:nvPr/>
          </p:nvSpPr>
          <p:spPr bwMode="auto">
            <a:xfrm>
              <a:off x="879476" y="3583156"/>
              <a:ext cx="952500" cy="0"/>
            </a:xfrm>
            <a:prstGeom prst="line">
              <a:avLst/>
            </a:prstGeom>
            <a:noFill/>
            <a:ln w="9525">
              <a:solidFill>
                <a:srgbClr val="0099CC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Line 133"/>
            <p:cNvSpPr>
              <a:spLocks noChangeShapeType="1"/>
            </p:cNvSpPr>
            <p:nvPr/>
          </p:nvSpPr>
          <p:spPr bwMode="auto">
            <a:xfrm>
              <a:off x="879476" y="2731167"/>
              <a:ext cx="952500" cy="0"/>
            </a:xfrm>
            <a:prstGeom prst="line">
              <a:avLst/>
            </a:prstGeom>
            <a:noFill/>
            <a:ln w="9525">
              <a:solidFill>
                <a:srgbClr val="0099CC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31" name="ZoneTexte 30"/>
          <p:cNvSpPr txBox="1">
            <a:spLocks noChangeAspect="1"/>
          </p:cNvSpPr>
          <p:nvPr/>
        </p:nvSpPr>
        <p:spPr>
          <a:xfrm>
            <a:off x="2212975" y="6282447"/>
            <a:ext cx="4743450" cy="370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ct val="0"/>
              </a:spcBef>
              <a:spcAft>
                <a:spcPts val="1200"/>
              </a:spcAft>
              <a:defRPr/>
            </a:pPr>
            <a:r>
              <a:rPr lang="fr-FR" sz="1400" b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rebuchet MS"/>
                <a:ea typeface="+mj-ea"/>
                <a:cs typeface="Trebuchet MS"/>
              </a:rPr>
              <a:t>Vol symétrique </a:t>
            </a:r>
            <a:r>
              <a:rPr lang="fr-FR" sz="1400" b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Wingdings"/>
                <a:ea typeface="Wingdings"/>
                <a:cs typeface="Wingdings"/>
              </a:rPr>
              <a:t></a:t>
            </a:r>
            <a:r>
              <a:rPr lang="fr-FR" sz="1400" b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rebuchet MS"/>
                <a:ea typeface="+mj-ea"/>
                <a:cs typeface="Trebuchet MS"/>
              </a:rPr>
              <a:t> la bille est centrée</a:t>
            </a:r>
          </a:p>
        </p:txBody>
      </p:sp>
      <p:sp>
        <p:nvSpPr>
          <p:cNvPr id="32" name="Rectangle 2" descr="Marbre blanc"/>
          <p:cNvSpPr>
            <a:spLocks noChangeArrowheads="1"/>
          </p:cNvSpPr>
          <p:nvPr/>
        </p:nvSpPr>
        <p:spPr bwMode="auto">
          <a:xfrm>
            <a:off x="378619" y="441326"/>
            <a:ext cx="8412162" cy="45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extrusionH="57150" contourW="6350" prstMaterial="metal">
              <a:bevelT w="38100" h="3810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defTabSz="914363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fr-FR" sz="26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latin typeface="+mj-lt"/>
                <a:ea typeface="+mn-ea"/>
                <a:cs typeface="Arial" charset="0"/>
              </a:rPr>
              <a:t>EQUILIBRE ET Stabilité de l’ ULM</a:t>
            </a:r>
          </a:p>
        </p:txBody>
      </p:sp>
      <p:sp>
        <p:nvSpPr>
          <p:cNvPr id="30" name="Text Box 8"/>
          <p:cNvSpPr txBox="1">
            <a:spLocks noChangeArrowheads="1"/>
          </p:cNvSpPr>
          <p:nvPr/>
        </p:nvSpPr>
        <p:spPr bwMode="auto">
          <a:xfrm>
            <a:off x="1484709" y="1484784"/>
            <a:ext cx="619998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fr-FR" sz="1400" b="0" dirty="0">
                <a:latin typeface="Trebuchet MS"/>
                <a:cs typeface="Trebuchet MS"/>
              </a:rPr>
              <a:t>C’est la propriété d’un ULM à éviter un vol dérapé (ou dissymétrique) par une rotation autour de l’axe de lacet, sans intervention du pilote.</a:t>
            </a:r>
          </a:p>
        </p:txBody>
      </p:sp>
      <p:sp>
        <p:nvSpPr>
          <p:cNvPr id="34" name="Text Box 8"/>
          <p:cNvSpPr txBox="1">
            <a:spLocks noChangeArrowheads="1"/>
          </p:cNvSpPr>
          <p:nvPr/>
        </p:nvSpPr>
        <p:spPr bwMode="auto">
          <a:xfrm>
            <a:off x="1240854" y="2060848"/>
            <a:ext cx="668769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fr-FR" sz="1400" b="0" dirty="0">
                <a:latin typeface="Trebuchet MS"/>
                <a:cs typeface="Trebuchet MS"/>
              </a:rPr>
              <a:t>Un ULM stable en lacet aura tendance à orienter son nez dans le lit du vent relatif à l’instar d’une girouette, d’où le terme « effet de girouette ».</a:t>
            </a:r>
          </a:p>
        </p:txBody>
      </p:sp>
      <p:grpSp>
        <p:nvGrpSpPr>
          <p:cNvPr id="8" name="Grouper 7"/>
          <p:cNvGrpSpPr/>
          <p:nvPr/>
        </p:nvGrpSpPr>
        <p:grpSpPr>
          <a:xfrm>
            <a:off x="3995936" y="3265239"/>
            <a:ext cx="1181100" cy="3017208"/>
            <a:chOff x="3995936" y="3265239"/>
            <a:chExt cx="1181100" cy="3017208"/>
          </a:xfrm>
        </p:grpSpPr>
        <p:sp>
          <p:nvSpPr>
            <p:cNvPr id="29" name="Line 6"/>
            <p:cNvSpPr>
              <a:spLocks noChangeShapeType="1"/>
            </p:cNvSpPr>
            <p:nvPr/>
          </p:nvSpPr>
          <p:spPr bwMode="auto">
            <a:xfrm flipH="1">
              <a:off x="4562712" y="3573016"/>
              <a:ext cx="12225" cy="2709431"/>
            </a:xfrm>
            <a:prstGeom prst="line">
              <a:avLst/>
            </a:prstGeom>
            <a:noFill/>
            <a:ln w="19050" cap="flat" cmpd="sng" algn="ctr">
              <a:solidFill>
                <a:schemeClr val="accent2"/>
              </a:solidFill>
              <a:prstDash val="lgDashDot"/>
              <a:round/>
              <a:headEnd type="arrow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Text Box 12"/>
            <p:cNvSpPr txBox="1">
              <a:spLocks noChangeArrowheads="1"/>
            </p:cNvSpPr>
            <p:nvPr/>
          </p:nvSpPr>
          <p:spPr bwMode="auto">
            <a:xfrm>
              <a:off x="3995936" y="3265239"/>
              <a:ext cx="11811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 eaLnBrk="1" hangingPunct="1">
                <a:defRPr/>
              </a:pPr>
              <a:r>
                <a:rPr lang="fr-FR" sz="1400" b="0" dirty="0">
                  <a:solidFill>
                    <a:schemeClr val="accent2"/>
                  </a:solidFill>
                  <a:latin typeface="Trebuchet MS"/>
                  <a:cs typeface="Trebuchet MS"/>
                </a:rPr>
                <a:t>Trajectoire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1" grpId="0"/>
      <p:bldP spid="3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r 56"/>
          <p:cNvGrpSpPr/>
          <p:nvPr/>
        </p:nvGrpSpPr>
        <p:grpSpPr>
          <a:xfrm>
            <a:off x="3296092" y="4299310"/>
            <a:ext cx="2638951" cy="1792897"/>
            <a:chOff x="3296092" y="4025899"/>
            <a:chExt cx="2638951" cy="1792897"/>
          </a:xfrm>
        </p:grpSpPr>
        <p:grpSp>
          <p:nvGrpSpPr>
            <p:cNvPr id="4" name="Grouper 45"/>
            <p:cNvGrpSpPr>
              <a:grpSpLocks noChangeAspect="1"/>
            </p:cNvGrpSpPr>
            <p:nvPr/>
          </p:nvGrpSpPr>
          <p:grpSpPr>
            <a:xfrm>
              <a:off x="3296092" y="4025899"/>
              <a:ext cx="2638951" cy="1792897"/>
              <a:chOff x="1689986" y="2451100"/>
              <a:chExt cx="5193414" cy="3505200"/>
            </a:xfrm>
          </p:grpSpPr>
          <p:pic>
            <p:nvPicPr>
              <p:cNvPr id="89" name="Image 88"/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grayscl/>
              </a:blip>
              <a:srcRect r="39250"/>
              <a:stretch>
                <a:fillRect/>
              </a:stretch>
            </p:blipFill>
            <p:spPr>
              <a:xfrm>
                <a:off x="1689986" y="2451100"/>
                <a:ext cx="4952114" cy="3505200"/>
              </a:xfrm>
              <a:prstGeom prst="rect">
                <a:avLst/>
              </a:prstGeom>
            </p:spPr>
          </p:pic>
          <p:grpSp>
            <p:nvGrpSpPr>
              <p:cNvPr id="5" name="Grouper 57"/>
              <p:cNvGrpSpPr/>
              <p:nvPr/>
            </p:nvGrpSpPr>
            <p:grpSpPr>
              <a:xfrm>
                <a:off x="4953000" y="2717800"/>
                <a:ext cx="1930400" cy="2692400"/>
                <a:chOff x="4953000" y="2717800"/>
                <a:chExt cx="1930400" cy="2692400"/>
              </a:xfrm>
            </p:grpSpPr>
            <p:sp>
              <p:nvSpPr>
                <p:cNvPr id="91" name="Rectangle 90"/>
                <p:cNvSpPr/>
                <p:nvPr/>
              </p:nvSpPr>
              <p:spPr bwMode="auto">
                <a:xfrm>
                  <a:off x="4953000" y="2717800"/>
                  <a:ext cx="1689100" cy="4826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vert="horz" wrap="square" lIns="109728" tIns="54864" rIns="109728" bIns="54864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1096963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2800" b="0" i="0" u="none" strike="noStrike" cap="none" normalizeH="0" baseline="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egoe" pitchFamily="34" charset="0"/>
                  </a:endParaRPr>
                </a:p>
              </p:txBody>
            </p:sp>
            <p:sp>
              <p:nvSpPr>
                <p:cNvPr id="92" name="Rectangle 91"/>
                <p:cNvSpPr/>
                <p:nvPr/>
              </p:nvSpPr>
              <p:spPr bwMode="auto">
                <a:xfrm>
                  <a:off x="5499100" y="4216400"/>
                  <a:ext cx="1384300" cy="11938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vert="horz" wrap="square" lIns="109728" tIns="54864" rIns="109728" bIns="54864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1096963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2800" b="0" i="0" u="none" strike="noStrike" cap="none" normalizeH="0" baseline="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egoe" pitchFamily="34" charset="0"/>
                  </a:endParaRPr>
                </a:p>
              </p:txBody>
            </p:sp>
          </p:grpSp>
        </p:grpSp>
        <p:grpSp>
          <p:nvGrpSpPr>
            <p:cNvPr id="6" name="Group 48"/>
            <p:cNvGrpSpPr>
              <a:grpSpLocks/>
            </p:cNvGrpSpPr>
            <p:nvPr/>
          </p:nvGrpSpPr>
          <p:grpSpPr bwMode="auto">
            <a:xfrm>
              <a:off x="4357925" y="4387496"/>
              <a:ext cx="402749" cy="378154"/>
              <a:chOff x="1093" y="2411"/>
              <a:chExt cx="177" cy="157"/>
            </a:xfrm>
          </p:grpSpPr>
          <p:sp>
            <p:nvSpPr>
              <p:cNvPr id="86" name="Oval 49"/>
              <p:cNvSpPr>
                <a:spLocks noChangeArrowheads="1"/>
              </p:cNvSpPr>
              <p:nvPr/>
            </p:nvSpPr>
            <p:spPr bwMode="auto">
              <a:xfrm>
                <a:off x="1140" y="2451"/>
                <a:ext cx="77" cy="75"/>
              </a:xfrm>
              <a:prstGeom prst="ellipse">
                <a:avLst/>
              </a:prstGeom>
              <a:solidFill>
                <a:srgbClr val="FFFF00"/>
              </a:solidFill>
              <a:ln w="31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7" name="Line 50"/>
              <p:cNvSpPr>
                <a:spLocks noChangeShapeType="1"/>
              </p:cNvSpPr>
              <p:nvPr/>
            </p:nvSpPr>
            <p:spPr bwMode="auto">
              <a:xfrm>
                <a:off x="1183" y="2411"/>
                <a:ext cx="0" cy="157"/>
              </a:xfrm>
              <a:prstGeom prst="line">
                <a:avLst/>
              </a:prstGeom>
              <a:noFill/>
              <a:ln w="3175" cap="flat" cmpd="sng" algn="ctr">
                <a:solidFill>
                  <a:srgbClr val="E3DED1"/>
                </a:solidFill>
                <a:prstDash val="solid"/>
                <a:round/>
                <a:headEnd type="none" w="med" len="med"/>
                <a:tailEnd type="none" w="med" len="med"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8" name="Line 51"/>
              <p:cNvSpPr>
                <a:spLocks noChangeShapeType="1"/>
              </p:cNvSpPr>
              <p:nvPr/>
            </p:nvSpPr>
            <p:spPr bwMode="auto">
              <a:xfrm rot="5400000">
                <a:off x="1182" y="2403"/>
                <a:ext cx="0" cy="177"/>
              </a:xfrm>
              <a:prstGeom prst="line">
                <a:avLst/>
              </a:prstGeom>
              <a:noFill/>
              <a:ln w="3175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pic>
        <p:nvPicPr>
          <p:cNvPr id="15" name="Imag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5845" y="2857500"/>
            <a:ext cx="1497709" cy="344796"/>
          </a:xfrm>
          <a:prstGeom prst="rect">
            <a:avLst/>
          </a:prstGeom>
        </p:spPr>
      </p:pic>
      <p:sp>
        <p:nvSpPr>
          <p:cNvPr id="16" name="Oval 58"/>
          <p:cNvSpPr>
            <a:spLocks noChangeArrowheads="1"/>
          </p:cNvSpPr>
          <p:nvPr/>
        </p:nvSpPr>
        <p:spPr bwMode="auto">
          <a:xfrm rot="2586291">
            <a:off x="4762500" y="2987675"/>
            <a:ext cx="152400" cy="1524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ZoneTexte 30"/>
          <p:cNvSpPr txBox="1">
            <a:spLocks noChangeAspect="1"/>
          </p:cNvSpPr>
          <p:nvPr/>
        </p:nvSpPr>
        <p:spPr>
          <a:xfrm>
            <a:off x="1996951" y="6298499"/>
            <a:ext cx="5239345" cy="370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ct val="0"/>
              </a:spcBef>
              <a:spcAft>
                <a:spcPts val="1200"/>
              </a:spcAft>
              <a:defRPr/>
            </a:pPr>
            <a:r>
              <a:rPr lang="fr-FR" sz="1400" b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rebuchet MS"/>
                <a:ea typeface="+mj-ea"/>
                <a:cs typeface="Trebuchet MS"/>
              </a:rPr>
              <a:t>Vol dissymétrique </a:t>
            </a:r>
            <a:r>
              <a:rPr lang="fr-FR" sz="1400" b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Wingdings"/>
                <a:ea typeface="Wingdings"/>
                <a:cs typeface="Wingdings"/>
              </a:rPr>
              <a:t></a:t>
            </a:r>
            <a:r>
              <a:rPr lang="fr-FR" sz="1400" b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rebuchet MS"/>
                <a:ea typeface="+mj-ea"/>
                <a:cs typeface="Trebuchet MS"/>
              </a:rPr>
              <a:t> la </a:t>
            </a:r>
            <a:r>
              <a:rPr lang="fr-FR" sz="1400" b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rebuchet MS"/>
                <a:ea typeface="+mj-ea"/>
                <a:cs typeface="Trebuchet MS"/>
              </a:rPr>
              <a:t>bille est décalée </a:t>
            </a:r>
            <a:r>
              <a:rPr lang="fr-FR" sz="1400" b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rebuchet MS"/>
                <a:ea typeface="+mj-ea"/>
                <a:cs typeface="Trebuchet MS"/>
              </a:rPr>
              <a:t>côté vent relatif</a:t>
            </a:r>
          </a:p>
        </p:txBody>
      </p:sp>
      <p:grpSp>
        <p:nvGrpSpPr>
          <p:cNvPr id="7" name="Grouper 34"/>
          <p:cNvGrpSpPr/>
          <p:nvPr/>
        </p:nvGrpSpPr>
        <p:grpSpPr>
          <a:xfrm rot="5400000">
            <a:off x="4232985" y="3223924"/>
            <a:ext cx="952500" cy="2036475"/>
            <a:chOff x="879476" y="2731167"/>
            <a:chExt cx="952500" cy="2036475"/>
          </a:xfrm>
        </p:grpSpPr>
        <p:sp>
          <p:nvSpPr>
            <p:cNvPr id="36" name="Line 125"/>
            <p:cNvSpPr>
              <a:spLocks noChangeShapeType="1"/>
            </p:cNvSpPr>
            <p:nvPr/>
          </p:nvSpPr>
          <p:spPr bwMode="auto">
            <a:xfrm rot="1500000">
              <a:off x="879476" y="3300042"/>
              <a:ext cx="952500" cy="0"/>
            </a:xfrm>
            <a:prstGeom prst="line">
              <a:avLst/>
            </a:prstGeom>
            <a:noFill/>
            <a:ln w="9525">
              <a:solidFill>
                <a:srgbClr val="0099CC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Line 127"/>
            <p:cNvSpPr>
              <a:spLocks noChangeShapeType="1"/>
            </p:cNvSpPr>
            <p:nvPr/>
          </p:nvSpPr>
          <p:spPr bwMode="auto">
            <a:xfrm rot="1500000">
              <a:off x="879476" y="4767642"/>
              <a:ext cx="952500" cy="0"/>
            </a:xfrm>
            <a:prstGeom prst="line">
              <a:avLst/>
            </a:prstGeom>
            <a:noFill/>
            <a:ln w="9525">
              <a:solidFill>
                <a:srgbClr val="0099CC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Line 128"/>
            <p:cNvSpPr>
              <a:spLocks noChangeShapeType="1"/>
            </p:cNvSpPr>
            <p:nvPr/>
          </p:nvSpPr>
          <p:spPr bwMode="auto">
            <a:xfrm rot="1500000">
              <a:off x="879476" y="4459128"/>
              <a:ext cx="952500" cy="0"/>
            </a:xfrm>
            <a:prstGeom prst="line">
              <a:avLst/>
            </a:prstGeom>
            <a:noFill/>
            <a:ln w="9525">
              <a:solidFill>
                <a:srgbClr val="0099CC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Line 129"/>
            <p:cNvSpPr>
              <a:spLocks noChangeShapeType="1"/>
            </p:cNvSpPr>
            <p:nvPr/>
          </p:nvSpPr>
          <p:spPr bwMode="auto">
            <a:xfrm rot="1500000">
              <a:off x="879476" y="4176015"/>
              <a:ext cx="952500" cy="0"/>
            </a:xfrm>
            <a:prstGeom prst="line">
              <a:avLst/>
            </a:prstGeom>
            <a:noFill/>
            <a:ln w="9525">
              <a:solidFill>
                <a:srgbClr val="0099CC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Line 130"/>
            <p:cNvSpPr>
              <a:spLocks noChangeShapeType="1"/>
            </p:cNvSpPr>
            <p:nvPr/>
          </p:nvSpPr>
          <p:spPr bwMode="auto">
            <a:xfrm rot="1500000">
              <a:off x="879476" y="3917070"/>
              <a:ext cx="952500" cy="0"/>
            </a:xfrm>
            <a:prstGeom prst="line">
              <a:avLst/>
            </a:prstGeom>
            <a:noFill/>
            <a:ln w="9525">
              <a:solidFill>
                <a:srgbClr val="0099CC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Line 131"/>
            <p:cNvSpPr>
              <a:spLocks noChangeShapeType="1"/>
            </p:cNvSpPr>
            <p:nvPr/>
          </p:nvSpPr>
          <p:spPr bwMode="auto">
            <a:xfrm rot="1500000">
              <a:off x="879476" y="3014282"/>
              <a:ext cx="952500" cy="0"/>
            </a:xfrm>
            <a:prstGeom prst="line">
              <a:avLst/>
            </a:prstGeom>
            <a:noFill/>
            <a:ln w="9525">
              <a:solidFill>
                <a:srgbClr val="0099CC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" name="Line 132"/>
            <p:cNvSpPr>
              <a:spLocks noChangeShapeType="1"/>
            </p:cNvSpPr>
            <p:nvPr/>
          </p:nvSpPr>
          <p:spPr bwMode="auto">
            <a:xfrm rot="1500000">
              <a:off x="879476" y="3583156"/>
              <a:ext cx="952500" cy="0"/>
            </a:xfrm>
            <a:prstGeom prst="line">
              <a:avLst/>
            </a:prstGeom>
            <a:noFill/>
            <a:ln w="9525">
              <a:solidFill>
                <a:srgbClr val="0099CC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" name="Line 133"/>
            <p:cNvSpPr>
              <a:spLocks noChangeShapeType="1"/>
            </p:cNvSpPr>
            <p:nvPr/>
          </p:nvSpPr>
          <p:spPr bwMode="auto">
            <a:xfrm rot="1500000">
              <a:off x="879476" y="2731167"/>
              <a:ext cx="952500" cy="0"/>
            </a:xfrm>
            <a:prstGeom prst="line">
              <a:avLst/>
            </a:prstGeom>
            <a:noFill/>
            <a:ln w="9525">
              <a:solidFill>
                <a:srgbClr val="0099CC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93" name="Text Box 8"/>
          <p:cNvSpPr txBox="1">
            <a:spLocks noChangeArrowheads="1"/>
          </p:cNvSpPr>
          <p:nvPr/>
        </p:nvSpPr>
        <p:spPr bwMode="auto">
          <a:xfrm>
            <a:off x="1484709" y="1484784"/>
            <a:ext cx="619998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fr-FR" sz="1400" b="0" dirty="0">
                <a:latin typeface="Trebuchet MS"/>
                <a:cs typeface="Trebuchet MS"/>
              </a:rPr>
              <a:t>C’est la propriété d’un ULM à éviter un vol dérapé (ou dissymétrique) par une rotation autour de l’axe de lacet, sans intervention du pilote.</a:t>
            </a:r>
          </a:p>
        </p:txBody>
      </p:sp>
      <p:sp>
        <p:nvSpPr>
          <p:cNvPr id="94" name="Text Box 8"/>
          <p:cNvSpPr txBox="1">
            <a:spLocks noChangeArrowheads="1"/>
          </p:cNvSpPr>
          <p:nvPr/>
        </p:nvSpPr>
        <p:spPr bwMode="auto">
          <a:xfrm>
            <a:off x="1240854" y="2060848"/>
            <a:ext cx="668769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fr-FR" sz="1400" b="0" dirty="0">
                <a:latin typeface="Trebuchet MS"/>
                <a:cs typeface="Trebuchet MS"/>
              </a:rPr>
              <a:t>Un ULM stable en lacet aura tendance à orienter son nez dans le lit du vent relatif à l’instar d’une girouette, d’où le terme « effet de girouette ».</a:t>
            </a:r>
          </a:p>
        </p:txBody>
      </p:sp>
      <p:sp>
        <p:nvSpPr>
          <p:cNvPr id="95" name="Oval 58"/>
          <p:cNvSpPr>
            <a:spLocks noChangeArrowheads="1"/>
          </p:cNvSpPr>
          <p:nvPr/>
        </p:nvSpPr>
        <p:spPr bwMode="auto">
          <a:xfrm rot="2586291">
            <a:off x="4508500" y="3000375"/>
            <a:ext cx="152400" cy="1524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Rectangle 2" descr="Marbre blanc"/>
          <p:cNvSpPr>
            <a:spLocks noChangeArrowheads="1"/>
          </p:cNvSpPr>
          <p:nvPr/>
        </p:nvSpPr>
        <p:spPr bwMode="auto">
          <a:xfrm>
            <a:off x="378619" y="441326"/>
            <a:ext cx="8412162" cy="45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extrusionH="57150" contourW="6350" prstMaterial="metal">
              <a:bevelT w="38100" h="3810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defTabSz="914363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fr-FR" sz="26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latin typeface="+mj-lt"/>
                <a:ea typeface="+mn-ea"/>
                <a:cs typeface="Arial" charset="0"/>
              </a:rPr>
              <a:t>EQUILIBRE ET Stabilité de l’ ULM</a:t>
            </a:r>
          </a:p>
        </p:txBody>
      </p:sp>
      <p:sp>
        <p:nvSpPr>
          <p:cNvPr id="32" name="Rectangle 11"/>
          <p:cNvSpPr>
            <a:spLocks noChangeArrowheads="1"/>
          </p:cNvSpPr>
          <p:nvPr/>
        </p:nvSpPr>
        <p:spPr bwMode="auto">
          <a:xfrm>
            <a:off x="1905000" y="980728"/>
            <a:ext cx="5359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indent="-393192" algn="ctr" eaLnBrk="1" hangingPunct="1">
              <a:spcBef>
                <a:spcPts val="768"/>
              </a:spcBef>
              <a:buBlip>
                <a:blip r:embed="rId4"/>
              </a:buBlip>
              <a:defRPr/>
            </a:pPr>
            <a:r>
              <a:rPr lang="fr-FR" sz="1800" cap="small" dirty="0">
                <a:solidFill>
                  <a:srgbClr val="1B587C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/>
                <a:ea typeface="+mn-ea"/>
                <a:cs typeface="Trebuchet MS"/>
              </a:rPr>
              <a:t>   Stabilité de route ou girouette</a:t>
            </a:r>
          </a:p>
        </p:txBody>
      </p:sp>
      <p:grpSp>
        <p:nvGrpSpPr>
          <p:cNvPr id="34" name="Grouper 33"/>
          <p:cNvGrpSpPr/>
          <p:nvPr/>
        </p:nvGrpSpPr>
        <p:grpSpPr>
          <a:xfrm>
            <a:off x="3995936" y="3265239"/>
            <a:ext cx="1181100" cy="3017208"/>
            <a:chOff x="3995936" y="3265239"/>
            <a:chExt cx="1181100" cy="3017208"/>
          </a:xfrm>
        </p:grpSpPr>
        <p:sp>
          <p:nvSpPr>
            <p:cNvPr id="35" name="Line 6"/>
            <p:cNvSpPr>
              <a:spLocks noChangeShapeType="1"/>
            </p:cNvSpPr>
            <p:nvPr/>
          </p:nvSpPr>
          <p:spPr bwMode="auto">
            <a:xfrm flipH="1">
              <a:off x="4562712" y="3573016"/>
              <a:ext cx="12225" cy="2709431"/>
            </a:xfrm>
            <a:prstGeom prst="line">
              <a:avLst/>
            </a:prstGeom>
            <a:noFill/>
            <a:ln w="19050" cap="flat" cmpd="sng" algn="ctr">
              <a:solidFill>
                <a:schemeClr val="accent2"/>
              </a:solidFill>
              <a:prstDash val="lgDashDot"/>
              <a:round/>
              <a:headEnd type="arrow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Text Box 12"/>
            <p:cNvSpPr txBox="1">
              <a:spLocks noChangeArrowheads="1"/>
            </p:cNvSpPr>
            <p:nvPr/>
          </p:nvSpPr>
          <p:spPr bwMode="auto">
            <a:xfrm>
              <a:off x="3995936" y="3265239"/>
              <a:ext cx="11811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 eaLnBrk="1" hangingPunct="1">
                <a:defRPr/>
              </a:pPr>
              <a:r>
                <a:rPr lang="fr-FR" sz="1400" b="0" dirty="0">
                  <a:solidFill>
                    <a:schemeClr val="accent2"/>
                  </a:solidFill>
                  <a:latin typeface="Trebuchet MS"/>
                  <a:cs typeface="Trebuchet MS"/>
                </a:rPr>
                <a:t>Trajectoire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1" grpId="0"/>
      <p:bldP spid="9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Trapèze 140"/>
          <p:cNvSpPr>
            <a:spLocks/>
          </p:cNvSpPr>
          <p:nvPr/>
        </p:nvSpPr>
        <p:spPr>
          <a:xfrm rot="5640000">
            <a:off x="3877313" y="5218772"/>
            <a:ext cx="308792" cy="1642736"/>
          </a:xfrm>
          <a:prstGeom prst="trapezoid">
            <a:avLst>
              <a:gd name="adj" fmla="val 50000"/>
            </a:avLst>
          </a:prstGeom>
          <a:pattFill prst="pct10">
            <a:fgClr>
              <a:schemeClr val="accent2"/>
            </a:fgClr>
            <a:bgClr>
              <a:schemeClr val="accent1">
                <a:lumMod val="60000"/>
                <a:lumOff val="40000"/>
              </a:schemeClr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7" name="Trapèze 146"/>
          <p:cNvSpPr>
            <a:spLocks/>
          </p:cNvSpPr>
          <p:nvPr/>
        </p:nvSpPr>
        <p:spPr>
          <a:xfrm rot="16380000" flipH="1" flipV="1">
            <a:off x="3587589" y="5596794"/>
            <a:ext cx="144599" cy="994736"/>
          </a:xfrm>
          <a:prstGeom prst="trapezoid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6" name="Trapèze 145"/>
          <p:cNvSpPr>
            <a:spLocks/>
          </p:cNvSpPr>
          <p:nvPr/>
        </p:nvSpPr>
        <p:spPr>
          <a:xfrm rot="15960000" flipV="1">
            <a:off x="3716187" y="4331395"/>
            <a:ext cx="129600" cy="1292400"/>
          </a:xfrm>
          <a:prstGeom prst="trapezoid">
            <a:avLst>
              <a:gd name="adj" fmla="val 50000"/>
            </a:avLst>
          </a:prstGeom>
          <a:pattFill prst="pct80">
            <a:fgClr>
              <a:schemeClr val="accent2">
                <a:lumMod val="60000"/>
                <a:lumOff val="40000"/>
              </a:schemeClr>
            </a:fgClr>
            <a:bgClr>
              <a:schemeClr val="accent1">
                <a:lumMod val="60000"/>
                <a:lumOff val="40000"/>
              </a:schemeClr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330200" y="1047750"/>
            <a:ext cx="8509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indent="-393192" algn="ctr" eaLnBrk="1" hangingPunct="1">
              <a:spcBef>
                <a:spcPts val="768"/>
              </a:spcBef>
              <a:buBlip>
                <a:blip r:embed="rId2"/>
              </a:buBlip>
              <a:defRPr/>
            </a:pPr>
            <a:r>
              <a:rPr lang="fr-FR" sz="1800" cap="small" dirty="0">
                <a:solidFill>
                  <a:srgbClr val="1B587C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/>
                <a:ea typeface="+mn-ea"/>
                <a:cs typeface="Trebuchet MS"/>
              </a:rPr>
              <a:t>   Effets d’une rafale de vent sur la vitesse et l’incidence</a:t>
            </a:r>
          </a:p>
        </p:txBody>
      </p:sp>
      <p:grpSp>
        <p:nvGrpSpPr>
          <p:cNvPr id="52" name="Grouper 51"/>
          <p:cNvGrpSpPr/>
          <p:nvPr/>
        </p:nvGrpSpPr>
        <p:grpSpPr>
          <a:xfrm>
            <a:off x="755576" y="1628800"/>
            <a:ext cx="7494637" cy="360040"/>
            <a:chOff x="804863" y="1652597"/>
            <a:chExt cx="8008937" cy="307777"/>
          </a:xfrm>
        </p:grpSpPr>
        <p:sp>
          <p:nvSpPr>
            <p:cNvPr id="54" name="Text Box 8"/>
            <p:cNvSpPr txBox="1">
              <a:spLocks noChangeArrowheads="1"/>
            </p:cNvSpPr>
            <p:nvPr/>
          </p:nvSpPr>
          <p:spPr bwMode="auto">
            <a:xfrm>
              <a:off x="1066800" y="1652597"/>
              <a:ext cx="77470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1" hangingPunct="1">
                <a:defRPr/>
              </a:pPr>
              <a:r>
                <a:rPr lang="fr-FR" sz="1400" b="0" dirty="0">
                  <a:solidFill>
                    <a:srgbClr val="000000"/>
                  </a:solidFill>
                  <a:latin typeface="Trebuchet MS"/>
                  <a:ea typeface="+mn-ea"/>
                  <a:cs typeface="Trebuchet MS"/>
                </a:rPr>
                <a:t>Lorsqu’un ULM subit une </a:t>
              </a:r>
              <a:r>
                <a:rPr lang="fr-FR" sz="1400" b="0" dirty="0">
                  <a:solidFill>
                    <a:srgbClr val="9F2936"/>
                  </a:solidFill>
                  <a:latin typeface="Trebuchet MS"/>
                  <a:ea typeface="+mn-ea"/>
                  <a:cs typeface="Trebuchet MS"/>
                </a:rPr>
                <a:t>rafale de face</a:t>
              </a:r>
              <a:r>
                <a:rPr lang="fr-FR" sz="1400" b="0" dirty="0">
                  <a:solidFill>
                    <a:srgbClr val="000000"/>
                  </a:solidFill>
                  <a:latin typeface="Trebuchet MS"/>
                  <a:ea typeface="+mn-ea"/>
                  <a:cs typeface="Trebuchet MS"/>
                </a:rPr>
                <a:t>, sa </a:t>
              </a:r>
              <a:r>
                <a:rPr lang="fr-FR" sz="1400" b="0" dirty="0">
                  <a:solidFill>
                    <a:srgbClr val="9F2936"/>
                  </a:solidFill>
                  <a:latin typeface="Trebuchet MS"/>
                  <a:ea typeface="+mn-ea"/>
                  <a:cs typeface="Trebuchet MS"/>
                </a:rPr>
                <a:t>vitesse air augmente </a:t>
              </a:r>
              <a:r>
                <a:rPr lang="fr-FR" sz="1400" b="0" dirty="0">
                  <a:solidFill>
                    <a:srgbClr val="000000"/>
                  </a:solidFill>
                  <a:latin typeface="Wingdings"/>
                  <a:ea typeface="Wingdings"/>
                  <a:cs typeface="Wingdings"/>
                </a:rPr>
                <a:t></a:t>
              </a:r>
              <a:r>
                <a:rPr lang="fr-FR" sz="1400" b="0" dirty="0">
                  <a:solidFill>
                    <a:srgbClr val="000000"/>
                  </a:solidFill>
                  <a:latin typeface="Trebuchet MS"/>
                  <a:ea typeface="+mn-ea"/>
                  <a:cs typeface="Trebuchet MS"/>
                </a:rPr>
                <a:t> la RFA augmente.</a:t>
              </a:r>
            </a:p>
          </p:txBody>
        </p:sp>
        <p:pic>
          <p:nvPicPr>
            <p:cNvPr id="56" name="Picture 14" descr="BD10263_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04863" y="1695451"/>
              <a:ext cx="204788" cy="204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7" name="Grouper 56"/>
          <p:cNvGrpSpPr/>
          <p:nvPr/>
        </p:nvGrpSpPr>
        <p:grpSpPr>
          <a:xfrm>
            <a:off x="762264" y="2863333"/>
            <a:ext cx="8008937" cy="338554"/>
            <a:chOff x="804863" y="1652597"/>
            <a:chExt cx="8008937" cy="338554"/>
          </a:xfrm>
        </p:grpSpPr>
        <p:sp>
          <p:nvSpPr>
            <p:cNvPr id="59" name="Text Box 8"/>
            <p:cNvSpPr txBox="1">
              <a:spLocks noChangeArrowheads="1"/>
            </p:cNvSpPr>
            <p:nvPr/>
          </p:nvSpPr>
          <p:spPr bwMode="auto">
            <a:xfrm>
              <a:off x="1066800" y="1652597"/>
              <a:ext cx="77470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1" hangingPunct="1">
                <a:defRPr/>
              </a:pPr>
              <a:r>
                <a:rPr lang="fr-FR" sz="1400" b="0" dirty="0">
                  <a:solidFill>
                    <a:srgbClr val="000000"/>
                  </a:solidFill>
                  <a:latin typeface="Trebuchet MS"/>
                  <a:ea typeface="+mn-ea"/>
                  <a:cs typeface="Trebuchet MS"/>
                </a:rPr>
                <a:t>Lorsqu’un ULM subit une </a:t>
              </a:r>
              <a:r>
                <a:rPr lang="fr-FR" sz="1400" b="0" dirty="0">
                  <a:solidFill>
                    <a:srgbClr val="9F2936"/>
                  </a:solidFill>
                  <a:latin typeface="Trebuchet MS"/>
                  <a:ea typeface="+mn-ea"/>
                  <a:cs typeface="Trebuchet MS"/>
                </a:rPr>
                <a:t>rafale arrière</a:t>
              </a:r>
              <a:r>
                <a:rPr lang="fr-FR" sz="1400" b="0" dirty="0">
                  <a:solidFill>
                    <a:srgbClr val="000000"/>
                  </a:solidFill>
                  <a:latin typeface="Trebuchet MS"/>
                  <a:ea typeface="+mn-ea"/>
                  <a:cs typeface="Trebuchet MS"/>
                </a:rPr>
                <a:t>, sa </a:t>
              </a:r>
              <a:r>
                <a:rPr lang="fr-FR" sz="1400" b="0" dirty="0">
                  <a:solidFill>
                    <a:srgbClr val="9F2936"/>
                  </a:solidFill>
                  <a:latin typeface="Trebuchet MS"/>
                  <a:ea typeface="+mn-ea"/>
                  <a:cs typeface="Trebuchet MS"/>
                </a:rPr>
                <a:t>vitesse air </a:t>
              </a:r>
              <a:r>
                <a:rPr lang="fr-FR" sz="1600" b="0" dirty="0">
                  <a:solidFill>
                    <a:srgbClr val="9F2936"/>
                  </a:solidFill>
                  <a:latin typeface="Trebuchet MS"/>
                  <a:ea typeface="+mn-ea"/>
                  <a:cs typeface="Trebuchet MS"/>
                </a:rPr>
                <a:t>diminue</a:t>
              </a:r>
              <a:r>
                <a:rPr lang="fr-FR" sz="1400" b="0" dirty="0">
                  <a:solidFill>
                    <a:srgbClr val="9F2936"/>
                  </a:solidFill>
                  <a:latin typeface="Trebuchet MS"/>
                  <a:ea typeface="+mn-ea"/>
                  <a:cs typeface="Trebuchet MS"/>
                </a:rPr>
                <a:t> </a:t>
              </a:r>
              <a:r>
                <a:rPr lang="fr-FR" sz="1400" b="0" dirty="0">
                  <a:solidFill>
                    <a:srgbClr val="000000"/>
                  </a:solidFill>
                  <a:latin typeface="Wingdings"/>
                  <a:ea typeface="Wingdings"/>
                  <a:cs typeface="Wingdings"/>
                </a:rPr>
                <a:t></a:t>
              </a:r>
              <a:r>
                <a:rPr lang="fr-FR" sz="1400" b="0" dirty="0">
                  <a:solidFill>
                    <a:srgbClr val="000000"/>
                  </a:solidFill>
                  <a:latin typeface="Trebuchet MS"/>
                  <a:cs typeface="Trebuchet MS"/>
                </a:rPr>
                <a:t> la RFA diminue</a:t>
              </a:r>
              <a:r>
                <a:rPr lang="fr-FR" sz="1400" b="0" dirty="0">
                  <a:solidFill>
                    <a:srgbClr val="000000"/>
                  </a:solidFill>
                  <a:latin typeface="Trebuchet MS"/>
                  <a:ea typeface="+mn-ea"/>
                  <a:cs typeface="Trebuchet MS"/>
                </a:rPr>
                <a:t>.</a:t>
              </a:r>
            </a:p>
          </p:txBody>
        </p:sp>
        <p:pic>
          <p:nvPicPr>
            <p:cNvPr id="60" name="Picture 14" descr="BD10263_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04863" y="1695451"/>
              <a:ext cx="204788" cy="204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6" name="Grouper 65"/>
          <p:cNvGrpSpPr/>
          <p:nvPr/>
        </p:nvGrpSpPr>
        <p:grpSpPr>
          <a:xfrm>
            <a:off x="745337" y="4150251"/>
            <a:ext cx="8008937" cy="307777"/>
            <a:chOff x="804863" y="1652597"/>
            <a:chExt cx="8008937" cy="307777"/>
          </a:xfrm>
        </p:grpSpPr>
        <p:sp>
          <p:nvSpPr>
            <p:cNvPr id="72" name="Text Box 8"/>
            <p:cNvSpPr txBox="1">
              <a:spLocks noChangeArrowheads="1"/>
            </p:cNvSpPr>
            <p:nvPr/>
          </p:nvSpPr>
          <p:spPr bwMode="auto">
            <a:xfrm>
              <a:off x="1066800" y="1652597"/>
              <a:ext cx="77470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1" hangingPunct="1">
                <a:defRPr/>
              </a:pPr>
              <a:r>
                <a:rPr lang="fr-FR" sz="1400" b="0" dirty="0">
                  <a:solidFill>
                    <a:srgbClr val="000000"/>
                  </a:solidFill>
                  <a:latin typeface="Trebuchet MS"/>
                  <a:ea typeface="+mn-ea"/>
                  <a:cs typeface="Trebuchet MS"/>
                </a:rPr>
                <a:t>Lorsqu’un ULM subit une </a:t>
              </a:r>
              <a:r>
                <a:rPr lang="fr-FR" sz="1400" b="0" dirty="0">
                  <a:solidFill>
                    <a:srgbClr val="9F2936"/>
                  </a:solidFill>
                  <a:latin typeface="Trebuchet MS"/>
                  <a:ea typeface="+mn-ea"/>
                  <a:cs typeface="Trebuchet MS"/>
                </a:rPr>
                <a:t>rafale ascendante</a:t>
              </a:r>
              <a:r>
                <a:rPr lang="fr-FR" sz="1400" b="0" dirty="0">
                  <a:solidFill>
                    <a:srgbClr val="000000"/>
                  </a:solidFill>
                  <a:latin typeface="Trebuchet MS"/>
                  <a:ea typeface="+mn-ea"/>
                  <a:cs typeface="Trebuchet MS"/>
                </a:rPr>
                <a:t>, son </a:t>
              </a:r>
              <a:r>
                <a:rPr lang="fr-FR" sz="1400" b="0" dirty="0">
                  <a:solidFill>
                    <a:srgbClr val="9F2936"/>
                  </a:solidFill>
                  <a:latin typeface="Trebuchet MS"/>
                  <a:ea typeface="+mn-ea"/>
                  <a:cs typeface="Trebuchet MS"/>
                </a:rPr>
                <a:t>incidence augmente </a:t>
              </a:r>
              <a:r>
                <a:rPr lang="fr-FR" sz="1400" b="0" dirty="0" err="1">
                  <a:solidFill>
                    <a:srgbClr val="000000"/>
                  </a:solidFill>
                  <a:latin typeface="Wingdings"/>
                  <a:ea typeface="Wingdings"/>
                  <a:cs typeface="Wingdings"/>
                </a:rPr>
                <a:t></a:t>
              </a:r>
              <a:r>
                <a:rPr lang="fr-FR" sz="1400" b="0" dirty="0">
                  <a:solidFill>
                    <a:srgbClr val="000000"/>
                  </a:solidFill>
                  <a:latin typeface="Trebuchet MS"/>
                  <a:cs typeface="Trebuchet MS"/>
                </a:rPr>
                <a:t> la RFA augmente</a:t>
              </a:r>
              <a:r>
                <a:rPr lang="fr-FR" sz="1400" b="0" dirty="0">
                  <a:solidFill>
                    <a:srgbClr val="000000"/>
                  </a:solidFill>
                  <a:latin typeface="Trebuchet MS"/>
                  <a:ea typeface="+mn-ea"/>
                  <a:cs typeface="Trebuchet MS"/>
                </a:rPr>
                <a:t>.</a:t>
              </a:r>
            </a:p>
          </p:txBody>
        </p:sp>
        <p:pic>
          <p:nvPicPr>
            <p:cNvPr id="78" name="Picture 14" descr="BD10263_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04863" y="1695451"/>
              <a:ext cx="204788" cy="204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9" name="Grouper 78"/>
          <p:cNvGrpSpPr/>
          <p:nvPr/>
        </p:nvGrpSpPr>
        <p:grpSpPr>
          <a:xfrm>
            <a:off x="758031" y="5293266"/>
            <a:ext cx="8008937" cy="307777"/>
            <a:chOff x="804863" y="1652597"/>
            <a:chExt cx="8008937" cy="307777"/>
          </a:xfrm>
        </p:grpSpPr>
        <p:sp>
          <p:nvSpPr>
            <p:cNvPr id="80" name="Text Box 8"/>
            <p:cNvSpPr txBox="1">
              <a:spLocks noChangeArrowheads="1"/>
            </p:cNvSpPr>
            <p:nvPr/>
          </p:nvSpPr>
          <p:spPr bwMode="auto">
            <a:xfrm>
              <a:off x="1066800" y="1652597"/>
              <a:ext cx="77470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1" hangingPunct="1">
                <a:defRPr/>
              </a:pPr>
              <a:r>
                <a:rPr lang="fr-FR" sz="1400" b="0" dirty="0">
                  <a:solidFill>
                    <a:srgbClr val="000000"/>
                  </a:solidFill>
                  <a:latin typeface="Trebuchet MS"/>
                  <a:ea typeface="+mn-ea"/>
                  <a:cs typeface="Trebuchet MS"/>
                </a:rPr>
                <a:t>Lorsqu’un ULM subit une </a:t>
              </a:r>
              <a:r>
                <a:rPr lang="fr-FR" sz="1400" b="0" dirty="0">
                  <a:solidFill>
                    <a:srgbClr val="9F2936"/>
                  </a:solidFill>
                  <a:latin typeface="Trebuchet MS"/>
                  <a:ea typeface="+mn-ea"/>
                  <a:cs typeface="Trebuchet MS"/>
                </a:rPr>
                <a:t>rafale descendante</a:t>
              </a:r>
              <a:r>
                <a:rPr lang="fr-FR" sz="1400" b="0" dirty="0">
                  <a:solidFill>
                    <a:srgbClr val="000000"/>
                  </a:solidFill>
                  <a:latin typeface="Trebuchet MS"/>
                  <a:ea typeface="+mn-ea"/>
                  <a:cs typeface="Trebuchet MS"/>
                </a:rPr>
                <a:t>, son </a:t>
              </a:r>
              <a:r>
                <a:rPr lang="fr-FR" sz="1400" b="0" dirty="0">
                  <a:solidFill>
                    <a:schemeClr val="accent2"/>
                  </a:solidFill>
                  <a:latin typeface="Trebuchet MS"/>
                  <a:ea typeface="+mn-ea"/>
                  <a:cs typeface="Trebuchet MS"/>
                </a:rPr>
                <a:t>incidence diminue </a:t>
              </a:r>
              <a:r>
                <a:rPr lang="fr-FR" sz="1400" b="0" dirty="0" err="1">
                  <a:solidFill>
                    <a:srgbClr val="000000"/>
                  </a:solidFill>
                  <a:latin typeface="Wingdings"/>
                  <a:ea typeface="Wingdings"/>
                  <a:cs typeface="Wingdings"/>
                </a:rPr>
                <a:t></a:t>
              </a:r>
              <a:r>
                <a:rPr lang="fr-FR" sz="1400" b="0" dirty="0">
                  <a:solidFill>
                    <a:srgbClr val="000000"/>
                  </a:solidFill>
                  <a:latin typeface="Trebuchet MS"/>
                  <a:cs typeface="Trebuchet MS"/>
                </a:rPr>
                <a:t> la RFA diminue</a:t>
              </a:r>
              <a:r>
                <a:rPr lang="fr-FR" sz="1400" b="0" dirty="0">
                  <a:solidFill>
                    <a:srgbClr val="000000"/>
                  </a:solidFill>
                  <a:latin typeface="Trebuchet MS"/>
                  <a:ea typeface="+mn-ea"/>
                  <a:cs typeface="Trebuchet MS"/>
                </a:rPr>
                <a:t>.</a:t>
              </a:r>
            </a:p>
          </p:txBody>
        </p:sp>
        <p:pic>
          <p:nvPicPr>
            <p:cNvPr id="81" name="Picture 14" descr="BD10263_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04863" y="1695451"/>
              <a:ext cx="204788" cy="204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1" name="Trapèze 90"/>
          <p:cNvSpPr>
            <a:spLocks/>
          </p:cNvSpPr>
          <p:nvPr/>
        </p:nvSpPr>
        <p:spPr>
          <a:xfrm rot="5640000">
            <a:off x="3852779" y="4068000"/>
            <a:ext cx="273600" cy="1656000"/>
          </a:xfrm>
          <a:prstGeom prst="trapezoid">
            <a:avLst>
              <a:gd name="adj" fmla="val 50000"/>
            </a:avLst>
          </a:prstGeom>
          <a:pattFill prst="pct10">
            <a:fgClr>
              <a:schemeClr val="accent2"/>
            </a:fgClr>
            <a:bgClr>
              <a:schemeClr val="accent1">
                <a:lumMod val="60000"/>
                <a:lumOff val="40000"/>
              </a:schemeClr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82" name="Grouper 56"/>
          <p:cNvGrpSpPr>
            <a:grpSpLocks noChangeAspect="1"/>
          </p:cNvGrpSpPr>
          <p:nvPr/>
        </p:nvGrpSpPr>
        <p:grpSpPr>
          <a:xfrm rot="584225">
            <a:off x="3054661" y="2152995"/>
            <a:ext cx="2309277" cy="435237"/>
            <a:chOff x="4386534" y="4191000"/>
            <a:chExt cx="1963466" cy="330200"/>
          </a:xfrm>
        </p:grpSpPr>
        <p:pic>
          <p:nvPicPr>
            <p:cNvPr id="83" name="Image 82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876800" y="4191000"/>
              <a:ext cx="1473200" cy="330200"/>
            </a:xfrm>
            <a:prstGeom prst="rect">
              <a:avLst/>
            </a:prstGeom>
          </p:spPr>
        </p:pic>
        <p:sp>
          <p:nvSpPr>
            <p:cNvPr id="84" name="Line 17"/>
            <p:cNvSpPr>
              <a:spLocks noChangeShapeType="1"/>
            </p:cNvSpPr>
            <p:nvPr/>
          </p:nvSpPr>
          <p:spPr bwMode="auto">
            <a:xfrm rot="315775" flipV="1">
              <a:off x="4386534" y="4253096"/>
              <a:ext cx="1939076" cy="183121"/>
            </a:xfrm>
            <a:prstGeom prst="line">
              <a:avLst/>
            </a:prstGeom>
            <a:noFill/>
            <a:ln w="9525" cap="flat" cmpd="sng" algn="ctr">
              <a:solidFill>
                <a:srgbClr val="0A0C0A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92" name="ZoneTexte 91"/>
          <p:cNvSpPr txBox="1"/>
          <p:nvPr/>
        </p:nvSpPr>
        <p:spPr>
          <a:xfrm>
            <a:off x="2483768" y="2204864"/>
            <a:ext cx="7365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0" dirty="0">
                <a:solidFill>
                  <a:schemeClr val="tx2"/>
                </a:solidFill>
                <a:latin typeface="Trebuchet MS"/>
                <a:cs typeface="Trebuchet MS"/>
              </a:rPr>
              <a:t>150</a:t>
            </a:r>
          </a:p>
        </p:txBody>
      </p:sp>
      <p:sp>
        <p:nvSpPr>
          <p:cNvPr id="93" name="Freeform 25"/>
          <p:cNvSpPr>
            <a:spLocks/>
          </p:cNvSpPr>
          <p:nvPr/>
        </p:nvSpPr>
        <p:spPr bwMode="auto">
          <a:xfrm rot="16200000" flipH="1">
            <a:off x="3052614" y="1617109"/>
            <a:ext cx="0" cy="1744187"/>
          </a:xfrm>
          <a:custGeom>
            <a:avLst/>
            <a:gdLst/>
            <a:ahLst/>
            <a:cxnLst>
              <a:cxn ang="0">
                <a:pos x="333" y="1008"/>
              </a:cxn>
              <a:cxn ang="0">
                <a:pos x="0" y="0"/>
              </a:cxn>
            </a:cxnLst>
            <a:rect l="0" t="0" r="r" b="b"/>
            <a:pathLst>
              <a:path w="333" h="1008">
                <a:moveTo>
                  <a:pt x="333" y="1008"/>
                </a:moveTo>
                <a:lnTo>
                  <a:pt x="0" y="0"/>
                </a:lnTo>
              </a:path>
            </a:pathLst>
          </a:custGeom>
          <a:noFill/>
          <a:ln w="19050" cap="flat" cmpd="sng" algn="ctr">
            <a:solidFill>
              <a:schemeClr val="tx2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94" name="Freeform 25"/>
          <p:cNvSpPr>
            <a:spLocks/>
          </p:cNvSpPr>
          <p:nvPr/>
        </p:nvSpPr>
        <p:spPr bwMode="auto">
          <a:xfrm rot="16200000" flipH="1">
            <a:off x="1963293" y="2283110"/>
            <a:ext cx="0" cy="412187"/>
          </a:xfrm>
          <a:custGeom>
            <a:avLst/>
            <a:gdLst/>
            <a:ahLst/>
            <a:cxnLst>
              <a:cxn ang="0">
                <a:pos x="333" y="1008"/>
              </a:cxn>
              <a:cxn ang="0">
                <a:pos x="0" y="0"/>
              </a:cxn>
            </a:cxnLst>
            <a:rect l="0" t="0" r="r" b="b"/>
            <a:pathLst>
              <a:path w="333" h="1008">
                <a:moveTo>
                  <a:pt x="333" y="1008"/>
                </a:moveTo>
                <a:lnTo>
                  <a:pt x="0" y="0"/>
                </a:lnTo>
              </a:path>
            </a:pathLst>
          </a:custGeom>
          <a:noFill/>
          <a:ln w="38100" cap="flat" cmpd="dbl" algn="ctr">
            <a:solidFill>
              <a:schemeClr val="accent2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5" name="ZoneTexte 94"/>
          <p:cNvSpPr txBox="1"/>
          <p:nvPr/>
        </p:nvSpPr>
        <p:spPr>
          <a:xfrm>
            <a:off x="1549404" y="2167474"/>
            <a:ext cx="7365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0" dirty="0">
                <a:solidFill>
                  <a:srgbClr val="9F2936"/>
                </a:solidFill>
                <a:latin typeface="Trebuchet MS"/>
                <a:cs typeface="Trebuchet MS"/>
              </a:rPr>
              <a:t>20</a:t>
            </a:r>
          </a:p>
        </p:txBody>
      </p:sp>
      <p:sp>
        <p:nvSpPr>
          <p:cNvPr id="96" name="Freeform 25"/>
          <p:cNvSpPr>
            <a:spLocks/>
          </p:cNvSpPr>
          <p:nvPr/>
        </p:nvSpPr>
        <p:spPr bwMode="auto">
          <a:xfrm rot="16200000" flipH="1">
            <a:off x="2836789" y="1485774"/>
            <a:ext cx="0" cy="2176185"/>
          </a:xfrm>
          <a:custGeom>
            <a:avLst/>
            <a:gdLst/>
            <a:ahLst/>
            <a:cxnLst>
              <a:cxn ang="0">
                <a:pos x="333" y="1008"/>
              </a:cxn>
              <a:cxn ang="0">
                <a:pos x="0" y="0"/>
              </a:cxn>
            </a:cxnLst>
            <a:rect l="0" t="0" r="r" b="b"/>
            <a:pathLst>
              <a:path w="333" h="1008">
                <a:moveTo>
                  <a:pt x="333" y="1008"/>
                </a:moveTo>
                <a:lnTo>
                  <a:pt x="0" y="0"/>
                </a:lnTo>
              </a:path>
            </a:pathLst>
          </a:custGeom>
          <a:noFill/>
          <a:ln w="28575" cap="flat" cmpd="sng" algn="ctr">
            <a:solidFill>
              <a:srgbClr val="4F6228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97" name="ZoneTexte 96"/>
          <p:cNvSpPr txBox="1"/>
          <p:nvPr/>
        </p:nvSpPr>
        <p:spPr>
          <a:xfrm>
            <a:off x="2506138" y="2573872"/>
            <a:ext cx="7365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0" dirty="0">
                <a:solidFill>
                  <a:srgbClr val="4F6228"/>
                </a:solidFill>
                <a:latin typeface="Trebuchet MS"/>
                <a:cs typeface="Trebuchet MS"/>
              </a:rPr>
              <a:t>170</a:t>
            </a:r>
          </a:p>
        </p:txBody>
      </p:sp>
      <p:grpSp>
        <p:nvGrpSpPr>
          <p:cNvPr id="98" name="Grouper 56"/>
          <p:cNvGrpSpPr>
            <a:grpSpLocks noChangeAspect="1"/>
          </p:cNvGrpSpPr>
          <p:nvPr/>
        </p:nvGrpSpPr>
        <p:grpSpPr>
          <a:xfrm rot="584225">
            <a:off x="3063122" y="3393407"/>
            <a:ext cx="2309277" cy="435237"/>
            <a:chOff x="4386534" y="4191000"/>
            <a:chExt cx="1963466" cy="330200"/>
          </a:xfrm>
        </p:grpSpPr>
        <p:pic>
          <p:nvPicPr>
            <p:cNvPr id="99" name="Image 98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876800" y="4191000"/>
              <a:ext cx="1473200" cy="330200"/>
            </a:xfrm>
            <a:prstGeom prst="rect">
              <a:avLst/>
            </a:prstGeom>
          </p:spPr>
        </p:pic>
        <p:sp>
          <p:nvSpPr>
            <p:cNvPr id="100" name="Line 17"/>
            <p:cNvSpPr>
              <a:spLocks noChangeShapeType="1"/>
            </p:cNvSpPr>
            <p:nvPr/>
          </p:nvSpPr>
          <p:spPr bwMode="auto">
            <a:xfrm rot="315775" flipV="1">
              <a:off x="4386534" y="4253096"/>
              <a:ext cx="1939076" cy="183121"/>
            </a:xfrm>
            <a:prstGeom prst="line">
              <a:avLst/>
            </a:prstGeom>
            <a:noFill/>
            <a:ln w="9525" cap="flat" cmpd="sng" algn="ctr">
              <a:solidFill>
                <a:srgbClr val="0A0C0A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101" name="ZoneTexte 100"/>
          <p:cNvSpPr txBox="1"/>
          <p:nvPr/>
        </p:nvSpPr>
        <p:spPr>
          <a:xfrm>
            <a:off x="2514599" y="3458686"/>
            <a:ext cx="7365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0" dirty="0">
                <a:solidFill>
                  <a:srgbClr val="1F497D"/>
                </a:solidFill>
                <a:latin typeface="Trebuchet MS"/>
                <a:cs typeface="Trebuchet MS"/>
              </a:rPr>
              <a:t>150</a:t>
            </a:r>
          </a:p>
        </p:txBody>
      </p:sp>
      <p:sp>
        <p:nvSpPr>
          <p:cNvPr id="102" name="Freeform 25"/>
          <p:cNvSpPr>
            <a:spLocks/>
          </p:cNvSpPr>
          <p:nvPr/>
        </p:nvSpPr>
        <p:spPr bwMode="auto">
          <a:xfrm rot="16200000" flipH="1">
            <a:off x="3061075" y="2857521"/>
            <a:ext cx="0" cy="1744187"/>
          </a:xfrm>
          <a:custGeom>
            <a:avLst/>
            <a:gdLst/>
            <a:ahLst/>
            <a:cxnLst>
              <a:cxn ang="0">
                <a:pos x="333" y="1008"/>
              </a:cxn>
              <a:cxn ang="0">
                <a:pos x="0" y="0"/>
              </a:cxn>
            </a:cxnLst>
            <a:rect l="0" t="0" r="r" b="b"/>
            <a:pathLst>
              <a:path w="333" h="1008">
                <a:moveTo>
                  <a:pt x="333" y="1008"/>
                </a:moveTo>
                <a:lnTo>
                  <a:pt x="0" y="0"/>
                </a:lnTo>
              </a:path>
            </a:pathLst>
          </a:custGeom>
          <a:noFill/>
          <a:ln w="19050" cap="flat" cmpd="sng" algn="ctr">
            <a:solidFill>
              <a:srgbClr val="1F497D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107" name="Freeform 25"/>
          <p:cNvSpPr>
            <a:spLocks/>
          </p:cNvSpPr>
          <p:nvPr/>
        </p:nvSpPr>
        <p:spPr bwMode="auto">
          <a:xfrm rot="5400000">
            <a:off x="2395104" y="3618000"/>
            <a:ext cx="0" cy="412187"/>
          </a:xfrm>
          <a:custGeom>
            <a:avLst/>
            <a:gdLst/>
            <a:ahLst/>
            <a:cxnLst>
              <a:cxn ang="0">
                <a:pos x="333" y="1008"/>
              </a:cxn>
              <a:cxn ang="0">
                <a:pos x="0" y="0"/>
              </a:cxn>
            </a:cxnLst>
            <a:rect l="0" t="0" r="r" b="b"/>
            <a:pathLst>
              <a:path w="333" h="1008">
                <a:moveTo>
                  <a:pt x="333" y="1008"/>
                </a:moveTo>
                <a:lnTo>
                  <a:pt x="0" y="0"/>
                </a:lnTo>
              </a:path>
            </a:pathLst>
          </a:custGeom>
          <a:noFill/>
          <a:ln w="38100" cap="flat" cmpd="dbl" algn="ctr">
            <a:solidFill>
              <a:schemeClr val="accent2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8" name="ZoneTexte 107"/>
          <p:cNvSpPr txBox="1"/>
          <p:nvPr/>
        </p:nvSpPr>
        <p:spPr>
          <a:xfrm>
            <a:off x="2051720" y="3816000"/>
            <a:ext cx="7365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0" dirty="0">
                <a:solidFill>
                  <a:srgbClr val="9F2936"/>
                </a:solidFill>
                <a:latin typeface="Trebuchet MS"/>
                <a:cs typeface="Trebuchet MS"/>
              </a:rPr>
              <a:t>20</a:t>
            </a:r>
          </a:p>
        </p:txBody>
      </p:sp>
      <p:sp>
        <p:nvSpPr>
          <p:cNvPr id="109" name="Freeform 25"/>
          <p:cNvSpPr>
            <a:spLocks/>
          </p:cNvSpPr>
          <p:nvPr/>
        </p:nvSpPr>
        <p:spPr bwMode="auto">
          <a:xfrm rot="16200000" flipH="1">
            <a:off x="3261016" y="3150000"/>
            <a:ext cx="0" cy="1348185"/>
          </a:xfrm>
          <a:custGeom>
            <a:avLst/>
            <a:gdLst/>
            <a:ahLst/>
            <a:cxnLst>
              <a:cxn ang="0">
                <a:pos x="333" y="1008"/>
              </a:cxn>
              <a:cxn ang="0">
                <a:pos x="0" y="0"/>
              </a:cxn>
            </a:cxnLst>
            <a:rect l="0" t="0" r="r" b="b"/>
            <a:pathLst>
              <a:path w="333" h="1008">
                <a:moveTo>
                  <a:pt x="333" y="1008"/>
                </a:moveTo>
                <a:lnTo>
                  <a:pt x="0" y="0"/>
                </a:lnTo>
              </a:path>
            </a:pathLst>
          </a:custGeom>
          <a:noFill/>
          <a:ln w="28575" cap="flat" cmpd="sng" algn="ctr">
            <a:solidFill>
              <a:srgbClr val="4F6228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111" name="ZoneTexte 110"/>
          <p:cNvSpPr txBox="1"/>
          <p:nvPr/>
        </p:nvSpPr>
        <p:spPr>
          <a:xfrm>
            <a:off x="2514599" y="3814284"/>
            <a:ext cx="7365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0" dirty="0">
                <a:solidFill>
                  <a:srgbClr val="4F6228"/>
                </a:solidFill>
                <a:latin typeface="Trebuchet MS"/>
                <a:cs typeface="Trebuchet MS"/>
              </a:rPr>
              <a:t>130</a:t>
            </a:r>
          </a:p>
        </p:txBody>
      </p:sp>
      <p:grpSp>
        <p:nvGrpSpPr>
          <p:cNvPr id="125" name="Grouper 124"/>
          <p:cNvGrpSpPr/>
          <p:nvPr/>
        </p:nvGrpSpPr>
        <p:grpSpPr>
          <a:xfrm>
            <a:off x="2232000" y="4690800"/>
            <a:ext cx="3204096" cy="435237"/>
            <a:chOff x="2176764" y="4726951"/>
            <a:chExt cx="3204096" cy="435237"/>
          </a:xfrm>
        </p:grpSpPr>
        <p:grpSp>
          <p:nvGrpSpPr>
            <p:cNvPr id="112" name="Grouper 56"/>
            <p:cNvGrpSpPr>
              <a:grpSpLocks noChangeAspect="1"/>
            </p:cNvGrpSpPr>
            <p:nvPr/>
          </p:nvGrpSpPr>
          <p:grpSpPr>
            <a:xfrm rot="584225">
              <a:off x="3071583" y="4726951"/>
              <a:ext cx="2309277" cy="435237"/>
              <a:chOff x="4386534" y="4191000"/>
              <a:chExt cx="1963466" cy="330200"/>
            </a:xfrm>
          </p:grpSpPr>
          <p:pic>
            <p:nvPicPr>
              <p:cNvPr id="114" name="Image 113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4876800" y="4191000"/>
                <a:ext cx="1473200" cy="330200"/>
              </a:xfrm>
              <a:prstGeom prst="rect">
                <a:avLst/>
              </a:prstGeom>
            </p:spPr>
          </p:pic>
          <p:sp>
            <p:nvSpPr>
              <p:cNvPr id="115" name="Line 17"/>
              <p:cNvSpPr>
                <a:spLocks noChangeShapeType="1"/>
              </p:cNvSpPr>
              <p:nvPr/>
            </p:nvSpPr>
            <p:spPr bwMode="auto">
              <a:xfrm rot="315775" flipV="1">
                <a:off x="4386534" y="4253096"/>
                <a:ext cx="1939076" cy="183121"/>
              </a:xfrm>
              <a:prstGeom prst="line">
                <a:avLst/>
              </a:prstGeom>
              <a:noFill/>
              <a:ln w="9525" cap="flat" cmpd="sng" algn="ctr">
                <a:solidFill>
                  <a:srgbClr val="0A0C0A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117" name="Freeform 25"/>
            <p:cNvSpPr>
              <a:spLocks/>
            </p:cNvSpPr>
            <p:nvPr/>
          </p:nvSpPr>
          <p:spPr bwMode="auto">
            <a:xfrm rot="16200000" flipH="1">
              <a:off x="2986764" y="4204951"/>
              <a:ext cx="0" cy="1620000"/>
            </a:xfrm>
            <a:custGeom>
              <a:avLst/>
              <a:gdLst/>
              <a:ahLst/>
              <a:cxnLst>
                <a:cxn ang="0">
                  <a:pos x="333" y="1008"/>
                </a:cxn>
                <a:cxn ang="0">
                  <a:pos x="0" y="0"/>
                </a:cxn>
              </a:cxnLst>
              <a:rect l="0" t="0" r="r" b="b"/>
              <a:pathLst>
                <a:path w="333" h="1008">
                  <a:moveTo>
                    <a:pt x="333" y="1008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 algn="ctr">
              <a:solidFill>
                <a:srgbClr val="4F6228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</p:grpSp>
      <p:grpSp>
        <p:nvGrpSpPr>
          <p:cNvPr id="126" name="Grouper 125"/>
          <p:cNvGrpSpPr/>
          <p:nvPr/>
        </p:nvGrpSpPr>
        <p:grpSpPr>
          <a:xfrm>
            <a:off x="2232000" y="5802075"/>
            <a:ext cx="3183418" cy="435237"/>
            <a:chOff x="2197442" y="4726951"/>
            <a:chExt cx="3183418" cy="435237"/>
          </a:xfrm>
        </p:grpSpPr>
        <p:grpSp>
          <p:nvGrpSpPr>
            <p:cNvPr id="130" name="Grouper 56"/>
            <p:cNvGrpSpPr>
              <a:grpSpLocks noChangeAspect="1"/>
            </p:cNvGrpSpPr>
            <p:nvPr/>
          </p:nvGrpSpPr>
          <p:grpSpPr>
            <a:xfrm rot="584225">
              <a:off x="3071583" y="4726951"/>
              <a:ext cx="2309277" cy="435237"/>
              <a:chOff x="4386534" y="4191000"/>
              <a:chExt cx="1963466" cy="330200"/>
            </a:xfrm>
          </p:grpSpPr>
          <p:pic>
            <p:nvPicPr>
              <p:cNvPr id="135" name="Image 134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4876800" y="4191000"/>
                <a:ext cx="1473200" cy="330200"/>
              </a:xfrm>
              <a:prstGeom prst="rect">
                <a:avLst/>
              </a:prstGeom>
            </p:spPr>
          </p:pic>
          <p:sp>
            <p:nvSpPr>
              <p:cNvPr id="138" name="Line 17"/>
              <p:cNvSpPr>
                <a:spLocks noChangeShapeType="1"/>
              </p:cNvSpPr>
              <p:nvPr/>
            </p:nvSpPr>
            <p:spPr bwMode="auto">
              <a:xfrm rot="315775" flipV="1">
                <a:off x="4386534" y="4253096"/>
                <a:ext cx="1939076" cy="183121"/>
              </a:xfrm>
              <a:prstGeom prst="line">
                <a:avLst/>
              </a:prstGeom>
              <a:noFill/>
              <a:ln w="9525" cap="flat" cmpd="sng" algn="ctr">
                <a:solidFill>
                  <a:srgbClr val="0A0C0A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132" name="Freeform 25"/>
            <p:cNvSpPr>
              <a:spLocks/>
            </p:cNvSpPr>
            <p:nvPr/>
          </p:nvSpPr>
          <p:spPr bwMode="auto">
            <a:xfrm rot="16200000" flipH="1">
              <a:off x="3069536" y="4191065"/>
              <a:ext cx="0" cy="1744187"/>
            </a:xfrm>
            <a:custGeom>
              <a:avLst/>
              <a:gdLst/>
              <a:ahLst/>
              <a:cxnLst>
                <a:cxn ang="0">
                  <a:pos x="333" y="1008"/>
                </a:cxn>
                <a:cxn ang="0">
                  <a:pos x="0" y="0"/>
                </a:cxn>
              </a:cxnLst>
              <a:rect l="0" t="0" r="r" b="b"/>
              <a:pathLst>
                <a:path w="333" h="1008">
                  <a:moveTo>
                    <a:pt x="333" y="1008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 algn="ctr">
              <a:solidFill>
                <a:srgbClr val="4F6228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</p:grpSp>
      <p:sp>
        <p:nvSpPr>
          <p:cNvPr id="142" name="Freeform 25"/>
          <p:cNvSpPr>
            <a:spLocks/>
          </p:cNvSpPr>
          <p:nvPr/>
        </p:nvSpPr>
        <p:spPr bwMode="auto">
          <a:xfrm rot="10800000" flipH="1">
            <a:off x="2215153" y="4981924"/>
            <a:ext cx="0" cy="268186"/>
          </a:xfrm>
          <a:custGeom>
            <a:avLst/>
            <a:gdLst/>
            <a:ahLst/>
            <a:cxnLst>
              <a:cxn ang="0">
                <a:pos x="333" y="1008"/>
              </a:cxn>
              <a:cxn ang="0">
                <a:pos x="0" y="0"/>
              </a:cxn>
            </a:cxnLst>
            <a:rect l="0" t="0" r="r" b="b"/>
            <a:pathLst>
              <a:path w="333" h="1008">
                <a:moveTo>
                  <a:pt x="333" y="1008"/>
                </a:moveTo>
                <a:lnTo>
                  <a:pt x="0" y="0"/>
                </a:lnTo>
              </a:path>
            </a:pathLst>
          </a:custGeom>
          <a:noFill/>
          <a:ln w="38100" cap="flat" cmpd="dbl" algn="ctr">
            <a:solidFill>
              <a:schemeClr val="accent2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3" name="Freeform 25"/>
          <p:cNvSpPr>
            <a:spLocks/>
          </p:cNvSpPr>
          <p:nvPr/>
        </p:nvSpPr>
        <p:spPr bwMode="auto">
          <a:xfrm rot="10800000" flipH="1" flipV="1">
            <a:off x="2223622" y="5862458"/>
            <a:ext cx="0" cy="268186"/>
          </a:xfrm>
          <a:custGeom>
            <a:avLst/>
            <a:gdLst/>
            <a:ahLst/>
            <a:cxnLst>
              <a:cxn ang="0">
                <a:pos x="333" y="1008"/>
              </a:cxn>
              <a:cxn ang="0">
                <a:pos x="0" y="0"/>
              </a:cxn>
            </a:cxnLst>
            <a:rect l="0" t="0" r="r" b="b"/>
            <a:pathLst>
              <a:path w="333" h="1008">
                <a:moveTo>
                  <a:pt x="333" y="1008"/>
                </a:moveTo>
                <a:lnTo>
                  <a:pt x="0" y="0"/>
                </a:lnTo>
              </a:path>
            </a:pathLst>
          </a:custGeom>
          <a:noFill/>
          <a:ln w="38100" cap="flat" cmpd="dbl" algn="ctr">
            <a:solidFill>
              <a:schemeClr val="accent2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4" name="Freeform 25"/>
          <p:cNvSpPr>
            <a:spLocks/>
          </p:cNvSpPr>
          <p:nvPr/>
        </p:nvSpPr>
        <p:spPr bwMode="auto">
          <a:xfrm rot="16200000">
            <a:off x="2923284" y="4252549"/>
            <a:ext cx="279399" cy="1714174"/>
          </a:xfrm>
          <a:custGeom>
            <a:avLst/>
            <a:gdLst/>
            <a:ahLst/>
            <a:cxnLst>
              <a:cxn ang="0">
                <a:pos x="333" y="1008"/>
              </a:cxn>
              <a:cxn ang="0">
                <a:pos x="0" y="0"/>
              </a:cxn>
            </a:cxnLst>
            <a:rect l="0" t="0" r="r" b="b"/>
            <a:pathLst>
              <a:path w="333" h="1008">
                <a:moveTo>
                  <a:pt x="333" y="1008"/>
                </a:moveTo>
                <a:lnTo>
                  <a:pt x="0" y="0"/>
                </a:lnTo>
              </a:path>
            </a:pathLst>
          </a:custGeom>
          <a:noFill/>
          <a:ln w="19050" cap="flat" cmpd="sng" algn="ctr">
            <a:solidFill>
              <a:srgbClr val="1F497D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145" name="Freeform 25"/>
          <p:cNvSpPr>
            <a:spLocks/>
          </p:cNvSpPr>
          <p:nvPr/>
        </p:nvSpPr>
        <p:spPr bwMode="auto">
          <a:xfrm rot="5340000" flipV="1">
            <a:off x="2948686" y="5124616"/>
            <a:ext cx="279399" cy="1714174"/>
          </a:xfrm>
          <a:custGeom>
            <a:avLst/>
            <a:gdLst/>
            <a:ahLst/>
            <a:cxnLst>
              <a:cxn ang="0">
                <a:pos x="333" y="1008"/>
              </a:cxn>
              <a:cxn ang="0">
                <a:pos x="0" y="0"/>
              </a:cxn>
            </a:cxnLst>
            <a:rect l="0" t="0" r="r" b="b"/>
            <a:pathLst>
              <a:path w="333" h="1008">
                <a:moveTo>
                  <a:pt x="333" y="1008"/>
                </a:moveTo>
                <a:lnTo>
                  <a:pt x="0" y="0"/>
                </a:lnTo>
              </a:path>
            </a:pathLst>
          </a:custGeom>
          <a:noFill/>
          <a:ln w="19050" cap="flat" cmpd="sng" algn="ctr">
            <a:solidFill>
              <a:srgbClr val="1F497D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53" name="Rectangle 2" descr="Marbre blanc"/>
          <p:cNvSpPr>
            <a:spLocks noChangeArrowheads="1"/>
          </p:cNvSpPr>
          <p:nvPr/>
        </p:nvSpPr>
        <p:spPr bwMode="auto">
          <a:xfrm>
            <a:off x="378619" y="441326"/>
            <a:ext cx="8412162" cy="45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extrusionH="57150" contourW="6350" prstMaterial="metal">
              <a:bevelT w="38100" h="3810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defTabSz="914363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fr-FR" sz="26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latin typeface="+mj-lt"/>
                <a:ea typeface="+mn-ea"/>
                <a:cs typeface="Arial" charset="0"/>
              </a:rPr>
              <a:t>EQUILIBRE ET Stabilité de l’ ULM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" grpId="0" animBg="1"/>
      <p:bldP spid="147" grpId="0" animBg="1"/>
      <p:bldP spid="146" grpId="0" animBg="1"/>
      <p:bldP spid="91" grpId="0" animBg="1"/>
      <p:bldP spid="92" grpId="0"/>
      <p:bldP spid="93" grpId="0" animBg="1"/>
      <p:bldP spid="94" grpId="0" animBg="1"/>
      <p:bldP spid="95" grpId="0"/>
      <p:bldP spid="96" grpId="0" animBg="1"/>
      <p:bldP spid="97" grpId="0"/>
      <p:bldP spid="101" grpId="0"/>
      <p:bldP spid="102" grpId="0" animBg="1"/>
      <p:bldP spid="107" grpId="0" animBg="1"/>
      <p:bldP spid="108" grpId="0"/>
      <p:bldP spid="109" grpId="0" animBg="1"/>
      <p:bldP spid="111" grpId="0"/>
      <p:bldP spid="142" grpId="0" animBg="1"/>
      <p:bldP spid="143" grpId="0" animBg="1"/>
      <p:bldP spid="144" grpId="0" animBg="1"/>
      <p:bldP spid="14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r 56"/>
          <p:cNvGrpSpPr/>
          <p:nvPr/>
        </p:nvGrpSpPr>
        <p:grpSpPr>
          <a:xfrm>
            <a:off x="3296092" y="4313478"/>
            <a:ext cx="2638951" cy="1792897"/>
            <a:chOff x="3296092" y="4025899"/>
            <a:chExt cx="2638951" cy="1792897"/>
          </a:xfrm>
        </p:grpSpPr>
        <p:grpSp>
          <p:nvGrpSpPr>
            <p:cNvPr id="4" name="Grouper 45"/>
            <p:cNvGrpSpPr>
              <a:grpSpLocks noChangeAspect="1"/>
            </p:cNvGrpSpPr>
            <p:nvPr/>
          </p:nvGrpSpPr>
          <p:grpSpPr>
            <a:xfrm>
              <a:off x="3296092" y="4025899"/>
              <a:ext cx="2638951" cy="1792897"/>
              <a:chOff x="1689986" y="2451100"/>
              <a:chExt cx="5193414" cy="3505200"/>
            </a:xfrm>
          </p:grpSpPr>
          <p:pic>
            <p:nvPicPr>
              <p:cNvPr id="89" name="Image 88"/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grayscl/>
              </a:blip>
              <a:srcRect r="39250"/>
              <a:stretch>
                <a:fillRect/>
              </a:stretch>
            </p:blipFill>
            <p:spPr>
              <a:xfrm>
                <a:off x="1689986" y="2451100"/>
                <a:ext cx="4952114" cy="3505200"/>
              </a:xfrm>
              <a:prstGeom prst="rect">
                <a:avLst/>
              </a:prstGeom>
            </p:spPr>
          </p:pic>
          <p:grpSp>
            <p:nvGrpSpPr>
              <p:cNvPr id="5" name="Grouper 57"/>
              <p:cNvGrpSpPr/>
              <p:nvPr/>
            </p:nvGrpSpPr>
            <p:grpSpPr>
              <a:xfrm>
                <a:off x="4953000" y="2717800"/>
                <a:ext cx="1930400" cy="2692400"/>
                <a:chOff x="4953000" y="2717800"/>
                <a:chExt cx="1930400" cy="2692400"/>
              </a:xfrm>
            </p:grpSpPr>
            <p:sp>
              <p:nvSpPr>
                <p:cNvPr id="91" name="Rectangle 90"/>
                <p:cNvSpPr/>
                <p:nvPr/>
              </p:nvSpPr>
              <p:spPr bwMode="auto">
                <a:xfrm>
                  <a:off x="4953000" y="2717800"/>
                  <a:ext cx="1689100" cy="4826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vert="horz" wrap="square" lIns="109728" tIns="54864" rIns="109728" bIns="54864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1096963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2800" b="0" i="0" u="none" strike="noStrike" cap="none" normalizeH="0" baseline="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egoe" pitchFamily="34" charset="0"/>
                  </a:endParaRPr>
                </a:p>
              </p:txBody>
            </p:sp>
            <p:sp>
              <p:nvSpPr>
                <p:cNvPr id="92" name="Rectangle 91"/>
                <p:cNvSpPr/>
                <p:nvPr/>
              </p:nvSpPr>
              <p:spPr bwMode="auto">
                <a:xfrm>
                  <a:off x="5499100" y="4216400"/>
                  <a:ext cx="1384300" cy="11938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vert="horz" wrap="square" lIns="109728" tIns="54864" rIns="109728" bIns="54864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1096963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2800" b="0" i="0" u="none" strike="noStrike" cap="none" normalizeH="0" baseline="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egoe" pitchFamily="34" charset="0"/>
                  </a:endParaRPr>
                </a:p>
              </p:txBody>
            </p:sp>
          </p:grpSp>
        </p:grpSp>
        <p:grpSp>
          <p:nvGrpSpPr>
            <p:cNvPr id="6" name="Group 48"/>
            <p:cNvGrpSpPr>
              <a:grpSpLocks/>
            </p:cNvGrpSpPr>
            <p:nvPr/>
          </p:nvGrpSpPr>
          <p:grpSpPr bwMode="auto">
            <a:xfrm>
              <a:off x="4357925" y="4387496"/>
              <a:ext cx="402749" cy="378154"/>
              <a:chOff x="1093" y="2411"/>
              <a:chExt cx="177" cy="157"/>
            </a:xfrm>
          </p:grpSpPr>
          <p:sp>
            <p:nvSpPr>
              <p:cNvPr id="86" name="Oval 49"/>
              <p:cNvSpPr>
                <a:spLocks noChangeArrowheads="1"/>
              </p:cNvSpPr>
              <p:nvPr/>
            </p:nvSpPr>
            <p:spPr bwMode="auto">
              <a:xfrm>
                <a:off x="1140" y="2451"/>
                <a:ext cx="77" cy="75"/>
              </a:xfrm>
              <a:prstGeom prst="ellipse">
                <a:avLst/>
              </a:prstGeom>
              <a:solidFill>
                <a:srgbClr val="FFFF00"/>
              </a:solidFill>
              <a:ln w="31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7" name="Line 50"/>
              <p:cNvSpPr>
                <a:spLocks noChangeShapeType="1"/>
              </p:cNvSpPr>
              <p:nvPr/>
            </p:nvSpPr>
            <p:spPr bwMode="auto">
              <a:xfrm>
                <a:off x="1183" y="2411"/>
                <a:ext cx="0" cy="157"/>
              </a:xfrm>
              <a:prstGeom prst="line">
                <a:avLst/>
              </a:prstGeom>
              <a:noFill/>
              <a:ln w="3175" cap="flat" cmpd="sng" algn="ctr">
                <a:solidFill>
                  <a:srgbClr val="E3DED1"/>
                </a:solidFill>
                <a:prstDash val="solid"/>
                <a:round/>
                <a:headEnd type="none" w="med" len="med"/>
                <a:tailEnd type="none" w="med" len="med"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8" name="Line 51"/>
              <p:cNvSpPr>
                <a:spLocks noChangeShapeType="1"/>
              </p:cNvSpPr>
              <p:nvPr/>
            </p:nvSpPr>
            <p:spPr bwMode="auto">
              <a:xfrm rot="5400000">
                <a:off x="1182" y="2403"/>
                <a:ext cx="0" cy="177"/>
              </a:xfrm>
              <a:prstGeom prst="line">
                <a:avLst/>
              </a:prstGeom>
              <a:noFill/>
              <a:ln w="3175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sp>
        <p:nvSpPr>
          <p:cNvPr id="41" name="Rectangle 11"/>
          <p:cNvSpPr>
            <a:spLocks noChangeArrowheads="1"/>
          </p:cNvSpPr>
          <p:nvPr/>
        </p:nvSpPr>
        <p:spPr bwMode="auto">
          <a:xfrm>
            <a:off x="1905000" y="1060450"/>
            <a:ext cx="5359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indent="-393192" algn="ctr" eaLnBrk="1" hangingPunct="1">
              <a:spcBef>
                <a:spcPts val="768"/>
              </a:spcBef>
              <a:buBlip>
                <a:blip r:embed="rId3"/>
              </a:buBlip>
              <a:defRPr/>
            </a:pPr>
            <a:r>
              <a:rPr lang="fr-FR" sz="1800" cap="small" dirty="0">
                <a:solidFill>
                  <a:srgbClr val="1B587C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/>
                <a:ea typeface="+mn-ea"/>
                <a:cs typeface="Trebuchet MS"/>
              </a:rPr>
              <a:t>   Facteurs influant sur l’effet girouette</a:t>
            </a: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5845" y="2857500"/>
            <a:ext cx="1497709" cy="344796"/>
          </a:xfrm>
          <a:prstGeom prst="rect">
            <a:avLst/>
          </a:prstGeom>
        </p:spPr>
      </p:pic>
      <p:sp>
        <p:nvSpPr>
          <p:cNvPr id="16" name="Oval 58"/>
          <p:cNvSpPr>
            <a:spLocks noChangeArrowheads="1"/>
          </p:cNvSpPr>
          <p:nvPr/>
        </p:nvSpPr>
        <p:spPr bwMode="auto">
          <a:xfrm rot="2586291">
            <a:off x="4762500" y="2987675"/>
            <a:ext cx="152400" cy="1524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ZoneTexte 30"/>
          <p:cNvSpPr txBox="1">
            <a:spLocks noChangeAspect="1"/>
          </p:cNvSpPr>
          <p:nvPr/>
        </p:nvSpPr>
        <p:spPr>
          <a:xfrm>
            <a:off x="2212975" y="1727215"/>
            <a:ext cx="4743450" cy="370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ct val="0"/>
              </a:spcBef>
              <a:spcAft>
                <a:spcPts val="1200"/>
              </a:spcAft>
              <a:defRPr/>
            </a:pPr>
            <a:r>
              <a:rPr lang="fr-FR" sz="1400" b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rebuchet MS"/>
                <a:ea typeface="+mj-ea"/>
                <a:cs typeface="Trebuchet MS"/>
              </a:rPr>
              <a:t>1/ L’empennage vertical et le fuselage</a:t>
            </a:r>
          </a:p>
        </p:txBody>
      </p:sp>
      <p:grpSp>
        <p:nvGrpSpPr>
          <p:cNvPr id="7" name="Grouper 34"/>
          <p:cNvGrpSpPr/>
          <p:nvPr/>
        </p:nvGrpSpPr>
        <p:grpSpPr>
          <a:xfrm rot="5400000">
            <a:off x="4232985" y="3238092"/>
            <a:ext cx="952500" cy="2036475"/>
            <a:chOff x="879476" y="2731167"/>
            <a:chExt cx="952500" cy="2036475"/>
          </a:xfrm>
        </p:grpSpPr>
        <p:sp>
          <p:nvSpPr>
            <p:cNvPr id="36" name="Line 125"/>
            <p:cNvSpPr>
              <a:spLocks noChangeShapeType="1"/>
            </p:cNvSpPr>
            <p:nvPr/>
          </p:nvSpPr>
          <p:spPr bwMode="auto">
            <a:xfrm rot="1500000">
              <a:off x="879476" y="3300042"/>
              <a:ext cx="952500" cy="0"/>
            </a:xfrm>
            <a:prstGeom prst="line">
              <a:avLst/>
            </a:prstGeom>
            <a:noFill/>
            <a:ln w="9525">
              <a:solidFill>
                <a:srgbClr val="0099CC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Line 127"/>
            <p:cNvSpPr>
              <a:spLocks noChangeShapeType="1"/>
            </p:cNvSpPr>
            <p:nvPr/>
          </p:nvSpPr>
          <p:spPr bwMode="auto">
            <a:xfrm rot="1500000">
              <a:off x="879476" y="4767642"/>
              <a:ext cx="952500" cy="0"/>
            </a:xfrm>
            <a:prstGeom prst="line">
              <a:avLst/>
            </a:prstGeom>
            <a:noFill/>
            <a:ln w="9525">
              <a:solidFill>
                <a:srgbClr val="0099CC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Line 128"/>
            <p:cNvSpPr>
              <a:spLocks noChangeShapeType="1"/>
            </p:cNvSpPr>
            <p:nvPr/>
          </p:nvSpPr>
          <p:spPr bwMode="auto">
            <a:xfrm rot="1500000">
              <a:off x="879476" y="4459128"/>
              <a:ext cx="952500" cy="0"/>
            </a:xfrm>
            <a:prstGeom prst="line">
              <a:avLst/>
            </a:prstGeom>
            <a:noFill/>
            <a:ln w="9525">
              <a:solidFill>
                <a:srgbClr val="0099CC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Line 129"/>
            <p:cNvSpPr>
              <a:spLocks noChangeShapeType="1"/>
            </p:cNvSpPr>
            <p:nvPr/>
          </p:nvSpPr>
          <p:spPr bwMode="auto">
            <a:xfrm rot="1500000">
              <a:off x="879476" y="4176015"/>
              <a:ext cx="952500" cy="0"/>
            </a:xfrm>
            <a:prstGeom prst="line">
              <a:avLst/>
            </a:prstGeom>
            <a:noFill/>
            <a:ln w="9525">
              <a:solidFill>
                <a:srgbClr val="0099CC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Line 130"/>
            <p:cNvSpPr>
              <a:spLocks noChangeShapeType="1"/>
            </p:cNvSpPr>
            <p:nvPr/>
          </p:nvSpPr>
          <p:spPr bwMode="auto">
            <a:xfrm rot="1500000">
              <a:off x="879476" y="3917070"/>
              <a:ext cx="952500" cy="0"/>
            </a:xfrm>
            <a:prstGeom prst="line">
              <a:avLst/>
            </a:prstGeom>
            <a:noFill/>
            <a:ln w="9525">
              <a:solidFill>
                <a:srgbClr val="0099CC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Line 131"/>
            <p:cNvSpPr>
              <a:spLocks noChangeShapeType="1"/>
            </p:cNvSpPr>
            <p:nvPr/>
          </p:nvSpPr>
          <p:spPr bwMode="auto">
            <a:xfrm rot="1500000">
              <a:off x="879476" y="3014282"/>
              <a:ext cx="952500" cy="0"/>
            </a:xfrm>
            <a:prstGeom prst="line">
              <a:avLst/>
            </a:prstGeom>
            <a:noFill/>
            <a:ln w="9525">
              <a:solidFill>
                <a:srgbClr val="0099CC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" name="Line 132"/>
            <p:cNvSpPr>
              <a:spLocks noChangeShapeType="1"/>
            </p:cNvSpPr>
            <p:nvPr/>
          </p:nvSpPr>
          <p:spPr bwMode="auto">
            <a:xfrm rot="1500000">
              <a:off x="879476" y="3583156"/>
              <a:ext cx="952500" cy="0"/>
            </a:xfrm>
            <a:prstGeom prst="line">
              <a:avLst/>
            </a:prstGeom>
            <a:noFill/>
            <a:ln w="9525">
              <a:solidFill>
                <a:srgbClr val="0099CC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" name="Line 133"/>
            <p:cNvSpPr>
              <a:spLocks noChangeShapeType="1"/>
            </p:cNvSpPr>
            <p:nvPr/>
          </p:nvSpPr>
          <p:spPr bwMode="auto">
            <a:xfrm rot="1500000">
              <a:off x="879476" y="2731167"/>
              <a:ext cx="952500" cy="0"/>
            </a:xfrm>
            <a:prstGeom prst="line">
              <a:avLst/>
            </a:prstGeom>
            <a:noFill/>
            <a:ln w="9525">
              <a:solidFill>
                <a:srgbClr val="0099CC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8" name="Grouper 138"/>
          <p:cNvGrpSpPr/>
          <p:nvPr/>
        </p:nvGrpSpPr>
        <p:grpSpPr>
          <a:xfrm>
            <a:off x="4788355" y="4681816"/>
            <a:ext cx="155742" cy="1286687"/>
            <a:chOff x="4788355" y="4394237"/>
            <a:chExt cx="155742" cy="1286687"/>
          </a:xfrm>
        </p:grpSpPr>
        <p:sp>
          <p:nvSpPr>
            <p:cNvPr id="78" name="Line 125"/>
            <p:cNvSpPr>
              <a:spLocks noChangeShapeType="1"/>
            </p:cNvSpPr>
            <p:nvPr/>
          </p:nvSpPr>
          <p:spPr bwMode="auto">
            <a:xfrm rot="6900000">
              <a:off x="4528105" y="4700082"/>
              <a:ext cx="520500" cy="0"/>
            </a:xfrm>
            <a:prstGeom prst="line">
              <a:avLst/>
            </a:prstGeom>
            <a:noFill/>
            <a:ln w="9525">
              <a:solidFill>
                <a:srgbClr val="0099CC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9" name="Line 131"/>
            <p:cNvSpPr>
              <a:spLocks noChangeShapeType="1"/>
            </p:cNvSpPr>
            <p:nvPr/>
          </p:nvSpPr>
          <p:spPr bwMode="auto">
            <a:xfrm rot="6900000">
              <a:off x="4305848" y="5042676"/>
              <a:ext cx="1276497" cy="0"/>
            </a:xfrm>
            <a:prstGeom prst="line">
              <a:avLst/>
            </a:prstGeom>
            <a:noFill/>
            <a:ln w="9525">
              <a:solidFill>
                <a:srgbClr val="0099CC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3" name="Line 125"/>
            <p:cNvSpPr>
              <a:spLocks noChangeShapeType="1"/>
            </p:cNvSpPr>
            <p:nvPr/>
          </p:nvSpPr>
          <p:spPr bwMode="auto">
            <a:xfrm rot="6900000">
              <a:off x="4399243" y="4846906"/>
              <a:ext cx="844498" cy="0"/>
            </a:xfrm>
            <a:prstGeom prst="line">
              <a:avLst/>
            </a:prstGeom>
            <a:noFill/>
            <a:ln w="9525">
              <a:solidFill>
                <a:srgbClr val="0099CC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4" name="Line 131"/>
            <p:cNvSpPr>
              <a:spLocks noChangeShapeType="1"/>
            </p:cNvSpPr>
            <p:nvPr/>
          </p:nvSpPr>
          <p:spPr bwMode="auto">
            <a:xfrm rot="6900000">
              <a:off x="4310148" y="4960485"/>
              <a:ext cx="1132496" cy="0"/>
            </a:xfrm>
            <a:prstGeom prst="line">
              <a:avLst/>
            </a:prstGeom>
            <a:noFill/>
            <a:ln w="9525">
              <a:solidFill>
                <a:srgbClr val="0099CC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95" name="Line 5"/>
          <p:cNvSpPr>
            <a:spLocks noChangeShapeType="1"/>
          </p:cNvSpPr>
          <p:nvPr/>
        </p:nvSpPr>
        <p:spPr bwMode="auto">
          <a:xfrm flipH="1" flipV="1">
            <a:off x="2984502" y="5265979"/>
            <a:ext cx="1394791" cy="433490"/>
          </a:xfrm>
          <a:prstGeom prst="line">
            <a:avLst/>
          </a:prstGeom>
          <a:noFill/>
          <a:ln w="12700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4" name="Oval 44"/>
          <p:cNvSpPr>
            <a:spLocks noChangeArrowheads="1"/>
          </p:cNvSpPr>
          <p:nvPr/>
        </p:nvSpPr>
        <p:spPr bwMode="auto">
          <a:xfrm>
            <a:off x="4331756" y="5615016"/>
            <a:ext cx="464211" cy="474980"/>
          </a:xfrm>
          <a:prstGeom prst="ellipse">
            <a:avLst/>
          </a:prstGeom>
          <a:noFill/>
          <a:ln w="12700">
            <a:solidFill>
              <a:srgbClr val="008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9" name="Grouper 135"/>
          <p:cNvGrpSpPr/>
          <p:nvPr/>
        </p:nvGrpSpPr>
        <p:grpSpPr>
          <a:xfrm>
            <a:off x="749923" y="3956021"/>
            <a:ext cx="2238886" cy="2170417"/>
            <a:chOff x="749923" y="3956021"/>
            <a:chExt cx="2238886" cy="2170417"/>
          </a:xfrm>
        </p:grpSpPr>
        <p:grpSp>
          <p:nvGrpSpPr>
            <p:cNvPr id="10" name="Group 7"/>
            <p:cNvGrpSpPr>
              <a:grpSpLocks noChangeAspect="1"/>
            </p:cNvGrpSpPr>
            <p:nvPr/>
          </p:nvGrpSpPr>
          <p:grpSpPr bwMode="auto">
            <a:xfrm>
              <a:off x="749923" y="4050001"/>
              <a:ext cx="2238886" cy="2076437"/>
              <a:chOff x="5822" y="11037"/>
              <a:chExt cx="4813" cy="4774"/>
            </a:xfrm>
          </p:grpSpPr>
          <p:sp>
            <p:nvSpPr>
              <p:cNvPr id="98" name="Freeform 9"/>
              <p:cNvSpPr>
                <a:spLocks/>
              </p:cNvSpPr>
              <p:nvPr/>
            </p:nvSpPr>
            <p:spPr bwMode="auto">
              <a:xfrm>
                <a:off x="7580" y="11037"/>
                <a:ext cx="1220" cy="2525"/>
              </a:xfrm>
              <a:custGeom>
                <a:avLst/>
                <a:gdLst>
                  <a:gd name="connsiteX0" fmla="*/ 460 w 1220"/>
                  <a:gd name="connsiteY0" fmla="*/ 2525 h 2525"/>
                  <a:gd name="connsiteX1" fmla="*/ 0 w 1220"/>
                  <a:gd name="connsiteY1" fmla="*/ 0 h 2525"/>
                  <a:gd name="connsiteX2" fmla="*/ 347 w 1220"/>
                  <a:gd name="connsiteY2" fmla="*/ 180 h 2525"/>
                  <a:gd name="connsiteX3" fmla="*/ 460 w 1220"/>
                  <a:gd name="connsiteY3" fmla="*/ 500 h 2525"/>
                  <a:gd name="connsiteX4" fmla="*/ 660 w 1220"/>
                  <a:gd name="connsiteY4" fmla="*/ 160 h 2525"/>
                  <a:gd name="connsiteX5" fmla="*/ 860 w 1220"/>
                  <a:gd name="connsiteY5" fmla="*/ 480 h 2525"/>
                  <a:gd name="connsiteX6" fmla="*/ 1040 w 1220"/>
                  <a:gd name="connsiteY6" fmla="*/ 0 h 2525"/>
                  <a:gd name="connsiteX7" fmla="*/ 1040 w 1220"/>
                  <a:gd name="connsiteY7" fmla="*/ 300 h 2525"/>
                  <a:gd name="connsiteX8" fmla="*/ 1220 w 1220"/>
                  <a:gd name="connsiteY8" fmla="*/ 0 h 2525"/>
                  <a:gd name="connsiteX9" fmla="*/ 860 w 1220"/>
                  <a:gd name="connsiteY9" fmla="*/ 2525 h 2525"/>
                  <a:gd name="connsiteX0" fmla="*/ 460 w 1220"/>
                  <a:gd name="connsiteY0" fmla="*/ 2525 h 2525"/>
                  <a:gd name="connsiteX1" fmla="*/ 0 w 1220"/>
                  <a:gd name="connsiteY1" fmla="*/ 0 h 2525"/>
                  <a:gd name="connsiteX2" fmla="*/ 460 w 1220"/>
                  <a:gd name="connsiteY2" fmla="*/ 500 h 2525"/>
                  <a:gd name="connsiteX3" fmla="*/ 660 w 1220"/>
                  <a:gd name="connsiteY3" fmla="*/ 160 h 2525"/>
                  <a:gd name="connsiteX4" fmla="*/ 860 w 1220"/>
                  <a:gd name="connsiteY4" fmla="*/ 480 h 2525"/>
                  <a:gd name="connsiteX5" fmla="*/ 1040 w 1220"/>
                  <a:gd name="connsiteY5" fmla="*/ 0 h 2525"/>
                  <a:gd name="connsiteX6" fmla="*/ 1040 w 1220"/>
                  <a:gd name="connsiteY6" fmla="*/ 300 h 2525"/>
                  <a:gd name="connsiteX7" fmla="*/ 1220 w 1220"/>
                  <a:gd name="connsiteY7" fmla="*/ 0 h 2525"/>
                  <a:gd name="connsiteX8" fmla="*/ 860 w 1220"/>
                  <a:gd name="connsiteY8" fmla="*/ 2525 h 2525"/>
                  <a:gd name="connsiteX0" fmla="*/ 460 w 1220"/>
                  <a:gd name="connsiteY0" fmla="*/ 2525 h 2525"/>
                  <a:gd name="connsiteX1" fmla="*/ 0 w 1220"/>
                  <a:gd name="connsiteY1" fmla="*/ 0 h 2525"/>
                  <a:gd name="connsiteX2" fmla="*/ 660 w 1220"/>
                  <a:gd name="connsiteY2" fmla="*/ 160 h 2525"/>
                  <a:gd name="connsiteX3" fmla="*/ 860 w 1220"/>
                  <a:gd name="connsiteY3" fmla="*/ 480 h 2525"/>
                  <a:gd name="connsiteX4" fmla="*/ 1040 w 1220"/>
                  <a:gd name="connsiteY4" fmla="*/ 0 h 2525"/>
                  <a:gd name="connsiteX5" fmla="*/ 1040 w 1220"/>
                  <a:gd name="connsiteY5" fmla="*/ 300 h 2525"/>
                  <a:gd name="connsiteX6" fmla="*/ 1220 w 1220"/>
                  <a:gd name="connsiteY6" fmla="*/ 0 h 2525"/>
                  <a:gd name="connsiteX7" fmla="*/ 860 w 1220"/>
                  <a:gd name="connsiteY7" fmla="*/ 2525 h 2525"/>
                  <a:gd name="connsiteX0" fmla="*/ 460 w 1220"/>
                  <a:gd name="connsiteY0" fmla="*/ 2525 h 2525"/>
                  <a:gd name="connsiteX1" fmla="*/ 0 w 1220"/>
                  <a:gd name="connsiteY1" fmla="*/ 0 h 2525"/>
                  <a:gd name="connsiteX2" fmla="*/ 860 w 1220"/>
                  <a:gd name="connsiteY2" fmla="*/ 480 h 2525"/>
                  <a:gd name="connsiteX3" fmla="*/ 1040 w 1220"/>
                  <a:gd name="connsiteY3" fmla="*/ 0 h 2525"/>
                  <a:gd name="connsiteX4" fmla="*/ 1040 w 1220"/>
                  <a:gd name="connsiteY4" fmla="*/ 300 h 2525"/>
                  <a:gd name="connsiteX5" fmla="*/ 1220 w 1220"/>
                  <a:gd name="connsiteY5" fmla="*/ 0 h 2525"/>
                  <a:gd name="connsiteX6" fmla="*/ 860 w 1220"/>
                  <a:gd name="connsiteY6" fmla="*/ 2525 h 2525"/>
                  <a:gd name="connsiteX0" fmla="*/ 460 w 1220"/>
                  <a:gd name="connsiteY0" fmla="*/ 2525 h 2525"/>
                  <a:gd name="connsiteX1" fmla="*/ 0 w 1220"/>
                  <a:gd name="connsiteY1" fmla="*/ 0 h 2525"/>
                  <a:gd name="connsiteX2" fmla="*/ 1040 w 1220"/>
                  <a:gd name="connsiteY2" fmla="*/ 0 h 2525"/>
                  <a:gd name="connsiteX3" fmla="*/ 1040 w 1220"/>
                  <a:gd name="connsiteY3" fmla="*/ 300 h 2525"/>
                  <a:gd name="connsiteX4" fmla="*/ 1220 w 1220"/>
                  <a:gd name="connsiteY4" fmla="*/ 0 h 2525"/>
                  <a:gd name="connsiteX5" fmla="*/ 860 w 1220"/>
                  <a:gd name="connsiteY5" fmla="*/ 2525 h 2525"/>
                  <a:gd name="connsiteX0" fmla="*/ 460 w 1220"/>
                  <a:gd name="connsiteY0" fmla="*/ 2525 h 2525"/>
                  <a:gd name="connsiteX1" fmla="*/ 0 w 1220"/>
                  <a:gd name="connsiteY1" fmla="*/ 0 h 2525"/>
                  <a:gd name="connsiteX2" fmla="*/ 1040 w 1220"/>
                  <a:gd name="connsiteY2" fmla="*/ 300 h 2525"/>
                  <a:gd name="connsiteX3" fmla="*/ 1220 w 1220"/>
                  <a:gd name="connsiteY3" fmla="*/ 0 h 2525"/>
                  <a:gd name="connsiteX4" fmla="*/ 860 w 1220"/>
                  <a:gd name="connsiteY4" fmla="*/ 2525 h 2525"/>
                  <a:gd name="connsiteX0" fmla="*/ 460 w 1220"/>
                  <a:gd name="connsiteY0" fmla="*/ 2525 h 2525"/>
                  <a:gd name="connsiteX1" fmla="*/ 0 w 1220"/>
                  <a:gd name="connsiteY1" fmla="*/ 0 h 2525"/>
                  <a:gd name="connsiteX2" fmla="*/ 1220 w 1220"/>
                  <a:gd name="connsiteY2" fmla="*/ 0 h 2525"/>
                  <a:gd name="connsiteX3" fmla="*/ 860 w 1220"/>
                  <a:gd name="connsiteY3" fmla="*/ 2525 h 2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0" h="2525">
                    <a:moveTo>
                      <a:pt x="460" y="2525"/>
                    </a:moveTo>
                    <a:cubicBezTo>
                      <a:pt x="307" y="1683"/>
                      <a:pt x="153" y="842"/>
                      <a:pt x="0" y="0"/>
                    </a:cubicBezTo>
                    <a:lnTo>
                      <a:pt x="1220" y="0"/>
                    </a:lnTo>
                    <a:lnTo>
                      <a:pt x="860" y="2525"/>
                    </a:lnTo>
                  </a:path>
                </a:pathLst>
              </a:custGeom>
              <a:solidFill>
                <a:srgbClr val="C0C0C0">
                  <a:alpha val="75000"/>
                </a:srgbClr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grpSp>
            <p:nvGrpSpPr>
              <p:cNvPr id="11" name="Group 10"/>
              <p:cNvGrpSpPr>
                <a:grpSpLocks/>
              </p:cNvGrpSpPr>
              <p:nvPr/>
            </p:nvGrpSpPr>
            <p:grpSpPr bwMode="auto">
              <a:xfrm>
                <a:off x="8440" y="13562"/>
                <a:ext cx="1780" cy="1090"/>
                <a:chOff x="8440" y="12825"/>
                <a:chExt cx="1780" cy="1090"/>
              </a:xfrm>
            </p:grpSpPr>
            <p:sp>
              <p:nvSpPr>
                <p:cNvPr id="112" name="AutoShape 11"/>
                <p:cNvSpPr>
                  <a:spLocks noChangeArrowheads="1"/>
                </p:cNvSpPr>
                <p:nvPr/>
              </p:nvSpPr>
              <p:spPr bwMode="auto">
                <a:xfrm flipH="1">
                  <a:off x="8440" y="12825"/>
                  <a:ext cx="1780" cy="611"/>
                </a:xfrm>
                <a:prstGeom prst="flowChartManualInput">
                  <a:avLst/>
                </a:prstGeom>
                <a:solidFill>
                  <a:srgbClr val="C0C0C0">
                    <a:alpha val="75000"/>
                  </a:srgbClr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13" name="AutoShape 12"/>
                <p:cNvSpPr>
                  <a:spLocks noChangeArrowheads="1"/>
                </p:cNvSpPr>
                <p:nvPr/>
              </p:nvSpPr>
              <p:spPr bwMode="auto">
                <a:xfrm flipH="1" flipV="1">
                  <a:off x="8440" y="13487"/>
                  <a:ext cx="1780" cy="428"/>
                </a:xfrm>
                <a:prstGeom prst="flowChartManualInput">
                  <a:avLst/>
                </a:prstGeom>
                <a:solidFill>
                  <a:srgbClr val="C0C0C0">
                    <a:alpha val="75000"/>
                  </a:srgbClr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  <p:grpSp>
            <p:nvGrpSpPr>
              <p:cNvPr id="12" name="Group 13"/>
              <p:cNvGrpSpPr>
                <a:grpSpLocks/>
              </p:cNvGrpSpPr>
              <p:nvPr/>
            </p:nvGrpSpPr>
            <p:grpSpPr bwMode="auto">
              <a:xfrm flipH="1">
                <a:off x="6260" y="13562"/>
                <a:ext cx="1780" cy="1090"/>
                <a:chOff x="8440" y="12825"/>
                <a:chExt cx="1780" cy="1090"/>
              </a:xfrm>
            </p:grpSpPr>
            <p:sp>
              <p:nvSpPr>
                <p:cNvPr id="110" name="AutoShape 14"/>
                <p:cNvSpPr>
                  <a:spLocks noChangeArrowheads="1"/>
                </p:cNvSpPr>
                <p:nvPr/>
              </p:nvSpPr>
              <p:spPr bwMode="auto">
                <a:xfrm flipH="1">
                  <a:off x="8440" y="12825"/>
                  <a:ext cx="1780" cy="611"/>
                </a:xfrm>
                <a:prstGeom prst="flowChartManualInput">
                  <a:avLst/>
                </a:prstGeom>
                <a:solidFill>
                  <a:srgbClr val="C0C0C0">
                    <a:alpha val="75000"/>
                  </a:srgbClr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11" name="AutoShape 15"/>
                <p:cNvSpPr>
                  <a:spLocks noChangeArrowheads="1"/>
                </p:cNvSpPr>
                <p:nvPr/>
              </p:nvSpPr>
              <p:spPr bwMode="auto">
                <a:xfrm flipH="1" flipV="1">
                  <a:off x="8440" y="13487"/>
                  <a:ext cx="1780" cy="428"/>
                </a:xfrm>
                <a:prstGeom prst="flowChartManualInput">
                  <a:avLst/>
                </a:prstGeom>
                <a:solidFill>
                  <a:srgbClr val="C0C0C0">
                    <a:alpha val="75000"/>
                  </a:srgbClr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  <p:sp>
            <p:nvSpPr>
              <p:cNvPr id="101" name="Line 16"/>
              <p:cNvSpPr>
                <a:spLocks noChangeShapeType="1"/>
              </p:cNvSpPr>
              <p:nvPr/>
            </p:nvSpPr>
            <p:spPr bwMode="auto">
              <a:xfrm>
                <a:off x="8240" y="11037"/>
                <a:ext cx="0" cy="4500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prstDash val="dash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2" name="Arc 17"/>
              <p:cNvSpPr>
                <a:spLocks/>
              </p:cNvSpPr>
              <p:nvPr/>
            </p:nvSpPr>
            <p:spPr bwMode="auto">
              <a:xfrm>
                <a:off x="8240" y="12052"/>
                <a:ext cx="579" cy="606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17857"/>
                  <a:gd name="T1" fmla="*/ 0 h 21600"/>
                  <a:gd name="T2" fmla="*/ 17857 w 17857"/>
                  <a:gd name="T3" fmla="*/ 9449 h 21600"/>
                  <a:gd name="T4" fmla="*/ 0 w 17857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857" h="21600" fill="none" extrusionOk="0">
                    <a:moveTo>
                      <a:pt x="0" y="-1"/>
                    </a:moveTo>
                    <a:cubicBezTo>
                      <a:pt x="7149" y="-1"/>
                      <a:pt x="13835" y="3537"/>
                      <a:pt x="17857" y="9448"/>
                    </a:cubicBezTo>
                  </a:path>
                  <a:path w="17857" h="21600" stroke="0" extrusionOk="0">
                    <a:moveTo>
                      <a:pt x="0" y="-1"/>
                    </a:moveTo>
                    <a:cubicBezTo>
                      <a:pt x="7149" y="-1"/>
                      <a:pt x="13835" y="3537"/>
                      <a:pt x="17857" y="9448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 type="triangle" w="sm" len="sm"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3" name="Text Box 18"/>
              <p:cNvSpPr txBox="1">
                <a:spLocks noChangeArrowheads="1"/>
              </p:cNvSpPr>
              <p:nvPr/>
            </p:nvSpPr>
            <p:spPr bwMode="auto">
              <a:xfrm>
                <a:off x="8298" y="11332"/>
                <a:ext cx="1018" cy="7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sz="16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Symbol" charset="2"/>
                    <a:ea typeface="Times New Roman" pitchFamily="-84" charset="0"/>
                    <a:cs typeface="Symbol" charset="2"/>
                    <a:sym typeface="Symbol" pitchFamily="-84" charset="2"/>
                  </a:rPr>
                  <a:t></a:t>
                </a:r>
                <a:endParaRPr kumimoji="0" lang="fr-FR" sz="16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Symbol" charset="2"/>
                  <a:ea typeface="Times New Roman" pitchFamily="-84" charset="0"/>
                  <a:cs typeface="Symbol" charset="2"/>
                </a:endParaRPr>
              </a:p>
            </p:txBody>
          </p:sp>
          <p:grpSp>
            <p:nvGrpSpPr>
              <p:cNvPr id="13" name="Group 19"/>
              <p:cNvGrpSpPr>
                <a:grpSpLocks/>
              </p:cNvGrpSpPr>
              <p:nvPr/>
            </p:nvGrpSpPr>
            <p:grpSpPr bwMode="auto">
              <a:xfrm>
                <a:off x="8040" y="13097"/>
                <a:ext cx="400" cy="1940"/>
                <a:chOff x="7840" y="12340"/>
                <a:chExt cx="520" cy="3040"/>
              </a:xfrm>
            </p:grpSpPr>
            <p:sp>
              <p:nvSpPr>
                <p:cNvPr id="108" name="Freeform 20"/>
                <p:cNvSpPr>
                  <a:spLocks/>
                </p:cNvSpPr>
                <p:nvPr/>
              </p:nvSpPr>
              <p:spPr bwMode="auto">
                <a:xfrm flipH="1">
                  <a:off x="8100" y="12340"/>
                  <a:ext cx="260" cy="3040"/>
                </a:xfrm>
                <a:custGeom>
                  <a:avLst/>
                  <a:gdLst/>
                  <a:ahLst/>
                  <a:cxnLst>
                    <a:cxn ang="0">
                      <a:pos x="588" y="0"/>
                    </a:cxn>
                    <a:cxn ang="0">
                      <a:pos x="281" y="185"/>
                    </a:cxn>
                    <a:cxn ang="0">
                      <a:pos x="61" y="485"/>
                    </a:cxn>
                    <a:cxn ang="0">
                      <a:pos x="21" y="768"/>
                    </a:cxn>
                    <a:cxn ang="0">
                      <a:pos x="101" y="1180"/>
                    </a:cxn>
                    <a:cxn ang="0">
                      <a:pos x="628" y="3040"/>
                    </a:cxn>
                  </a:cxnLst>
                  <a:rect l="0" t="0" r="r" b="b"/>
                  <a:pathLst>
                    <a:path w="628" h="3040">
                      <a:moveTo>
                        <a:pt x="588" y="0"/>
                      </a:moveTo>
                      <a:cubicBezTo>
                        <a:pt x="537" y="28"/>
                        <a:pt x="369" y="104"/>
                        <a:pt x="281" y="185"/>
                      </a:cubicBezTo>
                      <a:cubicBezTo>
                        <a:pt x="193" y="266"/>
                        <a:pt x="104" y="388"/>
                        <a:pt x="61" y="485"/>
                      </a:cubicBezTo>
                      <a:cubicBezTo>
                        <a:pt x="18" y="582"/>
                        <a:pt x="14" y="652"/>
                        <a:pt x="21" y="768"/>
                      </a:cubicBezTo>
                      <a:cubicBezTo>
                        <a:pt x="28" y="884"/>
                        <a:pt x="0" y="801"/>
                        <a:pt x="101" y="1180"/>
                      </a:cubicBezTo>
                      <a:cubicBezTo>
                        <a:pt x="202" y="1559"/>
                        <a:pt x="518" y="2653"/>
                        <a:pt x="628" y="3040"/>
                      </a:cubicBezTo>
                    </a:path>
                  </a:pathLst>
                </a:custGeom>
                <a:solidFill>
                  <a:srgbClr val="80808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09" name="Freeform 21"/>
                <p:cNvSpPr>
                  <a:spLocks/>
                </p:cNvSpPr>
                <p:nvPr/>
              </p:nvSpPr>
              <p:spPr bwMode="auto">
                <a:xfrm>
                  <a:off x="7840" y="12340"/>
                  <a:ext cx="260" cy="3040"/>
                </a:xfrm>
                <a:custGeom>
                  <a:avLst/>
                  <a:gdLst/>
                  <a:ahLst/>
                  <a:cxnLst>
                    <a:cxn ang="0">
                      <a:pos x="588" y="0"/>
                    </a:cxn>
                    <a:cxn ang="0">
                      <a:pos x="281" y="185"/>
                    </a:cxn>
                    <a:cxn ang="0">
                      <a:pos x="61" y="485"/>
                    </a:cxn>
                    <a:cxn ang="0">
                      <a:pos x="21" y="768"/>
                    </a:cxn>
                    <a:cxn ang="0">
                      <a:pos x="101" y="1180"/>
                    </a:cxn>
                    <a:cxn ang="0">
                      <a:pos x="628" y="3040"/>
                    </a:cxn>
                  </a:cxnLst>
                  <a:rect l="0" t="0" r="r" b="b"/>
                  <a:pathLst>
                    <a:path w="628" h="3040">
                      <a:moveTo>
                        <a:pt x="588" y="0"/>
                      </a:moveTo>
                      <a:cubicBezTo>
                        <a:pt x="537" y="28"/>
                        <a:pt x="369" y="104"/>
                        <a:pt x="281" y="185"/>
                      </a:cubicBezTo>
                      <a:cubicBezTo>
                        <a:pt x="193" y="266"/>
                        <a:pt x="104" y="388"/>
                        <a:pt x="61" y="485"/>
                      </a:cubicBezTo>
                      <a:cubicBezTo>
                        <a:pt x="18" y="582"/>
                        <a:pt x="14" y="652"/>
                        <a:pt x="21" y="768"/>
                      </a:cubicBezTo>
                      <a:cubicBezTo>
                        <a:pt x="28" y="884"/>
                        <a:pt x="0" y="801"/>
                        <a:pt x="101" y="1180"/>
                      </a:cubicBezTo>
                      <a:cubicBezTo>
                        <a:pt x="202" y="1559"/>
                        <a:pt x="518" y="2653"/>
                        <a:pt x="628" y="3040"/>
                      </a:cubicBezTo>
                    </a:path>
                  </a:pathLst>
                </a:custGeom>
                <a:solidFill>
                  <a:srgbClr val="80808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  <p:sp>
            <p:nvSpPr>
              <p:cNvPr id="105" name="AutoShape 22"/>
              <p:cNvSpPr>
                <a:spLocks noChangeArrowheads="1"/>
              </p:cNvSpPr>
              <p:nvPr/>
            </p:nvSpPr>
            <p:spPr bwMode="auto">
              <a:xfrm rot="17912150">
                <a:off x="8220" y="13080"/>
                <a:ext cx="988" cy="200"/>
              </a:xfrm>
              <a:prstGeom prst="leftArrow">
                <a:avLst>
                  <a:gd name="adj1" fmla="val 50000"/>
                  <a:gd name="adj2" fmla="val 123500"/>
                </a:avLst>
              </a:prstGeom>
              <a:solidFill>
                <a:srgbClr val="0099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6" name="AutoShape 23"/>
              <p:cNvSpPr>
                <a:spLocks noChangeArrowheads="1"/>
              </p:cNvSpPr>
              <p:nvPr/>
            </p:nvSpPr>
            <p:spPr bwMode="auto">
              <a:xfrm rot="17912150">
                <a:off x="8192" y="13865"/>
                <a:ext cx="988" cy="200"/>
              </a:xfrm>
              <a:prstGeom prst="leftArrow">
                <a:avLst>
                  <a:gd name="adj1" fmla="val 50000"/>
                  <a:gd name="adj2" fmla="val 123500"/>
                </a:avLst>
              </a:prstGeom>
              <a:solidFill>
                <a:srgbClr val="0099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7" name="Oval 8"/>
              <p:cNvSpPr>
                <a:spLocks noChangeArrowheads="1"/>
              </p:cNvSpPr>
              <p:nvPr/>
            </p:nvSpPr>
            <p:spPr bwMode="auto">
              <a:xfrm>
                <a:off x="5822" y="11097"/>
                <a:ext cx="4813" cy="4714"/>
              </a:xfrm>
              <a:prstGeom prst="ellipse">
                <a:avLst/>
              </a:prstGeom>
              <a:noFill/>
              <a:ln w="9525">
                <a:solidFill>
                  <a:srgbClr val="008000"/>
                </a:solidFill>
                <a:round/>
                <a:headEnd/>
                <a:tailEnd/>
              </a:ln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135" name="Arc plein 134"/>
            <p:cNvSpPr/>
            <p:nvPr/>
          </p:nvSpPr>
          <p:spPr>
            <a:xfrm rot="21400125">
              <a:off x="1302795" y="3956021"/>
              <a:ext cx="1028697" cy="442399"/>
            </a:xfrm>
            <a:prstGeom prst="blockArc">
              <a:avLst>
                <a:gd name="adj1" fmla="val 11441235"/>
                <a:gd name="adj2" fmla="val 21208524"/>
                <a:gd name="adj3" fmla="val 26301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115" name="Forme libre 114"/>
            <p:cNvSpPr/>
            <p:nvPr/>
          </p:nvSpPr>
          <p:spPr>
            <a:xfrm rot="7153085" flipV="1">
              <a:off x="1046767" y="4918907"/>
              <a:ext cx="1664896" cy="358650"/>
            </a:xfrm>
            <a:custGeom>
              <a:avLst/>
              <a:gdLst>
                <a:gd name="connsiteX0" fmla="*/ 0 w 6477000"/>
                <a:gd name="connsiteY0" fmla="*/ 582083 h 1164166"/>
                <a:gd name="connsiteX1" fmla="*/ 698500 w 6477000"/>
                <a:gd name="connsiteY1" fmla="*/ 582083 h 1164166"/>
                <a:gd name="connsiteX2" fmla="*/ 1346200 w 6477000"/>
                <a:gd name="connsiteY2" fmla="*/ 277283 h 1164166"/>
                <a:gd name="connsiteX3" fmla="*/ 1981200 w 6477000"/>
                <a:gd name="connsiteY3" fmla="*/ 48683 h 1164166"/>
                <a:gd name="connsiteX4" fmla="*/ 2692400 w 6477000"/>
                <a:gd name="connsiteY4" fmla="*/ 48683 h 1164166"/>
                <a:gd name="connsiteX5" fmla="*/ 3403600 w 6477000"/>
                <a:gd name="connsiteY5" fmla="*/ 340783 h 1164166"/>
                <a:gd name="connsiteX6" fmla="*/ 4203700 w 6477000"/>
                <a:gd name="connsiteY6" fmla="*/ 696383 h 1164166"/>
                <a:gd name="connsiteX7" fmla="*/ 4775200 w 6477000"/>
                <a:gd name="connsiteY7" fmla="*/ 950383 h 1164166"/>
                <a:gd name="connsiteX8" fmla="*/ 5321300 w 6477000"/>
                <a:gd name="connsiteY8" fmla="*/ 1077383 h 1164166"/>
                <a:gd name="connsiteX9" fmla="*/ 6007100 w 6477000"/>
                <a:gd name="connsiteY9" fmla="*/ 1153583 h 1164166"/>
                <a:gd name="connsiteX10" fmla="*/ 6477000 w 6477000"/>
                <a:gd name="connsiteY10" fmla="*/ 1140883 h 1164166"/>
                <a:gd name="connsiteX0" fmla="*/ 0 w 6477000"/>
                <a:gd name="connsiteY0" fmla="*/ 582083 h 1164166"/>
                <a:gd name="connsiteX1" fmla="*/ 698500 w 6477000"/>
                <a:gd name="connsiteY1" fmla="*/ 582083 h 1164166"/>
                <a:gd name="connsiteX2" fmla="*/ 1346200 w 6477000"/>
                <a:gd name="connsiteY2" fmla="*/ 277283 h 1164166"/>
                <a:gd name="connsiteX3" fmla="*/ 1981200 w 6477000"/>
                <a:gd name="connsiteY3" fmla="*/ 48683 h 1164166"/>
                <a:gd name="connsiteX4" fmla="*/ 2692400 w 6477000"/>
                <a:gd name="connsiteY4" fmla="*/ 48683 h 1164166"/>
                <a:gd name="connsiteX5" fmla="*/ 3403600 w 6477000"/>
                <a:gd name="connsiteY5" fmla="*/ 340783 h 1164166"/>
                <a:gd name="connsiteX6" fmla="*/ 4203700 w 6477000"/>
                <a:gd name="connsiteY6" fmla="*/ 696383 h 1164166"/>
                <a:gd name="connsiteX7" fmla="*/ 4775200 w 6477000"/>
                <a:gd name="connsiteY7" fmla="*/ 950383 h 1164166"/>
                <a:gd name="connsiteX8" fmla="*/ 5321300 w 6477000"/>
                <a:gd name="connsiteY8" fmla="*/ 1077383 h 1164166"/>
                <a:gd name="connsiteX9" fmla="*/ 6007100 w 6477000"/>
                <a:gd name="connsiteY9" fmla="*/ 1153583 h 1164166"/>
                <a:gd name="connsiteX10" fmla="*/ 6477000 w 6477000"/>
                <a:gd name="connsiteY10" fmla="*/ 1140883 h 1164166"/>
                <a:gd name="connsiteX0" fmla="*/ 0 w 6477000"/>
                <a:gd name="connsiteY0" fmla="*/ 582083 h 1153583"/>
                <a:gd name="connsiteX1" fmla="*/ 698500 w 6477000"/>
                <a:gd name="connsiteY1" fmla="*/ 582083 h 1153583"/>
                <a:gd name="connsiteX2" fmla="*/ 1346200 w 6477000"/>
                <a:gd name="connsiteY2" fmla="*/ 277283 h 1153583"/>
                <a:gd name="connsiteX3" fmla="*/ 1981200 w 6477000"/>
                <a:gd name="connsiteY3" fmla="*/ 48683 h 1153583"/>
                <a:gd name="connsiteX4" fmla="*/ 2692400 w 6477000"/>
                <a:gd name="connsiteY4" fmla="*/ 48683 h 1153583"/>
                <a:gd name="connsiteX5" fmla="*/ 3403600 w 6477000"/>
                <a:gd name="connsiteY5" fmla="*/ 340783 h 1153583"/>
                <a:gd name="connsiteX6" fmla="*/ 4203700 w 6477000"/>
                <a:gd name="connsiteY6" fmla="*/ 696383 h 1153583"/>
                <a:gd name="connsiteX7" fmla="*/ 4775200 w 6477000"/>
                <a:gd name="connsiteY7" fmla="*/ 950383 h 1153583"/>
                <a:gd name="connsiteX8" fmla="*/ 5321300 w 6477000"/>
                <a:gd name="connsiteY8" fmla="*/ 1077383 h 1153583"/>
                <a:gd name="connsiteX9" fmla="*/ 6007100 w 6477000"/>
                <a:gd name="connsiteY9" fmla="*/ 1153583 h 1153583"/>
                <a:gd name="connsiteX10" fmla="*/ 6477000 w 6477000"/>
                <a:gd name="connsiteY10" fmla="*/ 1140883 h 1153583"/>
                <a:gd name="connsiteX0" fmla="*/ 0 w 6477000"/>
                <a:gd name="connsiteY0" fmla="*/ 582083 h 1153583"/>
                <a:gd name="connsiteX1" fmla="*/ 698500 w 6477000"/>
                <a:gd name="connsiteY1" fmla="*/ 582083 h 1153583"/>
                <a:gd name="connsiteX2" fmla="*/ 829733 w 6477000"/>
                <a:gd name="connsiteY2" fmla="*/ 569384 h 1153583"/>
                <a:gd name="connsiteX3" fmla="*/ 1346200 w 6477000"/>
                <a:gd name="connsiteY3" fmla="*/ 277283 h 1153583"/>
                <a:gd name="connsiteX4" fmla="*/ 1981200 w 6477000"/>
                <a:gd name="connsiteY4" fmla="*/ 48683 h 1153583"/>
                <a:gd name="connsiteX5" fmla="*/ 2692400 w 6477000"/>
                <a:gd name="connsiteY5" fmla="*/ 48683 h 1153583"/>
                <a:gd name="connsiteX6" fmla="*/ 3403600 w 6477000"/>
                <a:gd name="connsiteY6" fmla="*/ 340783 h 1153583"/>
                <a:gd name="connsiteX7" fmla="*/ 4203700 w 6477000"/>
                <a:gd name="connsiteY7" fmla="*/ 696383 h 1153583"/>
                <a:gd name="connsiteX8" fmla="*/ 4775200 w 6477000"/>
                <a:gd name="connsiteY8" fmla="*/ 950383 h 1153583"/>
                <a:gd name="connsiteX9" fmla="*/ 5321300 w 6477000"/>
                <a:gd name="connsiteY9" fmla="*/ 1077383 h 1153583"/>
                <a:gd name="connsiteX10" fmla="*/ 6007100 w 6477000"/>
                <a:gd name="connsiteY10" fmla="*/ 1153583 h 1153583"/>
                <a:gd name="connsiteX11" fmla="*/ 6477000 w 6477000"/>
                <a:gd name="connsiteY11" fmla="*/ 1140883 h 1153583"/>
                <a:gd name="connsiteX0" fmla="*/ 0 w 6477000"/>
                <a:gd name="connsiteY0" fmla="*/ 582083 h 1153583"/>
                <a:gd name="connsiteX1" fmla="*/ 698500 w 6477000"/>
                <a:gd name="connsiteY1" fmla="*/ 582083 h 1153583"/>
                <a:gd name="connsiteX2" fmla="*/ 1346200 w 6477000"/>
                <a:gd name="connsiteY2" fmla="*/ 277283 h 1153583"/>
                <a:gd name="connsiteX3" fmla="*/ 1981200 w 6477000"/>
                <a:gd name="connsiteY3" fmla="*/ 48683 h 1153583"/>
                <a:gd name="connsiteX4" fmla="*/ 2692400 w 6477000"/>
                <a:gd name="connsiteY4" fmla="*/ 48683 h 1153583"/>
                <a:gd name="connsiteX5" fmla="*/ 3403600 w 6477000"/>
                <a:gd name="connsiteY5" fmla="*/ 340783 h 1153583"/>
                <a:gd name="connsiteX6" fmla="*/ 4203700 w 6477000"/>
                <a:gd name="connsiteY6" fmla="*/ 696383 h 1153583"/>
                <a:gd name="connsiteX7" fmla="*/ 4775200 w 6477000"/>
                <a:gd name="connsiteY7" fmla="*/ 950383 h 1153583"/>
                <a:gd name="connsiteX8" fmla="*/ 5321300 w 6477000"/>
                <a:gd name="connsiteY8" fmla="*/ 1077383 h 1153583"/>
                <a:gd name="connsiteX9" fmla="*/ 6007100 w 6477000"/>
                <a:gd name="connsiteY9" fmla="*/ 1153583 h 1153583"/>
                <a:gd name="connsiteX10" fmla="*/ 6477000 w 6477000"/>
                <a:gd name="connsiteY10" fmla="*/ 1140883 h 1153583"/>
                <a:gd name="connsiteX0" fmla="*/ 0 w 6477000"/>
                <a:gd name="connsiteY0" fmla="*/ 582083 h 1153583"/>
                <a:gd name="connsiteX1" fmla="*/ 698500 w 6477000"/>
                <a:gd name="connsiteY1" fmla="*/ 582083 h 1153583"/>
                <a:gd name="connsiteX2" fmla="*/ 1346200 w 6477000"/>
                <a:gd name="connsiteY2" fmla="*/ 277283 h 1153583"/>
                <a:gd name="connsiteX3" fmla="*/ 1981200 w 6477000"/>
                <a:gd name="connsiteY3" fmla="*/ 48683 h 1153583"/>
                <a:gd name="connsiteX4" fmla="*/ 2692400 w 6477000"/>
                <a:gd name="connsiteY4" fmla="*/ 48683 h 1153583"/>
                <a:gd name="connsiteX5" fmla="*/ 3403600 w 6477000"/>
                <a:gd name="connsiteY5" fmla="*/ 340783 h 1153583"/>
                <a:gd name="connsiteX6" fmla="*/ 4339167 w 6477000"/>
                <a:gd name="connsiteY6" fmla="*/ 586317 h 1153583"/>
                <a:gd name="connsiteX7" fmla="*/ 4775200 w 6477000"/>
                <a:gd name="connsiteY7" fmla="*/ 950383 h 1153583"/>
                <a:gd name="connsiteX8" fmla="*/ 5321300 w 6477000"/>
                <a:gd name="connsiteY8" fmla="*/ 1077383 h 1153583"/>
                <a:gd name="connsiteX9" fmla="*/ 6007100 w 6477000"/>
                <a:gd name="connsiteY9" fmla="*/ 1153583 h 1153583"/>
                <a:gd name="connsiteX10" fmla="*/ 6477000 w 6477000"/>
                <a:gd name="connsiteY10" fmla="*/ 1140883 h 1153583"/>
                <a:gd name="connsiteX0" fmla="*/ 0 w 6477000"/>
                <a:gd name="connsiteY0" fmla="*/ 582083 h 1153583"/>
                <a:gd name="connsiteX1" fmla="*/ 698500 w 6477000"/>
                <a:gd name="connsiteY1" fmla="*/ 582083 h 1153583"/>
                <a:gd name="connsiteX2" fmla="*/ 1346200 w 6477000"/>
                <a:gd name="connsiteY2" fmla="*/ 277283 h 1153583"/>
                <a:gd name="connsiteX3" fmla="*/ 1981200 w 6477000"/>
                <a:gd name="connsiteY3" fmla="*/ 48683 h 1153583"/>
                <a:gd name="connsiteX4" fmla="*/ 2692400 w 6477000"/>
                <a:gd name="connsiteY4" fmla="*/ 48683 h 1153583"/>
                <a:gd name="connsiteX5" fmla="*/ 3403600 w 6477000"/>
                <a:gd name="connsiteY5" fmla="*/ 340783 h 1153583"/>
                <a:gd name="connsiteX6" fmla="*/ 4339167 w 6477000"/>
                <a:gd name="connsiteY6" fmla="*/ 586317 h 1153583"/>
                <a:gd name="connsiteX7" fmla="*/ 4961467 w 6477000"/>
                <a:gd name="connsiteY7" fmla="*/ 823383 h 1153583"/>
                <a:gd name="connsiteX8" fmla="*/ 5321300 w 6477000"/>
                <a:gd name="connsiteY8" fmla="*/ 1077383 h 1153583"/>
                <a:gd name="connsiteX9" fmla="*/ 6007100 w 6477000"/>
                <a:gd name="connsiteY9" fmla="*/ 1153583 h 1153583"/>
                <a:gd name="connsiteX10" fmla="*/ 6477000 w 6477000"/>
                <a:gd name="connsiteY10" fmla="*/ 1140883 h 1153583"/>
                <a:gd name="connsiteX0" fmla="*/ 0 w 6477000"/>
                <a:gd name="connsiteY0" fmla="*/ 582083 h 1153583"/>
                <a:gd name="connsiteX1" fmla="*/ 698500 w 6477000"/>
                <a:gd name="connsiteY1" fmla="*/ 582083 h 1153583"/>
                <a:gd name="connsiteX2" fmla="*/ 1346200 w 6477000"/>
                <a:gd name="connsiteY2" fmla="*/ 277283 h 1153583"/>
                <a:gd name="connsiteX3" fmla="*/ 1981200 w 6477000"/>
                <a:gd name="connsiteY3" fmla="*/ 48683 h 1153583"/>
                <a:gd name="connsiteX4" fmla="*/ 2692400 w 6477000"/>
                <a:gd name="connsiteY4" fmla="*/ 48683 h 1153583"/>
                <a:gd name="connsiteX5" fmla="*/ 3403600 w 6477000"/>
                <a:gd name="connsiteY5" fmla="*/ 340783 h 1153583"/>
                <a:gd name="connsiteX6" fmla="*/ 4339167 w 6477000"/>
                <a:gd name="connsiteY6" fmla="*/ 586317 h 1153583"/>
                <a:gd name="connsiteX7" fmla="*/ 4961467 w 6477000"/>
                <a:gd name="connsiteY7" fmla="*/ 823383 h 1153583"/>
                <a:gd name="connsiteX8" fmla="*/ 5456767 w 6477000"/>
                <a:gd name="connsiteY8" fmla="*/ 933450 h 1153583"/>
                <a:gd name="connsiteX9" fmla="*/ 6007100 w 6477000"/>
                <a:gd name="connsiteY9" fmla="*/ 1153583 h 1153583"/>
                <a:gd name="connsiteX10" fmla="*/ 6477000 w 6477000"/>
                <a:gd name="connsiteY10" fmla="*/ 1140883 h 1153583"/>
                <a:gd name="connsiteX0" fmla="*/ 0 w 6477000"/>
                <a:gd name="connsiteY0" fmla="*/ 582083 h 1140883"/>
                <a:gd name="connsiteX1" fmla="*/ 698500 w 6477000"/>
                <a:gd name="connsiteY1" fmla="*/ 582083 h 1140883"/>
                <a:gd name="connsiteX2" fmla="*/ 1346200 w 6477000"/>
                <a:gd name="connsiteY2" fmla="*/ 277283 h 1140883"/>
                <a:gd name="connsiteX3" fmla="*/ 1981200 w 6477000"/>
                <a:gd name="connsiteY3" fmla="*/ 48683 h 1140883"/>
                <a:gd name="connsiteX4" fmla="*/ 2692400 w 6477000"/>
                <a:gd name="connsiteY4" fmla="*/ 48683 h 1140883"/>
                <a:gd name="connsiteX5" fmla="*/ 3403600 w 6477000"/>
                <a:gd name="connsiteY5" fmla="*/ 340783 h 1140883"/>
                <a:gd name="connsiteX6" fmla="*/ 4339167 w 6477000"/>
                <a:gd name="connsiteY6" fmla="*/ 586317 h 1140883"/>
                <a:gd name="connsiteX7" fmla="*/ 4961467 w 6477000"/>
                <a:gd name="connsiteY7" fmla="*/ 823383 h 1140883"/>
                <a:gd name="connsiteX8" fmla="*/ 5456767 w 6477000"/>
                <a:gd name="connsiteY8" fmla="*/ 933450 h 1140883"/>
                <a:gd name="connsiteX9" fmla="*/ 6007100 w 6477000"/>
                <a:gd name="connsiteY9" fmla="*/ 958850 h 1140883"/>
                <a:gd name="connsiteX10" fmla="*/ 6477000 w 6477000"/>
                <a:gd name="connsiteY10" fmla="*/ 1140883 h 1140883"/>
                <a:gd name="connsiteX0" fmla="*/ 0 w 6477000"/>
                <a:gd name="connsiteY0" fmla="*/ 582083 h 958850"/>
                <a:gd name="connsiteX1" fmla="*/ 698500 w 6477000"/>
                <a:gd name="connsiteY1" fmla="*/ 582083 h 958850"/>
                <a:gd name="connsiteX2" fmla="*/ 1346200 w 6477000"/>
                <a:gd name="connsiteY2" fmla="*/ 277283 h 958850"/>
                <a:gd name="connsiteX3" fmla="*/ 1981200 w 6477000"/>
                <a:gd name="connsiteY3" fmla="*/ 48683 h 958850"/>
                <a:gd name="connsiteX4" fmla="*/ 2692400 w 6477000"/>
                <a:gd name="connsiteY4" fmla="*/ 48683 h 958850"/>
                <a:gd name="connsiteX5" fmla="*/ 3403600 w 6477000"/>
                <a:gd name="connsiteY5" fmla="*/ 340783 h 958850"/>
                <a:gd name="connsiteX6" fmla="*/ 4339167 w 6477000"/>
                <a:gd name="connsiteY6" fmla="*/ 586317 h 958850"/>
                <a:gd name="connsiteX7" fmla="*/ 4961467 w 6477000"/>
                <a:gd name="connsiteY7" fmla="*/ 823383 h 958850"/>
                <a:gd name="connsiteX8" fmla="*/ 5456767 w 6477000"/>
                <a:gd name="connsiteY8" fmla="*/ 933450 h 958850"/>
                <a:gd name="connsiteX9" fmla="*/ 6007100 w 6477000"/>
                <a:gd name="connsiteY9" fmla="*/ 958850 h 958850"/>
                <a:gd name="connsiteX10" fmla="*/ 6477000 w 6477000"/>
                <a:gd name="connsiteY10" fmla="*/ 946150 h 958850"/>
                <a:gd name="connsiteX0" fmla="*/ 0 w 6477000"/>
                <a:gd name="connsiteY0" fmla="*/ 582083 h 958850"/>
                <a:gd name="connsiteX1" fmla="*/ 698500 w 6477000"/>
                <a:gd name="connsiteY1" fmla="*/ 582083 h 958850"/>
                <a:gd name="connsiteX2" fmla="*/ 1346200 w 6477000"/>
                <a:gd name="connsiteY2" fmla="*/ 277283 h 958850"/>
                <a:gd name="connsiteX3" fmla="*/ 1981200 w 6477000"/>
                <a:gd name="connsiteY3" fmla="*/ 48683 h 958850"/>
                <a:gd name="connsiteX4" fmla="*/ 2692400 w 6477000"/>
                <a:gd name="connsiteY4" fmla="*/ 48683 h 958850"/>
                <a:gd name="connsiteX5" fmla="*/ 3403600 w 6477000"/>
                <a:gd name="connsiteY5" fmla="*/ 340783 h 958850"/>
                <a:gd name="connsiteX6" fmla="*/ 4339167 w 6477000"/>
                <a:gd name="connsiteY6" fmla="*/ 586317 h 958850"/>
                <a:gd name="connsiteX7" fmla="*/ 4961467 w 6477000"/>
                <a:gd name="connsiteY7" fmla="*/ 823383 h 958850"/>
                <a:gd name="connsiteX8" fmla="*/ 5456767 w 6477000"/>
                <a:gd name="connsiteY8" fmla="*/ 933450 h 958850"/>
                <a:gd name="connsiteX9" fmla="*/ 6007100 w 6477000"/>
                <a:gd name="connsiteY9" fmla="*/ 958850 h 958850"/>
                <a:gd name="connsiteX10" fmla="*/ 6477000 w 6477000"/>
                <a:gd name="connsiteY10" fmla="*/ 946150 h 958850"/>
                <a:gd name="connsiteX0" fmla="*/ 0 w 6477000"/>
                <a:gd name="connsiteY0" fmla="*/ 571500 h 948267"/>
                <a:gd name="connsiteX1" fmla="*/ 698500 w 6477000"/>
                <a:gd name="connsiteY1" fmla="*/ 571500 h 948267"/>
                <a:gd name="connsiteX2" fmla="*/ 1346200 w 6477000"/>
                <a:gd name="connsiteY2" fmla="*/ 266700 h 948267"/>
                <a:gd name="connsiteX3" fmla="*/ 1981200 w 6477000"/>
                <a:gd name="connsiteY3" fmla="*/ 38100 h 948267"/>
                <a:gd name="connsiteX4" fmla="*/ 2692400 w 6477000"/>
                <a:gd name="connsiteY4" fmla="*/ 38100 h 948267"/>
                <a:gd name="connsiteX5" fmla="*/ 3403600 w 6477000"/>
                <a:gd name="connsiteY5" fmla="*/ 228600 h 948267"/>
                <a:gd name="connsiteX6" fmla="*/ 4339167 w 6477000"/>
                <a:gd name="connsiteY6" fmla="*/ 575734 h 948267"/>
                <a:gd name="connsiteX7" fmla="*/ 4961467 w 6477000"/>
                <a:gd name="connsiteY7" fmla="*/ 812800 h 948267"/>
                <a:gd name="connsiteX8" fmla="*/ 5456767 w 6477000"/>
                <a:gd name="connsiteY8" fmla="*/ 922867 h 948267"/>
                <a:gd name="connsiteX9" fmla="*/ 6007100 w 6477000"/>
                <a:gd name="connsiteY9" fmla="*/ 948267 h 948267"/>
                <a:gd name="connsiteX10" fmla="*/ 6477000 w 6477000"/>
                <a:gd name="connsiteY10" fmla="*/ 935567 h 948267"/>
                <a:gd name="connsiteX0" fmla="*/ 0 w 6477000"/>
                <a:gd name="connsiteY0" fmla="*/ 571500 h 948267"/>
                <a:gd name="connsiteX1" fmla="*/ 698500 w 6477000"/>
                <a:gd name="connsiteY1" fmla="*/ 571500 h 948267"/>
                <a:gd name="connsiteX2" fmla="*/ 1236133 w 6477000"/>
                <a:gd name="connsiteY2" fmla="*/ 266700 h 948267"/>
                <a:gd name="connsiteX3" fmla="*/ 1981200 w 6477000"/>
                <a:gd name="connsiteY3" fmla="*/ 38100 h 948267"/>
                <a:gd name="connsiteX4" fmla="*/ 2692400 w 6477000"/>
                <a:gd name="connsiteY4" fmla="*/ 38100 h 948267"/>
                <a:gd name="connsiteX5" fmla="*/ 3403600 w 6477000"/>
                <a:gd name="connsiteY5" fmla="*/ 228600 h 948267"/>
                <a:gd name="connsiteX6" fmla="*/ 4339167 w 6477000"/>
                <a:gd name="connsiteY6" fmla="*/ 575734 h 948267"/>
                <a:gd name="connsiteX7" fmla="*/ 4961467 w 6477000"/>
                <a:gd name="connsiteY7" fmla="*/ 812800 h 948267"/>
                <a:gd name="connsiteX8" fmla="*/ 5456767 w 6477000"/>
                <a:gd name="connsiteY8" fmla="*/ 922867 h 948267"/>
                <a:gd name="connsiteX9" fmla="*/ 6007100 w 6477000"/>
                <a:gd name="connsiteY9" fmla="*/ 948267 h 948267"/>
                <a:gd name="connsiteX10" fmla="*/ 6477000 w 6477000"/>
                <a:gd name="connsiteY10" fmla="*/ 935567 h 948267"/>
                <a:gd name="connsiteX0" fmla="*/ 0 w 6477000"/>
                <a:gd name="connsiteY0" fmla="*/ 571500 h 948267"/>
                <a:gd name="connsiteX1" fmla="*/ 698500 w 6477000"/>
                <a:gd name="connsiteY1" fmla="*/ 419100 h 948267"/>
                <a:gd name="connsiteX2" fmla="*/ 1236133 w 6477000"/>
                <a:gd name="connsiteY2" fmla="*/ 266700 h 948267"/>
                <a:gd name="connsiteX3" fmla="*/ 1981200 w 6477000"/>
                <a:gd name="connsiteY3" fmla="*/ 38100 h 948267"/>
                <a:gd name="connsiteX4" fmla="*/ 2692400 w 6477000"/>
                <a:gd name="connsiteY4" fmla="*/ 38100 h 948267"/>
                <a:gd name="connsiteX5" fmla="*/ 3403600 w 6477000"/>
                <a:gd name="connsiteY5" fmla="*/ 228600 h 948267"/>
                <a:gd name="connsiteX6" fmla="*/ 4339167 w 6477000"/>
                <a:gd name="connsiteY6" fmla="*/ 575734 h 948267"/>
                <a:gd name="connsiteX7" fmla="*/ 4961467 w 6477000"/>
                <a:gd name="connsiteY7" fmla="*/ 812800 h 948267"/>
                <a:gd name="connsiteX8" fmla="*/ 5456767 w 6477000"/>
                <a:gd name="connsiteY8" fmla="*/ 922867 h 948267"/>
                <a:gd name="connsiteX9" fmla="*/ 6007100 w 6477000"/>
                <a:gd name="connsiteY9" fmla="*/ 948267 h 948267"/>
                <a:gd name="connsiteX10" fmla="*/ 6477000 w 6477000"/>
                <a:gd name="connsiteY10" fmla="*/ 935567 h 948267"/>
                <a:gd name="connsiteX0" fmla="*/ 0 w 6477000"/>
                <a:gd name="connsiteY0" fmla="*/ 419100 h 948267"/>
                <a:gd name="connsiteX1" fmla="*/ 698500 w 6477000"/>
                <a:gd name="connsiteY1" fmla="*/ 419100 h 948267"/>
                <a:gd name="connsiteX2" fmla="*/ 1236133 w 6477000"/>
                <a:gd name="connsiteY2" fmla="*/ 266700 h 948267"/>
                <a:gd name="connsiteX3" fmla="*/ 1981200 w 6477000"/>
                <a:gd name="connsiteY3" fmla="*/ 38100 h 948267"/>
                <a:gd name="connsiteX4" fmla="*/ 2692400 w 6477000"/>
                <a:gd name="connsiteY4" fmla="*/ 38100 h 948267"/>
                <a:gd name="connsiteX5" fmla="*/ 3403600 w 6477000"/>
                <a:gd name="connsiteY5" fmla="*/ 228600 h 948267"/>
                <a:gd name="connsiteX6" fmla="*/ 4339167 w 6477000"/>
                <a:gd name="connsiteY6" fmla="*/ 575734 h 948267"/>
                <a:gd name="connsiteX7" fmla="*/ 4961467 w 6477000"/>
                <a:gd name="connsiteY7" fmla="*/ 812800 h 948267"/>
                <a:gd name="connsiteX8" fmla="*/ 5456767 w 6477000"/>
                <a:gd name="connsiteY8" fmla="*/ 922867 h 948267"/>
                <a:gd name="connsiteX9" fmla="*/ 6007100 w 6477000"/>
                <a:gd name="connsiteY9" fmla="*/ 948267 h 948267"/>
                <a:gd name="connsiteX10" fmla="*/ 6477000 w 6477000"/>
                <a:gd name="connsiteY10" fmla="*/ 935567 h 948267"/>
                <a:gd name="connsiteX0" fmla="*/ 0 w 6477000"/>
                <a:gd name="connsiteY0" fmla="*/ 419100 h 948267"/>
                <a:gd name="connsiteX1" fmla="*/ 833967 w 6477000"/>
                <a:gd name="connsiteY1" fmla="*/ 419100 h 948267"/>
                <a:gd name="connsiteX2" fmla="*/ 1236133 w 6477000"/>
                <a:gd name="connsiteY2" fmla="*/ 266700 h 948267"/>
                <a:gd name="connsiteX3" fmla="*/ 1981200 w 6477000"/>
                <a:gd name="connsiteY3" fmla="*/ 38100 h 948267"/>
                <a:gd name="connsiteX4" fmla="*/ 2692400 w 6477000"/>
                <a:gd name="connsiteY4" fmla="*/ 38100 h 948267"/>
                <a:gd name="connsiteX5" fmla="*/ 3403600 w 6477000"/>
                <a:gd name="connsiteY5" fmla="*/ 228600 h 948267"/>
                <a:gd name="connsiteX6" fmla="*/ 4339167 w 6477000"/>
                <a:gd name="connsiteY6" fmla="*/ 575734 h 948267"/>
                <a:gd name="connsiteX7" fmla="*/ 4961467 w 6477000"/>
                <a:gd name="connsiteY7" fmla="*/ 812800 h 948267"/>
                <a:gd name="connsiteX8" fmla="*/ 5456767 w 6477000"/>
                <a:gd name="connsiteY8" fmla="*/ 922867 h 948267"/>
                <a:gd name="connsiteX9" fmla="*/ 6007100 w 6477000"/>
                <a:gd name="connsiteY9" fmla="*/ 948267 h 948267"/>
                <a:gd name="connsiteX10" fmla="*/ 6477000 w 6477000"/>
                <a:gd name="connsiteY10" fmla="*/ 935567 h 948267"/>
                <a:gd name="connsiteX0" fmla="*/ 0 w 7433733"/>
                <a:gd name="connsiteY0" fmla="*/ 419100 h 948267"/>
                <a:gd name="connsiteX1" fmla="*/ 1790700 w 7433733"/>
                <a:gd name="connsiteY1" fmla="*/ 419100 h 948267"/>
                <a:gd name="connsiteX2" fmla="*/ 2192866 w 7433733"/>
                <a:gd name="connsiteY2" fmla="*/ 266700 h 948267"/>
                <a:gd name="connsiteX3" fmla="*/ 2937933 w 7433733"/>
                <a:gd name="connsiteY3" fmla="*/ 38100 h 948267"/>
                <a:gd name="connsiteX4" fmla="*/ 3649133 w 7433733"/>
                <a:gd name="connsiteY4" fmla="*/ 38100 h 948267"/>
                <a:gd name="connsiteX5" fmla="*/ 4360333 w 7433733"/>
                <a:gd name="connsiteY5" fmla="*/ 228600 h 948267"/>
                <a:gd name="connsiteX6" fmla="*/ 5295900 w 7433733"/>
                <a:gd name="connsiteY6" fmla="*/ 575734 h 948267"/>
                <a:gd name="connsiteX7" fmla="*/ 5918200 w 7433733"/>
                <a:gd name="connsiteY7" fmla="*/ 812800 h 948267"/>
                <a:gd name="connsiteX8" fmla="*/ 6413500 w 7433733"/>
                <a:gd name="connsiteY8" fmla="*/ 922867 h 948267"/>
                <a:gd name="connsiteX9" fmla="*/ 6963833 w 7433733"/>
                <a:gd name="connsiteY9" fmla="*/ 948267 h 948267"/>
                <a:gd name="connsiteX10" fmla="*/ 7433733 w 7433733"/>
                <a:gd name="connsiteY10" fmla="*/ 935567 h 948267"/>
                <a:gd name="connsiteX0" fmla="*/ 0 w 7433733"/>
                <a:gd name="connsiteY0" fmla="*/ 419100 h 948267"/>
                <a:gd name="connsiteX1" fmla="*/ 1790700 w 7433733"/>
                <a:gd name="connsiteY1" fmla="*/ 419100 h 948267"/>
                <a:gd name="connsiteX2" fmla="*/ 2362199 w 7433733"/>
                <a:gd name="connsiteY2" fmla="*/ 266700 h 948267"/>
                <a:gd name="connsiteX3" fmla="*/ 2937933 w 7433733"/>
                <a:gd name="connsiteY3" fmla="*/ 38100 h 948267"/>
                <a:gd name="connsiteX4" fmla="*/ 3649133 w 7433733"/>
                <a:gd name="connsiteY4" fmla="*/ 38100 h 948267"/>
                <a:gd name="connsiteX5" fmla="*/ 4360333 w 7433733"/>
                <a:gd name="connsiteY5" fmla="*/ 228600 h 948267"/>
                <a:gd name="connsiteX6" fmla="*/ 5295900 w 7433733"/>
                <a:gd name="connsiteY6" fmla="*/ 575734 h 948267"/>
                <a:gd name="connsiteX7" fmla="*/ 5918200 w 7433733"/>
                <a:gd name="connsiteY7" fmla="*/ 812800 h 948267"/>
                <a:gd name="connsiteX8" fmla="*/ 6413500 w 7433733"/>
                <a:gd name="connsiteY8" fmla="*/ 922867 h 948267"/>
                <a:gd name="connsiteX9" fmla="*/ 6963833 w 7433733"/>
                <a:gd name="connsiteY9" fmla="*/ 948267 h 948267"/>
                <a:gd name="connsiteX10" fmla="*/ 7433733 w 7433733"/>
                <a:gd name="connsiteY10" fmla="*/ 935567 h 948267"/>
                <a:gd name="connsiteX0" fmla="*/ 0 w 7433733"/>
                <a:gd name="connsiteY0" fmla="*/ 419100 h 948267"/>
                <a:gd name="connsiteX1" fmla="*/ 1790700 w 7433733"/>
                <a:gd name="connsiteY1" fmla="*/ 419100 h 948267"/>
                <a:gd name="connsiteX2" fmla="*/ 2362199 w 7433733"/>
                <a:gd name="connsiteY2" fmla="*/ 266700 h 948267"/>
                <a:gd name="connsiteX3" fmla="*/ 2937933 w 7433733"/>
                <a:gd name="connsiteY3" fmla="*/ 38100 h 948267"/>
                <a:gd name="connsiteX4" fmla="*/ 3649133 w 7433733"/>
                <a:gd name="connsiteY4" fmla="*/ 38100 h 948267"/>
                <a:gd name="connsiteX5" fmla="*/ 4360333 w 7433733"/>
                <a:gd name="connsiteY5" fmla="*/ 228600 h 948267"/>
                <a:gd name="connsiteX6" fmla="*/ 5295900 w 7433733"/>
                <a:gd name="connsiteY6" fmla="*/ 575734 h 948267"/>
                <a:gd name="connsiteX7" fmla="*/ 5918200 w 7433733"/>
                <a:gd name="connsiteY7" fmla="*/ 812800 h 948267"/>
                <a:gd name="connsiteX8" fmla="*/ 6413500 w 7433733"/>
                <a:gd name="connsiteY8" fmla="*/ 922867 h 948267"/>
                <a:gd name="connsiteX9" fmla="*/ 6963833 w 7433733"/>
                <a:gd name="connsiteY9" fmla="*/ 948267 h 948267"/>
                <a:gd name="connsiteX10" fmla="*/ 7433733 w 7433733"/>
                <a:gd name="connsiteY10" fmla="*/ 935567 h 948267"/>
                <a:gd name="connsiteX0" fmla="*/ 0 w 7433733"/>
                <a:gd name="connsiteY0" fmla="*/ 419100 h 948267"/>
                <a:gd name="connsiteX1" fmla="*/ 1790700 w 7433733"/>
                <a:gd name="connsiteY1" fmla="*/ 419100 h 948267"/>
                <a:gd name="connsiteX2" fmla="*/ 2362199 w 7433733"/>
                <a:gd name="connsiteY2" fmla="*/ 266700 h 948267"/>
                <a:gd name="connsiteX3" fmla="*/ 2937933 w 7433733"/>
                <a:gd name="connsiteY3" fmla="*/ 38100 h 948267"/>
                <a:gd name="connsiteX4" fmla="*/ 3649133 w 7433733"/>
                <a:gd name="connsiteY4" fmla="*/ 38100 h 948267"/>
                <a:gd name="connsiteX5" fmla="*/ 4360333 w 7433733"/>
                <a:gd name="connsiteY5" fmla="*/ 228600 h 948267"/>
                <a:gd name="connsiteX6" fmla="*/ 5295900 w 7433733"/>
                <a:gd name="connsiteY6" fmla="*/ 575734 h 948267"/>
                <a:gd name="connsiteX7" fmla="*/ 5918200 w 7433733"/>
                <a:gd name="connsiteY7" fmla="*/ 812800 h 948267"/>
                <a:gd name="connsiteX8" fmla="*/ 6413500 w 7433733"/>
                <a:gd name="connsiteY8" fmla="*/ 922867 h 948267"/>
                <a:gd name="connsiteX9" fmla="*/ 6963833 w 7433733"/>
                <a:gd name="connsiteY9" fmla="*/ 948267 h 948267"/>
                <a:gd name="connsiteX10" fmla="*/ 7433733 w 7433733"/>
                <a:gd name="connsiteY10" fmla="*/ 935567 h 948267"/>
                <a:gd name="connsiteX0" fmla="*/ 0 w 7433733"/>
                <a:gd name="connsiteY0" fmla="*/ 412750 h 941917"/>
                <a:gd name="connsiteX1" fmla="*/ 1790700 w 7433733"/>
                <a:gd name="connsiteY1" fmla="*/ 412750 h 941917"/>
                <a:gd name="connsiteX2" fmla="*/ 2362199 w 7433733"/>
                <a:gd name="connsiteY2" fmla="*/ 260350 h 941917"/>
                <a:gd name="connsiteX3" fmla="*/ 2937933 w 7433733"/>
                <a:gd name="connsiteY3" fmla="*/ 31750 h 941917"/>
                <a:gd name="connsiteX4" fmla="*/ 3649133 w 7433733"/>
                <a:gd name="connsiteY4" fmla="*/ 31750 h 941917"/>
                <a:gd name="connsiteX5" fmla="*/ 4360333 w 7433733"/>
                <a:gd name="connsiteY5" fmla="*/ 222250 h 941917"/>
                <a:gd name="connsiteX6" fmla="*/ 5295900 w 7433733"/>
                <a:gd name="connsiteY6" fmla="*/ 569384 h 941917"/>
                <a:gd name="connsiteX7" fmla="*/ 5918200 w 7433733"/>
                <a:gd name="connsiteY7" fmla="*/ 806450 h 941917"/>
                <a:gd name="connsiteX8" fmla="*/ 6413500 w 7433733"/>
                <a:gd name="connsiteY8" fmla="*/ 916517 h 941917"/>
                <a:gd name="connsiteX9" fmla="*/ 6963833 w 7433733"/>
                <a:gd name="connsiteY9" fmla="*/ 941917 h 941917"/>
                <a:gd name="connsiteX10" fmla="*/ 7433733 w 7433733"/>
                <a:gd name="connsiteY10" fmla="*/ 929217 h 941917"/>
                <a:gd name="connsiteX0" fmla="*/ 0 w 7433733"/>
                <a:gd name="connsiteY0" fmla="*/ 455083 h 984250"/>
                <a:gd name="connsiteX1" fmla="*/ 1790700 w 7433733"/>
                <a:gd name="connsiteY1" fmla="*/ 455083 h 984250"/>
                <a:gd name="connsiteX2" fmla="*/ 2362199 w 7433733"/>
                <a:gd name="connsiteY2" fmla="*/ 302683 h 984250"/>
                <a:gd name="connsiteX3" fmla="*/ 2937933 w 7433733"/>
                <a:gd name="connsiteY3" fmla="*/ 74083 h 984250"/>
                <a:gd name="connsiteX4" fmla="*/ 3649133 w 7433733"/>
                <a:gd name="connsiteY4" fmla="*/ 74083 h 984250"/>
                <a:gd name="connsiteX5" fmla="*/ 4360333 w 7433733"/>
                <a:gd name="connsiteY5" fmla="*/ 264583 h 984250"/>
                <a:gd name="connsiteX6" fmla="*/ 5295900 w 7433733"/>
                <a:gd name="connsiteY6" fmla="*/ 611717 h 984250"/>
                <a:gd name="connsiteX7" fmla="*/ 5918200 w 7433733"/>
                <a:gd name="connsiteY7" fmla="*/ 848783 h 984250"/>
                <a:gd name="connsiteX8" fmla="*/ 6413500 w 7433733"/>
                <a:gd name="connsiteY8" fmla="*/ 958850 h 984250"/>
                <a:gd name="connsiteX9" fmla="*/ 6963833 w 7433733"/>
                <a:gd name="connsiteY9" fmla="*/ 984250 h 984250"/>
                <a:gd name="connsiteX10" fmla="*/ 7433733 w 7433733"/>
                <a:gd name="connsiteY10" fmla="*/ 971550 h 984250"/>
                <a:gd name="connsiteX0" fmla="*/ 0 w 7433733"/>
                <a:gd name="connsiteY0" fmla="*/ 455083 h 984250"/>
                <a:gd name="connsiteX1" fmla="*/ 1790700 w 7433733"/>
                <a:gd name="connsiteY1" fmla="*/ 455083 h 984250"/>
                <a:gd name="connsiteX2" fmla="*/ 2362199 w 7433733"/>
                <a:gd name="connsiteY2" fmla="*/ 302683 h 984250"/>
                <a:gd name="connsiteX3" fmla="*/ 2937933 w 7433733"/>
                <a:gd name="connsiteY3" fmla="*/ 74083 h 984250"/>
                <a:gd name="connsiteX4" fmla="*/ 3649133 w 7433733"/>
                <a:gd name="connsiteY4" fmla="*/ 74083 h 984250"/>
                <a:gd name="connsiteX5" fmla="*/ 4360333 w 7433733"/>
                <a:gd name="connsiteY5" fmla="*/ 264583 h 984250"/>
                <a:gd name="connsiteX6" fmla="*/ 5295900 w 7433733"/>
                <a:gd name="connsiteY6" fmla="*/ 611717 h 984250"/>
                <a:gd name="connsiteX7" fmla="*/ 5918200 w 7433733"/>
                <a:gd name="connsiteY7" fmla="*/ 848783 h 984250"/>
                <a:gd name="connsiteX8" fmla="*/ 6413500 w 7433733"/>
                <a:gd name="connsiteY8" fmla="*/ 958850 h 984250"/>
                <a:gd name="connsiteX9" fmla="*/ 6963833 w 7433733"/>
                <a:gd name="connsiteY9" fmla="*/ 984250 h 984250"/>
                <a:gd name="connsiteX10" fmla="*/ 7433733 w 7433733"/>
                <a:gd name="connsiteY10" fmla="*/ 971550 h 984250"/>
                <a:gd name="connsiteX0" fmla="*/ 0 w 7433733"/>
                <a:gd name="connsiteY0" fmla="*/ 455083 h 984250"/>
                <a:gd name="connsiteX1" fmla="*/ 1790700 w 7433733"/>
                <a:gd name="connsiteY1" fmla="*/ 455083 h 984250"/>
                <a:gd name="connsiteX2" fmla="*/ 2362199 w 7433733"/>
                <a:gd name="connsiteY2" fmla="*/ 302683 h 984250"/>
                <a:gd name="connsiteX3" fmla="*/ 2937933 w 7433733"/>
                <a:gd name="connsiteY3" fmla="*/ 74083 h 984250"/>
                <a:gd name="connsiteX4" fmla="*/ 3649133 w 7433733"/>
                <a:gd name="connsiteY4" fmla="*/ 74083 h 984250"/>
                <a:gd name="connsiteX5" fmla="*/ 4360333 w 7433733"/>
                <a:gd name="connsiteY5" fmla="*/ 264583 h 984250"/>
                <a:gd name="connsiteX6" fmla="*/ 5295900 w 7433733"/>
                <a:gd name="connsiteY6" fmla="*/ 611717 h 984250"/>
                <a:gd name="connsiteX7" fmla="*/ 5918200 w 7433733"/>
                <a:gd name="connsiteY7" fmla="*/ 848783 h 984250"/>
                <a:gd name="connsiteX8" fmla="*/ 6413500 w 7433733"/>
                <a:gd name="connsiteY8" fmla="*/ 958850 h 984250"/>
                <a:gd name="connsiteX9" fmla="*/ 6963833 w 7433733"/>
                <a:gd name="connsiteY9" fmla="*/ 984250 h 984250"/>
                <a:gd name="connsiteX10" fmla="*/ 7433733 w 7433733"/>
                <a:gd name="connsiteY10" fmla="*/ 971550 h 984250"/>
                <a:gd name="connsiteX0" fmla="*/ 0 w 7433733"/>
                <a:gd name="connsiteY0" fmla="*/ 455083 h 984250"/>
                <a:gd name="connsiteX1" fmla="*/ 1790700 w 7433733"/>
                <a:gd name="connsiteY1" fmla="*/ 455083 h 984250"/>
                <a:gd name="connsiteX2" fmla="*/ 2362199 w 7433733"/>
                <a:gd name="connsiteY2" fmla="*/ 302683 h 984250"/>
                <a:gd name="connsiteX3" fmla="*/ 2937933 w 7433733"/>
                <a:gd name="connsiteY3" fmla="*/ 74083 h 984250"/>
                <a:gd name="connsiteX4" fmla="*/ 3649133 w 7433733"/>
                <a:gd name="connsiteY4" fmla="*/ 74083 h 984250"/>
                <a:gd name="connsiteX5" fmla="*/ 4360333 w 7433733"/>
                <a:gd name="connsiteY5" fmla="*/ 264583 h 984250"/>
                <a:gd name="connsiteX6" fmla="*/ 5295900 w 7433733"/>
                <a:gd name="connsiteY6" fmla="*/ 611717 h 984250"/>
                <a:gd name="connsiteX7" fmla="*/ 5918200 w 7433733"/>
                <a:gd name="connsiteY7" fmla="*/ 848783 h 984250"/>
                <a:gd name="connsiteX8" fmla="*/ 6413500 w 7433733"/>
                <a:gd name="connsiteY8" fmla="*/ 958850 h 984250"/>
                <a:gd name="connsiteX9" fmla="*/ 6963833 w 7433733"/>
                <a:gd name="connsiteY9" fmla="*/ 984250 h 984250"/>
                <a:gd name="connsiteX10" fmla="*/ 7433733 w 7433733"/>
                <a:gd name="connsiteY10" fmla="*/ 971550 h 984250"/>
                <a:gd name="connsiteX0" fmla="*/ 0 w 7433733"/>
                <a:gd name="connsiteY0" fmla="*/ 455083 h 984250"/>
                <a:gd name="connsiteX1" fmla="*/ 1790700 w 7433733"/>
                <a:gd name="connsiteY1" fmla="*/ 455083 h 984250"/>
                <a:gd name="connsiteX2" fmla="*/ 2362199 w 7433733"/>
                <a:gd name="connsiteY2" fmla="*/ 302683 h 984250"/>
                <a:gd name="connsiteX3" fmla="*/ 2810933 w 7433733"/>
                <a:gd name="connsiteY3" fmla="*/ 74083 h 984250"/>
                <a:gd name="connsiteX4" fmla="*/ 3649133 w 7433733"/>
                <a:gd name="connsiteY4" fmla="*/ 74083 h 984250"/>
                <a:gd name="connsiteX5" fmla="*/ 4360333 w 7433733"/>
                <a:gd name="connsiteY5" fmla="*/ 264583 h 984250"/>
                <a:gd name="connsiteX6" fmla="*/ 5295900 w 7433733"/>
                <a:gd name="connsiteY6" fmla="*/ 611717 h 984250"/>
                <a:gd name="connsiteX7" fmla="*/ 5918200 w 7433733"/>
                <a:gd name="connsiteY7" fmla="*/ 848783 h 984250"/>
                <a:gd name="connsiteX8" fmla="*/ 6413500 w 7433733"/>
                <a:gd name="connsiteY8" fmla="*/ 958850 h 984250"/>
                <a:gd name="connsiteX9" fmla="*/ 6963833 w 7433733"/>
                <a:gd name="connsiteY9" fmla="*/ 984250 h 984250"/>
                <a:gd name="connsiteX10" fmla="*/ 7433733 w 7433733"/>
                <a:gd name="connsiteY10" fmla="*/ 971550 h 984250"/>
                <a:gd name="connsiteX0" fmla="*/ 0 w 7433733"/>
                <a:gd name="connsiteY0" fmla="*/ 455083 h 984250"/>
                <a:gd name="connsiteX1" fmla="*/ 1790700 w 7433733"/>
                <a:gd name="connsiteY1" fmla="*/ 455083 h 984250"/>
                <a:gd name="connsiteX2" fmla="*/ 2362199 w 7433733"/>
                <a:gd name="connsiteY2" fmla="*/ 302683 h 984250"/>
                <a:gd name="connsiteX3" fmla="*/ 2810933 w 7433733"/>
                <a:gd name="connsiteY3" fmla="*/ 74083 h 984250"/>
                <a:gd name="connsiteX4" fmla="*/ 3649133 w 7433733"/>
                <a:gd name="connsiteY4" fmla="*/ 74083 h 984250"/>
                <a:gd name="connsiteX5" fmla="*/ 4360333 w 7433733"/>
                <a:gd name="connsiteY5" fmla="*/ 264583 h 984250"/>
                <a:gd name="connsiteX6" fmla="*/ 5295900 w 7433733"/>
                <a:gd name="connsiteY6" fmla="*/ 611717 h 984250"/>
                <a:gd name="connsiteX7" fmla="*/ 5918200 w 7433733"/>
                <a:gd name="connsiteY7" fmla="*/ 848783 h 984250"/>
                <a:gd name="connsiteX8" fmla="*/ 6413500 w 7433733"/>
                <a:gd name="connsiteY8" fmla="*/ 958850 h 984250"/>
                <a:gd name="connsiteX9" fmla="*/ 6963833 w 7433733"/>
                <a:gd name="connsiteY9" fmla="*/ 984250 h 984250"/>
                <a:gd name="connsiteX10" fmla="*/ 7433733 w 7433733"/>
                <a:gd name="connsiteY10" fmla="*/ 971550 h 984250"/>
                <a:gd name="connsiteX0" fmla="*/ 0 w 7433733"/>
                <a:gd name="connsiteY0" fmla="*/ 455083 h 984250"/>
                <a:gd name="connsiteX1" fmla="*/ 1790700 w 7433733"/>
                <a:gd name="connsiteY1" fmla="*/ 455083 h 984250"/>
                <a:gd name="connsiteX2" fmla="*/ 2362199 w 7433733"/>
                <a:gd name="connsiteY2" fmla="*/ 302683 h 984250"/>
                <a:gd name="connsiteX3" fmla="*/ 2937933 w 7433733"/>
                <a:gd name="connsiteY3" fmla="*/ 74084 h 984250"/>
                <a:gd name="connsiteX4" fmla="*/ 3649133 w 7433733"/>
                <a:gd name="connsiteY4" fmla="*/ 74083 h 984250"/>
                <a:gd name="connsiteX5" fmla="*/ 4360333 w 7433733"/>
                <a:gd name="connsiteY5" fmla="*/ 264583 h 984250"/>
                <a:gd name="connsiteX6" fmla="*/ 5295900 w 7433733"/>
                <a:gd name="connsiteY6" fmla="*/ 611717 h 984250"/>
                <a:gd name="connsiteX7" fmla="*/ 5918200 w 7433733"/>
                <a:gd name="connsiteY7" fmla="*/ 848783 h 984250"/>
                <a:gd name="connsiteX8" fmla="*/ 6413500 w 7433733"/>
                <a:gd name="connsiteY8" fmla="*/ 958850 h 984250"/>
                <a:gd name="connsiteX9" fmla="*/ 6963833 w 7433733"/>
                <a:gd name="connsiteY9" fmla="*/ 984250 h 984250"/>
                <a:gd name="connsiteX10" fmla="*/ 7433733 w 7433733"/>
                <a:gd name="connsiteY10" fmla="*/ 971550 h 984250"/>
                <a:gd name="connsiteX0" fmla="*/ 0 w 7433733"/>
                <a:gd name="connsiteY0" fmla="*/ 455083 h 984250"/>
                <a:gd name="connsiteX1" fmla="*/ 1790700 w 7433733"/>
                <a:gd name="connsiteY1" fmla="*/ 455083 h 984250"/>
                <a:gd name="connsiteX2" fmla="*/ 2362199 w 7433733"/>
                <a:gd name="connsiteY2" fmla="*/ 302683 h 984250"/>
                <a:gd name="connsiteX3" fmla="*/ 2937933 w 7433733"/>
                <a:gd name="connsiteY3" fmla="*/ 74084 h 984250"/>
                <a:gd name="connsiteX4" fmla="*/ 3649133 w 7433733"/>
                <a:gd name="connsiteY4" fmla="*/ 74083 h 984250"/>
                <a:gd name="connsiteX5" fmla="*/ 4360333 w 7433733"/>
                <a:gd name="connsiteY5" fmla="*/ 264583 h 984250"/>
                <a:gd name="connsiteX6" fmla="*/ 5295900 w 7433733"/>
                <a:gd name="connsiteY6" fmla="*/ 611717 h 984250"/>
                <a:gd name="connsiteX7" fmla="*/ 5918200 w 7433733"/>
                <a:gd name="connsiteY7" fmla="*/ 848783 h 984250"/>
                <a:gd name="connsiteX8" fmla="*/ 6413500 w 7433733"/>
                <a:gd name="connsiteY8" fmla="*/ 958850 h 984250"/>
                <a:gd name="connsiteX9" fmla="*/ 6963833 w 7433733"/>
                <a:gd name="connsiteY9" fmla="*/ 984250 h 984250"/>
                <a:gd name="connsiteX10" fmla="*/ 7433733 w 7433733"/>
                <a:gd name="connsiteY10" fmla="*/ 971550 h 984250"/>
                <a:gd name="connsiteX0" fmla="*/ 0 w 7433733"/>
                <a:gd name="connsiteY0" fmla="*/ 455083 h 984250"/>
                <a:gd name="connsiteX1" fmla="*/ 1911350 w 7433733"/>
                <a:gd name="connsiteY1" fmla="*/ 455083 h 984250"/>
                <a:gd name="connsiteX2" fmla="*/ 2362199 w 7433733"/>
                <a:gd name="connsiteY2" fmla="*/ 302683 h 984250"/>
                <a:gd name="connsiteX3" fmla="*/ 2937933 w 7433733"/>
                <a:gd name="connsiteY3" fmla="*/ 74084 h 984250"/>
                <a:gd name="connsiteX4" fmla="*/ 3649133 w 7433733"/>
                <a:gd name="connsiteY4" fmla="*/ 74083 h 984250"/>
                <a:gd name="connsiteX5" fmla="*/ 4360333 w 7433733"/>
                <a:gd name="connsiteY5" fmla="*/ 264583 h 984250"/>
                <a:gd name="connsiteX6" fmla="*/ 5295900 w 7433733"/>
                <a:gd name="connsiteY6" fmla="*/ 611717 h 984250"/>
                <a:gd name="connsiteX7" fmla="*/ 5918200 w 7433733"/>
                <a:gd name="connsiteY7" fmla="*/ 848783 h 984250"/>
                <a:gd name="connsiteX8" fmla="*/ 6413500 w 7433733"/>
                <a:gd name="connsiteY8" fmla="*/ 958850 h 984250"/>
                <a:gd name="connsiteX9" fmla="*/ 6963833 w 7433733"/>
                <a:gd name="connsiteY9" fmla="*/ 984250 h 984250"/>
                <a:gd name="connsiteX10" fmla="*/ 7433733 w 7433733"/>
                <a:gd name="connsiteY10" fmla="*/ 971550 h 984250"/>
                <a:gd name="connsiteX0" fmla="*/ 0 w 7433733"/>
                <a:gd name="connsiteY0" fmla="*/ 455083 h 984250"/>
                <a:gd name="connsiteX1" fmla="*/ 1911350 w 7433733"/>
                <a:gd name="connsiteY1" fmla="*/ 455083 h 984250"/>
                <a:gd name="connsiteX2" fmla="*/ 2362199 w 7433733"/>
                <a:gd name="connsiteY2" fmla="*/ 302683 h 984250"/>
                <a:gd name="connsiteX3" fmla="*/ 2937933 w 7433733"/>
                <a:gd name="connsiteY3" fmla="*/ 74084 h 984250"/>
                <a:gd name="connsiteX4" fmla="*/ 3649133 w 7433733"/>
                <a:gd name="connsiteY4" fmla="*/ 74083 h 984250"/>
                <a:gd name="connsiteX5" fmla="*/ 4360333 w 7433733"/>
                <a:gd name="connsiteY5" fmla="*/ 264583 h 984250"/>
                <a:gd name="connsiteX6" fmla="*/ 5295900 w 7433733"/>
                <a:gd name="connsiteY6" fmla="*/ 611717 h 984250"/>
                <a:gd name="connsiteX7" fmla="*/ 5918200 w 7433733"/>
                <a:gd name="connsiteY7" fmla="*/ 848783 h 984250"/>
                <a:gd name="connsiteX8" fmla="*/ 6413500 w 7433733"/>
                <a:gd name="connsiteY8" fmla="*/ 958850 h 984250"/>
                <a:gd name="connsiteX9" fmla="*/ 6963833 w 7433733"/>
                <a:gd name="connsiteY9" fmla="*/ 984250 h 984250"/>
                <a:gd name="connsiteX10" fmla="*/ 7433733 w 7433733"/>
                <a:gd name="connsiteY10" fmla="*/ 971550 h 984250"/>
                <a:gd name="connsiteX0" fmla="*/ 0 w 7433733"/>
                <a:gd name="connsiteY0" fmla="*/ 455083 h 984250"/>
                <a:gd name="connsiteX1" fmla="*/ 1911350 w 7433733"/>
                <a:gd name="connsiteY1" fmla="*/ 711655 h 984250"/>
                <a:gd name="connsiteX2" fmla="*/ 2362199 w 7433733"/>
                <a:gd name="connsiteY2" fmla="*/ 302683 h 984250"/>
                <a:gd name="connsiteX3" fmla="*/ 2937933 w 7433733"/>
                <a:gd name="connsiteY3" fmla="*/ 74084 h 984250"/>
                <a:gd name="connsiteX4" fmla="*/ 3649133 w 7433733"/>
                <a:gd name="connsiteY4" fmla="*/ 74083 h 984250"/>
                <a:gd name="connsiteX5" fmla="*/ 4360333 w 7433733"/>
                <a:gd name="connsiteY5" fmla="*/ 264583 h 984250"/>
                <a:gd name="connsiteX6" fmla="*/ 5295900 w 7433733"/>
                <a:gd name="connsiteY6" fmla="*/ 611717 h 984250"/>
                <a:gd name="connsiteX7" fmla="*/ 5918200 w 7433733"/>
                <a:gd name="connsiteY7" fmla="*/ 848783 h 984250"/>
                <a:gd name="connsiteX8" fmla="*/ 6413500 w 7433733"/>
                <a:gd name="connsiteY8" fmla="*/ 958850 h 984250"/>
                <a:gd name="connsiteX9" fmla="*/ 6963833 w 7433733"/>
                <a:gd name="connsiteY9" fmla="*/ 984250 h 984250"/>
                <a:gd name="connsiteX10" fmla="*/ 7433733 w 7433733"/>
                <a:gd name="connsiteY10" fmla="*/ 971550 h 984250"/>
                <a:gd name="connsiteX0" fmla="*/ 8461 w 7442194"/>
                <a:gd name="connsiteY0" fmla="*/ 455083 h 984250"/>
                <a:gd name="connsiteX1" fmla="*/ 0 w 7442194"/>
                <a:gd name="connsiteY1" fmla="*/ 851558 h 984250"/>
                <a:gd name="connsiteX2" fmla="*/ 1919811 w 7442194"/>
                <a:gd name="connsiteY2" fmla="*/ 711655 h 984250"/>
                <a:gd name="connsiteX3" fmla="*/ 2370660 w 7442194"/>
                <a:gd name="connsiteY3" fmla="*/ 302683 h 984250"/>
                <a:gd name="connsiteX4" fmla="*/ 2946394 w 7442194"/>
                <a:gd name="connsiteY4" fmla="*/ 74084 h 984250"/>
                <a:gd name="connsiteX5" fmla="*/ 3657594 w 7442194"/>
                <a:gd name="connsiteY5" fmla="*/ 74083 h 984250"/>
                <a:gd name="connsiteX6" fmla="*/ 4368794 w 7442194"/>
                <a:gd name="connsiteY6" fmla="*/ 264583 h 984250"/>
                <a:gd name="connsiteX7" fmla="*/ 5304361 w 7442194"/>
                <a:gd name="connsiteY7" fmla="*/ 611717 h 984250"/>
                <a:gd name="connsiteX8" fmla="*/ 5926661 w 7442194"/>
                <a:gd name="connsiteY8" fmla="*/ 848783 h 984250"/>
                <a:gd name="connsiteX9" fmla="*/ 6421961 w 7442194"/>
                <a:gd name="connsiteY9" fmla="*/ 958850 h 984250"/>
                <a:gd name="connsiteX10" fmla="*/ 6972294 w 7442194"/>
                <a:gd name="connsiteY10" fmla="*/ 984250 h 984250"/>
                <a:gd name="connsiteX11" fmla="*/ 7442194 w 7442194"/>
                <a:gd name="connsiteY11" fmla="*/ 971550 h 984250"/>
                <a:gd name="connsiteX0" fmla="*/ 0 w 7442194"/>
                <a:gd name="connsiteY0" fmla="*/ 851558 h 984250"/>
                <a:gd name="connsiteX1" fmla="*/ 1919811 w 7442194"/>
                <a:gd name="connsiteY1" fmla="*/ 711655 h 984250"/>
                <a:gd name="connsiteX2" fmla="*/ 2370660 w 7442194"/>
                <a:gd name="connsiteY2" fmla="*/ 302683 h 984250"/>
                <a:gd name="connsiteX3" fmla="*/ 2946394 w 7442194"/>
                <a:gd name="connsiteY3" fmla="*/ 74084 h 984250"/>
                <a:gd name="connsiteX4" fmla="*/ 3657594 w 7442194"/>
                <a:gd name="connsiteY4" fmla="*/ 74083 h 984250"/>
                <a:gd name="connsiteX5" fmla="*/ 4368794 w 7442194"/>
                <a:gd name="connsiteY5" fmla="*/ 264583 h 984250"/>
                <a:gd name="connsiteX6" fmla="*/ 5304361 w 7442194"/>
                <a:gd name="connsiteY6" fmla="*/ 611717 h 984250"/>
                <a:gd name="connsiteX7" fmla="*/ 5926661 w 7442194"/>
                <a:gd name="connsiteY7" fmla="*/ 848783 h 984250"/>
                <a:gd name="connsiteX8" fmla="*/ 6421961 w 7442194"/>
                <a:gd name="connsiteY8" fmla="*/ 958850 h 984250"/>
                <a:gd name="connsiteX9" fmla="*/ 6972294 w 7442194"/>
                <a:gd name="connsiteY9" fmla="*/ 984250 h 984250"/>
                <a:gd name="connsiteX10" fmla="*/ 7442194 w 7442194"/>
                <a:gd name="connsiteY10" fmla="*/ 971550 h 984250"/>
                <a:gd name="connsiteX0" fmla="*/ 0 w 7442194"/>
                <a:gd name="connsiteY0" fmla="*/ 851558 h 984250"/>
                <a:gd name="connsiteX1" fmla="*/ 1919811 w 7442194"/>
                <a:gd name="connsiteY1" fmla="*/ 711655 h 984250"/>
                <a:gd name="connsiteX2" fmla="*/ 1693334 w 7442194"/>
                <a:gd name="connsiteY2" fmla="*/ 878100 h 984250"/>
                <a:gd name="connsiteX3" fmla="*/ 2370660 w 7442194"/>
                <a:gd name="connsiteY3" fmla="*/ 302683 h 984250"/>
                <a:gd name="connsiteX4" fmla="*/ 2946394 w 7442194"/>
                <a:gd name="connsiteY4" fmla="*/ 74084 h 984250"/>
                <a:gd name="connsiteX5" fmla="*/ 3657594 w 7442194"/>
                <a:gd name="connsiteY5" fmla="*/ 74083 h 984250"/>
                <a:gd name="connsiteX6" fmla="*/ 4368794 w 7442194"/>
                <a:gd name="connsiteY6" fmla="*/ 264583 h 984250"/>
                <a:gd name="connsiteX7" fmla="*/ 5304361 w 7442194"/>
                <a:gd name="connsiteY7" fmla="*/ 611717 h 984250"/>
                <a:gd name="connsiteX8" fmla="*/ 5926661 w 7442194"/>
                <a:gd name="connsiteY8" fmla="*/ 848783 h 984250"/>
                <a:gd name="connsiteX9" fmla="*/ 6421961 w 7442194"/>
                <a:gd name="connsiteY9" fmla="*/ 958850 h 984250"/>
                <a:gd name="connsiteX10" fmla="*/ 6972294 w 7442194"/>
                <a:gd name="connsiteY10" fmla="*/ 984250 h 984250"/>
                <a:gd name="connsiteX11" fmla="*/ 7442194 w 7442194"/>
                <a:gd name="connsiteY11" fmla="*/ 971550 h 984250"/>
                <a:gd name="connsiteX0" fmla="*/ 0 w 7442194"/>
                <a:gd name="connsiteY0" fmla="*/ 851558 h 984250"/>
                <a:gd name="connsiteX1" fmla="*/ 1919811 w 7442194"/>
                <a:gd name="connsiteY1" fmla="*/ 711655 h 984250"/>
                <a:gd name="connsiteX2" fmla="*/ 2370660 w 7442194"/>
                <a:gd name="connsiteY2" fmla="*/ 302683 h 984250"/>
                <a:gd name="connsiteX3" fmla="*/ 2946394 w 7442194"/>
                <a:gd name="connsiteY3" fmla="*/ 74084 h 984250"/>
                <a:gd name="connsiteX4" fmla="*/ 3657594 w 7442194"/>
                <a:gd name="connsiteY4" fmla="*/ 74083 h 984250"/>
                <a:gd name="connsiteX5" fmla="*/ 4368794 w 7442194"/>
                <a:gd name="connsiteY5" fmla="*/ 264583 h 984250"/>
                <a:gd name="connsiteX6" fmla="*/ 5304361 w 7442194"/>
                <a:gd name="connsiteY6" fmla="*/ 611717 h 984250"/>
                <a:gd name="connsiteX7" fmla="*/ 5926661 w 7442194"/>
                <a:gd name="connsiteY7" fmla="*/ 848783 h 984250"/>
                <a:gd name="connsiteX8" fmla="*/ 6421961 w 7442194"/>
                <a:gd name="connsiteY8" fmla="*/ 958850 h 984250"/>
                <a:gd name="connsiteX9" fmla="*/ 6972294 w 7442194"/>
                <a:gd name="connsiteY9" fmla="*/ 984250 h 984250"/>
                <a:gd name="connsiteX10" fmla="*/ 7442194 w 7442194"/>
                <a:gd name="connsiteY10" fmla="*/ 971550 h 984250"/>
                <a:gd name="connsiteX0" fmla="*/ 0 w 7442194"/>
                <a:gd name="connsiteY0" fmla="*/ 851558 h 984250"/>
                <a:gd name="connsiteX1" fmla="*/ 1521878 w 7442194"/>
                <a:gd name="connsiteY1" fmla="*/ 870907 h 984250"/>
                <a:gd name="connsiteX2" fmla="*/ 2370660 w 7442194"/>
                <a:gd name="connsiteY2" fmla="*/ 302683 h 984250"/>
                <a:gd name="connsiteX3" fmla="*/ 2946394 w 7442194"/>
                <a:gd name="connsiteY3" fmla="*/ 74084 h 984250"/>
                <a:gd name="connsiteX4" fmla="*/ 3657594 w 7442194"/>
                <a:gd name="connsiteY4" fmla="*/ 74083 h 984250"/>
                <a:gd name="connsiteX5" fmla="*/ 4368794 w 7442194"/>
                <a:gd name="connsiteY5" fmla="*/ 264583 h 984250"/>
                <a:gd name="connsiteX6" fmla="*/ 5304361 w 7442194"/>
                <a:gd name="connsiteY6" fmla="*/ 611717 h 984250"/>
                <a:gd name="connsiteX7" fmla="*/ 5926661 w 7442194"/>
                <a:gd name="connsiteY7" fmla="*/ 848783 h 984250"/>
                <a:gd name="connsiteX8" fmla="*/ 6421961 w 7442194"/>
                <a:gd name="connsiteY8" fmla="*/ 958850 h 984250"/>
                <a:gd name="connsiteX9" fmla="*/ 6972294 w 7442194"/>
                <a:gd name="connsiteY9" fmla="*/ 984250 h 984250"/>
                <a:gd name="connsiteX10" fmla="*/ 7442194 w 7442194"/>
                <a:gd name="connsiteY10" fmla="*/ 971550 h 984250"/>
                <a:gd name="connsiteX0" fmla="*/ 0 w 6972293"/>
                <a:gd name="connsiteY0" fmla="*/ 851558 h 984250"/>
                <a:gd name="connsiteX1" fmla="*/ 1521878 w 6972293"/>
                <a:gd name="connsiteY1" fmla="*/ 870907 h 984250"/>
                <a:gd name="connsiteX2" fmla="*/ 2370660 w 6972293"/>
                <a:gd name="connsiteY2" fmla="*/ 302683 h 984250"/>
                <a:gd name="connsiteX3" fmla="*/ 2946394 w 6972293"/>
                <a:gd name="connsiteY3" fmla="*/ 74084 h 984250"/>
                <a:gd name="connsiteX4" fmla="*/ 3657594 w 6972293"/>
                <a:gd name="connsiteY4" fmla="*/ 74083 h 984250"/>
                <a:gd name="connsiteX5" fmla="*/ 4368794 w 6972293"/>
                <a:gd name="connsiteY5" fmla="*/ 264583 h 984250"/>
                <a:gd name="connsiteX6" fmla="*/ 5304361 w 6972293"/>
                <a:gd name="connsiteY6" fmla="*/ 611717 h 984250"/>
                <a:gd name="connsiteX7" fmla="*/ 5926661 w 6972293"/>
                <a:gd name="connsiteY7" fmla="*/ 848783 h 984250"/>
                <a:gd name="connsiteX8" fmla="*/ 6421961 w 6972293"/>
                <a:gd name="connsiteY8" fmla="*/ 958850 h 984250"/>
                <a:gd name="connsiteX9" fmla="*/ 6972294 w 6972293"/>
                <a:gd name="connsiteY9" fmla="*/ 984250 h 984250"/>
                <a:gd name="connsiteX0" fmla="*/ 0 w 7939462"/>
                <a:gd name="connsiteY0" fmla="*/ 851558 h 1478445"/>
                <a:gd name="connsiteX1" fmla="*/ 1521878 w 7939462"/>
                <a:gd name="connsiteY1" fmla="*/ 870907 h 1478445"/>
                <a:gd name="connsiteX2" fmla="*/ 2370660 w 7939462"/>
                <a:gd name="connsiteY2" fmla="*/ 302683 h 1478445"/>
                <a:gd name="connsiteX3" fmla="*/ 2946394 w 7939462"/>
                <a:gd name="connsiteY3" fmla="*/ 74084 h 1478445"/>
                <a:gd name="connsiteX4" fmla="*/ 3657594 w 7939462"/>
                <a:gd name="connsiteY4" fmla="*/ 74083 h 1478445"/>
                <a:gd name="connsiteX5" fmla="*/ 4368794 w 7939462"/>
                <a:gd name="connsiteY5" fmla="*/ 264583 h 1478445"/>
                <a:gd name="connsiteX6" fmla="*/ 5304361 w 7939462"/>
                <a:gd name="connsiteY6" fmla="*/ 611717 h 1478445"/>
                <a:gd name="connsiteX7" fmla="*/ 5926661 w 7939462"/>
                <a:gd name="connsiteY7" fmla="*/ 848783 h 1478445"/>
                <a:gd name="connsiteX8" fmla="*/ 6421961 w 7939462"/>
                <a:gd name="connsiteY8" fmla="*/ 958850 h 1478445"/>
                <a:gd name="connsiteX9" fmla="*/ 7939462 w 7939462"/>
                <a:gd name="connsiteY9" fmla="*/ 1478445 h 1478445"/>
                <a:gd name="connsiteX0" fmla="*/ 0 w 7939462"/>
                <a:gd name="connsiteY0" fmla="*/ 851558 h 1478445"/>
                <a:gd name="connsiteX1" fmla="*/ 1521878 w 7939462"/>
                <a:gd name="connsiteY1" fmla="*/ 870907 h 1478445"/>
                <a:gd name="connsiteX2" fmla="*/ 2370660 w 7939462"/>
                <a:gd name="connsiteY2" fmla="*/ 302683 h 1478445"/>
                <a:gd name="connsiteX3" fmla="*/ 2946394 w 7939462"/>
                <a:gd name="connsiteY3" fmla="*/ 74084 h 1478445"/>
                <a:gd name="connsiteX4" fmla="*/ 3657594 w 7939462"/>
                <a:gd name="connsiteY4" fmla="*/ 74083 h 1478445"/>
                <a:gd name="connsiteX5" fmla="*/ 4368794 w 7939462"/>
                <a:gd name="connsiteY5" fmla="*/ 264583 h 1478445"/>
                <a:gd name="connsiteX6" fmla="*/ 5304361 w 7939462"/>
                <a:gd name="connsiteY6" fmla="*/ 611717 h 1478445"/>
                <a:gd name="connsiteX7" fmla="*/ 6421961 w 7939462"/>
                <a:gd name="connsiteY7" fmla="*/ 958850 h 1478445"/>
                <a:gd name="connsiteX8" fmla="*/ 7939462 w 7939462"/>
                <a:gd name="connsiteY8" fmla="*/ 1478445 h 1478445"/>
                <a:gd name="connsiteX0" fmla="*/ 0 w 7939462"/>
                <a:gd name="connsiteY0" fmla="*/ 1449543 h 2076430"/>
                <a:gd name="connsiteX1" fmla="*/ 1521878 w 7939462"/>
                <a:gd name="connsiteY1" fmla="*/ 1468892 h 2076430"/>
                <a:gd name="connsiteX2" fmla="*/ 2370660 w 7939462"/>
                <a:gd name="connsiteY2" fmla="*/ 900668 h 2076430"/>
                <a:gd name="connsiteX3" fmla="*/ 2946394 w 7939462"/>
                <a:gd name="connsiteY3" fmla="*/ 672069 h 2076430"/>
                <a:gd name="connsiteX4" fmla="*/ 3657594 w 7939462"/>
                <a:gd name="connsiteY4" fmla="*/ 672068 h 2076430"/>
                <a:gd name="connsiteX5" fmla="*/ 3989585 w 7939462"/>
                <a:gd name="connsiteY5" fmla="*/ 31747 h 2076430"/>
                <a:gd name="connsiteX6" fmla="*/ 4368794 w 7939462"/>
                <a:gd name="connsiteY6" fmla="*/ 862568 h 2076430"/>
                <a:gd name="connsiteX7" fmla="*/ 5304361 w 7939462"/>
                <a:gd name="connsiteY7" fmla="*/ 1209702 h 2076430"/>
                <a:gd name="connsiteX8" fmla="*/ 6421961 w 7939462"/>
                <a:gd name="connsiteY8" fmla="*/ 1556835 h 2076430"/>
                <a:gd name="connsiteX9" fmla="*/ 7939462 w 7939462"/>
                <a:gd name="connsiteY9" fmla="*/ 2076430 h 2076430"/>
                <a:gd name="connsiteX0" fmla="*/ 0 w 7939462"/>
                <a:gd name="connsiteY0" fmla="*/ 851558 h 1478445"/>
                <a:gd name="connsiteX1" fmla="*/ 1521878 w 7939462"/>
                <a:gd name="connsiteY1" fmla="*/ 870907 h 1478445"/>
                <a:gd name="connsiteX2" fmla="*/ 2370660 w 7939462"/>
                <a:gd name="connsiteY2" fmla="*/ 302683 h 1478445"/>
                <a:gd name="connsiteX3" fmla="*/ 2946394 w 7939462"/>
                <a:gd name="connsiteY3" fmla="*/ 74084 h 1478445"/>
                <a:gd name="connsiteX4" fmla="*/ 3657594 w 7939462"/>
                <a:gd name="connsiteY4" fmla="*/ 74083 h 1478445"/>
                <a:gd name="connsiteX5" fmla="*/ 4368794 w 7939462"/>
                <a:gd name="connsiteY5" fmla="*/ 264583 h 1478445"/>
                <a:gd name="connsiteX6" fmla="*/ 5304361 w 7939462"/>
                <a:gd name="connsiteY6" fmla="*/ 611717 h 1478445"/>
                <a:gd name="connsiteX7" fmla="*/ 6421961 w 7939462"/>
                <a:gd name="connsiteY7" fmla="*/ 958850 h 1478445"/>
                <a:gd name="connsiteX8" fmla="*/ 7939462 w 7939462"/>
                <a:gd name="connsiteY8" fmla="*/ 1478445 h 1478445"/>
                <a:gd name="connsiteX0" fmla="*/ 0 w 7939462"/>
                <a:gd name="connsiteY0" fmla="*/ 1102404 h 1729291"/>
                <a:gd name="connsiteX1" fmla="*/ 1521878 w 7939462"/>
                <a:gd name="connsiteY1" fmla="*/ 1121753 h 1729291"/>
                <a:gd name="connsiteX2" fmla="*/ 2370660 w 7939462"/>
                <a:gd name="connsiteY2" fmla="*/ 553529 h 1729291"/>
                <a:gd name="connsiteX3" fmla="*/ 2946394 w 7939462"/>
                <a:gd name="connsiteY3" fmla="*/ 324930 h 1729291"/>
                <a:gd name="connsiteX4" fmla="*/ 3700640 w 7939462"/>
                <a:gd name="connsiteY4" fmla="*/ 74082 h 1729291"/>
                <a:gd name="connsiteX5" fmla="*/ 4368794 w 7939462"/>
                <a:gd name="connsiteY5" fmla="*/ 515429 h 1729291"/>
                <a:gd name="connsiteX6" fmla="*/ 5304361 w 7939462"/>
                <a:gd name="connsiteY6" fmla="*/ 862563 h 1729291"/>
                <a:gd name="connsiteX7" fmla="*/ 6421961 w 7939462"/>
                <a:gd name="connsiteY7" fmla="*/ 1209696 h 1729291"/>
                <a:gd name="connsiteX8" fmla="*/ 7939462 w 7939462"/>
                <a:gd name="connsiteY8" fmla="*/ 1729291 h 1729291"/>
                <a:gd name="connsiteX0" fmla="*/ 0 w 7939462"/>
                <a:gd name="connsiteY0" fmla="*/ 1102404 h 1729291"/>
                <a:gd name="connsiteX1" fmla="*/ 1521878 w 7939462"/>
                <a:gd name="connsiteY1" fmla="*/ 1121753 h 1729291"/>
                <a:gd name="connsiteX2" fmla="*/ 2370660 w 7939462"/>
                <a:gd name="connsiteY2" fmla="*/ 553529 h 1729291"/>
                <a:gd name="connsiteX3" fmla="*/ 2946394 w 7939462"/>
                <a:gd name="connsiteY3" fmla="*/ 324930 h 1729291"/>
                <a:gd name="connsiteX4" fmla="*/ 3700640 w 7939462"/>
                <a:gd name="connsiteY4" fmla="*/ 74082 h 1729291"/>
                <a:gd name="connsiteX5" fmla="*/ 4539812 w 7939462"/>
                <a:gd name="connsiteY5" fmla="*/ 161076 h 1729291"/>
                <a:gd name="connsiteX6" fmla="*/ 5304361 w 7939462"/>
                <a:gd name="connsiteY6" fmla="*/ 862563 h 1729291"/>
                <a:gd name="connsiteX7" fmla="*/ 6421961 w 7939462"/>
                <a:gd name="connsiteY7" fmla="*/ 1209696 h 1729291"/>
                <a:gd name="connsiteX8" fmla="*/ 7939462 w 7939462"/>
                <a:gd name="connsiteY8" fmla="*/ 1729291 h 1729291"/>
                <a:gd name="connsiteX0" fmla="*/ 0 w 7939462"/>
                <a:gd name="connsiteY0" fmla="*/ 1105524 h 1732411"/>
                <a:gd name="connsiteX1" fmla="*/ 1521878 w 7939462"/>
                <a:gd name="connsiteY1" fmla="*/ 1124873 h 1732411"/>
                <a:gd name="connsiteX2" fmla="*/ 2370660 w 7939462"/>
                <a:gd name="connsiteY2" fmla="*/ 556649 h 1732411"/>
                <a:gd name="connsiteX3" fmla="*/ 2946394 w 7939462"/>
                <a:gd name="connsiteY3" fmla="*/ 328050 h 1732411"/>
                <a:gd name="connsiteX4" fmla="*/ 3700640 w 7939462"/>
                <a:gd name="connsiteY4" fmla="*/ 77202 h 1732411"/>
                <a:gd name="connsiteX5" fmla="*/ 4539812 w 7939462"/>
                <a:gd name="connsiteY5" fmla="*/ 164196 h 1732411"/>
                <a:gd name="connsiteX6" fmla="*/ 5304361 w 7939462"/>
                <a:gd name="connsiteY6" fmla="*/ 865683 h 1732411"/>
                <a:gd name="connsiteX7" fmla="*/ 6421961 w 7939462"/>
                <a:gd name="connsiteY7" fmla="*/ 1212816 h 1732411"/>
                <a:gd name="connsiteX8" fmla="*/ 7939462 w 7939462"/>
                <a:gd name="connsiteY8" fmla="*/ 1732411 h 1732411"/>
                <a:gd name="connsiteX0" fmla="*/ 0 w 7939462"/>
                <a:gd name="connsiteY0" fmla="*/ 1105524 h 1732411"/>
                <a:gd name="connsiteX1" fmla="*/ 1521878 w 7939462"/>
                <a:gd name="connsiteY1" fmla="*/ 1124873 h 1732411"/>
                <a:gd name="connsiteX2" fmla="*/ 2370660 w 7939462"/>
                <a:gd name="connsiteY2" fmla="*/ 556649 h 1732411"/>
                <a:gd name="connsiteX3" fmla="*/ 2946394 w 7939462"/>
                <a:gd name="connsiteY3" fmla="*/ 328050 h 1732411"/>
                <a:gd name="connsiteX4" fmla="*/ 3700640 w 7939462"/>
                <a:gd name="connsiteY4" fmla="*/ 77202 h 1732411"/>
                <a:gd name="connsiteX5" fmla="*/ 4539812 w 7939462"/>
                <a:gd name="connsiteY5" fmla="*/ 164196 h 1732411"/>
                <a:gd name="connsiteX6" fmla="*/ 5304361 w 7939462"/>
                <a:gd name="connsiteY6" fmla="*/ 865683 h 1732411"/>
                <a:gd name="connsiteX7" fmla="*/ 6421961 w 7939462"/>
                <a:gd name="connsiteY7" fmla="*/ 1212816 h 1732411"/>
                <a:gd name="connsiteX8" fmla="*/ 7939462 w 7939462"/>
                <a:gd name="connsiteY8" fmla="*/ 1732411 h 1732411"/>
                <a:gd name="connsiteX0" fmla="*/ 0 w 7939462"/>
                <a:gd name="connsiteY0" fmla="*/ 1105524 h 1732411"/>
                <a:gd name="connsiteX1" fmla="*/ 1521878 w 7939462"/>
                <a:gd name="connsiteY1" fmla="*/ 1124873 h 1732411"/>
                <a:gd name="connsiteX2" fmla="*/ 2370660 w 7939462"/>
                <a:gd name="connsiteY2" fmla="*/ 556649 h 1732411"/>
                <a:gd name="connsiteX3" fmla="*/ 3700640 w 7939462"/>
                <a:gd name="connsiteY3" fmla="*/ 77202 h 1732411"/>
                <a:gd name="connsiteX4" fmla="*/ 4539812 w 7939462"/>
                <a:gd name="connsiteY4" fmla="*/ 164196 h 1732411"/>
                <a:gd name="connsiteX5" fmla="*/ 5304361 w 7939462"/>
                <a:gd name="connsiteY5" fmla="*/ 865683 h 1732411"/>
                <a:gd name="connsiteX6" fmla="*/ 6421961 w 7939462"/>
                <a:gd name="connsiteY6" fmla="*/ 1212816 h 1732411"/>
                <a:gd name="connsiteX7" fmla="*/ 7939462 w 7939462"/>
                <a:gd name="connsiteY7" fmla="*/ 1732411 h 1732411"/>
                <a:gd name="connsiteX0" fmla="*/ 0 w 7939462"/>
                <a:gd name="connsiteY0" fmla="*/ 1279004 h 1905891"/>
                <a:gd name="connsiteX1" fmla="*/ 1521878 w 7939462"/>
                <a:gd name="connsiteY1" fmla="*/ 1298353 h 1905891"/>
                <a:gd name="connsiteX2" fmla="*/ 2370660 w 7939462"/>
                <a:gd name="connsiteY2" fmla="*/ 730129 h 1905891"/>
                <a:gd name="connsiteX3" fmla="*/ 3700640 w 7939462"/>
                <a:gd name="connsiteY3" fmla="*/ 250682 h 1905891"/>
                <a:gd name="connsiteX4" fmla="*/ 4539812 w 7939462"/>
                <a:gd name="connsiteY4" fmla="*/ 337676 h 1905891"/>
                <a:gd name="connsiteX5" fmla="*/ 5304361 w 7939462"/>
                <a:gd name="connsiteY5" fmla="*/ 1039163 h 1905891"/>
                <a:gd name="connsiteX6" fmla="*/ 6421961 w 7939462"/>
                <a:gd name="connsiteY6" fmla="*/ 1386296 h 1905891"/>
                <a:gd name="connsiteX7" fmla="*/ 7939462 w 7939462"/>
                <a:gd name="connsiteY7" fmla="*/ 1905891 h 1905891"/>
                <a:gd name="connsiteX0" fmla="*/ 0 w 7939462"/>
                <a:gd name="connsiteY0" fmla="*/ 1373435 h 2000322"/>
                <a:gd name="connsiteX1" fmla="*/ 1521878 w 7939462"/>
                <a:gd name="connsiteY1" fmla="*/ 1392784 h 2000322"/>
                <a:gd name="connsiteX2" fmla="*/ 2370660 w 7939462"/>
                <a:gd name="connsiteY2" fmla="*/ 824560 h 2000322"/>
                <a:gd name="connsiteX3" fmla="*/ 4145147 w 7939462"/>
                <a:gd name="connsiteY3" fmla="*/ 250682 h 2000322"/>
                <a:gd name="connsiteX4" fmla="*/ 4539812 w 7939462"/>
                <a:gd name="connsiteY4" fmla="*/ 432107 h 2000322"/>
                <a:gd name="connsiteX5" fmla="*/ 5304361 w 7939462"/>
                <a:gd name="connsiteY5" fmla="*/ 1133594 h 2000322"/>
                <a:gd name="connsiteX6" fmla="*/ 6421961 w 7939462"/>
                <a:gd name="connsiteY6" fmla="*/ 1480727 h 2000322"/>
                <a:gd name="connsiteX7" fmla="*/ 7939462 w 7939462"/>
                <a:gd name="connsiteY7" fmla="*/ 2000322 h 2000322"/>
                <a:gd name="connsiteX0" fmla="*/ 0 w 7939462"/>
                <a:gd name="connsiteY0" fmla="*/ 1373435 h 2000322"/>
                <a:gd name="connsiteX1" fmla="*/ 1521878 w 7939462"/>
                <a:gd name="connsiteY1" fmla="*/ 1392784 h 2000322"/>
                <a:gd name="connsiteX2" fmla="*/ 2370660 w 7939462"/>
                <a:gd name="connsiteY2" fmla="*/ 824560 h 2000322"/>
                <a:gd name="connsiteX3" fmla="*/ 4145147 w 7939462"/>
                <a:gd name="connsiteY3" fmla="*/ 250682 h 2000322"/>
                <a:gd name="connsiteX4" fmla="*/ 4539812 w 7939462"/>
                <a:gd name="connsiteY4" fmla="*/ 432107 h 2000322"/>
                <a:gd name="connsiteX5" fmla="*/ 6421961 w 7939462"/>
                <a:gd name="connsiteY5" fmla="*/ 1480727 h 2000322"/>
                <a:gd name="connsiteX6" fmla="*/ 7939462 w 7939462"/>
                <a:gd name="connsiteY6" fmla="*/ 2000322 h 2000322"/>
                <a:gd name="connsiteX0" fmla="*/ 0 w 7839510"/>
                <a:gd name="connsiteY0" fmla="*/ 1373435 h 2670327"/>
                <a:gd name="connsiteX1" fmla="*/ 1521878 w 7839510"/>
                <a:gd name="connsiteY1" fmla="*/ 1392784 h 2670327"/>
                <a:gd name="connsiteX2" fmla="*/ 2370660 w 7839510"/>
                <a:gd name="connsiteY2" fmla="*/ 824560 h 2670327"/>
                <a:gd name="connsiteX3" fmla="*/ 4145147 w 7839510"/>
                <a:gd name="connsiteY3" fmla="*/ 250682 h 2670327"/>
                <a:gd name="connsiteX4" fmla="*/ 4539812 w 7839510"/>
                <a:gd name="connsiteY4" fmla="*/ 432107 h 2670327"/>
                <a:gd name="connsiteX5" fmla="*/ 6421961 w 7839510"/>
                <a:gd name="connsiteY5" fmla="*/ 1480727 h 2670327"/>
                <a:gd name="connsiteX6" fmla="*/ 7839510 w 7839510"/>
                <a:gd name="connsiteY6" fmla="*/ 2670327 h 2670327"/>
                <a:gd name="connsiteX0" fmla="*/ 0 w 7839510"/>
                <a:gd name="connsiteY0" fmla="*/ 1373435 h 2670327"/>
                <a:gd name="connsiteX1" fmla="*/ 1521878 w 7839510"/>
                <a:gd name="connsiteY1" fmla="*/ 1392784 h 2670327"/>
                <a:gd name="connsiteX2" fmla="*/ 2370660 w 7839510"/>
                <a:gd name="connsiteY2" fmla="*/ 824560 h 2670327"/>
                <a:gd name="connsiteX3" fmla="*/ 4145147 w 7839510"/>
                <a:gd name="connsiteY3" fmla="*/ 250682 h 2670327"/>
                <a:gd name="connsiteX4" fmla="*/ 4539812 w 7839510"/>
                <a:gd name="connsiteY4" fmla="*/ 432107 h 2670327"/>
                <a:gd name="connsiteX5" fmla="*/ 5421626 w 7839510"/>
                <a:gd name="connsiteY5" fmla="*/ 879000 h 2670327"/>
                <a:gd name="connsiteX6" fmla="*/ 6421961 w 7839510"/>
                <a:gd name="connsiteY6" fmla="*/ 1480727 h 2670327"/>
                <a:gd name="connsiteX7" fmla="*/ 7839510 w 7839510"/>
                <a:gd name="connsiteY7" fmla="*/ 2670327 h 2670327"/>
                <a:gd name="connsiteX0" fmla="*/ 0 w 7839510"/>
                <a:gd name="connsiteY0" fmla="*/ 1373435 h 2670327"/>
                <a:gd name="connsiteX1" fmla="*/ 1521878 w 7839510"/>
                <a:gd name="connsiteY1" fmla="*/ 1392784 h 2670327"/>
                <a:gd name="connsiteX2" fmla="*/ 2370660 w 7839510"/>
                <a:gd name="connsiteY2" fmla="*/ 824560 h 2670327"/>
                <a:gd name="connsiteX3" fmla="*/ 4145147 w 7839510"/>
                <a:gd name="connsiteY3" fmla="*/ 250682 h 2670327"/>
                <a:gd name="connsiteX4" fmla="*/ 4539812 w 7839510"/>
                <a:gd name="connsiteY4" fmla="*/ 432107 h 2670327"/>
                <a:gd name="connsiteX5" fmla="*/ 5421626 w 7839510"/>
                <a:gd name="connsiteY5" fmla="*/ 879000 h 2670327"/>
                <a:gd name="connsiteX6" fmla="*/ 6421961 w 7839510"/>
                <a:gd name="connsiteY6" fmla="*/ 1480727 h 2670327"/>
                <a:gd name="connsiteX7" fmla="*/ 7839510 w 7839510"/>
                <a:gd name="connsiteY7" fmla="*/ 2670327 h 2670327"/>
                <a:gd name="connsiteX0" fmla="*/ 0 w 7839510"/>
                <a:gd name="connsiteY0" fmla="*/ 1373435 h 2670327"/>
                <a:gd name="connsiteX1" fmla="*/ 1521878 w 7839510"/>
                <a:gd name="connsiteY1" fmla="*/ 1392784 h 2670327"/>
                <a:gd name="connsiteX2" fmla="*/ 2370660 w 7839510"/>
                <a:gd name="connsiteY2" fmla="*/ 824560 h 2670327"/>
                <a:gd name="connsiteX3" fmla="*/ 4145147 w 7839510"/>
                <a:gd name="connsiteY3" fmla="*/ 250682 h 2670327"/>
                <a:gd name="connsiteX4" fmla="*/ 4539812 w 7839510"/>
                <a:gd name="connsiteY4" fmla="*/ 432107 h 2670327"/>
                <a:gd name="connsiteX5" fmla="*/ 6421961 w 7839510"/>
                <a:gd name="connsiteY5" fmla="*/ 1480727 h 2670327"/>
                <a:gd name="connsiteX6" fmla="*/ 7839510 w 7839510"/>
                <a:gd name="connsiteY6" fmla="*/ 2670327 h 2670327"/>
                <a:gd name="connsiteX0" fmla="*/ 0 w 7839510"/>
                <a:gd name="connsiteY0" fmla="*/ 1373435 h 2670327"/>
                <a:gd name="connsiteX1" fmla="*/ 1521878 w 7839510"/>
                <a:gd name="connsiteY1" fmla="*/ 1392784 h 2670327"/>
                <a:gd name="connsiteX2" fmla="*/ 2370660 w 7839510"/>
                <a:gd name="connsiteY2" fmla="*/ 824560 h 2670327"/>
                <a:gd name="connsiteX3" fmla="*/ 4145147 w 7839510"/>
                <a:gd name="connsiteY3" fmla="*/ 250682 h 2670327"/>
                <a:gd name="connsiteX4" fmla="*/ 5085612 w 7839510"/>
                <a:gd name="connsiteY4" fmla="*/ 535599 h 2670327"/>
                <a:gd name="connsiteX5" fmla="*/ 6421961 w 7839510"/>
                <a:gd name="connsiteY5" fmla="*/ 1480727 h 2670327"/>
                <a:gd name="connsiteX6" fmla="*/ 7839510 w 7839510"/>
                <a:gd name="connsiteY6" fmla="*/ 2670327 h 2670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839510" h="2670327">
                  <a:moveTo>
                    <a:pt x="0" y="1373435"/>
                  </a:moveTo>
                  <a:lnTo>
                    <a:pt x="1521878" y="1392784"/>
                  </a:lnTo>
                  <a:cubicBezTo>
                    <a:pt x="1916988" y="1301305"/>
                    <a:pt x="2199563" y="930822"/>
                    <a:pt x="2370660" y="824560"/>
                  </a:cubicBezTo>
                  <a:cubicBezTo>
                    <a:pt x="2733787" y="649948"/>
                    <a:pt x="2936172" y="0"/>
                    <a:pt x="4145147" y="250682"/>
                  </a:cubicBezTo>
                  <a:cubicBezTo>
                    <a:pt x="4382214" y="282432"/>
                    <a:pt x="4563463" y="371403"/>
                    <a:pt x="5085612" y="535599"/>
                  </a:cubicBezTo>
                  <a:cubicBezTo>
                    <a:pt x="5465081" y="740606"/>
                    <a:pt x="5872011" y="1107690"/>
                    <a:pt x="6421961" y="1480727"/>
                  </a:cubicBezTo>
                  <a:cubicBezTo>
                    <a:pt x="6757428" y="1585671"/>
                    <a:pt x="7646893" y="2659744"/>
                    <a:pt x="7839510" y="2670327"/>
                  </a:cubicBezTo>
                </a:path>
              </a:pathLst>
            </a:custGeom>
            <a:ln w="38100" cap="flat" cmpd="sng" algn="ctr">
              <a:solidFill>
                <a:srgbClr val="0099CC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37" name="AutoShape 7"/>
          <p:cNvSpPr>
            <a:spLocks noChangeArrowheads="1"/>
          </p:cNvSpPr>
          <p:nvPr/>
        </p:nvSpPr>
        <p:spPr bwMode="auto">
          <a:xfrm rot="5400000" flipH="1" flipV="1">
            <a:off x="1301705" y="5014383"/>
            <a:ext cx="304799" cy="634750"/>
          </a:xfrm>
          <a:prstGeom prst="upArrow">
            <a:avLst>
              <a:gd name="adj1" fmla="val 50000"/>
              <a:gd name="adj2" fmla="val 96354"/>
            </a:avLst>
          </a:prstGeom>
          <a:solidFill>
            <a:schemeClr val="accent2">
              <a:alpha val="87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8" name="AutoShape 7"/>
          <p:cNvSpPr>
            <a:spLocks noChangeArrowheads="1"/>
          </p:cNvSpPr>
          <p:nvPr/>
        </p:nvSpPr>
        <p:spPr bwMode="auto">
          <a:xfrm rot="5400000" flipH="1" flipV="1">
            <a:off x="4164727" y="5561262"/>
            <a:ext cx="196797" cy="490750"/>
          </a:xfrm>
          <a:prstGeom prst="upArrow">
            <a:avLst>
              <a:gd name="adj1" fmla="val 50000"/>
              <a:gd name="adj2" fmla="val 96354"/>
            </a:avLst>
          </a:prstGeom>
          <a:solidFill>
            <a:schemeClr val="accent2">
              <a:alpha val="87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14" name="Grouper 139"/>
          <p:cNvGrpSpPr>
            <a:grpSpLocks noChangeAspect="1"/>
          </p:cNvGrpSpPr>
          <p:nvPr/>
        </p:nvGrpSpPr>
        <p:grpSpPr>
          <a:xfrm flipH="1">
            <a:off x="4279905" y="4605580"/>
            <a:ext cx="544677" cy="526899"/>
            <a:chOff x="4127501" y="4495800"/>
            <a:chExt cx="842398" cy="573600"/>
          </a:xfrm>
        </p:grpSpPr>
        <p:sp>
          <p:nvSpPr>
            <p:cNvPr id="141" name="Flèche courbée vers la droite 140"/>
            <p:cNvSpPr/>
            <p:nvPr/>
          </p:nvSpPr>
          <p:spPr>
            <a:xfrm>
              <a:off x="4127501" y="4521200"/>
              <a:ext cx="385199" cy="548200"/>
            </a:xfrm>
            <a:prstGeom prst="curvedRight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142" name="Flèche courbée vers la droite 141"/>
            <p:cNvSpPr/>
            <p:nvPr/>
          </p:nvSpPr>
          <p:spPr>
            <a:xfrm rot="10800000">
              <a:off x="4584700" y="4495800"/>
              <a:ext cx="385199" cy="548200"/>
            </a:xfrm>
            <a:prstGeom prst="curvedRight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</p:grpSp>
      <p:sp>
        <p:nvSpPr>
          <p:cNvPr id="61" name="Rectangle 2" descr="Marbre blanc"/>
          <p:cNvSpPr>
            <a:spLocks noChangeArrowheads="1"/>
          </p:cNvSpPr>
          <p:nvPr/>
        </p:nvSpPr>
        <p:spPr bwMode="auto">
          <a:xfrm>
            <a:off x="378619" y="441326"/>
            <a:ext cx="8412162" cy="45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extrusionH="57150" contourW="6350" prstMaterial="metal">
              <a:bevelT w="38100" h="3810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defTabSz="914363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fr-FR" sz="26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latin typeface="+mj-lt"/>
                <a:ea typeface="+mn-ea"/>
                <a:cs typeface="Arial" charset="0"/>
              </a:rPr>
              <a:t>EQUILIBRE ET Stabilité de l’ ULM</a:t>
            </a:r>
          </a:p>
        </p:txBody>
      </p:sp>
      <p:grpSp>
        <p:nvGrpSpPr>
          <p:cNvPr id="60" name="Grouper 59"/>
          <p:cNvGrpSpPr/>
          <p:nvPr/>
        </p:nvGrpSpPr>
        <p:grpSpPr>
          <a:xfrm>
            <a:off x="3995936" y="3265239"/>
            <a:ext cx="1181100" cy="3017208"/>
            <a:chOff x="3995936" y="3265239"/>
            <a:chExt cx="1181100" cy="3017208"/>
          </a:xfrm>
        </p:grpSpPr>
        <p:sp>
          <p:nvSpPr>
            <p:cNvPr id="62" name="Line 6"/>
            <p:cNvSpPr>
              <a:spLocks noChangeShapeType="1"/>
            </p:cNvSpPr>
            <p:nvPr/>
          </p:nvSpPr>
          <p:spPr bwMode="auto">
            <a:xfrm flipH="1">
              <a:off x="4562712" y="3573016"/>
              <a:ext cx="12225" cy="2709431"/>
            </a:xfrm>
            <a:prstGeom prst="line">
              <a:avLst/>
            </a:prstGeom>
            <a:noFill/>
            <a:ln w="19050" cap="flat" cmpd="sng" algn="ctr">
              <a:solidFill>
                <a:schemeClr val="accent2"/>
              </a:solidFill>
              <a:prstDash val="lgDashDot"/>
              <a:round/>
              <a:headEnd type="arrow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3" name="Text Box 12"/>
            <p:cNvSpPr txBox="1">
              <a:spLocks noChangeArrowheads="1"/>
            </p:cNvSpPr>
            <p:nvPr/>
          </p:nvSpPr>
          <p:spPr bwMode="auto">
            <a:xfrm>
              <a:off x="3995936" y="3265239"/>
              <a:ext cx="11811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 eaLnBrk="1" hangingPunct="1">
                <a:defRPr/>
              </a:pPr>
              <a:r>
                <a:rPr lang="fr-FR" sz="1400" b="0" dirty="0">
                  <a:solidFill>
                    <a:schemeClr val="accent2"/>
                  </a:solidFill>
                  <a:latin typeface="Trebuchet MS"/>
                  <a:cs typeface="Trebuchet MS"/>
                </a:rPr>
                <a:t>Trajectoire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95" grpId="0" animBg="1"/>
      <p:bldP spid="114" grpId="0" animBg="1"/>
      <p:bldP spid="137" grpId="0" animBg="1"/>
      <p:bldP spid="13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r 56"/>
          <p:cNvGrpSpPr/>
          <p:nvPr/>
        </p:nvGrpSpPr>
        <p:grpSpPr>
          <a:xfrm rot="1247850">
            <a:off x="3207627" y="4322357"/>
            <a:ext cx="2638951" cy="1792897"/>
            <a:chOff x="3296092" y="4025899"/>
            <a:chExt cx="2638951" cy="1792897"/>
          </a:xfrm>
        </p:grpSpPr>
        <p:grpSp>
          <p:nvGrpSpPr>
            <p:cNvPr id="4" name="Grouper 45"/>
            <p:cNvGrpSpPr>
              <a:grpSpLocks noChangeAspect="1"/>
            </p:cNvGrpSpPr>
            <p:nvPr/>
          </p:nvGrpSpPr>
          <p:grpSpPr>
            <a:xfrm>
              <a:off x="3296092" y="4025899"/>
              <a:ext cx="2638951" cy="1792897"/>
              <a:chOff x="1689986" y="2451100"/>
              <a:chExt cx="5193414" cy="3505200"/>
            </a:xfrm>
          </p:grpSpPr>
          <p:pic>
            <p:nvPicPr>
              <p:cNvPr id="89" name="Image 88"/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grayscl/>
              </a:blip>
              <a:srcRect r="39250"/>
              <a:stretch>
                <a:fillRect/>
              </a:stretch>
            </p:blipFill>
            <p:spPr>
              <a:xfrm>
                <a:off x="1689986" y="2451100"/>
                <a:ext cx="4952114" cy="3505200"/>
              </a:xfrm>
              <a:prstGeom prst="rect">
                <a:avLst/>
              </a:prstGeom>
            </p:spPr>
          </p:pic>
          <p:grpSp>
            <p:nvGrpSpPr>
              <p:cNvPr id="5" name="Grouper 57"/>
              <p:cNvGrpSpPr/>
              <p:nvPr/>
            </p:nvGrpSpPr>
            <p:grpSpPr>
              <a:xfrm>
                <a:off x="4953000" y="2717800"/>
                <a:ext cx="1930400" cy="2692400"/>
                <a:chOff x="4953000" y="2717800"/>
                <a:chExt cx="1930400" cy="2692400"/>
              </a:xfrm>
            </p:grpSpPr>
            <p:sp>
              <p:nvSpPr>
                <p:cNvPr id="91" name="Rectangle 90"/>
                <p:cNvSpPr/>
                <p:nvPr/>
              </p:nvSpPr>
              <p:spPr bwMode="auto">
                <a:xfrm>
                  <a:off x="4953000" y="2717800"/>
                  <a:ext cx="1689100" cy="4826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vert="horz" wrap="square" lIns="109728" tIns="54864" rIns="109728" bIns="54864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1096963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2800" b="0" i="0" u="none" strike="noStrike" cap="none" normalizeH="0" baseline="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egoe" pitchFamily="34" charset="0"/>
                  </a:endParaRPr>
                </a:p>
              </p:txBody>
            </p:sp>
            <p:sp>
              <p:nvSpPr>
                <p:cNvPr id="92" name="Rectangle 91"/>
                <p:cNvSpPr/>
                <p:nvPr/>
              </p:nvSpPr>
              <p:spPr bwMode="auto">
                <a:xfrm>
                  <a:off x="5499100" y="4216400"/>
                  <a:ext cx="1384300" cy="11938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vert="horz" wrap="square" lIns="109728" tIns="54864" rIns="109728" bIns="54864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1096963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2800" b="0" i="0" u="none" strike="noStrike" cap="none" normalizeH="0" baseline="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egoe" pitchFamily="34" charset="0"/>
                  </a:endParaRPr>
                </a:p>
              </p:txBody>
            </p:sp>
          </p:grpSp>
        </p:grpSp>
        <p:grpSp>
          <p:nvGrpSpPr>
            <p:cNvPr id="6" name="Group 48"/>
            <p:cNvGrpSpPr>
              <a:grpSpLocks/>
            </p:cNvGrpSpPr>
            <p:nvPr/>
          </p:nvGrpSpPr>
          <p:grpSpPr bwMode="auto">
            <a:xfrm>
              <a:off x="4357925" y="4387496"/>
              <a:ext cx="402749" cy="378154"/>
              <a:chOff x="1093" y="2411"/>
              <a:chExt cx="177" cy="157"/>
            </a:xfrm>
          </p:grpSpPr>
          <p:sp>
            <p:nvSpPr>
              <p:cNvPr id="86" name="Oval 49"/>
              <p:cNvSpPr>
                <a:spLocks noChangeArrowheads="1"/>
              </p:cNvSpPr>
              <p:nvPr/>
            </p:nvSpPr>
            <p:spPr bwMode="auto">
              <a:xfrm>
                <a:off x="1140" y="2451"/>
                <a:ext cx="77" cy="75"/>
              </a:xfrm>
              <a:prstGeom prst="ellipse">
                <a:avLst/>
              </a:prstGeom>
              <a:solidFill>
                <a:srgbClr val="FFFF00"/>
              </a:solidFill>
              <a:ln w="31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7" name="Line 50"/>
              <p:cNvSpPr>
                <a:spLocks noChangeShapeType="1"/>
              </p:cNvSpPr>
              <p:nvPr/>
            </p:nvSpPr>
            <p:spPr bwMode="auto">
              <a:xfrm>
                <a:off x="1183" y="2411"/>
                <a:ext cx="0" cy="157"/>
              </a:xfrm>
              <a:prstGeom prst="line">
                <a:avLst/>
              </a:prstGeom>
              <a:noFill/>
              <a:ln w="3175" cap="flat" cmpd="sng" algn="ctr">
                <a:solidFill>
                  <a:srgbClr val="E3DED1"/>
                </a:solidFill>
                <a:prstDash val="solid"/>
                <a:round/>
                <a:headEnd type="none" w="med" len="med"/>
                <a:tailEnd type="none" w="med" len="med"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8" name="Line 51"/>
              <p:cNvSpPr>
                <a:spLocks noChangeShapeType="1"/>
              </p:cNvSpPr>
              <p:nvPr/>
            </p:nvSpPr>
            <p:spPr bwMode="auto">
              <a:xfrm rot="5400000">
                <a:off x="1182" y="2403"/>
                <a:ext cx="0" cy="177"/>
              </a:xfrm>
              <a:prstGeom prst="line">
                <a:avLst/>
              </a:prstGeom>
              <a:noFill/>
              <a:ln w="3175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sp>
        <p:nvSpPr>
          <p:cNvPr id="41" name="Rectangle 11"/>
          <p:cNvSpPr>
            <a:spLocks noChangeArrowheads="1"/>
          </p:cNvSpPr>
          <p:nvPr/>
        </p:nvSpPr>
        <p:spPr bwMode="auto">
          <a:xfrm>
            <a:off x="1905000" y="1060450"/>
            <a:ext cx="5359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indent="-393192" algn="ctr" eaLnBrk="1" hangingPunct="1">
              <a:spcBef>
                <a:spcPts val="768"/>
              </a:spcBef>
              <a:buBlip>
                <a:blip r:embed="rId3"/>
              </a:buBlip>
              <a:defRPr/>
            </a:pPr>
            <a:r>
              <a:rPr lang="fr-FR" sz="1800" cap="small" dirty="0">
                <a:solidFill>
                  <a:srgbClr val="1B587C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/>
                <a:ea typeface="+mn-ea"/>
                <a:cs typeface="Trebuchet MS"/>
              </a:rPr>
              <a:t>   Facteurs influant sur l’effet girouette</a:t>
            </a: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5845" y="2857500"/>
            <a:ext cx="1497709" cy="344796"/>
          </a:xfrm>
          <a:prstGeom prst="rect">
            <a:avLst/>
          </a:prstGeom>
        </p:spPr>
      </p:pic>
      <p:sp>
        <p:nvSpPr>
          <p:cNvPr id="16" name="Oval 58"/>
          <p:cNvSpPr>
            <a:spLocks noChangeArrowheads="1"/>
          </p:cNvSpPr>
          <p:nvPr/>
        </p:nvSpPr>
        <p:spPr bwMode="auto">
          <a:xfrm rot="2586291">
            <a:off x="4508500" y="3013075"/>
            <a:ext cx="152400" cy="1524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ZoneTexte 30"/>
          <p:cNvSpPr txBox="1">
            <a:spLocks noChangeAspect="1"/>
          </p:cNvSpPr>
          <p:nvPr/>
        </p:nvSpPr>
        <p:spPr>
          <a:xfrm>
            <a:off x="2212975" y="1727215"/>
            <a:ext cx="4743450" cy="370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ct val="0"/>
              </a:spcBef>
              <a:spcAft>
                <a:spcPts val="1200"/>
              </a:spcAft>
              <a:defRPr/>
            </a:pPr>
            <a:r>
              <a:rPr lang="fr-FR" sz="1400" b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rebuchet MS"/>
                <a:ea typeface="+mj-ea"/>
                <a:cs typeface="Trebuchet MS"/>
              </a:rPr>
              <a:t>1/ L’empennage vertical et le fuselage</a:t>
            </a:r>
          </a:p>
        </p:txBody>
      </p:sp>
      <p:grpSp>
        <p:nvGrpSpPr>
          <p:cNvPr id="7" name="Grouper 56"/>
          <p:cNvGrpSpPr/>
          <p:nvPr/>
        </p:nvGrpSpPr>
        <p:grpSpPr>
          <a:xfrm rot="6643143">
            <a:off x="4359984" y="3237805"/>
            <a:ext cx="952500" cy="2036475"/>
            <a:chOff x="879476" y="2731167"/>
            <a:chExt cx="952500" cy="2036475"/>
          </a:xfrm>
        </p:grpSpPr>
        <p:sp>
          <p:nvSpPr>
            <p:cNvPr id="58" name="Line 125"/>
            <p:cNvSpPr>
              <a:spLocks noChangeShapeType="1"/>
            </p:cNvSpPr>
            <p:nvPr/>
          </p:nvSpPr>
          <p:spPr bwMode="auto">
            <a:xfrm>
              <a:off x="879476" y="3300042"/>
              <a:ext cx="952500" cy="0"/>
            </a:xfrm>
            <a:prstGeom prst="line">
              <a:avLst/>
            </a:prstGeom>
            <a:noFill/>
            <a:ln w="9525">
              <a:solidFill>
                <a:srgbClr val="0099CC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9" name="Line 127"/>
            <p:cNvSpPr>
              <a:spLocks noChangeShapeType="1"/>
            </p:cNvSpPr>
            <p:nvPr/>
          </p:nvSpPr>
          <p:spPr bwMode="auto">
            <a:xfrm>
              <a:off x="879476" y="4767642"/>
              <a:ext cx="952500" cy="0"/>
            </a:xfrm>
            <a:prstGeom prst="line">
              <a:avLst/>
            </a:prstGeom>
            <a:noFill/>
            <a:ln w="9525">
              <a:solidFill>
                <a:srgbClr val="0099CC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0" name="Line 128"/>
            <p:cNvSpPr>
              <a:spLocks noChangeShapeType="1"/>
            </p:cNvSpPr>
            <p:nvPr/>
          </p:nvSpPr>
          <p:spPr bwMode="auto">
            <a:xfrm>
              <a:off x="879476" y="4459128"/>
              <a:ext cx="952500" cy="0"/>
            </a:xfrm>
            <a:prstGeom prst="line">
              <a:avLst/>
            </a:prstGeom>
            <a:noFill/>
            <a:ln w="9525">
              <a:solidFill>
                <a:srgbClr val="0099CC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1" name="Line 129"/>
            <p:cNvSpPr>
              <a:spLocks noChangeShapeType="1"/>
            </p:cNvSpPr>
            <p:nvPr/>
          </p:nvSpPr>
          <p:spPr bwMode="auto">
            <a:xfrm>
              <a:off x="879476" y="4176015"/>
              <a:ext cx="952500" cy="0"/>
            </a:xfrm>
            <a:prstGeom prst="line">
              <a:avLst/>
            </a:prstGeom>
            <a:noFill/>
            <a:ln w="9525">
              <a:solidFill>
                <a:srgbClr val="0099CC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2" name="Line 130"/>
            <p:cNvSpPr>
              <a:spLocks noChangeShapeType="1"/>
            </p:cNvSpPr>
            <p:nvPr/>
          </p:nvSpPr>
          <p:spPr bwMode="auto">
            <a:xfrm>
              <a:off x="879476" y="3917070"/>
              <a:ext cx="952500" cy="0"/>
            </a:xfrm>
            <a:prstGeom prst="line">
              <a:avLst/>
            </a:prstGeom>
            <a:noFill/>
            <a:ln w="9525">
              <a:solidFill>
                <a:srgbClr val="0099CC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3" name="Line 131"/>
            <p:cNvSpPr>
              <a:spLocks noChangeShapeType="1"/>
            </p:cNvSpPr>
            <p:nvPr/>
          </p:nvSpPr>
          <p:spPr bwMode="auto">
            <a:xfrm>
              <a:off x="879476" y="3014282"/>
              <a:ext cx="952500" cy="0"/>
            </a:xfrm>
            <a:prstGeom prst="line">
              <a:avLst/>
            </a:prstGeom>
            <a:noFill/>
            <a:ln w="9525">
              <a:solidFill>
                <a:srgbClr val="0099CC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4" name="Line 132"/>
            <p:cNvSpPr>
              <a:spLocks noChangeShapeType="1"/>
            </p:cNvSpPr>
            <p:nvPr/>
          </p:nvSpPr>
          <p:spPr bwMode="auto">
            <a:xfrm>
              <a:off x="879476" y="3583156"/>
              <a:ext cx="952500" cy="0"/>
            </a:xfrm>
            <a:prstGeom prst="line">
              <a:avLst/>
            </a:prstGeom>
            <a:noFill/>
            <a:ln w="9525">
              <a:solidFill>
                <a:srgbClr val="0099CC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5" name="Line 133"/>
            <p:cNvSpPr>
              <a:spLocks noChangeShapeType="1"/>
            </p:cNvSpPr>
            <p:nvPr/>
          </p:nvSpPr>
          <p:spPr bwMode="auto">
            <a:xfrm>
              <a:off x="879476" y="2731167"/>
              <a:ext cx="952500" cy="0"/>
            </a:xfrm>
            <a:prstGeom prst="line">
              <a:avLst/>
            </a:prstGeom>
            <a:noFill/>
            <a:ln w="9525">
              <a:solidFill>
                <a:srgbClr val="0099CC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9" name="Rectangle 2" descr="Marbre blanc"/>
          <p:cNvSpPr>
            <a:spLocks noChangeArrowheads="1"/>
          </p:cNvSpPr>
          <p:nvPr/>
        </p:nvSpPr>
        <p:spPr bwMode="auto">
          <a:xfrm>
            <a:off x="378619" y="441326"/>
            <a:ext cx="8412162" cy="45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extrusionH="57150" contourW="6350" prstMaterial="metal">
              <a:bevelT w="38100" h="3810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defTabSz="914363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fr-FR" sz="26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latin typeface="+mj-lt"/>
                <a:ea typeface="+mn-ea"/>
                <a:cs typeface="Arial" charset="0"/>
              </a:rPr>
              <a:t>EQUILIBRE ET Stabilité de l’ ULM</a:t>
            </a:r>
          </a:p>
        </p:txBody>
      </p:sp>
      <p:grpSp>
        <p:nvGrpSpPr>
          <p:cNvPr id="28" name="Grouper 27"/>
          <p:cNvGrpSpPr/>
          <p:nvPr/>
        </p:nvGrpSpPr>
        <p:grpSpPr>
          <a:xfrm>
            <a:off x="3995936" y="3265239"/>
            <a:ext cx="1181100" cy="3017208"/>
            <a:chOff x="3995936" y="3265239"/>
            <a:chExt cx="1181100" cy="3017208"/>
          </a:xfrm>
        </p:grpSpPr>
        <p:sp>
          <p:nvSpPr>
            <p:cNvPr id="30" name="Line 6"/>
            <p:cNvSpPr>
              <a:spLocks noChangeShapeType="1"/>
            </p:cNvSpPr>
            <p:nvPr/>
          </p:nvSpPr>
          <p:spPr bwMode="auto">
            <a:xfrm flipH="1">
              <a:off x="4562712" y="3573016"/>
              <a:ext cx="12225" cy="2709431"/>
            </a:xfrm>
            <a:prstGeom prst="line">
              <a:avLst/>
            </a:prstGeom>
            <a:noFill/>
            <a:ln w="19050" cap="flat" cmpd="sng" algn="ctr">
              <a:solidFill>
                <a:schemeClr val="accent2"/>
              </a:solidFill>
              <a:prstDash val="lgDashDot"/>
              <a:round/>
              <a:headEnd type="arrow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Text Box 12"/>
            <p:cNvSpPr txBox="1">
              <a:spLocks noChangeArrowheads="1"/>
            </p:cNvSpPr>
            <p:nvPr/>
          </p:nvSpPr>
          <p:spPr bwMode="auto">
            <a:xfrm>
              <a:off x="3995936" y="3265239"/>
              <a:ext cx="11811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 eaLnBrk="1" hangingPunct="1">
                <a:defRPr/>
              </a:pPr>
              <a:r>
                <a:rPr lang="fr-FR" sz="1400" b="0" dirty="0">
                  <a:solidFill>
                    <a:schemeClr val="accent2"/>
                  </a:solidFill>
                  <a:latin typeface="Trebuchet MS"/>
                  <a:cs typeface="Trebuchet MS"/>
                </a:rPr>
                <a:t>Trajectoire</a:t>
              </a:r>
            </a:p>
          </p:txBody>
        </p:sp>
      </p:grp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11"/>
          <p:cNvSpPr>
            <a:spLocks noChangeArrowheads="1"/>
          </p:cNvSpPr>
          <p:nvPr/>
        </p:nvSpPr>
        <p:spPr bwMode="auto">
          <a:xfrm>
            <a:off x="1905000" y="1060450"/>
            <a:ext cx="5359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indent="-393192" algn="ctr" eaLnBrk="1" hangingPunct="1">
              <a:spcBef>
                <a:spcPts val="768"/>
              </a:spcBef>
              <a:buBlip>
                <a:blip r:embed="rId2"/>
              </a:buBlip>
              <a:defRPr/>
            </a:pPr>
            <a:r>
              <a:rPr lang="fr-FR" sz="1800" cap="small" dirty="0">
                <a:solidFill>
                  <a:srgbClr val="1B587C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/>
                <a:ea typeface="+mn-ea"/>
                <a:cs typeface="Trebuchet MS"/>
              </a:rPr>
              <a:t>   Facteurs influant sur l’effet girouette</a:t>
            </a:r>
          </a:p>
        </p:txBody>
      </p:sp>
      <p:sp>
        <p:nvSpPr>
          <p:cNvPr id="31" name="ZoneTexte 30"/>
          <p:cNvSpPr txBox="1">
            <a:spLocks noChangeAspect="1"/>
          </p:cNvSpPr>
          <p:nvPr/>
        </p:nvSpPr>
        <p:spPr>
          <a:xfrm>
            <a:off x="2212975" y="1727215"/>
            <a:ext cx="4743450" cy="370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ct val="0"/>
              </a:spcBef>
              <a:spcAft>
                <a:spcPts val="1200"/>
              </a:spcAft>
              <a:defRPr/>
            </a:pPr>
            <a:r>
              <a:rPr lang="fr-FR" sz="1400" b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rebuchet MS"/>
                <a:ea typeface="+mj-ea"/>
                <a:cs typeface="Trebuchet MS"/>
              </a:rPr>
              <a:t>2/ La flèche de l’aile</a:t>
            </a:r>
          </a:p>
        </p:txBody>
      </p:sp>
      <p:grpSp>
        <p:nvGrpSpPr>
          <p:cNvPr id="3" name="Grouper 43"/>
          <p:cNvGrpSpPr/>
          <p:nvPr/>
        </p:nvGrpSpPr>
        <p:grpSpPr>
          <a:xfrm>
            <a:off x="3027362" y="3965575"/>
            <a:ext cx="3114675" cy="896938"/>
            <a:chOff x="3027362" y="3965575"/>
            <a:chExt cx="3114675" cy="896938"/>
          </a:xfrm>
        </p:grpSpPr>
        <p:pic>
          <p:nvPicPr>
            <p:cNvPr id="45058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027362" y="3965575"/>
              <a:ext cx="3114675" cy="896938"/>
            </a:xfrm>
            <a:prstGeom prst="rect">
              <a:avLst/>
            </a:prstGeom>
            <a:noFill/>
          </p:spPr>
        </p:pic>
        <p:grpSp>
          <p:nvGrpSpPr>
            <p:cNvPr id="4" name="Group 48"/>
            <p:cNvGrpSpPr>
              <a:grpSpLocks/>
            </p:cNvGrpSpPr>
            <p:nvPr/>
          </p:nvGrpSpPr>
          <p:grpSpPr bwMode="auto">
            <a:xfrm>
              <a:off x="4345225" y="4159299"/>
              <a:ext cx="402749" cy="378154"/>
              <a:chOff x="1093" y="2411"/>
              <a:chExt cx="177" cy="157"/>
            </a:xfrm>
          </p:grpSpPr>
          <p:sp>
            <p:nvSpPr>
              <p:cNvPr id="35" name="Oval 49"/>
              <p:cNvSpPr>
                <a:spLocks noChangeArrowheads="1"/>
              </p:cNvSpPr>
              <p:nvPr/>
            </p:nvSpPr>
            <p:spPr bwMode="auto">
              <a:xfrm>
                <a:off x="1140" y="2451"/>
                <a:ext cx="77" cy="75"/>
              </a:xfrm>
              <a:prstGeom prst="ellipse">
                <a:avLst/>
              </a:prstGeom>
              <a:solidFill>
                <a:srgbClr val="FFFF00"/>
              </a:solidFill>
              <a:ln w="31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6" name="Line 50"/>
              <p:cNvSpPr>
                <a:spLocks noChangeShapeType="1"/>
              </p:cNvSpPr>
              <p:nvPr/>
            </p:nvSpPr>
            <p:spPr bwMode="auto">
              <a:xfrm>
                <a:off x="1183" y="2411"/>
                <a:ext cx="0" cy="157"/>
              </a:xfrm>
              <a:prstGeom prst="line">
                <a:avLst/>
              </a:prstGeom>
              <a:noFill/>
              <a:ln w="3175" cap="flat" cmpd="sng" algn="ctr">
                <a:solidFill>
                  <a:srgbClr val="E3DED1"/>
                </a:solidFill>
                <a:prstDash val="solid"/>
                <a:round/>
                <a:headEnd type="none" w="med" len="med"/>
                <a:tailEnd type="none" w="med" len="med"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7" name="Line 51"/>
              <p:cNvSpPr>
                <a:spLocks noChangeShapeType="1"/>
              </p:cNvSpPr>
              <p:nvPr/>
            </p:nvSpPr>
            <p:spPr bwMode="auto">
              <a:xfrm rot="5400000">
                <a:off x="1182" y="2403"/>
                <a:ext cx="0" cy="177"/>
              </a:xfrm>
              <a:prstGeom prst="line">
                <a:avLst/>
              </a:prstGeom>
              <a:noFill/>
              <a:ln w="3175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grpSp>
        <p:nvGrpSpPr>
          <p:cNvPr id="5" name="Grouper 55"/>
          <p:cNvGrpSpPr/>
          <p:nvPr/>
        </p:nvGrpSpPr>
        <p:grpSpPr>
          <a:xfrm>
            <a:off x="3602098" y="3111504"/>
            <a:ext cx="2252375" cy="1396997"/>
            <a:chOff x="3602098" y="3111504"/>
            <a:chExt cx="2252375" cy="1396997"/>
          </a:xfrm>
        </p:grpSpPr>
        <p:grpSp>
          <p:nvGrpSpPr>
            <p:cNvPr id="6" name="Grouper 34"/>
            <p:cNvGrpSpPr/>
            <p:nvPr/>
          </p:nvGrpSpPr>
          <p:grpSpPr>
            <a:xfrm rot="5400000">
              <a:off x="3864687" y="2848915"/>
              <a:ext cx="1396997" cy="1922175"/>
              <a:chOff x="917577" y="2934369"/>
              <a:chExt cx="1396997" cy="1922175"/>
            </a:xfrm>
          </p:grpSpPr>
          <p:sp>
            <p:nvSpPr>
              <p:cNvPr id="48" name="Line 127"/>
              <p:cNvSpPr>
                <a:spLocks noChangeShapeType="1"/>
              </p:cNvSpPr>
              <p:nvPr/>
            </p:nvSpPr>
            <p:spPr bwMode="auto">
              <a:xfrm rot="1500000">
                <a:off x="1362074" y="4856544"/>
                <a:ext cx="952500" cy="0"/>
              </a:xfrm>
              <a:prstGeom prst="line">
                <a:avLst/>
              </a:prstGeom>
              <a:noFill/>
              <a:ln w="9525">
                <a:solidFill>
                  <a:srgbClr val="0099CC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0" name="Line 129"/>
              <p:cNvSpPr>
                <a:spLocks noChangeShapeType="1"/>
              </p:cNvSpPr>
              <p:nvPr/>
            </p:nvSpPr>
            <p:spPr bwMode="auto">
              <a:xfrm rot="1500000">
                <a:off x="1146177" y="4379215"/>
                <a:ext cx="952500" cy="0"/>
              </a:xfrm>
              <a:prstGeom prst="line">
                <a:avLst/>
              </a:prstGeom>
              <a:noFill/>
              <a:ln w="9525">
                <a:solidFill>
                  <a:srgbClr val="0099CC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1" name="Line 130"/>
              <p:cNvSpPr>
                <a:spLocks noChangeShapeType="1"/>
              </p:cNvSpPr>
              <p:nvPr/>
            </p:nvSpPr>
            <p:spPr bwMode="auto">
              <a:xfrm rot="1500000">
                <a:off x="930277" y="3917070"/>
                <a:ext cx="952500" cy="0"/>
              </a:xfrm>
              <a:prstGeom prst="line">
                <a:avLst/>
              </a:prstGeom>
              <a:noFill/>
              <a:ln w="9525">
                <a:solidFill>
                  <a:srgbClr val="0099CC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2" name="Line 131"/>
              <p:cNvSpPr>
                <a:spLocks noChangeShapeType="1"/>
              </p:cNvSpPr>
              <p:nvPr/>
            </p:nvSpPr>
            <p:spPr bwMode="auto">
              <a:xfrm rot="1500000">
                <a:off x="1069974" y="3230184"/>
                <a:ext cx="952500" cy="0"/>
              </a:xfrm>
              <a:prstGeom prst="line">
                <a:avLst/>
              </a:prstGeom>
              <a:noFill/>
              <a:ln w="9525">
                <a:solidFill>
                  <a:srgbClr val="0099CC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3" name="Line 132"/>
              <p:cNvSpPr>
                <a:spLocks noChangeShapeType="1"/>
              </p:cNvSpPr>
              <p:nvPr/>
            </p:nvSpPr>
            <p:spPr bwMode="auto">
              <a:xfrm rot="1500000">
                <a:off x="917577" y="3557756"/>
                <a:ext cx="952500" cy="0"/>
              </a:xfrm>
              <a:prstGeom prst="line">
                <a:avLst/>
              </a:prstGeom>
              <a:noFill/>
              <a:ln w="9525">
                <a:solidFill>
                  <a:srgbClr val="0099CC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4" name="Line 133"/>
              <p:cNvSpPr>
                <a:spLocks noChangeShapeType="1"/>
              </p:cNvSpPr>
              <p:nvPr/>
            </p:nvSpPr>
            <p:spPr bwMode="auto">
              <a:xfrm rot="1500000">
                <a:off x="1196974" y="2934369"/>
                <a:ext cx="952500" cy="0"/>
              </a:xfrm>
              <a:prstGeom prst="line">
                <a:avLst/>
              </a:prstGeom>
              <a:noFill/>
              <a:ln w="9525">
                <a:solidFill>
                  <a:srgbClr val="0099CC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55" name="Line 133"/>
            <p:cNvSpPr>
              <a:spLocks noChangeShapeType="1"/>
            </p:cNvSpPr>
            <p:nvPr/>
          </p:nvSpPr>
          <p:spPr bwMode="auto">
            <a:xfrm rot="6900000">
              <a:off x="5378223" y="4006851"/>
              <a:ext cx="952500" cy="0"/>
            </a:xfrm>
            <a:prstGeom prst="line">
              <a:avLst/>
            </a:prstGeom>
            <a:noFill/>
            <a:ln w="9525">
              <a:solidFill>
                <a:srgbClr val="0099CC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57" name="AutoShape 7"/>
          <p:cNvSpPr>
            <a:spLocks noChangeArrowheads="1"/>
          </p:cNvSpPr>
          <p:nvPr/>
        </p:nvSpPr>
        <p:spPr bwMode="auto">
          <a:xfrm rot="16200000" flipH="1" flipV="1">
            <a:off x="5302250" y="5038726"/>
            <a:ext cx="879475" cy="43497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flip="none" rotWithShape="1">
            <a:gsLst>
              <a:gs pos="0">
                <a:srgbClr val="FFCC99"/>
              </a:gs>
              <a:gs pos="100000">
                <a:srgbClr val="FFBC79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6" name="AutoShape 24"/>
          <p:cNvSpPr>
            <a:spLocks noChangeArrowheads="1"/>
          </p:cNvSpPr>
          <p:nvPr/>
        </p:nvSpPr>
        <p:spPr bwMode="auto">
          <a:xfrm rot="16200000" flipH="1" flipV="1">
            <a:off x="3118643" y="4831556"/>
            <a:ext cx="463550" cy="436563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flip="none" rotWithShape="1">
            <a:gsLst>
              <a:gs pos="0">
                <a:srgbClr val="FFCC99"/>
              </a:gs>
              <a:gs pos="100000">
                <a:srgbClr val="FFBC79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7" name="Grouper 68"/>
          <p:cNvGrpSpPr>
            <a:grpSpLocks noChangeAspect="1"/>
          </p:cNvGrpSpPr>
          <p:nvPr/>
        </p:nvGrpSpPr>
        <p:grpSpPr>
          <a:xfrm flipH="1">
            <a:off x="4279905" y="4089401"/>
            <a:ext cx="544677" cy="526899"/>
            <a:chOff x="4127501" y="4495800"/>
            <a:chExt cx="842398" cy="573600"/>
          </a:xfrm>
        </p:grpSpPr>
        <p:sp>
          <p:nvSpPr>
            <p:cNvPr id="70" name="Flèche courbée vers la droite 69"/>
            <p:cNvSpPr/>
            <p:nvPr/>
          </p:nvSpPr>
          <p:spPr>
            <a:xfrm>
              <a:off x="4127501" y="4521200"/>
              <a:ext cx="385199" cy="548200"/>
            </a:xfrm>
            <a:prstGeom prst="curvedRight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71" name="Flèche courbée vers la droite 70"/>
            <p:cNvSpPr/>
            <p:nvPr/>
          </p:nvSpPr>
          <p:spPr>
            <a:xfrm rot="10800000">
              <a:off x="4584700" y="4495800"/>
              <a:ext cx="385199" cy="548200"/>
            </a:xfrm>
            <a:prstGeom prst="curvedRight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Grouper 74"/>
          <p:cNvGrpSpPr/>
          <p:nvPr/>
        </p:nvGrpSpPr>
        <p:grpSpPr>
          <a:xfrm>
            <a:off x="3535150" y="3854450"/>
            <a:ext cx="473288" cy="514537"/>
            <a:chOff x="3535150" y="3854450"/>
            <a:chExt cx="473288" cy="514537"/>
          </a:xfrm>
        </p:grpSpPr>
        <p:sp>
          <p:nvSpPr>
            <p:cNvPr id="45062" name="Arc 6"/>
            <p:cNvSpPr>
              <a:spLocks/>
            </p:cNvSpPr>
            <p:nvPr/>
          </p:nvSpPr>
          <p:spPr bwMode="auto">
            <a:xfrm rot="3567955" flipH="1">
              <a:off x="3532129" y="4143478"/>
              <a:ext cx="228530" cy="222487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258"/>
                <a:gd name="T1" fmla="*/ 0 h 21600"/>
                <a:gd name="T2" fmla="*/ 21258 w 21258"/>
                <a:gd name="T3" fmla="*/ 17772 h 21600"/>
                <a:gd name="T4" fmla="*/ 0 w 21258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258" h="21600" fill="none" extrusionOk="0">
                  <a:moveTo>
                    <a:pt x="0" y="-1"/>
                  </a:moveTo>
                  <a:cubicBezTo>
                    <a:pt x="10452" y="-1"/>
                    <a:pt x="19405" y="7484"/>
                    <a:pt x="21258" y="17771"/>
                  </a:cubicBezTo>
                </a:path>
                <a:path w="21258" h="21600" stroke="0" extrusionOk="0">
                  <a:moveTo>
                    <a:pt x="0" y="-1"/>
                  </a:moveTo>
                  <a:cubicBezTo>
                    <a:pt x="10452" y="-1"/>
                    <a:pt x="19405" y="7484"/>
                    <a:pt x="21258" y="17771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triangle" w="sm" len="sm"/>
              <a:tailEnd type="triangl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064" name="Text Box 8"/>
            <p:cNvSpPr txBox="1">
              <a:spLocks noChangeArrowheads="1"/>
            </p:cNvSpPr>
            <p:nvPr/>
          </p:nvSpPr>
          <p:spPr bwMode="auto">
            <a:xfrm>
              <a:off x="3562350" y="3854450"/>
              <a:ext cx="446088" cy="349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2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Symbol" pitchFamily="-84" charset="2"/>
                  <a:ea typeface="Times New Roman" pitchFamily="-84" charset="0"/>
                  <a:sym typeface="Symbol" pitchFamily="-84" charset="2"/>
                </a:rPr>
                <a:t></a:t>
              </a:r>
              <a:endParaRPr kumimoji="0" 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ymbol" pitchFamily="-84" charset="2"/>
                <a:ea typeface="Times New Roman" pitchFamily="-84" charset="0"/>
                <a:sym typeface="Symbol" pitchFamily="-84" charset="2"/>
              </a:endParaRPr>
            </a:p>
          </p:txBody>
        </p:sp>
      </p:grpSp>
      <p:grpSp>
        <p:nvGrpSpPr>
          <p:cNvPr id="9" name="Grouper 75"/>
          <p:cNvGrpSpPr/>
          <p:nvPr/>
        </p:nvGrpSpPr>
        <p:grpSpPr>
          <a:xfrm>
            <a:off x="5688526" y="4121149"/>
            <a:ext cx="1107562" cy="501138"/>
            <a:chOff x="5688526" y="4121149"/>
            <a:chExt cx="1107562" cy="501138"/>
          </a:xfrm>
        </p:grpSpPr>
        <p:sp>
          <p:nvSpPr>
            <p:cNvPr id="45063" name="Arc 7"/>
            <p:cNvSpPr>
              <a:spLocks/>
            </p:cNvSpPr>
            <p:nvPr/>
          </p:nvSpPr>
          <p:spPr bwMode="auto">
            <a:xfrm rot="5400000" flipH="1">
              <a:off x="5587719" y="4221956"/>
              <a:ext cx="501138" cy="299524"/>
            </a:xfrm>
            <a:custGeom>
              <a:avLst/>
              <a:gdLst>
                <a:gd name="G0" fmla="+- 12276 0 0"/>
                <a:gd name="G1" fmla="+- 21600 0 0"/>
                <a:gd name="G2" fmla="+- 21600 0 0"/>
                <a:gd name="T0" fmla="*/ 0 w 32268"/>
                <a:gd name="T1" fmla="*/ 3828 h 21600"/>
                <a:gd name="T2" fmla="*/ 32268 w 32268"/>
                <a:gd name="T3" fmla="*/ 13422 h 21600"/>
                <a:gd name="T4" fmla="*/ 12276 w 32268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268" h="21600" fill="none" extrusionOk="0">
                  <a:moveTo>
                    <a:pt x="-1" y="3827"/>
                  </a:moveTo>
                  <a:cubicBezTo>
                    <a:pt x="3608" y="1335"/>
                    <a:pt x="7890" y="-1"/>
                    <a:pt x="12276" y="-1"/>
                  </a:cubicBezTo>
                  <a:cubicBezTo>
                    <a:pt x="21047" y="-1"/>
                    <a:pt x="28947" y="5303"/>
                    <a:pt x="32268" y="13421"/>
                  </a:cubicBezTo>
                </a:path>
                <a:path w="32268" h="21600" stroke="0" extrusionOk="0">
                  <a:moveTo>
                    <a:pt x="-1" y="3827"/>
                  </a:moveTo>
                  <a:cubicBezTo>
                    <a:pt x="3608" y="1335"/>
                    <a:pt x="7890" y="-1"/>
                    <a:pt x="12276" y="-1"/>
                  </a:cubicBezTo>
                  <a:cubicBezTo>
                    <a:pt x="21047" y="-1"/>
                    <a:pt x="28947" y="5303"/>
                    <a:pt x="32268" y="13421"/>
                  </a:cubicBezTo>
                  <a:lnTo>
                    <a:pt x="12276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triangle" w="sm" len="sm"/>
              <a:tailEnd type="triangl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065" name="Text Box 9"/>
            <p:cNvSpPr txBox="1">
              <a:spLocks noChangeArrowheads="1"/>
            </p:cNvSpPr>
            <p:nvPr/>
          </p:nvSpPr>
          <p:spPr bwMode="auto">
            <a:xfrm>
              <a:off x="5948363" y="4162425"/>
              <a:ext cx="847725" cy="347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2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Symbol" pitchFamily="-84" charset="2"/>
                  <a:ea typeface="Times New Roman" pitchFamily="-84" charset="0"/>
                  <a:sym typeface="Symbol" pitchFamily="-84" charset="2"/>
                </a:rPr>
                <a:t></a:t>
              </a:r>
              <a:endParaRPr kumimoji="0" 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ymbol" pitchFamily="-84" charset="2"/>
                <a:ea typeface="Times New Roman" pitchFamily="-84" charset="0"/>
                <a:sym typeface="Symbol" pitchFamily="-84" charset="2"/>
              </a:endParaRPr>
            </a:p>
          </p:txBody>
        </p:sp>
      </p:grpSp>
      <p:sp>
        <p:nvSpPr>
          <p:cNvPr id="34" name="Rectangle 2" descr="Marbre blanc"/>
          <p:cNvSpPr>
            <a:spLocks noChangeArrowheads="1"/>
          </p:cNvSpPr>
          <p:nvPr/>
        </p:nvSpPr>
        <p:spPr bwMode="auto">
          <a:xfrm>
            <a:off x="378619" y="441326"/>
            <a:ext cx="8412162" cy="45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extrusionH="57150" contourW="6350" prstMaterial="metal">
              <a:bevelT w="38100" h="3810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defTabSz="914363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fr-FR" sz="26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latin typeface="+mj-lt"/>
                <a:ea typeface="+mn-ea"/>
                <a:cs typeface="Arial" charset="0"/>
              </a:rPr>
              <a:t>EQUILIBRE ET Stabilité de l’ ULM</a:t>
            </a:r>
          </a:p>
        </p:txBody>
      </p:sp>
      <p:grpSp>
        <p:nvGrpSpPr>
          <p:cNvPr id="33" name="Grouper 32"/>
          <p:cNvGrpSpPr/>
          <p:nvPr/>
        </p:nvGrpSpPr>
        <p:grpSpPr>
          <a:xfrm>
            <a:off x="3966964" y="2708920"/>
            <a:ext cx="1181100" cy="3017208"/>
            <a:chOff x="3995936" y="3265239"/>
            <a:chExt cx="1181100" cy="3017208"/>
          </a:xfrm>
        </p:grpSpPr>
        <p:sp>
          <p:nvSpPr>
            <p:cNvPr id="38" name="Line 6"/>
            <p:cNvSpPr>
              <a:spLocks noChangeShapeType="1"/>
            </p:cNvSpPr>
            <p:nvPr/>
          </p:nvSpPr>
          <p:spPr bwMode="auto">
            <a:xfrm flipH="1">
              <a:off x="4562712" y="3573016"/>
              <a:ext cx="12225" cy="2709431"/>
            </a:xfrm>
            <a:prstGeom prst="line">
              <a:avLst/>
            </a:prstGeom>
            <a:noFill/>
            <a:ln w="19050" cap="flat" cmpd="sng" algn="ctr">
              <a:solidFill>
                <a:schemeClr val="accent2"/>
              </a:solidFill>
              <a:prstDash val="lgDashDot"/>
              <a:round/>
              <a:headEnd type="arrow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Text Box 12"/>
            <p:cNvSpPr txBox="1">
              <a:spLocks noChangeArrowheads="1"/>
            </p:cNvSpPr>
            <p:nvPr/>
          </p:nvSpPr>
          <p:spPr bwMode="auto">
            <a:xfrm>
              <a:off x="3995936" y="3265239"/>
              <a:ext cx="11811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 eaLnBrk="1" hangingPunct="1">
                <a:defRPr/>
              </a:pPr>
              <a:r>
                <a:rPr lang="fr-FR" sz="1400" b="0" dirty="0">
                  <a:solidFill>
                    <a:schemeClr val="accent2"/>
                  </a:solidFill>
                  <a:latin typeface="Trebuchet MS"/>
                  <a:cs typeface="Trebuchet MS"/>
                </a:rPr>
                <a:t>Trajectoire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57" grpId="0" animBg="1"/>
      <p:bldP spid="6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11"/>
          <p:cNvSpPr>
            <a:spLocks noChangeArrowheads="1"/>
          </p:cNvSpPr>
          <p:nvPr/>
        </p:nvSpPr>
        <p:spPr bwMode="auto">
          <a:xfrm>
            <a:off x="1905000" y="1060450"/>
            <a:ext cx="5359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indent="-393192" algn="ctr" eaLnBrk="1" hangingPunct="1">
              <a:spcBef>
                <a:spcPts val="768"/>
              </a:spcBef>
              <a:buBlip>
                <a:blip r:embed="rId2"/>
              </a:buBlip>
              <a:defRPr/>
            </a:pPr>
            <a:r>
              <a:rPr lang="fr-FR" sz="1800" cap="small" dirty="0">
                <a:solidFill>
                  <a:srgbClr val="1B587C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/>
                <a:ea typeface="+mn-ea"/>
                <a:cs typeface="Trebuchet MS"/>
              </a:rPr>
              <a:t>   Facteurs influant sur l’effet girouette</a:t>
            </a:r>
          </a:p>
        </p:txBody>
      </p:sp>
      <p:sp>
        <p:nvSpPr>
          <p:cNvPr id="31" name="ZoneTexte 30"/>
          <p:cNvSpPr txBox="1">
            <a:spLocks noChangeAspect="1"/>
          </p:cNvSpPr>
          <p:nvPr/>
        </p:nvSpPr>
        <p:spPr>
          <a:xfrm>
            <a:off x="2212975" y="1727215"/>
            <a:ext cx="4743450" cy="370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ct val="0"/>
              </a:spcBef>
              <a:spcAft>
                <a:spcPts val="1200"/>
              </a:spcAft>
              <a:defRPr/>
            </a:pPr>
            <a:r>
              <a:rPr lang="fr-FR" sz="1400" b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rebuchet MS"/>
                <a:ea typeface="+mj-ea"/>
                <a:cs typeface="Trebuchet MS"/>
              </a:rPr>
              <a:t>2/ La flèche de l’aile</a:t>
            </a:r>
          </a:p>
        </p:txBody>
      </p:sp>
      <p:grpSp>
        <p:nvGrpSpPr>
          <p:cNvPr id="3" name="Grouper 43"/>
          <p:cNvGrpSpPr/>
          <p:nvPr/>
        </p:nvGrpSpPr>
        <p:grpSpPr>
          <a:xfrm rot="1450190">
            <a:off x="2949018" y="3948801"/>
            <a:ext cx="3114675" cy="896938"/>
            <a:chOff x="3027362" y="3965575"/>
            <a:chExt cx="3114675" cy="896938"/>
          </a:xfrm>
        </p:grpSpPr>
        <p:pic>
          <p:nvPicPr>
            <p:cNvPr id="45058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027362" y="3965575"/>
              <a:ext cx="3114675" cy="896938"/>
            </a:xfrm>
            <a:prstGeom prst="rect">
              <a:avLst/>
            </a:prstGeom>
            <a:noFill/>
          </p:spPr>
        </p:pic>
        <p:grpSp>
          <p:nvGrpSpPr>
            <p:cNvPr id="4" name="Group 48"/>
            <p:cNvGrpSpPr>
              <a:grpSpLocks/>
            </p:cNvGrpSpPr>
            <p:nvPr/>
          </p:nvGrpSpPr>
          <p:grpSpPr bwMode="auto">
            <a:xfrm>
              <a:off x="4345225" y="4159299"/>
              <a:ext cx="402749" cy="378154"/>
              <a:chOff x="1093" y="2411"/>
              <a:chExt cx="177" cy="157"/>
            </a:xfrm>
          </p:grpSpPr>
          <p:sp>
            <p:nvSpPr>
              <p:cNvPr id="35" name="Oval 49"/>
              <p:cNvSpPr>
                <a:spLocks noChangeArrowheads="1"/>
              </p:cNvSpPr>
              <p:nvPr/>
            </p:nvSpPr>
            <p:spPr bwMode="auto">
              <a:xfrm>
                <a:off x="1140" y="2451"/>
                <a:ext cx="77" cy="75"/>
              </a:xfrm>
              <a:prstGeom prst="ellipse">
                <a:avLst/>
              </a:prstGeom>
              <a:solidFill>
                <a:srgbClr val="FFFF00"/>
              </a:solidFill>
              <a:ln w="31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6" name="Line 50"/>
              <p:cNvSpPr>
                <a:spLocks noChangeShapeType="1"/>
              </p:cNvSpPr>
              <p:nvPr/>
            </p:nvSpPr>
            <p:spPr bwMode="auto">
              <a:xfrm>
                <a:off x="1183" y="2411"/>
                <a:ext cx="0" cy="157"/>
              </a:xfrm>
              <a:prstGeom prst="line">
                <a:avLst/>
              </a:prstGeom>
              <a:noFill/>
              <a:ln w="3175" cap="flat" cmpd="sng" algn="ctr">
                <a:solidFill>
                  <a:srgbClr val="E3DED1"/>
                </a:solidFill>
                <a:prstDash val="solid"/>
                <a:round/>
                <a:headEnd type="none" w="med" len="med"/>
                <a:tailEnd type="none" w="med" len="med"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7" name="Line 51"/>
              <p:cNvSpPr>
                <a:spLocks noChangeShapeType="1"/>
              </p:cNvSpPr>
              <p:nvPr/>
            </p:nvSpPr>
            <p:spPr bwMode="auto">
              <a:xfrm rot="5400000">
                <a:off x="1182" y="2403"/>
                <a:ext cx="0" cy="177"/>
              </a:xfrm>
              <a:prstGeom prst="line">
                <a:avLst/>
              </a:prstGeom>
              <a:noFill/>
              <a:ln w="3175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grpSp>
        <p:nvGrpSpPr>
          <p:cNvPr id="5" name="Grouper 32"/>
          <p:cNvGrpSpPr/>
          <p:nvPr/>
        </p:nvGrpSpPr>
        <p:grpSpPr>
          <a:xfrm>
            <a:off x="3792600" y="3009904"/>
            <a:ext cx="1972973" cy="1943097"/>
            <a:chOff x="3792600" y="3009904"/>
            <a:chExt cx="1972973" cy="1943097"/>
          </a:xfrm>
        </p:grpSpPr>
        <p:grpSp>
          <p:nvGrpSpPr>
            <p:cNvPr id="6" name="Grouper 34"/>
            <p:cNvGrpSpPr/>
            <p:nvPr/>
          </p:nvGrpSpPr>
          <p:grpSpPr>
            <a:xfrm rot="5400000">
              <a:off x="3813888" y="2988616"/>
              <a:ext cx="1689104" cy="1731679"/>
              <a:chOff x="815960" y="2934379"/>
              <a:chExt cx="1689104" cy="1731679"/>
            </a:xfrm>
          </p:grpSpPr>
          <p:sp>
            <p:nvSpPr>
              <p:cNvPr id="39" name="Line 127"/>
              <p:cNvSpPr>
                <a:spLocks noChangeShapeType="1"/>
              </p:cNvSpPr>
              <p:nvPr/>
            </p:nvSpPr>
            <p:spPr bwMode="auto">
              <a:xfrm rot="1500000">
                <a:off x="815960" y="4666058"/>
                <a:ext cx="952500" cy="0"/>
              </a:xfrm>
              <a:prstGeom prst="line">
                <a:avLst/>
              </a:prstGeom>
              <a:noFill/>
              <a:ln w="9525">
                <a:solidFill>
                  <a:srgbClr val="0099CC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0" name="Line 129"/>
              <p:cNvSpPr>
                <a:spLocks noChangeShapeType="1"/>
              </p:cNvSpPr>
              <p:nvPr/>
            </p:nvSpPr>
            <p:spPr bwMode="auto">
              <a:xfrm rot="1500000">
                <a:off x="828667" y="4277626"/>
                <a:ext cx="952500" cy="0"/>
              </a:xfrm>
              <a:prstGeom prst="line">
                <a:avLst/>
              </a:prstGeom>
              <a:noFill/>
              <a:ln w="9525">
                <a:solidFill>
                  <a:srgbClr val="0099CC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3" name="Line 130"/>
              <p:cNvSpPr>
                <a:spLocks noChangeShapeType="1"/>
              </p:cNvSpPr>
              <p:nvPr/>
            </p:nvSpPr>
            <p:spPr bwMode="auto">
              <a:xfrm rot="1500000">
                <a:off x="854077" y="3917071"/>
                <a:ext cx="952500" cy="0"/>
              </a:xfrm>
              <a:prstGeom prst="line">
                <a:avLst/>
              </a:prstGeom>
              <a:noFill/>
              <a:ln w="9525">
                <a:solidFill>
                  <a:srgbClr val="0099CC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4" name="Line 131"/>
              <p:cNvSpPr>
                <a:spLocks noChangeShapeType="1"/>
              </p:cNvSpPr>
              <p:nvPr/>
            </p:nvSpPr>
            <p:spPr bwMode="auto">
              <a:xfrm rot="1500000">
                <a:off x="1311274" y="3166685"/>
                <a:ext cx="952500" cy="0"/>
              </a:xfrm>
              <a:prstGeom prst="line">
                <a:avLst/>
              </a:prstGeom>
              <a:noFill/>
              <a:ln w="9525">
                <a:solidFill>
                  <a:srgbClr val="0099CC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5" name="Line 132"/>
              <p:cNvSpPr>
                <a:spLocks noChangeShapeType="1"/>
              </p:cNvSpPr>
              <p:nvPr/>
            </p:nvSpPr>
            <p:spPr bwMode="auto">
              <a:xfrm rot="1500000">
                <a:off x="1044577" y="3405357"/>
                <a:ext cx="952500" cy="0"/>
              </a:xfrm>
              <a:prstGeom prst="line">
                <a:avLst/>
              </a:prstGeom>
              <a:noFill/>
              <a:ln w="9525">
                <a:solidFill>
                  <a:srgbClr val="0099CC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6" name="Line 133"/>
              <p:cNvSpPr>
                <a:spLocks noChangeShapeType="1"/>
              </p:cNvSpPr>
              <p:nvPr/>
            </p:nvSpPr>
            <p:spPr bwMode="auto">
              <a:xfrm rot="1500000">
                <a:off x="1552564" y="2934379"/>
                <a:ext cx="952500" cy="0"/>
              </a:xfrm>
              <a:prstGeom prst="line">
                <a:avLst/>
              </a:prstGeom>
              <a:noFill/>
              <a:ln w="9525">
                <a:solidFill>
                  <a:srgbClr val="0099CC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38" name="Line 133"/>
            <p:cNvSpPr>
              <a:spLocks noChangeShapeType="1"/>
            </p:cNvSpPr>
            <p:nvPr/>
          </p:nvSpPr>
          <p:spPr bwMode="auto">
            <a:xfrm rot="6900000">
              <a:off x="5289323" y="4476751"/>
              <a:ext cx="952500" cy="0"/>
            </a:xfrm>
            <a:prstGeom prst="line">
              <a:avLst/>
            </a:prstGeom>
            <a:noFill/>
            <a:ln w="9525">
              <a:solidFill>
                <a:srgbClr val="0099CC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47" name="Line 127"/>
          <p:cNvSpPr>
            <a:spLocks noChangeShapeType="1"/>
          </p:cNvSpPr>
          <p:nvPr/>
        </p:nvSpPr>
        <p:spPr bwMode="auto">
          <a:xfrm rot="6900000">
            <a:off x="2935350" y="3473453"/>
            <a:ext cx="952500" cy="0"/>
          </a:xfrm>
          <a:prstGeom prst="line">
            <a:avLst/>
          </a:prstGeom>
          <a:noFill/>
          <a:ln w="9525">
            <a:solidFill>
              <a:srgbClr val="0099CC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4" name="Rectangle 2" descr="Marbre blanc"/>
          <p:cNvSpPr>
            <a:spLocks noChangeArrowheads="1"/>
          </p:cNvSpPr>
          <p:nvPr/>
        </p:nvSpPr>
        <p:spPr bwMode="auto">
          <a:xfrm>
            <a:off x="378619" y="441326"/>
            <a:ext cx="8412162" cy="45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extrusionH="57150" contourW="6350" prstMaterial="metal">
              <a:bevelT w="38100" h="3810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defTabSz="914363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fr-FR" sz="26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latin typeface="+mj-lt"/>
                <a:ea typeface="+mn-ea"/>
                <a:cs typeface="Arial" charset="0"/>
              </a:rPr>
              <a:t>EQUILIBRE ET Stabilité de l’ ULM</a:t>
            </a:r>
          </a:p>
        </p:txBody>
      </p:sp>
      <p:grpSp>
        <p:nvGrpSpPr>
          <p:cNvPr id="23" name="Grouper 22"/>
          <p:cNvGrpSpPr/>
          <p:nvPr/>
        </p:nvGrpSpPr>
        <p:grpSpPr>
          <a:xfrm>
            <a:off x="3923928" y="2348880"/>
            <a:ext cx="1181100" cy="3017208"/>
            <a:chOff x="3995936" y="3265239"/>
            <a:chExt cx="1181100" cy="3017208"/>
          </a:xfrm>
        </p:grpSpPr>
        <p:sp>
          <p:nvSpPr>
            <p:cNvPr id="25" name="Line 6"/>
            <p:cNvSpPr>
              <a:spLocks noChangeShapeType="1"/>
            </p:cNvSpPr>
            <p:nvPr/>
          </p:nvSpPr>
          <p:spPr bwMode="auto">
            <a:xfrm flipH="1">
              <a:off x="4562712" y="3573016"/>
              <a:ext cx="12225" cy="2709431"/>
            </a:xfrm>
            <a:prstGeom prst="line">
              <a:avLst/>
            </a:prstGeom>
            <a:noFill/>
            <a:ln w="19050" cap="flat" cmpd="sng" algn="ctr">
              <a:solidFill>
                <a:schemeClr val="accent2"/>
              </a:solidFill>
              <a:prstDash val="lgDashDot"/>
              <a:round/>
              <a:headEnd type="arrow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Text Box 12"/>
            <p:cNvSpPr txBox="1">
              <a:spLocks noChangeArrowheads="1"/>
            </p:cNvSpPr>
            <p:nvPr/>
          </p:nvSpPr>
          <p:spPr bwMode="auto">
            <a:xfrm>
              <a:off x="3995936" y="3265239"/>
              <a:ext cx="11811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 eaLnBrk="1" hangingPunct="1">
                <a:defRPr/>
              </a:pPr>
              <a:r>
                <a:rPr lang="fr-FR" sz="1400" b="0" dirty="0">
                  <a:solidFill>
                    <a:schemeClr val="accent2"/>
                  </a:solidFill>
                  <a:latin typeface="Trebuchet MS"/>
                  <a:cs typeface="Trebuchet MS"/>
                </a:rPr>
                <a:t>Trajectoire</a:t>
              </a:r>
            </a:p>
          </p:txBody>
        </p:sp>
      </p:grp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1236328" y="1412776"/>
            <a:ext cx="6696744" cy="363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1371600" lvl="2" indent="-457200" eaLnBrk="1" hangingPunct="1"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fr-FR" sz="2000" dirty="0">
                <a:ln w="0"/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Définitions, rappels et notions</a:t>
            </a:r>
          </a:p>
          <a:p>
            <a:pPr marL="1371600" lvl="2" indent="-457200" eaLnBrk="1" hangingPunct="1"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fr-FR" sz="2000">
                <a:ln w="0"/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L’équilibre longitudinal </a:t>
            </a:r>
            <a:r>
              <a:rPr lang="fr-FR" sz="2000" dirty="0">
                <a:ln w="0"/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d’un ULM</a:t>
            </a:r>
          </a:p>
          <a:p>
            <a:pPr marL="1371600" lvl="2" indent="-457200" eaLnBrk="1" hangingPunct="1"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fr-FR" sz="2000" dirty="0">
                <a:ln w="0"/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La stabilité longitudinale</a:t>
            </a:r>
          </a:p>
          <a:p>
            <a:pPr marL="1371600" lvl="2" indent="-457200" eaLnBrk="1" hangingPunct="1"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fr-FR" sz="2000" dirty="0">
                <a:ln w="0"/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La plage de centrage</a:t>
            </a:r>
          </a:p>
          <a:p>
            <a:pPr marL="1371600" lvl="2" indent="-457200" eaLnBrk="1" hangingPunct="1"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fr-FR" sz="2000" dirty="0">
                <a:ln w="0"/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Stabilité latérale d’un ULM</a:t>
            </a:r>
          </a:p>
          <a:p>
            <a:pPr marL="1371600" lvl="2" indent="-457200" eaLnBrk="1" hangingPunct="1"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fr-FR" sz="2000" dirty="0">
                <a:ln w="0"/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Stabilité de route ou girouette</a:t>
            </a:r>
          </a:p>
          <a:p>
            <a:pPr marL="1371600" lvl="2" indent="-457200" eaLnBrk="1" hangingPunct="1"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fr-FR" sz="2000" dirty="0">
                <a:ln w="0"/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Stabilité roulis</a:t>
            </a:r>
          </a:p>
        </p:txBody>
      </p:sp>
      <p:sp>
        <p:nvSpPr>
          <p:cNvPr id="21" name="Rectangle 2" descr="Marbre blanc"/>
          <p:cNvSpPr>
            <a:spLocks noChangeArrowheads="1"/>
          </p:cNvSpPr>
          <p:nvPr/>
        </p:nvSpPr>
        <p:spPr bwMode="auto">
          <a:xfrm>
            <a:off x="378619" y="441326"/>
            <a:ext cx="8412162" cy="45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defTabSz="914363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fr-FR" sz="26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latin typeface="+mj-lt"/>
                <a:ea typeface="+mn-ea"/>
                <a:cs typeface="Arial" charset="0"/>
              </a:rPr>
              <a:t>EQUILIBRE ET Stabilité de l’ ULM</a:t>
            </a:r>
          </a:p>
        </p:txBody>
      </p:sp>
      <p:sp>
        <p:nvSpPr>
          <p:cNvPr id="13" name="Rectangle à coins arrondis 12"/>
          <p:cNvSpPr/>
          <p:nvPr/>
        </p:nvSpPr>
        <p:spPr bwMode="auto">
          <a:xfrm>
            <a:off x="2032000" y="4627736"/>
            <a:ext cx="5105400" cy="395998"/>
          </a:xfrm>
          <a:prstGeom prst="roundRect">
            <a:avLst/>
          </a:prstGeom>
          <a:noFill/>
          <a:ln w="28575" cmpd="sng">
            <a:solidFill>
              <a:srgbClr val="4F81BD"/>
            </a:solidFill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fr-FR" dirty="0">
              <a:ln w="0"/>
              <a:solidFill>
                <a:schemeClr val="accent1"/>
              </a:solidFill>
              <a:latin typeface="Trebuchet MS"/>
              <a:ea typeface="Comic Sans MS" charset="0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547523305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 Box 8"/>
          <p:cNvSpPr txBox="1">
            <a:spLocks noChangeArrowheads="1"/>
          </p:cNvSpPr>
          <p:nvPr/>
        </p:nvSpPr>
        <p:spPr bwMode="auto">
          <a:xfrm>
            <a:off x="1241424" y="1614497"/>
            <a:ext cx="668655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fr-FR" sz="1400" b="0" dirty="0">
                <a:latin typeface="Trebuchet MS"/>
                <a:cs typeface="Trebuchet MS"/>
              </a:rPr>
              <a:t>C’est la capacité d’un ULM à revenir à sa position initiale après une inclinaison indépendante de la volonté du pilote.</a:t>
            </a:r>
          </a:p>
        </p:txBody>
      </p:sp>
      <p:sp>
        <p:nvSpPr>
          <p:cNvPr id="41" name="Rectangle 11"/>
          <p:cNvSpPr>
            <a:spLocks noChangeArrowheads="1"/>
          </p:cNvSpPr>
          <p:nvPr/>
        </p:nvSpPr>
        <p:spPr bwMode="auto">
          <a:xfrm>
            <a:off x="1905000" y="1060450"/>
            <a:ext cx="5359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indent="-393192" algn="ctr" eaLnBrk="1" hangingPunct="1">
              <a:spcBef>
                <a:spcPts val="768"/>
              </a:spcBef>
              <a:buBlip>
                <a:blip r:embed="rId2"/>
              </a:buBlip>
              <a:defRPr/>
            </a:pPr>
            <a:r>
              <a:rPr lang="fr-FR" sz="1800" cap="small" dirty="0">
                <a:solidFill>
                  <a:srgbClr val="1B587C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/>
                <a:ea typeface="+mn-ea"/>
                <a:cs typeface="Trebuchet MS"/>
              </a:rPr>
              <a:t>   Stabilité roulis</a:t>
            </a:r>
          </a:p>
        </p:txBody>
      </p:sp>
      <p:sp>
        <p:nvSpPr>
          <p:cNvPr id="33" name="Text Box 8"/>
          <p:cNvSpPr txBox="1">
            <a:spLocks noChangeArrowheads="1"/>
          </p:cNvSpPr>
          <p:nvPr/>
        </p:nvSpPr>
        <p:spPr bwMode="auto">
          <a:xfrm>
            <a:off x="1053504" y="2256135"/>
            <a:ext cx="706239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fr-FR" sz="1400" dirty="0">
                <a:solidFill>
                  <a:schemeClr val="accent2"/>
                </a:solidFill>
                <a:latin typeface="Trebuchet MS"/>
                <a:cs typeface="Trebuchet MS"/>
              </a:rPr>
              <a:t>A intégrer </a:t>
            </a:r>
            <a:r>
              <a:rPr lang="fr-FR" sz="1400" b="0" dirty="0">
                <a:latin typeface="Trebuchet MS"/>
                <a:cs typeface="Trebuchet MS"/>
              </a:rPr>
              <a:t>: une rotation de l’ULM autour de son axe de roulis provoque invariablement un déport du poids sur l’aile basse.</a:t>
            </a:r>
          </a:p>
        </p:txBody>
      </p:sp>
      <p:sp>
        <p:nvSpPr>
          <p:cNvPr id="30" name="Text Box 8"/>
          <p:cNvSpPr txBox="1">
            <a:spLocks noChangeArrowheads="1"/>
          </p:cNvSpPr>
          <p:nvPr/>
        </p:nvSpPr>
        <p:spPr bwMode="auto">
          <a:xfrm>
            <a:off x="876982" y="2924944"/>
            <a:ext cx="741543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fr-FR" sz="1400" dirty="0">
                <a:solidFill>
                  <a:srgbClr val="9F2936"/>
                </a:solidFill>
                <a:latin typeface="Trebuchet MS"/>
                <a:cs typeface="Trebuchet MS"/>
              </a:rPr>
              <a:t>Conséquence</a:t>
            </a:r>
            <a:r>
              <a:rPr lang="fr-FR" sz="1400" b="0" dirty="0">
                <a:solidFill>
                  <a:srgbClr val="9F2936"/>
                </a:solidFill>
                <a:latin typeface="Trebuchet MS"/>
                <a:cs typeface="Trebuchet MS"/>
              </a:rPr>
              <a:t> </a:t>
            </a:r>
            <a:r>
              <a:rPr lang="fr-FR" sz="1400" b="0" dirty="0">
                <a:latin typeface="Trebuchet MS"/>
                <a:cs typeface="Trebuchet MS"/>
              </a:rPr>
              <a:t>: Ce déport génère une glissade qui modifie la direction du vent relatif.</a:t>
            </a:r>
          </a:p>
        </p:txBody>
      </p:sp>
      <p:sp>
        <p:nvSpPr>
          <p:cNvPr id="108" name="Rectangle 107"/>
          <p:cNvSpPr/>
          <p:nvPr/>
        </p:nvSpPr>
        <p:spPr bwMode="auto">
          <a:xfrm>
            <a:off x="5346700" y="4851400"/>
            <a:ext cx="914400" cy="190500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pic>
        <p:nvPicPr>
          <p:cNvPr id="109" name="Image 10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72666" y="3594100"/>
            <a:ext cx="4424068" cy="1185200"/>
          </a:xfrm>
          <a:prstGeom prst="rect">
            <a:avLst/>
          </a:prstGeom>
        </p:spPr>
      </p:pic>
      <p:sp>
        <p:nvSpPr>
          <p:cNvPr id="111" name="Text Box 8"/>
          <p:cNvSpPr txBox="1">
            <a:spLocks noChangeArrowheads="1"/>
          </p:cNvSpPr>
          <p:nvPr/>
        </p:nvSpPr>
        <p:spPr bwMode="auto">
          <a:xfrm>
            <a:off x="1117004" y="5272901"/>
            <a:ext cx="693539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fr-FR" sz="1400" dirty="0">
                <a:solidFill>
                  <a:srgbClr val="9F2936"/>
                </a:solidFill>
                <a:latin typeface="Trebuchet MS"/>
                <a:cs typeface="Trebuchet MS"/>
              </a:rPr>
              <a:t>Exemple</a:t>
            </a:r>
            <a:r>
              <a:rPr lang="fr-FR" sz="1400" b="0" dirty="0">
                <a:solidFill>
                  <a:srgbClr val="9F2936"/>
                </a:solidFill>
                <a:latin typeface="Trebuchet MS"/>
                <a:cs typeface="Trebuchet MS"/>
              </a:rPr>
              <a:t> </a:t>
            </a:r>
            <a:r>
              <a:rPr lang="fr-FR" sz="1400" b="0" dirty="0">
                <a:latin typeface="Trebuchet MS"/>
                <a:cs typeface="Trebuchet MS"/>
              </a:rPr>
              <a:t>: Cet ULM subit une rafale latérale …</a:t>
            </a:r>
          </a:p>
        </p:txBody>
      </p:sp>
      <p:sp>
        <p:nvSpPr>
          <p:cNvPr id="113" name="Text Box 8"/>
          <p:cNvSpPr txBox="1">
            <a:spLocks noChangeArrowheads="1"/>
          </p:cNvSpPr>
          <p:nvPr/>
        </p:nvSpPr>
        <p:spPr bwMode="auto">
          <a:xfrm>
            <a:off x="1117004" y="5692001"/>
            <a:ext cx="693539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fr-FR" sz="1400" b="0" dirty="0">
                <a:latin typeface="Trebuchet MS"/>
                <a:cs typeface="Trebuchet MS"/>
              </a:rPr>
              <a:t>… Sous l’effet de la rafale, il s’incline à droite.</a:t>
            </a:r>
          </a:p>
        </p:txBody>
      </p:sp>
      <p:grpSp>
        <p:nvGrpSpPr>
          <p:cNvPr id="2" name="Group 71"/>
          <p:cNvGrpSpPr>
            <a:grpSpLocks/>
          </p:cNvGrpSpPr>
          <p:nvPr/>
        </p:nvGrpSpPr>
        <p:grpSpPr bwMode="auto">
          <a:xfrm flipV="1">
            <a:off x="6525199" y="4649714"/>
            <a:ext cx="694101" cy="0"/>
            <a:chOff x="3577" y="2191089"/>
            <a:chExt cx="656" cy="0"/>
          </a:xfrm>
        </p:grpSpPr>
        <p:sp>
          <p:nvSpPr>
            <p:cNvPr id="116" name="Line 68"/>
            <p:cNvSpPr>
              <a:spLocks noChangeShapeType="1"/>
            </p:cNvSpPr>
            <p:nvPr/>
          </p:nvSpPr>
          <p:spPr bwMode="auto">
            <a:xfrm rot="2880000">
              <a:off x="3769" y="2190897"/>
              <a:ext cx="0" cy="384"/>
            </a:xfrm>
            <a:prstGeom prst="line">
              <a:avLst/>
            </a:prstGeom>
            <a:noFill/>
            <a:ln w="28575" cap="flat" cmpd="sng" algn="ctr">
              <a:solidFill>
                <a:srgbClr val="0099CC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7" name="Line 69"/>
            <p:cNvSpPr>
              <a:spLocks noChangeShapeType="1"/>
            </p:cNvSpPr>
            <p:nvPr/>
          </p:nvSpPr>
          <p:spPr bwMode="auto">
            <a:xfrm rot="2880000">
              <a:off x="3905" y="2190897"/>
              <a:ext cx="0" cy="384"/>
            </a:xfrm>
            <a:prstGeom prst="line">
              <a:avLst/>
            </a:prstGeom>
            <a:noFill/>
            <a:ln w="28575" cap="flat" cmpd="sng" algn="ctr">
              <a:solidFill>
                <a:srgbClr val="0099CC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8" name="Line 70"/>
            <p:cNvSpPr>
              <a:spLocks noChangeShapeType="1"/>
            </p:cNvSpPr>
            <p:nvPr/>
          </p:nvSpPr>
          <p:spPr bwMode="auto">
            <a:xfrm rot="2880000">
              <a:off x="4041" y="2190897"/>
              <a:ext cx="0" cy="384"/>
            </a:xfrm>
            <a:prstGeom prst="line">
              <a:avLst/>
            </a:prstGeom>
            <a:noFill/>
            <a:ln w="28575" cap="flat" cmpd="sng" algn="ctr">
              <a:solidFill>
                <a:srgbClr val="0099CC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16" name="Rectangle 2" descr="Marbre blanc"/>
          <p:cNvSpPr>
            <a:spLocks noChangeArrowheads="1"/>
          </p:cNvSpPr>
          <p:nvPr/>
        </p:nvSpPr>
        <p:spPr bwMode="auto">
          <a:xfrm>
            <a:off x="378619" y="441326"/>
            <a:ext cx="8412162" cy="45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extrusionH="57150" contourW="6350" prstMaterial="metal">
              <a:bevelT w="38100" h="3810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defTabSz="914363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fr-FR" sz="26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latin typeface="+mj-lt"/>
                <a:ea typeface="+mn-ea"/>
                <a:cs typeface="Arial" charset="0"/>
              </a:rPr>
              <a:t>EQUILIBRE ET Stabilité de l’ ULM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repeatCount="3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33" grpId="0"/>
      <p:bldP spid="30" grpId="0"/>
      <p:bldP spid="111" grpId="0"/>
      <p:bldP spid="11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Image 108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239534">
            <a:off x="2372666" y="3594100"/>
            <a:ext cx="4424068" cy="1185200"/>
          </a:xfrm>
          <a:prstGeom prst="rect">
            <a:avLst/>
          </a:prstGeom>
        </p:spPr>
      </p:pic>
      <p:sp>
        <p:nvSpPr>
          <p:cNvPr id="36" name="AutoShape 24"/>
          <p:cNvSpPr>
            <a:spLocks noChangeArrowheads="1"/>
          </p:cNvSpPr>
          <p:nvPr/>
        </p:nvSpPr>
        <p:spPr bwMode="auto">
          <a:xfrm rot="3960000" flipH="1">
            <a:off x="5509988" y="3534618"/>
            <a:ext cx="463550" cy="400562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3CA1B8">
              <a:alpha val="69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5" name="AutoShape 7"/>
          <p:cNvSpPr>
            <a:spLocks noChangeArrowheads="1"/>
          </p:cNvSpPr>
          <p:nvPr/>
        </p:nvSpPr>
        <p:spPr bwMode="auto">
          <a:xfrm rot="3960000" flipH="1">
            <a:off x="2876549" y="4327526"/>
            <a:ext cx="879475" cy="43497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3CA1B8">
              <a:alpha val="69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5" name="AutoShape 16"/>
          <p:cNvSpPr>
            <a:spLocks noChangeArrowheads="1"/>
          </p:cNvSpPr>
          <p:nvPr/>
        </p:nvSpPr>
        <p:spPr bwMode="auto">
          <a:xfrm rot="3840000" flipV="1">
            <a:off x="4424047" y="4423069"/>
            <a:ext cx="160799" cy="382749"/>
          </a:xfrm>
          <a:prstGeom prst="upArrow">
            <a:avLst>
              <a:gd name="adj1" fmla="val 50000"/>
              <a:gd name="adj2" fmla="val 96354"/>
            </a:avLst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1" name="Rectangle 11"/>
          <p:cNvSpPr>
            <a:spLocks noChangeArrowheads="1"/>
          </p:cNvSpPr>
          <p:nvPr/>
        </p:nvSpPr>
        <p:spPr bwMode="auto">
          <a:xfrm>
            <a:off x="1905000" y="1060450"/>
            <a:ext cx="5359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indent="-393192" algn="ctr" eaLnBrk="1" hangingPunct="1">
              <a:spcBef>
                <a:spcPts val="768"/>
              </a:spcBef>
              <a:buBlip>
                <a:blip r:embed="rId3"/>
              </a:buBlip>
              <a:defRPr/>
            </a:pPr>
            <a:r>
              <a:rPr lang="fr-FR" sz="1800" cap="small" dirty="0">
                <a:solidFill>
                  <a:srgbClr val="1B587C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/>
                <a:ea typeface="+mn-ea"/>
                <a:cs typeface="Trebuchet MS"/>
              </a:rPr>
              <a:t>   Stabilité roulis</a:t>
            </a:r>
          </a:p>
        </p:txBody>
      </p:sp>
      <p:sp>
        <p:nvSpPr>
          <p:cNvPr id="33" name="Text Box 8"/>
          <p:cNvSpPr txBox="1">
            <a:spLocks noChangeArrowheads="1"/>
          </p:cNvSpPr>
          <p:nvPr/>
        </p:nvSpPr>
        <p:spPr bwMode="auto">
          <a:xfrm>
            <a:off x="1053504" y="1722735"/>
            <a:ext cx="706239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fr-FR" sz="1400" b="0" dirty="0">
                <a:latin typeface="Trebuchet MS"/>
                <a:cs typeface="Trebuchet MS"/>
              </a:rPr>
              <a:t>L’inclinaison provoque un déport du poids sur l’aile basse et une glissade ...</a:t>
            </a:r>
          </a:p>
        </p:txBody>
      </p:sp>
      <p:sp>
        <p:nvSpPr>
          <p:cNvPr id="118" name="Line 70"/>
          <p:cNvSpPr>
            <a:spLocks noChangeShapeType="1"/>
          </p:cNvSpPr>
          <p:nvPr/>
        </p:nvSpPr>
        <p:spPr bwMode="auto">
          <a:xfrm rot="2880000" flipH="1" flipV="1">
            <a:off x="3187874" y="5009672"/>
            <a:ext cx="0" cy="649522"/>
          </a:xfrm>
          <a:prstGeom prst="line">
            <a:avLst/>
          </a:prstGeom>
          <a:noFill/>
          <a:ln w="28575" cap="flat" cmpd="sng" algn="ctr">
            <a:solidFill>
              <a:srgbClr val="0099CC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2" name="Grouper 50"/>
          <p:cNvGrpSpPr/>
          <p:nvPr/>
        </p:nvGrpSpPr>
        <p:grpSpPr>
          <a:xfrm>
            <a:off x="4381500" y="4311296"/>
            <a:ext cx="647700" cy="1468064"/>
            <a:chOff x="3035300" y="3481563"/>
            <a:chExt cx="647700" cy="1468064"/>
          </a:xfrm>
        </p:grpSpPr>
        <p:sp>
          <p:nvSpPr>
            <p:cNvPr id="17" name="Text Box 11"/>
            <p:cNvSpPr txBox="1">
              <a:spLocks noChangeArrowheads="1"/>
            </p:cNvSpPr>
            <p:nvPr/>
          </p:nvSpPr>
          <p:spPr bwMode="auto">
            <a:xfrm>
              <a:off x="3035300" y="4641850"/>
              <a:ext cx="6477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fr-FR" sz="1400" b="0" dirty="0">
                  <a:solidFill>
                    <a:srgbClr val="FF0000"/>
                  </a:solidFill>
                  <a:latin typeface="Trebuchet MS"/>
                  <a:cs typeface="Trebuchet MS"/>
                </a:rPr>
                <a:t>Mg</a:t>
              </a:r>
            </a:p>
          </p:txBody>
        </p:sp>
        <p:grpSp>
          <p:nvGrpSpPr>
            <p:cNvPr id="3" name="Grouper 44"/>
            <p:cNvGrpSpPr/>
            <p:nvPr/>
          </p:nvGrpSpPr>
          <p:grpSpPr>
            <a:xfrm>
              <a:off x="3164786" y="3481563"/>
              <a:ext cx="402749" cy="1111487"/>
              <a:chOff x="2859986" y="3646663"/>
              <a:chExt cx="402749" cy="1111487"/>
            </a:xfrm>
          </p:grpSpPr>
          <p:sp>
            <p:nvSpPr>
              <p:cNvPr id="19" name="AutoShape 16"/>
              <p:cNvSpPr>
                <a:spLocks noChangeArrowheads="1"/>
              </p:cNvSpPr>
              <p:nvPr/>
            </p:nvSpPr>
            <p:spPr bwMode="auto">
              <a:xfrm flipV="1">
                <a:off x="2965451" y="3835400"/>
                <a:ext cx="160799" cy="922750"/>
              </a:xfrm>
              <a:prstGeom prst="upArrow">
                <a:avLst>
                  <a:gd name="adj1" fmla="val 50000"/>
                  <a:gd name="adj2" fmla="val 96354"/>
                </a:avLst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grpSp>
            <p:nvGrpSpPr>
              <p:cNvPr id="4" name="Group 48"/>
              <p:cNvGrpSpPr>
                <a:grpSpLocks/>
              </p:cNvGrpSpPr>
              <p:nvPr/>
            </p:nvGrpSpPr>
            <p:grpSpPr bwMode="auto">
              <a:xfrm>
                <a:off x="2859986" y="3646663"/>
                <a:ext cx="402749" cy="378154"/>
                <a:chOff x="1093" y="2411"/>
                <a:chExt cx="177" cy="157"/>
              </a:xfrm>
            </p:grpSpPr>
            <p:sp>
              <p:nvSpPr>
                <p:cNvPr id="21" name="Oval 49"/>
                <p:cNvSpPr>
                  <a:spLocks noChangeArrowheads="1"/>
                </p:cNvSpPr>
                <p:nvPr/>
              </p:nvSpPr>
              <p:spPr bwMode="auto">
                <a:xfrm>
                  <a:off x="1140" y="2451"/>
                  <a:ext cx="77" cy="75"/>
                </a:xfrm>
                <a:prstGeom prst="ellipse">
                  <a:avLst/>
                </a:prstGeom>
                <a:solidFill>
                  <a:srgbClr val="FFFF00"/>
                </a:solidFill>
                <a:ln w="317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22" name="Line 50"/>
                <p:cNvSpPr>
                  <a:spLocks noChangeShapeType="1"/>
                </p:cNvSpPr>
                <p:nvPr/>
              </p:nvSpPr>
              <p:spPr bwMode="auto">
                <a:xfrm>
                  <a:off x="1183" y="2411"/>
                  <a:ext cx="0" cy="157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E3DED1"/>
                  </a:solidFill>
                  <a:prstDash val="solid"/>
                  <a:round/>
                  <a:headEnd type="none" w="med" len="med"/>
                  <a:tailEnd type="none" w="med" len="med"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23" name="Line 51"/>
                <p:cNvSpPr>
                  <a:spLocks noChangeShapeType="1"/>
                </p:cNvSpPr>
                <p:nvPr/>
              </p:nvSpPr>
              <p:spPr bwMode="auto">
                <a:xfrm rot="5400000">
                  <a:off x="1182" y="2403"/>
                  <a:ext cx="0" cy="177"/>
                </a:xfrm>
                <a:prstGeom prst="line">
                  <a:avLst/>
                </a:prstGeom>
                <a:noFill/>
                <a:ln w="3175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</p:grpSp>
      </p:grpSp>
      <p:sp>
        <p:nvSpPr>
          <p:cNvPr id="24" name="Line 6"/>
          <p:cNvSpPr>
            <a:spLocks noChangeAspect="1" noChangeShapeType="1"/>
          </p:cNvSpPr>
          <p:nvPr/>
        </p:nvSpPr>
        <p:spPr bwMode="auto">
          <a:xfrm>
            <a:off x="4318007" y="4660900"/>
            <a:ext cx="397613" cy="848856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lgDashDot"/>
            <a:round/>
            <a:headEnd type="none" w="lg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6" name="Line 70"/>
          <p:cNvSpPr>
            <a:spLocks noChangeShapeType="1"/>
          </p:cNvSpPr>
          <p:nvPr/>
        </p:nvSpPr>
        <p:spPr bwMode="auto">
          <a:xfrm rot="2880000" flipH="1" flipV="1">
            <a:off x="5765974" y="3955572"/>
            <a:ext cx="0" cy="649522"/>
          </a:xfrm>
          <a:prstGeom prst="line">
            <a:avLst/>
          </a:prstGeom>
          <a:noFill/>
          <a:ln w="28575" cap="flat" cmpd="sng" algn="ctr">
            <a:solidFill>
              <a:srgbClr val="0099CC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7" name="Text Box 8"/>
          <p:cNvSpPr txBox="1">
            <a:spLocks noChangeArrowheads="1"/>
          </p:cNvSpPr>
          <p:nvPr/>
        </p:nvSpPr>
        <p:spPr bwMode="auto">
          <a:xfrm>
            <a:off x="1066204" y="2002135"/>
            <a:ext cx="706239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fr-FR" sz="1200" b="0" dirty="0">
                <a:latin typeface="Trebuchet MS"/>
                <a:cs typeface="Trebuchet MS"/>
              </a:rPr>
              <a:t> </a:t>
            </a:r>
            <a:r>
              <a:rPr lang="fr-FR" sz="1400" b="0" dirty="0">
                <a:latin typeface="Trebuchet MS"/>
                <a:cs typeface="Trebuchet MS"/>
              </a:rPr>
              <a:t>La glissade modifie la direction du vent relatif ...</a:t>
            </a:r>
          </a:p>
        </p:txBody>
      </p:sp>
      <p:sp>
        <p:nvSpPr>
          <p:cNvPr id="28" name="Arc 8"/>
          <p:cNvSpPr>
            <a:spLocks/>
          </p:cNvSpPr>
          <p:nvPr/>
        </p:nvSpPr>
        <p:spPr bwMode="auto">
          <a:xfrm rot="13200316">
            <a:off x="2650697" y="5114632"/>
            <a:ext cx="438199" cy="328265"/>
          </a:xfrm>
          <a:custGeom>
            <a:avLst/>
            <a:gdLst>
              <a:gd name="G0" fmla="+- 12276 0 0"/>
              <a:gd name="G1" fmla="+- 21600 0 0"/>
              <a:gd name="G2" fmla="+- 21600 0 0"/>
              <a:gd name="T0" fmla="*/ 0 w 27600"/>
              <a:gd name="T1" fmla="*/ 3828 h 21600"/>
              <a:gd name="T2" fmla="*/ 27600 w 27600"/>
              <a:gd name="T3" fmla="*/ 6378 h 21600"/>
              <a:gd name="T4" fmla="*/ 12276 w 27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7600" h="21600" fill="none" extrusionOk="0">
                <a:moveTo>
                  <a:pt x="-1" y="3827"/>
                </a:moveTo>
                <a:cubicBezTo>
                  <a:pt x="3608" y="1335"/>
                  <a:pt x="7890" y="-1"/>
                  <a:pt x="12276" y="-1"/>
                </a:cubicBezTo>
                <a:cubicBezTo>
                  <a:pt x="18029" y="-1"/>
                  <a:pt x="23545" y="2295"/>
                  <a:pt x="27600" y="6377"/>
                </a:cubicBezTo>
              </a:path>
              <a:path w="27600" h="21600" stroke="0" extrusionOk="0">
                <a:moveTo>
                  <a:pt x="-1" y="3827"/>
                </a:moveTo>
                <a:cubicBezTo>
                  <a:pt x="3608" y="1335"/>
                  <a:pt x="7890" y="-1"/>
                  <a:pt x="12276" y="-1"/>
                </a:cubicBezTo>
                <a:cubicBezTo>
                  <a:pt x="18029" y="-1"/>
                  <a:pt x="23545" y="2295"/>
                  <a:pt x="27600" y="6377"/>
                </a:cubicBezTo>
                <a:lnTo>
                  <a:pt x="12276" y="2160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 type="triangle" w="sm" len="sm"/>
            <a:tailEnd type="triangle" w="sm" len="sm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9" name="Text Box 9"/>
          <p:cNvSpPr txBox="1">
            <a:spLocks noChangeArrowheads="1"/>
          </p:cNvSpPr>
          <p:nvPr/>
        </p:nvSpPr>
        <p:spPr bwMode="auto">
          <a:xfrm>
            <a:off x="5044122" y="4342976"/>
            <a:ext cx="535989" cy="419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ymbol" pitchFamily="-84" charset="2"/>
                <a:ea typeface="Times New Roman" pitchFamily="-84" charset="0"/>
                <a:sym typeface="Symbol" pitchFamily="-84" charset="2"/>
              </a:rPr>
              <a:t></a:t>
            </a:r>
            <a:endParaRPr kumimoji="0" lang="fr-F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ymbol" pitchFamily="-84" charset="2"/>
              <a:ea typeface="Times New Roman" pitchFamily="-84" charset="0"/>
              <a:sym typeface="Symbol" pitchFamily="-84" charset="2"/>
            </a:endParaRPr>
          </a:p>
        </p:txBody>
      </p:sp>
      <p:sp>
        <p:nvSpPr>
          <p:cNvPr id="31" name="Text Box 10"/>
          <p:cNvSpPr txBox="1">
            <a:spLocks noChangeArrowheads="1"/>
          </p:cNvSpPr>
          <p:nvPr/>
        </p:nvSpPr>
        <p:spPr bwMode="auto">
          <a:xfrm>
            <a:off x="1763688" y="5275682"/>
            <a:ext cx="1141755" cy="383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ymbol" pitchFamily="-84" charset="2"/>
                <a:ea typeface="Times New Roman" pitchFamily="-84" charset="0"/>
                <a:sym typeface="Symbol" pitchFamily="-84" charset="2"/>
              </a:rPr>
              <a:t></a:t>
            </a:r>
            <a:endParaRPr kumimoji="0" lang="fr-F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ymbol" pitchFamily="-84" charset="2"/>
              <a:ea typeface="Times New Roman" pitchFamily="-84" charset="0"/>
              <a:sym typeface="Symbol" pitchFamily="-84" charset="2"/>
            </a:endParaRPr>
          </a:p>
        </p:txBody>
      </p:sp>
      <p:sp>
        <p:nvSpPr>
          <p:cNvPr id="32" name="Arc 8"/>
          <p:cNvSpPr>
            <a:spLocks/>
          </p:cNvSpPr>
          <p:nvPr/>
        </p:nvSpPr>
        <p:spPr bwMode="auto">
          <a:xfrm rot="13200316">
            <a:off x="5351895" y="4232764"/>
            <a:ext cx="258198" cy="256264"/>
          </a:xfrm>
          <a:custGeom>
            <a:avLst/>
            <a:gdLst>
              <a:gd name="G0" fmla="+- 12276 0 0"/>
              <a:gd name="G1" fmla="+- 21600 0 0"/>
              <a:gd name="G2" fmla="+- 21600 0 0"/>
              <a:gd name="T0" fmla="*/ 0 w 27600"/>
              <a:gd name="T1" fmla="*/ 3828 h 21600"/>
              <a:gd name="T2" fmla="*/ 27600 w 27600"/>
              <a:gd name="T3" fmla="*/ 6378 h 21600"/>
              <a:gd name="T4" fmla="*/ 12276 w 27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7600" h="21600" fill="none" extrusionOk="0">
                <a:moveTo>
                  <a:pt x="-1" y="3827"/>
                </a:moveTo>
                <a:cubicBezTo>
                  <a:pt x="3608" y="1335"/>
                  <a:pt x="7890" y="-1"/>
                  <a:pt x="12276" y="-1"/>
                </a:cubicBezTo>
                <a:cubicBezTo>
                  <a:pt x="18029" y="-1"/>
                  <a:pt x="23545" y="2295"/>
                  <a:pt x="27600" y="6377"/>
                </a:cubicBezTo>
              </a:path>
              <a:path w="27600" h="21600" stroke="0" extrusionOk="0">
                <a:moveTo>
                  <a:pt x="-1" y="3827"/>
                </a:moveTo>
                <a:cubicBezTo>
                  <a:pt x="3608" y="1335"/>
                  <a:pt x="7890" y="-1"/>
                  <a:pt x="12276" y="-1"/>
                </a:cubicBezTo>
                <a:cubicBezTo>
                  <a:pt x="18029" y="-1"/>
                  <a:pt x="23545" y="2295"/>
                  <a:pt x="27600" y="6377"/>
                </a:cubicBezTo>
                <a:lnTo>
                  <a:pt x="12276" y="2160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 type="triangle" w="sm" len="sm"/>
            <a:tailEnd type="triangle" w="sm" len="sm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4" name="Text Box 8"/>
          <p:cNvSpPr txBox="1">
            <a:spLocks noChangeArrowheads="1"/>
          </p:cNvSpPr>
          <p:nvPr/>
        </p:nvSpPr>
        <p:spPr bwMode="auto">
          <a:xfrm>
            <a:off x="1078904" y="2294235"/>
            <a:ext cx="706239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fr-FR" sz="1400" b="0" dirty="0">
                <a:latin typeface="Trebuchet MS"/>
                <a:cs typeface="Trebuchet MS"/>
              </a:rPr>
              <a:t>Grâce à l’angle dièdre, l’incidence est plus forte sur l’aile basse ...</a:t>
            </a:r>
          </a:p>
        </p:txBody>
      </p:sp>
      <p:sp>
        <p:nvSpPr>
          <p:cNvPr id="37" name="Text Box 8"/>
          <p:cNvSpPr txBox="1">
            <a:spLocks noChangeArrowheads="1"/>
          </p:cNvSpPr>
          <p:nvPr/>
        </p:nvSpPr>
        <p:spPr bwMode="auto">
          <a:xfrm>
            <a:off x="1053504" y="2599035"/>
            <a:ext cx="706239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fr-FR" sz="1400" b="0" dirty="0">
                <a:latin typeface="Trebuchet MS"/>
                <a:cs typeface="Trebuchet MS"/>
              </a:rPr>
              <a:t>La portance augmente sur l’aile basse </a:t>
            </a:r>
            <a:r>
              <a:rPr lang="fr-FR" sz="1400" dirty="0" err="1">
                <a:latin typeface="Wingdings"/>
                <a:ea typeface="Wingdings"/>
                <a:cs typeface="Wingdings"/>
              </a:rPr>
              <a:t></a:t>
            </a:r>
            <a:r>
              <a:rPr lang="fr-FR" sz="1400" dirty="0">
                <a:latin typeface="Trebuchet MS"/>
                <a:cs typeface="Trebuchet MS"/>
              </a:rPr>
              <a:t> effet redresseur</a:t>
            </a:r>
            <a:r>
              <a:rPr lang="fr-FR" sz="1400" b="0" dirty="0">
                <a:latin typeface="Trebuchet MS"/>
                <a:cs typeface="Trebuchet MS"/>
              </a:rPr>
              <a:t>.</a:t>
            </a:r>
          </a:p>
        </p:txBody>
      </p:sp>
      <p:sp>
        <p:nvSpPr>
          <p:cNvPr id="38" name="Freeform 5"/>
          <p:cNvSpPr>
            <a:spLocks/>
          </p:cNvSpPr>
          <p:nvPr/>
        </p:nvSpPr>
        <p:spPr bwMode="auto">
          <a:xfrm rot="18669192" flipV="1">
            <a:off x="2385451" y="4680720"/>
            <a:ext cx="428675" cy="424736"/>
          </a:xfrm>
          <a:custGeom>
            <a:avLst/>
            <a:gdLst>
              <a:gd name="T0" fmla="*/ 0 w 402"/>
              <a:gd name="T1" fmla="*/ 0 h 1028"/>
              <a:gd name="T2" fmla="*/ 320675 w 402"/>
              <a:gd name="T3" fmla="*/ 820737 h 1028"/>
              <a:gd name="T4" fmla="*/ 0 60000 65536"/>
              <a:gd name="T5" fmla="*/ 0 60000 65536"/>
              <a:gd name="T6" fmla="*/ 0 w 402"/>
              <a:gd name="T7" fmla="*/ 0 h 1028"/>
              <a:gd name="T8" fmla="*/ 402 w 402"/>
              <a:gd name="T9" fmla="*/ 1028 h 102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02" h="1028">
                <a:moveTo>
                  <a:pt x="0" y="0"/>
                </a:moveTo>
                <a:cubicBezTo>
                  <a:pt x="1" y="103"/>
                  <a:pt x="72" y="763"/>
                  <a:pt x="402" y="1028"/>
                </a:cubicBezTo>
              </a:path>
            </a:pathLst>
          </a:custGeom>
          <a:noFill/>
          <a:ln w="57150">
            <a:solidFill>
              <a:srgbClr val="F9B268"/>
            </a:solidFill>
            <a:round/>
            <a:headEnd/>
            <a:tailEnd type="stealth" w="sm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40" name="Freeform 5"/>
          <p:cNvSpPr>
            <a:spLocks/>
          </p:cNvSpPr>
          <p:nvPr/>
        </p:nvSpPr>
        <p:spPr bwMode="auto">
          <a:xfrm rot="18669192" flipH="1">
            <a:off x="6449450" y="3626621"/>
            <a:ext cx="428675" cy="424736"/>
          </a:xfrm>
          <a:custGeom>
            <a:avLst/>
            <a:gdLst>
              <a:gd name="T0" fmla="*/ 0 w 402"/>
              <a:gd name="T1" fmla="*/ 0 h 1028"/>
              <a:gd name="T2" fmla="*/ 320675 w 402"/>
              <a:gd name="T3" fmla="*/ 820737 h 1028"/>
              <a:gd name="T4" fmla="*/ 0 60000 65536"/>
              <a:gd name="T5" fmla="*/ 0 60000 65536"/>
              <a:gd name="T6" fmla="*/ 0 w 402"/>
              <a:gd name="T7" fmla="*/ 0 h 1028"/>
              <a:gd name="T8" fmla="*/ 402 w 402"/>
              <a:gd name="T9" fmla="*/ 1028 h 102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02" h="1028">
                <a:moveTo>
                  <a:pt x="0" y="0"/>
                </a:moveTo>
                <a:cubicBezTo>
                  <a:pt x="1" y="103"/>
                  <a:pt x="72" y="763"/>
                  <a:pt x="402" y="1028"/>
                </a:cubicBezTo>
              </a:path>
            </a:pathLst>
          </a:custGeom>
          <a:noFill/>
          <a:ln w="57150">
            <a:solidFill>
              <a:srgbClr val="F9B268"/>
            </a:solidFill>
            <a:round/>
            <a:headEnd/>
            <a:tailEnd type="stealth" w="sm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30" name="AutoShape 7"/>
          <p:cNvSpPr>
            <a:spLocks noChangeArrowheads="1"/>
          </p:cNvSpPr>
          <p:nvPr/>
        </p:nvSpPr>
        <p:spPr bwMode="auto">
          <a:xfrm rot="20202481" flipH="1">
            <a:off x="3197102" y="4218743"/>
            <a:ext cx="1087153" cy="362974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F793"/>
          </a:solidFill>
          <a:ln w="9525">
            <a:solidFill>
              <a:schemeClr val="tx2">
                <a:lumMod val="25000"/>
                <a:lumOff val="75000"/>
              </a:schemeClr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fr-FR" sz="1200" dirty="0">
                <a:solidFill>
                  <a:srgbClr val="FF0000"/>
                </a:solidFill>
                <a:latin typeface="Trebuchet MS"/>
                <a:cs typeface="Trebuchet MS"/>
              </a:rPr>
              <a:t>Glissade</a:t>
            </a:r>
          </a:p>
        </p:txBody>
      </p:sp>
      <p:sp>
        <p:nvSpPr>
          <p:cNvPr id="42" name="Rectangle 2" descr="Marbre blanc"/>
          <p:cNvSpPr>
            <a:spLocks noChangeArrowheads="1"/>
          </p:cNvSpPr>
          <p:nvPr/>
        </p:nvSpPr>
        <p:spPr bwMode="auto">
          <a:xfrm>
            <a:off x="378619" y="441326"/>
            <a:ext cx="8412162" cy="45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extrusionH="57150" contourW="6350" prstMaterial="metal">
              <a:bevelT w="38100" h="3810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defTabSz="914363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fr-FR" sz="26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latin typeface="+mj-lt"/>
                <a:ea typeface="+mn-ea"/>
                <a:cs typeface="Arial" charset="0"/>
              </a:rPr>
              <a:t>EQUILIBRE ET Stabilité de l’ ULM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5" grpId="0" animBg="1"/>
      <p:bldP spid="25" grpId="0" animBg="1"/>
      <p:bldP spid="33" grpId="0"/>
      <p:bldP spid="118" grpId="0" animBg="1"/>
      <p:bldP spid="24" grpId="0" animBg="1"/>
      <p:bldP spid="26" grpId="0" animBg="1"/>
      <p:bldP spid="27" grpId="0"/>
      <p:bldP spid="28" grpId="0" animBg="1"/>
      <p:bldP spid="29" grpId="0"/>
      <p:bldP spid="31" grpId="0"/>
      <p:bldP spid="32" grpId="0" animBg="1"/>
      <p:bldP spid="34" grpId="0"/>
      <p:bldP spid="37" grpId="0"/>
      <p:bldP spid="38" grpId="0" animBg="1"/>
      <p:bldP spid="40" grpId="0" animBg="1"/>
      <p:bldP spid="30" grpId="0" animBg="1"/>
      <p:bldP spid="30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25"/>
          <p:cNvSpPr>
            <a:spLocks/>
          </p:cNvSpPr>
          <p:nvPr/>
        </p:nvSpPr>
        <p:spPr bwMode="auto">
          <a:xfrm>
            <a:off x="3446466" y="2974928"/>
            <a:ext cx="0" cy="2464190"/>
          </a:xfrm>
          <a:custGeom>
            <a:avLst/>
            <a:gdLst/>
            <a:ahLst/>
            <a:cxnLst>
              <a:cxn ang="0">
                <a:pos x="333" y="1008"/>
              </a:cxn>
              <a:cxn ang="0">
                <a:pos x="0" y="0"/>
              </a:cxn>
            </a:cxnLst>
            <a:rect l="0" t="0" r="r" b="b"/>
            <a:pathLst>
              <a:path w="333" h="1008">
                <a:moveTo>
                  <a:pt x="333" y="1008"/>
                </a:moveTo>
                <a:lnTo>
                  <a:pt x="0" y="0"/>
                </a:ln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lgDashDot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33" name="Image 3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lum contrast="6000"/>
          </a:blip>
          <a:stretch>
            <a:fillRect/>
          </a:stretch>
        </p:blipFill>
        <p:spPr>
          <a:xfrm flipH="1">
            <a:off x="2442210" y="2259358"/>
            <a:ext cx="3869690" cy="2235200"/>
          </a:xfrm>
          <a:prstGeom prst="rect">
            <a:avLst/>
          </a:prstGeom>
        </p:spPr>
      </p:pic>
      <p:grpSp>
        <p:nvGrpSpPr>
          <p:cNvPr id="3" name="Grouper 47"/>
          <p:cNvGrpSpPr/>
          <p:nvPr/>
        </p:nvGrpSpPr>
        <p:grpSpPr>
          <a:xfrm>
            <a:off x="4800600" y="3677581"/>
            <a:ext cx="596900" cy="821154"/>
            <a:chOff x="5270500" y="3060700"/>
            <a:chExt cx="596900" cy="821154"/>
          </a:xfrm>
        </p:grpSpPr>
        <p:sp>
          <p:nvSpPr>
            <p:cNvPr id="27" name="Freeform 25"/>
            <p:cNvSpPr>
              <a:spLocks/>
            </p:cNvSpPr>
            <p:nvPr/>
          </p:nvSpPr>
          <p:spPr bwMode="auto">
            <a:xfrm flipV="1">
              <a:off x="5563133" y="3060700"/>
              <a:ext cx="0" cy="556196"/>
            </a:xfrm>
            <a:custGeom>
              <a:avLst/>
              <a:gdLst/>
              <a:ahLst/>
              <a:cxnLst>
                <a:cxn ang="0">
                  <a:pos x="333" y="1008"/>
                </a:cxn>
                <a:cxn ang="0">
                  <a:pos x="0" y="0"/>
                </a:cxn>
              </a:cxnLst>
              <a:rect l="0" t="0" r="r" b="b"/>
              <a:pathLst>
                <a:path w="333" h="1008">
                  <a:moveTo>
                    <a:pt x="333" y="1008"/>
                  </a:moveTo>
                  <a:lnTo>
                    <a:pt x="0" y="0"/>
                  </a:lnTo>
                </a:path>
              </a:pathLst>
            </a:cu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oval" w="med" len="med"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ZoneTexte 27"/>
            <p:cNvSpPr txBox="1"/>
            <p:nvPr/>
          </p:nvSpPr>
          <p:spPr>
            <a:xfrm>
              <a:off x="5270500" y="3543300"/>
              <a:ext cx="5969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>
                  <a:solidFill>
                    <a:srgbClr val="FF0000"/>
                  </a:solidFill>
                  <a:latin typeface="Trebuchet MS"/>
                  <a:cs typeface="Trebuchet MS"/>
                </a:rPr>
                <a:t>F</a:t>
              </a:r>
            </a:p>
          </p:txBody>
        </p:sp>
      </p:grpSp>
      <p:sp>
        <p:nvSpPr>
          <p:cNvPr id="32" name="ZoneTexte 31"/>
          <p:cNvSpPr txBox="1"/>
          <p:nvPr/>
        </p:nvSpPr>
        <p:spPr>
          <a:xfrm>
            <a:off x="2987824" y="2284759"/>
            <a:ext cx="24134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latin typeface="Trebuchet MS"/>
                <a:cs typeface="Trebuchet MS"/>
              </a:rPr>
              <a:t>O   </a:t>
            </a:r>
            <a:r>
              <a:rPr lang="fr-FR" sz="1400" b="0" dirty="0">
                <a:latin typeface="Trebuchet MS"/>
                <a:cs typeface="Trebuchet MS"/>
              </a:rPr>
              <a:t>= axe de rotation</a:t>
            </a:r>
          </a:p>
        </p:txBody>
      </p:sp>
      <p:sp>
        <p:nvSpPr>
          <p:cNvPr id="35" name="Freeform 25"/>
          <p:cNvSpPr>
            <a:spLocks/>
          </p:cNvSpPr>
          <p:nvPr/>
        </p:nvSpPr>
        <p:spPr bwMode="auto">
          <a:xfrm rot="5400000">
            <a:off x="4275695" y="4354864"/>
            <a:ext cx="0" cy="1600195"/>
          </a:xfrm>
          <a:custGeom>
            <a:avLst/>
            <a:gdLst/>
            <a:ahLst/>
            <a:cxnLst>
              <a:cxn ang="0">
                <a:pos x="333" y="1008"/>
              </a:cxn>
              <a:cxn ang="0">
                <a:pos x="0" y="0"/>
              </a:cxn>
            </a:cxnLst>
            <a:rect l="0" t="0" r="r" b="b"/>
            <a:pathLst>
              <a:path w="333" h="1008">
                <a:moveTo>
                  <a:pt x="333" y="1008"/>
                </a:moveTo>
                <a:lnTo>
                  <a:pt x="0" y="0"/>
                </a:ln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6" name="ZoneTexte 35"/>
          <p:cNvSpPr txBox="1"/>
          <p:nvPr/>
        </p:nvSpPr>
        <p:spPr>
          <a:xfrm>
            <a:off x="3441700" y="4829104"/>
            <a:ext cx="193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rgbClr val="FF0000"/>
                </a:solidFill>
                <a:latin typeface="Trebuchet MS"/>
                <a:cs typeface="Trebuchet MS"/>
              </a:rPr>
              <a:t>D </a:t>
            </a:r>
            <a:r>
              <a:rPr lang="fr-FR" sz="1400" b="0" dirty="0">
                <a:solidFill>
                  <a:srgbClr val="FF0000"/>
                </a:solidFill>
                <a:latin typeface="Trebuchet MS"/>
                <a:cs typeface="Trebuchet MS"/>
              </a:rPr>
              <a:t>= bras de levier</a:t>
            </a:r>
          </a:p>
        </p:txBody>
      </p:sp>
      <p:grpSp>
        <p:nvGrpSpPr>
          <p:cNvPr id="46" name="Grouper 45"/>
          <p:cNvGrpSpPr/>
          <p:nvPr/>
        </p:nvGrpSpPr>
        <p:grpSpPr>
          <a:xfrm>
            <a:off x="3069540" y="4824872"/>
            <a:ext cx="376193" cy="325853"/>
            <a:chOff x="3205004" y="2722147"/>
            <a:chExt cx="700194" cy="325854"/>
          </a:xfrm>
        </p:grpSpPr>
        <p:sp>
          <p:nvSpPr>
            <p:cNvPr id="37" name="Freeform 25"/>
            <p:cNvSpPr>
              <a:spLocks/>
            </p:cNvSpPr>
            <p:nvPr/>
          </p:nvSpPr>
          <p:spPr bwMode="auto">
            <a:xfrm rot="5400000">
              <a:off x="3555101" y="2697904"/>
              <a:ext cx="0" cy="700194"/>
            </a:xfrm>
            <a:custGeom>
              <a:avLst/>
              <a:gdLst/>
              <a:ahLst/>
              <a:cxnLst>
                <a:cxn ang="0">
                  <a:pos x="333" y="1008"/>
                </a:cxn>
                <a:cxn ang="0">
                  <a:pos x="0" y="0"/>
                </a:cxn>
              </a:cxnLst>
              <a:rect l="0" t="0" r="r" b="b"/>
              <a:pathLst>
                <a:path w="333" h="1008">
                  <a:moveTo>
                    <a:pt x="333" y="1008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ZoneTexte 37"/>
            <p:cNvSpPr txBox="1"/>
            <p:nvPr/>
          </p:nvSpPr>
          <p:spPr>
            <a:xfrm>
              <a:off x="3378200" y="2722147"/>
              <a:ext cx="355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>
                  <a:solidFill>
                    <a:srgbClr val="1F497D"/>
                  </a:solidFill>
                  <a:latin typeface="Trebuchet MS"/>
                  <a:cs typeface="Trebuchet MS"/>
                </a:rPr>
                <a:t>d</a:t>
              </a:r>
              <a:endParaRPr lang="fr-FR" sz="1400" b="0" dirty="0">
                <a:solidFill>
                  <a:srgbClr val="1F497D"/>
                </a:solidFill>
                <a:latin typeface="Trebuchet MS"/>
                <a:cs typeface="Trebuchet MS"/>
              </a:endParaRPr>
            </a:p>
          </p:txBody>
        </p:sp>
      </p:grpSp>
      <p:sp>
        <p:nvSpPr>
          <p:cNvPr id="41" name="Text Box 12"/>
          <p:cNvSpPr txBox="1">
            <a:spLocks noChangeArrowheads="1"/>
          </p:cNvSpPr>
          <p:nvPr/>
        </p:nvSpPr>
        <p:spPr bwMode="auto">
          <a:xfrm>
            <a:off x="1200150" y="6093296"/>
            <a:ext cx="67691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eaLnBrk="1" hangingPunct="1">
              <a:defRPr/>
            </a:pPr>
            <a:r>
              <a:rPr lang="fr-FR" sz="1400" b="0" dirty="0">
                <a:solidFill>
                  <a:srgbClr val="FF0000"/>
                </a:solidFill>
                <a:latin typeface="Trebuchet MS"/>
                <a:cs typeface="Trebuchet MS"/>
              </a:rPr>
              <a:t>mt (F.D) </a:t>
            </a:r>
            <a:r>
              <a:rPr lang="fr-FR" sz="1400" b="0" dirty="0">
                <a:solidFill>
                  <a:srgbClr val="000000"/>
                </a:solidFill>
                <a:latin typeface="Trebuchet MS"/>
                <a:cs typeface="Trebuchet MS"/>
              </a:rPr>
              <a:t>= </a:t>
            </a:r>
            <a:r>
              <a:rPr lang="fr-FR" sz="1400" b="0" dirty="0">
                <a:solidFill>
                  <a:srgbClr val="1F497D"/>
                </a:solidFill>
                <a:latin typeface="Trebuchet MS"/>
                <a:cs typeface="Trebuchet MS"/>
              </a:rPr>
              <a:t>mt (</a:t>
            </a:r>
            <a:r>
              <a:rPr lang="fr-FR" sz="1400" b="0" dirty="0" err="1">
                <a:solidFill>
                  <a:srgbClr val="1F497D"/>
                </a:solidFill>
                <a:latin typeface="Trebuchet MS"/>
                <a:cs typeface="Trebuchet MS"/>
              </a:rPr>
              <a:t>M.d</a:t>
            </a:r>
            <a:r>
              <a:rPr lang="fr-FR" sz="1400" b="0" dirty="0">
                <a:solidFill>
                  <a:srgbClr val="1F497D"/>
                </a:solidFill>
                <a:latin typeface="Trebuchet MS"/>
                <a:cs typeface="Trebuchet MS"/>
              </a:rPr>
              <a:t>) </a:t>
            </a:r>
            <a:r>
              <a:rPr lang="fr-FR" sz="1400" b="0" dirty="0">
                <a:latin typeface="Trebuchet MS"/>
                <a:cs typeface="Trebuchet MS"/>
              </a:rPr>
              <a:t>= Equilibre des moments</a:t>
            </a:r>
          </a:p>
        </p:txBody>
      </p:sp>
      <p:sp>
        <p:nvSpPr>
          <p:cNvPr id="52" name="Freeform 25"/>
          <p:cNvSpPr>
            <a:spLocks/>
          </p:cNvSpPr>
          <p:nvPr/>
        </p:nvSpPr>
        <p:spPr bwMode="auto">
          <a:xfrm flipV="1">
            <a:off x="3061233" y="4172878"/>
            <a:ext cx="0" cy="1528189"/>
          </a:xfrm>
          <a:custGeom>
            <a:avLst/>
            <a:gdLst/>
            <a:ahLst/>
            <a:cxnLst>
              <a:cxn ang="0">
                <a:pos x="333" y="1008"/>
              </a:cxn>
              <a:cxn ang="0">
                <a:pos x="0" y="0"/>
              </a:cxn>
            </a:cxnLst>
            <a:rect l="0" t="0" r="r" b="b"/>
            <a:pathLst>
              <a:path w="333" h="1008">
                <a:moveTo>
                  <a:pt x="333" y="1008"/>
                </a:moveTo>
                <a:lnTo>
                  <a:pt x="0" y="0"/>
                </a:lnTo>
              </a:path>
            </a:pathLst>
          </a:custGeom>
          <a:noFill/>
          <a:ln w="38100" cap="flat" cmpd="sng" algn="ctr">
            <a:solidFill>
              <a:srgbClr val="1F497D"/>
            </a:solidFill>
            <a:prstDash val="solid"/>
            <a:round/>
            <a:headEnd type="oval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53" name="Freeform 25"/>
          <p:cNvSpPr>
            <a:spLocks/>
          </p:cNvSpPr>
          <p:nvPr/>
        </p:nvSpPr>
        <p:spPr bwMode="auto">
          <a:xfrm>
            <a:off x="5089000" y="4482057"/>
            <a:ext cx="0" cy="988190"/>
          </a:xfrm>
          <a:custGeom>
            <a:avLst/>
            <a:gdLst/>
            <a:ahLst/>
            <a:cxnLst>
              <a:cxn ang="0">
                <a:pos x="333" y="1008"/>
              </a:cxn>
              <a:cxn ang="0">
                <a:pos x="0" y="0"/>
              </a:cxn>
            </a:cxnLst>
            <a:rect l="0" t="0" r="r" b="b"/>
            <a:pathLst>
              <a:path w="333" h="1008">
                <a:moveTo>
                  <a:pt x="333" y="1008"/>
                </a:moveTo>
                <a:lnTo>
                  <a:pt x="0" y="0"/>
                </a:ln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lgDashDot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4" name="ZoneTexte 53"/>
          <p:cNvSpPr txBox="1"/>
          <p:nvPr/>
        </p:nvSpPr>
        <p:spPr>
          <a:xfrm>
            <a:off x="2755900" y="5637558"/>
            <a:ext cx="5969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solidFill>
                  <a:srgbClr val="1F497D"/>
                </a:solidFill>
                <a:latin typeface="Trebuchet MS"/>
                <a:cs typeface="Trebuchet MS"/>
              </a:rPr>
              <a:t>M</a:t>
            </a:r>
          </a:p>
        </p:txBody>
      </p:sp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2139950" y="1047750"/>
            <a:ext cx="45847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indent="-393192" algn="ctr" eaLnBrk="1" hangingPunct="1">
              <a:spcBef>
                <a:spcPts val="768"/>
              </a:spcBef>
              <a:buBlip>
                <a:blip r:embed="rId3"/>
              </a:buBlip>
              <a:defRPr/>
            </a:pPr>
            <a:r>
              <a:rPr lang="fr-FR" sz="1800" cap="small" dirty="0">
                <a:solidFill>
                  <a:srgbClr val="1B587C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/>
                <a:ea typeface="+mn-ea"/>
                <a:cs typeface="Trebuchet MS"/>
              </a:rPr>
              <a:t>   Notion de moment</a:t>
            </a:r>
          </a:p>
        </p:txBody>
      </p:sp>
      <p:sp>
        <p:nvSpPr>
          <p:cNvPr id="20" name="Rectangle 2" descr="Marbre blanc"/>
          <p:cNvSpPr>
            <a:spLocks noChangeArrowheads="1"/>
          </p:cNvSpPr>
          <p:nvPr/>
        </p:nvSpPr>
        <p:spPr bwMode="auto">
          <a:xfrm>
            <a:off x="378619" y="441326"/>
            <a:ext cx="8412162" cy="45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extrusionH="57150" contourW="6350" prstMaterial="metal">
              <a:bevelT w="38100" h="3810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defTabSz="914363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fr-FR" sz="26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latin typeface="+mj-lt"/>
                <a:ea typeface="+mn-ea"/>
                <a:cs typeface="Arial" charset="0"/>
              </a:rPr>
              <a:t>EQUILIBRE ET Stabilité de l’ ULM</a:t>
            </a:r>
          </a:p>
        </p:txBody>
      </p:sp>
      <p:sp>
        <p:nvSpPr>
          <p:cNvPr id="22" name="Text Box 12"/>
          <p:cNvSpPr txBox="1">
            <a:spLocks noChangeArrowheads="1"/>
          </p:cNvSpPr>
          <p:nvPr/>
        </p:nvSpPr>
        <p:spPr bwMode="auto">
          <a:xfrm>
            <a:off x="408236" y="1556792"/>
            <a:ext cx="8352928" cy="602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eaLnBrk="1" hangingPunct="1">
              <a:lnSpc>
                <a:spcPct val="120000"/>
              </a:lnSpc>
              <a:defRPr/>
            </a:pPr>
            <a:r>
              <a:rPr lang="fr-FR" sz="1400" b="0" dirty="0">
                <a:solidFill>
                  <a:srgbClr val="000000"/>
                </a:solidFill>
                <a:latin typeface="Trebuchet MS"/>
                <a:cs typeface="Trebuchet MS"/>
              </a:rPr>
              <a:t>Un moment est le</a:t>
            </a:r>
            <a:r>
              <a:rPr lang="fr-FR" sz="1400" b="0" dirty="0">
                <a:latin typeface="Trebuchet MS"/>
                <a:cs typeface="Trebuchet MS"/>
              </a:rPr>
              <a:t> produit d’une force par la distance séparant l’axe de rotation de l’axe de la</a:t>
            </a:r>
            <a:r>
              <a:rPr lang="fr-FR" sz="1400" dirty="0">
                <a:latin typeface="Trebuchet MS"/>
                <a:cs typeface="Trebuchet MS"/>
              </a:rPr>
              <a:t> </a:t>
            </a:r>
            <a:r>
              <a:rPr lang="fr-FR" sz="1400" b="0" dirty="0">
                <a:latin typeface="Trebuchet MS"/>
                <a:cs typeface="Trebuchet MS"/>
              </a:rPr>
              <a:t>force. Un moment s’exprime en Newton/mètre (Nm).</a:t>
            </a:r>
            <a:endParaRPr lang="fr-FR" sz="1400" b="0" dirty="0">
              <a:solidFill>
                <a:srgbClr val="000000"/>
              </a:solidFill>
              <a:latin typeface="Trebuchet MS"/>
              <a:cs typeface="Trebuchet M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2" grpId="0"/>
      <p:bldP spid="35" grpId="0" animBg="1"/>
      <p:bldP spid="36" grpId="0"/>
      <p:bldP spid="41" grpId="0"/>
      <p:bldP spid="52" grpId="0" animBg="1"/>
      <p:bldP spid="53" grpId="0" animBg="1"/>
      <p:bldP spid="54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2139950" y="899428"/>
            <a:ext cx="45847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indent="-393192" algn="ctr" eaLnBrk="1" hangingPunct="1">
              <a:spcBef>
                <a:spcPts val="768"/>
              </a:spcBef>
              <a:buBlip>
                <a:blip r:embed="rId2"/>
              </a:buBlip>
              <a:defRPr/>
            </a:pPr>
            <a:r>
              <a:rPr lang="fr-FR" sz="1800" cap="small" dirty="0">
                <a:solidFill>
                  <a:srgbClr val="1B587C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/>
                <a:ea typeface="+mn-ea"/>
                <a:cs typeface="Trebuchet MS"/>
              </a:rPr>
              <a:t>   Points d’application des forces</a:t>
            </a:r>
          </a:p>
        </p:txBody>
      </p:sp>
      <p:pic>
        <p:nvPicPr>
          <p:cNvPr id="23" name="Image 22"/>
          <p:cNvPicPr>
            <a:picLocks noChangeAspect="1"/>
          </p:cNvPicPr>
          <p:nvPr/>
        </p:nvPicPr>
        <p:blipFill>
          <a:blip r:embed="rId3">
            <a:grayscl/>
            <a:alphaModFix amt="91000"/>
          </a:blip>
          <a:stretch>
            <a:fillRect/>
          </a:stretch>
        </p:blipFill>
        <p:spPr>
          <a:xfrm flipH="1">
            <a:off x="2463521" y="4217806"/>
            <a:ext cx="3983941" cy="1125898"/>
          </a:xfrm>
          <a:prstGeom prst="rect">
            <a:avLst/>
          </a:prstGeom>
        </p:spPr>
      </p:pic>
      <p:grpSp>
        <p:nvGrpSpPr>
          <p:cNvPr id="31" name="Grouper 49"/>
          <p:cNvGrpSpPr/>
          <p:nvPr/>
        </p:nvGrpSpPr>
        <p:grpSpPr>
          <a:xfrm>
            <a:off x="2194892" y="3429000"/>
            <a:ext cx="2413000" cy="1457588"/>
            <a:chOff x="2165350" y="1533262"/>
            <a:chExt cx="2413000" cy="1457588"/>
          </a:xfrm>
        </p:grpSpPr>
        <p:grpSp>
          <p:nvGrpSpPr>
            <p:cNvPr id="39" name="Grouper 47"/>
            <p:cNvGrpSpPr/>
            <p:nvPr/>
          </p:nvGrpSpPr>
          <p:grpSpPr>
            <a:xfrm>
              <a:off x="2165350" y="1533262"/>
              <a:ext cx="2413000" cy="1457588"/>
              <a:chOff x="2165350" y="1533262"/>
              <a:chExt cx="2413000" cy="1457588"/>
            </a:xfrm>
          </p:grpSpPr>
          <p:sp>
            <p:nvSpPr>
              <p:cNvPr id="40" name="Text Box 14"/>
              <p:cNvSpPr txBox="1">
                <a:spLocks noChangeArrowheads="1"/>
              </p:cNvSpPr>
              <p:nvPr/>
            </p:nvSpPr>
            <p:spPr bwMode="auto">
              <a:xfrm>
                <a:off x="2165350" y="1533262"/>
                <a:ext cx="2413000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fr-FR" sz="1200" dirty="0">
                    <a:solidFill>
                      <a:srgbClr val="3366FF"/>
                    </a:solidFill>
                    <a:latin typeface="Trebuchet MS"/>
                    <a:cs typeface="Trebuchet MS"/>
                  </a:rPr>
                  <a:t>PORTANCE (Rz)</a:t>
                </a:r>
              </a:p>
            </p:txBody>
          </p:sp>
          <p:sp>
            <p:nvSpPr>
              <p:cNvPr id="42" name="AutoShape 7"/>
              <p:cNvSpPr>
                <a:spLocks noChangeArrowheads="1"/>
              </p:cNvSpPr>
              <p:nvPr/>
            </p:nvSpPr>
            <p:spPr bwMode="auto">
              <a:xfrm>
                <a:off x="3270254" y="1816100"/>
                <a:ext cx="196799" cy="1174750"/>
              </a:xfrm>
              <a:prstGeom prst="upArrow">
                <a:avLst>
                  <a:gd name="adj1" fmla="val 50000"/>
                  <a:gd name="adj2" fmla="val 96354"/>
                </a:avLst>
              </a:prstGeom>
              <a:solidFill>
                <a:srgbClr val="3366FF"/>
              </a:solidFill>
              <a:ln w="9525">
                <a:noFill/>
                <a:miter lim="800000"/>
                <a:headEnd/>
                <a:tailEnd/>
              </a:ln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grpSp>
        <p:nvGrpSpPr>
          <p:cNvPr id="43" name="Grouper 48"/>
          <p:cNvGrpSpPr/>
          <p:nvPr/>
        </p:nvGrpSpPr>
        <p:grpSpPr>
          <a:xfrm>
            <a:off x="3463200" y="4770000"/>
            <a:ext cx="2173194" cy="283583"/>
            <a:chOff x="6000751" y="3350153"/>
            <a:chExt cx="2173194" cy="283583"/>
          </a:xfrm>
        </p:grpSpPr>
        <p:sp>
          <p:nvSpPr>
            <p:cNvPr id="44" name="Text Box 13"/>
            <p:cNvSpPr txBox="1">
              <a:spLocks noChangeArrowheads="1"/>
            </p:cNvSpPr>
            <p:nvPr/>
          </p:nvSpPr>
          <p:spPr bwMode="auto">
            <a:xfrm>
              <a:off x="6605495" y="3350153"/>
              <a:ext cx="156845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fr-FR" sz="1200" dirty="0">
                  <a:solidFill>
                    <a:srgbClr val="FF6600"/>
                  </a:solidFill>
                  <a:latin typeface="Trebuchet MS"/>
                  <a:cs typeface="Trebuchet MS"/>
                </a:rPr>
                <a:t>TRAINEE (</a:t>
              </a:r>
              <a:r>
                <a:rPr lang="fr-FR" sz="1200" dirty="0" err="1">
                  <a:solidFill>
                    <a:srgbClr val="FF6600"/>
                  </a:solidFill>
                  <a:latin typeface="Trebuchet MS"/>
                  <a:cs typeface="Trebuchet MS"/>
                </a:rPr>
                <a:t>Rx</a:t>
              </a:r>
              <a:r>
                <a:rPr lang="fr-FR" sz="1200" dirty="0">
                  <a:solidFill>
                    <a:srgbClr val="FF6600"/>
                  </a:solidFill>
                  <a:latin typeface="Trebuchet MS"/>
                  <a:cs typeface="Trebuchet MS"/>
                </a:rPr>
                <a:t>)</a:t>
              </a:r>
            </a:p>
          </p:txBody>
        </p:sp>
        <p:sp>
          <p:nvSpPr>
            <p:cNvPr id="45" name="AutoShape 10"/>
            <p:cNvSpPr>
              <a:spLocks noChangeArrowheads="1"/>
            </p:cNvSpPr>
            <p:nvPr/>
          </p:nvSpPr>
          <p:spPr bwMode="auto">
            <a:xfrm flipH="1">
              <a:off x="6000751" y="3417888"/>
              <a:ext cx="687750" cy="215848"/>
            </a:xfrm>
            <a:prstGeom prst="leftArrow">
              <a:avLst>
                <a:gd name="adj1" fmla="val 50000"/>
                <a:gd name="adj2" fmla="val 80882"/>
              </a:avLst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18900000" algn="tr">
                <a:srgbClr val="000000">
                  <a:alpha val="66000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46" name="Grouper 51"/>
          <p:cNvGrpSpPr/>
          <p:nvPr/>
        </p:nvGrpSpPr>
        <p:grpSpPr>
          <a:xfrm>
            <a:off x="945406" y="4766465"/>
            <a:ext cx="2381736" cy="306338"/>
            <a:chOff x="338014" y="3352800"/>
            <a:chExt cx="2381736" cy="306338"/>
          </a:xfrm>
        </p:grpSpPr>
        <p:sp>
          <p:nvSpPr>
            <p:cNvPr id="47" name="Text Box 12"/>
            <p:cNvSpPr txBox="1">
              <a:spLocks noChangeArrowheads="1"/>
            </p:cNvSpPr>
            <p:nvPr/>
          </p:nvSpPr>
          <p:spPr bwMode="auto">
            <a:xfrm>
              <a:off x="338014" y="3352800"/>
              <a:ext cx="233045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fr-FR" sz="1200" dirty="0">
                  <a:solidFill>
                    <a:schemeClr val="accent4"/>
                  </a:solidFill>
                  <a:latin typeface="Trebuchet MS"/>
                  <a:cs typeface="Trebuchet MS"/>
                </a:rPr>
                <a:t>TRACTION (T)</a:t>
              </a:r>
            </a:p>
          </p:txBody>
        </p:sp>
        <p:sp>
          <p:nvSpPr>
            <p:cNvPr id="48" name="AutoShape 9"/>
            <p:cNvSpPr>
              <a:spLocks noChangeArrowheads="1"/>
            </p:cNvSpPr>
            <p:nvPr/>
          </p:nvSpPr>
          <p:spPr bwMode="auto">
            <a:xfrm>
              <a:off x="2032000" y="3443290"/>
              <a:ext cx="687750" cy="215848"/>
            </a:xfrm>
            <a:prstGeom prst="leftArrow">
              <a:avLst>
                <a:gd name="adj1" fmla="val 50000"/>
                <a:gd name="adj2" fmla="val 80882"/>
              </a:avLst>
            </a:prstGeom>
            <a:solidFill>
              <a:schemeClr val="accent4"/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18900000" algn="tr">
                <a:srgbClr val="000000">
                  <a:alpha val="70000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49" name="Grouper 50"/>
          <p:cNvGrpSpPr/>
          <p:nvPr/>
        </p:nvGrpSpPr>
        <p:grpSpPr>
          <a:xfrm>
            <a:off x="2436192" y="4774051"/>
            <a:ext cx="1974850" cy="1596244"/>
            <a:chOff x="2400300" y="3481563"/>
            <a:chExt cx="1974850" cy="1596244"/>
          </a:xfrm>
        </p:grpSpPr>
        <p:sp>
          <p:nvSpPr>
            <p:cNvPr id="50" name="Text Box 11"/>
            <p:cNvSpPr txBox="1">
              <a:spLocks noChangeArrowheads="1"/>
            </p:cNvSpPr>
            <p:nvPr/>
          </p:nvSpPr>
          <p:spPr bwMode="auto">
            <a:xfrm>
              <a:off x="2400300" y="4800808"/>
              <a:ext cx="197485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fr-FR" sz="1200" dirty="0">
                  <a:solidFill>
                    <a:srgbClr val="FF0000"/>
                  </a:solidFill>
                  <a:latin typeface="Trebuchet MS"/>
                  <a:cs typeface="Trebuchet MS"/>
                </a:rPr>
                <a:t>POIDS (Mg)</a:t>
              </a:r>
            </a:p>
          </p:txBody>
        </p:sp>
        <p:grpSp>
          <p:nvGrpSpPr>
            <p:cNvPr id="51" name="Grouper 44"/>
            <p:cNvGrpSpPr/>
            <p:nvPr/>
          </p:nvGrpSpPr>
          <p:grpSpPr>
            <a:xfrm>
              <a:off x="3164786" y="3481563"/>
              <a:ext cx="402749" cy="1363487"/>
              <a:chOff x="2859986" y="3646663"/>
              <a:chExt cx="402749" cy="1363487"/>
            </a:xfrm>
          </p:grpSpPr>
          <p:sp>
            <p:nvSpPr>
              <p:cNvPr id="55" name="AutoShape 16"/>
              <p:cNvSpPr>
                <a:spLocks noChangeArrowheads="1"/>
              </p:cNvSpPr>
              <p:nvPr/>
            </p:nvSpPr>
            <p:spPr bwMode="auto">
              <a:xfrm flipV="1">
                <a:off x="2965451" y="3835400"/>
                <a:ext cx="196799" cy="1174750"/>
              </a:xfrm>
              <a:prstGeom prst="upArrow">
                <a:avLst>
                  <a:gd name="adj1" fmla="val 50000"/>
                  <a:gd name="adj2" fmla="val 96354"/>
                </a:avLst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grpSp>
            <p:nvGrpSpPr>
              <p:cNvPr id="56" name="Group 48"/>
              <p:cNvGrpSpPr>
                <a:grpSpLocks/>
              </p:cNvGrpSpPr>
              <p:nvPr/>
            </p:nvGrpSpPr>
            <p:grpSpPr bwMode="auto">
              <a:xfrm>
                <a:off x="2859986" y="3646663"/>
                <a:ext cx="402749" cy="378154"/>
                <a:chOff x="1093" y="2411"/>
                <a:chExt cx="177" cy="157"/>
              </a:xfrm>
            </p:grpSpPr>
            <p:sp>
              <p:nvSpPr>
                <p:cNvPr id="57" name="Oval 49"/>
                <p:cNvSpPr>
                  <a:spLocks noChangeArrowheads="1"/>
                </p:cNvSpPr>
                <p:nvPr/>
              </p:nvSpPr>
              <p:spPr bwMode="auto">
                <a:xfrm>
                  <a:off x="1140" y="2451"/>
                  <a:ext cx="77" cy="75"/>
                </a:xfrm>
                <a:prstGeom prst="ellipse">
                  <a:avLst/>
                </a:prstGeom>
                <a:solidFill>
                  <a:srgbClr val="FFFF00"/>
                </a:solidFill>
                <a:ln w="317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58" name="Line 50"/>
                <p:cNvSpPr>
                  <a:spLocks noChangeShapeType="1"/>
                </p:cNvSpPr>
                <p:nvPr/>
              </p:nvSpPr>
              <p:spPr bwMode="auto">
                <a:xfrm>
                  <a:off x="1183" y="2411"/>
                  <a:ext cx="0" cy="157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E3DED1"/>
                  </a:solidFill>
                  <a:prstDash val="solid"/>
                  <a:round/>
                  <a:headEnd type="none" w="med" len="med"/>
                  <a:tailEnd type="none" w="med" len="med"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59" name="Line 51"/>
                <p:cNvSpPr>
                  <a:spLocks noChangeShapeType="1"/>
                </p:cNvSpPr>
                <p:nvPr/>
              </p:nvSpPr>
              <p:spPr bwMode="auto">
                <a:xfrm rot="5400000">
                  <a:off x="1182" y="2403"/>
                  <a:ext cx="0" cy="177"/>
                </a:xfrm>
                <a:prstGeom prst="line">
                  <a:avLst/>
                </a:prstGeom>
                <a:noFill/>
                <a:ln w="3175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</p:grpSp>
      </p:grpSp>
      <p:grpSp>
        <p:nvGrpSpPr>
          <p:cNvPr id="64" name="Grouper 63"/>
          <p:cNvGrpSpPr/>
          <p:nvPr/>
        </p:nvGrpSpPr>
        <p:grpSpPr>
          <a:xfrm>
            <a:off x="5703715" y="4757118"/>
            <a:ext cx="402749" cy="378154"/>
            <a:chOff x="3800923" y="4243563"/>
            <a:chExt cx="402749" cy="378154"/>
          </a:xfrm>
        </p:grpSpPr>
        <p:sp>
          <p:nvSpPr>
            <p:cNvPr id="65" name="Oval 49"/>
            <p:cNvSpPr>
              <a:spLocks noChangeArrowheads="1"/>
            </p:cNvSpPr>
            <p:nvPr/>
          </p:nvSpPr>
          <p:spPr bwMode="auto">
            <a:xfrm>
              <a:off x="3906731" y="4339908"/>
              <a:ext cx="175207" cy="180647"/>
            </a:xfrm>
            <a:prstGeom prst="ellipse">
              <a:avLst/>
            </a:prstGeom>
            <a:solidFill>
              <a:srgbClr val="FFFF00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6" name="Line 50"/>
            <p:cNvSpPr>
              <a:spLocks noChangeShapeType="1"/>
            </p:cNvSpPr>
            <p:nvPr/>
          </p:nvSpPr>
          <p:spPr bwMode="auto">
            <a:xfrm>
              <a:off x="4004574" y="4243563"/>
              <a:ext cx="0" cy="378154"/>
            </a:xfrm>
            <a:prstGeom prst="line">
              <a:avLst/>
            </a:prstGeom>
            <a:noFill/>
            <a:ln w="3175" cap="flat" cmpd="sng" algn="ctr">
              <a:solidFill>
                <a:srgbClr val="E3DED1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7" name="Line 51"/>
            <p:cNvSpPr>
              <a:spLocks noChangeShapeType="1"/>
            </p:cNvSpPr>
            <p:nvPr/>
          </p:nvSpPr>
          <p:spPr bwMode="auto">
            <a:xfrm rot="5400000">
              <a:off x="4002298" y="4236083"/>
              <a:ext cx="0" cy="402749"/>
            </a:xfrm>
            <a:prstGeom prst="line">
              <a:avLst/>
            </a:prstGeom>
            <a:noFill/>
            <a:ln w="317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71" name="Grouper 70"/>
          <p:cNvGrpSpPr/>
          <p:nvPr/>
        </p:nvGrpSpPr>
        <p:grpSpPr>
          <a:xfrm>
            <a:off x="2541415" y="4769818"/>
            <a:ext cx="402749" cy="378154"/>
            <a:chOff x="3800923" y="4243563"/>
            <a:chExt cx="402749" cy="378154"/>
          </a:xfrm>
        </p:grpSpPr>
        <p:sp>
          <p:nvSpPr>
            <p:cNvPr id="72" name="Oval 49"/>
            <p:cNvSpPr>
              <a:spLocks noChangeArrowheads="1"/>
            </p:cNvSpPr>
            <p:nvPr/>
          </p:nvSpPr>
          <p:spPr bwMode="auto">
            <a:xfrm>
              <a:off x="3906731" y="4339908"/>
              <a:ext cx="175207" cy="180647"/>
            </a:xfrm>
            <a:prstGeom prst="ellipse">
              <a:avLst/>
            </a:prstGeom>
            <a:solidFill>
              <a:srgbClr val="FFFF00"/>
            </a:solidFill>
            <a:ln w="31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3" name="Line 50"/>
            <p:cNvSpPr>
              <a:spLocks noChangeShapeType="1"/>
            </p:cNvSpPr>
            <p:nvPr/>
          </p:nvSpPr>
          <p:spPr bwMode="auto">
            <a:xfrm>
              <a:off x="4004574" y="4243563"/>
              <a:ext cx="0" cy="378154"/>
            </a:xfrm>
            <a:prstGeom prst="line">
              <a:avLst/>
            </a:prstGeom>
            <a:noFill/>
            <a:ln w="3175" cap="flat" cmpd="sng" algn="ctr">
              <a:solidFill>
                <a:srgbClr val="E3DED1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4" name="Line 51"/>
            <p:cNvSpPr>
              <a:spLocks noChangeShapeType="1"/>
            </p:cNvSpPr>
            <p:nvPr/>
          </p:nvSpPr>
          <p:spPr bwMode="auto">
            <a:xfrm rot="5400000">
              <a:off x="4002298" y="4236083"/>
              <a:ext cx="0" cy="402749"/>
            </a:xfrm>
            <a:prstGeom prst="line">
              <a:avLst/>
            </a:prstGeom>
            <a:noFill/>
            <a:ln w="317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75" name="Grouper 74"/>
          <p:cNvGrpSpPr/>
          <p:nvPr/>
        </p:nvGrpSpPr>
        <p:grpSpPr>
          <a:xfrm>
            <a:off x="3786015" y="4765584"/>
            <a:ext cx="402749" cy="378154"/>
            <a:chOff x="3800923" y="4243563"/>
            <a:chExt cx="402749" cy="378154"/>
          </a:xfrm>
        </p:grpSpPr>
        <p:sp>
          <p:nvSpPr>
            <p:cNvPr id="76" name="Oval 49"/>
            <p:cNvSpPr>
              <a:spLocks noChangeArrowheads="1"/>
            </p:cNvSpPr>
            <p:nvPr/>
          </p:nvSpPr>
          <p:spPr bwMode="auto">
            <a:xfrm>
              <a:off x="3906731" y="4339908"/>
              <a:ext cx="175207" cy="180647"/>
            </a:xfrm>
            <a:prstGeom prst="ellipse">
              <a:avLst/>
            </a:prstGeom>
            <a:solidFill>
              <a:srgbClr val="FFFF00"/>
            </a:solidFill>
            <a:ln w="31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7" name="Line 50"/>
            <p:cNvSpPr>
              <a:spLocks noChangeShapeType="1"/>
            </p:cNvSpPr>
            <p:nvPr/>
          </p:nvSpPr>
          <p:spPr bwMode="auto">
            <a:xfrm>
              <a:off x="4004574" y="4243563"/>
              <a:ext cx="0" cy="378154"/>
            </a:xfrm>
            <a:prstGeom prst="line">
              <a:avLst/>
            </a:prstGeom>
            <a:noFill/>
            <a:ln w="3175" cap="flat" cmpd="sng" algn="ctr">
              <a:solidFill>
                <a:srgbClr val="E3DED1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8" name="Line 51"/>
            <p:cNvSpPr>
              <a:spLocks noChangeShapeType="1"/>
            </p:cNvSpPr>
            <p:nvPr/>
          </p:nvSpPr>
          <p:spPr bwMode="auto">
            <a:xfrm rot="5400000">
              <a:off x="4002298" y="4236083"/>
              <a:ext cx="0" cy="402749"/>
            </a:xfrm>
            <a:prstGeom prst="line">
              <a:avLst/>
            </a:prstGeom>
            <a:noFill/>
            <a:ln w="317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85" name="Grouper 84"/>
          <p:cNvGrpSpPr/>
          <p:nvPr/>
        </p:nvGrpSpPr>
        <p:grpSpPr>
          <a:xfrm>
            <a:off x="611560" y="1465039"/>
            <a:ext cx="8008937" cy="307777"/>
            <a:chOff x="804863" y="1652597"/>
            <a:chExt cx="8008937" cy="307777"/>
          </a:xfrm>
        </p:grpSpPr>
        <p:sp>
          <p:nvSpPr>
            <p:cNvPr id="79" name="Text Box 8"/>
            <p:cNvSpPr txBox="1">
              <a:spLocks noChangeArrowheads="1"/>
            </p:cNvSpPr>
            <p:nvPr/>
          </p:nvSpPr>
          <p:spPr bwMode="auto">
            <a:xfrm>
              <a:off x="1066800" y="1652597"/>
              <a:ext cx="77470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1" hangingPunct="1">
                <a:defRPr/>
              </a:pPr>
              <a:r>
                <a:rPr lang="fr-FR" sz="1400" b="0" dirty="0">
                  <a:solidFill>
                    <a:srgbClr val="CC0000"/>
                  </a:solidFill>
                  <a:latin typeface="Trebuchet MS"/>
                  <a:ea typeface="+mn-ea"/>
                  <a:cs typeface="Trebuchet MS"/>
                </a:rPr>
                <a:t>Centre de gravité (CG) </a:t>
              </a:r>
              <a:r>
                <a:rPr lang="fr-FR" sz="1400" b="0" dirty="0">
                  <a:solidFill>
                    <a:srgbClr val="000000"/>
                  </a:solidFill>
                  <a:latin typeface="Trebuchet MS"/>
                  <a:ea typeface="+mn-ea"/>
                  <a:cs typeface="Trebuchet MS"/>
                </a:rPr>
                <a:t>: Point d’application des masses.</a:t>
              </a:r>
            </a:p>
          </p:txBody>
        </p:sp>
        <p:pic>
          <p:nvPicPr>
            <p:cNvPr id="80" name="Picture 14" descr="BD10263_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04863" y="1695451"/>
              <a:ext cx="204788" cy="204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6" name="Grouper 85"/>
          <p:cNvGrpSpPr/>
          <p:nvPr/>
        </p:nvGrpSpPr>
        <p:grpSpPr>
          <a:xfrm>
            <a:off x="611560" y="1833339"/>
            <a:ext cx="8008937" cy="307777"/>
            <a:chOff x="804863" y="2020897"/>
            <a:chExt cx="8008937" cy="307777"/>
          </a:xfrm>
        </p:grpSpPr>
        <p:sp>
          <p:nvSpPr>
            <p:cNvPr id="81" name="Text Box 8"/>
            <p:cNvSpPr txBox="1">
              <a:spLocks noChangeArrowheads="1"/>
            </p:cNvSpPr>
            <p:nvPr/>
          </p:nvSpPr>
          <p:spPr bwMode="auto">
            <a:xfrm>
              <a:off x="1066800" y="2020897"/>
              <a:ext cx="77470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1" hangingPunct="1">
                <a:defRPr/>
              </a:pPr>
              <a:r>
                <a:rPr lang="fr-FR" sz="1400" b="0" dirty="0">
                  <a:solidFill>
                    <a:srgbClr val="CC0000"/>
                  </a:solidFill>
                  <a:latin typeface="Trebuchet MS"/>
                  <a:ea typeface="+mn-ea"/>
                  <a:cs typeface="Trebuchet MS"/>
                </a:rPr>
                <a:t>Centre de traînée </a:t>
              </a:r>
              <a:r>
                <a:rPr lang="fr-FR" sz="1400" b="0" dirty="0">
                  <a:solidFill>
                    <a:srgbClr val="000000"/>
                  </a:solidFill>
                  <a:latin typeface="Trebuchet MS"/>
                  <a:ea typeface="+mn-ea"/>
                  <a:cs typeface="Trebuchet MS"/>
                </a:rPr>
                <a:t>: Point d’application des traînées.</a:t>
              </a:r>
            </a:p>
          </p:txBody>
        </p:sp>
        <p:pic>
          <p:nvPicPr>
            <p:cNvPr id="82" name="Picture 14" descr="BD10263_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04863" y="2051051"/>
              <a:ext cx="204788" cy="204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7" name="Grouper 86"/>
          <p:cNvGrpSpPr/>
          <p:nvPr/>
        </p:nvGrpSpPr>
        <p:grpSpPr>
          <a:xfrm>
            <a:off x="611560" y="2201639"/>
            <a:ext cx="8008937" cy="307777"/>
            <a:chOff x="804863" y="2389197"/>
            <a:chExt cx="8008937" cy="307777"/>
          </a:xfrm>
        </p:grpSpPr>
        <p:sp>
          <p:nvSpPr>
            <p:cNvPr id="83" name="Text Box 8"/>
            <p:cNvSpPr txBox="1">
              <a:spLocks noChangeArrowheads="1"/>
            </p:cNvSpPr>
            <p:nvPr/>
          </p:nvSpPr>
          <p:spPr bwMode="auto">
            <a:xfrm>
              <a:off x="1066800" y="2389197"/>
              <a:ext cx="77470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1" hangingPunct="1">
                <a:defRPr/>
              </a:pPr>
              <a:r>
                <a:rPr lang="fr-FR" sz="1400" b="0" dirty="0">
                  <a:solidFill>
                    <a:srgbClr val="CC0000"/>
                  </a:solidFill>
                  <a:latin typeface="Trebuchet MS"/>
                  <a:ea typeface="+mn-ea"/>
                  <a:cs typeface="Trebuchet MS"/>
                </a:rPr>
                <a:t>Centre de traction </a:t>
              </a:r>
              <a:r>
                <a:rPr lang="fr-FR" sz="1400" b="0" dirty="0">
                  <a:solidFill>
                    <a:srgbClr val="000000"/>
                  </a:solidFill>
                  <a:latin typeface="Trebuchet MS"/>
                  <a:ea typeface="+mn-ea"/>
                  <a:cs typeface="Trebuchet MS"/>
                </a:rPr>
                <a:t>: Point d’application de la traction ou de la propulsion.</a:t>
              </a:r>
            </a:p>
          </p:txBody>
        </p:sp>
        <p:pic>
          <p:nvPicPr>
            <p:cNvPr id="84" name="Picture 14" descr="BD10263_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04863" y="2432051"/>
              <a:ext cx="204788" cy="204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9" name="Légende à une bordure 1 88"/>
          <p:cNvSpPr/>
          <p:nvPr/>
        </p:nvSpPr>
        <p:spPr>
          <a:xfrm>
            <a:off x="4620592" y="4247356"/>
            <a:ext cx="444500" cy="323799"/>
          </a:xfrm>
          <a:prstGeom prst="accentCallout1">
            <a:avLst>
              <a:gd name="adj1" fmla="val 45221"/>
              <a:gd name="adj2" fmla="val -2618"/>
              <a:gd name="adj3" fmla="val 203514"/>
              <a:gd name="adj4" fmla="val -145952"/>
            </a:avLst>
          </a:prstGeom>
          <a:solidFill>
            <a:srgbClr val="FFFFFF"/>
          </a:solidFill>
          <a:ln>
            <a:solidFill>
              <a:srgbClr val="CC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00" dirty="0">
                <a:solidFill>
                  <a:srgbClr val="CC0000"/>
                </a:solidFill>
                <a:latin typeface="Arial Narrow" pitchFamily="-84" charset="0"/>
              </a:rPr>
              <a:t>CP</a:t>
            </a:r>
          </a:p>
        </p:txBody>
      </p:sp>
      <p:sp>
        <p:nvSpPr>
          <p:cNvPr id="91" name="Légende à une bordure 1 90"/>
          <p:cNvSpPr/>
          <p:nvPr/>
        </p:nvSpPr>
        <p:spPr>
          <a:xfrm>
            <a:off x="2436192" y="5390356"/>
            <a:ext cx="444500" cy="323799"/>
          </a:xfrm>
          <a:prstGeom prst="accentCallout1">
            <a:avLst>
              <a:gd name="adj1" fmla="val 53065"/>
              <a:gd name="adj2" fmla="val 85953"/>
              <a:gd name="adj3" fmla="val -110261"/>
              <a:gd name="adj4" fmla="val 196905"/>
            </a:avLst>
          </a:prstGeom>
          <a:solidFill>
            <a:srgbClr val="FFFFFF"/>
          </a:solidFill>
          <a:ln>
            <a:solidFill>
              <a:srgbClr val="CC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00" dirty="0">
                <a:solidFill>
                  <a:srgbClr val="CC0000"/>
                </a:solidFill>
                <a:latin typeface="Arial Narrow" pitchFamily="-84" charset="0"/>
              </a:rPr>
              <a:t>CG</a:t>
            </a:r>
          </a:p>
        </p:txBody>
      </p:sp>
      <p:sp>
        <p:nvSpPr>
          <p:cNvPr id="99" name="Freeform 25"/>
          <p:cNvSpPr>
            <a:spLocks/>
          </p:cNvSpPr>
          <p:nvPr/>
        </p:nvSpPr>
        <p:spPr bwMode="auto">
          <a:xfrm rot="5400000">
            <a:off x="3861558" y="2112092"/>
            <a:ext cx="0" cy="5668190"/>
          </a:xfrm>
          <a:custGeom>
            <a:avLst/>
            <a:gdLst/>
            <a:ahLst/>
            <a:cxnLst>
              <a:cxn ang="0">
                <a:pos x="333" y="1008"/>
              </a:cxn>
              <a:cxn ang="0">
                <a:pos x="0" y="0"/>
              </a:cxn>
            </a:cxnLst>
            <a:rect l="0" t="0" r="r" b="b"/>
            <a:pathLst>
              <a:path w="333" h="1008">
                <a:moveTo>
                  <a:pt x="333" y="1008"/>
                </a:moveTo>
                <a:lnTo>
                  <a:pt x="0" y="0"/>
                </a:ln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lgDashDot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102" name="Grouper 101"/>
          <p:cNvGrpSpPr/>
          <p:nvPr/>
        </p:nvGrpSpPr>
        <p:grpSpPr>
          <a:xfrm>
            <a:off x="611560" y="2569939"/>
            <a:ext cx="8008937" cy="307777"/>
            <a:chOff x="804863" y="2389197"/>
            <a:chExt cx="8008937" cy="307777"/>
          </a:xfrm>
        </p:grpSpPr>
        <p:sp>
          <p:nvSpPr>
            <p:cNvPr id="103" name="Text Box 8"/>
            <p:cNvSpPr txBox="1">
              <a:spLocks noChangeArrowheads="1"/>
            </p:cNvSpPr>
            <p:nvPr/>
          </p:nvSpPr>
          <p:spPr bwMode="auto">
            <a:xfrm>
              <a:off x="1066800" y="2389197"/>
              <a:ext cx="77470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1" hangingPunct="1">
                <a:defRPr/>
              </a:pPr>
              <a:r>
                <a:rPr lang="fr-FR" sz="1400" b="0" dirty="0">
                  <a:solidFill>
                    <a:srgbClr val="CC0000"/>
                  </a:solidFill>
                  <a:latin typeface="Trebuchet MS"/>
                  <a:cs typeface="Trebuchet MS"/>
                </a:rPr>
                <a:t>Centre de poussée (CP) </a:t>
              </a:r>
              <a:r>
                <a:rPr lang="fr-FR" sz="1400" b="0" dirty="0">
                  <a:solidFill>
                    <a:srgbClr val="000000"/>
                  </a:solidFill>
                  <a:latin typeface="Trebuchet MS"/>
                  <a:cs typeface="Trebuchet MS"/>
                </a:rPr>
                <a:t>: Point d’application des forces aérodynamiques.</a:t>
              </a:r>
            </a:p>
          </p:txBody>
        </p:sp>
        <p:pic>
          <p:nvPicPr>
            <p:cNvPr id="104" name="Picture 14" descr="BD10263_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04863" y="2432051"/>
              <a:ext cx="204788" cy="204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5" name="Text Box 8"/>
          <p:cNvSpPr txBox="1">
            <a:spLocks noChangeArrowheads="1"/>
          </p:cNvSpPr>
          <p:nvPr/>
        </p:nvSpPr>
        <p:spPr bwMode="auto">
          <a:xfrm>
            <a:off x="6284292" y="5099852"/>
            <a:ext cx="18161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buFontTx/>
              <a:buChar char="-"/>
              <a:defRPr/>
            </a:pPr>
            <a:r>
              <a:rPr lang="fr-FR" sz="1200" b="0" i="1" dirty="0">
                <a:latin typeface="Trebuchet MS"/>
                <a:ea typeface="+mn-ea"/>
                <a:cs typeface="Trebuchet MS"/>
              </a:rPr>
              <a:t> Traînée de profil</a:t>
            </a:r>
          </a:p>
          <a:p>
            <a:pPr eaLnBrk="1" hangingPunct="1">
              <a:buFontTx/>
              <a:buChar char="-"/>
              <a:defRPr/>
            </a:pPr>
            <a:r>
              <a:rPr lang="fr-FR" sz="1200" b="0" i="1" dirty="0">
                <a:latin typeface="Trebuchet MS"/>
                <a:ea typeface="+mn-ea"/>
                <a:cs typeface="Trebuchet MS"/>
              </a:rPr>
              <a:t> Traînée induite</a:t>
            </a:r>
          </a:p>
          <a:p>
            <a:pPr eaLnBrk="1" hangingPunct="1">
              <a:buFontTx/>
              <a:buChar char="-"/>
              <a:defRPr/>
            </a:pPr>
            <a:r>
              <a:rPr lang="fr-FR" sz="1200" b="0" i="1" dirty="0">
                <a:latin typeface="Trebuchet MS"/>
                <a:ea typeface="+mn-ea"/>
                <a:cs typeface="Trebuchet MS"/>
              </a:rPr>
              <a:t> Traînée de forme</a:t>
            </a:r>
          </a:p>
        </p:txBody>
      </p:sp>
      <p:sp>
        <p:nvSpPr>
          <p:cNvPr id="52" name="Rectangle 2" descr="Marbre blanc"/>
          <p:cNvSpPr>
            <a:spLocks noChangeArrowheads="1"/>
          </p:cNvSpPr>
          <p:nvPr/>
        </p:nvSpPr>
        <p:spPr bwMode="auto">
          <a:xfrm>
            <a:off x="378619" y="441326"/>
            <a:ext cx="8412162" cy="45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extrusionH="57150" contourW="6350" prstMaterial="metal">
              <a:bevelT w="38100" h="3810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defTabSz="914363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fr-FR" sz="26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latin typeface="+mj-lt"/>
                <a:ea typeface="+mn-ea"/>
                <a:cs typeface="Arial" charset="0"/>
              </a:rPr>
              <a:t>EQUILIBRE ET Stabilité de l’ ULM</a:t>
            </a:r>
          </a:p>
        </p:txBody>
      </p:sp>
      <p:grpSp>
        <p:nvGrpSpPr>
          <p:cNvPr id="53" name="Grouper 52"/>
          <p:cNvGrpSpPr/>
          <p:nvPr/>
        </p:nvGrpSpPr>
        <p:grpSpPr>
          <a:xfrm>
            <a:off x="3603972" y="4865588"/>
            <a:ext cx="1593850" cy="860399"/>
            <a:chOff x="3524250" y="4470400"/>
            <a:chExt cx="1593850" cy="860399"/>
          </a:xfrm>
        </p:grpSpPr>
        <p:grpSp>
          <p:nvGrpSpPr>
            <p:cNvPr id="54" name="Group 45"/>
            <p:cNvGrpSpPr>
              <a:grpSpLocks/>
            </p:cNvGrpSpPr>
            <p:nvPr/>
          </p:nvGrpSpPr>
          <p:grpSpPr bwMode="auto">
            <a:xfrm>
              <a:off x="3524250" y="4470400"/>
              <a:ext cx="211138" cy="211138"/>
              <a:chOff x="2408" y="2149"/>
              <a:chExt cx="68" cy="68"/>
            </a:xfrm>
          </p:grpSpPr>
          <p:sp>
            <p:nvSpPr>
              <p:cNvPr id="61" name="Oval 46"/>
              <p:cNvSpPr>
                <a:spLocks noChangeAspect="1" noChangeArrowheads="1"/>
              </p:cNvSpPr>
              <p:nvPr/>
            </p:nvSpPr>
            <p:spPr bwMode="auto">
              <a:xfrm>
                <a:off x="2408" y="2149"/>
                <a:ext cx="68" cy="68"/>
              </a:xfrm>
              <a:prstGeom prst="ellips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rot="10800000" vert="eaVert"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2" name="Oval 47"/>
              <p:cNvSpPr>
                <a:spLocks noChangeAspect="1" noChangeArrowheads="1"/>
              </p:cNvSpPr>
              <p:nvPr/>
            </p:nvSpPr>
            <p:spPr bwMode="auto">
              <a:xfrm>
                <a:off x="2430" y="2171"/>
                <a:ext cx="23" cy="23"/>
              </a:xfrm>
              <a:prstGeom prst="ellipse">
                <a:avLst/>
              </a:prstGeom>
              <a:solidFill>
                <a:srgbClr val="CC0000"/>
              </a:solidFill>
              <a:ln w="190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rot="10800000" vert="eaVert"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60" name="Légende à une bordure 1 59"/>
            <p:cNvSpPr/>
            <p:nvPr/>
          </p:nvSpPr>
          <p:spPr>
            <a:xfrm>
              <a:off x="4114800" y="5007000"/>
              <a:ext cx="1003300" cy="323799"/>
            </a:xfrm>
            <a:prstGeom prst="accentCallout1">
              <a:avLst>
                <a:gd name="adj1" fmla="val 45221"/>
                <a:gd name="adj2" fmla="val -2618"/>
                <a:gd name="adj3" fmla="val -106339"/>
                <a:gd name="adj4" fmla="val -45193"/>
              </a:avLst>
            </a:prstGeom>
            <a:solidFill>
              <a:srgbClr val="FFFFFF"/>
            </a:solidFill>
            <a:ln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sz="1400" dirty="0">
                  <a:solidFill>
                    <a:srgbClr val="CC0000"/>
                  </a:solidFill>
                  <a:latin typeface="Arial Narrow" pitchFamily="-84" charset="0"/>
                </a:rPr>
                <a:t>Foyer</a:t>
              </a:r>
            </a:p>
          </p:txBody>
        </p:sp>
      </p:grpSp>
      <p:grpSp>
        <p:nvGrpSpPr>
          <p:cNvPr id="63" name="Grouper 62"/>
          <p:cNvGrpSpPr/>
          <p:nvPr/>
        </p:nvGrpSpPr>
        <p:grpSpPr>
          <a:xfrm>
            <a:off x="634281" y="2905199"/>
            <a:ext cx="8008937" cy="379785"/>
            <a:chOff x="804863" y="2389197"/>
            <a:chExt cx="8008937" cy="307777"/>
          </a:xfrm>
        </p:grpSpPr>
        <p:sp>
          <p:nvSpPr>
            <p:cNvPr id="68" name="Text Box 8"/>
            <p:cNvSpPr txBox="1">
              <a:spLocks noChangeArrowheads="1"/>
            </p:cNvSpPr>
            <p:nvPr/>
          </p:nvSpPr>
          <p:spPr bwMode="auto">
            <a:xfrm>
              <a:off x="1066800" y="2389197"/>
              <a:ext cx="77470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1" hangingPunct="1">
                <a:defRPr/>
              </a:pPr>
              <a:r>
                <a:rPr lang="fr-FR" sz="1400" b="0" dirty="0">
                  <a:solidFill>
                    <a:srgbClr val="CC0000"/>
                  </a:solidFill>
                  <a:latin typeface="Trebuchet MS"/>
                  <a:cs typeface="Trebuchet MS"/>
                </a:rPr>
                <a:t>Foyer </a:t>
              </a:r>
              <a:r>
                <a:rPr lang="fr-FR" sz="1400" b="0" dirty="0">
                  <a:solidFill>
                    <a:srgbClr val="000000"/>
                  </a:solidFill>
                  <a:latin typeface="Trebuchet MS"/>
                  <a:cs typeface="Trebuchet MS"/>
                </a:rPr>
                <a:t>: Point d’application des variations de portance.</a:t>
              </a:r>
            </a:p>
          </p:txBody>
        </p:sp>
        <p:pic>
          <p:nvPicPr>
            <p:cNvPr id="69" name="Picture 14" descr="BD10263_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04863" y="2432051"/>
              <a:ext cx="204788" cy="204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0047 L 0.25973 0.00047 " pathEditMode="relative" rAng="0" ptsTypes="AA">
                                      <p:cBhvr>
                                        <p:cTn id="2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39 0.00347 L -0.07222 0.00347 " pathEditMode="fixed" rAng="0" ptsTypes="AA">
                                      <p:cBhvr>
                                        <p:cTn id="4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31" y="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2.96296E-6 L 0.0625 2.96296E-6 " pathEditMode="relative" rAng="0" ptsTypes="AA">
                                      <p:cBhvr>
                                        <p:cTn id="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animBg="1"/>
      <p:bldP spid="91" grpId="0" animBg="1"/>
      <p:bldP spid="99" grpId="1" animBg="1"/>
      <p:bldP spid="105" grpId="0" build="allAtOnce"/>
      <p:bldP spid="105" grpId="1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1236328" y="1412776"/>
            <a:ext cx="6696744" cy="363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1371600" lvl="2" indent="-457200" eaLnBrk="1" hangingPunct="1"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fr-FR" sz="2000" dirty="0">
                <a:ln w="0"/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Définitions, rappels et notions</a:t>
            </a:r>
          </a:p>
          <a:p>
            <a:pPr marL="1371600" lvl="2" indent="-457200" eaLnBrk="1" hangingPunct="1"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fr-FR" sz="2000" dirty="0">
                <a:ln w="0"/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L’équilibre longitudinal d’un ULM</a:t>
            </a:r>
          </a:p>
          <a:p>
            <a:pPr marL="1371600" lvl="2" indent="-457200" eaLnBrk="1" hangingPunct="1"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fr-FR" sz="2000" dirty="0">
                <a:ln w="0"/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La stabilité longitudinale</a:t>
            </a:r>
          </a:p>
          <a:p>
            <a:pPr marL="1371600" lvl="2" indent="-457200" eaLnBrk="1" hangingPunct="1"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fr-FR" sz="2000" dirty="0">
                <a:ln w="0"/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La plage de centrage</a:t>
            </a:r>
          </a:p>
          <a:p>
            <a:pPr marL="1371600" lvl="2" indent="-457200" eaLnBrk="1" hangingPunct="1"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fr-FR" sz="2000" dirty="0">
                <a:ln w="0"/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Stabilité latérale d’un ULM</a:t>
            </a:r>
          </a:p>
          <a:p>
            <a:pPr marL="1371600" lvl="2" indent="-457200" eaLnBrk="1" hangingPunct="1"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fr-FR" sz="2000" dirty="0">
                <a:ln w="0"/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Stabilité de route ou girouette</a:t>
            </a:r>
          </a:p>
          <a:p>
            <a:pPr marL="1371600" lvl="2" indent="-457200" eaLnBrk="1" hangingPunct="1"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fr-FR" sz="2000" dirty="0">
                <a:ln w="0"/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Stabilité roulis</a:t>
            </a:r>
          </a:p>
        </p:txBody>
      </p:sp>
      <p:sp>
        <p:nvSpPr>
          <p:cNvPr id="21" name="Rectangle 2" descr="Marbre blanc"/>
          <p:cNvSpPr>
            <a:spLocks noChangeArrowheads="1"/>
          </p:cNvSpPr>
          <p:nvPr/>
        </p:nvSpPr>
        <p:spPr bwMode="auto">
          <a:xfrm>
            <a:off x="378619" y="441326"/>
            <a:ext cx="8412162" cy="45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defTabSz="914363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fr-FR" sz="26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latin typeface="+mj-lt"/>
                <a:ea typeface="+mn-ea"/>
                <a:cs typeface="Arial" charset="0"/>
              </a:rPr>
              <a:t>EQUILIBRE ET Stabilité de l’ ULM</a:t>
            </a:r>
          </a:p>
        </p:txBody>
      </p:sp>
      <p:sp>
        <p:nvSpPr>
          <p:cNvPr id="13" name="Rectangle à coins arrondis 12"/>
          <p:cNvSpPr/>
          <p:nvPr/>
        </p:nvSpPr>
        <p:spPr bwMode="auto">
          <a:xfrm>
            <a:off x="2032000" y="1950740"/>
            <a:ext cx="5105400" cy="395998"/>
          </a:xfrm>
          <a:prstGeom prst="roundRect">
            <a:avLst/>
          </a:prstGeom>
          <a:noFill/>
          <a:ln w="28575" cmpd="sng">
            <a:solidFill>
              <a:srgbClr val="4F81BD"/>
            </a:solidFill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fr-FR" dirty="0">
              <a:ln w="0"/>
              <a:solidFill>
                <a:schemeClr val="accent1"/>
              </a:solidFill>
              <a:latin typeface="Trebuchet MS"/>
              <a:ea typeface="Comic Sans MS" charset="0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558402975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 22"/>
          <p:cNvPicPr>
            <a:picLocks noChangeAspect="1"/>
          </p:cNvPicPr>
          <p:nvPr/>
        </p:nvPicPr>
        <p:blipFill>
          <a:blip r:embed="rId2">
            <a:grayscl/>
            <a:alphaModFix amt="54000"/>
          </a:blip>
          <a:stretch>
            <a:fillRect/>
          </a:stretch>
        </p:blipFill>
        <p:spPr>
          <a:xfrm flipH="1">
            <a:off x="2351429" y="3996351"/>
            <a:ext cx="3983941" cy="1125898"/>
          </a:xfrm>
          <a:prstGeom prst="rect">
            <a:avLst/>
          </a:prstGeom>
        </p:spPr>
      </p:pic>
      <p:pic>
        <p:nvPicPr>
          <p:cNvPr id="75" name="Image 74"/>
          <p:cNvPicPr>
            <a:picLocks noChangeAspect="1"/>
          </p:cNvPicPr>
          <p:nvPr/>
        </p:nvPicPr>
        <p:blipFill>
          <a:blip r:embed="rId2">
            <a:grayscl/>
            <a:alphaModFix/>
          </a:blip>
          <a:stretch>
            <a:fillRect/>
          </a:stretch>
        </p:blipFill>
        <p:spPr>
          <a:xfrm flipH="1">
            <a:off x="2351429" y="4009051"/>
            <a:ext cx="3983941" cy="1125898"/>
          </a:xfrm>
          <a:prstGeom prst="rect">
            <a:avLst/>
          </a:prstGeom>
        </p:spPr>
      </p:pic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2139950" y="1047750"/>
            <a:ext cx="45847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indent="-393192" algn="ctr" eaLnBrk="1" hangingPunct="1">
              <a:spcBef>
                <a:spcPts val="768"/>
              </a:spcBef>
              <a:buBlip>
                <a:blip r:embed="rId3"/>
              </a:buBlip>
              <a:defRPr/>
            </a:pPr>
            <a:r>
              <a:rPr lang="fr-FR" sz="1800" cap="small" dirty="0">
                <a:solidFill>
                  <a:srgbClr val="1B587C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/>
                <a:ea typeface="+mn-ea"/>
                <a:cs typeface="Trebuchet MS"/>
              </a:rPr>
              <a:t>   Equilibre longitudinal de l’avion</a:t>
            </a:r>
          </a:p>
        </p:txBody>
      </p:sp>
      <p:grpSp>
        <p:nvGrpSpPr>
          <p:cNvPr id="2" name="Grouper 53"/>
          <p:cNvGrpSpPr/>
          <p:nvPr/>
        </p:nvGrpSpPr>
        <p:grpSpPr>
          <a:xfrm>
            <a:off x="2324100" y="4741333"/>
            <a:ext cx="1974850" cy="1469827"/>
            <a:chOff x="3048000" y="4538133"/>
            <a:chExt cx="1974850" cy="1469827"/>
          </a:xfrm>
        </p:grpSpPr>
        <p:sp>
          <p:nvSpPr>
            <p:cNvPr id="50" name="Text Box 11"/>
            <p:cNvSpPr txBox="1">
              <a:spLocks noChangeArrowheads="1"/>
            </p:cNvSpPr>
            <p:nvPr/>
          </p:nvSpPr>
          <p:spPr bwMode="auto">
            <a:xfrm>
              <a:off x="3048000" y="5700183"/>
              <a:ext cx="197485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fr-FR" sz="1400" dirty="0">
                  <a:solidFill>
                    <a:srgbClr val="FF0000"/>
                  </a:solidFill>
                  <a:latin typeface="Trebuchet MS"/>
                  <a:cs typeface="Trebuchet MS"/>
                </a:rPr>
                <a:t>POIDS (Mg)</a:t>
              </a:r>
            </a:p>
          </p:txBody>
        </p:sp>
        <p:sp>
          <p:nvSpPr>
            <p:cNvPr id="55" name="AutoShape 16"/>
            <p:cNvSpPr>
              <a:spLocks noChangeArrowheads="1"/>
            </p:cNvSpPr>
            <p:nvPr/>
          </p:nvSpPr>
          <p:spPr bwMode="auto">
            <a:xfrm flipV="1">
              <a:off x="3917951" y="4538133"/>
              <a:ext cx="196799" cy="1174750"/>
            </a:xfrm>
            <a:prstGeom prst="upArrow">
              <a:avLst>
                <a:gd name="adj1" fmla="val 50000"/>
                <a:gd name="adj2" fmla="val 96354"/>
              </a:avLst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" name="Group 48"/>
          <p:cNvGrpSpPr>
            <a:grpSpLocks/>
          </p:cNvGrpSpPr>
          <p:nvPr/>
        </p:nvGrpSpPr>
        <p:grpSpPr bwMode="auto">
          <a:xfrm>
            <a:off x="3088586" y="4552596"/>
            <a:ext cx="402749" cy="378154"/>
            <a:chOff x="1093" y="2411"/>
            <a:chExt cx="177" cy="157"/>
          </a:xfrm>
        </p:grpSpPr>
        <p:sp>
          <p:nvSpPr>
            <p:cNvPr id="57" name="Oval 49"/>
            <p:cNvSpPr>
              <a:spLocks noChangeArrowheads="1"/>
            </p:cNvSpPr>
            <p:nvPr/>
          </p:nvSpPr>
          <p:spPr bwMode="auto">
            <a:xfrm>
              <a:off x="1140" y="2451"/>
              <a:ext cx="77" cy="75"/>
            </a:xfrm>
            <a:prstGeom prst="ellipse">
              <a:avLst/>
            </a:prstGeom>
            <a:solidFill>
              <a:srgbClr val="FFFF00"/>
            </a:solidFill>
            <a:ln w="31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8" name="Line 50"/>
            <p:cNvSpPr>
              <a:spLocks noChangeShapeType="1"/>
            </p:cNvSpPr>
            <p:nvPr/>
          </p:nvSpPr>
          <p:spPr bwMode="auto">
            <a:xfrm>
              <a:off x="1183" y="2411"/>
              <a:ext cx="0" cy="157"/>
            </a:xfrm>
            <a:prstGeom prst="line">
              <a:avLst/>
            </a:prstGeom>
            <a:noFill/>
            <a:ln w="3175" cap="flat" cmpd="sng" algn="ctr">
              <a:solidFill>
                <a:srgbClr val="E3DED1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9" name="Line 51"/>
            <p:cNvSpPr>
              <a:spLocks noChangeShapeType="1"/>
            </p:cNvSpPr>
            <p:nvPr/>
          </p:nvSpPr>
          <p:spPr bwMode="auto">
            <a:xfrm rot="5400000">
              <a:off x="1182" y="2403"/>
              <a:ext cx="0" cy="177"/>
            </a:xfrm>
            <a:prstGeom prst="line">
              <a:avLst/>
            </a:prstGeom>
            <a:noFill/>
            <a:ln w="317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4" name="Grouper 70"/>
          <p:cNvGrpSpPr/>
          <p:nvPr/>
        </p:nvGrpSpPr>
        <p:grpSpPr>
          <a:xfrm>
            <a:off x="2641600" y="3078621"/>
            <a:ext cx="2446867" cy="75225"/>
            <a:chOff x="3378200" y="2532508"/>
            <a:chExt cx="2446867" cy="75225"/>
          </a:xfrm>
        </p:grpSpPr>
        <p:pic>
          <p:nvPicPr>
            <p:cNvPr id="61" name="Image 60"/>
            <p:cNvPicPr>
              <a:picLocks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5699" b="95977"/>
            <a:stretch>
              <a:fillRect/>
            </a:stretch>
          </p:blipFill>
          <p:spPr>
            <a:xfrm rot="21540000">
              <a:off x="3379622" y="2532508"/>
              <a:ext cx="2443397" cy="61350"/>
            </a:xfrm>
            <a:prstGeom prst="rect">
              <a:avLst/>
            </a:prstGeom>
            <a:ln>
              <a:noFill/>
            </a:ln>
          </p:spPr>
        </p:pic>
        <p:cxnSp>
          <p:nvCxnSpPr>
            <p:cNvPr id="70" name="Connecteur droit 69"/>
            <p:cNvCxnSpPr/>
            <p:nvPr/>
          </p:nvCxnSpPr>
          <p:spPr>
            <a:xfrm flipV="1">
              <a:off x="3378200" y="2573867"/>
              <a:ext cx="2446867" cy="33866"/>
            </a:xfrm>
            <a:prstGeom prst="line">
              <a:avLst/>
            </a:prstGeom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er 49"/>
          <p:cNvGrpSpPr/>
          <p:nvPr/>
        </p:nvGrpSpPr>
        <p:grpSpPr>
          <a:xfrm>
            <a:off x="2654300" y="3206749"/>
            <a:ext cx="2413000" cy="1471084"/>
            <a:chOff x="2165350" y="1519766"/>
            <a:chExt cx="2413000" cy="1471084"/>
          </a:xfrm>
        </p:grpSpPr>
        <p:grpSp>
          <p:nvGrpSpPr>
            <p:cNvPr id="42" name="Grouper 47"/>
            <p:cNvGrpSpPr/>
            <p:nvPr/>
          </p:nvGrpSpPr>
          <p:grpSpPr>
            <a:xfrm>
              <a:off x="2165350" y="1519766"/>
              <a:ext cx="2413000" cy="1471084"/>
              <a:chOff x="2165350" y="1519766"/>
              <a:chExt cx="2413000" cy="1471084"/>
            </a:xfrm>
          </p:grpSpPr>
          <p:sp>
            <p:nvSpPr>
              <p:cNvPr id="43" name="Text Box 14"/>
              <p:cNvSpPr txBox="1">
                <a:spLocks noChangeArrowheads="1"/>
              </p:cNvSpPr>
              <p:nvPr/>
            </p:nvSpPr>
            <p:spPr bwMode="auto">
              <a:xfrm>
                <a:off x="2165350" y="1519766"/>
                <a:ext cx="2413000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fr-FR" sz="1400" dirty="0">
                    <a:solidFill>
                      <a:srgbClr val="3366FF"/>
                    </a:solidFill>
                    <a:latin typeface="Trebuchet MS"/>
                    <a:cs typeface="Trebuchet MS"/>
                  </a:rPr>
                  <a:t>PORTANCE (Rz)</a:t>
                </a:r>
              </a:p>
            </p:txBody>
          </p:sp>
          <p:sp>
            <p:nvSpPr>
              <p:cNvPr id="44" name="AutoShape 7"/>
              <p:cNvSpPr>
                <a:spLocks noChangeArrowheads="1"/>
              </p:cNvSpPr>
              <p:nvPr/>
            </p:nvSpPr>
            <p:spPr bwMode="auto">
              <a:xfrm>
                <a:off x="3270254" y="1816100"/>
                <a:ext cx="196799" cy="1174750"/>
              </a:xfrm>
              <a:prstGeom prst="upArrow">
                <a:avLst>
                  <a:gd name="adj1" fmla="val 50000"/>
                  <a:gd name="adj2" fmla="val 96354"/>
                </a:avLst>
              </a:prstGeom>
              <a:solidFill>
                <a:srgbClr val="3366FF"/>
              </a:solidFill>
              <a:ln w="9525">
                <a:noFill/>
                <a:miter lim="800000"/>
                <a:headEnd/>
                <a:tailEnd/>
              </a:ln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grpSp>
        <p:nvGrpSpPr>
          <p:cNvPr id="5" name="Grouper 86"/>
          <p:cNvGrpSpPr/>
          <p:nvPr/>
        </p:nvGrpSpPr>
        <p:grpSpPr>
          <a:xfrm>
            <a:off x="3653859" y="3136902"/>
            <a:ext cx="363079" cy="1729194"/>
            <a:chOff x="2605059" y="1951570"/>
            <a:chExt cx="363079" cy="1729194"/>
          </a:xfrm>
        </p:grpSpPr>
        <p:grpSp>
          <p:nvGrpSpPr>
            <p:cNvPr id="6" name="Grouper 67"/>
            <p:cNvGrpSpPr/>
            <p:nvPr/>
          </p:nvGrpSpPr>
          <p:grpSpPr>
            <a:xfrm>
              <a:off x="2664400" y="1951570"/>
              <a:ext cx="242266" cy="1490130"/>
              <a:chOff x="4389966" y="2650067"/>
              <a:chExt cx="278266" cy="1697169"/>
            </a:xfrm>
          </p:grpSpPr>
          <p:pic>
            <p:nvPicPr>
              <p:cNvPr id="60" name="Image 59"/>
              <p:cNvPicPr>
                <a:picLocks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-5000" contrast="38000"/>
              </a:blip>
              <a:srcRect l="70149" r="-7" b="27423"/>
              <a:stretch>
                <a:fillRect/>
              </a:stretch>
            </p:blipFill>
            <p:spPr>
              <a:xfrm>
                <a:off x="4408002" y="3371800"/>
                <a:ext cx="256054" cy="97543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4" name="Image 63"/>
              <p:cNvPicPr>
                <a:picLocks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-5000" contrast="38000"/>
              </a:blip>
              <a:srcRect l="68122" b="28510"/>
              <a:stretch>
                <a:fillRect/>
              </a:stretch>
            </p:blipFill>
            <p:spPr>
              <a:xfrm flipV="1">
                <a:off x="4389966" y="2650067"/>
                <a:ext cx="278266" cy="92482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86" name="Image 85"/>
            <p:cNvPicPr>
              <a:picLocks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5000" contrast="38000"/>
            </a:blip>
            <a:srcRect l="70149" t="69927"/>
            <a:stretch>
              <a:fillRect/>
            </a:stretch>
          </p:blipFill>
          <p:spPr>
            <a:xfrm>
              <a:off x="2605059" y="3365502"/>
              <a:ext cx="363079" cy="31526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" name="Grouper 74"/>
          <p:cNvGrpSpPr/>
          <p:nvPr/>
        </p:nvGrpSpPr>
        <p:grpSpPr>
          <a:xfrm>
            <a:off x="3673923" y="4544129"/>
            <a:ext cx="402749" cy="378154"/>
            <a:chOff x="3800923" y="4243563"/>
            <a:chExt cx="402749" cy="378154"/>
          </a:xfrm>
        </p:grpSpPr>
        <p:sp>
          <p:nvSpPr>
            <p:cNvPr id="76" name="Oval 49"/>
            <p:cNvSpPr>
              <a:spLocks noChangeArrowheads="1"/>
            </p:cNvSpPr>
            <p:nvPr/>
          </p:nvSpPr>
          <p:spPr bwMode="auto">
            <a:xfrm>
              <a:off x="3906731" y="4339908"/>
              <a:ext cx="175207" cy="180647"/>
            </a:xfrm>
            <a:prstGeom prst="ellipse">
              <a:avLst/>
            </a:prstGeom>
            <a:solidFill>
              <a:srgbClr val="FFFF00"/>
            </a:solidFill>
            <a:ln w="31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7" name="Line 50"/>
            <p:cNvSpPr>
              <a:spLocks noChangeShapeType="1"/>
            </p:cNvSpPr>
            <p:nvPr/>
          </p:nvSpPr>
          <p:spPr bwMode="auto">
            <a:xfrm>
              <a:off x="4004574" y="4243563"/>
              <a:ext cx="0" cy="378154"/>
            </a:xfrm>
            <a:prstGeom prst="line">
              <a:avLst/>
            </a:prstGeom>
            <a:noFill/>
            <a:ln w="3175" cap="flat" cmpd="sng" algn="ctr">
              <a:solidFill>
                <a:srgbClr val="E3DED1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8" name="Line 51"/>
            <p:cNvSpPr>
              <a:spLocks noChangeShapeType="1"/>
            </p:cNvSpPr>
            <p:nvPr/>
          </p:nvSpPr>
          <p:spPr bwMode="auto">
            <a:xfrm rot="5400000">
              <a:off x="4002298" y="4236083"/>
              <a:ext cx="0" cy="402749"/>
            </a:xfrm>
            <a:prstGeom prst="line">
              <a:avLst/>
            </a:prstGeom>
            <a:noFill/>
            <a:ln w="317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90" name="Freeform 25"/>
          <p:cNvSpPr>
            <a:spLocks/>
          </p:cNvSpPr>
          <p:nvPr/>
        </p:nvSpPr>
        <p:spPr bwMode="auto">
          <a:xfrm>
            <a:off x="3277133" y="3532737"/>
            <a:ext cx="0" cy="1096196"/>
          </a:xfrm>
          <a:custGeom>
            <a:avLst/>
            <a:gdLst/>
            <a:ahLst/>
            <a:cxnLst>
              <a:cxn ang="0">
                <a:pos x="333" y="1008"/>
              </a:cxn>
              <a:cxn ang="0">
                <a:pos x="0" y="0"/>
              </a:cxn>
            </a:cxnLst>
            <a:rect l="0" t="0" r="r" b="b"/>
            <a:pathLst>
              <a:path w="333" h="1008">
                <a:moveTo>
                  <a:pt x="333" y="1008"/>
                </a:moveTo>
                <a:lnTo>
                  <a:pt x="0" y="0"/>
                </a:lnTo>
              </a:path>
            </a:pathLst>
          </a:custGeom>
          <a:noFill/>
          <a:ln w="12700" cap="flat" cmpd="sng" algn="ctr">
            <a:solidFill>
              <a:schemeClr val="tx2">
                <a:lumMod val="75000"/>
                <a:lumOff val="25000"/>
              </a:schemeClr>
            </a:solidFill>
            <a:prstDash val="lgDashDot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38" name="Grouper 37"/>
          <p:cNvGrpSpPr/>
          <p:nvPr/>
        </p:nvGrpSpPr>
        <p:grpSpPr>
          <a:xfrm>
            <a:off x="3291906" y="3543300"/>
            <a:ext cx="556194" cy="317501"/>
            <a:chOff x="4015806" y="3378200"/>
            <a:chExt cx="556194" cy="317501"/>
          </a:xfrm>
        </p:grpSpPr>
        <p:sp>
          <p:nvSpPr>
            <p:cNvPr id="93" name="Freeform 25"/>
            <p:cNvSpPr>
              <a:spLocks/>
            </p:cNvSpPr>
            <p:nvPr/>
          </p:nvSpPr>
          <p:spPr bwMode="auto">
            <a:xfrm rot="5400000">
              <a:off x="4293903" y="3417604"/>
              <a:ext cx="0" cy="556194"/>
            </a:xfrm>
            <a:custGeom>
              <a:avLst/>
              <a:gdLst/>
              <a:ahLst/>
              <a:cxnLst>
                <a:cxn ang="0">
                  <a:pos x="333" y="1008"/>
                </a:cxn>
                <a:cxn ang="0">
                  <a:pos x="0" y="0"/>
                </a:cxn>
              </a:cxnLst>
              <a:rect l="0" t="0" r="r" b="b"/>
              <a:pathLst>
                <a:path w="333" h="1008">
                  <a:moveTo>
                    <a:pt x="333" y="1008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3" name="ZoneTexte 102"/>
            <p:cNvSpPr txBox="1"/>
            <p:nvPr/>
          </p:nvSpPr>
          <p:spPr>
            <a:xfrm>
              <a:off x="4178300" y="3378200"/>
              <a:ext cx="355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>
                  <a:solidFill>
                    <a:srgbClr val="FF0000"/>
                  </a:solidFill>
                  <a:latin typeface="Trebuchet MS"/>
                  <a:cs typeface="Trebuchet MS"/>
                </a:rPr>
                <a:t>d</a:t>
              </a:r>
              <a:endParaRPr lang="fr-FR" sz="1400" b="0" dirty="0">
                <a:solidFill>
                  <a:srgbClr val="FF0000"/>
                </a:solidFill>
                <a:latin typeface="Trebuchet MS"/>
                <a:cs typeface="Trebuchet MS"/>
              </a:endParaRPr>
            </a:p>
          </p:txBody>
        </p:sp>
      </p:grpSp>
      <p:grpSp>
        <p:nvGrpSpPr>
          <p:cNvPr id="8" name="Grouper 104"/>
          <p:cNvGrpSpPr/>
          <p:nvPr/>
        </p:nvGrpSpPr>
        <p:grpSpPr>
          <a:xfrm>
            <a:off x="804863" y="1652597"/>
            <a:ext cx="8008937" cy="307777"/>
            <a:chOff x="804863" y="1652597"/>
            <a:chExt cx="8008937" cy="307777"/>
          </a:xfrm>
        </p:grpSpPr>
        <p:sp>
          <p:nvSpPr>
            <p:cNvPr id="106" name="Text Box 8"/>
            <p:cNvSpPr txBox="1">
              <a:spLocks noChangeArrowheads="1"/>
            </p:cNvSpPr>
            <p:nvPr/>
          </p:nvSpPr>
          <p:spPr bwMode="auto">
            <a:xfrm>
              <a:off x="1066800" y="1652597"/>
              <a:ext cx="77470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1" hangingPunct="1">
                <a:defRPr/>
              </a:pPr>
              <a:r>
                <a:rPr lang="fr-FR" sz="1400" b="0" dirty="0">
                  <a:solidFill>
                    <a:srgbClr val="000000"/>
                  </a:solidFill>
                  <a:latin typeface="Trebuchet MS"/>
                  <a:ea typeface="+mn-ea"/>
                  <a:cs typeface="Trebuchet MS"/>
                </a:rPr>
                <a:t>Apparition d’un moment piqueur </a:t>
              </a:r>
              <a:r>
                <a:rPr lang="fr-FR" sz="1400" b="0" dirty="0">
                  <a:solidFill>
                    <a:srgbClr val="FF0000"/>
                  </a:solidFill>
                  <a:latin typeface="Trebuchet MS"/>
                  <a:ea typeface="+mn-ea"/>
                  <a:cs typeface="Trebuchet MS"/>
                </a:rPr>
                <a:t>(Mg . d)</a:t>
              </a:r>
            </a:p>
          </p:txBody>
        </p:sp>
        <p:pic>
          <p:nvPicPr>
            <p:cNvPr id="107" name="Picture 14" descr="BD10263_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804863" y="1695451"/>
              <a:ext cx="204788" cy="204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9" name="Légende à une bordure 1 38"/>
          <p:cNvSpPr/>
          <p:nvPr/>
        </p:nvSpPr>
        <p:spPr>
          <a:xfrm>
            <a:off x="863600" y="3117901"/>
            <a:ext cx="1600200" cy="323799"/>
          </a:xfrm>
          <a:prstGeom prst="accentCallout1">
            <a:avLst>
              <a:gd name="adj1" fmla="val 64832"/>
              <a:gd name="adj2" fmla="val 100240"/>
              <a:gd name="adj3" fmla="val 140759"/>
              <a:gd name="adj4" fmla="val 159127"/>
            </a:avLst>
          </a:prstGeom>
          <a:solidFill>
            <a:srgbClr val="FFFF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1400" b="0" dirty="0">
                <a:solidFill>
                  <a:schemeClr val="tx1"/>
                </a:solidFill>
                <a:latin typeface="Arial Narrow" pitchFamily="-84" charset="0"/>
              </a:rPr>
              <a:t>Bras de levier</a:t>
            </a:r>
          </a:p>
        </p:txBody>
      </p:sp>
      <p:sp>
        <p:nvSpPr>
          <p:cNvPr id="40" name="Freeform 5"/>
          <p:cNvSpPr>
            <a:spLocks/>
          </p:cNvSpPr>
          <p:nvPr/>
        </p:nvSpPr>
        <p:spPr bwMode="auto">
          <a:xfrm rot="15640897" flipH="1" flipV="1">
            <a:off x="2566690" y="4740805"/>
            <a:ext cx="625994" cy="699710"/>
          </a:xfrm>
          <a:custGeom>
            <a:avLst/>
            <a:gdLst>
              <a:gd name="T0" fmla="*/ 0 w 402"/>
              <a:gd name="T1" fmla="*/ 0 h 1028"/>
              <a:gd name="T2" fmla="*/ 320675 w 402"/>
              <a:gd name="T3" fmla="*/ 820737 h 1028"/>
              <a:gd name="T4" fmla="*/ 0 60000 65536"/>
              <a:gd name="T5" fmla="*/ 0 60000 65536"/>
              <a:gd name="T6" fmla="*/ 0 w 402"/>
              <a:gd name="T7" fmla="*/ 0 h 1028"/>
              <a:gd name="T8" fmla="*/ 402 w 402"/>
              <a:gd name="T9" fmla="*/ 1028 h 102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02" h="1028">
                <a:moveTo>
                  <a:pt x="0" y="0"/>
                </a:moveTo>
                <a:cubicBezTo>
                  <a:pt x="1" y="103"/>
                  <a:pt x="72" y="763"/>
                  <a:pt x="402" y="1028"/>
                </a:cubicBezTo>
              </a:path>
            </a:pathLst>
          </a:custGeom>
          <a:noFill/>
          <a:ln w="762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stealth" w="sm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45" name="Rectangle 2" descr="Marbre blanc"/>
          <p:cNvSpPr>
            <a:spLocks noChangeArrowheads="1"/>
          </p:cNvSpPr>
          <p:nvPr/>
        </p:nvSpPr>
        <p:spPr bwMode="auto">
          <a:xfrm>
            <a:off x="378619" y="441326"/>
            <a:ext cx="8412162" cy="45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extrusionH="57150" contourW="6350" prstMaterial="metal">
              <a:bevelT w="38100" h="3810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defTabSz="914363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fr-FR" sz="26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latin typeface="+mj-lt"/>
                <a:ea typeface="+mn-ea"/>
                <a:cs typeface="Arial" charset="0"/>
              </a:rPr>
              <a:t>EQUILIBRE ET Stabilité de l’ avion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39" grpId="0" animBg="1"/>
      <p:bldP spid="4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Image 74"/>
          <p:cNvPicPr>
            <a:picLocks noChangeAspect="1"/>
          </p:cNvPicPr>
          <p:nvPr/>
        </p:nvPicPr>
        <p:blipFill>
          <a:blip r:embed="rId2">
            <a:grayscl/>
            <a:alphaModFix/>
          </a:blip>
          <a:stretch>
            <a:fillRect/>
          </a:stretch>
        </p:blipFill>
        <p:spPr>
          <a:xfrm rot="20088307" flipH="1">
            <a:off x="2351429" y="4009051"/>
            <a:ext cx="3983941" cy="1125898"/>
          </a:xfrm>
          <a:prstGeom prst="rect">
            <a:avLst/>
          </a:prstGeom>
        </p:spPr>
      </p:pic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2139950" y="1047750"/>
            <a:ext cx="45847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indent="-393192" algn="ctr" eaLnBrk="1" hangingPunct="1">
              <a:spcBef>
                <a:spcPts val="768"/>
              </a:spcBef>
              <a:buBlip>
                <a:blip r:embed="rId3"/>
              </a:buBlip>
              <a:defRPr/>
            </a:pPr>
            <a:r>
              <a:rPr lang="fr-FR" sz="1800" cap="small" dirty="0">
                <a:solidFill>
                  <a:srgbClr val="1B587C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/>
                <a:ea typeface="+mn-ea"/>
                <a:cs typeface="Trebuchet MS"/>
              </a:rPr>
              <a:t>   Equilibre longitudinal de l’avion</a:t>
            </a:r>
          </a:p>
        </p:txBody>
      </p:sp>
      <p:grpSp>
        <p:nvGrpSpPr>
          <p:cNvPr id="36" name="Grouper 35"/>
          <p:cNvGrpSpPr/>
          <p:nvPr/>
        </p:nvGrpSpPr>
        <p:grpSpPr>
          <a:xfrm>
            <a:off x="2590800" y="4932736"/>
            <a:ext cx="1974850" cy="1645864"/>
            <a:chOff x="3048000" y="4552596"/>
            <a:chExt cx="1974850" cy="1645864"/>
          </a:xfrm>
        </p:grpSpPr>
        <p:grpSp>
          <p:nvGrpSpPr>
            <p:cNvPr id="2" name="Grouper 53"/>
            <p:cNvGrpSpPr/>
            <p:nvPr/>
          </p:nvGrpSpPr>
          <p:grpSpPr>
            <a:xfrm>
              <a:off x="3048000" y="4728633"/>
              <a:ext cx="1974850" cy="1469827"/>
              <a:chOff x="3048000" y="4538133"/>
              <a:chExt cx="1974850" cy="1469827"/>
            </a:xfrm>
          </p:grpSpPr>
          <p:sp>
            <p:nvSpPr>
              <p:cNvPr id="50" name="Text Box 11"/>
              <p:cNvSpPr txBox="1">
                <a:spLocks noChangeArrowheads="1"/>
              </p:cNvSpPr>
              <p:nvPr/>
            </p:nvSpPr>
            <p:spPr bwMode="auto">
              <a:xfrm>
                <a:off x="3048000" y="5700183"/>
                <a:ext cx="1974850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fr-FR" sz="1400" dirty="0">
                    <a:solidFill>
                      <a:srgbClr val="FF0000"/>
                    </a:solidFill>
                    <a:latin typeface="Trebuchet MS"/>
                    <a:cs typeface="Trebuchet MS"/>
                  </a:rPr>
                  <a:t>POIDS (Mg)</a:t>
                </a:r>
              </a:p>
            </p:txBody>
          </p:sp>
          <p:sp>
            <p:nvSpPr>
              <p:cNvPr id="55" name="AutoShape 16"/>
              <p:cNvSpPr>
                <a:spLocks noChangeArrowheads="1"/>
              </p:cNvSpPr>
              <p:nvPr/>
            </p:nvSpPr>
            <p:spPr bwMode="auto">
              <a:xfrm flipV="1">
                <a:off x="3917951" y="4538133"/>
                <a:ext cx="196799" cy="1174750"/>
              </a:xfrm>
              <a:prstGeom prst="upArrow">
                <a:avLst>
                  <a:gd name="adj1" fmla="val 50000"/>
                  <a:gd name="adj2" fmla="val 96354"/>
                </a:avLst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3" name="Group 48"/>
            <p:cNvGrpSpPr>
              <a:grpSpLocks/>
            </p:cNvGrpSpPr>
            <p:nvPr/>
          </p:nvGrpSpPr>
          <p:grpSpPr bwMode="auto">
            <a:xfrm>
              <a:off x="3812486" y="4552596"/>
              <a:ext cx="402749" cy="378154"/>
              <a:chOff x="1093" y="2411"/>
              <a:chExt cx="177" cy="157"/>
            </a:xfrm>
          </p:grpSpPr>
          <p:sp>
            <p:nvSpPr>
              <p:cNvPr id="57" name="Oval 49"/>
              <p:cNvSpPr>
                <a:spLocks noChangeArrowheads="1"/>
              </p:cNvSpPr>
              <p:nvPr/>
            </p:nvSpPr>
            <p:spPr bwMode="auto">
              <a:xfrm>
                <a:off x="1140" y="2451"/>
                <a:ext cx="77" cy="75"/>
              </a:xfrm>
              <a:prstGeom prst="ellipse">
                <a:avLst/>
              </a:prstGeom>
              <a:solidFill>
                <a:srgbClr val="FFFF00"/>
              </a:solidFill>
              <a:ln w="31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8" name="Line 50"/>
              <p:cNvSpPr>
                <a:spLocks noChangeShapeType="1"/>
              </p:cNvSpPr>
              <p:nvPr/>
            </p:nvSpPr>
            <p:spPr bwMode="auto">
              <a:xfrm>
                <a:off x="1183" y="2411"/>
                <a:ext cx="0" cy="157"/>
              </a:xfrm>
              <a:prstGeom prst="line">
                <a:avLst/>
              </a:prstGeom>
              <a:noFill/>
              <a:ln w="3175" cap="flat" cmpd="sng" algn="ctr">
                <a:solidFill>
                  <a:srgbClr val="E3DED1"/>
                </a:solidFill>
                <a:prstDash val="solid"/>
                <a:round/>
                <a:headEnd type="none" w="med" len="med"/>
                <a:tailEnd type="none" w="med" len="med"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9" name="Line 51"/>
              <p:cNvSpPr>
                <a:spLocks noChangeShapeType="1"/>
              </p:cNvSpPr>
              <p:nvPr/>
            </p:nvSpPr>
            <p:spPr bwMode="auto">
              <a:xfrm rot="5400000">
                <a:off x="1182" y="2403"/>
                <a:ext cx="0" cy="177"/>
              </a:xfrm>
              <a:prstGeom prst="line">
                <a:avLst/>
              </a:prstGeom>
              <a:noFill/>
              <a:ln w="3175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grpSp>
        <p:nvGrpSpPr>
          <p:cNvPr id="4" name="Grouper 70"/>
          <p:cNvGrpSpPr/>
          <p:nvPr/>
        </p:nvGrpSpPr>
        <p:grpSpPr>
          <a:xfrm>
            <a:off x="2641600" y="3078621"/>
            <a:ext cx="2446867" cy="75225"/>
            <a:chOff x="3378200" y="2532508"/>
            <a:chExt cx="2446867" cy="75225"/>
          </a:xfrm>
        </p:grpSpPr>
        <p:pic>
          <p:nvPicPr>
            <p:cNvPr id="61" name="Image 60"/>
            <p:cNvPicPr>
              <a:picLocks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5699" b="95977"/>
            <a:stretch>
              <a:fillRect/>
            </a:stretch>
          </p:blipFill>
          <p:spPr>
            <a:xfrm rot="21540000">
              <a:off x="3379622" y="2532508"/>
              <a:ext cx="2443397" cy="61350"/>
            </a:xfrm>
            <a:prstGeom prst="rect">
              <a:avLst/>
            </a:prstGeom>
            <a:ln>
              <a:noFill/>
            </a:ln>
          </p:spPr>
        </p:pic>
        <p:cxnSp>
          <p:nvCxnSpPr>
            <p:cNvPr id="70" name="Connecteur droit 69"/>
            <p:cNvCxnSpPr/>
            <p:nvPr/>
          </p:nvCxnSpPr>
          <p:spPr>
            <a:xfrm flipV="1">
              <a:off x="3378200" y="2573867"/>
              <a:ext cx="2446867" cy="33866"/>
            </a:xfrm>
            <a:prstGeom prst="line">
              <a:avLst/>
            </a:prstGeom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er 86"/>
          <p:cNvGrpSpPr/>
          <p:nvPr/>
        </p:nvGrpSpPr>
        <p:grpSpPr>
          <a:xfrm>
            <a:off x="3653859" y="3136902"/>
            <a:ext cx="363079" cy="1729194"/>
            <a:chOff x="2605059" y="1951570"/>
            <a:chExt cx="363079" cy="1729194"/>
          </a:xfrm>
        </p:grpSpPr>
        <p:grpSp>
          <p:nvGrpSpPr>
            <p:cNvPr id="6" name="Grouper 67"/>
            <p:cNvGrpSpPr/>
            <p:nvPr/>
          </p:nvGrpSpPr>
          <p:grpSpPr>
            <a:xfrm>
              <a:off x="2664400" y="1951570"/>
              <a:ext cx="242266" cy="1490130"/>
              <a:chOff x="4389966" y="2650067"/>
              <a:chExt cx="278266" cy="1697169"/>
            </a:xfrm>
          </p:grpSpPr>
          <p:pic>
            <p:nvPicPr>
              <p:cNvPr id="60" name="Image 59"/>
              <p:cNvPicPr>
                <a:picLocks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-5000" contrast="38000"/>
              </a:blip>
              <a:srcRect l="70149" r="-7" b="27423"/>
              <a:stretch>
                <a:fillRect/>
              </a:stretch>
            </p:blipFill>
            <p:spPr>
              <a:xfrm>
                <a:off x="4408002" y="3371800"/>
                <a:ext cx="256054" cy="97543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4" name="Image 63"/>
              <p:cNvPicPr>
                <a:picLocks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-5000" contrast="38000"/>
              </a:blip>
              <a:srcRect l="68122" b="28510"/>
              <a:stretch>
                <a:fillRect/>
              </a:stretch>
            </p:blipFill>
            <p:spPr>
              <a:xfrm flipV="1">
                <a:off x="4389966" y="2650067"/>
                <a:ext cx="278266" cy="92482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86" name="Image 85"/>
            <p:cNvPicPr>
              <a:picLocks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5000" contrast="38000"/>
            </a:blip>
            <a:srcRect l="70149" t="69927"/>
            <a:stretch>
              <a:fillRect/>
            </a:stretch>
          </p:blipFill>
          <p:spPr>
            <a:xfrm>
              <a:off x="2605059" y="3365502"/>
              <a:ext cx="363079" cy="31526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" name="Grouper 74"/>
          <p:cNvGrpSpPr/>
          <p:nvPr/>
        </p:nvGrpSpPr>
        <p:grpSpPr>
          <a:xfrm>
            <a:off x="3673923" y="4544129"/>
            <a:ext cx="402749" cy="378154"/>
            <a:chOff x="3800923" y="4243563"/>
            <a:chExt cx="402749" cy="378154"/>
          </a:xfrm>
        </p:grpSpPr>
        <p:sp>
          <p:nvSpPr>
            <p:cNvPr id="76" name="Oval 49"/>
            <p:cNvSpPr>
              <a:spLocks noChangeArrowheads="1"/>
            </p:cNvSpPr>
            <p:nvPr/>
          </p:nvSpPr>
          <p:spPr bwMode="auto">
            <a:xfrm>
              <a:off x="3906731" y="4339908"/>
              <a:ext cx="175207" cy="180647"/>
            </a:xfrm>
            <a:prstGeom prst="ellipse">
              <a:avLst/>
            </a:prstGeom>
            <a:solidFill>
              <a:srgbClr val="FFFF00"/>
            </a:solidFill>
            <a:ln w="31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7" name="Line 50"/>
            <p:cNvSpPr>
              <a:spLocks noChangeShapeType="1"/>
            </p:cNvSpPr>
            <p:nvPr/>
          </p:nvSpPr>
          <p:spPr bwMode="auto">
            <a:xfrm>
              <a:off x="4004574" y="4243563"/>
              <a:ext cx="0" cy="378154"/>
            </a:xfrm>
            <a:prstGeom prst="line">
              <a:avLst/>
            </a:prstGeom>
            <a:noFill/>
            <a:ln w="3175" cap="flat" cmpd="sng" algn="ctr">
              <a:solidFill>
                <a:srgbClr val="E3DED1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8" name="Line 51"/>
            <p:cNvSpPr>
              <a:spLocks noChangeShapeType="1"/>
            </p:cNvSpPr>
            <p:nvPr/>
          </p:nvSpPr>
          <p:spPr bwMode="auto">
            <a:xfrm rot="5400000">
              <a:off x="4002298" y="4236083"/>
              <a:ext cx="0" cy="402749"/>
            </a:xfrm>
            <a:prstGeom prst="line">
              <a:avLst/>
            </a:prstGeom>
            <a:noFill/>
            <a:ln w="317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9" name="Grouper 104"/>
          <p:cNvGrpSpPr/>
          <p:nvPr/>
        </p:nvGrpSpPr>
        <p:grpSpPr>
          <a:xfrm>
            <a:off x="804863" y="1652597"/>
            <a:ext cx="8008937" cy="307777"/>
            <a:chOff x="804863" y="1652597"/>
            <a:chExt cx="8008937" cy="307777"/>
          </a:xfrm>
        </p:grpSpPr>
        <p:sp>
          <p:nvSpPr>
            <p:cNvPr id="106" name="Text Box 8"/>
            <p:cNvSpPr txBox="1">
              <a:spLocks noChangeArrowheads="1"/>
            </p:cNvSpPr>
            <p:nvPr/>
          </p:nvSpPr>
          <p:spPr bwMode="auto">
            <a:xfrm>
              <a:off x="1066800" y="1652597"/>
              <a:ext cx="77470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1" hangingPunct="1">
                <a:defRPr/>
              </a:pPr>
              <a:r>
                <a:rPr lang="fr-FR" sz="1400" b="0" dirty="0">
                  <a:solidFill>
                    <a:srgbClr val="000000"/>
                  </a:solidFill>
                  <a:latin typeface="Trebuchet MS"/>
                  <a:ea typeface="+mn-ea"/>
                  <a:cs typeface="Trebuchet MS"/>
                </a:rPr>
                <a:t>Apparition d’un moment piqueur </a:t>
              </a:r>
              <a:r>
                <a:rPr lang="fr-FR" sz="1400" b="0" dirty="0">
                  <a:solidFill>
                    <a:srgbClr val="FF0000"/>
                  </a:solidFill>
                  <a:latin typeface="Trebuchet MS"/>
                  <a:ea typeface="+mn-ea"/>
                  <a:cs typeface="Trebuchet MS"/>
                </a:rPr>
                <a:t>(Mg . d)</a:t>
              </a:r>
            </a:p>
          </p:txBody>
        </p:sp>
        <p:pic>
          <p:nvPicPr>
            <p:cNvPr id="107" name="Picture 14" descr="BD10263_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804863" y="1695451"/>
              <a:ext cx="204788" cy="204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0" name="Rectangle 2" descr="Marbre blanc"/>
          <p:cNvSpPr>
            <a:spLocks noChangeArrowheads="1"/>
          </p:cNvSpPr>
          <p:nvPr/>
        </p:nvSpPr>
        <p:spPr bwMode="auto">
          <a:xfrm>
            <a:off x="378619" y="441326"/>
            <a:ext cx="8412162" cy="45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extrusionH="57150" contourW="6350" prstMaterial="metal">
              <a:bevelT w="38100" h="3810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defTabSz="914363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fr-FR" sz="26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latin typeface="+mj-lt"/>
                <a:ea typeface="+mn-ea"/>
                <a:cs typeface="Arial" charset="0"/>
              </a:rPr>
              <a:t>EQUILIBRE ET Stabilité de l’ avion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 22"/>
          <p:cNvPicPr>
            <a:picLocks noChangeAspect="1"/>
          </p:cNvPicPr>
          <p:nvPr/>
        </p:nvPicPr>
        <p:blipFill>
          <a:blip r:embed="rId2">
            <a:grayscl/>
            <a:alphaModFix/>
          </a:blip>
          <a:stretch>
            <a:fillRect/>
          </a:stretch>
        </p:blipFill>
        <p:spPr>
          <a:xfrm flipH="1">
            <a:off x="2351429" y="3996351"/>
            <a:ext cx="3983941" cy="1125898"/>
          </a:xfrm>
          <a:prstGeom prst="rect">
            <a:avLst/>
          </a:prstGeom>
        </p:spPr>
      </p:pic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2139950" y="1047750"/>
            <a:ext cx="45847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indent="-393192" algn="ctr" eaLnBrk="1" hangingPunct="1">
              <a:spcBef>
                <a:spcPts val="768"/>
              </a:spcBef>
              <a:buBlip>
                <a:blip r:embed="rId3"/>
              </a:buBlip>
              <a:defRPr/>
            </a:pPr>
            <a:r>
              <a:rPr lang="fr-FR" sz="1800" cap="small" dirty="0">
                <a:solidFill>
                  <a:srgbClr val="1B587C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/>
                <a:ea typeface="+mn-ea"/>
                <a:cs typeface="Trebuchet MS"/>
              </a:rPr>
              <a:t>   Equilibre longitudinal de l’avion</a:t>
            </a:r>
          </a:p>
        </p:txBody>
      </p:sp>
      <p:grpSp>
        <p:nvGrpSpPr>
          <p:cNvPr id="2" name="Grouper 53"/>
          <p:cNvGrpSpPr/>
          <p:nvPr/>
        </p:nvGrpSpPr>
        <p:grpSpPr>
          <a:xfrm>
            <a:off x="2324100" y="4741333"/>
            <a:ext cx="1974850" cy="1469827"/>
            <a:chOff x="3048000" y="4538133"/>
            <a:chExt cx="1974850" cy="1469827"/>
          </a:xfrm>
        </p:grpSpPr>
        <p:sp>
          <p:nvSpPr>
            <p:cNvPr id="50" name="Text Box 11"/>
            <p:cNvSpPr txBox="1">
              <a:spLocks noChangeArrowheads="1"/>
            </p:cNvSpPr>
            <p:nvPr/>
          </p:nvSpPr>
          <p:spPr bwMode="auto">
            <a:xfrm>
              <a:off x="3048000" y="5700183"/>
              <a:ext cx="197485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fr-FR" sz="1400" dirty="0">
                  <a:solidFill>
                    <a:srgbClr val="FF0000"/>
                  </a:solidFill>
                  <a:latin typeface="Trebuchet MS"/>
                  <a:cs typeface="Trebuchet MS"/>
                </a:rPr>
                <a:t>POIDS (Mg)</a:t>
              </a:r>
            </a:p>
          </p:txBody>
        </p:sp>
        <p:sp>
          <p:nvSpPr>
            <p:cNvPr id="55" name="AutoShape 16"/>
            <p:cNvSpPr>
              <a:spLocks noChangeArrowheads="1"/>
            </p:cNvSpPr>
            <p:nvPr/>
          </p:nvSpPr>
          <p:spPr bwMode="auto">
            <a:xfrm flipV="1">
              <a:off x="3917951" y="4538133"/>
              <a:ext cx="196799" cy="1174750"/>
            </a:xfrm>
            <a:prstGeom prst="upArrow">
              <a:avLst>
                <a:gd name="adj1" fmla="val 50000"/>
                <a:gd name="adj2" fmla="val 96354"/>
              </a:avLst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" name="Group 48"/>
          <p:cNvGrpSpPr>
            <a:grpSpLocks/>
          </p:cNvGrpSpPr>
          <p:nvPr/>
        </p:nvGrpSpPr>
        <p:grpSpPr bwMode="auto">
          <a:xfrm>
            <a:off x="3088586" y="4552596"/>
            <a:ext cx="402749" cy="378154"/>
            <a:chOff x="1093" y="2411"/>
            <a:chExt cx="177" cy="157"/>
          </a:xfrm>
        </p:grpSpPr>
        <p:sp>
          <p:nvSpPr>
            <p:cNvPr id="57" name="Oval 49"/>
            <p:cNvSpPr>
              <a:spLocks noChangeArrowheads="1"/>
            </p:cNvSpPr>
            <p:nvPr/>
          </p:nvSpPr>
          <p:spPr bwMode="auto">
            <a:xfrm>
              <a:off x="1140" y="2451"/>
              <a:ext cx="77" cy="75"/>
            </a:xfrm>
            <a:prstGeom prst="ellipse">
              <a:avLst/>
            </a:prstGeom>
            <a:solidFill>
              <a:srgbClr val="FFFF00"/>
            </a:solidFill>
            <a:ln w="31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8" name="Line 50"/>
            <p:cNvSpPr>
              <a:spLocks noChangeShapeType="1"/>
            </p:cNvSpPr>
            <p:nvPr/>
          </p:nvSpPr>
          <p:spPr bwMode="auto">
            <a:xfrm>
              <a:off x="1183" y="2411"/>
              <a:ext cx="0" cy="157"/>
            </a:xfrm>
            <a:prstGeom prst="line">
              <a:avLst/>
            </a:prstGeom>
            <a:noFill/>
            <a:ln w="3175" cap="flat" cmpd="sng" algn="ctr">
              <a:solidFill>
                <a:srgbClr val="E3DED1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9" name="Line 51"/>
            <p:cNvSpPr>
              <a:spLocks noChangeShapeType="1"/>
            </p:cNvSpPr>
            <p:nvPr/>
          </p:nvSpPr>
          <p:spPr bwMode="auto">
            <a:xfrm rot="5400000">
              <a:off x="1182" y="2403"/>
              <a:ext cx="0" cy="177"/>
            </a:xfrm>
            <a:prstGeom prst="line">
              <a:avLst/>
            </a:prstGeom>
            <a:noFill/>
            <a:ln w="317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4" name="Grouper 70"/>
          <p:cNvGrpSpPr/>
          <p:nvPr/>
        </p:nvGrpSpPr>
        <p:grpSpPr>
          <a:xfrm>
            <a:off x="2641600" y="3078621"/>
            <a:ext cx="2446867" cy="75225"/>
            <a:chOff x="3378200" y="2532508"/>
            <a:chExt cx="2446867" cy="75225"/>
          </a:xfrm>
        </p:grpSpPr>
        <p:pic>
          <p:nvPicPr>
            <p:cNvPr id="61" name="Image 60"/>
            <p:cNvPicPr>
              <a:picLocks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5699" b="95977"/>
            <a:stretch>
              <a:fillRect/>
            </a:stretch>
          </p:blipFill>
          <p:spPr>
            <a:xfrm rot="21540000">
              <a:off x="3379622" y="2532508"/>
              <a:ext cx="2443397" cy="61350"/>
            </a:xfrm>
            <a:prstGeom prst="rect">
              <a:avLst/>
            </a:prstGeom>
            <a:ln>
              <a:noFill/>
            </a:ln>
          </p:spPr>
        </p:pic>
        <p:cxnSp>
          <p:nvCxnSpPr>
            <p:cNvPr id="70" name="Connecteur droit 69"/>
            <p:cNvCxnSpPr/>
            <p:nvPr/>
          </p:nvCxnSpPr>
          <p:spPr>
            <a:xfrm flipV="1">
              <a:off x="3378200" y="2573867"/>
              <a:ext cx="2446867" cy="33866"/>
            </a:xfrm>
            <a:prstGeom prst="line">
              <a:avLst/>
            </a:prstGeom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er 86"/>
          <p:cNvGrpSpPr/>
          <p:nvPr/>
        </p:nvGrpSpPr>
        <p:grpSpPr>
          <a:xfrm>
            <a:off x="3653859" y="3136902"/>
            <a:ext cx="363079" cy="1729194"/>
            <a:chOff x="2605059" y="1951570"/>
            <a:chExt cx="363079" cy="1729194"/>
          </a:xfrm>
        </p:grpSpPr>
        <p:grpSp>
          <p:nvGrpSpPr>
            <p:cNvPr id="6" name="Grouper 67"/>
            <p:cNvGrpSpPr/>
            <p:nvPr/>
          </p:nvGrpSpPr>
          <p:grpSpPr>
            <a:xfrm>
              <a:off x="2664400" y="1951570"/>
              <a:ext cx="242266" cy="1490130"/>
              <a:chOff x="4389966" y="2650067"/>
              <a:chExt cx="278266" cy="1697169"/>
            </a:xfrm>
          </p:grpSpPr>
          <p:pic>
            <p:nvPicPr>
              <p:cNvPr id="60" name="Image 59"/>
              <p:cNvPicPr>
                <a:picLocks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-5000" contrast="38000"/>
              </a:blip>
              <a:srcRect l="70149" r="-7" b="27423"/>
              <a:stretch>
                <a:fillRect/>
              </a:stretch>
            </p:blipFill>
            <p:spPr>
              <a:xfrm>
                <a:off x="4408002" y="3371800"/>
                <a:ext cx="256054" cy="97543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4" name="Image 63"/>
              <p:cNvPicPr>
                <a:picLocks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-5000" contrast="38000"/>
              </a:blip>
              <a:srcRect l="68122" b="28510"/>
              <a:stretch>
                <a:fillRect/>
              </a:stretch>
            </p:blipFill>
            <p:spPr>
              <a:xfrm flipV="1">
                <a:off x="4389966" y="2650067"/>
                <a:ext cx="278266" cy="92482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86" name="Image 85"/>
            <p:cNvPicPr>
              <a:picLocks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5000" contrast="38000"/>
            </a:blip>
            <a:srcRect l="70149" t="69927"/>
            <a:stretch>
              <a:fillRect/>
            </a:stretch>
          </p:blipFill>
          <p:spPr>
            <a:xfrm>
              <a:off x="2605059" y="3365502"/>
              <a:ext cx="363079" cy="31526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" name="Grouper 74"/>
          <p:cNvGrpSpPr/>
          <p:nvPr/>
        </p:nvGrpSpPr>
        <p:grpSpPr>
          <a:xfrm>
            <a:off x="3673923" y="4544129"/>
            <a:ext cx="402749" cy="378154"/>
            <a:chOff x="3800923" y="4243563"/>
            <a:chExt cx="402749" cy="378154"/>
          </a:xfrm>
        </p:grpSpPr>
        <p:sp>
          <p:nvSpPr>
            <p:cNvPr id="76" name="Oval 49"/>
            <p:cNvSpPr>
              <a:spLocks noChangeArrowheads="1"/>
            </p:cNvSpPr>
            <p:nvPr/>
          </p:nvSpPr>
          <p:spPr bwMode="auto">
            <a:xfrm>
              <a:off x="3906731" y="4339908"/>
              <a:ext cx="175207" cy="180647"/>
            </a:xfrm>
            <a:prstGeom prst="ellipse">
              <a:avLst/>
            </a:prstGeom>
            <a:solidFill>
              <a:srgbClr val="FFFF00"/>
            </a:solidFill>
            <a:ln w="31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7" name="Line 50"/>
            <p:cNvSpPr>
              <a:spLocks noChangeShapeType="1"/>
            </p:cNvSpPr>
            <p:nvPr/>
          </p:nvSpPr>
          <p:spPr bwMode="auto">
            <a:xfrm>
              <a:off x="4004574" y="4243563"/>
              <a:ext cx="0" cy="378154"/>
            </a:xfrm>
            <a:prstGeom prst="line">
              <a:avLst/>
            </a:prstGeom>
            <a:noFill/>
            <a:ln w="3175" cap="flat" cmpd="sng" algn="ctr">
              <a:solidFill>
                <a:srgbClr val="E3DED1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8" name="Line 51"/>
            <p:cNvSpPr>
              <a:spLocks noChangeShapeType="1"/>
            </p:cNvSpPr>
            <p:nvPr/>
          </p:nvSpPr>
          <p:spPr bwMode="auto">
            <a:xfrm rot="5400000">
              <a:off x="4002298" y="4236083"/>
              <a:ext cx="0" cy="402749"/>
            </a:xfrm>
            <a:prstGeom prst="line">
              <a:avLst/>
            </a:prstGeom>
            <a:noFill/>
            <a:ln w="317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90" name="Freeform 25"/>
          <p:cNvSpPr>
            <a:spLocks/>
          </p:cNvSpPr>
          <p:nvPr/>
        </p:nvSpPr>
        <p:spPr bwMode="auto">
          <a:xfrm>
            <a:off x="3277133" y="3240637"/>
            <a:ext cx="0" cy="1384196"/>
          </a:xfrm>
          <a:custGeom>
            <a:avLst/>
            <a:gdLst/>
            <a:ahLst/>
            <a:cxnLst>
              <a:cxn ang="0">
                <a:pos x="333" y="1008"/>
              </a:cxn>
              <a:cxn ang="0">
                <a:pos x="0" y="0"/>
              </a:cxn>
            </a:cxnLst>
            <a:rect l="0" t="0" r="r" b="b"/>
            <a:pathLst>
              <a:path w="333" h="1008">
                <a:moveTo>
                  <a:pt x="333" y="1008"/>
                </a:moveTo>
                <a:lnTo>
                  <a:pt x="0" y="0"/>
                </a:lnTo>
              </a:path>
            </a:pathLst>
          </a:custGeom>
          <a:noFill/>
          <a:ln w="12700" cap="flat" cmpd="sng" algn="ctr">
            <a:solidFill>
              <a:schemeClr val="tx2">
                <a:lumMod val="75000"/>
                <a:lumOff val="25000"/>
              </a:schemeClr>
            </a:solidFill>
            <a:prstDash val="lgDashDot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8" name="Grouper 37"/>
          <p:cNvGrpSpPr/>
          <p:nvPr/>
        </p:nvGrpSpPr>
        <p:grpSpPr>
          <a:xfrm>
            <a:off x="3291906" y="3378200"/>
            <a:ext cx="556194" cy="317501"/>
            <a:chOff x="4015806" y="3378200"/>
            <a:chExt cx="556194" cy="317501"/>
          </a:xfrm>
        </p:grpSpPr>
        <p:sp>
          <p:nvSpPr>
            <p:cNvPr id="93" name="Freeform 25"/>
            <p:cNvSpPr>
              <a:spLocks/>
            </p:cNvSpPr>
            <p:nvPr/>
          </p:nvSpPr>
          <p:spPr bwMode="auto">
            <a:xfrm rot="5400000">
              <a:off x="4293903" y="3417604"/>
              <a:ext cx="0" cy="556194"/>
            </a:xfrm>
            <a:custGeom>
              <a:avLst/>
              <a:gdLst/>
              <a:ahLst/>
              <a:cxnLst>
                <a:cxn ang="0">
                  <a:pos x="333" y="1008"/>
                </a:cxn>
                <a:cxn ang="0">
                  <a:pos x="0" y="0"/>
                </a:cxn>
              </a:cxnLst>
              <a:rect l="0" t="0" r="r" b="b"/>
              <a:pathLst>
                <a:path w="333" h="1008">
                  <a:moveTo>
                    <a:pt x="333" y="1008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3" name="ZoneTexte 102"/>
            <p:cNvSpPr txBox="1"/>
            <p:nvPr/>
          </p:nvSpPr>
          <p:spPr>
            <a:xfrm>
              <a:off x="4178300" y="3378200"/>
              <a:ext cx="355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>
                  <a:solidFill>
                    <a:srgbClr val="FF0000"/>
                  </a:solidFill>
                  <a:latin typeface="Trebuchet MS"/>
                  <a:cs typeface="Trebuchet MS"/>
                </a:rPr>
                <a:t>d</a:t>
              </a:r>
              <a:endParaRPr lang="fr-FR" sz="1400" b="0" dirty="0">
                <a:solidFill>
                  <a:srgbClr val="FF0000"/>
                </a:solidFill>
                <a:latin typeface="Trebuchet MS"/>
                <a:cs typeface="Trebuchet MS"/>
              </a:endParaRPr>
            </a:p>
          </p:txBody>
        </p:sp>
      </p:grpSp>
      <p:grpSp>
        <p:nvGrpSpPr>
          <p:cNvPr id="9" name="Grouper 104"/>
          <p:cNvGrpSpPr/>
          <p:nvPr/>
        </p:nvGrpSpPr>
        <p:grpSpPr>
          <a:xfrm>
            <a:off x="804863" y="1652597"/>
            <a:ext cx="8008937" cy="307777"/>
            <a:chOff x="804863" y="1652597"/>
            <a:chExt cx="8008937" cy="307777"/>
          </a:xfrm>
        </p:grpSpPr>
        <p:sp>
          <p:nvSpPr>
            <p:cNvPr id="106" name="Text Box 8"/>
            <p:cNvSpPr txBox="1">
              <a:spLocks noChangeArrowheads="1"/>
            </p:cNvSpPr>
            <p:nvPr/>
          </p:nvSpPr>
          <p:spPr bwMode="auto">
            <a:xfrm>
              <a:off x="1066800" y="1652597"/>
              <a:ext cx="77470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1" hangingPunct="1">
                <a:defRPr/>
              </a:pPr>
              <a:r>
                <a:rPr lang="fr-FR" sz="1400" b="0" dirty="0">
                  <a:solidFill>
                    <a:srgbClr val="000000"/>
                  </a:solidFill>
                  <a:latin typeface="Trebuchet MS"/>
                  <a:ea typeface="+mn-ea"/>
                  <a:cs typeface="Trebuchet MS"/>
                </a:rPr>
                <a:t>Apparition d’un moment piqueur </a:t>
              </a:r>
              <a:r>
                <a:rPr lang="fr-FR" sz="1400" b="0" dirty="0">
                  <a:solidFill>
                    <a:srgbClr val="FF0000"/>
                  </a:solidFill>
                  <a:latin typeface="Trebuchet MS"/>
                  <a:ea typeface="+mn-ea"/>
                  <a:cs typeface="Trebuchet MS"/>
                </a:rPr>
                <a:t>(Mg . d)</a:t>
              </a:r>
            </a:p>
          </p:txBody>
        </p:sp>
        <p:pic>
          <p:nvPicPr>
            <p:cNvPr id="107" name="Picture 14" descr="BD10263_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804863" y="1695451"/>
              <a:ext cx="204788" cy="204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7" name="Freeform 25"/>
          <p:cNvSpPr>
            <a:spLocks/>
          </p:cNvSpPr>
          <p:nvPr/>
        </p:nvSpPr>
        <p:spPr bwMode="auto">
          <a:xfrm rot="5400000">
            <a:off x="4930701" y="2661605"/>
            <a:ext cx="0" cy="2068192"/>
          </a:xfrm>
          <a:custGeom>
            <a:avLst/>
            <a:gdLst/>
            <a:ahLst/>
            <a:cxnLst>
              <a:cxn ang="0">
                <a:pos x="333" y="1008"/>
              </a:cxn>
              <a:cxn ang="0">
                <a:pos x="0" y="0"/>
              </a:cxn>
            </a:cxnLst>
            <a:rect l="0" t="0" r="r" b="b"/>
            <a:pathLst>
              <a:path w="333" h="1008">
                <a:moveTo>
                  <a:pt x="333" y="1008"/>
                </a:moveTo>
                <a:lnTo>
                  <a:pt x="0" y="0"/>
                </a:lnTo>
              </a:path>
            </a:pathLst>
          </a:custGeom>
          <a:noFill/>
          <a:ln w="19050" cap="flat" cmpd="sng" algn="ctr">
            <a:solidFill>
              <a:schemeClr val="accent1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8" name="Freeform 25"/>
          <p:cNvSpPr>
            <a:spLocks/>
          </p:cNvSpPr>
          <p:nvPr/>
        </p:nvSpPr>
        <p:spPr bwMode="auto">
          <a:xfrm>
            <a:off x="5994933" y="3266037"/>
            <a:ext cx="0" cy="1528196"/>
          </a:xfrm>
          <a:custGeom>
            <a:avLst/>
            <a:gdLst/>
            <a:ahLst/>
            <a:cxnLst>
              <a:cxn ang="0">
                <a:pos x="333" y="1008"/>
              </a:cxn>
              <a:cxn ang="0">
                <a:pos x="0" y="0"/>
              </a:cxn>
            </a:cxnLst>
            <a:rect l="0" t="0" r="r" b="b"/>
            <a:pathLst>
              <a:path w="333" h="1008">
                <a:moveTo>
                  <a:pt x="333" y="1008"/>
                </a:moveTo>
                <a:lnTo>
                  <a:pt x="0" y="0"/>
                </a:lnTo>
              </a:path>
            </a:pathLst>
          </a:custGeom>
          <a:noFill/>
          <a:ln w="12700" cap="flat" cmpd="sng" algn="ctr">
            <a:solidFill>
              <a:schemeClr val="tx2">
                <a:lumMod val="75000"/>
                <a:lumOff val="25000"/>
              </a:schemeClr>
            </a:solidFill>
            <a:prstDash val="lgDashDot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1" name="AutoShape 7"/>
          <p:cNvSpPr>
            <a:spLocks noChangeArrowheads="1"/>
          </p:cNvSpPr>
          <p:nvPr/>
        </p:nvSpPr>
        <p:spPr bwMode="auto">
          <a:xfrm flipV="1">
            <a:off x="5892804" y="4849283"/>
            <a:ext cx="196799" cy="526750"/>
          </a:xfrm>
          <a:prstGeom prst="upArrow">
            <a:avLst>
              <a:gd name="adj1" fmla="val 50000"/>
              <a:gd name="adj2" fmla="val 96354"/>
            </a:avLst>
          </a:prstGeom>
          <a:solidFill>
            <a:schemeClr val="accent1">
              <a:alpha val="84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2" name="ZoneTexte 41"/>
          <p:cNvSpPr txBox="1"/>
          <p:nvPr/>
        </p:nvSpPr>
        <p:spPr>
          <a:xfrm>
            <a:off x="4699000" y="3390900"/>
            <a:ext cx="355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accent1"/>
                </a:solidFill>
                <a:latin typeface="Trebuchet MS"/>
                <a:cs typeface="Trebuchet MS"/>
              </a:rPr>
              <a:t>D</a:t>
            </a:r>
            <a:endParaRPr lang="fr-FR" sz="1400" b="0" dirty="0">
              <a:solidFill>
                <a:schemeClr val="accent1"/>
              </a:solidFill>
              <a:latin typeface="Trebuchet MS"/>
              <a:cs typeface="Trebuchet MS"/>
            </a:endParaRPr>
          </a:p>
        </p:txBody>
      </p:sp>
      <p:sp>
        <p:nvSpPr>
          <p:cNvPr id="43" name="Text Box 11"/>
          <p:cNvSpPr txBox="1">
            <a:spLocks noChangeArrowheads="1"/>
          </p:cNvSpPr>
          <p:nvPr/>
        </p:nvSpPr>
        <p:spPr bwMode="auto">
          <a:xfrm>
            <a:off x="5803902" y="5331883"/>
            <a:ext cx="39084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fr-FR" sz="1400" dirty="0" err="1">
                <a:solidFill>
                  <a:schemeClr val="accent1"/>
                </a:solidFill>
                <a:latin typeface="Trebuchet MS"/>
                <a:cs typeface="Trebuchet MS"/>
              </a:rPr>
              <a:t>Fz</a:t>
            </a:r>
            <a:endParaRPr lang="fr-FR" sz="1400" dirty="0">
              <a:solidFill>
                <a:schemeClr val="accent1"/>
              </a:solidFill>
              <a:latin typeface="Trebuchet MS"/>
              <a:cs typeface="Trebuchet MS"/>
            </a:endParaRPr>
          </a:p>
        </p:txBody>
      </p:sp>
      <p:grpSp>
        <p:nvGrpSpPr>
          <p:cNvPr id="45" name="Grouper 104"/>
          <p:cNvGrpSpPr/>
          <p:nvPr/>
        </p:nvGrpSpPr>
        <p:grpSpPr>
          <a:xfrm>
            <a:off x="804863" y="1944697"/>
            <a:ext cx="8008937" cy="307777"/>
            <a:chOff x="804863" y="1652597"/>
            <a:chExt cx="8008937" cy="307777"/>
          </a:xfrm>
        </p:grpSpPr>
        <p:sp>
          <p:nvSpPr>
            <p:cNvPr id="46" name="Text Box 8"/>
            <p:cNvSpPr txBox="1">
              <a:spLocks noChangeArrowheads="1"/>
            </p:cNvSpPr>
            <p:nvPr/>
          </p:nvSpPr>
          <p:spPr bwMode="auto">
            <a:xfrm>
              <a:off x="1066800" y="1652597"/>
              <a:ext cx="77470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1" hangingPunct="1">
                <a:defRPr/>
              </a:pPr>
              <a:r>
                <a:rPr lang="fr-FR" sz="1400" b="0" dirty="0">
                  <a:solidFill>
                    <a:srgbClr val="000000"/>
                  </a:solidFill>
                  <a:latin typeface="Trebuchet MS"/>
                  <a:ea typeface="+mn-ea"/>
                  <a:cs typeface="Trebuchet MS"/>
                </a:rPr>
                <a:t>Création d’un moment redresseur </a:t>
              </a:r>
              <a:r>
                <a:rPr lang="fr-FR" sz="1400" b="0" dirty="0">
                  <a:solidFill>
                    <a:schemeClr val="accent1"/>
                  </a:solidFill>
                  <a:latin typeface="Trebuchet MS"/>
                  <a:ea typeface="+mn-ea"/>
                  <a:cs typeface="Trebuchet MS"/>
                </a:rPr>
                <a:t>(</a:t>
              </a:r>
              <a:r>
                <a:rPr lang="fr-FR" sz="1400" b="0" dirty="0" err="1">
                  <a:solidFill>
                    <a:schemeClr val="accent1"/>
                  </a:solidFill>
                  <a:latin typeface="Trebuchet MS"/>
                  <a:ea typeface="+mn-ea"/>
                  <a:cs typeface="Trebuchet MS"/>
                </a:rPr>
                <a:t>Fz</a:t>
              </a:r>
              <a:r>
                <a:rPr lang="fr-FR" sz="1400" b="0" dirty="0">
                  <a:solidFill>
                    <a:schemeClr val="accent1"/>
                  </a:solidFill>
                  <a:latin typeface="Trebuchet MS"/>
                  <a:ea typeface="+mn-ea"/>
                  <a:cs typeface="Trebuchet MS"/>
                </a:rPr>
                <a:t> . D)</a:t>
              </a:r>
            </a:p>
          </p:txBody>
        </p:sp>
        <p:pic>
          <p:nvPicPr>
            <p:cNvPr id="47" name="Picture 14" descr="BD10263_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804863" y="1695451"/>
              <a:ext cx="204788" cy="204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8" name="Grouper 104"/>
          <p:cNvGrpSpPr/>
          <p:nvPr/>
        </p:nvGrpSpPr>
        <p:grpSpPr>
          <a:xfrm>
            <a:off x="796131" y="2262197"/>
            <a:ext cx="8347869" cy="523220"/>
            <a:chOff x="804863" y="1627197"/>
            <a:chExt cx="8008937" cy="523220"/>
          </a:xfrm>
        </p:grpSpPr>
        <p:sp>
          <p:nvSpPr>
            <p:cNvPr id="49" name="Text Box 8"/>
            <p:cNvSpPr txBox="1">
              <a:spLocks noChangeArrowheads="1"/>
            </p:cNvSpPr>
            <p:nvPr/>
          </p:nvSpPr>
          <p:spPr bwMode="auto">
            <a:xfrm>
              <a:off x="1066800" y="1627197"/>
              <a:ext cx="77470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1" hangingPunct="1">
                <a:defRPr/>
              </a:pPr>
              <a:r>
                <a:rPr lang="fr-FR" sz="1400" dirty="0">
                  <a:solidFill>
                    <a:srgbClr val="000000"/>
                  </a:solidFill>
                  <a:latin typeface="Trebuchet MS"/>
                  <a:ea typeface="+mn-ea"/>
                  <a:cs typeface="Trebuchet MS"/>
                </a:rPr>
                <a:t>Pour qu’un ULM soit équilibré il faut que les moments résultants soient nuls </a:t>
              </a:r>
              <a:r>
                <a:rPr lang="fr-FR" sz="1400" dirty="0">
                  <a:solidFill>
                    <a:srgbClr val="FF0000"/>
                  </a:solidFill>
                  <a:latin typeface="Trebuchet MS"/>
                  <a:ea typeface="+mn-ea"/>
                  <a:cs typeface="Trebuchet MS"/>
                </a:rPr>
                <a:t>(Mg . d) </a:t>
              </a:r>
              <a:r>
                <a:rPr lang="fr-FR" sz="1400" dirty="0">
                  <a:latin typeface="Trebuchet MS"/>
                  <a:ea typeface="+mn-ea"/>
                  <a:cs typeface="Trebuchet MS"/>
                </a:rPr>
                <a:t>=</a:t>
              </a:r>
              <a:r>
                <a:rPr lang="fr-FR" sz="1400" dirty="0">
                  <a:solidFill>
                    <a:srgbClr val="FF0000"/>
                  </a:solidFill>
                  <a:latin typeface="Trebuchet MS"/>
                  <a:ea typeface="+mn-ea"/>
                  <a:cs typeface="Trebuchet MS"/>
                </a:rPr>
                <a:t> </a:t>
              </a:r>
              <a:r>
                <a:rPr lang="fr-FR" sz="1400" dirty="0">
                  <a:solidFill>
                    <a:srgbClr val="1B587C"/>
                  </a:solidFill>
                  <a:latin typeface="Trebuchet MS"/>
                  <a:cs typeface="Trebuchet MS"/>
                </a:rPr>
                <a:t>(</a:t>
              </a:r>
              <a:r>
                <a:rPr lang="fr-FR" sz="1400" dirty="0" err="1">
                  <a:solidFill>
                    <a:srgbClr val="1B587C"/>
                  </a:solidFill>
                  <a:latin typeface="Trebuchet MS"/>
                  <a:cs typeface="Trebuchet MS"/>
                </a:rPr>
                <a:t>Fz</a:t>
              </a:r>
              <a:r>
                <a:rPr lang="fr-FR" sz="1400" dirty="0">
                  <a:solidFill>
                    <a:srgbClr val="1B587C"/>
                  </a:solidFill>
                  <a:latin typeface="Trebuchet MS"/>
                  <a:cs typeface="Trebuchet MS"/>
                </a:rPr>
                <a:t> . D)</a:t>
              </a:r>
            </a:p>
          </p:txBody>
        </p:sp>
        <p:pic>
          <p:nvPicPr>
            <p:cNvPr id="51" name="Picture 14" descr="BD10263_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804863" y="1670051"/>
              <a:ext cx="204788" cy="204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9" name="Rectangle 2" descr="Marbre blanc"/>
          <p:cNvSpPr>
            <a:spLocks noChangeArrowheads="1"/>
          </p:cNvSpPr>
          <p:nvPr/>
        </p:nvSpPr>
        <p:spPr bwMode="auto">
          <a:xfrm>
            <a:off x="378619" y="441326"/>
            <a:ext cx="8412162" cy="45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extrusionH="57150" contourW="6350" prstMaterial="metal">
              <a:bevelT w="38100" h="3810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defTabSz="914363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fr-FR" sz="26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latin typeface="+mj-lt"/>
                <a:ea typeface="+mn-ea"/>
                <a:cs typeface="Arial" charset="0"/>
              </a:rPr>
              <a:t>EQUILIBRE ET Stabilité de l’ ULM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41" grpId="0" animBg="1"/>
      <p:bldP spid="42" grpId="0"/>
      <p:bldP spid="43" grpId="0"/>
    </p:bldLst>
  </p:timing>
</p:sld>
</file>

<file path=ppt/theme/theme1.xml><?xml version="1.0" encoding="utf-8"?>
<a:theme xmlns:a="http://schemas.openxmlformats.org/drawingml/2006/main" name="HORNULM15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HORNULM15.thmx</Template>
  <TotalTime>8755</TotalTime>
  <Words>1745</Words>
  <Application>Microsoft Macintosh PowerPoint</Application>
  <PresentationFormat>Affichage à l'écran (4:3)</PresentationFormat>
  <Paragraphs>271</Paragraphs>
  <Slides>36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11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36</vt:i4>
      </vt:variant>
    </vt:vector>
  </HeadingPairs>
  <TitlesOfParts>
    <vt:vector size="49" baseType="lpstr">
      <vt:lpstr>Arial</vt:lpstr>
      <vt:lpstr>Arial Narrow</vt:lpstr>
      <vt:lpstr>Calibri</vt:lpstr>
      <vt:lpstr>Candara</vt:lpstr>
      <vt:lpstr>Comic Sans MS</vt:lpstr>
      <vt:lpstr>Impact</vt:lpstr>
      <vt:lpstr>Segoe</vt:lpstr>
      <vt:lpstr>Symbol</vt:lpstr>
      <vt:lpstr>Times New Roman</vt:lpstr>
      <vt:lpstr>Trebuchet MS</vt:lpstr>
      <vt:lpstr>Wingdings</vt:lpstr>
      <vt:lpstr>HORNULM15</vt:lpstr>
      <vt:lpstr>Conception personnalisée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Manager/>
  <Company>HORN ULM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Aucun titre de diapositive</dc:title>
  <dc:subject/>
  <dc:creator>Didier HORN</dc:creator>
  <cp:keywords/>
  <dc:description/>
  <cp:lastModifiedBy>didier Horn</cp:lastModifiedBy>
  <cp:revision>323</cp:revision>
  <dcterms:created xsi:type="dcterms:W3CDTF">2012-11-01T15:22:12Z</dcterms:created>
  <dcterms:modified xsi:type="dcterms:W3CDTF">2020-01-07T13:12:55Z</dcterms:modified>
  <cp:category/>
</cp:coreProperties>
</file>