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98" r:id="rId2"/>
  </p:sldMasterIdLst>
  <p:notesMasterIdLst>
    <p:notesMasterId r:id="rId58"/>
  </p:notesMasterIdLst>
  <p:sldIdLst>
    <p:sldId id="256" r:id="rId3"/>
    <p:sldId id="294" r:id="rId4"/>
    <p:sldId id="300" r:id="rId5"/>
    <p:sldId id="301" r:id="rId6"/>
    <p:sldId id="366" r:id="rId7"/>
    <p:sldId id="302" r:id="rId8"/>
    <p:sldId id="303" r:id="rId9"/>
    <p:sldId id="304" r:id="rId10"/>
    <p:sldId id="305" r:id="rId11"/>
    <p:sldId id="367" r:id="rId12"/>
    <p:sldId id="345" r:id="rId13"/>
    <p:sldId id="368" r:id="rId14"/>
    <p:sldId id="346" r:id="rId15"/>
    <p:sldId id="347" r:id="rId16"/>
    <p:sldId id="348" r:id="rId17"/>
    <p:sldId id="265" r:id="rId18"/>
    <p:sldId id="269" r:id="rId19"/>
    <p:sldId id="309" r:id="rId20"/>
    <p:sldId id="270" r:id="rId21"/>
    <p:sldId id="310" r:id="rId22"/>
    <p:sldId id="365" r:id="rId23"/>
    <p:sldId id="369" r:id="rId24"/>
    <p:sldId id="278" r:id="rId25"/>
    <p:sldId id="313" r:id="rId26"/>
    <p:sldId id="314" r:id="rId27"/>
    <p:sldId id="315" r:id="rId28"/>
    <p:sldId id="312" r:id="rId29"/>
    <p:sldId id="316" r:id="rId30"/>
    <p:sldId id="318" r:id="rId31"/>
    <p:sldId id="321" r:id="rId32"/>
    <p:sldId id="323" r:id="rId33"/>
    <p:sldId id="288" r:id="rId34"/>
    <p:sldId id="349" r:id="rId35"/>
    <p:sldId id="370" r:id="rId36"/>
    <p:sldId id="374" r:id="rId37"/>
    <p:sldId id="375" r:id="rId38"/>
    <p:sldId id="325" r:id="rId39"/>
    <p:sldId id="377" r:id="rId40"/>
    <p:sldId id="339" r:id="rId41"/>
    <p:sldId id="31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64F66A72-4476-A647-A71D-AEC85EEAF97F}">
          <p14:sldIdLst>
            <p14:sldId id="256"/>
            <p14:sldId id="294"/>
            <p14:sldId id="300"/>
            <p14:sldId id="301"/>
            <p14:sldId id="366"/>
            <p14:sldId id="302"/>
            <p14:sldId id="303"/>
            <p14:sldId id="304"/>
            <p14:sldId id="305"/>
            <p14:sldId id="367"/>
            <p14:sldId id="345"/>
            <p14:sldId id="368"/>
            <p14:sldId id="346"/>
            <p14:sldId id="347"/>
            <p14:sldId id="348"/>
            <p14:sldId id="265"/>
            <p14:sldId id="269"/>
            <p14:sldId id="309"/>
            <p14:sldId id="270"/>
            <p14:sldId id="310"/>
            <p14:sldId id="365"/>
            <p14:sldId id="369"/>
            <p14:sldId id="278"/>
            <p14:sldId id="313"/>
            <p14:sldId id="314"/>
            <p14:sldId id="315"/>
            <p14:sldId id="312"/>
            <p14:sldId id="316"/>
            <p14:sldId id="318"/>
            <p14:sldId id="321"/>
            <p14:sldId id="323"/>
            <p14:sldId id="288"/>
            <p14:sldId id="349"/>
            <p14:sldId id="370"/>
            <p14:sldId id="374"/>
            <p14:sldId id="375"/>
            <p14:sldId id="325"/>
            <p14:sldId id="377"/>
            <p14:sldId id="339"/>
            <p14:sldId id="319"/>
            <p14:sldId id="350"/>
            <p14:sldId id="351"/>
            <p14:sldId id="352"/>
            <p14:sldId id="353"/>
            <p14:sldId id="354"/>
            <p14:sldId id="355"/>
            <p14:sldId id="356"/>
            <p14:sldId id="357"/>
            <p14:sldId id="358"/>
            <p14:sldId id="359"/>
            <p14:sldId id="360"/>
            <p14:sldId id="361"/>
            <p14:sldId id="362"/>
            <p14:sldId id="363"/>
            <p14:sldId id="364"/>
          </p14:sldIdLst>
        </p14:section>
      </p14:sectionLst>
    </p:ext>
    <p:ext uri="{EFAFB233-063F-42B5-8137-9DF3F51BA10A}">
      <p15:sldGuideLst xmlns:p15="http://schemas.microsoft.com/office/powerpoint/2012/main">
        <p15:guide id="1" orient="horz" pos="1606">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3E26"/>
    <a:srgbClr val="C71500"/>
    <a:srgbClr val="FF6986"/>
    <a:srgbClr val="F53C65"/>
    <a:srgbClr val="FF93B8"/>
    <a:srgbClr val="FF805B"/>
    <a:srgbClr val="FF6666"/>
    <a:srgbClr val="E01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12" autoAdjust="0"/>
    <p:restoredTop sz="95226" autoAdjust="0"/>
  </p:normalViewPr>
  <p:slideViewPr>
    <p:cSldViewPr snapToGrid="0" snapToObjects="1">
      <p:cViewPr varScale="1">
        <p:scale>
          <a:sx n="112" d="100"/>
          <a:sy n="112" d="100"/>
        </p:scale>
        <p:origin x="536" y="200"/>
      </p:cViewPr>
      <p:guideLst>
        <p:guide orient="horz" pos="1606"/>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D6EFF7-5BE4-B94B-A69D-B0577DEC7225}" type="datetimeFigureOut">
              <a:rPr lang="fr-FR" smtClean="0"/>
              <a:pPr/>
              <a:t>27/02/2021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2801B5-80C3-224D-AA12-F1248FB5A1BF}" type="slidenum">
              <a:rPr lang="fr-FR" smtClean="0"/>
              <a:pPr/>
              <a:t>‹N°›</a:t>
            </a:fld>
            <a:endParaRPr lang="fr-FR"/>
          </a:p>
        </p:txBody>
      </p:sp>
    </p:spTree>
    <p:extLst>
      <p:ext uri="{BB962C8B-B14F-4D97-AF65-F5344CB8AC3E}">
        <p14:creationId xmlns:p14="http://schemas.microsoft.com/office/powerpoint/2010/main" val="35101375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Le globe terrestre est un ellipsoïde de 6 358 km de rayon polaire et de 6 378 km de rayon équatorial. Elle présente donc un faible aplatissement aux pôles. En pratique, on la considère comme une sphère parfaite, d’un rayon moyen de 6 370 km soit une circonférence de : </a:t>
            </a:r>
          </a:p>
          <a:p>
            <a:pPr lvl="0"/>
            <a:r>
              <a:rPr lang="fr-FR" sz="1200" kern="1200" dirty="0">
                <a:solidFill>
                  <a:schemeClr val="tx1"/>
                </a:solidFill>
                <a:latin typeface="+mn-lt"/>
                <a:ea typeface="+mn-ea"/>
                <a:cs typeface="+mn-cs"/>
              </a:rPr>
              <a:t>6 370 km x 2 x </a:t>
            </a:r>
            <a:r>
              <a:rPr lang="fr-FR" sz="1200" kern="1200" dirty="0" err="1">
                <a:solidFill>
                  <a:schemeClr val="tx1"/>
                </a:solidFill>
                <a:latin typeface="+mn-lt"/>
                <a:ea typeface="+mn-ea"/>
                <a:cs typeface="+mn-cs"/>
                <a:sym typeface="Symbol"/>
              </a:rPr>
              <a:t></a:t>
            </a:r>
            <a:r>
              <a:rPr lang="fr-FR" sz="1200" kern="1200" dirty="0">
                <a:solidFill>
                  <a:schemeClr val="tx1"/>
                </a:solidFill>
                <a:latin typeface="+mn-lt"/>
                <a:ea typeface="+mn-ea"/>
                <a:cs typeface="+mn-cs"/>
              </a:rPr>
              <a:t> = </a:t>
            </a:r>
            <a:r>
              <a:rPr lang="fr-FR" sz="1200" b="1" kern="1200" dirty="0">
                <a:solidFill>
                  <a:schemeClr val="tx1"/>
                </a:solidFill>
                <a:latin typeface="+mn-lt"/>
                <a:ea typeface="+mn-ea"/>
                <a:cs typeface="+mn-cs"/>
              </a:rPr>
              <a:t>40 003 km</a:t>
            </a:r>
            <a:r>
              <a:rPr lang="fr-FR" sz="1200" kern="1200" dirty="0">
                <a:solidFill>
                  <a:schemeClr val="tx1"/>
                </a:solidFill>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17</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18</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19</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20</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21</a:t>
            </a:fld>
            <a:endParaRPr lang="fr-FR"/>
          </a:p>
        </p:txBody>
      </p:sp>
    </p:spTree>
    <p:extLst>
      <p:ext uri="{BB962C8B-B14F-4D97-AF65-F5344CB8AC3E}">
        <p14:creationId xmlns:p14="http://schemas.microsoft.com/office/powerpoint/2010/main" val="3799348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ROUTE VRAIE : </a:t>
            </a:r>
            <a:r>
              <a:rPr lang="fr-FR" sz="1200" kern="1200" dirty="0">
                <a:solidFill>
                  <a:schemeClr val="tx1"/>
                </a:solidFill>
                <a:latin typeface="+mn-lt"/>
                <a:ea typeface="+mn-ea"/>
                <a:cs typeface="+mn-cs"/>
              </a:rPr>
              <a:t>Pour aller d’un point A à un point B, on trace sur la carte une droite entre ces deux points. C’est cette trace que l’on devra s’efforcer de suivre en vol. L’angle de route vraie est mesuré par rapport au Nord vrai.</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NORD VRAI </a:t>
            </a:r>
            <a:r>
              <a:rPr lang="fr-FR" sz="1200" kern="1200" dirty="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23</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ROUTE VRAIE : </a:t>
            </a:r>
            <a:r>
              <a:rPr lang="fr-FR" sz="1200" kern="1200" dirty="0">
                <a:solidFill>
                  <a:schemeClr val="tx1"/>
                </a:solidFill>
                <a:latin typeface="+mn-lt"/>
                <a:ea typeface="+mn-ea"/>
                <a:cs typeface="+mn-cs"/>
              </a:rPr>
              <a:t>Pour aller d’un point A à un point B, on trace sur la carte une droite entre ces deux points. C’est cette trace que l’on devra s’efforcer de suivre en vol. L’angle de route vraie est mesuré par rapport au Nord vrai.</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NORD VRAI </a:t>
            </a:r>
            <a:r>
              <a:rPr lang="fr-FR" sz="1200" kern="1200" dirty="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24</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ROUTE VRAIE : </a:t>
            </a:r>
            <a:r>
              <a:rPr lang="fr-FR" sz="1200" kern="1200" dirty="0">
                <a:solidFill>
                  <a:schemeClr val="tx1"/>
                </a:solidFill>
                <a:latin typeface="+mn-lt"/>
                <a:ea typeface="+mn-ea"/>
                <a:cs typeface="+mn-cs"/>
              </a:rPr>
              <a:t>Pour aller d’un point A à un point B, on trace sur la carte une droite entre ces deux points. C’est cette trace que l’on devra s’efforcer de suivre en vol. L’angle de route vraie est mesuré par rapport au Nord vrai.</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NORD VRAI </a:t>
            </a:r>
            <a:r>
              <a:rPr lang="fr-FR" sz="1200" kern="1200" dirty="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25</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ROUTE VRAIE : </a:t>
            </a:r>
            <a:r>
              <a:rPr lang="fr-FR" sz="1200" kern="1200" dirty="0">
                <a:solidFill>
                  <a:schemeClr val="tx1"/>
                </a:solidFill>
                <a:latin typeface="+mn-lt"/>
                <a:ea typeface="+mn-ea"/>
                <a:cs typeface="+mn-cs"/>
              </a:rPr>
              <a:t>Pour aller d’un point A à un point B, on trace sur la carte une droite entre ces deux points. C’est cette trace que l’on devra s’efforcer de suivre en vol. L’angle de route vraie est mesuré par rapport au Nord vrai.</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NORD VRAI </a:t>
            </a:r>
            <a:r>
              <a:rPr lang="fr-FR" sz="1200" kern="1200" dirty="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26</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rPr>
              <a:t>NORD VRAI </a:t>
            </a:r>
            <a:r>
              <a:rPr lang="fr-FR" sz="1200" kern="1200" dirty="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27</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 </a:t>
            </a:r>
            <a:r>
              <a:rPr lang="fr-FR" sz="1200" i="1" kern="1200" dirty="0">
                <a:solidFill>
                  <a:schemeClr val="tx1"/>
                </a:solidFill>
                <a:latin typeface="+mn-lt"/>
                <a:ea typeface="+mn-ea"/>
                <a:cs typeface="+mn-cs"/>
              </a:rPr>
              <a:t>Petit cercle : Ligne d’intersection formée entre la terre et un plan ne passant pas par son  centre. Excepté l’équateur, tous les parallèles sont des petits cercles. </a:t>
            </a:r>
            <a:endParaRPr lang="fr-FR"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a:solidFill>
                  <a:srgbClr val="FF0000"/>
                </a:solidFill>
                <a:latin typeface="+mn-lt"/>
                <a:ea typeface="+mn-ea"/>
                <a:cs typeface="+mn-cs"/>
              </a:rPr>
              <a:t>Soustraire un nombre relatif revient à ajouter son opposé.</a:t>
            </a:r>
            <a:endParaRPr lang="fr-FR" b="1" dirty="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b="1" dirty="0"/>
              <a:t>NORD</a:t>
            </a:r>
            <a:r>
              <a:rPr lang="fr-FR" b="1" baseline="0" dirty="0"/>
              <a:t> MAGNETIQUE </a:t>
            </a:r>
            <a:r>
              <a:rPr lang="fr-FR" baseline="0" dirty="0"/>
              <a:t>: </a:t>
            </a:r>
            <a:r>
              <a:rPr lang="fr-FR" sz="1200" kern="1200" dirty="0">
                <a:solidFill>
                  <a:schemeClr val="tx1"/>
                </a:solidFill>
                <a:latin typeface="+mn-lt"/>
                <a:ea typeface="+mn-ea"/>
                <a:cs typeface="+mn-cs"/>
              </a:rPr>
              <a:t>Autour du globe des forces influencent le compas</a:t>
            </a:r>
            <a:r>
              <a:rPr lang="fr-FR" sz="1200" b="1" kern="1200" dirty="0">
                <a:solidFill>
                  <a:schemeClr val="tx1"/>
                </a:solidFill>
                <a:latin typeface="+mn-lt"/>
                <a:ea typeface="+mn-ea"/>
                <a:cs typeface="+mn-cs"/>
              </a:rPr>
              <a:t>, le champ magnétique terrestre</a:t>
            </a:r>
            <a:r>
              <a:rPr lang="fr-FR" sz="1200" kern="1200" dirty="0">
                <a:solidFill>
                  <a:schemeClr val="tx1"/>
                </a:solidFill>
                <a:latin typeface="+mn-lt"/>
                <a:ea typeface="+mn-ea"/>
                <a:cs typeface="+mn-cs"/>
              </a:rPr>
              <a:t>. C’est comme si la terre contenait un gigantesque aimant passant par son centre, mais dont l’axe ne coïnciderait pas avec la ligne des pôles. C’est celui-ci que nous indique</a:t>
            </a:r>
            <a:r>
              <a:rPr lang="fr-FR" sz="1200" kern="1200" baseline="0" dirty="0">
                <a:solidFill>
                  <a:schemeClr val="tx1"/>
                </a:solidFill>
                <a:latin typeface="+mn-lt"/>
                <a:ea typeface="+mn-ea"/>
                <a:cs typeface="+mn-cs"/>
              </a:rPr>
              <a:t> </a:t>
            </a:r>
            <a:r>
              <a:rPr lang="fr-FR" sz="1200" kern="1200" dirty="0">
                <a:solidFill>
                  <a:schemeClr val="tx1"/>
                </a:solidFill>
                <a:latin typeface="+mn-lt"/>
                <a:ea typeface="+mn-ea"/>
                <a:cs typeface="+mn-cs"/>
              </a:rPr>
              <a:t>le compas magnétique</a:t>
            </a: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28</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29</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30</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31</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Cheminer consiste à suivre des repères naturels ou artificiels facilement visibles et identifiables comme les fleuves, les autoroutes, les côtes, les voies ferrées, les lignes haute tension.</a:t>
            </a: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35</a:t>
            </a:fld>
            <a:endParaRPr lang="fr-FR"/>
          </a:p>
        </p:txBody>
      </p:sp>
    </p:spTree>
    <p:extLst>
      <p:ext uri="{BB962C8B-B14F-4D97-AF65-F5344CB8AC3E}">
        <p14:creationId xmlns:p14="http://schemas.microsoft.com/office/powerpoint/2010/main" val="2207482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La navigation à l’estime se propose de résoudre le problème suivant :</a:t>
            </a:r>
          </a:p>
          <a:p>
            <a:r>
              <a:rPr lang="fr-FR" sz="1200" kern="1200" dirty="0">
                <a:solidFill>
                  <a:schemeClr val="tx1"/>
                </a:solidFill>
                <a:latin typeface="+mn-lt"/>
                <a:ea typeface="+mn-ea"/>
                <a:cs typeface="+mn-cs"/>
              </a:rPr>
              <a:t>Connaissant d’une part la route à suivre et la vitesse propre de mon ULM, et d’autre part la force et la direction du vent, Quel sera mon temps de vol estimé (la montre) et quel cap devrais-je afficher pour arriver à destination (compas) ?</a:t>
            </a: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36</a:t>
            </a:fld>
            <a:endParaRPr lang="fr-FR"/>
          </a:p>
        </p:txBody>
      </p:sp>
    </p:spTree>
    <p:extLst>
      <p:ext uri="{BB962C8B-B14F-4D97-AF65-F5344CB8AC3E}">
        <p14:creationId xmlns:p14="http://schemas.microsoft.com/office/powerpoint/2010/main" val="1064500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72801B5-80C3-224D-AA12-F1248FB5A1BF}" type="slidenum">
              <a:rPr lang="fr-FR" smtClean="0"/>
              <a:pPr/>
              <a:t>38</a:t>
            </a:fld>
            <a:endParaRPr lang="fr-FR"/>
          </a:p>
        </p:txBody>
      </p:sp>
    </p:spTree>
    <p:extLst>
      <p:ext uri="{BB962C8B-B14F-4D97-AF65-F5344CB8AC3E}">
        <p14:creationId xmlns:p14="http://schemas.microsoft.com/office/powerpoint/2010/main" val="1045043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40</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46CC615-92CA-004C-A2BA-78BDAA0F0857}" type="slidenum">
              <a:rPr lang="fr-FR" smtClean="0"/>
              <a:pPr/>
              <a:t>41</a:t>
            </a:fld>
            <a:endParaRPr lang="fr-FR"/>
          </a:p>
        </p:txBody>
      </p:sp>
    </p:spTree>
    <p:extLst>
      <p:ext uri="{BB962C8B-B14F-4D97-AF65-F5344CB8AC3E}">
        <p14:creationId xmlns:p14="http://schemas.microsoft.com/office/powerpoint/2010/main" val="87388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 </a:t>
            </a:r>
            <a:r>
              <a:rPr lang="fr-FR" sz="1200" i="1" kern="1200" dirty="0">
                <a:solidFill>
                  <a:schemeClr val="tx1"/>
                </a:solidFill>
                <a:latin typeface="+mn-lt"/>
                <a:ea typeface="+mn-ea"/>
                <a:cs typeface="+mn-cs"/>
              </a:rPr>
              <a:t>Grand cercle : Ligne d’intersection formée entre la terre et un plan passant par son centre.</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 </a:t>
            </a:r>
            <a:r>
              <a:rPr lang="fr-FR" sz="1200" i="1" kern="1200" dirty="0">
                <a:solidFill>
                  <a:schemeClr val="tx1"/>
                </a:solidFill>
                <a:latin typeface="+mn-lt"/>
                <a:ea typeface="+mn-ea"/>
                <a:cs typeface="+mn-cs"/>
              </a:rPr>
              <a:t>Grand cercle : Ligne d’intersection formée entre la terre et un plan passant par son centre.</a:t>
            </a: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372801B5-80C3-224D-AA12-F1248FB5A1BF}" type="slidenum">
              <a:rPr lang="fr-FR" smtClean="0"/>
              <a:pPr/>
              <a:t>14</a:t>
            </a:fld>
            <a:endParaRPr lang="fr-FR"/>
          </a:p>
        </p:txBody>
      </p:sp>
    </p:spTree>
    <p:extLst>
      <p:ext uri="{BB962C8B-B14F-4D97-AF65-F5344CB8AC3E}">
        <p14:creationId xmlns:p14="http://schemas.microsoft.com/office/powerpoint/2010/main" val="1267965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i="0" kern="1200" dirty="0">
                <a:solidFill>
                  <a:schemeClr val="tx1"/>
                </a:solidFill>
                <a:effectLst/>
                <a:latin typeface="+mn-lt"/>
                <a:ea typeface="+mn-ea"/>
                <a:cs typeface="+mn-cs"/>
              </a:rPr>
              <a:t>projections conservant les </a:t>
            </a:r>
            <a:r>
              <a:rPr lang="fr-FR" sz="1200" b="1" i="0" kern="1200" dirty="0">
                <a:solidFill>
                  <a:schemeClr val="tx1"/>
                </a:solidFill>
                <a:effectLst/>
                <a:latin typeface="+mn-lt"/>
                <a:ea typeface="+mn-ea"/>
                <a:cs typeface="+mn-cs"/>
              </a:rPr>
              <a:t>angles</a:t>
            </a:r>
            <a:r>
              <a:rPr lang="fr-FR" sz="1200" b="0" i="0" kern="1200" dirty="0">
                <a:solidFill>
                  <a:schemeClr val="tx1"/>
                </a:solidFill>
                <a:effectLst/>
                <a:latin typeface="+mn-lt"/>
                <a:ea typeface="+mn-ea"/>
                <a:cs typeface="+mn-cs"/>
              </a:rPr>
              <a:t> : dites </a:t>
            </a:r>
            <a:r>
              <a:rPr lang="fr-FR" sz="1200" b="1" i="0" kern="1200" dirty="0">
                <a:solidFill>
                  <a:schemeClr val="tx1"/>
                </a:solidFill>
                <a:effectLst/>
                <a:latin typeface="+mn-lt"/>
                <a:ea typeface="+mn-ea"/>
                <a:cs typeface="+mn-cs"/>
              </a:rPr>
              <a:t>conformes</a:t>
            </a:r>
          </a:p>
          <a:p>
            <a:r>
              <a:rPr lang="fr-FR" sz="1200" b="0" i="0" kern="1200" dirty="0">
                <a:solidFill>
                  <a:schemeClr val="tx1"/>
                </a:solidFill>
                <a:effectLst/>
                <a:latin typeface="+mn-lt"/>
                <a:ea typeface="+mn-ea"/>
                <a:cs typeface="+mn-cs"/>
              </a:rPr>
              <a:t>conservant les </a:t>
            </a:r>
            <a:r>
              <a:rPr lang="fr-FR" sz="1200" b="1" i="0" kern="1200" dirty="0">
                <a:solidFill>
                  <a:schemeClr val="tx1"/>
                </a:solidFill>
                <a:effectLst/>
                <a:latin typeface="+mn-lt"/>
                <a:ea typeface="+mn-ea"/>
                <a:cs typeface="+mn-cs"/>
              </a:rPr>
              <a:t>surfaces</a:t>
            </a:r>
            <a:r>
              <a:rPr lang="fr-FR" sz="1200" b="0" i="0" kern="1200" dirty="0">
                <a:solidFill>
                  <a:schemeClr val="tx1"/>
                </a:solidFill>
                <a:effectLst/>
                <a:latin typeface="+mn-lt"/>
                <a:ea typeface="+mn-ea"/>
                <a:cs typeface="+mn-cs"/>
              </a:rPr>
              <a:t> : Ces projections sont dites </a:t>
            </a:r>
            <a:r>
              <a:rPr lang="fr-FR" sz="1200" b="1" i="0" kern="1200" dirty="0">
                <a:solidFill>
                  <a:schemeClr val="tx1"/>
                </a:solidFill>
                <a:effectLst/>
                <a:latin typeface="+mn-lt"/>
                <a:ea typeface="+mn-ea"/>
                <a:cs typeface="+mn-cs"/>
              </a:rPr>
              <a:t>équivalentes</a:t>
            </a:r>
            <a:r>
              <a:rPr lang="fr-FR" sz="1200" b="0" i="0" kern="1200" dirty="0">
                <a:solidFill>
                  <a:schemeClr val="tx1"/>
                </a:solidFill>
                <a:effectLst/>
                <a:latin typeface="+mn-lt"/>
                <a:ea typeface="+mn-ea"/>
                <a:cs typeface="+mn-cs"/>
              </a:rPr>
              <a:t>.</a:t>
            </a:r>
          </a:p>
          <a:p>
            <a:r>
              <a:rPr lang="fr-FR" sz="1200" b="0" i="0" kern="1200" dirty="0">
                <a:solidFill>
                  <a:schemeClr val="tx1"/>
                </a:solidFill>
                <a:effectLst/>
                <a:latin typeface="+mn-lt"/>
                <a:ea typeface="+mn-ea"/>
                <a:cs typeface="+mn-cs"/>
              </a:rPr>
              <a:t>conservant les </a:t>
            </a:r>
            <a:r>
              <a:rPr lang="fr-FR" sz="1200" b="1" i="0" kern="1200" dirty="0">
                <a:solidFill>
                  <a:schemeClr val="tx1"/>
                </a:solidFill>
                <a:effectLst/>
                <a:latin typeface="+mn-lt"/>
                <a:ea typeface="+mn-ea"/>
                <a:cs typeface="+mn-cs"/>
              </a:rPr>
              <a:t>distances</a:t>
            </a:r>
            <a:r>
              <a:rPr lang="fr-FR" sz="1200" b="0" i="0" kern="1200" dirty="0">
                <a:solidFill>
                  <a:schemeClr val="tx1"/>
                </a:solidFill>
                <a:effectLst/>
                <a:latin typeface="+mn-lt"/>
                <a:ea typeface="+mn-ea"/>
                <a:cs typeface="+mn-cs"/>
              </a:rPr>
              <a:t> autour d'un point : Ces projections sont dites </a:t>
            </a:r>
            <a:r>
              <a:rPr lang="fr-FR" sz="1200" b="1" i="0" kern="1200" dirty="0">
                <a:solidFill>
                  <a:schemeClr val="tx1"/>
                </a:solidFill>
                <a:effectLst/>
                <a:latin typeface="+mn-lt"/>
                <a:ea typeface="+mn-ea"/>
                <a:cs typeface="+mn-cs"/>
              </a:rPr>
              <a:t>équidistantes</a:t>
            </a:r>
            <a:r>
              <a:rPr lang="fr-FR" sz="1200" b="0" i="0" kern="1200" dirty="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16</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267444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1671702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278991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CDDEC1D-A567-BA49-B18D-C48F4A9BA9AD}" type="datetimeFigureOut">
              <a:rPr lang="fr-FR" smtClean="0"/>
              <a:t>27/02/2021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‹N°›</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172200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390546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134246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410980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151710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327186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344018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27/02/2021</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‹N°›</a:t>
            </a:fld>
            <a:endParaRPr lang="fr-FR"/>
          </a:p>
        </p:txBody>
      </p:sp>
    </p:spTree>
    <p:extLst>
      <p:ext uri="{BB962C8B-B14F-4D97-AF65-F5344CB8AC3E}">
        <p14:creationId xmlns:p14="http://schemas.microsoft.com/office/powerpoint/2010/main" val="426724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a:latin typeface="Candara"/>
                <a:cs typeface="Haettenschweiler"/>
              </a:rPr>
              <a:t>Didier HORN – V1.13 </a:t>
            </a:r>
            <a:r>
              <a:rPr lang="fr-FR" sz="1000" b="0" dirty="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4882546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27/02/2021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‹N°›</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tiff"/><Relationship Id="rId4" Type="http://schemas.openxmlformats.org/officeDocument/2006/relationships/image" Target="../media/image18.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slide" Target="slide40.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NUL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6.jpe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slide" Target="slide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73462" y="1081354"/>
            <a:ext cx="7218009" cy="5101336"/>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400" dirty="0">
                <a:latin typeface="Trebuchet MS"/>
              </a:rPr>
              <a:t>LA TERRE ET SES REFERENCES</a:t>
            </a:r>
          </a:p>
          <a:p>
            <a:pPr marL="742950" lvl="1" indent="-285750" fontAlgn="base">
              <a:spcBef>
                <a:spcPct val="0"/>
              </a:spcBef>
              <a:buFont typeface="Arial"/>
              <a:buChar char="•"/>
              <a:defRPr/>
            </a:pPr>
            <a:r>
              <a:rPr lang="fr-FR" sz="1400" i="1" dirty="0"/>
              <a:t>Parallèles</a:t>
            </a:r>
          </a:p>
          <a:p>
            <a:pPr marL="742950" lvl="1" indent="-285750" fontAlgn="base">
              <a:spcBef>
                <a:spcPct val="0"/>
              </a:spcBef>
              <a:spcAft>
                <a:spcPts val="600"/>
              </a:spcAft>
              <a:buFont typeface="Arial"/>
              <a:buChar char="•"/>
              <a:defRPr/>
            </a:pPr>
            <a:r>
              <a:rPr lang="fr-FR" sz="1400" i="1" dirty="0"/>
              <a:t>Méridiens</a:t>
            </a:r>
            <a:endParaRPr lang="fr-FR" sz="1400" i="1" dirty="0">
              <a:latin typeface="Trebuchet MS"/>
            </a:endParaRPr>
          </a:p>
          <a:p>
            <a:pPr fontAlgn="base">
              <a:spcBef>
                <a:spcPct val="0"/>
              </a:spcBef>
              <a:defRPr/>
            </a:pPr>
            <a:r>
              <a:rPr lang="fr-FR" sz="1400" dirty="0">
                <a:latin typeface="Trebuchet MS"/>
              </a:rPr>
              <a:t>COORDONNEES GEOGRAPHIQUES</a:t>
            </a:r>
          </a:p>
          <a:p>
            <a:pPr marL="742950" lvl="1" indent="-285750" fontAlgn="base">
              <a:spcBef>
                <a:spcPct val="0"/>
              </a:spcBef>
              <a:buFont typeface="Arial"/>
              <a:buChar char="•"/>
              <a:defRPr/>
            </a:pPr>
            <a:r>
              <a:rPr lang="fr-FR" sz="1400" i="1" dirty="0">
                <a:latin typeface="Trebuchet MS"/>
              </a:rPr>
              <a:t>Latitude</a:t>
            </a:r>
          </a:p>
          <a:p>
            <a:pPr marL="742950" lvl="1" indent="-285750" fontAlgn="base">
              <a:spcBef>
                <a:spcPct val="0"/>
              </a:spcBef>
              <a:buFont typeface="Arial"/>
              <a:buChar char="•"/>
              <a:defRPr/>
            </a:pPr>
            <a:r>
              <a:rPr lang="fr-FR" sz="1400" i="1" dirty="0">
                <a:latin typeface="Trebuchet MS"/>
              </a:rPr>
              <a:t>Longitude</a:t>
            </a:r>
          </a:p>
          <a:p>
            <a:pPr fontAlgn="base">
              <a:spcBef>
                <a:spcPts val="600"/>
              </a:spcBef>
              <a:buClr>
                <a:srgbClr val="AC029D"/>
              </a:buClr>
              <a:defRPr/>
            </a:pPr>
            <a:r>
              <a:rPr lang="fr-FR" sz="1400" dirty="0">
                <a:latin typeface="Trebuchet MS"/>
              </a:rPr>
              <a:t>MESURE DES DISTANCES</a:t>
            </a:r>
          </a:p>
          <a:p>
            <a:pPr marL="742950" lvl="1" indent="-285750" fontAlgn="base">
              <a:spcBef>
                <a:spcPct val="0"/>
              </a:spcBef>
              <a:buFont typeface="Arial"/>
              <a:buChar char="•"/>
              <a:defRPr/>
            </a:pPr>
            <a:r>
              <a:rPr lang="fr-FR" sz="1400" i="1" dirty="0">
                <a:latin typeface="Trebuchet MS"/>
              </a:rPr>
              <a:t>Définition du Mile Nautique</a:t>
            </a:r>
          </a:p>
          <a:p>
            <a:pPr marL="742950" lvl="1" indent="-285750" fontAlgn="base">
              <a:spcBef>
                <a:spcPct val="0"/>
              </a:spcBef>
              <a:buFont typeface="Arial"/>
              <a:buChar char="•"/>
              <a:defRPr/>
            </a:pPr>
            <a:r>
              <a:rPr lang="fr-FR" sz="1400" i="1" dirty="0">
                <a:latin typeface="Trebuchet MS"/>
              </a:rPr>
              <a:t>Définition du mètre</a:t>
            </a:r>
          </a:p>
          <a:p>
            <a:pPr lvl="0" fontAlgn="base">
              <a:spcBef>
                <a:spcPts val="600"/>
              </a:spcBef>
              <a:buClr>
                <a:srgbClr val="AC029D"/>
              </a:buClr>
              <a:defRPr/>
            </a:pPr>
            <a:r>
              <a:rPr lang="fr-FR" sz="1400" dirty="0">
                <a:latin typeface="Trebuchet MS"/>
              </a:rPr>
              <a:t>CARTOGRAPHIE</a:t>
            </a:r>
          </a:p>
          <a:p>
            <a:pPr marL="742950" lvl="1" indent="-285750" fontAlgn="base">
              <a:spcBef>
                <a:spcPct val="0"/>
              </a:spcBef>
              <a:buFont typeface="Arial"/>
              <a:buChar char="•"/>
              <a:defRPr/>
            </a:pPr>
            <a:r>
              <a:rPr lang="fr-FR" sz="1400" i="1" dirty="0">
                <a:latin typeface="Trebuchet MS"/>
              </a:rPr>
              <a:t>Les différentes projections de la terre</a:t>
            </a:r>
          </a:p>
          <a:p>
            <a:pPr marL="742950" lvl="1" indent="-285750" fontAlgn="base">
              <a:spcBef>
                <a:spcPct val="0"/>
              </a:spcBef>
              <a:buFont typeface="Arial"/>
              <a:buChar char="•"/>
              <a:defRPr/>
            </a:pPr>
            <a:r>
              <a:rPr lang="fr-FR" sz="1400" i="1" dirty="0">
                <a:latin typeface="Trebuchet MS"/>
              </a:rPr>
              <a:t>L’échelle d’une carte</a:t>
            </a:r>
          </a:p>
          <a:p>
            <a:pPr marL="742950" lvl="1" indent="-285750" fontAlgn="base">
              <a:spcBef>
                <a:spcPct val="0"/>
              </a:spcBef>
              <a:spcAft>
                <a:spcPts val="600"/>
              </a:spcAft>
              <a:buFont typeface="Arial"/>
              <a:buChar char="•"/>
              <a:defRPr/>
            </a:pPr>
            <a:r>
              <a:rPr lang="fr-FR" sz="1400" i="1" dirty="0">
                <a:latin typeface="Trebuchet MS"/>
              </a:rPr>
              <a:t>Les cartes aéronautiques</a:t>
            </a:r>
          </a:p>
          <a:p>
            <a:pPr lvl="0" fontAlgn="base">
              <a:spcBef>
                <a:spcPct val="0"/>
              </a:spcBef>
              <a:buClr>
                <a:srgbClr val="AC029D"/>
              </a:buClr>
              <a:defRPr/>
            </a:pPr>
            <a:r>
              <a:rPr lang="fr-FR" sz="1400" dirty="0">
                <a:latin typeface="Trebuchet MS"/>
              </a:rPr>
              <a:t>NAVIGATION AERIENNE</a:t>
            </a:r>
          </a:p>
          <a:p>
            <a:pPr marL="742950" lvl="1" indent="-285750" fontAlgn="base">
              <a:spcBef>
                <a:spcPct val="0"/>
              </a:spcBef>
              <a:buFont typeface="Arial"/>
              <a:buChar char="•"/>
              <a:defRPr/>
            </a:pPr>
            <a:r>
              <a:rPr lang="fr-FR" sz="1400" i="1" dirty="0">
                <a:latin typeface="Trebuchet MS"/>
              </a:rPr>
              <a:t>Les effets du vent sur la vitesse et la trajectoire</a:t>
            </a:r>
          </a:p>
          <a:p>
            <a:pPr marL="742950" lvl="1" indent="-285750" fontAlgn="base">
              <a:spcBef>
                <a:spcPct val="0"/>
              </a:spcBef>
              <a:buFont typeface="Arial"/>
              <a:buChar char="•"/>
              <a:defRPr/>
            </a:pPr>
            <a:r>
              <a:rPr lang="fr-FR" sz="1400" i="1" dirty="0">
                <a:latin typeface="Trebuchet MS"/>
              </a:rPr>
              <a:t>Les références d’orientation</a:t>
            </a:r>
          </a:p>
          <a:p>
            <a:pPr marL="742950" lvl="1" indent="-285750" fontAlgn="base">
              <a:spcBef>
                <a:spcPct val="0"/>
              </a:spcBef>
              <a:buFont typeface="Arial"/>
              <a:buChar char="•"/>
              <a:defRPr/>
            </a:pPr>
            <a:r>
              <a:rPr lang="fr-FR" sz="1400" i="1" dirty="0">
                <a:latin typeface="Trebuchet MS"/>
              </a:rPr>
              <a:t>Relation cap/route</a:t>
            </a:r>
          </a:p>
          <a:p>
            <a:pPr lvl="0" fontAlgn="base">
              <a:spcBef>
                <a:spcPts val="600"/>
              </a:spcBef>
              <a:buClr>
                <a:srgbClr val="AC029D"/>
              </a:buClr>
              <a:defRPr/>
            </a:pPr>
            <a:r>
              <a:rPr lang="fr-FR" sz="1400" dirty="0">
                <a:latin typeface="Trebuchet MS"/>
              </a:rPr>
              <a:t>METHODES DE CALCUL D’UNE NAVIGATION A L’ESTIME</a:t>
            </a:r>
          </a:p>
          <a:p>
            <a:pPr marL="742950" lvl="1" indent="-285750" fontAlgn="base">
              <a:spcBef>
                <a:spcPct val="0"/>
              </a:spcBef>
              <a:buClr>
                <a:schemeClr val="tx1"/>
              </a:buClr>
              <a:buFont typeface="Arial" panose="020B0604020202020204" pitchFamily="34" charset="0"/>
              <a:buChar char="•"/>
              <a:defRPr/>
            </a:pPr>
            <a:r>
              <a:rPr lang="fr-FR" sz="1400" i="1" dirty="0">
                <a:latin typeface="Trebuchet MS"/>
              </a:rPr>
              <a:t>Les différents modes de navigation à vue</a:t>
            </a:r>
          </a:p>
          <a:p>
            <a:pPr marL="742950" lvl="1" indent="-285750" fontAlgn="base">
              <a:spcBef>
                <a:spcPct val="0"/>
              </a:spcBef>
              <a:buFont typeface="Arial"/>
              <a:buChar char="•"/>
              <a:defRPr/>
            </a:pPr>
            <a:r>
              <a:rPr lang="fr-FR" sz="1400" i="1" dirty="0">
                <a:latin typeface="Trebuchet MS"/>
              </a:rPr>
              <a:t>Le triangle des vitesses</a:t>
            </a:r>
          </a:p>
          <a:p>
            <a:pPr marL="742950" lvl="1" indent="-285750" fontAlgn="base">
              <a:spcBef>
                <a:spcPct val="0"/>
              </a:spcBef>
              <a:buFont typeface="Arial"/>
              <a:buChar char="•"/>
              <a:defRPr/>
            </a:pPr>
            <a:r>
              <a:rPr lang="fr-FR" sz="1400" i="1" dirty="0">
                <a:latin typeface="Trebuchet MS"/>
              </a:rPr>
              <a:t>Calcul trigonométrique</a:t>
            </a:r>
          </a:p>
        </p:txBody>
      </p:sp>
      <p:sp>
        <p:nvSpPr>
          <p:cNvPr id="3" name="Rectangle à coins arrondis 2"/>
          <p:cNvSpPr/>
          <p:nvPr/>
        </p:nvSpPr>
        <p:spPr>
          <a:xfrm>
            <a:off x="1392373" y="1173892"/>
            <a:ext cx="3080773" cy="723472"/>
          </a:xfrm>
          <a:prstGeom prst="roundRect">
            <a:avLst>
              <a:gd name="adj" fmla="val 17479"/>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0250" y="206916"/>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a:latin typeface="Trebuchet MS"/>
                <a:cs typeface="Trebuchet MS"/>
              </a:rPr>
              <a:t>LA NAVIGATION Aérienne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73462" y="1081354"/>
            <a:ext cx="7218009" cy="5101336"/>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400" dirty="0">
                <a:latin typeface="Trebuchet MS"/>
              </a:rPr>
              <a:t>LA TERRE ET SES REFERENCES</a:t>
            </a:r>
          </a:p>
          <a:p>
            <a:pPr marL="742950" lvl="1" indent="-285750" fontAlgn="base">
              <a:spcBef>
                <a:spcPct val="0"/>
              </a:spcBef>
              <a:buFont typeface="Arial"/>
              <a:buChar char="•"/>
              <a:defRPr/>
            </a:pPr>
            <a:r>
              <a:rPr lang="fr-FR" sz="1400" i="1" dirty="0"/>
              <a:t>Parallèles</a:t>
            </a:r>
          </a:p>
          <a:p>
            <a:pPr marL="742950" lvl="1" indent="-285750" fontAlgn="base">
              <a:spcBef>
                <a:spcPct val="0"/>
              </a:spcBef>
              <a:spcAft>
                <a:spcPts val="600"/>
              </a:spcAft>
              <a:buFont typeface="Arial"/>
              <a:buChar char="•"/>
              <a:defRPr/>
            </a:pPr>
            <a:r>
              <a:rPr lang="fr-FR" sz="1400" i="1" dirty="0"/>
              <a:t>Méridiens</a:t>
            </a:r>
            <a:endParaRPr lang="fr-FR" sz="1400" i="1" dirty="0">
              <a:latin typeface="Trebuchet MS"/>
            </a:endParaRPr>
          </a:p>
          <a:p>
            <a:pPr fontAlgn="base">
              <a:spcBef>
                <a:spcPct val="0"/>
              </a:spcBef>
              <a:defRPr/>
            </a:pPr>
            <a:r>
              <a:rPr lang="fr-FR" sz="1400" dirty="0">
                <a:latin typeface="Trebuchet MS"/>
              </a:rPr>
              <a:t>COORDONNEES GEOGRAPHIQUES</a:t>
            </a:r>
          </a:p>
          <a:p>
            <a:pPr marL="742950" lvl="1" indent="-285750" fontAlgn="base">
              <a:spcBef>
                <a:spcPct val="0"/>
              </a:spcBef>
              <a:buFont typeface="Arial"/>
              <a:buChar char="•"/>
              <a:defRPr/>
            </a:pPr>
            <a:r>
              <a:rPr lang="fr-FR" sz="1400" i="1" dirty="0">
                <a:latin typeface="Trebuchet MS"/>
              </a:rPr>
              <a:t>Latitude</a:t>
            </a:r>
          </a:p>
          <a:p>
            <a:pPr marL="742950" lvl="1" indent="-285750" fontAlgn="base">
              <a:spcBef>
                <a:spcPct val="0"/>
              </a:spcBef>
              <a:buFont typeface="Arial"/>
              <a:buChar char="•"/>
              <a:defRPr/>
            </a:pPr>
            <a:r>
              <a:rPr lang="fr-FR" sz="1400" i="1" dirty="0">
                <a:latin typeface="Trebuchet MS"/>
              </a:rPr>
              <a:t>Longitude</a:t>
            </a:r>
          </a:p>
          <a:p>
            <a:pPr fontAlgn="base">
              <a:spcBef>
                <a:spcPts val="600"/>
              </a:spcBef>
              <a:buClr>
                <a:srgbClr val="AC029D"/>
              </a:buClr>
              <a:defRPr/>
            </a:pPr>
            <a:r>
              <a:rPr lang="fr-FR" sz="1400" dirty="0">
                <a:latin typeface="Trebuchet MS"/>
              </a:rPr>
              <a:t>MESURE DES DISTANCES</a:t>
            </a:r>
          </a:p>
          <a:p>
            <a:pPr marL="742950" lvl="1" indent="-285750" fontAlgn="base">
              <a:spcBef>
                <a:spcPct val="0"/>
              </a:spcBef>
              <a:buFont typeface="Arial"/>
              <a:buChar char="•"/>
              <a:defRPr/>
            </a:pPr>
            <a:r>
              <a:rPr lang="fr-FR" sz="1400" i="1" dirty="0">
                <a:latin typeface="Trebuchet MS"/>
              </a:rPr>
              <a:t>Définition du Mile Nautique</a:t>
            </a:r>
          </a:p>
          <a:p>
            <a:pPr marL="742950" lvl="1" indent="-285750" fontAlgn="base">
              <a:spcBef>
                <a:spcPct val="0"/>
              </a:spcBef>
              <a:buFont typeface="Arial"/>
              <a:buChar char="•"/>
              <a:defRPr/>
            </a:pPr>
            <a:r>
              <a:rPr lang="fr-FR" sz="1400" i="1" dirty="0">
                <a:latin typeface="Trebuchet MS"/>
              </a:rPr>
              <a:t>Définition du mètre</a:t>
            </a:r>
          </a:p>
          <a:p>
            <a:pPr lvl="0" fontAlgn="base">
              <a:spcBef>
                <a:spcPts val="600"/>
              </a:spcBef>
              <a:buClr>
                <a:srgbClr val="AC029D"/>
              </a:buClr>
              <a:defRPr/>
            </a:pPr>
            <a:r>
              <a:rPr lang="fr-FR" sz="1400" dirty="0">
                <a:latin typeface="Trebuchet MS"/>
              </a:rPr>
              <a:t>CARTOGRAPHIE</a:t>
            </a:r>
          </a:p>
          <a:p>
            <a:pPr marL="742950" lvl="1" indent="-285750" fontAlgn="base">
              <a:spcBef>
                <a:spcPct val="0"/>
              </a:spcBef>
              <a:buFont typeface="Arial"/>
              <a:buChar char="•"/>
              <a:defRPr/>
            </a:pPr>
            <a:r>
              <a:rPr lang="fr-FR" sz="1400" i="1" dirty="0">
                <a:latin typeface="Trebuchet MS"/>
              </a:rPr>
              <a:t>Les différentes projections de la terre</a:t>
            </a:r>
          </a:p>
          <a:p>
            <a:pPr marL="742950" lvl="1" indent="-285750" fontAlgn="base">
              <a:spcBef>
                <a:spcPct val="0"/>
              </a:spcBef>
              <a:buFont typeface="Arial"/>
              <a:buChar char="•"/>
              <a:defRPr/>
            </a:pPr>
            <a:r>
              <a:rPr lang="fr-FR" sz="1400" i="1" dirty="0">
                <a:latin typeface="Trebuchet MS"/>
              </a:rPr>
              <a:t>L’échelle d’une carte</a:t>
            </a:r>
          </a:p>
          <a:p>
            <a:pPr marL="742950" lvl="1" indent="-285750" fontAlgn="base">
              <a:spcBef>
                <a:spcPct val="0"/>
              </a:spcBef>
              <a:spcAft>
                <a:spcPts val="600"/>
              </a:spcAft>
              <a:buFont typeface="Arial"/>
              <a:buChar char="•"/>
              <a:defRPr/>
            </a:pPr>
            <a:r>
              <a:rPr lang="fr-FR" sz="1400" i="1" dirty="0">
                <a:latin typeface="Trebuchet MS"/>
              </a:rPr>
              <a:t>Les cartes aéronautiques</a:t>
            </a:r>
          </a:p>
          <a:p>
            <a:pPr lvl="0" fontAlgn="base">
              <a:spcBef>
                <a:spcPct val="0"/>
              </a:spcBef>
              <a:buClr>
                <a:srgbClr val="AC029D"/>
              </a:buClr>
              <a:defRPr/>
            </a:pPr>
            <a:r>
              <a:rPr lang="fr-FR" sz="1400" dirty="0">
                <a:latin typeface="Trebuchet MS"/>
              </a:rPr>
              <a:t>NAVIGATION AERIENNE</a:t>
            </a:r>
          </a:p>
          <a:p>
            <a:pPr marL="742950" lvl="1" indent="-285750" fontAlgn="base">
              <a:spcBef>
                <a:spcPct val="0"/>
              </a:spcBef>
              <a:buFont typeface="Arial"/>
              <a:buChar char="•"/>
              <a:defRPr/>
            </a:pPr>
            <a:r>
              <a:rPr lang="fr-FR" sz="1400" i="1" dirty="0">
                <a:latin typeface="Trebuchet MS"/>
              </a:rPr>
              <a:t>Les effets du vent sur la vitesse et la trajectoire</a:t>
            </a:r>
          </a:p>
          <a:p>
            <a:pPr marL="742950" lvl="1" indent="-285750" fontAlgn="base">
              <a:spcBef>
                <a:spcPct val="0"/>
              </a:spcBef>
              <a:buFont typeface="Arial"/>
              <a:buChar char="•"/>
              <a:defRPr/>
            </a:pPr>
            <a:r>
              <a:rPr lang="fr-FR" sz="1400" i="1" dirty="0">
                <a:latin typeface="Trebuchet MS"/>
              </a:rPr>
              <a:t>Les références d’orientation</a:t>
            </a:r>
          </a:p>
          <a:p>
            <a:pPr marL="742950" lvl="1" indent="-285750" fontAlgn="base">
              <a:spcBef>
                <a:spcPct val="0"/>
              </a:spcBef>
              <a:buFont typeface="Arial"/>
              <a:buChar char="•"/>
              <a:defRPr/>
            </a:pPr>
            <a:r>
              <a:rPr lang="fr-FR" sz="1400" i="1" dirty="0">
                <a:latin typeface="Trebuchet MS"/>
              </a:rPr>
              <a:t>Relation cap/route</a:t>
            </a:r>
          </a:p>
          <a:p>
            <a:pPr lvl="0" fontAlgn="base">
              <a:spcBef>
                <a:spcPts val="600"/>
              </a:spcBef>
              <a:buClr>
                <a:srgbClr val="AC029D"/>
              </a:buClr>
              <a:defRPr/>
            </a:pPr>
            <a:r>
              <a:rPr lang="fr-FR" sz="1400" dirty="0">
                <a:latin typeface="Trebuchet MS"/>
              </a:rPr>
              <a:t>METHODES DE CALCUL D’UNE NAVIGATION A L’ESTIME</a:t>
            </a:r>
          </a:p>
          <a:p>
            <a:pPr marL="742950" lvl="1" indent="-285750" fontAlgn="base">
              <a:spcBef>
                <a:spcPct val="0"/>
              </a:spcBef>
              <a:buClr>
                <a:schemeClr val="tx1"/>
              </a:buClr>
              <a:buFont typeface="Arial" panose="020B0604020202020204" pitchFamily="34" charset="0"/>
              <a:buChar char="•"/>
              <a:defRPr/>
            </a:pPr>
            <a:r>
              <a:rPr lang="fr-FR" sz="1400" i="1" dirty="0">
                <a:latin typeface="Trebuchet MS"/>
              </a:rPr>
              <a:t>Les différents modes de navigation à vue</a:t>
            </a:r>
          </a:p>
          <a:p>
            <a:pPr marL="742950" lvl="1" indent="-285750" fontAlgn="base">
              <a:spcBef>
                <a:spcPct val="0"/>
              </a:spcBef>
              <a:buFont typeface="Arial"/>
              <a:buChar char="•"/>
              <a:defRPr/>
            </a:pPr>
            <a:r>
              <a:rPr lang="fr-FR" sz="1400" i="1" dirty="0">
                <a:latin typeface="Trebuchet MS"/>
              </a:rPr>
              <a:t>Le triangle des vitesses</a:t>
            </a:r>
          </a:p>
          <a:p>
            <a:pPr marL="742950" lvl="1" indent="-285750" fontAlgn="base">
              <a:spcBef>
                <a:spcPct val="0"/>
              </a:spcBef>
              <a:buFont typeface="Arial"/>
              <a:buChar char="•"/>
              <a:defRPr/>
            </a:pPr>
            <a:r>
              <a:rPr lang="fr-FR" sz="1400" i="1" dirty="0">
                <a:latin typeface="Trebuchet MS"/>
              </a:rPr>
              <a:t>Calcul trigonométrique</a:t>
            </a:r>
          </a:p>
        </p:txBody>
      </p:sp>
      <p:sp>
        <p:nvSpPr>
          <p:cNvPr id="3" name="Rectangle à coins arrondis 2"/>
          <p:cNvSpPr/>
          <p:nvPr/>
        </p:nvSpPr>
        <p:spPr>
          <a:xfrm>
            <a:off x="1491227" y="2641615"/>
            <a:ext cx="3080773" cy="723472"/>
          </a:xfrm>
          <a:prstGeom prst="roundRect">
            <a:avLst>
              <a:gd name="adj" fmla="val 17479"/>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0250" y="206916"/>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a:latin typeface="Trebuchet MS"/>
                <a:cs typeface="Trebuchet MS"/>
              </a:rPr>
              <a:t>LA NAVIGATION Aérienne</a:t>
            </a:r>
          </a:p>
        </p:txBody>
      </p:sp>
    </p:spTree>
    <p:extLst>
      <p:ext uri="{BB962C8B-B14F-4D97-AF65-F5344CB8AC3E}">
        <p14:creationId xmlns:p14="http://schemas.microsoft.com/office/powerpoint/2010/main" val="2893017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4"/>
          <p:cNvSpPr>
            <a:spLocks noChangeArrowheads="1"/>
          </p:cNvSpPr>
          <p:nvPr/>
        </p:nvSpPr>
        <p:spPr bwMode="auto">
          <a:xfrm>
            <a:off x="-13805" y="170856"/>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MESURE DES DISTANCES</a:t>
            </a:r>
          </a:p>
        </p:txBody>
      </p:sp>
      <p:pic>
        <p:nvPicPr>
          <p:cNvPr id="4" name="Imag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71500" y="511930"/>
            <a:ext cx="2400301" cy="6121400"/>
          </a:xfrm>
          <a:prstGeom prst="rect">
            <a:avLst/>
          </a:prstGeom>
          <a:effectLst>
            <a:softEdge rad="50800"/>
          </a:effectLst>
        </p:spPr>
      </p:pic>
      <p:sp>
        <p:nvSpPr>
          <p:cNvPr id="36" name="ZoneTexte 35"/>
          <p:cNvSpPr txBox="1"/>
          <p:nvPr/>
        </p:nvSpPr>
        <p:spPr>
          <a:xfrm>
            <a:off x="1449768" y="1458127"/>
            <a:ext cx="431979" cy="307777"/>
          </a:xfrm>
          <a:prstGeom prst="rect">
            <a:avLst/>
          </a:prstGeom>
          <a:solidFill>
            <a:srgbClr val="FFFF00"/>
          </a:solidFill>
          <a:ln>
            <a:noFill/>
          </a:ln>
          <a:effectLst>
            <a:softEdge rad="508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400" dirty="0">
                <a:solidFill>
                  <a:srgbClr val="000000"/>
                </a:solidFill>
              </a:rPr>
              <a:t>50’</a:t>
            </a:r>
          </a:p>
        </p:txBody>
      </p:sp>
      <p:sp>
        <p:nvSpPr>
          <p:cNvPr id="37" name="ZoneTexte 36"/>
          <p:cNvSpPr txBox="1"/>
          <p:nvPr/>
        </p:nvSpPr>
        <p:spPr>
          <a:xfrm>
            <a:off x="1449768" y="2423327"/>
            <a:ext cx="431979" cy="307777"/>
          </a:xfrm>
          <a:prstGeom prst="rect">
            <a:avLst/>
          </a:prstGeom>
          <a:solidFill>
            <a:srgbClr val="FFFF00"/>
          </a:solidFill>
          <a:ln>
            <a:noFill/>
          </a:ln>
          <a:effectLst>
            <a:softEdge rad="508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fr-FR"/>
            </a:defPPr>
            <a:lvl1pPr algn="ctr">
              <a:defRPr sz="1400">
                <a:solidFill>
                  <a:srgbClr val="FF0000"/>
                </a:solidFill>
              </a:defRPr>
            </a:lvl1pPr>
          </a:lstStyle>
          <a:p>
            <a:r>
              <a:rPr lang="fr-FR" dirty="0">
                <a:solidFill>
                  <a:srgbClr val="000000"/>
                </a:solidFill>
              </a:rPr>
              <a:t>40’</a:t>
            </a:r>
          </a:p>
        </p:txBody>
      </p:sp>
      <p:sp>
        <p:nvSpPr>
          <p:cNvPr id="38" name="ZoneTexte 37"/>
          <p:cNvSpPr txBox="1"/>
          <p:nvPr/>
        </p:nvSpPr>
        <p:spPr>
          <a:xfrm>
            <a:off x="1444568" y="3363155"/>
            <a:ext cx="431979" cy="307777"/>
          </a:xfrm>
          <a:prstGeom prst="rect">
            <a:avLst/>
          </a:prstGeom>
          <a:solidFill>
            <a:srgbClr val="FFFF00"/>
          </a:solidFill>
          <a:ln>
            <a:noFill/>
          </a:ln>
          <a:effectLst>
            <a:softEdge rad="508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fr-FR"/>
            </a:defPPr>
            <a:lvl1pPr algn="ctr">
              <a:defRPr sz="1400">
                <a:solidFill>
                  <a:srgbClr val="FF0000"/>
                </a:solidFill>
              </a:defRPr>
            </a:lvl1pPr>
          </a:lstStyle>
          <a:p>
            <a:r>
              <a:rPr lang="fr-FR" dirty="0">
                <a:solidFill>
                  <a:srgbClr val="000000"/>
                </a:solidFill>
              </a:rPr>
              <a:t>30’</a:t>
            </a:r>
          </a:p>
        </p:txBody>
      </p:sp>
      <p:sp>
        <p:nvSpPr>
          <p:cNvPr id="39" name="ZoneTexte 38"/>
          <p:cNvSpPr txBox="1"/>
          <p:nvPr/>
        </p:nvSpPr>
        <p:spPr>
          <a:xfrm>
            <a:off x="1413843" y="4332386"/>
            <a:ext cx="431979" cy="307777"/>
          </a:xfrm>
          <a:prstGeom prst="rect">
            <a:avLst/>
          </a:prstGeom>
          <a:solidFill>
            <a:srgbClr val="FFFF00"/>
          </a:solidFill>
          <a:ln>
            <a:noFill/>
          </a:ln>
          <a:effectLst>
            <a:softEdge rad="508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fr-FR"/>
            </a:defPPr>
            <a:lvl1pPr algn="ctr">
              <a:defRPr sz="1400">
                <a:solidFill>
                  <a:srgbClr val="FF0000"/>
                </a:solidFill>
              </a:defRPr>
            </a:lvl1pPr>
          </a:lstStyle>
          <a:p>
            <a:r>
              <a:rPr lang="fr-FR" dirty="0">
                <a:solidFill>
                  <a:srgbClr val="000000"/>
                </a:solidFill>
              </a:rPr>
              <a:t>20’</a:t>
            </a:r>
          </a:p>
        </p:txBody>
      </p:sp>
      <p:sp>
        <p:nvSpPr>
          <p:cNvPr id="40" name="ZoneTexte 39"/>
          <p:cNvSpPr txBox="1"/>
          <p:nvPr/>
        </p:nvSpPr>
        <p:spPr>
          <a:xfrm>
            <a:off x="1413843" y="5381254"/>
            <a:ext cx="431979" cy="307777"/>
          </a:xfrm>
          <a:prstGeom prst="rect">
            <a:avLst/>
          </a:prstGeom>
          <a:solidFill>
            <a:srgbClr val="FFFF00"/>
          </a:solidFill>
          <a:ln>
            <a:noFill/>
          </a:ln>
          <a:effectLst>
            <a:softEdge rad="50800"/>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defPPr>
              <a:defRPr lang="fr-FR"/>
            </a:defPPr>
            <a:lvl1pPr algn="ctr">
              <a:defRPr sz="1400">
                <a:solidFill>
                  <a:srgbClr val="FF0000"/>
                </a:solidFill>
              </a:defRPr>
            </a:lvl1pPr>
          </a:lstStyle>
          <a:p>
            <a:r>
              <a:rPr lang="fr-FR" dirty="0">
                <a:solidFill>
                  <a:srgbClr val="000000"/>
                </a:solidFill>
              </a:rPr>
              <a:t>10’</a:t>
            </a:r>
          </a:p>
        </p:txBody>
      </p:sp>
      <p:sp>
        <p:nvSpPr>
          <p:cNvPr id="41" name="ZoneTexte 40"/>
          <p:cNvSpPr txBox="1"/>
          <p:nvPr/>
        </p:nvSpPr>
        <p:spPr>
          <a:xfrm>
            <a:off x="2574412" y="4441393"/>
            <a:ext cx="1707399" cy="307777"/>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400" dirty="0">
                <a:solidFill>
                  <a:schemeClr val="accent2"/>
                </a:solidFill>
              </a:rPr>
              <a:t>1’ = 1 NM = 1 852 m </a:t>
            </a:r>
          </a:p>
        </p:txBody>
      </p:sp>
      <p:sp>
        <p:nvSpPr>
          <p:cNvPr id="44" name="ZoneTexte 43"/>
          <p:cNvSpPr txBox="1"/>
          <p:nvPr/>
        </p:nvSpPr>
        <p:spPr>
          <a:xfrm>
            <a:off x="3086100" y="864681"/>
            <a:ext cx="5878996" cy="1223092"/>
          </a:xfrm>
          <a:prstGeom prst="rect">
            <a:avLst/>
          </a:prstGeom>
          <a:noFill/>
        </p:spPr>
        <p:txBody>
          <a:bodyPr wrap="square" rtlCol="0">
            <a:spAutoFit/>
          </a:bodyPr>
          <a:lstStyle/>
          <a:p>
            <a:pPr algn="ctr">
              <a:lnSpc>
                <a:spcPct val="120000"/>
              </a:lnSpc>
              <a:spcAft>
                <a:spcPts val="600"/>
              </a:spcAft>
              <a:defRPr/>
            </a:pPr>
            <a:r>
              <a:rPr lang="fr-FR" sz="1600" dirty="0">
                <a:solidFill>
                  <a:srgbClr val="C0504D"/>
                </a:solidFill>
                <a:latin typeface="Trebuchet MS"/>
                <a:cs typeface="Trebuchet MS"/>
              </a:rPr>
              <a:t>LE MILLE NAUTIQUE (NM)</a:t>
            </a:r>
          </a:p>
          <a:p>
            <a:pPr algn="ctr">
              <a:lnSpc>
                <a:spcPct val="120000"/>
              </a:lnSpc>
            </a:pPr>
            <a:r>
              <a:rPr lang="fr-FR" sz="1400" dirty="0"/>
              <a:t>Il est égal à 1 minute d’angle mesurée sur un grand cercle (40 000 km).</a:t>
            </a:r>
          </a:p>
          <a:p>
            <a:pPr algn="ctr">
              <a:lnSpc>
                <a:spcPct val="120000"/>
              </a:lnSpc>
            </a:pPr>
            <a:r>
              <a:rPr lang="fr-FR" sz="1400" dirty="0"/>
              <a:t>Comme Il y a 21 600’ sur un grand cercle (360°x 60’) : </a:t>
            </a:r>
          </a:p>
          <a:p>
            <a:pPr algn="ctr">
              <a:lnSpc>
                <a:spcPct val="120000"/>
              </a:lnSpc>
            </a:pPr>
            <a:r>
              <a:rPr lang="fr-FR" sz="1400" dirty="0"/>
              <a:t>1 NM = 40 000 / 21 600. Ce qui correspond à </a:t>
            </a:r>
            <a:r>
              <a:rPr lang="fr-FR" sz="1400" b="1" dirty="0"/>
              <a:t>1 852 m</a:t>
            </a:r>
            <a:r>
              <a:rPr lang="fr-FR" sz="1400" dirty="0"/>
              <a:t>.</a:t>
            </a:r>
          </a:p>
        </p:txBody>
      </p:sp>
      <p:sp>
        <p:nvSpPr>
          <p:cNvPr id="45" name="ZoneTexte 44"/>
          <p:cNvSpPr txBox="1"/>
          <p:nvPr/>
        </p:nvSpPr>
        <p:spPr>
          <a:xfrm>
            <a:off x="3086100" y="2284062"/>
            <a:ext cx="5803900" cy="1078757"/>
          </a:xfrm>
          <a:prstGeom prst="rect">
            <a:avLst/>
          </a:prstGeom>
          <a:noFill/>
        </p:spPr>
        <p:txBody>
          <a:bodyPr wrap="square" rtlCol="0">
            <a:spAutoFit/>
          </a:bodyPr>
          <a:lstStyle/>
          <a:p>
            <a:pPr algn="ctr">
              <a:lnSpc>
                <a:spcPct val="130000"/>
              </a:lnSpc>
              <a:spcAft>
                <a:spcPts val="600"/>
              </a:spcAft>
              <a:defRPr/>
            </a:pPr>
            <a:r>
              <a:rPr lang="fr-FR" sz="1600" dirty="0">
                <a:solidFill>
                  <a:srgbClr val="C0504D"/>
                </a:solidFill>
                <a:latin typeface="Trebuchet MS"/>
                <a:cs typeface="Trebuchet MS"/>
              </a:rPr>
              <a:t>LE METRE</a:t>
            </a:r>
          </a:p>
          <a:p>
            <a:pPr algn="ctr">
              <a:lnSpc>
                <a:spcPct val="130000"/>
              </a:lnSpc>
            </a:pPr>
            <a:r>
              <a:rPr lang="fr-FR" sz="1400" dirty="0"/>
              <a:t>En 1791, l’Académie Française des Sciences a défini le mètre comme étant</a:t>
            </a:r>
          </a:p>
          <a:p>
            <a:pPr algn="ctr">
              <a:lnSpc>
                <a:spcPct val="130000"/>
              </a:lnSpc>
              <a:spcAft>
                <a:spcPts val="3000"/>
              </a:spcAft>
            </a:pPr>
            <a:r>
              <a:rPr lang="fr-FR" sz="1400" dirty="0"/>
              <a:t> la dix millionième partie du 1/4 d’un méridien terrestre.</a:t>
            </a:r>
          </a:p>
        </p:txBody>
      </p:sp>
      <p:sp>
        <p:nvSpPr>
          <p:cNvPr id="46" name="ZoneTexte 45"/>
          <p:cNvSpPr txBox="1"/>
          <p:nvPr/>
        </p:nvSpPr>
        <p:spPr>
          <a:xfrm>
            <a:off x="3086100" y="3333528"/>
            <a:ext cx="5803900" cy="921791"/>
          </a:xfrm>
          <a:prstGeom prst="rect">
            <a:avLst/>
          </a:prstGeom>
          <a:noFill/>
        </p:spPr>
        <p:txBody>
          <a:bodyPr wrap="square" rtlCol="0">
            <a:spAutoFit/>
          </a:bodyPr>
          <a:lstStyle/>
          <a:p>
            <a:pPr algn="ctr">
              <a:lnSpc>
                <a:spcPct val="130000"/>
              </a:lnSpc>
            </a:pPr>
            <a:r>
              <a:rPr lang="fr-FR" sz="1400" dirty="0"/>
              <a:t>Depuis 1983, la Conférence Générale des Poids et Mesures a redéfini la valeur du mètre comme étant la distance parcourue par la lumière dans le vide en 1/300 000 000 seconde.</a:t>
            </a:r>
          </a:p>
        </p:txBody>
      </p:sp>
      <p:pic>
        <p:nvPicPr>
          <p:cNvPr id="47" name="Image 20"/>
          <p:cNvPicPr>
            <a:picLocks noChangeAspect="1" noChangeArrowheads="1"/>
          </p:cNvPicPr>
          <p:nvPr/>
        </p:nvPicPr>
        <p:blipFill>
          <a:blip r:embed="rId3">
            <a:clrChange>
              <a:clrFrom>
                <a:srgbClr val="F2F5F8"/>
              </a:clrFrom>
              <a:clrTo>
                <a:srgbClr val="F2F5F8">
                  <a:alpha val="0"/>
                </a:srgbClr>
              </a:clrTo>
            </a:clrChange>
          </a:blip>
          <a:srcRect/>
          <a:stretch>
            <a:fillRect/>
          </a:stretch>
        </p:blipFill>
        <p:spPr bwMode="auto">
          <a:xfrm>
            <a:off x="4689366" y="4255319"/>
            <a:ext cx="2533136" cy="2521599"/>
          </a:xfrm>
          <a:prstGeom prst="rect">
            <a:avLst/>
          </a:prstGeom>
          <a:noFill/>
        </p:spPr>
      </p:pic>
      <p:sp>
        <p:nvSpPr>
          <p:cNvPr id="49" name="Ellipse 48"/>
          <p:cNvSpPr>
            <a:spLocks noChangeAspect="1"/>
          </p:cNvSpPr>
          <p:nvPr/>
        </p:nvSpPr>
        <p:spPr>
          <a:xfrm>
            <a:off x="878947" y="448430"/>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0" name="Ellipse 49"/>
          <p:cNvSpPr>
            <a:spLocks noChangeAspect="1"/>
          </p:cNvSpPr>
          <p:nvPr/>
        </p:nvSpPr>
        <p:spPr>
          <a:xfrm>
            <a:off x="703794" y="6366624"/>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Flèche vers la droite 6"/>
          <p:cNvSpPr/>
          <p:nvPr/>
        </p:nvSpPr>
        <p:spPr>
          <a:xfrm>
            <a:off x="1921498" y="4505001"/>
            <a:ext cx="641364" cy="180000"/>
          </a:xfrm>
          <a:prstGeom prst="rightArrow">
            <a:avLst>
              <a:gd name="adj1" fmla="val 50000"/>
              <a:gd name="adj2" fmla="val 89912"/>
            </a:avLst>
          </a:prstGeom>
          <a:solidFill>
            <a:schemeClr val="accent2">
              <a:alpha val="66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Arc 47"/>
          <p:cNvSpPr>
            <a:spLocks noChangeAspect="1"/>
          </p:cNvSpPr>
          <p:nvPr/>
        </p:nvSpPr>
        <p:spPr>
          <a:xfrm>
            <a:off x="4682066" y="4255318"/>
            <a:ext cx="2533136" cy="2479039"/>
          </a:xfrm>
          <a:prstGeom prst="arc">
            <a:avLst/>
          </a:prstGeom>
          <a:ln w="28575" cap="rnd" cmpd="sng">
            <a:solidFill>
              <a:srgbClr val="E01E4A"/>
            </a:solidFill>
            <a:headEnd type="arrow" w="sm" len="sm"/>
            <a:tailEnd type="arrow" w="sm"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2325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p:cTn id="15" dur="500" fill="hold"/>
                                        <p:tgtEl>
                                          <p:spTgt spid="50"/>
                                        </p:tgtEl>
                                        <p:attrNameLst>
                                          <p:attrName>ppt_w</p:attrName>
                                        </p:attrNameLst>
                                      </p:cBhvr>
                                      <p:tavLst>
                                        <p:tav tm="0">
                                          <p:val>
                                            <p:strVal val="4*#ppt_w"/>
                                          </p:val>
                                        </p:tav>
                                        <p:tav tm="100000">
                                          <p:val>
                                            <p:strVal val="#ppt_w"/>
                                          </p:val>
                                        </p:tav>
                                      </p:tavLst>
                                    </p:anim>
                                    <p:anim calcmode="lin" valueType="num">
                                      <p:cBhvr>
                                        <p:cTn id="16" dur="500" fill="hold"/>
                                        <p:tgtEl>
                                          <p:spTgt spid="50"/>
                                        </p:tgtEl>
                                        <p:attrNameLst>
                                          <p:attrName>ppt_h</p:attrName>
                                        </p:attrNameLst>
                                      </p:cBhvr>
                                      <p:tavLst>
                                        <p:tav tm="0">
                                          <p:val>
                                            <p:strVal val="4*#ppt_h"/>
                                          </p:val>
                                        </p:tav>
                                        <p:tav tm="100000">
                                          <p:val>
                                            <p:strVal val="#ppt_h"/>
                                          </p:val>
                                        </p:tav>
                                      </p:tavLst>
                                    </p:anim>
                                  </p:childTnLst>
                                </p:cTn>
                              </p:par>
                            </p:childTnLst>
                          </p:cTn>
                        </p:par>
                        <p:par>
                          <p:cTn id="17" fill="hold">
                            <p:stCondLst>
                              <p:cond delay="500"/>
                            </p:stCondLst>
                            <p:childTnLst>
                              <p:par>
                                <p:cTn id="18" presetID="23" presetClass="entr" presetSubtype="32"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500" fill="hold"/>
                                        <p:tgtEl>
                                          <p:spTgt spid="49"/>
                                        </p:tgtEl>
                                        <p:attrNameLst>
                                          <p:attrName>ppt_w</p:attrName>
                                        </p:attrNameLst>
                                      </p:cBhvr>
                                      <p:tavLst>
                                        <p:tav tm="0">
                                          <p:val>
                                            <p:strVal val="4*#ppt_w"/>
                                          </p:val>
                                        </p:tav>
                                        <p:tav tm="100000">
                                          <p:val>
                                            <p:strVal val="#ppt_w"/>
                                          </p:val>
                                        </p:tav>
                                      </p:tavLst>
                                    </p:anim>
                                    <p:anim calcmode="lin" valueType="num">
                                      <p:cBhvr>
                                        <p:cTn id="21" dur="500" fill="hold"/>
                                        <p:tgtEl>
                                          <p:spTgt spid="49"/>
                                        </p:tgtEl>
                                        <p:attrNameLst>
                                          <p:attrName>ppt_h</p:attrName>
                                        </p:attrNameLst>
                                      </p:cBhvr>
                                      <p:tavLst>
                                        <p:tav tm="0">
                                          <p:val>
                                            <p:strVal val="4*#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1000"/>
                                        <p:tgtEl>
                                          <p:spTgt spid="7"/>
                                        </p:tgtEl>
                                      </p:cBhvr>
                                    </p:animEffect>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7"/>
                                        </p:tgtEl>
                                        <p:attrNameLst>
                                          <p:attrName>style.visibility</p:attrName>
                                        </p:attrNameLst>
                                      </p:cBhvr>
                                      <p:to>
                                        <p:strVal val="visible"/>
                                      </p:to>
                                    </p:set>
                                  </p:childTnLst>
                                </p:cTn>
                              </p:par>
                            </p:childTnLst>
                          </p:cTn>
                        </p:par>
                        <p:par>
                          <p:cTn id="54" fill="hold">
                            <p:stCondLst>
                              <p:cond delay="0"/>
                            </p:stCondLst>
                            <p:childTnLst>
                              <p:par>
                                <p:cTn id="55" presetID="22" presetClass="entr" presetSubtype="1"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up)">
                                      <p:cBhvr>
                                        <p:cTn id="57" dur="10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4" grpId="0"/>
      <p:bldP spid="45" grpId="0"/>
      <p:bldP spid="46" grpId="0"/>
      <p:bldP spid="49" grpId="0" animBg="1"/>
      <p:bldP spid="50" grpId="0" animBg="1"/>
      <p:bldP spid="7" grpId="0" animBg="1"/>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73462" y="1081354"/>
            <a:ext cx="7218009" cy="5101336"/>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400" dirty="0">
                <a:latin typeface="Trebuchet MS"/>
              </a:rPr>
              <a:t>LA TERRE ET SES REFERENCES</a:t>
            </a:r>
          </a:p>
          <a:p>
            <a:pPr marL="742950" lvl="1" indent="-285750" fontAlgn="base">
              <a:spcBef>
                <a:spcPct val="0"/>
              </a:spcBef>
              <a:buFont typeface="Arial"/>
              <a:buChar char="•"/>
              <a:defRPr/>
            </a:pPr>
            <a:r>
              <a:rPr lang="fr-FR" sz="1400" i="1" dirty="0"/>
              <a:t>Parallèles</a:t>
            </a:r>
          </a:p>
          <a:p>
            <a:pPr marL="742950" lvl="1" indent="-285750" fontAlgn="base">
              <a:spcBef>
                <a:spcPct val="0"/>
              </a:spcBef>
              <a:spcAft>
                <a:spcPts val="600"/>
              </a:spcAft>
              <a:buFont typeface="Arial"/>
              <a:buChar char="•"/>
              <a:defRPr/>
            </a:pPr>
            <a:r>
              <a:rPr lang="fr-FR" sz="1400" i="1" dirty="0"/>
              <a:t>Méridiens</a:t>
            </a:r>
            <a:endParaRPr lang="fr-FR" sz="1400" i="1" dirty="0">
              <a:latin typeface="Trebuchet MS"/>
            </a:endParaRPr>
          </a:p>
          <a:p>
            <a:pPr fontAlgn="base">
              <a:spcBef>
                <a:spcPct val="0"/>
              </a:spcBef>
              <a:defRPr/>
            </a:pPr>
            <a:r>
              <a:rPr lang="fr-FR" sz="1400" dirty="0">
                <a:latin typeface="Trebuchet MS"/>
              </a:rPr>
              <a:t>COORDONNEES GEOGRAPHIQUES</a:t>
            </a:r>
          </a:p>
          <a:p>
            <a:pPr marL="742950" lvl="1" indent="-285750" fontAlgn="base">
              <a:spcBef>
                <a:spcPct val="0"/>
              </a:spcBef>
              <a:buFont typeface="Arial"/>
              <a:buChar char="•"/>
              <a:defRPr/>
            </a:pPr>
            <a:r>
              <a:rPr lang="fr-FR" sz="1400" i="1" dirty="0">
                <a:latin typeface="Trebuchet MS"/>
              </a:rPr>
              <a:t>Latitude</a:t>
            </a:r>
          </a:p>
          <a:p>
            <a:pPr marL="742950" lvl="1" indent="-285750" fontAlgn="base">
              <a:spcBef>
                <a:spcPct val="0"/>
              </a:spcBef>
              <a:buFont typeface="Arial"/>
              <a:buChar char="•"/>
              <a:defRPr/>
            </a:pPr>
            <a:r>
              <a:rPr lang="fr-FR" sz="1400" i="1" dirty="0">
                <a:latin typeface="Trebuchet MS"/>
              </a:rPr>
              <a:t>Longitude</a:t>
            </a:r>
          </a:p>
          <a:p>
            <a:pPr fontAlgn="base">
              <a:spcBef>
                <a:spcPts val="600"/>
              </a:spcBef>
              <a:buClr>
                <a:srgbClr val="AC029D"/>
              </a:buClr>
              <a:defRPr/>
            </a:pPr>
            <a:r>
              <a:rPr lang="fr-FR" sz="1400" dirty="0">
                <a:latin typeface="Trebuchet MS"/>
              </a:rPr>
              <a:t>MESURE DES DISTANCES</a:t>
            </a:r>
          </a:p>
          <a:p>
            <a:pPr marL="742950" lvl="1" indent="-285750" fontAlgn="base">
              <a:spcBef>
                <a:spcPct val="0"/>
              </a:spcBef>
              <a:buFont typeface="Arial"/>
              <a:buChar char="•"/>
              <a:defRPr/>
            </a:pPr>
            <a:r>
              <a:rPr lang="fr-FR" sz="1400" i="1" dirty="0">
                <a:latin typeface="Trebuchet MS"/>
              </a:rPr>
              <a:t>Définition du Mile Nautique</a:t>
            </a:r>
          </a:p>
          <a:p>
            <a:pPr marL="742950" lvl="1" indent="-285750" fontAlgn="base">
              <a:spcBef>
                <a:spcPct val="0"/>
              </a:spcBef>
              <a:buFont typeface="Arial"/>
              <a:buChar char="•"/>
              <a:defRPr/>
            </a:pPr>
            <a:r>
              <a:rPr lang="fr-FR" sz="1400" i="1" dirty="0">
                <a:latin typeface="Trebuchet MS"/>
              </a:rPr>
              <a:t>Définition du mètre</a:t>
            </a:r>
          </a:p>
          <a:p>
            <a:pPr lvl="0" fontAlgn="base">
              <a:spcBef>
                <a:spcPts val="600"/>
              </a:spcBef>
              <a:buClr>
                <a:srgbClr val="AC029D"/>
              </a:buClr>
              <a:defRPr/>
            </a:pPr>
            <a:r>
              <a:rPr lang="fr-FR" sz="1400" dirty="0">
                <a:latin typeface="Trebuchet MS"/>
              </a:rPr>
              <a:t>CARTOGRAPHIE</a:t>
            </a:r>
          </a:p>
          <a:p>
            <a:pPr marL="742950" lvl="1" indent="-285750" fontAlgn="base">
              <a:spcBef>
                <a:spcPct val="0"/>
              </a:spcBef>
              <a:buFont typeface="Arial"/>
              <a:buChar char="•"/>
              <a:defRPr/>
            </a:pPr>
            <a:r>
              <a:rPr lang="fr-FR" sz="1400" i="1" dirty="0">
                <a:latin typeface="Trebuchet MS"/>
              </a:rPr>
              <a:t>Les différentes projections de la terre</a:t>
            </a:r>
          </a:p>
          <a:p>
            <a:pPr marL="742950" lvl="1" indent="-285750" fontAlgn="base">
              <a:spcBef>
                <a:spcPct val="0"/>
              </a:spcBef>
              <a:buFont typeface="Arial"/>
              <a:buChar char="•"/>
              <a:defRPr/>
            </a:pPr>
            <a:r>
              <a:rPr lang="fr-FR" sz="1400" i="1" dirty="0">
                <a:latin typeface="Trebuchet MS"/>
              </a:rPr>
              <a:t>L’échelle d’une carte</a:t>
            </a:r>
          </a:p>
          <a:p>
            <a:pPr marL="742950" lvl="1" indent="-285750" fontAlgn="base">
              <a:spcBef>
                <a:spcPct val="0"/>
              </a:spcBef>
              <a:spcAft>
                <a:spcPts val="600"/>
              </a:spcAft>
              <a:buFont typeface="Arial"/>
              <a:buChar char="•"/>
              <a:defRPr/>
            </a:pPr>
            <a:r>
              <a:rPr lang="fr-FR" sz="1400" i="1" dirty="0">
                <a:latin typeface="Trebuchet MS"/>
              </a:rPr>
              <a:t>Les cartes aéronautiques</a:t>
            </a:r>
          </a:p>
          <a:p>
            <a:pPr lvl="0" fontAlgn="base">
              <a:spcBef>
                <a:spcPct val="0"/>
              </a:spcBef>
              <a:buClr>
                <a:srgbClr val="AC029D"/>
              </a:buClr>
              <a:defRPr/>
            </a:pPr>
            <a:r>
              <a:rPr lang="fr-FR" sz="1400" dirty="0">
                <a:latin typeface="Trebuchet MS"/>
              </a:rPr>
              <a:t>NAVIGATION AERIENNE</a:t>
            </a:r>
          </a:p>
          <a:p>
            <a:pPr marL="742950" lvl="1" indent="-285750" fontAlgn="base">
              <a:spcBef>
                <a:spcPct val="0"/>
              </a:spcBef>
              <a:buFont typeface="Arial"/>
              <a:buChar char="•"/>
              <a:defRPr/>
            </a:pPr>
            <a:r>
              <a:rPr lang="fr-FR" sz="1400" i="1" dirty="0">
                <a:latin typeface="Trebuchet MS"/>
              </a:rPr>
              <a:t>Les effets du vent sur la vitesse et la trajectoire</a:t>
            </a:r>
          </a:p>
          <a:p>
            <a:pPr marL="742950" lvl="1" indent="-285750" fontAlgn="base">
              <a:spcBef>
                <a:spcPct val="0"/>
              </a:spcBef>
              <a:buFont typeface="Arial"/>
              <a:buChar char="•"/>
              <a:defRPr/>
            </a:pPr>
            <a:r>
              <a:rPr lang="fr-FR" sz="1400" i="1" dirty="0">
                <a:latin typeface="Trebuchet MS"/>
              </a:rPr>
              <a:t>Les références d’orientation</a:t>
            </a:r>
          </a:p>
          <a:p>
            <a:pPr marL="742950" lvl="1" indent="-285750" fontAlgn="base">
              <a:spcBef>
                <a:spcPct val="0"/>
              </a:spcBef>
              <a:buFont typeface="Arial"/>
              <a:buChar char="•"/>
              <a:defRPr/>
            </a:pPr>
            <a:r>
              <a:rPr lang="fr-FR" sz="1400" i="1" dirty="0">
                <a:latin typeface="Trebuchet MS"/>
              </a:rPr>
              <a:t>Relation cap/route</a:t>
            </a:r>
          </a:p>
          <a:p>
            <a:pPr lvl="0" fontAlgn="base">
              <a:spcBef>
                <a:spcPts val="600"/>
              </a:spcBef>
              <a:buClr>
                <a:srgbClr val="AC029D"/>
              </a:buClr>
              <a:defRPr/>
            </a:pPr>
            <a:r>
              <a:rPr lang="fr-FR" sz="1400" dirty="0">
                <a:latin typeface="Trebuchet MS"/>
              </a:rPr>
              <a:t>METHODES DE CALCUL D’UNE NAVIGATION A L’ESTIME</a:t>
            </a:r>
          </a:p>
          <a:p>
            <a:pPr marL="742950" lvl="1" indent="-285750" fontAlgn="base">
              <a:spcBef>
                <a:spcPct val="0"/>
              </a:spcBef>
              <a:buClr>
                <a:schemeClr val="tx1"/>
              </a:buClr>
              <a:buFont typeface="Arial" panose="020B0604020202020204" pitchFamily="34" charset="0"/>
              <a:buChar char="•"/>
              <a:defRPr/>
            </a:pPr>
            <a:r>
              <a:rPr lang="fr-FR" sz="1400" i="1" dirty="0">
                <a:latin typeface="Trebuchet MS"/>
              </a:rPr>
              <a:t>Les différents modes de navigation à vue</a:t>
            </a:r>
          </a:p>
          <a:p>
            <a:pPr marL="742950" lvl="1" indent="-285750" fontAlgn="base">
              <a:spcBef>
                <a:spcPct val="0"/>
              </a:spcBef>
              <a:buFont typeface="Arial"/>
              <a:buChar char="•"/>
              <a:defRPr/>
            </a:pPr>
            <a:r>
              <a:rPr lang="fr-FR" sz="1400" i="1" dirty="0">
                <a:latin typeface="Trebuchet MS"/>
              </a:rPr>
              <a:t>Le triangle des vitesses</a:t>
            </a:r>
          </a:p>
          <a:p>
            <a:pPr marL="742950" lvl="1" indent="-285750" fontAlgn="base">
              <a:spcBef>
                <a:spcPct val="0"/>
              </a:spcBef>
              <a:buFont typeface="Arial"/>
              <a:buChar char="•"/>
              <a:defRPr/>
            </a:pPr>
            <a:r>
              <a:rPr lang="fr-FR" sz="1400" i="1" dirty="0">
                <a:latin typeface="Trebuchet MS"/>
              </a:rPr>
              <a:t>Calcul trigonométrique</a:t>
            </a:r>
          </a:p>
        </p:txBody>
      </p:sp>
      <p:sp>
        <p:nvSpPr>
          <p:cNvPr id="3" name="Rectangle à coins arrondis 2"/>
          <p:cNvSpPr/>
          <p:nvPr/>
        </p:nvSpPr>
        <p:spPr>
          <a:xfrm>
            <a:off x="1491227" y="3369141"/>
            <a:ext cx="4279378" cy="918653"/>
          </a:xfrm>
          <a:prstGeom prst="roundRect">
            <a:avLst>
              <a:gd name="adj" fmla="val 17479"/>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0250" y="206916"/>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a:latin typeface="Trebuchet MS"/>
                <a:cs typeface="Trebuchet MS"/>
              </a:rPr>
              <a:t>LA NAVIGATION Aérienne</a:t>
            </a:r>
          </a:p>
        </p:txBody>
      </p:sp>
    </p:spTree>
    <p:extLst>
      <p:ext uri="{BB962C8B-B14F-4D97-AF65-F5344CB8AC3E}">
        <p14:creationId xmlns:p14="http://schemas.microsoft.com/office/powerpoint/2010/main" val="977051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GUID-3C127751-9E45-4B57-8EB4-C5F38A3A3E15-web.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2587" y="2806333"/>
            <a:ext cx="2722613" cy="3271998"/>
          </a:xfrm>
          <a:prstGeom prst="rect">
            <a:avLst/>
          </a:prstGeom>
        </p:spPr>
      </p:pic>
      <p:pic>
        <p:nvPicPr>
          <p:cNvPr id="15" name="Image 14" descr="images-1.jpeg"/>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3848100" y="3149600"/>
            <a:ext cx="4494876" cy="2598531"/>
          </a:xfrm>
          <a:prstGeom prst="rect">
            <a:avLst/>
          </a:prstGeom>
        </p:spPr>
      </p:pic>
      <p:sp>
        <p:nvSpPr>
          <p:cNvPr id="29" name="ZoneTexte 28"/>
          <p:cNvSpPr txBox="1"/>
          <p:nvPr/>
        </p:nvSpPr>
        <p:spPr>
          <a:xfrm>
            <a:off x="304800" y="933698"/>
            <a:ext cx="8127999" cy="1569660"/>
          </a:xfrm>
          <a:prstGeom prst="rect">
            <a:avLst/>
          </a:prstGeom>
          <a:noFill/>
        </p:spPr>
        <p:txBody>
          <a:bodyPr wrap="square" rtlCol="0">
            <a:spAutoFit/>
          </a:bodyPr>
          <a:lstStyle/>
          <a:p>
            <a:pPr algn="ctr">
              <a:spcAft>
                <a:spcPts val="600"/>
              </a:spcAft>
            </a:pPr>
            <a:r>
              <a:rPr lang="fr-FR" sz="1600" b="1" dirty="0">
                <a:solidFill>
                  <a:schemeClr val="accent2"/>
                </a:solidFill>
                <a:cs typeface="Trebuchet MS"/>
              </a:rPr>
              <a:t>PROJECTION CONIQUE LAMBERT</a:t>
            </a:r>
            <a:endParaRPr lang="fr-FR" sz="1600" b="1" dirty="0">
              <a:solidFill>
                <a:schemeClr val="accent2"/>
              </a:solidFill>
              <a:latin typeface="Trebuchet MS"/>
              <a:cs typeface="Trebuchet MS"/>
            </a:endParaRPr>
          </a:p>
          <a:p>
            <a:pPr algn="ctr">
              <a:spcAft>
                <a:spcPts val="600"/>
              </a:spcAft>
            </a:pPr>
            <a:r>
              <a:rPr lang="fr-FR" sz="1600" dirty="0">
                <a:latin typeface="Trebuchet MS"/>
                <a:cs typeface="Trebuchet MS"/>
              </a:rPr>
              <a:t>Cône tangent à la sphère selon des parallèles définis. </a:t>
            </a:r>
          </a:p>
          <a:p>
            <a:pPr algn="ctr">
              <a:spcAft>
                <a:spcPts val="600"/>
              </a:spcAft>
            </a:pPr>
            <a:r>
              <a:rPr lang="fr-FR" sz="1600" dirty="0">
                <a:latin typeface="Trebuchet MS"/>
                <a:cs typeface="Trebuchet MS"/>
              </a:rPr>
              <a:t>C’est le canevas utilisé pour nos latitudes.</a:t>
            </a:r>
          </a:p>
          <a:p>
            <a:pPr algn="ctr">
              <a:spcAft>
                <a:spcPts val="600"/>
              </a:spcAft>
            </a:pPr>
            <a:r>
              <a:rPr lang="fr-FR" sz="1600" dirty="0">
                <a:latin typeface="Trebuchet MS"/>
                <a:cs typeface="Trebuchet MS"/>
              </a:rPr>
              <a:t>Les méridiens sont convergents vers les pôles.</a:t>
            </a:r>
          </a:p>
          <a:p>
            <a:pPr algn="ctr">
              <a:spcAft>
                <a:spcPts val="600"/>
              </a:spcAft>
            </a:pPr>
            <a:endParaRPr lang="fr-FR" sz="1200" dirty="0">
              <a:latin typeface="Trebuchet MS"/>
              <a:cs typeface="Trebuchet MS"/>
            </a:endParaRPr>
          </a:p>
        </p:txBody>
      </p:sp>
      <p:sp>
        <p:nvSpPr>
          <p:cNvPr id="30" name="AutoShape 4"/>
          <p:cNvSpPr>
            <a:spLocks noChangeArrowheads="1"/>
          </p:cNvSpPr>
          <p:nvPr/>
        </p:nvSpPr>
        <p:spPr bwMode="auto">
          <a:xfrm>
            <a:off x="-13805" y="170856"/>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CARTOGRAPHIE</a:t>
            </a:r>
          </a:p>
        </p:txBody>
      </p:sp>
    </p:spTree>
    <p:extLst>
      <p:ext uri="{BB962C8B-B14F-4D97-AF65-F5344CB8AC3E}">
        <p14:creationId xmlns:p14="http://schemas.microsoft.com/office/powerpoint/2010/main" val="32734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GUID-3C127751-9E45-4B57-8EB4-C5F38A3A3E15-web.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509" y="2584999"/>
            <a:ext cx="3266892" cy="3350920"/>
          </a:xfrm>
          <a:prstGeom prst="rect">
            <a:avLst/>
          </a:prstGeom>
        </p:spPr>
      </p:pic>
      <p:pic>
        <p:nvPicPr>
          <p:cNvPr id="12" name="Image 11" descr="images.jpeg"/>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937000" y="2699918"/>
            <a:ext cx="4660900" cy="2976982"/>
          </a:xfrm>
          <a:prstGeom prst="rect">
            <a:avLst/>
          </a:prstGeom>
        </p:spPr>
      </p:pic>
      <p:sp>
        <p:nvSpPr>
          <p:cNvPr id="30" name="AutoShape 4"/>
          <p:cNvSpPr>
            <a:spLocks noChangeArrowheads="1"/>
          </p:cNvSpPr>
          <p:nvPr/>
        </p:nvSpPr>
        <p:spPr bwMode="auto">
          <a:xfrm>
            <a:off x="-13805" y="170856"/>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CARTOGRAPHIE</a:t>
            </a:r>
          </a:p>
        </p:txBody>
      </p:sp>
      <p:sp>
        <p:nvSpPr>
          <p:cNvPr id="31" name="ZoneTexte 30"/>
          <p:cNvSpPr txBox="1"/>
          <p:nvPr/>
        </p:nvSpPr>
        <p:spPr>
          <a:xfrm>
            <a:off x="355094" y="771172"/>
            <a:ext cx="8623806" cy="1338828"/>
          </a:xfrm>
          <a:prstGeom prst="rect">
            <a:avLst/>
          </a:prstGeom>
          <a:noFill/>
        </p:spPr>
        <p:txBody>
          <a:bodyPr wrap="square" rtlCol="0">
            <a:spAutoFit/>
          </a:bodyPr>
          <a:lstStyle/>
          <a:p>
            <a:pPr algn="ctr">
              <a:spcAft>
                <a:spcPts val="600"/>
              </a:spcAft>
            </a:pPr>
            <a:r>
              <a:rPr lang="fr-FR" b="1" dirty="0">
                <a:solidFill>
                  <a:schemeClr val="accent2"/>
                </a:solidFill>
                <a:cs typeface="Trebuchet MS"/>
              </a:rPr>
              <a:t>PROJECTION CYLINDRIQUE MERCATOR</a:t>
            </a:r>
          </a:p>
          <a:p>
            <a:pPr algn="ctr">
              <a:spcAft>
                <a:spcPts val="600"/>
              </a:spcAft>
            </a:pPr>
            <a:r>
              <a:rPr lang="fr-FR" sz="1600" dirty="0">
                <a:latin typeface="Trebuchet MS"/>
                <a:cs typeface="Trebuchet MS"/>
              </a:rPr>
              <a:t>Cylindre Tangent à l’équateur. </a:t>
            </a:r>
          </a:p>
          <a:p>
            <a:pPr algn="ctr">
              <a:spcAft>
                <a:spcPts val="600"/>
              </a:spcAft>
            </a:pPr>
            <a:r>
              <a:rPr lang="fr-FR" sz="1600" dirty="0">
                <a:latin typeface="Trebuchet MS"/>
                <a:cs typeface="Trebuchet MS"/>
              </a:rPr>
              <a:t>C’est le canevas adapté aux région équatoriales. </a:t>
            </a:r>
          </a:p>
          <a:p>
            <a:pPr algn="ctr">
              <a:spcAft>
                <a:spcPts val="600"/>
              </a:spcAft>
            </a:pPr>
            <a:r>
              <a:rPr lang="fr-FR" sz="1600" dirty="0">
                <a:latin typeface="Trebuchet MS"/>
                <a:cs typeface="Trebuchet MS"/>
              </a:rPr>
              <a:t>Les parallèles sont divergents vers les pôles.</a:t>
            </a:r>
          </a:p>
        </p:txBody>
      </p:sp>
    </p:spTree>
    <p:extLst>
      <p:ext uri="{BB962C8B-B14F-4D97-AF65-F5344CB8AC3E}">
        <p14:creationId xmlns:p14="http://schemas.microsoft.com/office/powerpoint/2010/main" val="356724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GUID-3C127751-9E45-4B57-8EB4-C5F38A3A3E15-web.png"/>
          <p:cNvPicPr>
            <a:picLocks noChangeAspect="1"/>
          </p:cNvPicPr>
          <p:nvPr/>
        </p:nvPicPr>
        <p:blipFill rotWithShape="1">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801864" y="2718865"/>
            <a:ext cx="2982736" cy="2906505"/>
          </a:xfrm>
          <a:prstGeom prst="rect">
            <a:avLst/>
          </a:prstGeom>
        </p:spPr>
      </p:pic>
      <p:pic>
        <p:nvPicPr>
          <p:cNvPr id="13" name="Image 12" descr="images-2.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1400" y="2549525"/>
            <a:ext cx="3238500" cy="3198065"/>
          </a:xfrm>
          <a:prstGeom prst="rect">
            <a:avLst/>
          </a:prstGeom>
        </p:spPr>
      </p:pic>
      <p:sp>
        <p:nvSpPr>
          <p:cNvPr id="30" name="AutoShape 4"/>
          <p:cNvSpPr>
            <a:spLocks noChangeArrowheads="1"/>
          </p:cNvSpPr>
          <p:nvPr/>
        </p:nvSpPr>
        <p:spPr bwMode="auto">
          <a:xfrm>
            <a:off x="-13805" y="170856"/>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CARTOGRAPHIE</a:t>
            </a:r>
          </a:p>
        </p:txBody>
      </p:sp>
      <p:sp>
        <p:nvSpPr>
          <p:cNvPr id="32" name="ZoneTexte 31"/>
          <p:cNvSpPr txBox="1"/>
          <p:nvPr/>
        </p:nvSpPr>
        <p:spPr>
          <a:xfrm>
            <a:off x="596900" y="912322"/>
            <a:ext cx="8102600" cy="1015663"/>
          </a:xfrm>
          <a:prstGeom prst="rect">
            <a:avLst/>
          </a:prstGeom>
          <a:noFill/>
        </p:spPr>
        <p:txBody>
          <a:bodyPr wrap="square" rtlCol="0">
            <a:spAutoFit/>
          </a:bodyPr>
          <a:lstStyle/>
          <a:p>
            <a:pPr algn="ctr">
              <a:spcAft>
                <a:spcPts val="600"/>
              </a:spcAft>
              <a:defRPr/>
            </a:pPr>
            <a:r>
              <a:rPr lang="fr-FR" b="1" cap="all" dirty="0">
                <a:solidFill>
                  <a:schemeClr val="accent2"/>
                </a:solidFill>
                <a:cs typeface="Trebuchet MS"/>
              </a:rPr>
              <a:t>stéréographique polaire </a:t>
            </a:r>
          </a:p>
          <a:p>
            <a:pPr algn="ctr">
              <a:spcAft>
                <a:spcPts val="600"/>
              </a:spcAft>
            </a:pPr>
            <a:r>
              <a:rPr lang="fr-FR" sz="1600" dirty="0">
                <a:latin typeface="Trebuchet MS"/>
                <a:cs typeface="Trebuchet MS"/>
              </a:rPr>
              <a:t> </a:t>
            </a:r>
            <a:r>
              <a:rPr lang="fr-FR" sz="1600" dirty="0">
                <a:cs typeface="Trebuchet MS"/>
              </a:rPr>
              <a:t>Surface plane posée sur un pôle</a:t>
            </a:r>
            <a:r>
              <a:rPr lang="fr-FR" sz="1600" dirty="0">
                <a:latin typeface="Trebuchet MS"/>
                <a:cs typeface="Trebuchet MS"/>
              </a:rPr>
              <a:t>. </a:t>
            </a:r>
          </a:p>
          <a:p>
            <a:pPr algn="ctr">
              <a:spcAft>
                <a:spcPts val="600"/>
              </a:spcAft>
            </a:pPr>
            <a:r>
              <a:rPr lang="fr-FR" sz="1600" dirty="0">
                <a:cs typeface="Trebuchet MS"/>
              </a:rPr>
              <a:t>C’est le canevas adapté aux régions polaires. </a:t>
            </a:r>
            <a:endParaRPr lang="fr-FR" sz="1600" dirty="0">
              <a:latin typeface="Trebuchet MS"/>
              <a:cs typeface="Trebuchet MS"/>
            </a:endParaRPr>
          </a:p>
        </p:txBody>
      </p:sp>
    </p:spTree>
    <p:extLst>
      <p:ext uri="{BB962C8B-B14F-4D97-AF65-F5344CB8AC3E}">
        <p14:creationId xmlns:p14="http://schemas.microsoft.com/office/powerpoint/2010/main" val="10150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7" name="AutoShape 4"/>
          <p:cNvSpPr>
            <a:spLocks noChangeArrowheads="1"/>
          </p:cNvSpPr>
          <p:nvPr/>
        </p:nvSpPr>
        <p:spPr bwMode="auto">
          <a:xfrm>
            <a:off x="-13805" y="170856"/>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CARTOGRAPHIE</a:t>
            </a:r>
          </a:p>
        </p:txBody>
      </p:sp>
      <p:sp>
        <p:nvSpPr>
          <p:cNvPr id="10" name="ZoneTexte 9"/>
          <p:cNvSpPr txBox="1"/>
          <p:nvPr/>
        </p:nvSpPr>
        <p:spPr>
          <a:xfrm>
            <a:off x="12700" y="1176546"/>
            <a:ext cx="9143999" cy="1477328"/>
          </a:xfrm>
          <a:prstGeom prst="rect">
            <a:avLst/>
          </a:prstGeom>
          <a:noFill/>
        </p:spPr>
        <p:txBody>
          <a:bodyPr wrap="square" rtlCol="0">
            <a:spAutoFit/>
          </a:bodyPr>
          <a:lstStyle/>
          <a:p>
            <a:pPr algn="ctr">
              <a:spcAft>
                <a:spcPts val="600"/>
              </a:spcAft>
            </a:pPr>
            <a:r>
              <a:rPr lang="fr-FR" sz="1400" dirty="0"/>
              <a:t>C’est le rapport entre la distance mesurée sur la carte et la distance réelle.</a:t>
            </a:r>
            <a:endParaRPr lang="fr-FR" sz="1400" dirty="0">
              <a:cs typeface="Trebuchet MS"/>
            </a:endParaRPr>
          </a:p>
          <a:p>
            <a:pPr algn="ctr">
              <a:spcAft>
                <a:spcPts val="600"/>
              </a:spcAft>
            </a:pPr>
            <a:r>
              <a:rPr lang="fr-FR" sz="1400" i="1" dirty="0"/>
              <a:t>Distance sur la carte </a:t>
            </a:r>
          </a:p>
          <a:p>
            <a:pPr algn="ctr">
              <a:spcAft>
                <a:spcPts val="600"/>
              </a:spcAft>
            </a:pPr>
            <a:r>
              <a:rPr lang="fr-FR" sz="1400" i="1" dirty="0"/>
              <a:t>Distance réelle</a:t>
            </a:r>
          </a:p>
          <a:p>
            <a:pPr algn="ctr">
              <a:spcAft>
                <a:spcPts val="600"/>
              </a:spcAft>
            </a:pPr>
            <a:r>
              <a:rPr lang="fr-FR" sz="1400" dirty="0">
                <a:cs typeface="Trebuchet MS"/>
              </a:rPr>
              <a:t>Les 2 distances sont exprimées dans la même unité.</a:t>
            </a:r>
          </a:p>
          <a:p>
            <a:pPr algn="ctr">
              <a:spcAft>
                <a:spcPts val="600"/>
              </a:spcAft>
            </a:pPr>
            <a:endParaRPr lang="fr-FR" sz="1400" dirty="0">
              <a:cs typeface="Trebuchet MS"/>
            </a:endParaRPr>
          </a:p>
        </p:txBody>
      </p:sp>
      <p:cxnSp>
        <p:nvCxnSpPr>
          <p:cNvPr id="3" name="Connecteur droit 2"/>
          <p:cNvCxnSpPr/>
          <p:nvPr/>
        </p:nvCxnSpPr>
        <p:spPr>
          <a:xfrm flipV="1">
            <a:off x="3784600" y="1790700"/>
            <a:ext cx="16510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13805" y="2514174"/>
            <a:ext cx="9143999" cy="338554"/>
          </a:xfrm>
          <a:prstGeom prst="rect">
            <a:avLst/>
          </a:prstGeom>
          <a:noFill/>
        </p:spPr>
        <p:txBody>
          <a:bodyPr wrap="square" rtlCol="0">
            <a:spAutoFit/>
          </a:bodyPr>
          <a:lstStyle/>
          <a:p>
            <a:pPr algn="ctr">
              <a:spcAft>
                <a:spcPts val="600"/>
              </a:spcAft>
              <a:defRPr/>
            </a:pPr>
            <a:r>
              <a:rPr lang="fr-FR" sz="1600" dirty="0">
                <a:solidFill>
                  <a:srgbClr val="C0504D"/>
                </a:solidFill>
                <a:latin typeface="Trebuchet MS"/>
                <a:cs typeface="Trebuchet MS"/>
              </a:rPr>
              <a:t>EXEMPLE : ECHELLE 1/250 000</a:t>
            </a:r>
          </a:p>
        </p:txBody>
      </p:sp>
      <p:pic>
        <p:nvPicPr>
          <p:cNvPr id="21"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647700" y="3206405"/>
            <a:ext cx="4275138" cy="327059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cxnSp>
        <p:nvCxnSpPr>
          <p:cNvPr id="24" name="Connecteur droit 23"/>
          <p:cNvCxnSpPr>
            <a:cxnSpLocks noChangeAspect="1"/>
          </p:cNvCxnSpPr>
          <p:nvPr/>
        </p:nvCxnSpPr>
        <p:spPr>
          <a:xfrm flipH="1">
            <a:off x="2612315" y="4745029"/>
            <a:ext cx="467998" cy="88964"/>
          </a:xfrm>
          <a:prstGeom prst="line">
            <a:avLst/>
          </a:prstGeom>
          <a:ln w="38100" cmpd="sng"/>
        </p:spPr>
        <p:style>
          <a:lnRef idx="1">
            <a:schemeClr val="dk1"/>
          </a:lnRef>
          <a:fillRef idx="0">
            <a:schemeClr val="dk1"/>
          </a:fillRef>
          <a:effectRef idx="0">
            <a:schemeClr val="dk1"/>
          </a:effectRef>
          <a:fontRef idx="minor">
            <a:schemeClr val="tx1"/>
          </a:fontRef>
        </p:style>
      </p:cxnSp>
      <p:sp>
        <p:nvSpPr>
          <p:cNvPr id="28" name="ZoneTexte 27"/>
          <p:cNvSpPr txBox="1"/>
          <p:nvPr/>
        </p:nvSpPr>
        <p:spPr>
          <a:xfrm>
            <a:off x="1193800" y="2888479"/>
            <a:ext cx="3073400" cy="307777"/>
          </a:xfrm>
          <a:prstGeom prst="rect">
            <a:avLst/>
          </a:prstGeom>
          <a:noFill/>
        </p:spPr>
        <p:txBody>
          <a:bodyPr wrap="square" rtlCol="0">
            <a:spAutoFit/>
          </a:bodyPr>
          <a:lstStyle/>
          <a:p>
            <a:pPr algn="ctr">
              <a:spcAft>
                <a:spcPts val="600"/>
              </a:spcAft>
            </a:pPr>
            <a:r>
              <a:rPr lang="fr-FR" sz="1400" dirty="0"/>
              <a:t>Distance sur la carte </a:t>
            </a:r>
          </a:p>
        </p:txBody>
      </p:sp>
      <p:sp>
        <p:nvSpPr>
          <p:cNvPr id="31" name="ZoneTexte 30"/>
          <p:cNvSpPr txBox="1"/>
          <p:nvPr/>
        </p:nvSpPr>
        <p:spPr>
          <a:xfrm>
            <a:off x="2506663" y="4351401"/>
            <a:ext cx="565150"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1400" dirty="0"/>
              <a:t>1 cm</a:t>
            </a:r>
          </a:p>
        </p:txBody>
      </p:sp>
      <p:sp>
        <p:nvSpPr>
          <p:cNvPr id="33" name="ZoneTexte 32"/>
          <p:cNvSpPr txBox="1"/>
          <p:nvPr/>
        </p:nvSpPr>
        <p:spPr>
          <a:xfrm>
            <a:off x="5176838" y="2888479"/>
            <a:ext cx="3073400" cy="307777"/>
          </a:xfrm>
          <a:prstGeom prst="rect">
            <a:avLst/>
          </a:prstGeom>
          <a:noFill/>
        </p:spPr>
        <p:txBody>
          <a:bodyPr wrap="square" rtlCol="0">
            <a:spAutoFit/>
          </a:bodyPr>
          <a:lstStyle/>
          <a:p>
            <a:pPr algn="ctr">
              <a:spcAft>
                <a:spcPts val="600"/>
              </a:spcAft>
            </a:pPr>
            <a:r>
              <a:rPr lang="fr-FR" sz="1400" dirty="0"/>
              <a:t>Distance sur la terre</a:t>
            </a:r>
          </a:p>
        </p:txBody>
      </p:sp>
      <p:sp>
        <p:nvSpPr>
          <p:cNvPr id="34" name="ZoneTexte 33"/>
          <p:cNvSpPr txBox="1"/>
          <p:nvPr/>
        </p:nvSpPr>
        <p:spPr>
          <a:xfrm>
            <a:off x="5362090" y="3391120"/>
            <a:ext cx="118799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1400" dirty="0"/>
              <a:t>250 000 cm</a:t>
            </a:r>
          </a:p>
        </p:txBody>
      </p:sp>
      <p:cxnSp>
        <p:nvCxnSpPr>
          <p:cNvPr id="35" name="Connecteur droit 34"/>
          <p:cNvCxnSpPr>
            <a:cxnSpLocks noChangeAspect="1"/>
          </p:cNvCxnSpPr>
          <p:nvPr/>
        </p:nvCxnSpPr>
        <p:spPr>
          <a:xfrm flipH="1">
            <a:off x="2561515" y="4573487"/>
            <a:ext cx="1403999" cy="266883"/>
          </a:xfrm>
          <a:prstGeom prst="line">
            <a:avLst/>
          </a:prstGeom>
          <a:ln w="38100" cmpd="sng"/>
        </p:spPr>
        <p:style>
          <a:lnRef idx="1">
            <a:schemeClr val="dk1"/>
          </a:lnRef>
          <a:fillRef idx="0">
            <a:schemeClr val="dk1"/>
          </a:fillRef>
          <a:effectRef idx="0">
            <a:schemeClr val="dk1"/>
          </a:effectRef>
          <a:fontRef idx="minor">
            <a:schemeClr val="tx1"/>
          </a:fontRef>
        </p:style>
      </p:cxnSp>
      <p:sp>
        <p:nvSpPr>
          <p:cNvPr id="36" name="ZoneTexte 35"/>
          <p:cNvSpPr txBox="1"/>
          <p:nvPr/>
        </p:nvSpPr>
        <p:spPr>
          <a:xfrm>
            <a:off x="2868613" y="4162171"/>
            <a:ext cx="56515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400" dirty="0"/>
              <a:t>3 cm</a:t>
            </a:r>
          </a:p>
        </p:txBody>
      </p:sp>
      <p:sp>
        <p:nvSpPr>
          <p:cNvPr id="37" name="ZoneTexte 36"/>
          <p:cNvSpPr txBox="1"/>
          <p:nvPr/>
        </p:nvSpPr>
        <p:spPr>
          <a:xfrm>
            <a:off x="5360504" y="3857707"/>
            <a:ext cx="1189584"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400" dirty="0"/>
              <a:t>750 000 cm</a:t>
            </a:r>
          </a:p>
        </p:txBody>
      </p:sp>
      <p:cxnSp>
        <p:nvCxnSpPr>
          <p:cNvPr id="38" name="Connecteur droit 37"/>
          <p:cNvCxnSpPr>
            <a:cxnSpLocks/>
          </p:cNvCxnSpPr>
          <p:nvPr/>
        </p:nvCxnSpPr>
        <p:spPr>
          <a:xfrm>
            <a:off x="6558241" y="3542132"/>
            <a:ext cx="503999" cy="0"/>
          </a:xfrm>
          <a:prstGeom prst="line">
            <a:avLst/>
          </a:prstGeom>
          <a:ln w="38100" cmpd="sng">
            <a:solidFill>
              <a:schemeClr val="accent2"/>
            </a:solidFill>
            <a:headEnd type="none"/>
            <a:tailEnd type="arrow" w="med" len="sm"/>
          </a:ln>
        </p:spPr>
        <p:style>
          <a:lnRef idx="1">
            <a:schemeClr val="dk1"/>
          </a:lnRef>
          <a:fillRef idx="0">
            <a:schemeClr val="dk1"/>
          </a:fillRef>
          <a:effectRef idx="0">
            <a:schemeClr val="dk1"/>
          </a:effectRef>
          <a:fontRef idx="minor">
            <a:schemeClr val="tx1"/>
          </a:fontRef>
        </p:style>
      </p:cxnSp>
      <p:sp>
        <p:nvSpPr>
          <p:cNvPr id="40" name="ZoneTexte 39"/>
          <p:cNvSpPr txBox="1"/>
          <p:nvPr/>
        </p:nvSpPr>
        <p:spPr>
          <a:xfrm>
            <a:off x="7062240" y="3391120"/>
            <a:ext cx="118799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1400" dirty="0"/>
              <a:t>2,5 km</a:t>
            </a:r>
          </a:p>
        </p:txBody>
      </p:sp>
      <p:sp>
        <p:nvSpPr>
          <p:cNvPr id="41" name="ZoneTexte 40"/>
          <p:cNvSpPr txBox="1"/>
          <p:nvPr/>
        </p:nvSpPr>
        <p:spPr>
          <a:xfrm>
            <a:off x="7062240" y="3854394"/>
            <a:ext cx="1187998" cy="30777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400" dirty="0"/>
              <a:t>7,5 km</a:t>
            </a:r>
          </a:p>
        </p:txBody>
      </p:sp>
      <p:cxnSp>
        <p:nvCxnSpPr>
          <p:cNvPr id="42" name="Connecteur droit 41"/>
          <p:cNvCxnSpPr>
            <a:cxnSpLocks/>
          </p:cNvCxnSpPr>
          <p:nvPr/>
        </p:nvCxnSpPr>
        <p:spPr>
          <a:xfrm>
            <a:off x="6562788" y="4012032"/>
            <a:ext cx="503999" cy="0"/>
          </a:xfrm>
          <a:prstGeom prst="line">
            <a:avLst/>
          </a:prstGeom>
          <a:ln w="38100" cmpd="sng">
            <a:solidFill>
              <a:schemeClr val="accent1"/>
            </a:solidFill>
            <a:headEnd type="none"/>
            <a:tailEnd type="arrow" w="med" len="sm"/>
          </a:ln>
        </p:spPr>
        <p:style>
          <a:lnRef idx="1">
            <a:schemeClr val="dk1"/>
          </a:lnRef>
          <a:fillRef idx="0">
            <a:schemeClr val="dk1"/>
          </a:fillRef>
          <a:effectRef idx="0">
            <a:schemeClr val="dk1"/>
          </a:effectRef>
          <a:fontRef idx="minor">
            <a:schemeClr val="tx1"/>
          </a:fontRef>
        </p:style>
      </p:cxnSp>
      <p:sp>
        <p:nvSpPr>
          <p:cNvPr id="43" name="ZoneTexte 42"/>
          <p:cNvSpPr txBox="1"/>
          <p:nvPr/>
        </p:nvSpPr>
        <p:spPr>
          <a:xfrm>
            <a:off x="24295" y="829180"/>
            <a:ext cx="9143999" cy="338554"/>
          </a:xfrm>
          <a:prstGeom prst="rect">
            <a:avLst/>
          </a:prstGeom>
          <a:noFill/>
        </p:spPr>
        <p:txBody>
          <a:bodyPr wrap="square" rtlCol="0">
            <a:spAutoFit/>
          </a:bodyPr>
          <a:lstStyle/>
          <a:p>
            <a:pPr algn="ctr">
              <a:spcAft>
                <a:spcPts val="600"/>
              </a:spcAft>
              <a:defRPr/>
            </a:pPr>
            <a:r>
              <a:rPr lang="fr-FR" sz="1600" dirty="0">
                <a:solidFill>
                  <a:srgbClr val="C0504D"/>
                </a:solidFill>
                <a:latin typeface="Trebuchet MS"/>
                <a:cs typeface="Trebuchet MS"/>
              </a:rPr>
              <a:t>ECHELLE D’UNE CARTE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499"/>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par>
                                <p:cTn id="50" presetID="1" presetClass="exit" presetSubtype="0" fill="hold" grpId="1" nodeType="withEffect">
                                  <p:stCondLst>
                                    <p:cond delay="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8" grpId="0"/>
      <p:bldP spid="31" grpId="0" animBg="1"/>
      <p:bldP spid="31" grpId="1" animBg="1"/>
      <p:bldP spid="33" grpId="0"/>
      <p:bldP spid="34" grpId="0" animBg="1"/>
      <p:bldP spid="36" grpId="0" animBg="1"/>
      <p:bldP spid="37" grpId="0" animBg="1"/>
      <p:bldP spid="40"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6" name="AutoShape 4"/>
          <p:cNvSpPr>
            <a:spLocks noChangeArrowheads="1"/>
          </p:cNvSpPr>
          <p:nvPr/>
        </p:nvSpPr>
        <p:spPr bwMode="auto">
          <a:xfrm>
            <a:off x="2755902" y="77788"/>
            <a:ext cx="3632196"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CARTES OACI 1/500 000</a:t>
            </a:r>
          </a:p>
        </p:txBody>
      </p:sp>
      <p:pic>
        <p:nvPicPr>
          <p:cNvPr id="2" name="Image 1">
            <a:extLst>
              <a:ext uri="{FF2B5EF4-FFF2-40B4-BE49-F238E27FC236}">
                <a16:creationId xmlns:a16="http://schemas.microsoft.com/office/drawing/2014/main" id="{DC56ED09-55F5-724C-BCE8-F05F5A663149}"/>
              </a:ext>
            </a:extLst>
          </p:cNvPr>
          <p:cNvPicPr>
            <a:picLocks noChangeAspect="1"/>
          </p:cNvPicPr>
          <p:nvPr/>
        </p:nvPicPr>
        <p:blipFill>
          <a:blip r:embed="rId4"/>
          <a:stretch>
            <a:fillRect/>
          </a:stretch>
        </p:blipFill>
        <p:spPr>
          <a:xfrm>
            <a:off x="3218762" y="582384"/>
            <a:ext cx="2706475" cy="6197828"/>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FFCC1F1D-7292-C545-9FD6-51067FDA54A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202093" y="2549525"/>
            <a:ext cx="4739814" cy="212133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6B044BBF-2674-F646-B623-816DFC585CA3}"/>
              </a:ext>
            </a:extLst>
          </p:cNvPr>
          <p:cNvPicPr>
            <a:picLocks noChangeAspect="1"/>
          </p:cNvPicPr>
          <p:nvPr/>
        </p:nvPicPr>
        <p:blipFill rotWithShape="1">
          <a:blip r:embed="rId3"/>
          <a:srcRect l="6465"/>
          <a:stretch/>
        </p:blipFill>
        <p:spPr>
          <a:xfrm>
            <a:off x="258039" y="1336128"/>
            <a:ext cx="8710056" cy="4956440"/>
          </a:xfrm>
          <a:prstGeom prst="rect">
            <a:avLst/>
          </a:prstGeom>
        </p:spPr>
      </p:pic>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6" name="AutoShape 4"/>
          <p:cNvSpPr>
            <a:spLocks noChangeArrowheads="1"/>
          </p:cNvSpPr>
          <p:nvPr/>
        </p:nvSpPr>
        <p:spPr bwMode="auto">
          <a:xfrm>
            <a:off x="2755902" y="77788"/>
            <a:ext cx="3632196"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CARTES OACI AU 1/500 000</a:t>
            </a:r>
          </a:p>
        </p:txBody>
      </p:sp>
      <p:sp>
        <p:nvSpPr>
          <p:cNvPr id="8" name="ZoneTexte 7"/>
          <p:cNvSpPr txBox="1"/>
          <p:nvPr/>
        </p:nvSpPr>
        <p:spPr>
          <a:xfrm>
            <a:off x="346331" y="866087"/>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a:t>Routes principales</a:t>
            </a:r>
          </a:p>
        </p:txBody>
      </p:sp>
      <p:cxnSp>
        <p:nvCxnSpPr>
          <p:cNvPr id="9" name="Connecteur droit 8"/>
          <p:cNvCxnSpPr>
            <a:cxnSpLocks/>
          </p:cNvCxnSpPr>
          <p:nvPr/>
        </p:nvCxnSpPr>
        <p:spPr>
          <a:xfrm flipV="1">
            <a:off x="2383436" y="1969869"/>
            <a:ext cx="2638562" cy="1051642"/>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sp>
        <p:nvSpPr>
          <p:cNvPr id="13" name="ZoneTexte 12"/>
          <p:cNvSpPr txBox="1"/>
          <p:nvPr/>
        </p:nvSpPr>
        <p:spPr>
          <a:xfrm>
            <a:off x="1614170" y="4774932"/>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a:t>Autoroutes</a:t>
            </a:r>
          </a:p>
        </p:txBody>
      </p:sp>
      <p:sp>
        <p:nvSpPr>
          <p:cNvPr id="14" name="ZoneTexte 13"/>
          <p:cNvSpPr txBox="1"/>
          <p:nvPr/>
        </p:nvSpPr>
        <p:spPr>
          <a:xfrm>
            <a:off x="5887287" y="2587770"/>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a:t>Voies ferrées</a:t>
            </a:r>
          </a:p>
        </p:txBody>
      </p:sp>
      <p:sp>
        <p:nvSpPr>
          <p:cNvPr id="15" name="ZoneTexte 14"/>
          <p:cNvSpPr txBox="1"/>
          <p:nvPr/>
        </p:nvSpPr>
        <p:spPr>
          <a:xfrm>
            <a:off x="4573992" y="3285179"/>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a:t>Lignes électriques</a:t>
            </a:r>
          </a:p>
        </p:txBody>
      </p:sp>
      <p:sp>
        <p:nvSpPr>
          <p:cNvPr id="16" name="ZoneTexte 15"/>
          <p:cNvSpPr txBox="1"/>
          <p:nvPr/>
        </p:nvSpPr>
        <p:spPr>
          <a:xfrm>
            <a:off x="3119688" y="868540"/>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a:t>Rivières – plans d’eau</a:t>
            </a:r>
          </a:p>
        </p:txBody>
      </p:sp>
      <p:sp>
        <p:nvSpPr>
          <p:cNvPr id="17" name="ZoneTexte 16"/>
          <p:cNvSpPr txBox="1"/>
          <p:nvPr/>
        </p:nvSpPr>
        <p:spPr>
          <a:xfrm>
            <a:off x="3635751" y="3998041"/>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a:t>Forêts</a:t>
            </a:r>
          </a:p>
        </p:txBody>
      </p:sp>
      <p:sp>
        <p:nvSpPr>
          <p:cNvPr id="18" name="ZoneTexte 17"/>
          <p:cNvSpPr txBox="1"/>
          <p:nvPr/>
        </p:nvSpPr>
        <p:spPr>
          <a:xfrm>
            <a:off x="6267251" y="866087"/>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a:t>Obstacles artificiels</a:t>
            </a:r>
          </a:p>
        </p:txBody>
      </p:sp>
      <p:sp>
        <p:nvSpPr>
          <p:cNvPr id="19" name="ZoneTexte 18"/>
          <p:cNvSpPr txBox="1"/>
          <p:nvPr/>
        </p:nvSpPr>
        <p:spPr>
          <a:xfrm>
            <a:off x="1432281" y="2998651"/>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a:t>Villes principales</a:t>
            </a:r>
          </a:p>
        </p:txBody>
      </p:sp>
      <p:cxnSp>
        <p:nvCxnSpPr>
          <p:cNvPr id="28" name="Connecteur droit 27"/>
          <p:cNvCxnSpPr>
            <a:cxnSpLocks/>
          </p:cNvCxnSpPr>
          <p:nvPr/>
        </p:nvCxnSpPr>
        <p:spPr>
          <a:xfrm flipH="1">
            <a:off x="1797454" y="3307195"/>
            <a:ext cx="562229" cy="1042583"/>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35" name="Connecteur droit 34"/>
          <p:cNvCxnSpPr>
            <a:cxnSpLocks/>
          </p:cNvCxnSpPr>
          <p:nvPr/>
        </p:nvCxnSpPr>
        <p:spPr>
          <a:xfrm flipV="1">
            <a:off x="2597002" y="4151929"/>
            <a:ext cx="835921" cy="613916"/>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37" name="Connecteur droit 36"/>
          <p:cNvCxnSpPr>
            <a:cxnSpLocks/>
          </p:cNvCxnSpPr>
          <p:nvPr/>
        </p:nvCxnSpPr>
        <p:spPr>
          <a:xfrm flipV="1">
            <a:off x="7396544" y="2281654"/>
            <a:ext cx="496707" cy="313658"/>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39" name="Connecteur droit 38"/>
          <p:cNvCxnSpPr>
            <a:cxnSpLocks/>
          </p:cNvCxnSpPr>
          <p:nvPr/>
        </p:nvCxnSpPr>
        <p:spPr>
          <a:xfrm>
            <a:off x="7413404" y="2889463"/>
            <a:ext cx="721867" cy="384286"/>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43" name="Connecteur droit 42"/>
          <p:cNvCxnSpPr>
            <a:cxnSpLocks/>
          </p:cNvCxnSpPr>
          <p:nvPr/>
        </p:nvCxnSpPr>
        <p:spPr>
          <a:xfrm flipV="1">
            <a:off x="6476302" y="3439067"/>
            <a:ext cx="507938" cy="11303"/>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47" name="Connecteur droit 46"/>
          <p:cNvCxnSpPr>
            <a:cxnSpLocks/>
          </p:cNvCxnSpPr>
          <p:nvPr/>
        </p:nvCxnSpPr>
        <p:spPr>
          <a:xfrm>
            <a:off x="4068457" y="1181416"/>
            <a:ext cx="0" cy="1152000"/>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48" name="Connecteur droit 47"/>
          <p:cNvCxnSpPr>
            <a:cxnSpLocks/>
          </p:cNvCxnSpPr>
          <p:nvPr/>
        </p:nvCxnSpPr>
        <p:spPr>
          <a:xfrm>
            <a:off x="4708991" y="4305818"/>
            <a:ext cx="829070" cy="485693"/>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50" name="Connecteur droit 49"/>
          <p:cNvCxnSpPr>
            <a:cxnSpLocks/>
          </p:cNvCxnSpPr>
          <p:nvPr/>
        </p:nvCxnSpPr>
        <p:spPr>
          <a:xfrm>
            <a:off x="7846514" y="1173864"/>
            <a:ext cx="497386" cy="660404"/>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53" name="Connecteur droit 52"/>
          <p:cNvCxnSpPr>
            <a:cxnSpLocks/>
            <a:stCxn id="19" idx="0"/>
          </p:cNvCxnSpPr>
          <p:nvPr/>
        </p:nvCxnSpPr>
        <p:spPr>
          <a:xfrm flipH="1" flipV="1">
            <a:off x="1910908" y="2227895"/>
            <a:ext cx="472528" cy="770756"/>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55" name="Connecteur droit 54"/>
          <p:cNvCxnSpPr>
            <a:cxnSpLocks/>
            <a:stCxn id="8" idx="2"/>
          </p:cNvCxnSpPr>
          <p:nvPr/>
        </p:nvCxnSpPr>
        <p:spPr>
          <a:xfrm>
            <a:off x="1297486" y="1173864"/>
            <a:ext cx="0" cy="684000"/>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49" name="Connecteur droit 48">
            <a:extLst>
              <a:ext uri="{FF2B5EF4-FFF2-40B4-BE49-F238E27FC236}">
                <a16:creationId xmlns:a16="http://schemas.microsoft.com/office/drawing/2014/main" id="{00CC20CF-1F54-514B-816D-C86463D856B9}"/>
              </a:ext>
            </a:extLst>
          </p:cNvPr>
          <p:cNvCxnSpPr>
            <a:cxnSpLocks/>
          </p:cNvCxnSpPr>
          <p:nvPr/>
        </p:nvCxnSpPr>
        <p:spPr>
          <a:xfrm flipH="1">
            <a:off x="6183568" y="1173423"/>
            <a:ext cx="304164" cy="333128"/>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17411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7" presetID="22" presetClass="entr" presetSubtype="1"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up)">
                                      <p:cBhvr>
                                        <p:cTn id="9"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13" presetID="22" presetClass="entr" presetSubtype="4"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0" presetID="22" presetClass="entr" presetSubtype="1"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up)">
                                      <p:cBhvr>
                                        <p:cTn id="22" dur="500"/>
                                        <p:tgtEl>
                                          <p:spTgt spid="55"/>
                                        </p:tgtEl>
                                      </p:cBhvr>
                                    </p:animEffec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27" presetID="22" presetClass="entr" presetSubtype="8"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34" presetID="22" presetClass="entr" presetSubtype="8"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par>
                                <p:cTn id="37" presetID="22" presetClass="entr" presetSubtype="8"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44" presetID="22" presetClass="entr" presetSubtype="8"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51" presetID="22" presetClass="entr" presetSubtype="8"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58" presetID="22" presetClass="entr" presetSubtype="1"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up)">
                                      <p:cBhvr>
                                        <p:cTn id="60"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22" presetClass="entr" presetSubtype="1"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par>
                                <p:cTn id="68" presetID="22" presetClass="entr" presetSubtype="1"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up)">
                                      <p:cBhvr>
                                        <p:cTn id="7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5" name="AutoShape 4"/>
          <p:cNvSpPr>
            <a:spLocks noChangeArrowheads="1"/>
          </p:cNvSpPr>
          <p:nvPr/>
        </p:nvSpPr>
        <p:spPr bwMode="auto">
          <a:xfrm>
            <a:off x="2569500" y="80189"/>
            <a:ext cx="4076692"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CARTES DU SIA 1/ 1 000 000</a:t>
            </a:r>
          </a:p>
        </p:txBody>
      </p:sp>
      <p:pic>
        <p:nvPicPr>
          <p:cNvPr id="3" name="Image 2">
            <a:extLst>
              <a:ext uri="{FF2B5EF4-FFF2-40B4-BE49-F238E27FC236}">
                <a16:creationId xmlns:a16="http://schemas.microsoft.com/office/drawing/2014/main" id="{27213AAA-D27B-7441-93CA-845BF6EA1BA5}"/>
              </a:ext>
            </a:extLst>
          </p:cNvPr>
          <p:cNvPicPr>
            <a:picLocks noChangeAspect="1"/>
          </p:cNvPicPr>
          <p:nvPr/>
        </p:nvPicPr>
        <p:blipFill>
          <a:blip r:embed="rId4"/>
          <a:stretch>
            <a:fillRect/>
          </a:stretch>
        </p:blipFill>
        <p:spPr>
          <a:xfrm>
            <a:off x="2998902" y="630193"/>
            <a:ext cx="3146195" cy="6128951"/>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415B6E83-3646-2B4E-B412-8334549D1EF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603460" y="4584356"/>
            <a:ext cx="3937078" cy="195854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descr="LongitudeAndLatitude.png"/>
          <p:cNvPicPr>
            <a:picLocks/>
          </p:cNvPicPr>
          <p:nvPr/>
        </p:nvPicPr>
        <p:blipFill>
          <a:blip r:embed="rId3">
            <a:alphaModFix amt="55000"/>
            <a:extLst>
              <a:ext uri="{28A0092B-C50C-407E-A947-70E740481C1C}">
                <a14:useLocalDpi xmlns:a14="http://schemas.microsoft.com/office/drawing/2010/main"/>
              </a:ext>
            </a:extLst>
          </a:blip>
          <a:stretch>
            <a:fillRect/>
          </a:stretch>
        </p:blipFill>
        <p:spPr>
          <a:xfrm>
            <a:off x="2693526" y="2064388"/>
            <a:ext cx="3707998" cy="3744000"/>
          </a:xfrm>
          <a:prstGeom prst="rect">
            <a:avLst/>
          </a:prstGeom>
          <a:ln>
            <a:noFill/>
          </a:ln>
        </p:spPr>
      </p:pic>
      <p:sp>
        <p:nvSpPr>
          <p:cNvPr id="4" name="AutoShape 4"/>
          <p:cNvSpPr>
            <a:spLocks noChangeArrowheads="1"/>
          </p:cNvSpPr>
          <p:nvPr/>
        </p:nvSpPr>
        <p:spPr bwMode="auto">
          <a:xfrm>
            <a:off x="0" y="18990"/>
            <a:ext cx="9144000" cy="868323"/>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Géographiques</a:t>
            </a:r>
          </a:p>
          <a:p>
            <a:pPr algn="ctr">
              <a:spcAft>
                <a:spcPts val="600"/>
              </a:spcAft>
              <a:defRPr/>
            </a:pPr>
            <a:r>
              <a:rPr lang="fr-FR" cap="all" dirty="0">
                <a:solidFill>
                  <a:srgbClr val="C0504D"/>
                </a:solidFill>
                <a:latin typeface="Trebuchet MS"/>
                <a:cs typeface="Trebuchet MS"/>
              </a:rPr>
              <a:t>LA TERRE</a:t>
            </a:r>
          </a:p>
        </p:txBody>
      </p:sp>
      <p:sp>
        <p:nvSpPr>
          <p:cNvPr id="15" name="Bulle rectangulaire à coins arrondis 14"/>
          <p:cNvSpPr>
            <a:spLocks/>
          </p:cNvSpPr>
          <p:nvPr/>
        </p:nvSpPr>
        <p:spPr>
          <a:xfrm>
            <a:off x="6094883" y="2354113"/>
            <a:ext cx="1619998" cy="359997"/>
          </a:xfrm>
          <a:prstGeom prst="wedgeRoundRectCallout">
            <a:avLst>
              <a:gd name="adj1" fmla="val -75048"/>
              <a:gd name="adj2" fmla="val 173654"/>
              <a:gd name="adj3" fmla="val 16667"/>
            </a:avLst>
          </a:prstGeom>
          <a:ln w="19050" cmpd="sng">
            <a:solidFill>
              <a:srgbClr val="0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latin typeface="Trebuchet MS"/>
                <a:cs typeface="Trebuchet MS"/>
              </a:rPr>
              <a:t>Hémisphère Nord</a:t>
            </a:r>
          </a:p>
        </p:txBody>
      </p:sp>
      <p:sp>
        <p:nvSpPr>
          <p:cNvPr id="16" name="Bulle rectangulaire à coins arrondis 15"/>
          <p:cNvSpPr/>
          <p:nvPr/>
        </p:nvSpPr>
        <p:spPr>
          <a:xfrm>
            <a:off x="5993283" y="5594489"/>
            <a:ext cx="1619998" cy="359997"/>
          </a:xfrm>
          <a:prstGeom prst="wedgeRoundRectCallout">
            <a:avLst>
              <a:gd name="adj1" fmla="val -81034"/>
              <a:gd name="adj2" fmla="val -154036"/>
              <a:gd name="adj3" fmla="val 16667"/>
            </a:avLst>
          </a:prstGeom>
          <a:ln w="19050" cmpd="sng">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dirty="0">
                <a:latin typeface="Trebuchet MS"/>
                <a:cs typeface="Trebuchet MS"/>
              </a:rPr>
              <a:t>Hémisphère Sud</a:t>
            </a:r>
          </a:p>
        </p:txBody>
      </p:sp>
      <p:sp>
        <p:nvSpPr>
          <p:cNvPr id="19" name="Bulle rectangulaire à coins arrondis 18"/>
          <p:cNvSpPr/>
          <p:nvPr/>
        </p:nvSpPr>
        <p:spPr>
          <a:xfrm>
            <a:off x="1879815" y="2354113"/>
            <a:ext cx="1652496" cy="540000"/>
          </a:xfrm>
          <a:prstGeom prst="wedgeRoundRectCallout">
            <a:avLst>
              <a:gd name="adj1" fmla="val 113033"/>
              <a:gd name="adj2" fmla="val 61772"/>
              <a:gd name="adj3" fmla="val 16667"/>
            </a:avLst>
          </a:prstGeom>
          <a:ln w="19050" cmpd="sng">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400" dirty="0">
                <a:latin typeface="Trebuchet MS"/>
                <a:cs typeface="Trebuchet MS"/>
              </a:rPr>
              <a:t>Rayon polaire</a:t>
            </a:r>
          </a:p>
          <a:p>
            <a:pPr algn="ctr"/>
            <a:r>
              <a:rPr lang="fr-FR" sz="1400" dirty="0">
                <a:latin typeface="Trebuchet MS"/>
                <a:cs typeface="Trebuchet MS"/>
              </a:rPr>
              <a:t>6 358 km</a:t>
            </a:r>
          </a:p>
        </p:txBody>
      </p:sp>
      <p:sp>
        <p:nvSpPr>
          <p:cNvPr id="22" name="ZoneTexte 21"/>
          <p:cNvSpPr txBox="1"/>
          <p:nvPr/>
        </p:nvSpPr>
        <p:spPr>
          <a:xfrm>
            <a:off x="317059" y="1025806"/>
            <a:ext cx="8556785" cy="400110"/>
          </a:xfrm>
          <a:prstGeom prst="rect">
            <a:avLst/>
          </a:prstGeom>
          <a:noFill/>
        </p:spPr>
        <p:txBody>
          <a:bodyPr wrap="square" rtlCol="0">
            <a:spAutoFit/>
          </a:bodyPr>
          <a:lstStyle/>
          <a:p>
            <a:pPr algn="ctr"/>
            <a:r>
              <a:rPr lang="fr-FR" sz="1400" dirty="0">
                <a:latin typeface="Trebuchet MS"/>
                <a:cs typeface="Trebuchet MS"/>
              </a:rPr>
              <a:t>En pratique : Circonférence moyenne de la terre : </a:t>
            </a:r>
            <a:r>
              <a:rPr lang="fr-FR" sz="1400" b="1" dirty="0">
                <a:latin typeface="Trebuchet MS"/>
                <a:cs typeface="Trebuchet MS"/>
              </a:rPr>
              <a:t>6 370 Km </a:t>
            </a:r>
            <a:r>
              <a:rPr lang="fr-FR" sz="1400" dirty="0">
                <a:latin typeface="Trebuchet MS"/>
                <a:cs typeface="Trebuchet MS"/>
              </a:rPr>
              <a:t>x 2 x </a:t>
            </a:r>
            <a:r>
              <a:rPr lang="fr-FR" sz="2000" dirty="0">
                <a:latin typeface="Trebuchet MS"/>
                <a:cs typeface="Trebuchet MS"/>
                <a:sym typeface="Symbol"/>
              </a:rPr>
              <a:t></a:t>
            </a:r>
            <a:r>
              <a:rPr lang="fr-FR" sz="1400" dirty="0">
                <a:latin typeface="Trebuchet MS"/>
                <a:cs typeface="Trebuchet MS"/>
                <a:sym typeface="Symbol"/>
              </a:rPr>
              <a:t> = </a:t>
            </a:r>
            <a:r>
              <a:rPr lang="fr-FR" sz="1400" b="1" dirty="0">
                <a:latin typeface="Trebuchet MS"/>
                <a:cs typeface="Trebuchet MS"/>
                <a:sym typeface="Symbol"/>
              </a:rPr>
              <a:t>40 000 km</a:t>
            </a:r>
            <a:r>
              <a:rPr lang="fr-FR" sz="1400" b="1" dirty="0">
                <a:latin typeface="Trebuchet MS"/>
                <a:cs typeface="Trebuchet MS"/>
              </a:rPr>
              <a:t> </a:t>
            </a:r>
          </a:p>
        </p:txBody>
      </p:sp>
      <p:sp>
        <p:nvSpPr>
          <p:cNvPr id="21" name="ZoneTexte 20"/>
          <p:cNvSpPr txBox="1"/>
          <p:nvPr/>
        </p:nvSpPr>
        <p:spPr>
          <a:xfrm>
            <a:off x="3631290" y="5774488"/>
            <a:ext cx="1899127" cy="307777"/>
          </a:xfrm>
          <a:prstGeom prst="rect">
            <a:avLst/>
          </a:prstGeom>
          <a:noFill/>
          <a:effectLst>
            <a:reflection stA="0" endPos="0" dir="5400000" sy="-100000" algn="bl" rotWithShape="0"/>
          </a:effectLst>
        </p:spPr>
        <p:txBody>
          <a:bodyPr wrap="square" rtlCol="0">
            <a:spAutoFit/>
          </a:bodyPr>
          <a:lstStyle/>
          <a:p>
            <a:pPr algn="ctr"/>
            <a:r>
              <a:rPr lang="fr-FR" sz="1400" dirty="0"/>
              <a:t>Pôle Sud</a:t>
            </a:r>
          </a:p>
        </p:txBody>
      </p:sp>
      <p:sp>
        <p:nvSpPr>
          <p:cNvPr id="20" name="ZoneTexte 19"/>
          <p:cNvSpPr txBox="1"/>
          <p:nvPr/>
        </p:nvSpPr>
        <p:spPr>
          <a:xfrm>
            <a:off x="3630936" y="1753980"/>
            <a:ext cx="1899127" cy="307777"/>
          </a:xfrm>
          <a:prstGeom prst="rect">
            <a:avLst/>
          </a:prstGeom>
          <a:noFill/>
        </p:spPr>
        <p:txBody>
          <a:bodyPr wrap="square" rtlCol="0">
            <a:spAutoFit/>
          </a:bodyPr>
          <a:lstStyle/>
          <a:p>
            <a:pPr algn="ctr"/>
            <a:r>
              <a:rPr lang="fr-FR" sz="1400" dirty="0"/>
              <a:t>Pôle Nord</a:t>
            </a:r>
          </a:p>
        </p:txBody>
      </p:sp>
      <p:sp>
        <p:nvSpPr>
          <p:cNvPr id="26" name="ZoneTexte 25"/>
          <p:cNvSpPr txBox="1"/>
          <p:nvPr/>
        </p:nvSpPr>
        <p:spPr>
          <a:xfrm>
            <a:off x="6378059" y="3815651"/>
            <a:ext cx="1336822" cy="307777"/>
          </a:xfrm>
          <a:prstGeom prst="rect">
            <a:avLst/>
          </a:prstGeom>
          <a:noFill/>
        </p:spPr>
        <p:txBody>
          <a:bodyPr wrap="square" rtlCol="0">
            <a:spAutoFit/>
          </a:bodyPr>
          <a:lstStyle/>
          <a:p>
            <a:r>
              <a:rPr lang="fr-FR" sz="1400" dirty="0"/>
              <a:t>Equateur</a:t>
            </a:r>
          </a:p>
        </p:txBody>
      </p:sp>
      <p:sp>
        <p:nvSpPr>
          <p:cNvPr id="17" name="Bulle rectangulaire à coins arrondis 16"/>
          <p:cNvSpPr/>
          <p:nvPr/>
        </p:nvSpPr>
        <p:spPr>
          <a:xfrm>
            <a:off x="1805878" y="4716897"/>
            <a:ext cx="1726433" cy="540000"/>
          </a:xfrm>
          <a:prstGeom prst="wedgeRoundRectCallout">
            <a:avLst>
              <a:gd name="adj1" fmla="val 48139"/>
              <a:gd name="adj2" fmla="val -182127"/>
              <a:gd name="adj3" fmla="val 16667"/>
            </a:avLst>
          </a:prstGeom>
          <a:solidFill>
            <a:schemeClr val="bg1"/>
          </a:solidFill>
          <a:ln w="19050" cmpd="sng">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400" dirty="0">
                <a:latin typeface="Trebuchet MS"/>
                <a:cs typeface="Trebuchet MS"/>
              </a:rPr>
              <a:t>Rayon équatorial</a:t>
            </a:r>
          </a:p>
          <a:p>
            <a:pPr algn="ctr"/>
            <a:r>
              <a:rPr lang="fr-FR" sz="1400" dirty="0">
                <a:latin typeface="Trebuchet MS"/>
                <a:cs typeface="Trebuchet MS"/>
              </a:rPr>
              <a:t>6 378 km</a:t>
            </a:r>
          </a:p>
        </p:txBody>
      </p:sp>
      <p:cxnSp>
        <p:nvCxnSpPr>
          <p:cNvPr id="23" name="Connecteur droit avec flèche 22"/>
          <p:cNvCxnSpPr/>
          <p:nvPr/>
        </p:nvCxnSpPr>
        <p:spPr>
          <a:xfrm flipH="1">
            <a:off x="4568153" y="2072581"/>
            <a:ext cx="2" cy="1907998"/>
          </a:xfrm>
          <a:prstGeom prst="straightConnector1">
            <a:avLst/>
          </a:prstGeom>
          <a:ln w="25400" cmpd="sng">
            <a:solidFill>
              <a:schemeClr val="accent2"/>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a:off x="2693370" y="3974217"/>
            <a:ext cx="1871982" cy="0"/>
          </a:xfrm>
          <a:prstGeom prst="straightConnector1">
            <a:avLst/>
          </a:prstGeom>
          <a:ln w="25400" cmpd="sng">
            <a:solidFill>
              <a:schemeClr val="accent2"/>
            </a:solidFill>
            <a:headEnd type="arrow" w="med" len="med"/>
            <a:tailEnd type="oval" w="med" len="med"/>
          </a:ln>
        </p:spPr>
        <p:style>
          <a:lnRef idx="2">
            <a:schemeClr val="accent1"/>
          </a:lnRef>
          <a:fillRef idx="0">
            <a:schemeClr val="accent1"/>
          </a:fillRef>
          <a:effectRef idx="1">
            <a:schemeClr val="accent1"/>
          </a:effectRef>
          <a:fontRef idx="minor">
            <a:schemeClr val="tx1"/>
          </a:fontRef>
        </p:style>
      </p:cxnSp>
      <p:sp>
        <p:nvSpPr>
          <p:cNvPr id="18" name="Arc 17"/>
          <p:cNvSpPr/>
          <p:nvPr/>
        </p:nvSpPr>
        <p:spPr>
          <a:xfrm rot="60000" flipH="1" flipV="1">
            <a:off x="2680980" y="3339800"/>
            <a:ext cx="3675600" cy="1404000"/>
          </a:xfrm>
          <a:prstGeom prst="arc">
            <a:avLst>
              <a:gd name="adj1" fmla="val 10722358"/>
              <a:gd name="adj2" fmla="val 10714465"/>
            </a:avLst>
          </a:prstGeom>
          <a:ln w="28575" cmpd="sng">
            <a:gradFill flip="none" rotWithShape="1">
              <a:gsLst>
                <a:gs pos="43000">
                  <a:srgbClr val="008000"/>
                </a:gs>
                <a:gs pos="54000">
                  <a:schemeClr val="accent3">
                    <a:lumMod val="40000"/>
                    <a:lumOff val="60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00527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1000"/>
                                        <p:tgtEl>
                                          <p:spTgt spid="18"/>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right)">
                                      <p:cBhvr>
                                        <p:cTn id="29" dur="500"/>
                                        <p:tgtEl>
                                          <p:spTgt spid="25"/>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2" grpId="0"/>
      <p:bldP spid="21" grpId="0"/>
      <p:bldP spid="20" grpId="0"/>
      <p:bldP spid="26" grpId="0"/>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rcRect/>
          <a:stretch/>
        </p:blipFill>
        <p:spPr>
          <a:xfrm>
            <a:off x="745220" y="812801"/>
            <a:ext cx="7688484" cy="5531881"/>
          </a:xfrm>
          <a:prstGeom prst="rect">
            <a:avLst/>
          </a:prstGeom>
        </p:spPr>
      </p:pic>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5" name="AutoShape 4"/>
          <p:cNvSpPr>
            <a:spLocks noChangeArrowheads="1"/>
          </p:cNvSpPr>
          <p:nvPr/>
        </p:nvSpPr>
        <p:spPr bwMode="auto">
          <a:xfrm>
            <a:off x="2569500" y="166688"/>
            <a:ext cx="4076692"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CARTES DU SIA AU 1/ 1 000 000</a:t>
            </a:r>
          </a:p>
        </p:txBody>
      </p:sp>
    </p:spTree>
    <p:extLst>
      <p:ext uri="{BB962C8B-B14F-4D97-AF65-F5344CB8AC3E}">
        <p14:creationId xmlns:p14="http://schemas.microsoft.com/office/powerpoint/2010/main" val="2093370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5" name="AutoShape 4"/>
          <p:cNvSpPr>
            <a:spLocks noChangeArrowheads="1"/>
          </p:cNvSpPr>
          <p:nvPr/>
        </p:nvSpPr>
        <p:spPr bwMode="auto">
          <a:xfrm>
            <a:off x="1972600" y="166688"/>
            <a:ext cx="5190200"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 DU RESEAU TRES BASSE ALTITUDE</a:t>
            </a:r>
          </a:p>
        </p:txBody>
      </p:sp>
      <p:pic>
        <p:nvPicPr>
          <p:cNvPr id="2" name="Image 1">
            <a:extLst>
              <a:ext uri="{FF2B5EF4-FFF2-40B4-BE49-F238E27FC236}">
                <a16:creationId xmlns:a16="http://schemas.microsoft.com/office/drawing/2014/main" id="{19A45124-D9A4-734C-A983-34C33574110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8742" y="753762"/>
            <a:ext cx="7250156" cy="5622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3470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73462" y="1081354"/>
            <a:ext cx="7218009" cy="5101336"/>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400" dirty="0">
                <a:latin typeface="Trebuchet MS"/>
              </a:rPr>
              <a:t>LA TERRE ET SES REFERENCES</a:t>
            </a:r>
          </a:p>
          <a:p>
            <a:pPr marL="742950" lvl="1" indent="-285750" fontAlgn="base">
              <a:spcBef>
                <a:spcPct val="0"/>
              </a:spcBef>
              <a:buFont typeface="Arial"/>
              <a:buChar char="•"/>
              <a:defRPr/>
            </a:pPr>
            <a:r>
              <a:rPr lang="fr-FR" sz="1400" i="1" dirty="0"/>
              <a:t>Parallèles</a:t>
            </a:r>
          </a:p>
          <a:p>
            <a:pPr marL="742950" lvl="1" indent="-285750" fontAlgn="base">
              <a:spcBef>
                <a:spcPct val="0"/>
              </a:spcBef>
              <a:spcAft>
                <a:spcPts val="600"/>
              </a:spcAft>
              <a:buFont typeface="Arial"/>
              <a:buChar char="•"/>
              <a:defRPr/>
            </a:pPr>
            <a:r>
              <a:rPr lang="fr-FR" sz="1400" i="1" dirty="0"/>
              <a:t>Méridiens</a:t>
            </a:r>
            <a:endParaRPr lang="fr-FR" sz="1400" i="1" dirty="0">
              <a:latin typeface="Trebuchet MS"/>
            </a:endParaRPr>
          </a:p>
          <a:p>
            <a:pPr fontAlgn="base">
              <a:spcBef>
                <a:spcPct val="0"/>
              </a:spcBef>
              <a:defRPr/>
            </a:pPr>
            <a:r>
              <a:rPr lang="fr-FR" sz="1400" dirty="0">
                <a:latin typeface="Trebuchet MS"/>
              </a:rPr>
              <a:t>COORDONNEES GEOGRAPHIQUES</a:t>
            </a:r>
          </a:p>
          <a:p>
            <a:pPr marL="742950" lvl="1" indent="-285750" fontAlgn="base">
              <a:spcBef>
                <a:spcPct val="0"/>
              </a:spcBef>
              <a:buFont typeface="Arial"/>
              <a:buChar char="•"/>
              <a:defRPr/>
            </a:pPr>
            <a:r>
              <a:rPr lang="fr-FR" sz="1400" i="1" dirty="0">
                <a:latin typeface="Trebuchet MS"/>
              </a:rPr>
              <a:t>Latitude</a:t>
            </a:r>
          </a:p>
          <a:p>
            <a:pPr marL="742950" lvl="1" indent="-285750" fontAlgn="base">
              <a:spcBef>
                <a:spcPct val="0"/>
              </a:spcBef>
              <a:buFont typeface="Arial"/>
              <a:buChar char="•"/>
              <a:defRPr/>
            </a:pPr>
            <a:r>
              <a:rPr lang="fr-FR" sz="1400" i="1" dirty="0">
                <a:latin typeface="Trebuchet MS"/>
              </a:rPr>
              <a:t>Longitude</a:t>
            </a:r>
          </a:p>
          <a:p>
            <a:pPr fontAlgn="base">
              <a:spcBef>
                <a:spcPts val="600"/>
              </a:spcBef>
              <a:buClr>
                <a:srgbClr val="AC029D"/>
              </a:buClr>
              <a:defRPr/>
            </a:pPr>
            <a:r>
              <a:rPr lang="fr-FR" sz="1400" dirty="0">
                <a:latin typeface="Trebuchet MS"/>
              </a:rPr>
              <a:t>MESURE DES DISTANCES</a:t>
            </a:r>
          </a:p>
          <a:p>
            <a:pPr marL="742950" lvl="1" indent="-285750" fontAlgn="base">
              <a:spcBef>
                <a:spcPct val="0"/>
              </a:spcBef>
              <a:buFont typeface="Arial"/>
              <a:buChar char="•"/>
              <a:defRPr/>
            </a:pPr>
            <a:r>
              <a:rPr lang="fr-FR" sz="1400" i="1" dirty="0">
                <a:latin typeface="Trebuchet MS"/>
              </a:rPr>
              <a:t>Définition du Mile Nautique</a:t>
            </a:r>
          </a:p>
          <a:p>
            <a:pPr marL="742950" lvl="1" indent="-285750" fontAlgn="base">
              <a:spcBef>
                <a:spcPct val="0"/>
              </a:spcBef>
              <a:buFont typeface="Arial"/>
              <a:buChar char="•"/>
              <a:defRPr/>
            </a:pPr>
            <a:r>
              <a:rPr lang="fr-FR" sz="1400" i="1" dirty="0">
                <a:latin typeface="Trebuchet MS"/>
              </a:rPr>
              <a:t>Définition du mètre</a:t>
            </a:r>
          </a:p>
          <a:p>
            <a:pPr lvl="0" fontAlgn="base">
              <a:spcBef>
                <a:spcPts val="600"/>
              </a:spcBef>
              <a:buClr>
                <a:srgbClr val="AC029D"/>
              </a:buClr>
              <a:defRPr/>
            </a:pPr>
            <a:r>
              <a:rPr lang="fr-FR" sz="1400" dirty="0">
                <a:latin typeface="Trebuchet MS"/>
              </a:rPr>
              <a:t>CARTOGRAPHIE</a:t>
            </a:r>
          </a:p>
          <a:p>
            <a:pPr marL="742950" lvl="1" indent="-285750" fontAlgn="base">
              <a:spcBef>
                <a:spcPct val="0"/>
              </a:spcBef>
              <a:buFont typeface="Arial"/>
              <a:buChar char="•"/>
              <a:defRPr/>
            </a:pPr>
            <a:r>
              <a:rPr lang="fr-FR" sz="1400" i="1" dirty="0">
                <a:latin typeface="Trebuchet MS"/>
              </a:rPr>
              <a:t>Les différentes projections de la terre</a:t>
            </a:r>
          </a:p>
          <a:p>
            <a:pPr marL="742950" lvl="1" indent="-285750" fontAlgn="base">
              <a:spcBef>
                <a:spcPct val="0"/>
              </a:spcBef>
              <a:buFont typeface="Arial"/>
              <a:buChar char="•"/>
              <a:defRPr/>
            </a:pPr>
            <a:r>
              <a:rPr lang="fr-FR" sz="1400" i="1" dirty="0">
                <a:latin typeface="Trebuchet MS"/>
              </a:rPr>
              <a:t>L’échelle d’une carte</a:t>
            </a:r>
          </a:p>
          <a:p>
            <a:pPr marL="742950" lvl="1" indent="-285750" fontAlgn="base">
              <a:spcBef>
                <a:spcPct val="0"/>
              </a:spcBef>
              <a:spcAft>
                <a:spcPts val="600"/>
              </a:spcAft>
              <a:buFont typeface="Arial"/>
              <a:buChar char="•"/>
              <a:defRPr/>
            </a:pPr>
            <a:r>
              <a:rPr lang="fr-FR" sz="1400" i="1" dirty="0">
                <a:latin typeface="Trebuchet MS"/>
              </a:rPr>
              <a:t>Les cartes aéronautiques</a:t>
            </a:r>
          </a:p>
          <a:p>
            <a:pPr lvl="0" fontAlgn="base">
              <a:spcBef>
                <a:spcPct val="0"/>
              </a:spcBef>
              <a:buClr>
                <a:srgbClr val="AC029D"/>
              </a:buClr>
              <a:defRPr/>
            </a:pPr>
            <a:r>
              <a:rPr lang="fr-FR" sz="1400" dirty="0">
                <a:latin typeface="Trebuchet MS"/>
              </a:rPr>
              <a:t>NAVIGATION AERIENNE</a:t>
            </a:r>
          </a:p>
          <a:p>
            <a:pPr marL="742950" lvl="1" indent="-285750" fontAlgn="base">
              <a:spcBef>
                <a:spcPct val="0"/>
              </a:spcBef>
              <a:buFont typeface="Arial"/>
              <a:buChar char="•"/>
              <a:defRPr/>
            </a:pPr>
            <a:r>
              <a:rPr lang="fr-FR" sz="1400" i="1" dirty="0">
                <a:latin typeface="Trebuchet MS"/>
              </a:rPr>
              <a:t>Les effets du vent sur la vitesse et la trajectoire</a:t>
            </a:r>
          </a:p>
          <a:p>
            <a:pPr marL="742950" lvl="1" indent="-285750" fontAlgn="base">
              <a:spcBef>
                <a:spcPct val="0"/>
              </a:spcBef>
              <a:buFont typeface="Arial"/>
              <a:buChar char="•"/>
              <a:defRPr/>
            </a:pPr>
            <a:r>
              <a:rPr lang="fr-FR" sz="1400" i="1" dirty="0">
                <a:latin typeface="Trebuchet MS"/>
              </a:rPr>
              <a:t>Les références d’orientation</a:t>
            </a:r>
          </a:p>
          <a:p>
            <a:pPr marL="742950" lvl="1" indent="-285750" fontAlgn="base">
              <a:spcBef>
                <a:spcPct val="0"/>
              </a:spcBef>
              <a:buFont typeface="Arial"/>
              <a:buChar char="•"/>
              <a:defRPr/>
            </a:pPr>
            <a:r>
              <a:rPr lang="fr-FR" sz="1400" i="1" dirty="0">
                <a:latin typeface="Trebuchet MS"/>
              </a:rPr>
              <a:t>Relation cap/route</a:t>
            </a:r>
          </a:p>
          <a:p>
            <a:pPr lvl="0" fontAlgn="base">
              <a:spcBef>
                <a:spcPts val="600"/>
              </a:spcBef>
              <a:buClr>
                <a:srgbClr val="AC029D"/>
              </a:buClr>
              <a:defRPr/>
            </a:pPr>
            <a:r>
              <a:rPr lang="fr-FR" sz="1400" dirty="0">
                <a:latin typeface="Trebuchet MS"/>
              </a:rPr>
              <a:t>METHODES DE CALCUL D’UNE NAVIGATION A L’ESTIME</a:t>
            </a:r>
          </a:p>
          <a:p>
            <a:pPr marL="742950" lvl="1" indent="-285750" fontAlgn="base">
              <a:spcBef>
                <a:spcPct val="0"/>
              </a:spcBef>
              <a:buClr>
                <a:schemeClr val="tx1"/>
              </a:buClr>
              <a:buFont typeface="Arial" panose="020B0604020202020204" pitchFamily="34" charset="0"/>
              <a:buChar char="•"/>
              <a:defRPr/>
            </a:pPr>
            <a:r>
              <a:rPr lang="fr-FR" sz="1400" i="1" dirty="0">
                <a:latin typeface="Trebuchet MS"/>
              </a:rPr>
              <a:t>Les différents modes de navigation à vue</a:t>
            </a:r>
          </a:p>
          <a:p>
            <a:pPr marL="742950" lvl="1" indent="-285750" fontAlgn="base">
              <a:spcBef>
                <a:spcPct val="0"/>
              </a:spcBef>
              <a:buFont typeface="Arial"/>
              <a:buChar char="•"/>
              <a:defRPr/>
            </a:pPr>
            <a:r>
              <a:rPr lang="fr-FR" sz="1400" i="1" dirty="0">
                <a:latin typeface="Trebuchet MS"/>
              </a:rPr>
              <a:t>Le triangle des vitesses</a:t>
            </a:r>
          </a:p>
          <a:p>
            <a:pPr marL="742950" lvl="1" indent="-285750" fontAlgn="base">
              <a:spcBef>
                <a:spcPct val="0"/>
              </a:spcBef>
              <a:buFont typeface="Arial"/>
              <a:buChar char="•"/>
              <a:defRPr/>
            </a:pPr>
            <a:r>
              <a:rPr lang="fr-FR" sz="1400" i="1" dirty="0">
                <a:latin typeface="Trebuchet MS"/>
              </a:rPr>
              <a:t>Calcul trigonométrique</a:t>
            </a:r>
          </a:p>
        </p:txBody>
      </p:sp>
      <p:sp>
        <p:nvSpPr>
          <p:cNvPr id="3" name="Rectangle à coins arrondis 2"/>
          <p:cNvSpPr/>
          <p:nvPr/>
        </p:nvSpPr>
        <p:spPr>
          <a:xfrm>
            <a:off x="1478870" y="4283541"/>
            <a:ext cx="5057853" cy="918653"/>
          </a:xfrm>
          <a:prstGeom prst="roundRect">
            <a:avLst>
              <a:gd name="adj" fmla="val 17479"/>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0250" y="206916"/>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a:latin typeface="Trebuchet MS"/>
                <a:cs typeface="Trebuchet MS"/>
              </a:rPr>
              <a:t>LA NAVIGATION Aérienne</a:t>
            </a:r>
          </a:p>
        </p:txBody>
      </p:sp>
    </p:spTree>
    <p:extLst>
      <p:ext uri="{BB962C8B-B14F-4D97-AF65-F5344CB8AC3E}">
        <p14:creationId xmlns:p14="http://schemas.microsoft.com/office/powerpoint/2010/main" val="1709087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EFFETS DU VENT SUR LE VOL</a:t>
            </a:r>
          </a:p>
        </p:txBody>
      </p:sp>
      <p:sp>
        <p:nvSpPr>
          <p:cNvPr id="29" name="Rectangle 28"/>
          <p:cNvSpPr/>
          <p:nvPr/>
        </p:nvSpPr>
        <p:spPr>
          <a:xfrm>
            <a:off x="2202171" y="563721"/>
            <a:ext cx="4739699" cy="379591"/>
          </a:xfrm>
          <a:prstGeom prst="rect">
            <a:avLst/>
          </a:prstGeom>
        </p:spPr>
        <p:txBody>
          <a:bodyPr wrap="none">
            <a:spAutoFit/>
          </a:bodyPr>
          <a:lstStyle/>
          <a:p>
            <a:pPr algn="ctr">
              <a:lnSpc>
                <a:spcPct val="120000"/>
              </a:lnSpc>
              <a:spcAft>
                <a:spcPts val="600"/>
              </a:spcAft>
              <a:defRPr/>
            </a:pPr>
            <a:r>
              <a:rPr lang="fr-FR" sz="1600" cap="all" dirty="0">
                <a:solidFill>
                  <a:srgbClr val="C0504D"/>
                </a:solidFill>
                <a:latin typeface="Trebuchet MS"/>
                <a:cs typeface="Trebuchet MS"/>
              </a:rPr>
              <a:t>Décomposition du vent selon la trajectoire</a:t>
            </a:r>
          </a:p>
        </p:txBody>
      </p:sp>
      <p:sp>
        <p:nvSpPr>
          <p:cNvPr id="16" name="Forme libre 15"/>
          <p:cNvSpPr/>
          <p:nvPr/>
        </p:nvSpPr>
        <p:spPr>
          <a:xfrm flipV="1">
            <a:off x="2032973" y="3792544"/>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1"/>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22" name="Group 72"/>
          <p:cNvGrpSpPr>
            <a:grpSpLocks/>
          </p:cNvGrpSpPr>
          <p:nvPr/>
        </p:nvGrpSpPr>
        <p:grpSpPr bwMode="auto">
          <a:xfrm rot="5400000">
            <a:off x="907361" y="3301102"/>
            <a:ext cx="1351864" cy="969518"/>
            <a:chOff x="312" y="420"/>
            <a:chExt cx="4944" cy="3409"/>
          </a:xfrm>
          <a:solidFill>
            <a:schemeClr val="accent5">
              <a:lumMod val="40000"/>
              <a:lumOff val="60000"/>
            </a:schemeClr>
          </a:solidFill>
        </p:grpSpPr>
        <p:grpSp>
          <p:nvGrpSpPr>
            <p:cNvPr id="23" name="Group 5"/>
            <p:cNvGrpSpPr>
              <a:grpSpLocks/>
            </p:cNvGrpSpPr>
            <p:nvPr/>
          </p:nvGrpSpPr>
          <p:grpSpPr bwMode="auto">
            <a:xfrm>
              <a:off x="312" y="1416"/>
              <a:ext cx="2214" cy="529"/>
              <a:chOff x="444" y="2058"/>
              <a:chExt cx="3348" cy="714"/>
            </a:xfrm>
            <a:grpFill/>
          </p:grpSpPr>
          <p:sp>
            <p:nvSpPr>
              <p:cNvPr id="6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6" name="Group 10"/>
            <p:cNvGrpSpPr>
              <a:grpSpLocks/>
            </p:cNvGrpSpPr>
            <p:nvPr/>
          </p:nvGrpSpPr>
          <p:grpSpPr bwMode="auto">
            <a:xfrm flipH="1">
              <a:off x="3042" y="1418"/>
              <a:ext cx="2214" cy="529"/>
              <a:chOff x="444" y="2058"/>
              <a:chExt cx="3348" cy="714"/>
            </a:xfrm>
            <a:grpFill/>
          </p:grpSpPr>
          <p:sp>
            <p:nvSpPr>
              <p:cNvPr id="6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7"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3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2"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3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4"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3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8"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39"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4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41"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4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4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46" name="Group 51"/>
            <p:cNvGrpSpPr>
              <a:grpSpLocks/>
            </p:cNvGrpSpPr>
            <p:nvPr/>
          </p:nvGrpSpPr>
          <p:grpSpPr bwMode="auto">
            <a:xfrm>
              <a:off x="480" y="1434"/>
              <a:ext cx="1860" cy="408"/>
              <a:chOff x="480" y="1434"/>
              <a:chExt cx="1728" cy="408"/>
            </a:xfrm>
            <a:grpFill/>
          </p:grpSpPr>
          <p:sp>
            <p:nvSpPr>
              <p:cNvPr id="57"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58"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59"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60"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61"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62"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63"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64"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65"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47" name="Group 62"/>
            <p:cNvGrpSpPr>
              <a:grpSpLocks/>
            </p:cNvGrpSpPr>
            <p:nvPr/>
          </p:nvGrpSpPr>
          <p:grpSpPr bwMode="auto">
            <a:xfrm>
              <a:off x="3216" y="1440"/>
              <a:ext cx="1860" cy="408"/>
              <a:chOff x="480" y="1434"/>
              <a:chExt cx="1728" cy="408"/>
            </a:xfrm>
            <a:grpFill/>
          </p:grpSpPr>
          <p:sp>
            <p:nvSpPr>
              <p:cNvPr id="48"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49"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50"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51"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52"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53"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54"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55"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56"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grpSp>
        <p:nvGrpSpPr>
          <p:cNvPr id="70" name="Grouper 69"/>
          <p:cNvGrpSpPr/>
          <p:nvPr/>
        </p:nvGrpSpPr>
        <p:grpSpPr>
          <a:xfrm rot="18570630">
            <a:off x="6525881" y="3960870"/>
            <a:ext cx="540000" cy="179997"/>
            <a:chOff x="5703983" y="4140437"/>
            <a:chExt cx="1850054" cy="556859"/>
          </a:xfrm>
          <a:effectLst/>
        </p:grpSpPr>
        <p:sp>
          <p:nvSpPr>
            <p:cNvPr id="71" name="Trapèze 70"/>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Trapèze 71"/>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Trapèze 72"/>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Trapèze 73"/>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Trapèze 74"/>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6" name="Forme libre 75"/>
          <p:cNvSpPr/>
          <p:nvPr/>
        </p:nvSpPr>
        <p:spPr>
          <a:xfrm rot="18490021">
            <a:off x="6775119" y="3318679"/>
            <a:ext cx="122399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FF0000"/>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7" name="Forme libre 76"/>
          <p:cNvSpPr/>
          <p:nvPr/>
        </p:nvSpPr>
        <p:spPr>
          <a:xfrm rot="16200000">
            <a:off x="6539162" y="3305031"/>
            <a:ext cx="935997"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2"/>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8" name="Forme libre 77"/>
          <p:cNvSpPr/>
          <p:nvPr/>
        </p:nvSpPr>
        <p:spPr>
          <a:xfrm>
            <a:off x="7041821" y="3775879"/>
            <a:ext cx="75599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C0504D"/>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9" name="Forme libre 78"/>
          <p:cNvSpPr/>
          <p:nvPr/>
        </p:nvSpPr>
        <p:spPr>
          <a:xfrm rot="16200000">
            <a:off x="7137908" y="3281465"/>
            <a:ext cx="129598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0" name="Forme libre 79"/>
          <p:cNvSpPr/>
          <p:nvPr/>
        </p:nvSpPr>
        <p:spPr>
          <a:xfrm rot="10800000">
            <a:off x="6838741" y="2837032"/>
            <a:ext cx="118798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p:cNvSpPr txBox="1"/>
          <p:nvPr/>
        </p:nvSpPr>
        <p:spPr>
          <a:xfrm>
            <a:off x="2322052" y="3764916"/>
            <a:ext cx="1158110" cy="307777"/>
          </a:xfrm>
          <a:prstGeom prst="rect">
            <a:avLst/>
          </a:prstGeom>
          <a:noFill/>
        </p:spPr>
        <p:txBody>
          <a:bodyPr wrap="square" rtlCol="0">
            <a:spAutoFit/>
          </a:bodyPr>
          <a:lstStyle/>
          <a:p>
            <a:r>
              <a:rPr lang="fr-FR" sz="1400" dirty="0"/>
              <a:t>Trajectoire</a:t>
            </a:r>
          </a:p>
        </p:txBody>
      </p:sp>
      <p:sp>
        <p:nvSpPr>
          <p:cNvPr id="81" name="ZoneTexte 80"/>
          <p:cNvSpPr txBox="1"/>
          <p:nvPr/>
        </p:nvSpPr>
        <p:spPr>
          <a:xfrm rot="18411622">
            <a:off x="7035995" y="3007852"/>
            <a:ext cx="581065" cy="307777"/>
          </a:xfrm>
          <a:prstGeom prst="rect">
            <a:avLst/>
          </a:prstGeom>
          <a:noFill/>
        </p:spPr>
        <p:txBody>
          <a:bodyPr wrap="square" rtlCol="0">
            <a:spAutoFit/>
          </a:bodyPr>
          <a:lstStyle/>
          <a:p>
            <a:r>
              <a:rPr lang="fr-FR" sz="1400" dirty="0" err="1">
                <a:solidFill>
                  <a:srgbClr val="FF0000"/>
                </a:solidFill>
              </a:rPr>
              <a:t>Vw</a:t>
            </a:r>
            <a:r>
              <a:rPr lang="fr-FR" sz="1400" dirty="0">
                <a:solidFill>
                  <a:srgbClr val="FF0000"/>
                </a:solidFill>
              </a:rPr>
              <a:t> </a:t>
            </a:r>
          </a:p>
        </p:txBody>
      </p:sp>
      <p:sp>
        <p:nvSpPr>
          <p:cNvPr id="82" name="ZoneTexte 81"/>
          <p:cNvSpPr txBox="1"/>
          <p:nvPr/>
        </p:nvSpPr>
        <p:spPr>
          <a:xfrm>
            <a:off x="6803446" y="2521191"/>
            <a:ext cx="492051" cy="307777"/>
          </a:xfrm>
          <a:prstGeom prst="rect">
            <a:avLst/>
          </a:prstGeom>
          <a:noFill/>
        </p:spPr>
        <p:txBody>
          <a:bodyPr wrap="square" rtlCol="0">
            <a:spAutoFit/>
          </a:bodyPr>
          <a:lstStyle/>
          <a:p>
            <a:r>
              <a:rPr lang="fr-FR" sz="1400" dirty="0" err="1">
                <a:solidFill>
                  <a:srgbClr val="C0504D"/>
                </a:solidFill>
              </a:rPr>
              <a:t>Vt</a:t>
            </a:r>
            <a:r>
              <a:rPr lang="fr-FR" sz="1400" dirty="0">
                <a:solidFill>
                  <a:srgbClr val="C0504D"/>
                </a:solidFill>
              </a:rPr>
              <a:t>  </a:t>
            </a:r>
          </a:p>
        </p:txBody>
      </p:sp>
      <p:sp>
        <p:nvSpPr>
          <p:cNvPr id="83" name="ZoneTexte 82"/>
          <p:cNvSpPr txBox="1"/>
          <p:nvPr/>
        </p:nvSpPr>
        <p:spPr>
          <a:xfrm>
            <a:off x="7793983" y="3608907"/>
            <a:ext cx="492051" cy="307777"/>
          </a:xfrm>
          <a:prstGeom prst="rect">
            <a:avLst/>
          </a:prstGeom>
          <a:noFill/>
        </p:spPr>
        <p:txBody>
          <a:bodyPr wrap="square" rtlCol="0">
            <a:spAutoFit/>
          </a:bodyPr>
          <a:lstStyle/>
          <a:p>
            <a:r>
              <a:rPr lang="fr-FR" sz="1400" dirty="0">
                <a:solidFill>
                  <a:srgbClr val="C0504D"/>
                </a:solidFill>
              </a:rPr>
              <a:t>Ve</a:t>
            </a:r>
            <a:r>
              <a:rPr lang="fr-FR" sz="1400" dirty="0">
                <a:solidFill>
                  <a:schemeClr val="accent6">
                    <a:lumMod val="60000"/>
                    <a:lumOff val="40000"/>
                  </a:schemeClr>
                </a:solidFill>
              </a:rPr>
              <a:t>  </a:t>
            </a:r>
          </a:p>
        </p:txBody>
      </p:sp>
      <p:sp>
        <p:nvSpPr>
          <p:cNvPr id="84" name="ZoneTexte 83"/>
          <p:cNvSpPr txBox="1"/>
          <p:nvPr/>
        </p:nvSpPr>
        <p:spPr>
          <a:xfrm>
            <a:off x="1314479" y="1190367"/>
            <a:ext cx="6518218" cy="338554"/>
          </a:xfrm>
          <a:prstGeom prst="rect">
            <a:avLst/>
          </a:prstGeom>
          <a:noFill/>
        </p:spPr>
        <p:txBody>
          <a:bodyPr wrap="square" rtlCol="0">
            <a:spAutoFit/>
          </a:bodyPr>
          <a:lstStyle/>
          <a:p>
            <a:pPr algn="ctr"/>
            <a:r>
              <a:rPr lang="fr-FR" sz="1600" b="1" dirty="0"/>
              <a:t>Vent traversier (</a:t>
            </a:r>
            <a:r>
              <a:rPr lang="fr-FR" sz="1600" b="1" dirty="0" err="1"/>
              <a:t>Vt</a:t>
            </a:r>
            <a:r>
              <a:rPr lang="fr-FR" sz="1600" b="1" dirty="0"/>
              <a:t>)</a:t>
            </a:r>
            <a:r>
              <a:rPr lang="fr-FR" sz="1600" dirty="0"/>
              <a:t> = Composante de vent perpendiculaire à la trajectoire</a:t>
            </a:r>
          </a:p>
        </p:txBody>
      </p:sp>
      <p:sp>
        <p:nvSpPr>
          <p:cNvPr id="85" name="ZoneTexte 84"/>
          <p:cNvSpPr txBox="1"/>
          <p:nvPr/>
        </p:nvSpPr>
        <p:spPr>
          <a:xfrm>
            <a:off x="1314479" y="1586588"/>
            <a:ext cx="6518218" cy="338554"/>
          </a:xfrm>
          <a:prstGeom prst="rect">
            <a:avLst/>
          </a:prstGeom>
          <a:noFill/>
        </p:spPr>
        <p:txBody>
          <a:bodyPr wrap="square" rtlCol="0">
            <a:spAutoFit/>
          </a:bodyPr>
          <a:lstStyle/>
          <a:p>
            <a:pPr algn="ctr"/>
            <a:r>
              <a:rPr lang="fr-FR" sz="1600" b="1" dirty="0"/>
              <a:t>Vent effectif (Ve)</a:t>
            </a:r>
            <a:r>
              <a:rPr lang="fr-FR" sz="1600" dirty="0"/>
              <a:t> = Composante de vent parallèle à la trajectoire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left)">
                                      <p:cBhvr>
                                        <p:cTn id="11" dur="500"/>
                                        <p:tgtEl>
                                          <p:spTgt spid="76"/>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right)">
                                      <p:cBhvr>
                                        <p:cTn id="19" dur="500"/>
                                        <p:tgtEl>
                                          <p:spTgt spid="80"/>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down)">
                                      <p:cBhvr>
                                        <p:cTn id="23" dur="1000"/>
                                        <p:tgtEl>
                                          <p:spTgt spid="77"/>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left)">
                                      <p:cBhvr>
                                        <p:cTn id="39" dur="1000"/>
                                        <p:tgtEl>
                                          <p:spTgt spid="78"/>
                                        </p:tgtEl>
                                      </p:cBhvr>
                                    </p:animEffect>
                                  </p:childTnLst>
                                </p:cTn>
                              </p:par>
                            </p:childTnLst>
                          </p:cTn>
                        </p:par>
                        <p:par>
                          <p:cTn id="40" fill="hold">
                            <p:stCondLst>
                              <p:cond delay="1500"/>
                            </p:stCondLst>
                            <p:childTnLst>
                              <p:par>
                                <p:cTn id="41" presetID="1" presetClass="entr" presetSubtype="0" fill="hold" grpId="0" nodeType="after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P spid="81" grpId="0"/>
      <p:bldP spid="82" grpId="0"/>
      <p:bldP spid="83" grpId="0"/>
      <p:bldP spid="84" grpId="0"/>
      <p:bldP spid="8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EFFETS DU VENT SUR LE VOL</a:t>
            </a:r>
          </a:p>
        </p:txBody>
      </p:sp>
      <p:sp>
        <p:nvSpPr>
          <p:cNvPr id="29" name="Rectangle 28"/>
          <p:cNvSpPr/>
          <p:nvPr/>
        </p:nvSpPr>
        <p:spPr>
          <a:xfrm>
            <a:off x="2342091" y="508972"/>
            <a:ext cx="4459875"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EFFETS DU VENT EFFECTIF SUR LA VITESSE SOL</a:t>
            </a:r>
          </a:p>
        </p:txBody>
      </p:sp>
      <p:sp>
        <p:nvSpPr>
          <p:cNvPr id="16" name="Forme libre 15"/>
          <p:cNvSpPr/>
          <p:nvPr/>
        </p:nvSpPr>
        <p:spPr>
          <a:xfrm flipV="1">
            <a:off x="2050722" y="2868647"/>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2"/>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22" name="Group 72"/>
          <p:cNvGrpSpPr>
            <a:grpSpLocks/>
          </p:cNvGrpSpPr>
          <p:nvPr/>
        </p:nvGrpSpPr>
        <p:grpSpPr bwMode="auto">
          <a:xfrm rot="5400000">
            <a:off x="912410" y="2377205"/>
            <a:ext cx="1351864" cy="969518"/>
            <a:chOff x="312" y="420"/>
            <a:chExt cx="4944" cy="3409"/>
          </a:xfrm>
          <a:solidFill>
            <a:schemeClr val="accent5">
              <a:lumMod val="40000"/>
              <a:lumOff val="60000"/>
            </a:schemeClr>
          </a:solidFill>
        </p:grpSpPr>
        <p:grpSp>
          <p:nvGrpSpPr>
            <p:cNvPr id="23" name="Group 5"/>
            <p:cNvGrpSpPr>
              <a:grpSpLocks/>
            </p:cNvGrpSpPr>
            <p:nvPr/>
          </p:nvGrpSpPr>
          <p:grpSpPr bwMode="auto">
            <a:xfrm>
              <a:off x="312" y="1416"/>
              <a:ext cx="2214" cy="529"/>
              <a:chOff x="444" y="2058"/>
              <a:chExt cx="3348" cy="714"/>
            </a:xfrm>
            <a:grpFill/>
          </p:grpSpPr>
          <p:sp>
            <p:nvSpPr>
              <p:cNvPr id="6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6" name="Group 10"/>
            <p:cNvGrpSpPr>
              <a:grpSpLocks/>
            </p:cNvGrpSpPr>
            <p:nvPr/>
          </p:nvGrpSpPr>
          <p:grpSpPr bwMode="auto">
            <a:xfrm flipH="1">
              <a:off x="3042" y="1418"/>
              <a:ext cx="2214" cy="529"/>
              <a:chOff x="444" y="2058"/>
              <a:chExt cx="3348" cy="714"/>
            </a:xfrm>
            <a:grpFill/>
          </p:grpSpPr>
          <p:sp>
            <p:nvSpPr>
              <p:cNvPr id="6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7"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3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2"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3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4"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3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8"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39"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4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41"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4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4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46" name="Group 51"/>
            <p:cNvGrpSpPr>
              <a:grpSpLocks/>
            </p:cNvGrpSpPr>
            <p:nvPr/>
          </p:nvGrpSpPr>
          <p:grpSpPr bwMode="auto">
            <a:xfrm>
              <a:off x="480" y="1434"/>
              <a:ext cx="1860" cy="408"/>
              <a:chOff x="480" y="1434"/>
              <a:chExt cx="1728" cy="408"/>
            </a:xfrm>
            <a:grpFill/>
          </p:grpSpPr>
          <p:sp>
            <p:nvSpPr>
              <p:cNvPr id="57"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58"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59"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60"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61"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62"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63"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64"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65"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47" name="Group 62"/>
            <p:cNvGrpSpPr>
              <a:grpSpLocks/>
            </p:cNvGrpSpPr>
            <p:nvPr/>
          </p:nvGrpSpPr>
          <p:grpSpPr bwMode="auto">
            <a:xfrm>
              <a:off x="3216" y="1440"/>
              <a:ext cx="1860" cy="408"/>
              <a:chOff x="480" y="1434"/>
              <a:chExt cx="1728" cy="408"/>
            </a:xfrm>
            <a:grpFill/>
          </p:grpSpPr>
          <p:sp>
            <p:nvSpPr>
              <p:cNvPr id="48"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49"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50"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51"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52"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53"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54"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55"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56"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sp>
        <p:nvSpPr>
          <p:cNvPr id="78" name="Forme libre 77"/>
          <p:cNvSpPr/>
          <p:nvPr/>
        </p:nvSpPr>
        <p:spPr>
          <a:xfrm>
            <a:off x="7046870" y="2864682"/>
            <a:ext cx="75599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C0504D"/>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9" name="Forme libre 78"/>
          <p:cNvSpPr/>
          <p:nvPr/>
        </p:nvSpPr>
        <p:spPr>
          <a:xfrm rot="16200000">
            <a:off x="7389658" y="2591568"/>
            <a:ext cx="82798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p:cNvSpPr txBox="1"/>
          <p:nvPr/>
        </p:nvSpPr>
        <p:spPr>
          <a:xfrm>
            <a:off x="2339801" y="2879119"/>
            <a:ext cx="1158110" cy="276999"/>
          </a:xfrm>
          <a:prstGeom prst="rect">
            <a:avLst/>
          </a:prstGeom>
          <a:noFill/>
        </p:spPr>
        <p:txBody>
          <a:bodyPr wrap="square" rtlCol="0">
            <a:spAutoFit/>
          </a:bodyPr>
          <a:lstStyle/>
          <a:p>
            <a:r>
              <a:rPr lang="fr-FR" sz="1200" dirty="0">
                <a:solidFill>
                  <a:schemeClr val="tx2"/>
                </a:solidFill>
              </a:rPr>
              <a:t>Vp = 120</a:t>
            </a:r>
          </a:p>
        </p:txBody>
      </p:sp>
      <p:sp>
        <p:nvSpPr>
          <p:cNvPr id="83" name="ZoneTexte 82"/>
          <p:cNvSpPr txBox="1"/>
          <p:nvPr/>
        </p:nvSpPr>
        <p:spPr>
          <a:xfrm>
            <a:off x="6935051" y="2875046"/>
            <a:ext cx="1070617" cy="276999"/>
          </a:xfrm>
          <a:prstGeom prst="rect">
            <a:avLst/>
          </a:prstGeom>
          <a:noFill/>
        </p:spPr>
        <p:txBody>
          <a:bodyPr wrap="square" rtlCol="0">
            <a:spAutoFit/>
          </a:bodyPr>
          <a:lstStyle/>
          <a:p>
            <a:r>
              <a:rPr lang="fr-FR" sz="1200" dirty="0">
                <a:solidFill>
                  <a:srgbClr val="C0504D"/>
                </a:solidFill>
              </a:rPr>
              <a:t>Ve = 20  </a:t>
            </a:r>
          </a:p>
        </p:txBody>
      </p:sp>
      <p:sp>
        <p:nvSpPr>
          <p:cNvPr id="86" name="Forme libre 85"/>
          <p:cNvSpPr/>
          <p:nvPr/>
        </p:nvSpPr>
        <p:spPr>
          <a:xfrm flipV="1">
            <a:off x="2050723" y="2486116"/>
            <a:ext cx="57599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008000"/>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8" name="Forme libre 87"/>
          <p:cNvSpPr/>
          <p:nvPr/>
        </p:nvSpPr>
        <p:spPr>
          <a:xfrm rot="16200000">
            <a:off x="1627670" y="2613410"/>
            <a:ext cx="82798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9" name="ZoneTexte 88"/>
          <p:cNvSpPr txBox="1"/>
          <p:nvPr/>
        </p:nvSpPr>
        <p:spPr>
          <a:xfrm>
            <a:off x="2352501" y="2181936"/>
            <a:ext cx="1158110" cy="276999"/>
          </a:xfrm>
          <a:prstGeom prst="rect">
            <a:avLst/>
          </a:prstGeom>
          <a:noFill/>
        </p:spPr>
        <p:txBody>
          <a:bodyPr wrap="square" rtlCol="0">
            <a:spAutoFit/>
          </a:bodyPr>
          <a:lstStyle/>
          <a:p>
            <a:r>
              <a:rPr lang="fr-FR" sz="1200" dirty="0">
                <a:solidFill>
                  <a:srgbClr val="008000"/>
                </a:solidFill>
              </a:rPr>
              <a:t>Vs = 140</a:t>
            </a:r>
          </a:p>
        </p:txBody>
      </p:sp>
      <p:sp>
        <p:nvSpPr>
          <p:cNvPr id="90" name="ZoneTexte 89"/>
          <p:cNvSpPr txBox="1"/>
          <p:nvPr/>
        </p:nvSpPr>
        <p:spPr>
          <a:xfrm>
            <a:off x="0" y="926188"/>
            <a:ext cx="9144000" cy="338554"/>
          </a:xfrm>
          <a:prstGeom prst="rect">
            <a:avLst/>
          </a:prstGeom>
          <a:noFill/>
        </p:spPr>
        <p:txBody>
          <a:bodyPr wrap="square" rtlCol="0">
            <a:spAutoFit/>
          </a:bodyPr>
          <a:lstStyle/>
          <a:p>
            <a:pPr algn="ctr"/>
            <a:r>
              <a:rPr lang="fr-FR" sz="1600" dirty="0"/>
              <a:t>Avec une composante de vent arrière (Ve) </a:t>
            </a:r>
            <a:r>
              <a:rPr lang="fr-FR" sz="1600" dirty="0">
                <a:latin typeface="Wingdings"/>
                <a:ea typeface="Wingdings"/>
                <a:cs typeface="Wingdings"/>
                <a:sym typeface="Wingdings"/>
              </a:rPr>
              <a:t></a:t>
            </a:r>
            <a:r>
              <a:rPr lang="fr-FR" sz="1600" dirty="0"/>
              <a:t> Vitesse sol (Vs) &gt; Vitesse propre (Vp).</a:t>
            </a:r>
          </a:p>
        </p:txBody>
      </p:sp>
      <p:sp>
        <p:nvSpPr>
          <p:cNvPr id="148" name="ZoneTexte 147"/>
          <p:cNvSpPr txBox="1"/>
          <p:nvPr/>
        </p:nvSpPr>
        <p:spPr>
          <a:xfrm>
            <a:off x="0" y="1272065"/>
            <a:ext cx="9144000" cy="338554"/>
          </a:xfrm>
          <a:prstGeom prst="rect">
            <a:avLst/>
          </a:prstGeom>
          <a:noFill/>
        </p:spPr>
        <p:txBody>
          <a:bodyPr wrap="square" rtlCol="0">
            <a:spAutoFit/>
          </a:bodyPr>
          <a:lstStyle/>
          <a:p>
            <a:pPr algn="ctr"/>
            <a:r>
              <a:rPr lang="fr-FR" sz="1600" dirty="0"/>
              <a:t>Temps de vol plus court </a:t>
            </a:r>
            <a:r>
              <a:rPr lang="fr-FR" sz="1600" dirty="0">
                <a:latin typeface="Wingdings"/>
                <a:ea typeface="Wingdings"/>
                <a:cs typeface="Wingdings"/>
                <a:sym typeface="Wingdings"/>
              </a:rPr>
              <a:t></a:t>
            </a:r>
            <a:r>
              <a:rPr lang="fr-FR" sz="1600" dirty="0">
                <a:sym typeface="Wingdings"/>
              </a:rPr>
              <a:t> Consommation plus faible.</a:t>
            </a:r>
            <a:endParaRPr lang="fr-FR" sz="1600" dirty="0"/>
          </a:p>
        </p:txBody>
      </p:sp>
      <p:sp>
        <p:nvSpPr>
          <p:cNvPr id="149" name="Forme libre 148"/>
          <p:cNvSpPr/>
          <p:nvPr/>
        </p:nvSpPr>
        <p:spPr>
          <a:xfrm flipV="1">
            <a:off x="2025321" y="5485360"/>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1F497D"/>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150" name="Group 72"/>
          <p:cNvGrpSpPr>
            <a:grpSpLocks/>
          </p:cNvGrpSpPr>
          <p:nvPr/>
        </p:nvGrpSpPr>
        <p:grpSpPr bwMode="auto">
          <a:xfrm rot="5400000">
            <a:off x="887009" y="4993918"/>
            <a:ext cx="1351864" cy="969518"/>
            <a:chOff x="312" y="420"/>
            <a:chExt cx="4944" cy="3409"/>
          </a:xfrm>
          <a:solidFill>
            <a:schemeClr val="accent5">
              <a:lumMod val="40000"/>
              <a:lumOff val="60000"/>
            </a:schemeClr>
          </a:solidFill>
        </p:grpSpPr>
        <p:grpSp>
          <p:nvGrpSpPr>
            <p:cNvPr id="151" name="Group 5"/>
            <p:cNvGrpSpPr>
              <a:grpSpLocks/>
            </p:cNvGrpSpPr>
            <p:nvPr/>
          </p:nvGrpSpPr>
          <p:grpSpPr bwMode="auto">
            <a:xfrm>
              <a:off x="312" y="1416"/>
              <a:ext cx="2214" cy="529"/>
              <a:chOff x="444" y="2058"/>
              <a:chExt cx="3348" cy="714"/>
            </a:xfrm>
            <a:grpFill/>
          </p:grpSpPr>
          <p:sp>
            <p:nvSpPr>
              <p:cNvPr id="191"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92"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52"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3"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54" name="Group 10"/>
            <p:cNvGrpSpPr>
              <a:grpSpLocks/>
            </p:cNvGrpSpPr>
            <p:nvPr/>
          </p:nvGrpSpPr>
          <p:grpSpPr bwMode="auto">
            <a:xfrm flipH="1">
              <a:off x="3042" y="1418"/>
              <a:ext cx="2214" cy="529"/>
              <a:chOff x="444" y="2058"/>
              <a:chExt cx="3348" cy="714"/>
            </a:xfrm>
            <a:grpFill/>
          </p:grpSpPr>
          <p:sp>
            <p:nvSpPr>
              <p:cNvPr id="189"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90"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55"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6"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7"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158"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9"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60"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1"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162"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163"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4"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65"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66"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67"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68"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169" name="Group 51"/>
            <p:cNvGrpSpPr>
              <a:grpSpLocks/>
            </p:cNvGrpSpPr>
            <p:nvPr/>
          </p:nvGrpSpPr>
          <p:grpSpPr bwMode="auto">
            <a:xfrm>
              <a:off x="480" y="1434"/>
              <a:ext cx="1860" cy="408"/>
              <a:chOff x="480" y="1434"/>
              <a:chExt cx="1728" cy="408"/>
            </a:xfrm>
            <a:grpFill/>
          </p:grpSpPr>
          <p:sp>
            <p:nvSpPr>
              <p:cNvPr id="180"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181"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182"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183"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184"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185"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186"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87"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88"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170" name="Group 62"/>
            <p:cNvGrpSpPr>
              <a:grpSpLocks/>
            </p:cNvGrpSpPr>
            <p:nvPr/>
          </p:nvGrpSpPr>
          <p:grpSpPr bwMode="auto">
            <a:xfrm>
              <a:off x="3216" y="1440"/>
              <a:ext cx="1860" cy="408"/>
              <a:chOff x="480" y="1434"/>
              <a:chExt cx="1728" cy="408"/>
            </a:xfrm>
            <a:grpFill/>
          </p:grpSpPr>
          <p:sp>
            <p:nvSpPr>
              <p:cNvPr id="171"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172"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173"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174"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175"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176"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177"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78"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79"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sp>
        <p:nvSpPr>
          <p:cNvPr id="199" name="Forme libre 198"/>
          <p:cNvSpPr/>
          <p:nvPr/>
        </p:nvSpPr>
        <p:spPr>
          <a:xfrm flipH="1">
            <a:off x="6225427" y="5622273"/>
            <a:ext cx="75599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C0504D"/>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200" name="Forme libre 199"/>
          <p:cNvSpPr/>
          <p:nvPr/>
        </p:nvSpPr>
        <p:spPr>
          <a:xfrm rot="16200000">
            <a:off x="5824136" y="5246382"/>
            <a:ext cx="82798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1" name="ZoneTexte 200"/>
          <p:cNvSpPr txBox="1"/>
          <p:nvPr/>
        </p:nvSpPr>
        <p:spPr>
          <a:xfrm>
            <a:off x="2314400" y="5495832"/>
            <a:ext cx="1158110" cy="276999"/>
          </a:xfrm>
          <a:prstGeom prst="rect">
            <a:avLst/>
          </a:prstGeom>
          <a:noFill/>
        </p:spPr>
        <p:txBody>
          <a:bodyPr wrap="square" rtlCol="0">
            <a:spAutoFit/>
          </a:bodyPr>
          <a:lstStyle/>
          <a:p>
            <a:r>
              <a:rPr lang="fr-FR" sz="1200" dirty="0">
                <a:solidFill>
                  <a:schemeClr val="tx2"/>
                </a:solidFill>
              </a:rPr>
              <a:t>Vp = 120</a:t>
            </a:r>
          </a:p>
        </p:txBody>
      </p:sp>
      <p:sp>
        <p:nvSpPr>
          <p:cNvPr id="202" name="ZoneTexte 201"/>
          <p:cNvSpPr txBox="1"/>
          <p:nvPr/>
        </p:nvSpPr>
        <p:spPr>
          <a:xfrm>
            <a:off x="6154137" y="5632055"/>
            <a:ext cx="1070617" cy="276999"/>
          </a:xfrm>
          <a:prstGeom prst="rect">
            <a:avLst/>
          </a:prstGeom>
          <a:noFill/>
        </p:spPr>
        <p:txBody>
          <a:bodyPr wrap="square" rtlCol="0">
            <a:spAutoFit/>
          </a:bodyPr>
          <a:lstStyle/>
          <a:p>
            <a:r>
              <a:rPr lang="fr-FR" sz="1200" dirty="0">
                <a:solidFill>
                  <a:srgbClr val="C0504D"/>
                </a:solidFill>
              </a:rPr>
              <a:t>Ve = 20  </a:t>
            </a:r>
          </a:p>
        </p:txBody>
      </p:sp>
      <p:sp>
        <p:nvSpPr>
          <p:cNvPr id="203" name="Forme libre 202"/>
          <p:cNvSpPr/>
          <p:nvPr/>
        </p:nvSpPr>
        <p:spPr>
          <a:xfrm flipV="1">
            <a:off x="2025324" y="5102829"/>
            <a:ext cx="4211994"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008000"/>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4" name="Forme libre 203"/>
          <p:cNvSpPr/>
          <p:nvPr/>
        </p:nvSpPr>
        <p:spPr>
          <a:xfrm rot="16200000">
            <a:off x="1602269" y="5230123"/>
            <a:ext cx="82798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5" name="ZoneTexte 204"/>
          <p:cNvSpPr txBox="1"/>
          <p:nvPr/>
        </p:nvSpPr>
        <p:spPr>
          <a:xfrm>
            <a:off x="2327100" y="4798649"/>
            <a:ext cx="1158110" cy="276999"/>
          </a:xfrm>
          <a:prstGeom prst="rect">
            <a:avLst/>
          </a:prstGeom>
          <a:noFill/>
        </p:spPr>
        <p:txBody>
          <a:bodyPr wrap="square" rtlCol="0">
            <a:spAutoFit/>
          </a:bodyPr>
          <a:lstStyle/>
          <a:p>
            <a:r>
              <a:rPr lang="fr-FR" sz="1200" dirty="0">
                <a:solidFill>
                  <a:srgbClr val="008000"/>
                </a:solidFill>
              </a:rPr>
              <a:t>Vs = 100</a:t>
            </a:r>
          </a:p>
        </p:txBody>
      </p:sp>
      <p:sp>
        <p:nvSpPr>
          <p:cNvPr id="206" name="ZoneTexte 205"/>
          <p:cNvSpPr txBox="1"/>
          <p:nvPr/>
        </p:nvSpPr>
        <p:spPr>
          <a:xfrm>
            <a:off x="-12700" y="3859888"/>
            <a:ext cx="9144000" cy="338554"/>
          </a:xfrm>
          <a:prstGeom prst="rect">
            <a:avLst/>
          </a:prstGeom>
          <a:noFill/>
        </p:spPr>
        <p:txBody>
          <a:bodyPr wrap="square" rtlCol="0">
            <a:spAutoFit/>
          </a:bodyPr>
          <a:lstStyle/>
          <a:p>
            <a:pPr algn="ctr"/>
            <a:r>
              <a:rPr lang="fr-FR" sz="1600" dirty="0"/>
              <a:t>Avec une composante de vent de face (Ve) </a:t>
            </a:r>
            <a:r>
              <a:rPr lang="fr-FR" sz="1600" dirty="0">
                <a:latin typeface="Wingdings"/>
                <a:ea typeface="Wingdings"/>
                <a:cs typeface="Wingdings"/>
                <a:sym typeface="Wingdings"/>
              </a:rPr>
              <a:t></a:t>
            </a:r>
            <a:r>
              <a:rPr lang="fr-FR" sz="1600" dirty="0"/>
              <a:t> Vitesse sol (Vs) &lt; Vitesse propre (Vp).</a:t>
            </a:r>
          </a:p>
        </p:txBody>
      </p:sp>
      <p:sp>
        <p:nvSpPr>
          <p:cNvPr id="207" name="ZoneTexte 206"/>
          <p:cNvSpPr txBox="1"/>
          <p:nvPr/>
        </p:nvSpPr>
        <p:spPr>
          <a:xfrm>
            <a:off x="-12700" y="4205765"/>
            <a:ext cx="9144000" cy="338554"/>
          </a:xfrm>
          <a:prstGeom prst="rect">
            <a:avLst/>
          </a:prstGeom>
          <a:noFill/>
        </p:spPr>
        <p:txBody>
          <a:bodyPr wrap="square" rtlCol="0">
            <a:spAutoFit/>
          </a:bodyPr>
          <a:lstStyle/>
          <a:p>
            <a:pPr algn="ctr"/>
            <a:r>
              <a:rPr lang="fr-FR" sz="1600" dirty="0"/>
              <a:t>Temps de vol plus long </a:t>
            </a:r>
            <a:r>
              <a:rPr lang="fr-FR" sz="1600" dirty="0">
                <a:latin typeface="Wingdings"/>
                <a:ea typeface="Wingdings"/>
                <a:cs typeface="Wingdings"/>
                <a:sym typeface="Wingdings"/>
              </a:rPr>
              <a:t></a:t>
            </a:r>
            <a:r>
              <a:rPr lang="fr-FR" sz="1600" dirty="0">
                <a:sym typeface="Wingdings"/>
              </a:rPr>
              <a:t> Consommation plus importante.</a:t>
            </a:r>
            <a:endParaRPr lang="fr-FR" sz="1600" dirty="0"/>
          </a:p>
        </p:txBody>
      </p:sp>
    </p:spTree>
    <p:extLst>
      <p:ext uri="{BB962C8B-B14F-4D97-AF65-F5344CB8AC3E}">
        <p14:creationId xmlns:p14="http://schemas.microsoft.com/office/powerpoint/2010/main" val="112160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left)">
                                      <p:cBhvr>
                                        <p:cTn id="15" dur="1000"/>
                                        <p:tgtEl>
                                          <p:spTgt spid="78"/>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down)">
                                      <p:cBhvr>
                                        <p:cTn id="23" dur="500"/>
                                        <p:tgtEl>
                                          <p:spTgt spid="8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down)">
                                      <p:cBhvr>
                                        <p:cTn id="26" dur="500"/>
                                        <p:tgtEl>
                                          <p:spTgt spid="7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left)">
                                      <p:cBhvr>
                                        <p:cTn id="30" dur="1000"/>
                                        <p:tgtEl>
                                          <p:spTgt spid="86"/>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8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0"/>
                                        </p:tgtEl>
                                        <p:attrNameLst>
                                          <p:attrName>style.visibility</p:attrName>
                                        </p:attrNameLst>
                                      </p:cBhvr>
                                      <p:to>
                                        <p:strVal val="visible"/>
                                      </p:to>
                                    </p:set>
                                  </p:childTnLst>
                                </p:cTn>
                              </p:par>
                            </p:childTnLst>
                          </p:cTn>
                        </p:par>
                        <p:par>
                          <p:cTn id="46" fill="hold">
                            <p:stCondLst>
                              <p:cond delay="0"/>
                            </p:stCondLst>
                            <p:childTnLst>
                              <p:par>
                                <p:cTn id="47" presetID="22" presetClass="entr" presetSubtype="8" fill="hold" grpId="0" nodeType="afterEffect">
                                  <p:stCondLst>
                                    <p:cond delay="0"/>
                                  </p:stCondLst>
                                  <p:childTnLst>
                                    <p:set>
                                      <p:cBhvr>
                                        <p:cTn id="48" dur="1" fill="hold">
                                          <p:stCondLst>
                                            <p:cond delay="0"/>
                                          </p:stCondLst>
                                        </p:cTn>
                                        <p:tgtEl>
                                          <p:spTgt spid="149"/>
                                        </p:tgtEl>
                                        <p:attrNameLst>
                                          <p:attrName>style.visibility</p:attrName>
                                        </p:attrNameLst>
                                      </p:cBhvr>
                                      <p:to>
                                        <p:strVal val="visible"/>
                                      </p:to>
                                    </p:set>
                                    <p:animEffect transition="in" filter="wipe(left)">
                                      <p:cBhvr>
                                        <p:cTn id="49" dur="500"/>
                                        <p:tgtEl>
                                          <p:spTgt spid="149"/>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20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99"/>
                                        </p:tgtEl>
                                        <p:attrNameLst>
                                          <p:attrName>style.visibility</p:attrName>
                                        </p:attrNameLst>
                                      </p:cBhvr>
                                      <p:to>
                                        <p:strVal val="visible"/>
                                      </p:to>
                                    </p:set>
                                    <p:animEffect transition="in" filter="wipe(right)">
                                      <p:cBhvr>
                                        <p:cTn id="57" dur="1000"/>
                                        <p:tgtEl>
                                          <p:spTgt spid="199"/>
                                        </p:tgtEl>
                                      </p:cBhvr>
                                    </p:animEffect>
                                  </p:child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20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04"/>
                                        </p:tgtEl>
                                        <p:attrNameLst>
                                          <p:attrName>style.visibility</p:attrName>
                                        </p:attrNameLst>
                                      </p:cBhvr>
                                      <p:to>
                                        <p:strVal val="visible"/>
                                      </p:to>
                                    </p:set>
                                    <p:animEffect transition="in" filter="wipe(down)">
                                      <p:cBhvr>
                                        <p:cTn id="65" dur="500"/>
                                        <p:tgtEl>
                                          <p:spTgt spid="20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00"/>
                                        </p:tgtEl>
                                        <p:attrNameLst>
                                          <p:attrName>style.visibility</p:attrName>
                                        </p:attrNameLst>
                                      </p:cBhvr>
                                      <p:to>
                                        <p:strVal val="visible"/>
                                      </p:to>
                                    </p:set>
                                    <p:animEffect transition="in" filter="wipe(down)">
                                      <p:cBhvr>
                                        <p:cTn id="68" dur="500"/>
                                        <p:tgtEl>
                                          <p:spTgt spid="200"/>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03"/>
                                        </p:tgtEl>
                                        <p:attrNameLst>
                                          <p:attrName>style.visibility</p:attrName>
                                        </p:attrNameLst>
                                      </p:cBhvr>
                                      <p:to>
                                        <p:strVal val="visible"/>
                                      </p:to>
                                    </p:set>
                                    <p:animEffect transition="in" filter="wipe(left)">
                                      <p:cBhvr>
                                        <p:cTn id="72" dur="1000"/>
                                        <p:tgtEl>
                                          <p:spTgt spid="203"/>
                                        </p:tgtEl>
                                      </p:cBhvr>
                                    </p:animEffect>
                                  </p:childTnLst>
                                </p:cTn>
                              </p:par>
                            </p:childTnLst>
                          </p:cTn>
                        </p:par>
                        <p:par>
                          <p:cTn id="73" fill="hold">
                            <p:stCondLst>
                              <p:cond delay="1500"/>
                            </p:stCondLst>
                            <p:childTnLst>
                              <p:par>
                                <p:cTn id="74" presetID="1" presetClass="entr" presetSubtype="0" fill="hold" grpId="0" nodeType="afterEffect">
                                  <p:stCondLst>
                                    <p:cond delay="0"/>
                                  </p:stCondLst>
                                  <p:childTnLst>
                                    <p:set>
                                      <p:cBhvr>
                                        <p:cTn id="75" dur="1" fill="hold">
                                          <p:stCondLst>
                                            <p:cond delay="0"/>
                                          </p:stCondLst>
                                        </p:cTn>
                                        <p:tgtEl>
                                          <p:spTgt spid="20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0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8" grpId="0" animBg="1"/>
      <p:bldP spid="79" grpId="0" animBg="1"/>
      <p:bldP spid="9" grpId="0"/>
      <p:bldP spid="83" grpId="0"/>
      <p:bldP spid="86" grpId="0" animBg="1"/>
      <p:bldP spid="88" grpId="0" animBg="1"/>
      <p:bldP spid="89" grpId="0"/>
      <p:bldP spid="90" grpId="0"/>
      <p:bldP spid="148" grpId="0"/>
      <p:bldP spid="149" grpId="0" animBg="1"/>
      <p:bldP spid="199" grpId="0" animBg="1"/>
      <p:bldP spid="200" grpId="0" animBg="1"/>
      <p:bldP spid="201" grpId="0"/>
      <p:bldP spid="202" grpId="0"/>
      <p:bldP spid="203" grpId="0" animBg="1"/>
      <p:bldP spid="204" grpId="0" animBg="1"/>
      <p:bldP spid="205" grpId="0"/>
      <p:bldP spid="206" grpId="0"/>
      <p:bldP spid="20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ZoneTexte 128"/>
          <p:cNvSpPr txBox="1"/>
          <p:nvPr/>
        </p:nvSpPr>
        <p:spPr>
          <a:xfrm>
            <a:off x="5219700" y="2365058"/>
            <a:ext cx="1099168" cy="276999"/>
          </a:xfrm>
          <a:prstGeom prst="rect">
            <a:avLst/>
          </a:prstGeom>
          <a:noFill/>
          <a:ln>
            <a:noFill/>
          </a:ln>
          <a:effectLst/>
          <a:scene3d>
            <a:camera prst="orthographicFront"/>
            <a:lightRig rig="chilly" dir="t"/>
          </a:scene3d>
          <a:sp3d contourW="12700" prstMaterial="softEdge">
            <a:contourClr>
              <a:schemeClr val="lt1"/>
            </a:contourClr>
          </a:sp3d>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algn="ctr"/>
            <a:r>
              <a:rPr lang="fr-FR" sz="1200" i="1" dirty="0">
                <a:solidFill>
                  <a:srgbClr val="FF0000"/>
                </a:solidFill>
                <a:latin typeface="+mj-lt"/>
                <a:cs typeface="Cambria"/>
              </a:rPr>
              <a:t>Dérive (X°)</a:t>
            </a:r>
          </a:p>
        </p:txBody>
      </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EFFETS DU VENT SUR LE VOL</a:t>
            </a:r>
          </a:p>
        </p:txBody>
      </p:sp>
      <p:sp>
        <p:nvSpPr>
          <p:cNvPr id="29" name="Rectangle 28"/>
          <p:cNvSpPr/>
          <p:nvPr/>
        </p:nvSpPr>
        <p:spPr>
          <a:xfrm>
            <a:off x="2171730" y="572472"/>
            <a:ext cx="4800613"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EFFETS DU VENT TRAVERSIER SUR LA TRAJECTOIRE</a:t>
            </a:r>
          </a:p>
        </p:txBody>
      </p:sp>
      <p:sp>
        <p:nvSpPr>
          <p:cNvPr id="16" name="Forme libre 15"/>
          <p:cNvSpPr/>
          <p:nvPr/>
        </p:nvSpPr>
        <p:spPr>
          <a:xfrm flipV="1">
            <a:off x="2050722" y="2868647"/>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1F497D"/>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86" name="Forme libre 85"/>
          <p:cNvSpPr>
            <a:spLocks/>
          </p:cNvSpPr>
          <p:nvPr/>
        </p:nvSpPr>
        <p:spPr>
          <a:xfrm>
            <a:off x="2048644" y="1889186"/>
            <a:ext cx="5003995" cy="971994"/>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008000"/>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9" name="ZoneTexte 88"/>
          <p:cNvSpPr txBox="1"/>
          <p:nvPr/>
        </p:nvSpPr>
        <p:spPr>
          <a:xfrm rot="20968783">
            <a:off x="3828460" y="2259577"/>
            <a:ext cx="1007998" cy="276999"/>
          </a:xfrm>
          <a:prstGeom prst="rect">
            <a:avLst/>
          </a:prstGeom>
          <a:solidFill>
            <a:schemeClr val="bg1"/>
          </a:solidFill>
        </p:spPr>
        <p:txBody>
          <a:bodyPr wrap="square" rtlCol="0">
            <a:spAutoFit/>
          </a:bodyPr>
          <a:lstStyle/>
          <a:p>
            <a:pPr algn="ctr"/>
            <a:r>
              <a:rPr lang="fr-FR" sz="1200" dirty="0">
                <a:solidFill>
                  <a:srgbClr val="008000"/>
                </a:solidFill>
              </a:rPr>
              <a:t>Route suivie</a:t>
            </a:r>
          </a:p>
        </p:txBody>
      </p:sp>
      <p:sp>
        <p:nvSpPr>
          <p:cNvPr id="123" name="Forme libre 122"/>
          <p:cNvSpPr/>
          <p:nvPr/>
        </p:nvSpPr>
        <p:spPr>
          <a:xfrm rot="16200000">
            <a:off x="6573685" y="2370996"/>
            <a:ext cx="935997"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2"/>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24" name="ZoneTexte 123"/>
          <p:cNvSpPr txBox="1"/>
          <p:nvPr/>
        </p:nvSpPr>
        <p:spPr>
          <a:xfrm rot="16200000">
            <a:off x="6649512" y="2100498"/>
            <a:ext cx="1083254" cy="276999"/>
          </a:xfrm>
          <a:prstGeom prst="rect">
            <a:avLst/>
          </a:prstGeom>
          <a:noFill/>
        </p:spPr>
        <p:txBody>
          <a:bodyPr wrap="square" rtlCol="0">
            <a:spAutoFit/>
          </a:bodyPr>
          <a:lstStyle/>
          <a:p>
            <a:r>
              <a:rPr lang="fr-FR" sz="1200" dirty="0" err="1">
                <a:solidFill>
                  <a:schemeClr val="accent2"/>
                </a:solidFill>
              </a:rPr>
              <a:t>Vt</a:t>
            </a:r>
            <a:r>
              <a:rPr lang="fr-FR" sz="1200" dirty="0">
                <a:solidFill>
                  <a:schemeClr val="accent2"/>
                </a:solidFill>
              </a:rPr>
              <a:t> = 20 </a:t>
            </a:r>
            <a:r>
              <a:rPr lang="fr-FR" sz="1200" dirty="0" err="1">
                <a:solidFill>
                  <a:schemeClr val="accent2"/>
                </a:solidFill>
              </a:rPr>
              <a:t>Kt</a:t>
            </a:r>
            <a:endParaRPr lang="fr-FR" sz="1200" dirty="0">
              <a:solidFill>
                <a:schemeClr val="accent2"/>
              </a:solidFill>
            </a:endParaRPr>
          </a:p>
        </p:txBody>
      </p:sp>
      <p:sp>
        <p:nvSpPr>
          <p:cNvPr id="125" name="ZoneTexte 124"/>
          <p:cNvSpPr txBox="1"/>
          <p:nvPr/>
        </p:nvSpPr>
        <p:spPr>
          <a:xfrm>
            <a:off x="3892931" y="2690964"/>
            <a:ext cx="1151999" cy="276999"/>
          </a:xfrm>
          <a:prstGeom prst="rect">
            <a:avLst/>
          </a:prstGeom>
          <a:solidFill>
            <a:srgbClr val="FFFFFF"/>
          </a:solidFill>
        </p:spPr>
        <p:txBody>
          <a:bodyPr wrap="square" rtlCol="0">
            <a:spAutoFit/>
          </a:bodyPr>
          <a:lstStyle/>
          <a:p>
            <a:r>
              <a:rPr lang="fr-FR" sz="1200" dirty="0">
                <a:solidFill>
                  <a:srgbClr val="1F497D"/>
                </a:solidFill>
              </a:rPr>
              <a:t>Route à suivre</a:t>
            </a:r>
          </a:p>
        </p:txBody>
      </p:sp>
      <p:sp>
        <p:nvSpPr>
          <p:cNvPr id="126" name="ZoneTexte 125"/>
          <p:cNvSpPr txBox="1"/>
          <p:nvPr/>
        </p:nvSpPr>
        <p:spPr>
          <a:xfrm>
            <a:off x="-6353" y="4122836"/>
            <a:ext cx="9144000" cy="338554"/>
          </a:xfrm>
          <a:prstGeom prst="rect">
            <a:avLst/>
          </a:prstGeom>
          <a:noFill/>
        </p:spPr>
        <p:txBody>
          <a:bodyPr wrap="square" rtlCol="0">
            <a:spAutoFit/>
          </a:bodyPr>
          <a:lstStyle/>
          <a:p>
            <a:pPr algn="ctr"/>
            <a:r>
              <a:rPr lang="fr-FR" sz="1600" dirty="0"/>
              <a:t>Avec une composante de vent traversier (</a:t>
            </a:r>
            <a:r>
              <a:rPr lang="fr-FR" sz="1600" dirty="0" err="1"/>
              <a:t>Vt</a:t>
            </a:r>
            <a:r>
              <a:rPr lang="fr-FR" sz="1600" dirty="0"/>
              <a:t>) </a:t>
            </a:r>
            <a:r>
              <a:rPr lang="fr-FR" sz="1600" dirty="0">
                <a:latin typeface="Wingdings"/>
                <a:ea typeface="Wingdings"/>
                <a:cs typeface="Wingdings"/>
                <a:sym typeface="Wingdings"/>
              </a:rPr>
              <a:t></a:t>
            </a:r>
            <a:r>
              <a:rPr lang="fr-FR" sz="1600" dirty="0"/>
              <a:t> l’avion dérive (X).</a:t>
            </a:r>
          </a:p>
        </p:txBody>
      </p:sp>
      <p:grpSp>
        <p:nvGrpSpPr>
          <p:cNvPr id="22" name="Group 72"/>
          <p:cNvGrpSpPr>
            <a:grpSpLocks/>
          </p:cNvGrpSpPr>
          <p:nvPr/>
        </p:nvGrpSpPr>
        <p:grpSpPr bwMode="auto">
          <a:xfrm rot="5400000">
            <a:off x="912410" y="2377205"/>
            <a:ext cx="1351864" cy="969518"/>
            <a:chOff x="312" y="420"/>
            <a:chExt cx="4944" cy="3409"/>
          </a:xfrm>
          <a:solidFill>
            <a:schemeClr val="accent5">
              <a:lumMod val="40000"/>
              <a:lumOff val="60000"/>
            </a:schemeClr>
          </a:solidFill>
          <a:effectLst/>
        </p:grpSpPr>
        <p:grpSp>
          <p:nvGrpSpPr>
            <p:cNvPr id="23" name="Group 5"/>
            <p:cNvGrpSpPr>
              <a:grpSpLocks/>
            </p:cNvGrpSpPr>
            <p:nvPr/>
          </p:nvGrpSpPr>
          <p:grpSpPr bwMode="auto">
            <a:xfrm>
              <a:off x="312" y="1416"/>
              <a:ext cx="2214" cy="529"/>
              <a:chOff x="444" y="2058"/>
              <a:chExt cx="3348" cy="714"/>
            </a:xfrm>
            <a:grpFill/>
          </p:grpSpPr>
          <p:sp>
            <p:nvSpPr>
              <p:cNvPr id="6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6" name="Group 10"/>
            <p:cNvGrpSpPr>
              <a:grpSpLocks/>
            </p:cNvGrpSpPr>
            <p:nvPr/>
          </p:nvGrpSpPr>
          <p:grpSpPr bwMode="auto">
            <a:xfrm flipH="1">
              <a:off x="3042" y="1418"/>
              <a:ext cx="2214" cy="529"/>
              <a:chOff x="444" y="2058"/>
              <a:chExt cx="3348" cy="714"/>
            </a:xfrm>
            <a:grpFill/>
          </p:grpSpPr>
          <p:sp>
            <p:nvSpPr>
              <p:cNvPr id="6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7"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3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2"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3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4"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3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8"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39"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4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41"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4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4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46" name="Group 51"/>
            <p:cNvGrpSpPr>
              <a:grpSpLocks/>
            </p:cNvGrpSpPr>
            <p:nvPr/>
          </p:nvGrpSpPr>
          <p:grpSpPr bwMode="auto">
            <a:xfrm>
              <a:off x="480" y="1434"/>
              <a:ext cx="1860" cy="408"/>
              <a:chOff x="480" y="1434"/>
              <a:chExt cx="1728" cy="408"/>
            </a:xfrm>
            <a:grpFill/>
          </p:grpSpPr>
          <p:sp>
            <p:nvSpPr>
              <p:cNvPr id="57"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58"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59"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60"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61"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62"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63"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64"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65"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47" name="Group 62"/>
            <p:cNvGrpSpPr>
              <a:grpSpLocks/>
            </p:cNvGrpSpPr>
            <p:nvPr/>
          </p:nvGrpSpPr>
          <p:grpSpPr bwMode="auto">
            <a:xfrm>
              <a:off x="3216" y="1440"/>
              <a:ext cx="1860" cy="408"/>
              <a:chOff x="480" y="1434"/>
              <a:chExt cx="1728" cy="408"/>
            </a:xfrm>
            <a:grpFill/>
          </p:grpSpPr>
          <p:sp>
            <p:nvSpPr>
              <p:cNvPr id="48"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49"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50"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51"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52"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53"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54"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55"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56"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sp>
        <p:nvSpPr>
          <p:cNvPr id="131" name="Arc 46"/>
          <p:cNvSpPr>
            <a:spLocks noChangeAspect="1"/>
          </p:cNvSpPr>
          <p:nvPr/>
        </p:nvSpPr>
        <p:spPr bwMode="auto">
          <a:xfrm rot="13068607" flipH="1" flipV="1">
            <a:off x="5758127" y="2210585"/>
            <a:ext cx="562758" cy="54113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279" name="ZoneTexte 278"/>
          <p:cNvSpPr txBox="1"/>
          <p:nvPr/>
        </p:nvSpPr>
        <p:spPr>
          <a:xfrm>
            <a:off x="4326388" y="3070695"/>
            <a:ext cx="1968500" cy="276999"/>
          </a:xfrm>
          <a:prstGeom prst="rect">
            <a:avLst/>
          </a:prstGeom>
          <a:noFill/>
          <a:ln>
            <a:noFill/>
          </a:ln>
          <a:effectLst/>
          <a:scene3d>
            <a:camera prst="orthographicFront"/>
            <a:lightRig rig="chilly" dir="t"/>
          </a:scene3d>
          <a:sp3d contourW="12700" prstMaterial="softEdge">
            <a:contourClr>
              <a:schemeClr val="lt1"/>
            </a:contourClr>
          </a:sp3d>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algn="r"/>
            <a:r>
              <a:rPr lang="fr-FR" sz="1200" i="1" dirty="0">
                <a:solidFill>
                  <a:srgbClr val="000000"/>
                </a:solidFill>
                <a:latin typeface="+mj-lt"/>
                <a:cs typeface="Cambria"/>
              </a:rPr>
              <a:t>Correction de dérive</a:t>
            </a:r>
          </a:p>
        </p:txBody>
      </p:sp>
      <p:sp>
        <p:nvSpPr>
          <p:cNvPr id="281" name="Arc 46"/>
          <p:cNvSpPr>
            <a:spLocks noChangeAspect="1"/>
          </p:cNvSpPr>
          <p:nvPr/>
        </p:nvSpPr>
        <p:spPr bwMode="auto">
          <a:xfrm rot="13068607" flipH="1" flipV="1">
            <a:off x="5853995" y="2987896"/>
            <a:ext cx="562758" cy="54113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dirty="0">
              <a:solidFill>
                <a:srgbClr val="000000"/>
              </a:solidFill>
            </a:endParaRPr>
          </a:p>
        </p:txBody>
      </p:sp>
      <p:sp>
        <p:nvSpPr>
          <p:cNvPr id="2" name="ZoneTexte 1"/>
          <p:cNvSpPr txBox="1"/>
          <p:nvPr/>
        </p:nvSpPr>
        <p:spPr>
          <a:xfrm>
            <a:off x="1588" y="4529434"/>
            <a:ext cx="9144000" cy="338554"/>
          </a:xfrm>
          <a:prstGeom prst="rect">
            <a:avLst/>
          </a:prstGeom>
          <a:noFill/>
        </p:spPr>
        <p:txBody>
          <a:bodyPr wrap="square" rtlCol="0">
            <a:spAutoFit/>
          </a:bodyPr>
          <a:lstStyle/>
          <a:p>
            <a:pPr algn="ctr">
              <a:spcAft>
                <a:spcPts val="600"/>
              </a:spcAft>
            </a:pPr>
            <a:r>
              <a:rPr lang="fr-FR" sz="1600" dirty="0"/>
              <a:t>La dérive est l’angle formé entre la route suivie et la route à suivre. </a:t>
            </a:r>
          </a:p>
        </p:txBody>
      </p:sp>
      <p:sp>
        <p:nvSpPr>
          <p:cNvPr id="110" name="ZoneTexte 109"/>
          <p:cNvSpPr txBox="1"/>
          <p:nvPr/>
        </p:nvSpPr>
        <p:spPr>
          <a:xfrm>
            <a:off x="1588" y="4902199"/>
            <a:ext cx="9144000" cy="338554"/>
          </a:xfrm>
          <a:prstGeom prst="rect">
            <a:avLst/>
          </a:prstGeom>
          <a:noFill/>
        </p:spPr>
        <p:txBody>
          <a:bodyPr wrap="square" rtlCol="0">
            <a:spAutoFit/>
          </a:bodyPr>
          <a:lstStyle/>
          <a:p>
            <a:pPr algn="ctr">
              <a:spcAft>
                <a:spcPts val="600"/>
              </a:spcAft>
            </a:pPr>
            <a:r>
              <a:rPr lang="fr-FR" sz="1600" dirty="0"/>
              <a:t>Elle est positive (+) si elle se trouve à droite de la route, et négative (-) si elle se trouve gauche de la route.</a:t>
            </a:r>
          </a:p>
        </p:txBody>
      </p:sp>
      <p:sp>
        <p:nvSpPr>
          <p:cNvPr id="111" name="ZoneTexte 110"/>
          <p:cNvSpPr txBox="1"/>
          <p:nvPr/>
        </p:nvSpPr>
        <p:spPr>
          <a:xfrm>
            <a:off x="1588" y="5535614"/>
            <a:ext cx="9144000" cy="338554"/>
          </a:xfrm>
          <a:prstGeom prst="rect">
            <a:avLst/>
          </a:prstGeom>
          <a:noFill/>
        </p:spPr>
        <p:txBody>
          <a:bodyPr wrap="square" rtlCol="0">
            <a:spAutoFit/>
          </a:bodyPr>
          <a:lstStyle/>
          <a:p>
            <a:pPr algn="ctr">
              <a:spcAft>
                <a:spcPts val="600"/>
              </a:spcAft>
            </a:pPr>
            <a:r>
              <a:rPr lang="fr-FR" sz="1600" dirty="0">
                <a:ln>
                  <a:solidFill>
                    <a:srgbClr val="C73E26"/>
                  </a:solidFill>
                </a:ln>
              </a:rPr>
              <a:t>Pour suivre la route prévue, le pilote doit voler en corrigeant la dérive !</a:t>
            </a:r>
          </a:p>
        </p:txBody>
      </p:sp>
      <p:grpSp>
        <p:nvGrpSpPr>
          <p:cNvPr id="112" name="Group 72"/>
          <p:cNvGrpSpPr>
            <a:grpSpLocks/>
          </p:cNvGrpSpPr>
          <p:nvPr/>
        </p:nvGrpSpPr>
        <p:grpSpPr bwMode="auto">
          <a:xfrm rot="5400000">
            <a:off x="916107" y="2360579"/>
            <a:ext cx="1351864" cy="969518"/>
            <a:chOff x="312" y="420"/>
            <a:chExt cx="4944" cy="3409"/>
          </a:xfrm>
          <a:solidFill>
            <a:schemeClr val="accent5">
              <a:lumMod val="40000"/>
              <a:lumOff val="60000"/>
            </a:schemeClr>
          </a:solidFill>
          <a:effectLst/>
        </p:grpSpPr>
        <p:grpSp>
          <p:nvGrpSpPr>
            <p:cNvPr id="113" name="Group 5"/>
            <p:cNvGrpSpPr>
              <a:grpSpLocks/>
            </p:cNvGrpSpPr>
            <p:nvPr/>
          </p:nvGrpSpPr>
          <p:grpSpPr bwMode="auto">
            <a:xfrm>
              <a:off x="312" y="1416"/>
              <a:ext cx="2214" cy="529"/>
              <a:chOff x="444" y="2058"/>
              <a:chExt cx="3348" cy="714"/>
            </a:xfrm>
            <a:grpFill/>
          </p:grpSpPr>
          <p:sp>
            <p:nvSpPr>
              <p:cNvPr id="159"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0"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1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16" name="Group 10"/>
            <p:cNvGrpSpPr>
              <a:grpSpLocks/>
            </p:cNvGrpSpPr>
            <p:nvPr/>
          </p:nvGrpSpPr>
          <p:grpSpPr bwMode="auto">
            <a:xfrm flipH="1">
              <a:off x="3042" y="1418"/>
              <a:ext cx="2214" cy="529"/>
              <a:chOff x="444" y="2058"/>
              <a:chExt cx="3348" cy="714"/>
            </a:xfrm>
            <a:grpFill/>
          </p:grpSpPr>
          <p:sp>
            <p:nvSpPr>
              <p:cNvPr id="157"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8"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17"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8"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9"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120"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1"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22"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7"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128"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13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2"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33"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34"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35"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36"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137" name="Group 51"/>
            <p:cNvGrpSpPr>
              <a:grpSpLocks/>
            </p:cNvGrpSpPr>
            <p:nvPr/>
          </p:nvGrpSpPr>
          <p:grpSpPr bwMode="auto">
            <a:xfrm>
              <a:off x="480" y="1434"/>
              <a:ext cx="1860" cy="408"/>
              <a:chOff x="480" y="1434"/>
              <a:chExt cx="1728" cy="408"/>
            </a:xfrm>
            <a:grpFill/>
          </p:grpSpPr>
          <p:sp>
            <p:nvSpPr>
              <p:cNvPr id="148"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149"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150"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151"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152"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153"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154"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55"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56"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138" name="Group 62"/>
            <p:cNvGrpSpPr>
              <a:grpSpLocks/>
            </p:cNvGrpSpPr>
            <p:nvPr/>
          </p:nvGrpSpPr>
          <p:grpSpPr bwMode="auto">
            <a:xfrm>
              <a:off x="3216" y="1440"/>
              <a:ext cx="1860" cy="408"/>
              <a:chOff x="480" y="1434"/>
              <a:chExt cx="1728" cy="408"/>
            </a:xfrm>
            <a:grpFill/>
          </p:grpSpPr>
          <p:sp>
            <p:nvSpPr>
              <p:cNvPr id="139"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140"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141"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142"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143"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144"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145"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46"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47"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grpSp>
        <p:nvGrpSpPr>
          <p:cNvPr id="3" name="Grouper 2"/>
          <p:cNvGrpSpPr/>
          <p:nvPr/>
        </p:nvGrpSpPr>
        <p:grpSpPr>
          <a:xfrm>
            <a:off x="2060401" y="2865624"/>
            <a:ext cx="5003995" cy="971994"/>
            <a:chOff x="2060401" y="2865624"/>
            <a:chExt cx="5003995" cy="971994"/>
          </a:xfrm>
        </p:grpSpPr>
        <p:sp>
          <p:nvSpPr>
            <p:cNvPr id="280" name="Forme libre 279"/>
            <p:cNvSpPr>
              <a:spLocks/>
            </p:cNvSpPr>
            <p:nvPr/>
          </p:nvSpPr>
          <p:spPr>
            <a:xfrm flipV="1">
              <a:off x="2060401" y="2865624"/>
              <a:ext cx="5003995" cy="971994"/>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1"/>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n>
                  <a:solidFill>
                    <a:srgbClr val="000000"/>
                  </a:solidFill>
                </a:ln>
              </a:endParaRPr>
            </a:p>
          </p:txBody>
        </p:sp>
        <p:sp>
          <p:nvSpPr>
            <p:cNvPr id="161" name="ZoneTexte 160"/>
            <p:cNvSpPr txBox="1"/>
            <p:nvPr/>
          </p:nvSpPr>
          <p:spPr>
            <a:xfrm rot="660000">
              <a:off x="3503305" y="3120361"/>
              <a:ext cx="1149267" cy="276999"/>
            </a:xfrm>
            <a:prstGeom prst="rect">
              <a:avLst/>
            </a:prstGeom>
            <a:solidFill>
              <a:srgbClr val="FFFFFF"/>
            </a:solidFill>
          </p:spPr>
          <p:txBody>
            <a:bodyPr wrap="square" rtlCol="0">
              <a:spAutoFit/>
            </a:bodyPr>
            <a:lstStyle/>
            <a:p>
              <a:pPr algn="ctr"/>
              <a:r>
                <a:rPr lang="fr-FR" sz="1200" dirty="0">
                  <a:solidFill>
                    <a:srgbClr val="000000"/>
                  </a:solidFill>
                </a:rPr>
                <a:t>Cap à afficher</a:t>
              </a:r>
            </a:p>
          </p:txBody>
        </p:sp>
      </p:grpSp>
      <p:grpSp>
        <p:nvGrpSpPr>
          <p:cNvPr id="235" name="Group 72"/>
          <p:cNvGrpSpPr>
            <a:grpSpLocks/>
          </p:cNvGrpSpPr>
          <p:nvPr/>
        </p:nvGrpSpPr>
        <p:grpSpPr bwMode="auto">
          <a:xfrm rot="6138583">
            <a:off x="927294" y="2259018"/>
            <a:ext cx="1351864" cy="969518"/>
            <a:chOff x="312" y="420"/>
            <a:chExt cx="4944" cy="3409"/>
          </a:xfrm>
          <a:solidFill>
            <a:schemeClr val="accent5">
              <a:lumMod val="40000"/>
              <a:lumOff val="60000"/>
            </a:schemeClr>
          </a:solidFill>
          <a:effectLst/>
        </p:grpSpPr>
        <p:grpSp>
          <p:nvGrpSpPr>
            <p:cNvPr id="236" name="Group 5"/>
            <p:cNvGrpSpPr>
              <a:grpSpLocks/>
            </p:cNvGrpSpPr>
            <p:nvPr/>
          </p:nvGrpSpPr>
          <p:grpSpPr bwMode="auto">
            <a:xfrm>
              <a:off x="312" y="1416"/>
              <a:ext cx="2214" cy="529"/>
              <a:chOff x="444" y="2058"/>
              <a:chExt cx="3348" cy="714"/>
            </a:xfrm>
            <a:grpFill/>
          </p:grpSpPr>
          <p:sp>
            <p:nvSpPr>
              <p:cNvPr id="276"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77"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37"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38"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39" name="Group 10"/>
            <p:cNvGrpSpPr>
              <a:grpSpLocks/>
            </p:cNvGrpSpPr>
            <p:nvPr/>
          </p:nvGrpSpPr>
          <p:grpSpPr bwMode="auto">
            <a:xfrm flipH="1">
              <a:off x="3042" y="1418"/>
              <a:ext cx="2214" cy="529"/>
              <a:chOff x="444" y="2058"/>
              <a:chExt cx="3348" cy="714"/>
            </a:xfrm>
            <a:grpFill/>
          </p:grpSpPr>
          <p:sp>
            <p:nvSpPr>
              <p:cNvPr id="274"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75"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2"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24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4"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24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6"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247"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248"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9"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250"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251"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252"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253"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254" name="Group 51"/>
            <p:cNvGrpSpPr>
              <a:grpSpLocks/>
            </p:cNvGrpSpPr>
            <p:nvPr/>
          </p:nvGrpSpPr>
          <p:grpSpPr bwMode="auto">
            <a:xfrm>
              <a:off x="480" y="1434"/>
              <a:ext cx="1860" cy="408"/>
              <a:chOff x="480" y="1434"/>
              <a:chExt cx="1728" cy="408"/>
            </a:xfrm>
            <a:grpFill/>
          </p:grpSpPr>
          <p:sp>
            <p:nvSpPr>
              <p:cNvPr id="265"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266"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267"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268"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269"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270"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271"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272"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273"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255" name="Group 62"/>
            <p:cNvGrpSpPr>
              <a:grpSpLocks/>
            </p:cNvGrpSpPr>
            <p:nvPr/>
          </p:nvGrpSpPr>
          <p:grpSpPr bwMode="auto">
            <a:xfrm>
              <a:off x="3216" y="1440"/>
              <a:ext cx="1860" cy="408"/>
              <a:chOff x="480" y="1434"/>
              <a:chExt cx="1728" cy="408"/>
            </a:xfrm>
            <a:grpFill/>
          </p:grpSpPr>
          <p:sp>
            <p:nvSpPr>
              <p:cNvPr id="256"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257"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258"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259"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260"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261"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262"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263"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264"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sp>
        <p:nvSpPr>
          <p:cNvPr id="162" name="ZoneTexte 161"/>
          <p:cNvSpPr txBox="1"/>
          <p:nvPr/>
        </p:nvSpPr>
        <p:spPr>
          <a:xfrm>
            <a:off x="-6353" y="5906891"/>
            <a:ext cx="9144000" cy="338554"/>
          </a:xfrm>
          <a:prstGeom prst="rect">
            <a:avLst/>
          </a:prstGeom>
          <a:noFill/>
        </p:spPr>
        <p:txBody>
          <a:bodyPr wrap="square" rtlCol="0">
            <a:spAutoFit/>
          </a:bodyPr>
          <a:lstStyle/>
          <a:p>
            <a:pPr algn="ctr">
              <a:spcAft>
                <a:spcPts val="600"/>
              </a:spcAft>
            </a:pPr>
            <a:r>
              <a:rPr lang="fr-FR" sz="1600" dirty="0"/>
              <a:t>La correction dérive est l’angle formé entre le cap affiché (l’axe longitudinal de l’avion) et la route à suivre. </a:t>
            </a:r>
          </a:p>
        </p:txBody>
      </p:sp>
    </p:spTree>
    <p:extLst>
      <p:ext uri="{BB962C8B-B14F-4D97-AF65-F5344CB8AC3E}">
        <p14:creationId xmlns:p14="http://schemas.microsoft.com/office/powerpoint/2010/main" val="387630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wipe(down)">
                                      <p:cBhvr>
                                        <p:cTn id="11" dur="1000"/>
                                        <p:tgtEl>
                                          <p:spTgt spid="123"/>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left)">
                                      <p:cBhvr>
                                        <p:cTn id="19" dur="1000"/>
                                        <p:tgtEl>
                                          <p:spTgt spid="86"/>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fill="hold" nodeType="clickEffect">
                                  <p:stCondLst>
                                    <p:cond delay="0"/>
                                  </p:stCondLst>
                                  <p:childTnLst>
                                    <p:animMotion origin="layout" path="M 0.05208 3.7037E-7 L 0.6007 -0.14259 " pathEditMode="relative" rAng="0" ptsTypes="AA">
                                      <p:cBhvr>
                                        <p:cTn id="26" dur="2000" fill="hold"/>
                                        <p:tgtEl>
                                          <p:spTgt spid="22"/>
                                        </p:tgtEl>
                                        <p:attrNameLst>
                                          <p:attrName>ppt_x</p:attrName>
                                          <p:attrName>ppt_y</p:attrName>
                                        </p:attrNameLst>
                                      </p:cBhvr>
                                      <p:rCtr x="27431" y="-7130"/>
                                    </p:animMotion>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9"/>
                                          </p:stCondLst>
                                        </p:cTn>
                                        <p:tgtEl>
                                          <p:spTgt spid="1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childTnLst>
                                </p:cTn>
                              </p:par>
                            </p:childTnLst>
                          </p:cTn>
                        </p:par>
                        <p:par>
                          <p:cTn id="34" fill="hold">
                            <p:stCondLst>
                              <p:cond delay="0"/>
                            </p:stCondLst>
                            <p:childTnLst>
                              <p:par>
                                <p:cTn id="35" presetID="22" presetClass="entr" presetSubtype="4" fill="hold" grpId="0" nodeType="after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wipe(down)">
                                      <p:cBhvr>
                                        <p:cTn id="37" dur="1000"/>
                                        <p:tgtEl>
                                          <p:spTgt spid="131"/>
                                        </p:tgtEl>
                                      </p:cBhvr>
                                    </p:animEffec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2"/>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5"/>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left)">
                                      <p:cBhvr>
                                        <p:cTn id="65" dur="500"/>
                                        <p:tgtEl>
                                          <p:spTgt spid="3"/>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79"/>
                                        </p:tgtEl>
                                        <p:attrNameLst>
                                          <p:attrName>style.visibility</p:attrName>
                                        </p:attrNameLst>
                                      </p:cBhvr>
                                      <p:to>
                                        <p:strVal val="visible"/>
                                      </p:to>
                                    </p:set>
                                  </p:childTnLst>
                                </p:cTn>
                              </p:par>
                            </p:childTnLst>
                          </p:cTn>
                        </p:par>
                        <p:par>
                          <p:cTn id="69" fill="hold">
                            <p:stCondLst>
                              <p:cond delay="500"/>
                            </p:stCondLst>
                            <p:childTnLst>
                              <p:par>
                                <p:cTn id="70" presetID="22" presetClass="entr" presetSubtype="4" fill="hold" grpId="0" nodeType="afterEffect">
                                  <p:stCondLst>
                                    <p:cond delay="0"/>
                                  </p:stCondLst>
                                  <p:childTnLst>
                                    <p:set>
                                      <p:cBhvr>
                                        <p:cTn id="71" dur="1" fill="hold">
                                          <p:stCondLst>
                                            <p:cond delay="0"/>
                                          </p:stCondLst>
                                        </p:cTn>
                                        <p:tgtEl>
                                          <p:spTgt spid="281"/>
                                        </p:tgtEl>
                                        <p:attrNameLst>
                                          <p:attrName>style.visibility</p:attrName>
                                        </p:attrNameLst>
                                      </p:cBhvr>
                                      <p:to>
                                        <p:strVal val="visible"/>
                                      </p:to>
                                    </p:set>
                                    <p:animEffect transition="in" filter="wipe(down)">
                                      <p:cBhvr>
                                        <p:cTn id="72" dur="500"/>
                                        <p:tgtEl>
                                          <p:spTgt spid="28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fill="hold" nodeType="clickEffect">
                                  <p:stCondLst>
                                    <p:cond delay="0"/>
                                  </p:stCondLst>
                                  <p:childTnLst>
                                    <p:animMotion origin="layout" path="M 0.05034 0.01736 L 0.59913 0.01736 " pathEditMode="relative" rAng="0" ptsTypes="AA">
                                      <p:cBhvr>
                                        <p:cTn id="80" dur="2000" fill="hold"/>
                                        <p:tgtEl>
                                          <p:spTgt spid="235"/>
                                        </p:tgtEl>
                                        <p:attrNameLst>
                                          <p:attrName>ppt_x</p:attrName>
                                          <p:attrName>ppt_y</p:attrName>
                                        </p:attrNameLst>
                                      </p:cBhvr>
                                      <p:rCtr x="274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86" grpId="0" animBg="1"/>
      <p:bldP spid="89" grpId="0" animBg="1"/>
      <p:bldP spid="123" grpId="0" animBg="1"/>
      <p:bldP spid="124" grpId="0"/>
      <p:bldP spid="125" grpId="0" animBg="1"/>
      <p:bldP spid="126" grpId="0"/>
      <p:bldP spid="131" grpId="0" animBg="1"/>
      <p:bldP spid="279" grpId="0"/>
      <p:bldP spid="281" grpId="0" animBg="1"/>
      <p:bldP spid="2" grpId="0" build="p" bldLvl="2"/>
      <p:bldP spid="110" grpId="0" build="p" bldLvl="2"/>
      <p:bldP spid="111" grpId="0" build="p" bldLvl="2"/>
      <p:bldP spid="162"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 name="Grouper 217"/>
          <p:cNvGrpSpPr/>
          <p:nvPr/>
        </p:nvGrpSpPr>
        <p:grpSpPr>
          <a:xfrm>
            <a:off x="1871380" y="1771666"/>
            <a:ext cx="5507103" cy="1469448"/>
            <a:chOff x="1878423" y="2563626"/>
            <a:chExt cx="5152442" cy="990173"/>
          </a:xfrm>
          <a:pattFill prst="pct20">
            <a:fgClr>
              <a:schemeClr val="bg1"/>
            </a:fgClr>
            <a:bgClr>
              <a:schemeClr val="accent4">
                <a:lumMod val="40000"/>
                <a:lumOff val="60000"/>
              </a:schemeClr>
            </a:bgClr>
          </a:pattFill>
        </p:grpSpPr>
        <p:sp>
          <p:nvSpPr>
            <p:cNvPr id="219" name="Triangle isocèle 218"/>
            <p:cNvSpPr/>
            <p:nvPr/>
          </p:nvSpPr>
          <p:spPr>
            <a:xfrm rot="21540000">
              <a:off x="1878423" y="2585101"/>
              <a:ext cx="5152442" cy="962248"/>
            </a:xfrm>
            <a:custGeom>
              <a:avLst/>
              <a:gdLst>
                <a:gd name="connsiteX0" fmla="*/ 0 w 5152442"/>
                <a:gd name="connsiteY0" fmla="*/ 1511998 h 1511998"/>
                <a:gd name="connsiteX1" fmla="*/ 5142755 w 5152442"/>
                <a:gd name="connsiteY1" fmla="*/ 0 h 1511998"/>
                <a:gd name="connsiteX2" fmla="*/ 5152442 w 5152442"/>
                <a:gd name="connsiteY2" fmla="*/ 1511998 h 1511998"/>
                <a:gd name="connsiteX3" fmla="*/ 0 w 5152442"/>
                <a:gd name="connsiteY3" fmla="*/ 1511998 h 1511998"/>
                <a:gd name="connsiteX0" fmla="*/ 0 w 5152442"/>
                <a:gd name="connsiteY0" fmla="*/ 1511998 h 1511998"/>
                <a:gd name="connsiteX1" fmla="*/ 5142755 w 5152442"/>
                <a:gd name="connsiteY1" fmla="*/ 0 h 1511998"/>
                <a:gd name="connsiteX2" fmla="*/ 5152442 w 5152442"/>
                <a:gd name="connsiteY2" fmla="*/ 521398 h 1511998"/>
                <a:gd name="connsiteX3" fmla="*/ 0 w 5152442"/>
                <a:gd name="connsiteY3" fmla="*/ 1511998 h 1511998"/>
              </a:gdLst>
              <a:ahLst/>
              <a:cxnLst>
                <a:cxn ang="0">
                  <a:pos x="connsiteX0" y="connsiteY0"/>
                </a:cxn>
                <a:cxn ang="0">
                  <a:pos x="connsiteX1" y="connsiteY1"/>
                </a:cxn>
                <a:cxn ang="0">
                  <a:pos x="connsiteX2" y="connsiteY2"/>
                </a:cxn>
                <a:cxn ang="0">
                  <a:pos x="connsiteX3" y="connsiteY3"/>
                </a:cxn>
              </a:cxnLst>
              <a:rect l="l" t="t" r="r" b="b"/>
              <a:pathLst>
                <a:path w="5152442" h="1511998">
                  <a:moveTo>
                    <a:pt x="0" y="1511998"/>
                  </a:moveTo>
                  <a:lnTo>
                    <a:pt x="5142755" y="0"/>
                  </a:lnTo>
                  <a:lnTo>
                    <a:pt x="5152442" y="521398"/>
                  </a:lnTo>
                  <a:lnTo>
                    <a:pt x="0" y="151199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20" name="Connecteur droit 219"/>
            <p:cNvCxnSpPr>
              <a:cxnSpLocks/>
            </p:cNvCxnSpPr>
            <p:nvPr/>
          </p:nvCxnSpPr>
          <p:spPr>
            <a:xfrm flipV="1">
              <a:off x="2063022" y="2563626"/>
              <a:ext cx="4967705" cy="990173"/>
            </a:xfrm>
            <a:prstGeom prst="line">
              <a:avLst/>
            </a:prstGeom>
            <a:grpFill/>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grpSp>
        <p:nvGrpSpPr>
          <p:cNvPr id="118" name="Grouper 117"/>
          <p:cNvGrpSpPr/>
          <p:nvPr/>
        </p:nvGrpSpPr>
        <p:grpSpPr>
          <a:xfrm>
            <a:off x="1842384" y="4933681"/>
            <a:ext cx="5152442" cy="935999"/>
            <a:chOff x="1878423" y="2651007"/>
            <a:chExt cx="5152442" cy="962249"/>
          </a:xfrm>
          <a:effectLst/>
        </p:grpSpPr>
        <p:sp>
          <p:nvSpPr>
            <p:cNvPr id="119" name="Triangle isocèle 118"/>
            <p:cNvSpPr/>
            <p:nvPr/>
          </p:nvSpPr>
          <p:spPr>
            <a:xfrm>
              <a:off x="1878423" y="2651007"/>
              <a:ext cx="5152442" cy="962249"/>
            </a:xfrm>
            <a:prstGeom prst="triangle">
              <a:avLst>
                <a:gd name="adj" fmla="val 99812"/>
              </a:avLst>
            </a:prstGeom>
            <a:pattFill prst="pct10">
              <a:fgClr>
                <a:schemeClr val="bg1"/>
              </a:fgClr>
              <a:bgClr>
                <a:schemeClr val="accent6">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fr-FR" dirty="0"/>
            </a:p>
          </p:txBody>
        </p:sp>
        <p:cxnSp>
          <p:nvCxnSpPr>
            <p:cNvPr id="120" name="Connecteur droit 119"/>
            <p:cNvCxnSpPr/>
            <p:nvPr/>
          </p:nvCxnSpPr>
          <p:spPr>
            <a:xfrm flipV="1">
              <a:off x="2106098" y="2651008"/>
              <a:ext cx="4924767" cy="936258"/>
            </a:xfrm>
            <a:prstGeom prst="line">
              <a:avLst/>
            </a:prstGeom>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grpSp>
        <p:nvGrpSpPr>
          <p:cNvPr id="8" name="Grouper 7"/>
          <p:cNvGrpSpPr/>
          <p:nvPr/>
        </p:nvGrpSpPr>
        <p:grpSpPr>
          <a:xfrm>
            <a:off x="1891123" y="2307430"/>
            <a:ext cx="5152442" cy="971999"/>
            <a:chOff x="1878423" y="2651007"/>
            <a:chExt cx="5152442" cy="962249"/>
          </a:xfrm>
          <a:pattFill prst="pct10">
            <a:fgClr>
              <a:schemeClr val="bg1"/>
            </a:fgClr>
            <a:bgClr>
              <a:schemeClr val="accent6">
                <a:lumMod val="60000"/>
                <a:lumOff val="40000"/>
              </a:schemeClr>
            </a:bgClr>
          </a:pattFill>
          <a:effectLst/>
        </p:grpSpPr>
        <p:sp>
          <p:nvSpPr>
            <p:cNvPr id="215" name="Triangle isocèle 214"/>
            <p:cNvSpPr/>
            <p:nvPr/>
          </p:nvSpPr>
          <p:spPr>
            <a:xfrm>
              <a:off x="1878423" y="2651007"/>
              <a:ext cx="5152442" cy="962249"/>
            </a:xfrm>
            <a:prstGeom prst="triangle">
              <a:avLst>
                <a:gd name="adj" fmla="val 99812"/>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fr-FR" dirty="0"/>
            </a:p>
          </p:txBody>
        </p:sp>
        <p:cxnSp>
          <p:nvCxnSpPr>
            <p:cNvPr id="214" name="Connecteur droit 213"/>
            <p:cNvCxnSpPr/>
            <p:nvPr/>
          </p:nvCxnSpPr>
          <p:spPr>
            <a:xfrm flipV="1">
              <a:off x="2106098" y="2651008"/>
              <a:ext cx="4924767" cy="936258"/>
            </a:xfrm>
            <a:prstGeom prst="line">
              <a:avLst/>
            </a:prstGeom>
            <a:grpFill/>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EFFETS DU VENT SUR LE VOL</a:t>
            </a:r>
          </a:p>
        </p:txBody>
      </p:sp>
      <p:sp>
        <p:nvSpPr>
          <p:cNvPr id="29" name="Rectangle 28"/>
          <p:cNvSpPr/>
          <p:nvPr/>
        </p:nvSpPr>
        <p:spPr>
          <a:xfrm>
            <a:off x="2847353" y="547072"/>
            <a:ext cx="3449382"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FACTEURS INFLUANT SUR LA DERIVE</a:t>
            </a:r>
          </a:p>
        </p:txBody>
      </p:sp>
      <p:sp>
        <p:nvSpPr>
          <p:cNvPr id="16" name="Forme libre 15"/>
          <p:cNvSpPr/>
          <p:nvPr/>
        </p:nvSpPr>
        <p:spPr>
          <a:xfrm flipV="1">
            <a:off x="2039766" y="3284619"/>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2"/>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9" name="Grouper 8"/>
          <p:cNvGrpSpPr/>
          <p:nvPr/>
        </p:nvGrpSpPr>
        <p:grpSpPr>
          <a:xfrm>
            <a:off x="7018760" y="2169414"/>
            <a:ext cx="276999" cy="1105430"/>
            <a:chOff x="7028699" y="2394191"/>
            <a:chExt cx="276999" cy="1105430"/>
          </a:xfrm>
        </p:grpSpPr>
        <p:sp>
          <p:nvSpPr>
            <p:cNvPr id="123" name="Forme libre 122"/>
            <p:cNvSpPr/>
            <p:nvPr/>
          </p:nvSpPr>
          <p:spPr>
            <a:xfrm rot="16200000">
              <a:off x="6562729" y="3031623"/>
              <a:ext cx="935997"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C0504D"/>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24" name="ZoneTexte 123"/>
            <p:cNvSpPr txBox="1"/>
            <p:nvPr/>
          </p:nvSpPr>
          <p:spPr>
            <a:xfrm rot="16200000">
              <a:off x="6625572" y="2797318"/>
              <a:ext cx="1083254" cy="276999"/>
            </a:xfrm>
            <a:prstGeom prst="rect">
              <a:avLst/>
            </a:prstGeom>
            <a:noFill/>
          </p:spPr>
          <p:txBody>
            <a:bodyPr wrap="square" rtlCol="0">
              <a:spAutoFit/>
            </a:bodyPr>
            <a:lstStyle/>
            <a:p>
              <a:r>
                <a:rPr lang="fr-FR" sz="1200" dirty="0" err="1">
                  <a:solidFill>
                    <a:schemeClr val="accent2"/>
                  </a:solidFill>
                </a:rPr>
                <a:t>Vt</a:t>
              </a:r>
              <a:r>
                <a:rPr lang="fr-FR" sz="1200" dirty="0">
                  <a:solidFill>
                    <a:schemeClr val="accent2"/>
                  </a:solidFill>
                </a:rPr>
                <a:t> = 20</a:t>
              </a:r>
            </a:p>
          </p:txBody>
        </p:sp>
      </p:grpSp>
      <p:sp>
        <p:nvSpPr>
          <p:cNvPr id="125" name="ZoneTexte 124"/>
          <p:cNvSpPr txBox="1"/>
          <p:nvPr/>
        </p:nvSpPr>
        <p:spPr>
          <a:xfrm>
            <a:off x="2068686" y="3285851"/>
            <a:ext cx="935999" cy="276999"/>
          </a:xfrm>
          <a:prstGeom prst="rect">
            <a:avLst/>
          </a:prstGeom>
          <a:noFill/>
        </p:spPr>
        <p:txBody>
          <a:bodyPr wrap="square" rtlCol="0">
            <a:spAutoFit/>
          </a:bodyPr>
          <a:lstStyle/>
          <a:p>
            <a:pPr algn="ctr"/>
            <a:r>
              <a:rPr lang="fr-FR" sz="1200" dirty="0">
                <a:solidFill>
                  <a:schemeClr val="tx2"/>
                </a:solidFill>
              </a:rPr>
              <a:t>Vp 120</a:t>
            </a:r>
          </a:p>
        </p:txBody>
      </p:sp>
      <p:grpSp>
        <p:nvGrpSpPr>
          <p:cNvPr id="22" name="Group 72"/>
          <p:cNvGrpSpPr>
            <a:grpSpLocks/>
          </p:cNvGrpSpPr>
          <p:nvPr/>
        </p:nvGrpSpPr>
        <p:grpSpPr bwMode="auto">
          <a:xfrm rot="5400000">
            <a:off x="901454" y="2793177"/>
            <a:ext cx="1351864" cy="969518"/>
            <a:chOff x="312" y="420"/>
            <a:chExt cx="4944" cy="3409"/>
          </a:xfrm>
          <a:solidFill>
            <a:schemeClr val="accent5">
              <a:lumMod val="40000"/>
              <a:lumOff val="60000"/>
            </a:schemeClr>
          </a:solidFill>
          <a:effectLst/>
        </p:grpSpPr>
        <p:grpSp>
          <p:nvGrpSpPr>
            <p:cNvPr id="23" name="Group 5"/>
            <p:cNvGrpSpPr>
              <a:grpSpLocks/>
            </p:cNvGrpSpPr>
            <p:nvPr/>
          </p:nvGrpSpPr>
          <p:grpSpPr bwMode="auto">
            <a:xfrm>
              <a:off x="312" y="1416"/>
              <a:ext cx="2214" cy="529"/>
              <a:chOff x="444" y="2058"/>
              <a:chExt cx="3348" cy="714"/>
            </a:xfrm>
            <a:grpFill/>
          </p:grpSpPr>
          <p:sp>
            <p:nvSpPr>
              <p:cNvPr id="6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6" name="Group 10"/>
            <p:cNvGrpSpPr>
              <a:grpSpLocks/>
            </p:cNvGrpSpPr>
            <p:nvPr/>
          </p:nvGrpSpPr>
          <p:grpSpPr bwMode="auto">
            <a:xfrm flipH="1">
              <a:off x="3042" y="1418"/>
              <a:ext cx="2214" cy="529"/>
              <a:chOff x="444" y="2058"/>
              <a:chExt cx="3348" cy="714"/>
            </a:xfrm>
            <a:grpFill/>
          </p:grpSpPr>
          <p:sp>
            <p:nvSpPr>
              <p:cNvPr id="6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7"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3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2"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3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4"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3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8"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39"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4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41"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4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4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46" name="Group 51"/>
            <p:cNvGrpSpPr>
              <a:grpSpLocks/>
            </p:cNvGrpSpPr>
            <p:nvPr/>
          </p:nvGrpSpPr>
          <p:grpSpPr bwMode="auto">
            <a:xfrm>
              <a:off x="480" y="1434"/>
              <a:ext cx="1860" cy="408"/>
              <a:chOff x="480" y="1434"/>
              <a:chExt cx="1728" cy="408"/>
            </a:xfrm>
            <a:grpFill/>
          </p:grpSpPr>
          <p:sp>
            <p:nvSpPr>
              <p:cNvPr id="57"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58"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59"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60"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61"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62"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63"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64"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65"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47" name="Group 62"/>
            <p:cNvGrpSpPr>
              <a:grpSpLocks/>
            </p:cNvGrpSpPr>
            <p:nvPr/>
          </p:nvGrpSpPr>
          <p:grpSpPr bwMode="auto">
            <a:xfrm>
              <a:off x="3216" y="1440"/>
              <a:ext cx="1860" cy="408"/>
              <a:chOff x="480" y="1434"/>
              <a:chExt cx="1728" cy="408"/>
            </a:xfrm>
            <a:grpFill/>
          </p:grpSpPr>
          <p:sp>
            <p:nvSpPr>
              <p:cNvPr id="48"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49"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50"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51"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52"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53"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54"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55"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56"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sp>
        <p:nvSpPr>
          <p:cNvPr id="131" name="Arc 46"/>
          <p:cNvSpPr>
            <a:spLocks noChangeAspect="1"/>
          </p:cNvSpPr>
          <p:nvPr/>
        </p:nvSpPr>
        <p:spPr bwMode="auto">
          <a:xfrm rot="13068607" flipH="1" flipV="1">
            <a:off x="4002837" y="2936615"/>
            <a:ext cx="299508" cy="287999"/>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dirty="0">
              <a:solidFill>
                <a:srgbClr val="000000"/>
              </a:solidFill>
            </a:endParaRPr>
          </a:p>
        </p:txBody>
      </p:sp>
      <p:sp>
        <p:nvSpPr>
          <p:cNvPr id="2" name="ZoneTexte 1"/>
          <p:cNvSpPr txBox="1"/>
          <p:nvPr/>
        </p:nvSpPr>
        <p:spPr>
          <a:xfrm>
            <a:off x="1588" y="1217711"/>
            <a:ext cx="9144000" cy="338554"/>
          </a:xfrm>
          <a:prstGeom prst="rect">
            <a:avLst/>
          </a:prstGeom>
          <a:noFill/>
        </p:spPr>
        <p:txBody>
          <a:bodyPr wrap="square" rtlCol="0">
            <a:spAutoFit/>
          </a:bodyPr>
          <a:lstStyle/>
          <a:p>
            <a:pPr algn="ctr">
              <a:spcAft>
                <a:spcPts val="600"/>
              </a:spcAft>
            </a:pPr>
            <a:r>
              <a:rPr lang="fr-FR" sz="1600" dirty="0"/>
              <a:t>La dérive est proportionnelle à la vitesse du vent traversier.</a:t>
            </a:r>
          </a:p>
        </p:txBody>
      </p:sp>
      <p:sp>
        <p:nvSpPr>
          <p:cNvPr id="4" name="ZoneTexte 3"/>
          <p:cNvSpPr txBox="1"/>
          <p:nvPr/>
        </p:nvSpPr>
        <p:spPr>
          <a:xfrm>
            <a:off x="2650975" y="965200"/>
            <a:ext cx="3876825" cy="338554"/>
          </a:xfrm>
          <a:prstGeom prst="rect">
            <a:avLst/>
          </a:prstGeom>
          <a:noFill/>
        </p:spPr>
        <p:txBody>
          <a:bodyPr wrap="square" rtlCol="0">
            <a:spAutoFit/>
          </a:bodyPr>
          <a:lstStyle/>
          <a:p>
            <a:pPr algn="ctr"/>
            <a:r>
              <a:rPr lang="fr-FR" sz="1600" b="1" dirty="0">
                <a:solidFill>
                  <a:schemeClr val="accent1"/>
                </a:solidFill>
              </a:rPr>
              <a:t>1/ la vitesse du vent traversier</a:t>
            </a:r>
          </a:p>
        </p:txBody>
      </p:sp>
      <p:grpSp>
        <p:nvGrpSpPr>
          <p:cNvPr id="10" name="Grouper 9"/>
          <p:cNvGrpSpPr/>
          <p:nvPr/>
        </p:nvGrpSpPr>
        <p:grpSpPr>
          <a:xfrm>
            <a:off x="7371563" y="1771664"/>
            <a:ext cx="280342" cy="1511991"/>
            <a:chOff x="7085048" y="4135410"/>
            <a:chExt cx="280342" cy="1511991"/>
          </a:xfrm>
        </p:grpSpPr>
        <p:sp>
          <p:nvSpPr>
            <p:cNvPr id="165" name="Forme libre 164"/>
            <p:cNvSpPr/>
            <p:nvPr/>
          </p:nvSpPr>
          <p:spPr>
            <a:xfrm rot="16200000">
              <a:off x="6329052" y="4891406"/>
              <a:ext cx="1511991"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2"/>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ln>
                  <a:solidFill>
                    <a:schemeClr val="accent6">
                      <a:lumMod val="75000"/>
                    </a:schemeClr>
                  </a:solidFill>
                </a:ln>
              </a:endParaRPr>
            </a:p>
          </p:txBody>
        </p:sp>
        <p:sp>
          <p:nvSpPr>
            <p:cNvPr id="166" name="ZoneTexte 165"/>
            <p:cNvSpPr txBox="1"/>
            <p:nvPr/>
          </p:nvSpPr>
          <p:spPr>
            <a:xfrm rot="16200000">
              <a:off x="6685264" y="4818987"/>
              <a:ext cx="1083254" cy="276999"/>
            </a:xfrm>
            <a:prstGeom prst="rect">
              <a:avLst/>
            </a:prstGeom>
            <a:noFill/>
          </p:spPr>
          <p:txBody>
            <a:bodyPr wrap="square" rtlCol="0">
              <a:spAutoFit/>
            </a:bodyPr>
            <a:lstStyle/>
            <a:p>
              <a:r>
                <a:rPr lang="fr-FR" sz="1200" dirty="0" err="1">
                  <a:solidFill>
                    <a:srgbClr val="C0504D"/>
                  </a:solidFill>
                </a:rPr>
                <a:t>Vt</a:t>
              </a:r>
              <a:r>
                <a:rPr lang="fr-FR" sz="1200" dirty="0">
                  <a:solidFill>
                    <a:srgbClr val="C0504D"/>
                  </a:solidFill>
                </a:rPr>
                <a:t> = 30</a:t>
              </a:r>
            </a:p>
          </p:txBody>
        </p:sp>
      </p:grpSp>
      <p:sp>
        <p:nvSpPr>
          <p:cNvPr id="6" name="ZoneTexte 5"/>
          <p:cNvSpPr txBox="1"/>
          <p:nvPr/>
        </p:nvSpPr>
        <p:spPr>
          <a:xfrm>
            <a:off x="3034502" y="2982086"/>
            <a:ext cx="1110164" cy="276999"/>
          </a:xfrm>
          <a:prstGeom prst="rect">
            <a:avLst/>
          </a:prstGeom>
          <a:noFill/>
        </p:spPr>
        <p:txBody>
          <a:bodyPr wrap="square" rtlCol="0">
            <a:spAutoFit/>
          </a:bodyPr>
          <a:lstStyle/>
          <a:p>
            <a:pPr algn="r"/>
            <a:r>
              <a:rPr lang="fr-FR" sz="1200" i="1" dirty="0">
                <a:solidFill>
                  <a:srgbClr val="000000"/>
                </a:solidFill>
              </a:rPr>
              <a:t>Dérive (X</a:t>
            </a:r>
            <a:r>
              <a:rPr lang="fr-FR" sz="1200" i="1" baseline="30000" dirty="0">
                <a:solidFill>
                  <a:srgbClr val="000000"/>
                </a:solidFill>
              </a:rPr>
              <a:t>1</a:t>
            </a:r>
            <a:r>
              <a:rPr lang="fr-FR" sz="1200" i="1" dirty="0">
                <a:solidFill>
                  <a:srgbClr val="000000"/>
                </a:solidFill>
              </a:rPr>
              <a:t>)</a:t>
            </a:r>
          </a:p>
        </p:txBody>
      </p:sp>
      <p:sp>
        <p:nvSpPr>
          <p:cNvPr id="221" name="ZoneTexte 220"/>
          <p:cNvSpPr txBox="1"/>
          <p:nvPr/>
        </p:nvSpPr>
        <p:spPr>
          <a:xfrm>
            <a:off x="5119359" y="2654138"/>
            <a:ext cx="1110164" cy="276999"/>
          </a:xfrm>
          <a:prstGeom prst="rect">
            <a:avLst/>
          </a:prstGeom>
          <a:noFill/>
        </p:spPr>
        <p:txBody>
          <a:bodyPr wrap="square" rtlCol="0">
            <a:spAutoFit/>
          </a:bodyPr>
          <a:lstStyle/>
          <a:p>
            <a:pPr algn="r"/>
            <a:r>
              <a:rPr lang="fr-FR" sz="1200" i="1" dirty="0"/>
              <a:t>Dérive (X</a:t>
            </a:r>
            <a:r>
              <a:rPr lang="fr-FR" sz="1200" i="1" baseline="30000" dirty="0"/>
              <a:t>2</a:t>
            </a:r>
            <a:r>
              <a:rPr lang="fr-FR" sz="1200" i="1" dirty="0"/>
              <a:t>)</a:t>
            </a:r>
          </a:p>
        </p:txBody>
      </p:sp>
      <p:sp>
        <p:nvSpPr>
          <p:cNvPr id="222" name="Arc 46"/>
          <p:cNvSpPr>
            <a:spLocks noChangeAspect="1"/>
          </p:cNvSpPr>
          <p:nvPr/>
        </p:nvSpPr>
        <p:spPr bwMode="auto">
          <a:xfrm rot="13068607" flipH="1" flipV="1">
            <a:off x="5632769" y="2322281"/>
            <a:ext cx="823640" cy="791999"/>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dirty="0"/>
          </a:p>
        </p:txBody>
      </p:sp>
      <p:sp>
        <p:nvSpPr>
          <p:cNvPr id="223" name="ZoneTexte 222"/>
          <p:cNvSpPr txBox="1"/>
          <p:nvPr/>
        </p:nvSpPr>
        <p:spPr>
          <a:xfrm>
            <a:off x="1588" y="4173215"/>
            <a:ext cx="9144000" cy="338554"/>
          </a:xfrm>
          <a:prstGeom prst="rect">
            <a:avLst/>
          </a:prstGeom>
          <a:noFill/>
        </p:spPr>
        <p:txBody>
          <a:bodyPr wrap="square" rtlCol="0">
            <a:spAutoFit/>
          </a:bodyPr>
          <a:lstStyle/>
          <a:p>
            <a:pPr algn="ctr">
              <a:spcAft>
                <a:spcPts val="600"/>
              </a:spcAft>
            </a:pPr>
            <a:r>
              <a:rPr lang="fr-FR" sz="1600" dirty="0"/>
              <a:t>La dérive est inversement proportionnelle à la vitesse de l’avion.</a:t>
            </a:r>
          </a:p>
        </p:txBody>
      </p:sp>
      <p:sp>
        <p:nvSpPr>
          <p:cNvPr id="224" name="ZoneTexte 223"/>
          <p:cNvSpPr txBox="1"/>
          <p:nvPr/>
        </p:nvSpPr>
        <p:spPr>
          <a:xfrm>
            <a:off x="2650975" y="3908004"/>
            <a:ext cx="3876825" cy="338554"/>
          </a:xfrm>
          <a:prstGeom prst="rect">
            <a:avLst/>
          </a:prstGeom>
          <a:noFill/>
        </p:spPr>
        <p:txBody>
          <a:bodyPr wrap="square" rtlCol="0">
            <a:spAutoFit/>
          </a:bodyPr>
          <a:lstStyle/>
          <a:p>
            <a:pPr algn="ctr"/>
            <a:r>
              <a:rPr lang="fr-FR" sz="1600" b="1" dirty="0">
                <a:solidFill>
                  <a:srgbClr val="4F81BD"/>
                </a:solidFill>
              </a:rPr>
              <a:t>2/ la vitesse propre de l’avion</a:t>
            </a:r>
          </a:p>
        </p:txBody>
      </p:sp>
      <p:sp>
        <p:nvSpPr>
          <p:cNvPr id="225" name="Forme libre 224"/>
          <p:cNvSpPr/>
          <p:nvPr/>
        </p:nvSpPr>
        <p:spPr>
          <a:xfrm flipV="1">
            <a:off x="2025625" y="5878412"/>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2"/>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315" name="Grouper 314"/>
          <p:cNvGrpSpPr/>
          <p:nvPr/>
        </p:nvGrpSpPr>
        <p:grpSpPr>
          <a:xfrm>
            <a:off x="7016724" y="4765479"/>
            <a:ext cx="304787" cy="1105430"/>
            <a:chOff x="7030728" y="2394191"/>
            <a:chExt cx="304787" cy="1105430"/>
          </a:xfrm>
        </p:grpSpPr>
        <p:sp>
          <p:nvSpPr>
            <p:cNvPr id="316" name="Forme libre 315"/>
            <p:cNvSpPr/>
            <p:nvPr/>
          </p:nvSpPr>
          <p:spPr>
            <a:xfrm rot="16200000">
              <a:off x="6562729" y="3031623"/>
              <a:ext cx="935997"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2"/>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17" name="ZoneTexte 316"/>
            <p:cNvSpPr txBox="1"/>
            <p:nvPr/>
          </p:nvSpPr>
          <p:spPr>
            <a:xfrm rot="16200000">
              <a:off x="6655389" y="2797318"/>
              <a:ext cx="1083254" cy="276999"/>
            </a:xfrm>
            <a:prstGeom prst="rect">
              <a:avLst/>
            </a:prstGeom>
            <a:noFill/>
          </p:spPr>
          <p:txBody>
            <a:bodyPr wrap="square" rtlCol="0">
              <a:spAutoFit/>
            </a:bodyPr>
            <a:lstStyle/>
            <a:p>
              <a:r>
                <a:rPr lang="fr-FR" sz="1200" dirty="0" err="1">
                  <a:solidFill>
                    <a:schemeClr val="accent2"/>
                  </a:solidFill>
                </a:rPr>
                <a:t>Vt</a:t>
              </a:r>
              <a:r>
                <a:rPr lang="fr-FR" sz="1200" dirty="0">
                  <a:solidFill>
                    <a:schemeClr val="accent2"/>
                  </a:solidFill>
                </a:rPr>
                <a:t> = 20</a:t>
              </a:r>
            </a:p>
          </p:txBody>
        </p:sp>
      </p:grpSp>
      <p:sp>
        <p:nvSpPr>
          <p:cNvPr id="318" name="ZoneTexte 317"/>
          <p:cNvSpPr txBox="1"/>
          <p:nvPr/>
        </p:nvSpPr>
        <p:spPr>
          <a:xfrm>
            <a:off x="2033110" y="5891426"/>
            <a:ext cx="935999" cy="276999"/>
          </a:xfrm>
          <a:prstGeom prst="rect">
            <a:avLst/>
          </a:prstGeom>
          <a:noFill/>
        </p:spPr>
        <p:txBody>
          <a:bodyPr wrap="square" rtlCol="0">
            <a:spAutoFit/>
          </a:bodyPr>
          <a:lstStyle/>
          <a:p>
            <a:pPr algn="ctr"/>
            <a:r>
              <a:rPr lang="fr-FR" sz="1200" dirty="0">
                <a:solidFill>
                  <a:srgbClr val="1F497D"/>
                </a:solidFill>
              </a:rPr>
              <a:t>Vp 120</a:t>
            </a:r>
          </a:p>
        </p:txBody>
      </p:sp>
      <p:sp>
        <p:nvSpPr>
          <p:cNvPr id="174" name="ZoneTexte 173"/>
          <p:cNvSpPr txBox="1"/>
          <p:nvPr/>
        </p:nvSpPr>
        <p:spPr>
          <a:xfrm>
            <a:off x="5287694" y="5878011"/>
            <a:ext cx="935999" cy="276999"/>
          </a:xfrm>
          <a:prstGeom prst="rect">
            <a:avLst/>
          </a:prstGeom>
          <a:noFill/>
        </p:spPr>
        <p:txBody>
          <a:bodyPr wrap="square" rtlCol="0">
            <a:spAutoFit/>
          </a:bodyPr>
          <a:lstStyle/>
          <a:p>
            <a:pPr algn="ctr"/>
            <a:r>
              <a:rPr lang="fr-FR" sz="1200" dirty="0">
                <a:solidFill>
                  <a:schemeClr val="tx2"/>
                </a:solidFill>
              </a:rPr>
              <a:t>Vp 60</a:t>
            </a:r>
          </a:p>
        </p:txBody>
      </p:sp>
      <p:grpSp>
        <p:nvGrpSpPr>
          <p:cNvPr id="175" name="Grouper 174"/>
          <p:cNvGrpSpPr/>
          <p:nvPr/>
        </p:nvGrpSpPr>
        <p:grpSpPr>
          <a:xfrm>
            <a:off x="4359183" y="4984004"/>
            <a:ext cx="2628640" cy="863995"/>
            <a:chOff x="1878423" y="2563625"/>
            <a:chExt cx="5152442" cy="970330"/>
          </a:xfrm>
          <a:pattFill prst="pct20">
            <a:fgClr>
              <a:schemeClr val="bg1"/>
            </a:fgClr>
            <a:bgClr>
              <a:schemeClr val="accent4">
                <a:lumMod val="40000"/>
                <a:lumOff val="60000"/>
              </a:schemeClr>
            </a:bgClr>
          </a:pattFill>
        </p:grpSpPr>
        <p:sp>
          <p:nvSpPr>
            <p:cNvPr id="176" name="Triangle isocèle 175"/>
            <p:cNvSpPr/>
            <p:nvPr/>
          </p:nvSpPr>
          <p:spPr>
            <a:xfrm>
              <a:off x="1878423" y="2571707"/>
              <a:ext cx="5152442" cy="962248"/>
            </a:xfrm>
            <a:prstGeom prst="triangle">
              <a:avLst>
                <a:gd name="adj" fmla="val 99812"/>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7" name="Connecteur droit 176"/>
            <p:cNvCxnSpPr/>
            <p:nvPr/>
          </p:nvCxnSpPr>
          <p:spPr>
            <a:xfrm flipV="1">
              <a:off x="2113140" y="2563625"/>
              <a:ext cx="4917588" cy="929237"/>
            </a:xfrm>
            <a:prstGeom prst="line">
              <a:avLst/>
            </a:prstGeom>
            <a:grpFill/>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sp>
        <p:nvSpPr>
          <p:cNvPr id="173" name="Forme libre 172"/>
          <p:cNvSpPr/>
          <p:nvPr/>
        </p:nvSpPr>
        <p:spPr>
          <a:xfrm flipV="1">
            <a:off x="4500253" y="5880678"/>
            <a:ext cx="251997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3">
                <a:lumMod val="75000"/>
              </a:schemeClr>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3" name="Grouper 2"/>
          <p:cNvGrpSpPr/>
          <p:nvPr/>
        </p:nvGrpSpPr>
        <p:grpSpPr>
          <a:xfrm>
            <a:off x="3156841" y="5526749"/>
            <a:ext cx="1196304" cy="322552"/>
            <a:chOff x="3156841" y="5526749"/>
            <a:chExt cx="1196304" cy="322552"/>
          </a:xfrm>
        </p:grpSpPr>
        <p:sp>
          <p:nvSpPr>
            <p:cNvPr id="178" name="Arc 46"/>
            <p:cNvSpPr>
              <a:spLocks noChangeAspect="1"/>
            </p:cNvSpPr>
            <p:nvPr/>
          </p:nvSpPr>
          <p:spPr bwMode="auto">
            <a:xfrm rot="13068607" flipH="1" flipV="1">
              <a:off x="4053637" y="5526749"/>
              <a:ext cx="299508" cy="287999"/>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dirty="0"/>
            </a:p>
          </p:txBody>
        </p:sp>
        <p:sp>
          <p:nvSpPr>
            <p:cNvPr id="179" name="ZoneTexte 178"/>
            <p:cNvSpPr txBox="1"/>
            <p:nvPr/>
          </p:nvSpPr>
          <p:spPr>
            <a:xfrm>
              <a:off x="3156841" y="5572302"/>
              <a:ext cx="1110164" cy="276999"/>
            </a:xfrm>
            <a:prstGeom prst="rect">
              <a:avLst/>
            </a:prstGeom>
            <a:noFill/>
          </p:spPr>
          <p:txBody>
            <a:bodyPr wrap="square" rtlCol="0">
              <a:spAutoFit/>
            </a:bodyPr>
            <a:lstStyle/>
            <a:p>
              <a:pPr algn="r"/>
              <a:r>
                <a:rPr lang="fr-FR" sz="1200" i="1" dirty="0">
                  <a:solidFill>
                    <a:srgbClr val="000000"/>
                  </a:solidFill>
                </a:rPr>
                <a:t>Dérive (X</a:t>
              </a:r>
              <a:r>
                <a:rPr lang="fr-FR" sz="1200" i="1" baseline="30000" dirty="0">
                  <a:solidFill>
                    <a:srgbClr val="000000"/>
                  </a:solidFill>
                </a:rPr>
                <a:t>1</a:t>
              </a:r>
              <a:r>
                <a:rPr lang="fr-FR" sz="1200" i="1" dirty="0">
                  <a:solidFill>
                    <a:srgbClr val="000000"/>
                  </a:solidFill>
                </a:rPr>
                <a:t>)</a:t>
              </a:r>
            </a:p>
          </p:txBody>
        </p:sp>
      </p:grpSp>
      <p:grpSp>
        <p:nvGrpSpPr>
          <p:cNvPr id="226" name="Group 72"/>
          <p:cNvGrpSpPr>
            <a:grpSpLocks/>
          </p:cNvGrpSpPr>
          <p:nvPr/>
        </p:nvGrpSpPr>
        <p:grpSpPr bwMode="auto">
          <a:xfrm rot="5400000">
            <a:off x="887313" y="5386970"/>
            <a:ext cx="1351864" cy="969518"/>
            <a:chOff x="312" y="420"/>
            <a:chExt cx="4944" cy="3409"/>
          </a:xfrm>
          <a:solidFill>
            <a:schemeClr val="accent5">
              <a:lumMod val="40000"/>
              <a:lumOff val="60000"/>
            </a:schemeClr>
          </a:solidFill>
          <a:effectLst/>
        </p:grpSpPr>
        <p:grpSp>
          <p:nvGrpSpPr>
            <p:cNvPr id="227" name="Group 5"/>
            <p:cNvGrpSpPr>
              <a:grpSpLocks/>
            </p:cNvGrpSpPr>
            <p:nvPr/>
          </p:nvGrpSpPr>
          <p:grpSpPr bwMode="auto">
            <a:xfrm>
              <a:off x="312" y="1416"/>
              <a:ext cx="2214" cy="529"/>
              <a:chOff x="444" y="2058"/>
              <a:chExt cx="3348" cy="714"/>
            </a:xfrm>
            <a:grpFill/>
          </p:grpSpPr>
          <p:sp>
            <p:nvSpPr>
              <p:cNvPr id="313"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4"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28"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29"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30" name="Group 10"/>
            <p:cNvGrpSpPr>
              <a:grpSpLocks/>
            </p:cNvGrpSpPr>
            <p:nvPr/>
          </p:nvGrpSpPr>
          <p:grpSpPr bwMode="auto">
            <a:xfrm flipH="1">
              <a:off x="3042" y="1418"/>
              <a:ext cx="2214" cy="529"/>
              <a:chOff x="444" y="2058"/>
              <a:chExt cx="3348" cy="714"/>
            </a:xfrm>
            <a:grpFill/>
          </p:grpSpPr>
          <p:sp>
            <p:nvSpPr>
              <p:cNvPr id="311"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2"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31"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32"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33"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234"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78"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282"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83"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284"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285"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86"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287"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288"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289"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290"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291" name="Group 51"/>
            <p:cNvGrpSpPr>
              <a:grpSpLocks/>
            </p:cNvGrpSpPr>
            <p:nvPr/>
          </p:nvGrpSpPr>
          <p:grpSpPr bwMode="auto">
            <a:xfrm>
              <a:off x="480" y="1434"/>
              <a:ext cx="1860" cy="408"/>
              <a:chOff x="480" y="1434"/>
              <a:chExt cx="1728" cy="408"/>
            </a:xfrm>
            <a:grpFill/>
          </p:grpSpPr>
          <p:sp>
            <p:nvSpPr>
              <p:cNvPr id="302"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303"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304"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305"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306"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307"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308"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309"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310"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292" name="Group 62"/>
            <p:cNvGrpSpPr>
              <a:grpSpLocks/>
            </p:cNvGrpSpPr>
            <p:nvPr/>
          </p:nvGrpSpPr>
          <p:grpSpPr bwMode="auto">
            <a:xfrm>
              <a:off x="3216" y="1440"/>
              <a:ext cx="1860" cy="408"/>
              <a:chOff x="480" y="1434"/>
              <a:chExt cx="1728" cy="408"/>
            </a:xfrm>
            <a:grpFill/>
          </p:grpSpPr>
          <p:sp>
            <p:nvSpPr>
              <p:cNvPr id="293"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294"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295"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296"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297"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298"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299"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300"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301"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sp>
        <p:nvSpPr>
          <p:cNvPr id="180" name="ZoneTexte 179"/>
          <p:cNvSpPr txBox="1"/>
          <p:nvPr/>
        </p:nvSpPr>
        <p:spPr>
          <a:xfrm>
            <a:off x="5148131" y="5503339"/>
            <a:ext cx="1110164" cy="276999"/>
          </a:xfrm>
          <a:prstGeom prst="rect">
            <a:avLst/>
          </a:prstGeom>
          <a:noFill/>
        </p:spPr>
        <p:txBody>
          <a:bodyPr wrap="square" rtlCol="0">
            <a:spAutoFit/>
          </a:bodyPr>
          <a:lstStyle/>
          <a:p>
            <a:pPr algn="r"/>
            <a:r>
              <a:rPr lang="fr-FR" sz="1200" i="1" dirty="0">
                <a:solidFill>
                  <a:srgbClr val="000000"/>
                </a:solidFill>
              </a:rPr>
              <a:t>Dérive (X</a:t>
            </a:r>
            <a:r>
              <a:rPr lang="fr-FR" sz="1200" i="1" baseline="30000" dirty="0">
                <a:solidFill>
                  <a:srgbClr val="000000"/>
                </a:solidFill>
              </a:rPr>
              <a:t>2</a:t>
            </a:r>
            <a:r>
              <a:rPr lang="fr-FR" sz="1200" i="1" dirty="0">
                <a:solidFill>
                  <a:srgbClr val="000000"/>
                </a:solidFill>
              </a:rPr>
              <a:t>)</a:t>
            </a:r>
          </a:p>
        </p:txBody>
      </p:sp>
      <p:sp>
        <p:nvSpPr>
          <p:cNvPr id="181" name="Arc 46"/>
          <p:cNvSpPr>
            <a:spLocks noChangeAspect="1"/>
          </p:cNvSpPr>
          <p:nvPr/>
        </p:nvSpPr>
        <p:spPr bwMode="auto">
          <a:xfrm rot="13068607" flipH="1" flipV="1">
            <a:off x="5906574" y="5379554"/>
            <a:ext cx="431999" cy="415404"/>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551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wipe(left)">
                                      <p:cBhvr>
                                        <p:cTn id="21" dur="500"/>
                                        <p:tgtEl>
                                          <p:spTgt spid="12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wipe(down)">
                                      <p:cBhvr>
                                        <p:cTn id="34" dur="500"/>
                                        <p:tgtEl>
                                          <p:spTgt spid="131"/>
                                        </p:tgtEl>
                                      </p:cBhvr>
                                    </p:animEffec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18"/>
                                        </p:tgtEl>
                                        <p:attrNameLst>
                                          <p:attrName>style.visibility</p:attrName>
                                        </p:attrNameLst>
                                      </p:cBhvr>
                                      <p:to>
                                        <p:strVal val="visible"/>
                                      </p:to>
                                    </p:set>
                                    <p:animEffect transition="in" filter="wipe(left)">
                                      <p:cBhvr>
                                        <p:cTn id="48" dur="1000"/>
                                        <p:tgtEl>
                                          <p:spTgt spid="218"/>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222"/>
                                        </p:tgtEl>
                                        <p:attrNameLst>
                                          <p:attrName>style.visibility</p:attrName>
                                        </p:attrNameLst>
                                      </p:cBhvr>
                                      <p:to>
                                        <p:strVal val="visible"/>
                                      </p:to>
                                    </p:set>
                                    <p:animEffect transition="in" filter="wipe(down)">
                                      <p:cBhvr>
                                        <p:cTn id="52" dur="500"/>
                                        <p:tgtEl>
                                          <p:spTgt spid="222"/>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5"/>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2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fill="hold" nodeType="clickEffect">
                                  <p:stCondLst>
                                    <p:cond delay="0"/>
                                  </p:stCondLst>
                                  <p:childTnLst>
                                    <p:animMotion origin="layout" path="M -3.05556E-6 -5.18519E-6 L 0.27639 0.00185 " pathEditMode="relative" ptsTypes="AA">
                                      <p:cBhvr>
                                        <p:cTn id="80" dur="1000" fill="hold"/>
                                        <p:tgtEl>
                                          <p:spTgt spid="226"/>
                                        </p:tgtEl>
                                        <p:attrNameLst>
                                          <p:attrName>ppt_x</p:attrName>
                                          <p:attrName>ppt_y</p:attrName>
                                        </p:attrNameLst>
                                      </p:cBhvr>
                                    </p:animMotion>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173"/>
                                        </p:tgtEl>
                                        <p:attrNameLst>
                                          <p:attrName>style.visibility</p:attrName>
                                        </p:attrNameLst>
                                      </p:cBhvr>
                                      <p:to>
                                        <p:strVal val="visible"/>
                                      </p:to>
                                    </p:set>
                                    <p:animEffect transition="in" filter="wipe(left)">
                                      <p:cBhvr>
                                        <p:cTn id="84" dur="500"/>
                                        <p:tgtEl>
                                          <p:spTgt spid="173"/>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1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75"/>
                                        </p:tgtEl>
                                        <p:attrNameLst>
                                          <p:attrName>style.visibility</p:attrName>
                                        </p:attrNameLst>
                                      </p:cBhvr>
                                      <p:to>
                                        <p:strVal val="visible"/>
                                      </p:to>
                                    </p:set>
                                    <p:animEffect transition="in" filter="wipe(left)">
                                      <p:cBhvr>
                                        <p:cTn id="91" dur="500"/>
                                        <p:tgtEl>
                                          <p:spTgt spid="175"/>
                                        </p:tgtEl>
                                      </p:cBhvr>
                                    </p:animEffect>
                                  </p:childTnLst>
                                </p:cTn>
                              </p:par>
                            </p:childTnLst>
                          </p:cTn>
                        </p:par>
                        <p:par>
                          <p:cTn id="92" fill="hold">
                            <p:stCondLst>
                              <p:cond delay="500"/>
                            </p:stCondLst>
                            <p:childTnLst>
                              <p:par>
                                <p:cTn id="93" presetID="22" presetClass="entr" presetSubtype="4" fill="hold" grpId="0" nodeType="afterEffect">
                                  <p:stCondLst>
                                    <p:cond delay="0"/>
                                  </p:stCondLst>
                                  <p:childTnLst>
                                    <p:set>
                                      <p:cBhvr>
                                        <p:cTn id="94" dur="1" fill="hold">
                                          <p:stCondLst>
                                            <p:cond delay="0"/>
                                          </p:stCondLst>
                                        </p:cTn>
                                        <p:tgtEl>
                                          <p:spTgt spid="181"/>
                                        </p:tgtEl>
                                        <p:attrNameLst>
                                          <p:attrName>style.visibility</p:attrName>
                                        </p:attrNameLst>
                                      </p:cBhvr>
                                      <p:to>
                                        <p:strVal val="visible"/>
                                      </p:to>
                                    </p:set>
                                    <p:animEffect transition="in" filter="wipe(down)">
                                      <p:cBhvr>
                                        <p:cTn id="95" dur="500"/>
                                        <p:tgtEl>
                                          <p:spTgt spid="181"/>
                                        </p:tgtEl>
                                      </p:cBhvr>
                                    </p:animEffect>
                                  </p:childTnLst>
                                </p:cTn>
                              </p:par>
                              <p:par>
                                <p:cTn id="96" presetID="1" presetClass="entr" presetSubtype="0" fill="hold" grpId="0" nodeType="withEffect">
                                  <p:stCondLst>
                                    <p:cond delay="0"/>
                                  </p:stCondLst>
                                  <p:childTnLst>
                                    <p:set>
                                      <p:cBhvr>
                                        <p:cTn id="97"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5" grpId="0"/>
      <p:bldP spid="131" grpId="0" animBg="1"/>
      <p:bldP spid="2" grpId="0"/>
      <p:bldP spid="4" grpId="0"/>
      <p:bldP spid="6" grpId="0"/>
      <p:bldP spid="221" grpId="0"/>
      <p:bldP spid="222" grpId="0" animBg="1"/>
      <p:bldP spid="223" grpId="0"/>
      <p:bldP spid="224" grpId="0"/>
      <p:bldP spid="225" grpId="1" animBg="1"/>
      <p:bldP spid="318" grpId="0"/>
      <p:bldP spid="174" grpId="0"/>
      <p:bldP spid="173" grpId="0" animBg="1"/>
      <p:bldP spid="180" grpId="0"/>
      <p:bldP spid="1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c 35"/>
          <p:cNvSpPr>
            <a:spLocks noChangeAspect="1"/>
          </p:cNvSpPr>
          <p:nvPr/>
        </p:nvSpPr>
        <p:spPr>
          <a:xfrm>
            <a:off x="2416405" y="44153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8254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a:solidFill>
                  <a:srgbClr val="008000"/>
                </a:solidFill>
                <a:latin typeface="Trebuchet MS"/>
                <a:cs typeface="Trebuchet MS"/>
              </a:rPr>
              <a:t>Rv</a:t>
            </a:r>
            <a:r>
              <a:rPr lang="fr-FR" sz="1200" b="1" dirty="0">
                <a:solidFill>
                  <a:srgbClr val="008000"/>
                </a:solidFill>
                <a:latin typeface="Trebuchet MS"/>
                <a:cs typeface="Trebuchet MS"/>
              </a:rPr>
              <a:t> = 90°</a:t>
            </a:r>
          </a:p>
        </p:txBody>
      </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D’ORIENTATION</a:t>
            </a:r>
          </a:p>
        </p:txBody>
      </p:sp>
      <p:sp>
        <p:nvSpPr>
          <p:cNvPr id="6" name="Forme libre 5"/>
          <p:cNvSpPr/>
          <p:nvPr/>
        </p:nvSpPr>
        <p:spPr>
          <a:xfrm flipV="1">
            <a:off x="3731711" y="57499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chemeClr val="tx1"/>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5813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Rectangle 28"/>
          <p:cNvSpPr/>
          <p:nvPr/>
        </p:nvSpPr>
        <p:spPr>
          <a:xfrm>
            <a:off x="3058262" y="686772"/>
            <a:ext cx="3027491"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NORD VRAI OU GEOGRAPHIQUE </a:t>
            </a:r>
          </a:p>
        </p:txBody>
      </p:sp>
      <p:grpSp>
        <p:nvGrpSpPr>
          <p:cNvPr id="3" name="Grouper 2"/>
          <p:cNvGrpSpPr/>
          <p:nvPr/>
        </p:nvGrpSpPr>
        <p:grpSpPr>
          <a:xfrm>
            <a:off x="3266681" y="5563441"/>
            <a:ext cx="594119" cy="327876"/>
            <a:chOff x="3266681" y="5334841"/>
            <a:chExt cx="594119" cy="327876"/>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266681" y="5334841"/>
              <a:ext cx="475271" cy="307777"/>
            </a:xfrm>
            <a:prstGeom prst="rect">
              <a:avLst/>
            </a:prstGeom>
            <a:noFill/>
          </p:spPr>
          <p:txBody>
            <a:bodyPr wrap="square" rtlCol="0">
              <a:spAutoFit/>
            </a:bodyPr>
            <a:lstStyle/>
            <a:p>
              <a:pPr algn="ctr"/>
              <a:r>
                <a:rPr lang="fr-FR" sz="1400" dirty="0"/>
                <a:t>A</a:t>
              </a:r>
            </a:p>
          </p:txBody>
        </p:sp>
      </p:grpSp>
      <p:grpSp>
        <p:nvGrpSpPr>
          <p:cNvPr id="4" name="Grouper 3"/>
          <p:cNvGrpSpPr/>
          <p:nvPr/>
        </p:nvGrpSpPr>
        <p:grpSpPr>
          <a:xfrm>
            <a:off x="6719389" y="5578294"/>
            <a:ext cx="631869" cy="307777"/>
            <a:chOff x="8528102" y="5382989"/>
            <a:chExt cx="631869" cy="307777"/>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684700" y="5382989"/>
              <a:ext cx="475271" cy="307777"/>
            </a:xfrm>
            <a:prstGeom prst="rect">
              <a:avLst/>
            </a:prstGeom>
            <a:noFill/>
          </p:spPr>
          <p:txBody>
            <a:bodyPr wrap="square" rtlCol="0">
              <a:spAutoFit/>
            </a:bodyPr>
            <a:lstStyle/>
            <a:p>
              <a:pPr algn="ctr"/>
              <a:r>
                <a:rPr lang="fr-FR" sz="1400" dirty="0"/>
                <a:t>B</a:t>
              </a:r>
            </a:p>
          </p:txBody>
        </p:sp>
      </p:grpSp>
      <p:sp>
        <p:nvSpPr>
          <p:cNvPr id="8" name="ZoneTexte 7"/>
          <p:cNvSpPr txBox="1"/>
          <p:nvPr/>
        </p:nvSpPr>
        <p:spPr>
          <a:xfrm>
            <a:off x="697749" y="1005012"/>
            <a:ext cx="7786878" cy="307777"/>
          </a:xfrm>
          <a:prstGeom prst="rect">
            <a:avLst/>
          </a:prstGeom>
          <a:noFill/>
        </p:spPr>
        <p:txBody>
          <a:bodyPr wrap="square" rtlCol="0">
            <a:spAutoFit/>
          </a:bodyPr>
          <a:lstStyle/>
          <a:p>
            <a:pPr algn="ctr"/>
            <a:r>
              <a:rPr lang="fr-FR" sz="1400" dirty="0"/>
              <a:t>C’est celui qui est indiqué sur les cartes, en direction du pôle nord.</a:t>
            </a:r>
          </a:p>
        </p:txBody>
      </p:sp>
      <p:sp>
        <p:nvSpPr>
          <p:cNvPr id="67" name="Rectangle 66"/>
          <p:cNvSpPr/>
          <p:nvPr/>
        </p:nvSpPr>
        <p:spPr>
          <a:xfrm>
            <a:off x="3818152" y="1431771"/>
            <a:ext cx="1394232"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ROUTE VRAIE </a:t>
            </a:r>
          </a:p>
        </p:txBody>
      </p:sp>
      <p:sp>
        <p:nvSpPr>
          <p:cNvPr id="68" name="ZoneTexte 67"/>
          <p:cNvSpPr txBox="1"/>
          <p:nvPr/>
        </p:nvSpPr>
        <p:spPr>
          <a:xfrm>
            <a:off x="697749" y="1762434"/>
            <a:ext cx="7786878" cy="307777"/>
          </a:xfrm>
          <a:prstGeom prst="rect">
            <a:avLst/>
          </a:prstGeom>
          <a:noFill/>
        </p:spPr>
        <p:txBody>
          <a:bodyPr wrap="square" rtlCol="0">
            <a:spAutoFit/>
          </a:bodyPr>
          <a:lstStyle/>
          <a:p>
            <a:pPr algn="ctr"/>
            <a:r>
              <a:rPr lang="fr-FR" sz="1400" dirty="0"/>
              <a:t>Angle compris entre le Nord vrai et la trajectoire au sol de l’avion.</a:t>
            </a:r>
          </a:p>
        </p:txBody>
      </p:sp>
      <p:sp>
        <p:nvSpPr>
          <p:cNvPr id="20" name="Légende à une bordure 2 19"/>
          <p:cNvSpPr/>
          <p:nvPr/>
        </p:nvSpPr>
        <p:spPr>
          <a:xfrm>
            <a:off x="4355506" y="3323930"/>
            <a:ext cx="1498640" cy="277844"/>
          </a:xfrm>
          <a:prstGeom prst="accentCallout2">
            <a:avLst>
              <a:gd name="adj1" fmla="val 49844"/>
              <a:gd name="adj2" fmla="val 451"/>
              <a:gd name="adj3" fmla="val 33845"/>
              <a:gd name="adj4" fmla="val -8946"/>
              <a:gd name="adj5" fmla="val 32509"/>
              <a:gd name="adj6" fmla="val -39946"/>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rgbClr val="008000"/>
                </a:solidFill>
              </a:rPr>
              <a:t>Nord vrai (</a:t>
            </a:r>
            <a:r>
              <a:rPr lang="fr-FR" sz="1600" dirty="0" err="1">
                <a:solidFill>
                  <a:srgbClr val="008000"/>
                </a:solidFill>
              </a:rPr>
              <a:t>Nv</a:t>
            </a:r>
            <a:r>
              <a:rPr lang="fr-FR" sz="1600" dirty="0">
                <a:solidFill>
                  <a:srgbClr val="008000"/>
                </a:solidFill>
              </a:rPr>
              <a:t>)</a:t>
            </a:r>
          </a:p>
        </p:txBody>
      </p:sp>
      <p:sp>
        <p:nvSpPr>
          <p:cNvPr id="21" name="ZoneTexte 20"/>
          <p:cNvSpPr txBox="1"/>
          <p:nvPr/>
        </p:nvSpPr>
        <p:spPr>
          <a:xfrm>
            <a:off x="3984400" y="5758698"/>
            <a:ext cx="1590900" cy="338554"/>
          </a:xfrm>
          <a:prstGeom prst="rect">
            <a:avLst/>
          </a:prstGeom>
          <a:noFill/>
        </p:spPr>
        <p:txBody>
          <a:bodyPr wrap="square" rtlCol="0">
            <a:spAutoFit/>
          </a:bodyPr>
          <a:lstStyle/>
          <a:p>
            <a:r>
              <a:rPr lang="fr-FR" sz="1600" dirty="0">
                <a:solidFill>
                  <a:srgbClr val="008000"/>
                </a:solidFill>
              </a:rPr>
              <a:t>Route vraie (</a:t>
            </a:r>
            <a:r>
              <a:rPr lang="fr-FR" sz="1600" dirty="0" err="1">
                <a:solidFill>
                  <a:srgbClr val="008000"/>
                </a:solidFill>
              </a:rPr>
              <a:t>Rv</a:t>
            </a:r>
            <a:r>
              <a:rPr lang="fr-FR" sz="1600" dirty="0">
                <a:solidFill>
                  <a:srgbClr val="008000"/>
                </a:solidFill>
              </a:rPr>
              <a:t>)</a:t>
            </a:r>
          </a:p>
        </p:txBody>
      </p:sp>
    </p:spTree>
    <p:extLst>
      <p:ext uri="{BB962C8B-B14F-4D97-AF65-F5344CB8AC3E}">
        <p14:creationId xmlns:p14="http://schemas.microsoft.com/office/powerpoint/2010/main" val="164987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399"/>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399"/>
                                          </p:stCondLst>
                                        </p:cTn>
                                        <p:tgtEl>
                                          <p:spTgt spid="4"/>
                                        </p:tgtEl>
                                        <p:attrNameLst>
                                          <p:attrName>style.visibility</p:attrName>
                                        </p:attrNameLst>
                                      </p:cBhvr>
                                      <p:to>
                                        <p:strVal val="visible"/>
                                      </p:to>
                                    </p:set>
                                  </p:childTnLst>
                                </p:cTn>
                              </p:par>
                            </p:childTnLst>
                          </p:cTn>
                        </p:par>
                        <p:par>
                          <p:cTn id="13" fill="hold">
                            <p:stCondLst>
                              <p:cond delay="4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par>
                          <p:cTn id="17" fill="hold">
                            <p:stCondLst>
                              <p:cond delay="14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1000"/>
                                        <p:tgtEl>
                                          <p:spTgt spid="7"/>
                                        </p:tgtEl>
                                      </p:cBhvr>
                                    </p:animEffect>
                                  </p:childTnLst>
                                </p:cTn>
                              </p:par>
                            </p:childTnLst>
                          </p:cTn>
                        </p:par>
                        <p:par>
                          <p:cTn id="21" fill="hold">
                            <p:stCondLst>
                              <p:cond delay="24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2400"/>
                            </p:stCondLst>
                            <p:childTnLst>
                              <p:par>
                                <p:cTn id="25" presetID="22" presetClass="entr" presetSubtype="8"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p:bldP spid="6" grpId="0" animBg="1"/>
      <p:bldP spid="7" grpId="0" animBg="1"/>
      <p:bldP spid="8" grpId="0"/>
      <p:bldP spid="67" grpId="0"/>
      <p:bldP spid="68" grpId="0"/>
      <p:bldP spid="2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Arc 77"/>
          <p:cNvSpPr>
            <a:spLocks/>
          </p:cNvSpPr>
          <p:nvPr/>
        </p:nvSpPr>
        <p:spPr>
          <a:xfrm>
            <a:off x="2146303" y="4135440"/>
            <a:ext cx="3203995" cy="3239995"/>
          </a:xfrm>
          <a:prstGeom prst="arc">
            <a:avLst>
              <a:gd name="adj1" fmla="val 15409622"/>
              <a:gd name="adj2" fmla="val 0"/>
            </a:avLst>
          </a:prstGeom>
          <a:solidFill>
            <a:schemeClr val="accent1">
              <a:lumMod val="40000"/>
              <a:lumOff val="60000"/>
            </a:schemeClr>
          </a:solidFill>
          <a:ln w="19050" cap="flat" cmpd="sng" algn="ctr">
            <a:solidFill>
              <a:srgbClr val="3366FF"/>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6" name="Arc 35"/>
          <p:cNvSpPr>
            <a:spLocks noChangeAspect="1"/>
          </p:cNvSpPr>
          <p:nvPr/>
        </p:nvSpPr>
        <p:spPr>
          <a:xfrm>
            <a:off x="2416405" y="44661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8635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a:solidFill>
                  <a:srgbClr val="008000"/>
                </a:solidFill>
                <a:latin typeface="Trebuchet MS"/>
                <a:cs typeface="Trebuchet MS"/>
              </a:rPr>
              <a:t>Rv</a:t>
            </a:r>
            <a:r>
              <a:rPr lang="fr-FR" sz="1200" b="1" dirty="0">
                <a:solidFill>
                  <a:srgbClr val="008000"/>
                </a:solidFill>
                <a:latin typeface="Trebuchet MS"/>
                <a:cs typeface="Trebuchet MS"/>
              </a:rPr>
              <a:t> = 90°</a:t>
            </a:r>
          </a:p>
        </p:txBody>
      </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D’ORIENTATION</a:t>
            </a:r>
          </a:p>
        </p:txBody>
      </p:sp>
      <p:sp>
        <p:nvSpPr>
          <p:cNvPr id="6" name="Forme libre 5"/>
          <p:cNvSpPr/>
          <p:nvPr/>
        </p:nvSpPr>
        <p:spPr>
          <a:xfrm flipV="1">
            <a:off x="3731711" y="57880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rgbClr val="000000"/>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6194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Rectangle 28"/>
          <p:cNvSpPr/>
          <p:nvPr/>
        </p:nvSpPr>
        <p:spPr>
          <a:xfrm>
            <a:off x="3589509" y="521672"/>
            <a:ext cx="1965001"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NORD MAGNETIQUE</a:t>
            </a:r>
          </a:p>
        </p:txBody>
      </p:sp>
      <p:grpSp>
        <p:nvGrpSpPr>
          <p:cNvPr id="3" name="Grouper 2"/>
          <p:cNvGrpSpPr/>
          <p:nvPr/>
        </p:nvGrpSpPr>
        <p:grpSpPr>
          <a:xfrm>
            <a:off x="3261680" y="5616252"/>
            <a:ext cx="599120" cy="313165"/>
            <a:chOff x="3261680" y="5349552"/>
            <a:chExt cx="599120" cy="313165"/>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261680" y="5349552"/>
              <a:ext cx="475271" cy="307777"/>
            </a:xfrm>
            <a:prstGeom prst="rect">
              <a:avLst/>
            </a:prstGeom>
            <a:noFill/>
          </p:spPr>
          <p:txBody>
            <a:bodyPr wrap="square" rtlCol="0">
              <a:spAutoFit/>
            </a:bodyPr>
            <a:lstStyle/>
            <a:p>
              <a:pPr algn="ctr"/>
              <a:r>
                <a:rPr lang="fr-FR" sz="1400" dirty="0"/>
                <a:t>A</a:t>
              </a:r>
            </a:p>
          </p:txBody>
        </p:sp>
      </p:grpSp>
      <p:grpSp>
        <p:nvGrpSpPr>
          <p:cNvPr id="4" name="Grouper 3"/>
          <p:cNvGrpSpPr/>
          <p:nvPr/>
        </p:nvGrpSpPr>
        <p:grpSpPr>
          <a:xfrm>
            <a:off x="6719389" y="5624449"/>
            <a:ext cx="597358" cy="307777"/>
            <a:chOff x="8528102" y="5391044"/>
            <a:chExt cx="597358" cy="307777"/>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650189" y="5391044"/>
              <a:ext cx="475271" cy="307777"/>
            </a:xfrm>
            <a:prstGeom prst="rect">
              <a:avLst/>
            </a:prstGeom>
            <a:noFill/>
          </p:spPr>
          <p:txBody>
            <a:bodyPr wrap="square" rtlCol="0">
              <a:spAutoFit/>
            </a:bodyPr>
            <a:lstStyle/>
            <a:p>
              <a:pPr algn="ctr"/>
              <a:r>
                <a:rPr lang="fr-FR" sz="1400" dirty="0"/>
                <a:t>B</a:t>
              </a:r>
            </a:p>
          </p:txBody>
        </p:sp>
      </p:grpSp>
      <p:sp>
        <p:nvSpPr>
          <p:cNvPr id="8" name="ZoneTexte 7"/>
          <p:cNvSpPr txBox="1"/>
          <p:nvPr/>
        </p:nvSpPr>
        <p:spPr>
          <a:xfrm>
            <a:off x="697749" y="839912"/>
            <a:ext cx="7786878" cy="307777"/>
          </a:xfrm>
          <a:prstGeom prst="rect">
            <a:avLst/>
          </a:prstGeom>
          <a:noFill/>
        </p:spPr>
        <p:txBody>
          <a:bodyPr wrap="square" rtlCol="0">
            <a:spAutoFit/>
          </a:bodyPr>
          <a:lstStyle/>
          <a:p>
            <a:pPr algn="ctr"/>
            <a:r>
              <a:rPr lang="fr-FR" sz="1400" dirty="0"/>
              <a:t>Il est dû au champ magnétique terrestre. C’est lui qu’indique le compas ou la boussole.</a:t>
            </a:r>
          </a:p>
        </p:txBody>
      </p:sp>
      <p:sp>
        <p:nvSpPr>
          <p:cNvPr id="67" name="Rectangle 66"/>
          <p:cNvSpPr/>
          <p:nvPr/>
        </p:nvSpPr>
        <p:spPr>
          <a:xfrm>
            <a:off x="3191785" y="1126971"/>
            <a:ext cx="2646979"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DECLINAISON MAGNETIQUE</a:t>
            </a:r>
          </a:p>
        </p:txBody>
      </p:sp>
      <p:sp>
        <p:nvSpPr>
          <p:cNvPr id="68" name="ZoneTexte 67"/>
          <p:cNvSpPr txBox="1"/>
          <p:nvPr/>
        </p:nvSpPr>
        <p:spPr>
          <a:xfrm>
            <a:off x="139700" y="1381434"/>
            <a:ext cx="9004300" cy="1367041"/>
          </a:xfrm>
          <a:prstGeom prst="rect">
            <a:avLst/>
          </a:prstGeom>
          <a:noFill/>
        </p:spPr>
        <p:txBody>
          <a:bodyPr wrap="square" rtlCol="0">
            <a:spAutoFit/>
          </a:bodyPr>
          <a:lstStyle/>
          <a:p>
            <a:pPr algn="ctr">
              <a:lnSpc>
                <a:spcPct val="150000"/>
              </a:lnSpc>
            </a:pPr>
            <a:r>
              <a:rPr lang="fr-FR" sz="1400" dirty="0"/>
              <a:t>Angle compris entre le Nord vrai et le Nord magnétique.</a:t>
            </a:r>
          </a:p>
          <a:p>
            <a:pPr algn="ctr">
              <a:lnSpc>
                <a:spcPct val="150000"/>
              </a:lnSpc>
            </a:pPr>
            <a:r>
              <a:rPr lang="fr-FR" sz="1400" dirty="0"/>
              <a:t>Elle </a:t>
            </a:r>
            <a:r>
              <a:rPr lang="fr-FR" sz="1400" b="1" dirty="0"/>
              <a:t>est positive (+) </a:t>
            </a:r>
            <a:r>
              <a:rPr lang="fr-FR" sz="1400" dirty="0"/>
              <a:t>si elle se trouve à </a:t>
            </a:r>
            <a:r>
              <a:rPr lang="fr-FR" sz="1400" b="1" dirty="0"/>
              <a:t>l’Est</a:t>
            </a:r>
            <a:r>
              <a:rPr lang="fr-FR" sz="1400" dirty="0"/>
              <a:t> du Nord vrai et </a:t>
            </a:r>
            <a:r>
              <a:rPr lang="fr-FR" sz="1400" b="1" dirty="0"/>
              <a:t>négative (-)</a:t>
            </a:r>
            <a:r>
              <a:rPr lang="fr-FR" sz="1400" dirty="0"/>
              <a:t> si elle se trouve à l’</a:t>
            </a:r>
            <a:r>
              <a:rPr lang="fr-FR" sz="1400" b="1" dirty="0"/>
              <a:t>Ouest</a:t>
            </a:r>
            <a:r>
              <a:rPr lang="fr-FR" sz="1400" dirty="0"/>
              <a:t>.</a:t>
            </a:r>
          </a:p>
          <a:p>
            <a:pPr algn="ctr">
              <a:lnSpc>
                <a:spcPct val="150000"/>
              </a:lnSpc>
            </a:pPr>
            <a:r>
              <a:rPr lang="fr-FR" sz="1400" dirty="0"/>
              <a:t>Elle varie avec le lieu et le temps. les cartes aéronautiques indiquent les courbes d’égale déclinaison. </a:t>
            </a:r>
          </a:p>
          <a:p>
            <a:pPr algn="ctr">
              <a:lnSpc>
                <a:spcPct val="150000"/>
              </a:lnSpc>
            </a:pPr>
            <a:r>
              <a:rPr lang="fr-FR" sz="1400" dirty="0"/>
              <a:t>Ce sont les </a:t>
            </a:r>
            <a:r>
              <a:rPr lang="fr-FR" sz="1400" b="1" dirty="0"/>
              <a:t>lignes isogones</a:t>
            </a:r>
            <a:r>
              <a:rPr lang="fr-FR" sz="1400" dirty="0"/>
              <a:t>.</a:t>
            </a:r>
          </a:p>
        </p:txBody>
      </p:sp>
      <p:sp>
        <p:nvSpPr>
          <p:cNvPr id="12" name="ZoneTexte 11"/>
          <p:cNvSpPr txBox="1"/>
          <p:nvPr/>
        </p:nvSpPr>
        <p:spPr>
          <a:xfrm>
            <a:off x="3984400" y="5796798"/>
            <a:ext cx="1854364" cy="338554"/>
          </a:xfrm>
          <a:prstGeom prst="rect">
            <a:avLst/>
          </a:prstGeom>
          <a:noFill/>
        </p:spPr>
        <p:txBody>
          <a:bodyPr wrap="square" rtlCol="0">
            <a:spAutoFit/>
          </a:bodyPr>
          <a:lstStyle/>
          <a:p>
            <a:r>
              <a:rPr lang="fr-FR" sz="1600" dirty="0">
                <a:solidFill>
                  <a:srgbClr val="008000"/>
                </a:solidFill>
              </a:rPr>
              <a:t>Route vraie (</a:t>
            </a:r>
            <a:r>
              <a:rPr lang="fr-FR" sz="1600" dirty="0" err="1">
                <a:solidFill>
                  <a:srgbClr val="008000"/>
                </a:solidFill>
              </a:rPr>
              <a:t>Rv</a:t>
            </a:r>
            <a:r>
              <a:rPr lang="fr-FR" sz="1600" dirty="0">
                <a:solidFill>
                  <a:srgbClr val="008000"/>
                </a:solidFill>
              </a:rPr>
              <a:t>)</a:t>
            </a:r>
          </a:p>
        </p:txBody>
      </p:sp>
      <p:sp>
        <p:nvSpPr>
          <p:cNvPr id="64" name="Forme libre 63"/>
          <p:cNvSpPr/>
          <p:nvPr/>
        </p:nvSpPr>
        <p:spPr>
          <a:xfrm rot="15780000">
            <a:off x="2314699" y="4542353"/>
            <a:ext cx="2353725" cy="18896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3366FF"/>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5" name="ZoneTexte 74"/>
          <p:cNvSpPr txBox="1"/>
          <p:nvPr/>
        </p:nvSpPr>
        <p:spPr>
          <a:xfrm>
            <a:off x="3980538" y="6078194"/>
            <a:ext cx="3436262" cy="338554"/>
          </a:xfrm>
          <a:prstGeom prst="rect">
            <a:avLst/>
          </a:prstGeom>
          <a:noFill/>
        </p:spPr>
        <p:txBody>
          <a:bodyPr wrap="square" rtlCol="0">
            <a:spAutoFit/>
          </a:bodyPr>
          <a:lstStyle/>
          <a:p>
            <a:r>
              <a:rPr lang="fr-FR" sz="1600" dirty="0">
                <a:solidFill>
                  <a:srgbClr val="3366FF"/>
                </a:solidFill>
              </a:rPr>
              <a:t>Route magnétique (</a:t>
            </a:r>
            <a:r>
              <a:rPr lang="fr-FR" sz="1600" dirty="0" err="1">
                <a:solidFill>
                  <a:srgbClr val="3366FF"/>
                </a:solidFill>
              </a:rPr>
              <a:t>Rm</a:t>
            </a:r>
            <a:r>
              <a:rPr lang="fr-FR" sz="1600" dirty="0">
                <a:solidFill>
                  <a:srgbClr val="3366FF"/>
                </a:solidFill>
              </a:rPr>
              <a:t>) = (</a:t>
            </a:r>
            <a:r>
              <a:rPr lang="fr-FR" sz="1600" dirty="0" err="1">
                <a:solidFill>
                  <a:srgbClr val="3366FF"/>
                </a:solidFill>
              </a:rPr>
              <a:t>Rv</a:t>
            </a:r>
            <a:r>
              <a:rPr lang="fr-FR" sz="1600" dirty="0">
                <a:solidFill>
                  <a:srgbClr val="3366FF"/>
                </a:solidFill>
              </a:rPr>
              <a:t>) – (Dm)</a:t>
            </a:r>
          </a:p>
        </p:txBody>
      </p:sp>
      <p:sp>
        <p:nvSpPr>
          <p:cNvPr id="79" name="ZoneTexte 78"/>
          <p:cNvSpPr txBox="1"/>
          <p:nvPr/>
        </p:nvSpPr>
        <p:spPr>
          <a:xfrm rot="2869736">
            <a:off x="3972938" y="4579804"/>
            <a:ext cx="1079500" cy="621825"/>
          </a:xfrm>
          <a:prstGeom prst="rect">
            <a:avLst/>
          </a:prstGeom>
          <a:noFill/>
          <a:ln>
            <a:noFill/>
          </a:ln>
        </p:spPr>
        <p:txBody>
          <a:bodyPr wrap="square" rtlCol="0">
            <a:prstTxWarp prst="textArchUp">
              <a:avLst>
                <a:gd name="adj" fmla="val 11738691"/>
              </a:avLst>
            </a:prstTxWarp>
            <a:spAutoFit/>
          </a:bodyPr>
          <a:lstStyle/>
          <a:p>
            <a:pPr algn="ctr"/>
            <a:r>
              <a:rPr lang="fr-FR" sz="1200" b="1" dirty="0" err="1">
                <a:solidFill>
                  <a:srgbClr val="3366FF"/>
                </a:solidFill>
                <a:latin typeface="Trebuchet MS"/>
                <a:cs typeface="Trebuchet MS"/>
              </a:rPr>
              <a:t>Rm</a:t>
            </a:r>
            <a:r>
              <a:rPr lang="fr-FR" sz="1200" b="1" dirty="0">
                <a:solidFill>
                  <a:srgbClr val="3366FF"/>
                </a:solidFill>
                <a:latin typeface="Trebuchet MS"/>
                <a:cs typeface="Trebuchet MS"/>
              </a:rPr>
              <a:t> = 95°</a:t>
            </a:r>
          </a:p>
        </p:txBody>
      </p:sp>
      <p:grpSp>
        <p:nvGrpSpPr>
          <p:cNvPr id="11" name="Grouper 10"/>
          <p:cNvGrpSpPr/>
          <p:nvPr/>
        </p:nvGrpSpPr>
        <p:grpSpPr>
          <a:xfrm>
            <a:off x="142521" y="3332213"/>
            <a:ext cx="2587396" cy="2248298"/>
            <a:chOff x="142521" y="3065513"/>
            <a:chExt cx="2587396" cy="2248298"/>
          </a:xfrm>
        </p:grpSpPr>
        <p:grpSp>
          <p:nvGrpSpPr>
            <p:cNvPr id="73" name="Grouper 72"/>
            <p:cNvGrpSpPr/>
            <p:nvPr/>
          </p:nvGrpSpPr>
          <p:grpSpPr>
            <a:xfrm>
              <a:off x="142521" y="3065513"/>
              <a:ext cx="2587396" cy="2248298"/>
              <a:chOff x="346304" y="2134800"/>
              <a:chExt cx="2587396" cy="2248298"/>
            </a:xfrm>
          </p:grpSpPr>
          <p:grpSp>
            <p:nvGrpSpPr>
              <p:cNvPr id="10" name="Grouper 9"/>
              <p:cNvGrpSpPr/>
              <p:nvPr/>
            </p:nvGrpSpPr>
            <p:grpSpPr>
              <a:xfrm>
                <a:off x="346304" y="2260600"/>
                <a:ext cx="2587396" cy="1812781"/>
                <a:chOff x="346304" y="2260600"/>
                <a:chExt cx="2587396" cy="1812781"/>
              </a:xfrm>
            </p:grpSpPr>
            <p:pic>
              <p:nvPicPr>
                <p:cNvPr id="69" name="Image 6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6304" y="2260600"/>
                  <a:ext cx="2540675" cy="1812781"/>
                </a:xfrm>
                <a:prstGeom prst="rect">
                  <a:avLst/>
                </a:prstGeom>
              </p:spPr>
            </p:pic>
            <p:sp>
              <p:nvSpPr>
                <p:cNvPr id="9" name="Rectangle 8"/>
                <p:cNvSpPr/>
                <p:nvPr/>
              </p:nvSpPr>
              <p:spPr>
                <a:xfrm>
                  <a:off x="2599397" y="2260600"/>
                  <a:ext cx="334303"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cxnSp>
            <p:nvCxnSpPr>
              <p:cNvPr id="37" name="Connecteur droit 36"/>
              <p:cNvCxnSpPr>
                <a:cxnSpLocks/>
              </p:cNvCxnSpPr>
              <p:nvPr/>
            </p:nvCxnSpPr>
            <p:spPr>
              <a:xfrm flipH="1">
                <a:off x="1511302" y="2755901"/>
                <a:ext cx="288000" cy="1079994"/>
              </a:xfrm>
              <a:prstGeom prst="line">
                <a:avLst/>
              </a:prstGeom>
              <a:ln w="190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71" name="ZoneTexte 70"/>
              <p:cNvSpPr txBox="1"/>
              <p:nvPr/>
            </p:nvSpPr>
            <p:spPr>
              <a:xfrm>
                <a:off x="1125199" y="4106099"/>
                <a:ext cx="515666" cy="276999"/>
              </a:xfrm>
              <a:prstGeom prst="rect">
                <a:avLst/>
              </a:prstGeom>
              <a:noFill/>
              <a:effectLst>
                <a:reflection stA="0" endPos="0" dir="5400000" sy="-100000" algn="bl" rotWithShape="0"/>
              </a:effectLst>
            </p:spPr>
            <p:txBody>
              <a:bodyPr wrap="square" rtlCol="0">
                <a:spAutoFit/>
              </a:bodyPr>
              <a:lstStyle/>
              <a:p>
                <a:pPr algn="ctr"/>
                <a:r>
                  <a:rPr lang="fr-FR" sz="1200" dirty="0"/>
                  <a:t>PS</a:t>
                </a:r>
              </a:p>
            </p:txBody>
          </p:sp>
          <p:sp>
            <p:nvSpPr>
              <p:cNvPr id="72" name="ZoneTexte 71"/>
              <p:cNvSpPr txBox="1"/>
              <p:nvPr/>
            </p:nvSpPr>
            <p:spPr>
              <a:xfrm>
                <a:off x="1729765" y="2134800"/>
                <a:ext cx="439466" cy="276999"/>
              </a:xfrm>
              <a:prstGeom prst="rect">
                <a:avLst/>
              </a:prstGeom>
              <a:noFill/>
            </p:spPr>
            <p:txBody>
              <a:bodyPr wrap="square" rtlCol="0">
                <a:spAutoFit/>
              </a:bodyPr>
              <a:lstStyle/>
              <a:p>
                <a:pPr algn="ctr"/>
                <a:r>
                  <a:rPr lang="fr-FR" sz="1200" dirty="0">
                    <a:solidFill>
                      <a:srgbClr val="000000"/>
                    </a:solidFill>
                  </a:rPr>
                  <a:t>PN </a:t>
                </a:r>
              </a:p>
            </p:txBody>
          </p:sp>
        </p:grpSp>
        <p:cxnSp>
          <p:nvCxnSpPr>
            <p:cNvPr id="32" name="Connecteur droit 31"/>
            <p:cNvCxnSpPr>
              <a:cxnSpLocks/>
            </p:cNvCxnSpPr>
            <p:nvPr/>
          </p:nvCxnSpPr>
          <p:spPr>
            <a:xfrm flipH="1">
              <a:off x="1243436" y="4813551"/>
              <a:ext cx="35996" cy="1800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Connecteur droit 32"/>
            <p:cNvCxnSpPr>
              <a:cxnSpLocks/>
            </p:cNvCxnSpPr>
            <p:nvPr/>
          </p:nvCxnSpPr>
          <p:spPr>
            <a:xfrm flipH="1">
              <a:off x="1614286" y="3477013"/>
              <a:ext cx="36000" cy="1800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8" name="Légende à une bordure 1 37"/>
          <p:cNvSpPr/>
          <p:nvPr/>
        </p:nvSpPr>
        <p:spPr>
          <a:xfrm>
            <a:off x="4229060" y="3673836"/>
            <a:ext cx="3035340" cy="291358"/>
          </a:xfrm>
          <a:prstGeom prst="accentCallout1">
            <a:avLst>
              <a:gd name="adj1" fmla="val 50000"/>
              <a:gd name="adj2" fmla="val -328"/>
              <a:gd name="adj3" fmla="val 52023"/>
              <a:gd name="adj4" fmla="val -29121"/>
            </a:avLst>
          </a:prstGeom>
          <a:solidFill>
            <a:srgbClr val="FFFFFF"/>
          </a:solidFill>
          <a:ln w="12700" cmpd="sng">
            <a:solidFill>
              <a:srgbClr val="1C459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600" i="1" dirty="0">
                <a:solidFill>
                  <a:schemeClr val="accent5"/>
                </a:solidFill>
              </a:rPr>
              <a:t>Déclinaison magnétique (Dm)</a:t>
            </a:r>
          </a:p>
        </p:txBody>
      </p:sp>
      <p:sp>
        <p:nvSpPr>
          <p:cNvPr id="16" name="Légende à une bordure 2 15"/>
          <p:cNvSpPr/>
          <p:nvPr/>
        </p:nvSpPr>
        <p:spPr>
          <a:xfrm>
            <a:off x="4211637" y="2968354"/>
            <a:ext cx="2311915" cy="285908"/>
          </a:xfrm>
          <a:prstGeom prst="accentCallout2">
            <a:avLst>
              <a:gd name="adj1" fmla="val 49844"/>
              <a:gd name="adj2" fmla="val 451"/>
              <a:gd name="adj3" fmla="val 49844"/>
              <a:gd name="adj4" fmla="val -23424"/>
              <a:gd name="adj5" fmla="val 183572"/>
              <a:gd name="adj6" fmla="val -41552"/>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rgbClr val="3366FF"/>
                </a:solidFill>
              </a:rPr>
              <a:t>Nord magnétique (Nm)</a:t>
            </a:r>
          </a:p>
        </p:txBody>
      </p:sp>
      <p:sp>
        <p:nvSpPr>
          <p:cNvPr id="41" name="Légende à une bordure 2 40"/>
          <p:cNvSpPr/>
          <p:nvPr/>
        </p:nvSpPr>
        <p:spPr>
          <a:xfrm>
            <a:off x="4216360" y="3332213"/>
            <a:ext cx="1622404" cy="276999"/>
          </a:xfrm>
          <a:prstGeom prst="accentCallout2">
            <a:avLst>
              <a:gd name="adj1" fmla="val 49844"/>
              <a:gd name="adj2" fmla="val 451"/>
              <a:gd name="adj3" fmla="val 33845"/>
              <a:gd name="adj4" fmla="val -8946"/>
              <a:gd name="adj5" fmla="val 55433"/>
              <a:gd name="adj6" fmla="val -25856"/>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rgbClr val="008000"/>
                </a:solidFill>
              </a:rPr>
              <a:t>Nord vrai (</a:t>
            </a:r>
            <a:r>
              <a:rPr lang="fr-FR" sz="1600" dirty="0" err="1">
                <a:solidFill>
                  <a:srgbClr val="008000"/>
                </a:solidFill>
              </a:rPr>
              <a:t>Nv</a:t>
            </a:r>
            <a:r>
              <a:rPr lang="fr-FR" sz="1600" dirty="0">
                <a:solidFill>
                  <a:srgbClr val="008000"/>
                </a:solidFill>
              </a:rPr>
              <a:t>)</a:t>
            </a:r>
          </a:p>
        </p:txBody>
      </p:sp>
      <p:sp>
        <p:nvSpPr>
          <p:cNvPr id="17" name="Bouton d'action : Informations 16">
            <a:hlinkClick r:id="rId4" action="ppaction://hlinksldjump" highlightClick="1"/>
          </p:cNvPr>
          <p:cNvSpPr/>
          <p:nvPr/>
        </p:nvSpPr>
        <p:spPr>
          <a:xfrm>
            <a:off x="1052915" y="5737261"/>
            <a:ext cx="579953" cy="279400"/>
          </a:xfrm>
          <a:prstGeom prst="actionButtonInformation">
            <a:avLst/>
          </a:prstGeom>
          <a:ln w="19050" cmpd="sng"/>
          <a:effectLst>
            <a:innerShdw blurRad="63500" dist="50800" dir="135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
        <p:nvSpPr>
          <p:cNvPr id="42" name="Arc 46"/>
          <p:cNvSpPr>
            <a:spLocks/>
          </p:cNvSpPr>
          <p:nvPr/>
        </p:nvSpPr>
        <p:spPr bwMode="auto">
          <a:xfrm rot="8100000" flipH="1" flipV="1">
            <a:off x="3372127" y="3617550"/>
            <a:ext cx="287997" cy="28799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5"/>
            </a:solidFill>
            <a:round/>
            <a:headEnd type="triangle" w="med" len="med"/>
            <a:tailEnd type="triangle" w="med" len="med"/>
          </a:ln>
        </p:spPr>
        <p:txBody>
          <a:bodyPr wrap="none" anchor="ctr">
            <a:prstTxWarp prst="textNoShape">
              <a:avLst/>
            </a:prstTxWarp>
          </a:bodyPr>
          <a:lstStyle/>
          <a:p>
            <a:endParaRPr lang="en-US"/>
          </a:p>
        </p:txBody>
      </p:sp>
      <p:sp>
        <p:nvSpPr>
          <p:cNvPr id="39" name="ZoneTexte 38"/>
          <p:cNvSpPr txBox="1"/>
          <p:nvPr/>
        </p:nvSpPr>
        <p:spPr>
          <a:xfrm>
            <a:off x="3274380" y="3340011"/>
            <a:ext cx="497520" cy="307777"/>
          </a:xfrm>
          <a:prstGeom prst="rect">
            <a:avLst/>
          </a:prstGeom>
          <a:noFill/>
        </p:spPr>
        <p:txBody>
          <a:bodyPr wrap="square" rtlCol="0">
            <a:spAutoFit/>
          </a:bodyPr>
          <a:lstStyle/>
          <a:p>
            <a:r>
              <a:rPr lang="fr-FR" sz="1400" dirty="0">
                <a:solidFill>
                  <a:schemeClr val="accent5"/>
                </a:solidFill>
              </a:rPr>
              <a:t>- 5°</a:t>
            </a:r>
          </a:p>
        </p:txBody>
      </p:sp>
    </p:spTree>
    <p:extLst>
      <p:ext uri="{BB962C8B-B14F-4D97-AF65-F5344CB8AC3E}">
        <p14:creationId xmlns:p14="http://schemas.microsoft.com/office/powerpoint/2010/main" val="42502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1000"/>
                                        <p:tgtEl>
                                          <p:spTgt spid="64"/>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par>
                          <p:cTn id="23" fill="hold">
                            <p:stCondLst>
                              <p:cond delay="0"/>
                            </p:stCondLst>
                            <p:childTnLst>
                              <p:par>
                                <p:cTn id="24" presetID="22" presetClass="entr" presetSubtype="2"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1000"/>
                                        <p:tgtEl>
                                          <p:spTgt spid="42"/>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left)">
                                      <p:cBhvr>
                                        <p:cTn id="57" dur="500"/>
                                        <p:tgtEl>
                                          <p:spTgt spid="78"/>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 grpId="0"/>
      <p:bldP spid="67" grpId="0"/>
      <p:bldP spid="68" grpId="0" build="p" bldLvl="3"/>
      <p:bldP spid="64" grpId="0" animBg="1"/>
      <p:bldP spid="75" grpId="0"/>
      <p:bldP spid="79" grpId="0"/>
      <p:bldP spid="38" grpId="0" animBg="1"/>
      <p:bldP spid="16" grpId="0" animBg="1"/>
      <p:bldP spid="17" grpId="0" animBg="1"/>
      <p:bldP spid="42" grpId="0" animBg="1"/>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c 47"/>
          <p:cNvSpPr>
            <a:spLocks noChangeAspect="1"/>
          </p:cNvSpPr>
          <p:nvPr/>
        </p:nvSpPr>
        <p:spPr>
          <a:xfrm>
            <a:off x="1823855" y="3849634"/>
            <a:ext cx="3816674" cy="3850894"/>
          </a:xfrm>
          <a:prstGeom prst="arc">
            <a:avLst>
              <a:gd name="adj1" fmla="val 14985628"/>
              <a:gd name="adj2" fmla="val 0"/>
            </a:avLst>
          </a:prstGeom>
          <a:solidFill>
            <a:srgbClr val="FF93B8">
              <a:alpha val="83000"/>
            </a:srgbClr>
          </a:solidFill>
          <a:ln w="1905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8" name="Arc 77"/>
          <p:cNvSpPr>
            <a:spLocks/>
          </p:cNvSpPr>
          <p:nvPr/>
        </p:nvSpPr>
        <p:spPr>
          <a:xfrm>
            <a:off x="2146303" y="4148140"/>
            <a:ext cx="3203995" cy="3239995"/>
          </a:xfrm>
          <a:prstGeom prst="arc">
            <a:avLst>
              <a:gd name="adj1" fmla="val 15409622"/>
              <a:gd name="adj2" fmla="val 0"/>
            </a:avLst>
          </a:prstGeom>
          <a:solidFill>
            <a:schemeClr val="accent1">
              <a:lumMod val="40000"/>
              <a:lumOff val="60000"/>
            </a:schemeClr>
          </a:solidFill>
          <a:ln w="19050" cap="flat" cmpd="sng" algn="ctr">
            <a:solidFill>
              <a:srgbClr val="3366FF"/>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6" name="Arc 35"/>
          <p:cNvSpPr>
            <a:spLocks noChangeAspect="1"/>
          </p:cNvSpPr>
          <p:nvPr/>
        </p:nvSpPr>
        <p:spPr>
          <a:xfrm>
            <a:off x="2416405" y="44788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8635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a:solidFill>
                  <a:srgbClr val="008000"/>
                </a:solidFill>
                <a:latin typeface="Trebuchet MS"/>
                <a:cs typeface="Trebuchet MS"/>
              </a:rPr>
              <a:t>Rv</a:t>
            </a:r>
            <a:r>
              <a:rPr lang="fr-FR" sz="1200" b="1" dirty="0">
                <a:solidFill>
                  <a:srgbClr val="008000"/>
                </a:solidFill>
                <a:latin typeface="Trebuchet MS"/>
                <a:cs typeface="Trebuchet MS"/>
              </a:rPr>
              <a:t> = 90°</a:t>
            </a:r>
          </a:p>
        </p:txBody>
      </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D’ORIENTATION</a:t>
            </a:r>
          </a:p>
        </p:txBody>
      </p:sp>
      <p:sp>
        <p:nvSpPr>
          <p:cNvPr id="6" name="Forme libre 5"/>
          <p:cNvSpPr/>
          <p:nvPr/>
        </p:nvSpPr>
        <p:spPr>
          <a:xfrm flipV="1">
            <a:off x="3731711" y="57880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rgbClr val="000000"/>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6194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Rectangle 28"/>
          <p:cNvSpPr/>
          <p:nvPr/>
        </p:nvSpPr>
        <p:spPr>
          <a:xfrm>
            <a:off x="3837371" y="521672"/>
            <a:ext cx="1469272" cy="379591"/>
          </a:xfrm>
          <a:prstGeom prst="rect">
            <a:avLst/>
          </a:prstGeom>
        </p:spPr>
        <p:txBody>
          <a:bodyPr wrap="none">
            <a:spAutoFit/>
          </a:bodyPr>
          <a:lstStyle/>
          <a:p>
            <a:pPr algn="ctr">
              <a:lnSpc>
                <a:spcPct val="120000"/>
              </a:lnSpc>
              <a:spcAft>
                <a:spcPts val="600"/>
              </a:spcAft>
              <a:defRPr/>
            </a:pPr>
            <a:r>
              <a:rPr lang="fr-FR" sz="1600" cap="all" dirty="0">
                <a:solidFill>
                  <a:srgbClr val="C0504D"/>
                </a:solidFill>
                <a:latin typeface="Trebuchet MS"/>
                <a:cs typeface="Trebuchet MS"/>
              </a:rPr>
              <a:t>NORD Compas</a:t>
            </a:r>
          </a:p>
        </p:txBody>
      </p:sp>
      <p:grpSp>
        <p:nvGrpSpPr>
          <p:cNvPr id="3" name="Grouper 2"/>
          <p:cNvGrpSpPr/>
          <p:nvPr/>
        </p:nvGrpSpPr>
        <p:grpSpPr>
          <a:xfrm>
            <a:off x="3180229" y="5611749"/>
            <a:ext cx="680571" cy="317668"/>
            <a:chOff x="3180229" y="5345049"/>
            <a:chExt cx="680571" cy="317668"/>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180229" y="5345049"/>
              <a:ext cx="475271" cy="307777"/>
            </a:xfrm>
            <a:prstGeom prst="rect">
              <a:avLst/>
            </a:prstGeom>
            <a:noFill/>
          </p:spPr>
          <p:txBody>
            <a:bodyPr wrap="square" rtlCol="0">
              <a:spAutoFit/>
            </a:bodyPr>
            <a:lstStyle/>
            <a:p>
              <a:pPr algn="ctr"/>
              <a:r>
                <a:rPr lang="fr-FR" sz="1400" dirty="0"/>
                <a:t>A</a:t>
              </a:r>
            </a:p>
          </p:txBody>
        </p:sp>
      </p:grpSp>
      <p:grpSp>
        <p:nvGrpSpPr>
          <p:cNvPr id="4" name="Grouper 3"/>
          <p:cNvGrpSpPr/>
          <p:nvPr/>
        </p:nvGrpSpPr>
        <p:grpSpPr>
          <a:xfrm>
            <a:off x="6719389" y="5629094"/>
            <a:ext cx="655571" cy="307777"/>
            <a:chOff x="8528102" y="5395689"/>
            <a:chExt cx="655571" cy="307777"/>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708402" y="5395689"/>
              <a:ext cx="475271" cy="307777"/>
            </a:xfrm>
            <a:prstGeom prst="rect">
              <a:avLst/>
            </a:prstGeom>
            <a:noFill/>
          </p:spPr>
          <p:txBody>
            <a:bodyPr wrap="square" rtlCol="0">
              <a:spAutoFit/>
            </a:bodyPr>
            <a:lstStyle/>
            <a:p>
              <a:pPr algn="ctr"/>
              <a:r>
                <a:rPr lang="fr-FR" sz="1400" dirty="0"/>
                <a:t>B</a:t>
              </a:r>
            </a:p>
          </p:txBody>
        </p:sp>
      </p:grpSp>
      <p:sp>
        <p:nvSpPr>
          <p:cNvPr id="8" name="ZoneTexte 7"/>
          <p:cNvSpPr txBox="1"/>
          <p:nvPr/>
        </p:nvSpPr>
        <p:spPr>
          <a:xfrm>
            <a:off x="697749" y="827212"/>
            <a:ext cx="7786878" cy="307777"/>
          </a:xfrm>
          <a:prstGeom prst="rect">
            <a:avLst/>
          </a:prstGeom>
          <a:noFill/>
        </p:spPr>
        <p:txBody>
          <a:bodyPr wrap="square" rtlCol="0">
            <a:spAutoFit/>
          </a:bodyPr>
          <a:lstStyle/>
          <a:p>
            <a:pPr algn="ctr"/>
            <a:r>
              <a:rPr lang="fr-FR" sz="1400" dirty="0"/>
              <a:t>Son existence est due à l’erreur instrumentale du compas, appelée </a:t>
            </a:r>
            <a:r>
              <a:rPr lang="fr-FR" sz="1400" b="1" dirty="0"/>
              <a:t>déviation (d). </a:t>
            </a:r>
            <a:endParaRPr lang="fr-FR" sz="1400" dirty="0"/>
          </a:p>
        </p:txBody>
      </p:sp>
      <p:sp>
        <p:nvSpPr>
          <p:cNvPr id="67" name="Rectangle 66"/>
          <p:cNvSpPr/>
          <p:nvPr/>
        </p:nvSpPr>
        <p:spPr>
          <a:xfrm>
            <a:off x="3925232" y="1228571"/>
            <a:ext cx="1162322" cy="379591"/>
          </a:xfrm>
          <a:prstGeom prst="rect">
            <a:avLst/>
          </a:prstGeom>
        </p:spPr>
        <p:txBody>
          <a:bodyPr wrap="square">
            <a:spAutoFit/>
          </a:bodyPr>
          <a:lstStyle/>
          <a:p>
            <a:pPr algn="ctr">
              <a:lnSpc>
                <a:spcPct val="120000"/>
              </a:lnSpc>
              <a:spcAft>
                <a:spcPts val="600"/>
              </a:spcAft>
              <a:defRPr/>
            </a:pPr>
            <a:r>
              <a:rPr lang="fr-FR" sz="1600" cap="small" dirty="0">
                <a:solidFill>
                  <a:srgbClr val="C0504D"/>
                </a:solidFill>
                <a:latin typeface="Trebuchet MS"/>
                <a:cs typeface="Trebuchet MS"/>
              </a:rPr>
              <a:t>DEVIATION</a:t>
            </a:r>
          </a:p>
        </p:txBody>
      </p:sp>
      <p:sp>
        <p:nvSpPr>
          <p:cNvPr id="68" name="ZoneTexte 67"/>
          <p:cNvSpPr txBox="1"/>
          <p:nvPr/>
        </p:nvSpPr>
        <p:spPr>
          <a:xfrm>
            <a:off x="0" y="1470334"/>
            <a:ext cx="9144000" cy="1043875"/>
          </a:xfrm>
          <a:prstGeom prst="rect">
            <a:avLst/>
          </a:prstGeom>
          <a:noFill/>
        </p:spPr>
        <p:txBody>
          <a:bodyPr wrap="square" rtlCol="0">
            <a:spAutoFit/>
          </a:bodyPr>
          <a:lstStyle/>
          <a:p>
            <a:pPr algn="ctr">
              <a:lnSpc>
                <a:spcPct val="150000"/>
              </a:lnSpc>
            </a:pPr>
            <a:r>
              <a:rPr lang="fr-FR" sz="1400" dirty="0"/>
              <a:t>Angle compris entre le Nord magnétique et le Nord compas.</a:t>
            </a:r>
          </a:p>
          <a:p>
            <a:pPr algn="ctr">
              <a:lnSpc>
                <a:spcPct val="150000"/>
              </a:lnSpc>
            </a:pPr>
            <a:r>
              <a:rPr lang="fr-FR" sz="1400" dirty="0"/>
              <a:t>Elle </a:t>
            </a:r>
            <a:r>
              <a:rPr lang="fr-FR" sz="1400" b="1" dirty="0"/>
              <a:t>est positive (+) </a:t>
            </a:r>
            <a:r>
              <a:rPr lang="fr-FR" sz="1400" dirty="0"/>
              <a:t>si elle se trouve à </a:t>
            </a:r>
            <a:r>
              <a:rPr lang="fr-FR" sz="1400" b="1" dirty="0"/>
              <a:t>droite</a:t>
            </a:r>
            <a:r>
              <a:rPr lang="fr-FR" sz="1400" dirty="0"/>
              <a:t> du Nord magnétique et </a:t>
            </a:r>
            <a:r>
              <a:rPr lang="fr-FR" sz="1400" b="1" dirty="0"/>
              <a:t>négative (-)</a:t>
            </a:r>
            <a:r>
              <a:rPr lang="fr-FR" sz="1400" dirty="0"/>
              <a:t> si elle se trouve à </a:t>
            </a:r>
            <a:r>
              <a:rPr lang="fr-FR" sz="1400" b="1" dirty="0"/>
              <a:t>gauche</a:t>
            </a:r>
            <a:r>
              <a:rPr lang="fr-FR" sz="1400" dirty="0"/>
              <a:t>.</a:t>
            </a:r>
          </a:p>
          <a:p>
            <a:pPr algn="ctr">
              <a:lnSpc>
                <a:spcPct val="150000"/>
              </a:lnSpc>
            </a:pPr>
            <a:r>
              <a:rPr lang="fr-FR" sz="1400" dirty="0"/>
              <a:t>La valeur de la déviation dépend du cap suivi et est indiquée sur le tableau de compensation du compas.</a:t>
            </a:r>
          </a:p>
        </p:txBody>
      </p:sp>
      <p:sp>
        <p:nvSpPr>
          <p:cNvPr id="12" name="ZoneTexte 11"/>
          <p:cNvSpPr txBox="1"/>
          <p:nvPr/>
        </p:nvSpPr>
        <p:spPr>
          <a:xfrm>
            <a:off x="3971700" y="5796798"/>
            <a:ext cx="1656129" cy="338554"/>
          </a:xfrm>
          <a:prstGeom prst="rect">
            <a:avLst/>
          </a:prstGeom>
          <a:noFill/>
        </p:spPr>
        <p:txBody>
          <a:bodyPr wrap="square" rtlCol="0">
            <a:spAutoFit/>
          </a:bodyPr>
          <a:lstStyle/>
          <a:p>
            <a:r>
              <a:rPr lang="fr-FR" sz="1600" dirty="0">
                <a:solidFill>
                  <a:srgbClr val="008000"/>
                </a:solidFill>
              </a:rPr>
              <a:t>Route vraie (</a:t>
            </a:r>
            <a:r>
              <a:rPr lang="fr-FR" sz="1600" dirty="0" err="1">
                <a:solidFill>
                  <a:srgbClr val="008000"/>
                </a:solidFill>
              </a:rPr>
              <a:t>Rv</a:t>
            </a:r>
            <a:r>
              <a:rPr lang="fr-FR" sz="1600" dirty="0">
                <a:solidFill>
                  <a:srgbClr val="008000"/>
                </a:solidFill>
              </a:rPr>
              <a:t>)</a:t>
            </a:r>
          </a:p>
        </p:txBody>
      </p:sp>
      <p:sp>
        <p:nvSpPr>
          <p:cNvPr id="64" name="Forme libre 63"/>
          <p:cNvSpPr/>
          <p:nvPr/>
        </p:nvSpPr>
        <p:spPr>
          <a:xfrm rot="15780000">
            <a:off x="2314699" y="4542353"/>
            <a:ext cx="2353725" cy="18896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3366FF"/>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5" name="ZoneTexte 74"/>
          <p:cNvSpPr txBox="1"/>
          <p:nvPr/>
        </p:nvSpPr>
        <p:spPr>
          <a:xfrm>
            <a:off x="3977819" y="6073797"/>
            <a:ext cx="3855362" cy="338554"/>
          </a:xfrm>
          <a:prstGeom prst="rect">
            <a:avLst/>
          </a:prstGeom>
          <a:noFill/>
        </p:spPr>
        <p:txBody>
          <a:bodyPr wrap="square" rtlCol="0">
            <a:spAutoFit/>
          </a:bodyPr>
          <a:lstStyle/>
          <a:p>
            <a:r>
              <a:rPr lang="fr-FR" sz="1600" dirty="0">
                <a:solidFill>
                  <a:srgbClr val="3366FF"/>
                </a:solidFill>
              </a:rPr>
              <a:t>Route magnétique (</a:t>
            </a:r>
            <a:r>
              <a:rPr lang="fr-FR" sz="1600" dirty="0" err="1">
                <a:solidFill>
                  <a:srgbClr val="3366FF"/>
                </a:solidFill>
              </a:rPr>
              <a:t>Rm</a:t>
            </a:r>
            <a:r>
              <a:rPr lang="fr-FR" sz="1600" dirty="0">
                <a:solidFill>
                  <a:srgbClr val="3366FF"/>
                </a:solidFill>
              </a:rPr>
              <a:t>) = (</a:t>
            </a:r>
            <a:r>
              <a:rPr lang="fr-FR" sz="1600" dirty="0" err="1">
                <a:solidFill>
                  <a:srgbClr val="3366FF"/>
                </a:solidFill>
              </a:rPr>
              <a:t>Rv</a:t>
            </a:r>
            <a:r>
              <a:rPr lang="fr-FR" sz="1600" dirty="0">
                <a:solidFill>
                  <a:srgbClr val="3366FF"/>
                </a:solidFill>
              </a:rPr>
              <a:t>) – (Dm)</a:t>
            </a:r>
          </a:p>
        </p:txBody>
      </p:sp>
      <p:sp>
        <p:nvSpPr>
          <p:cNvPr id="79" name="ZoneTexte 78"/>
          <p:cNvSpPr txBox="1"/>
          <p:nvPr/>
        </p:nvSpPr>
        <p:spPr>
          <a:xfrm rot="2869736">
            <a:off x="3972938" y="4579804"/>
            <a:ext cx="1079500" cy="621825"/>
          </a:xfrm>
          <a:prstGeom prst="rect">
            <a:avLst/>
          </a:prstGeom>
          <a:noFill/>
          <a:ln>
            <a:noFill/>
          </a:ln>
        </p:spPr>
        <p:txBody>
          <a:bodyPr wrap="square" rtlCol="0">
            <a:prstTxWarp prst="textArchUp">
              <a:avLst>
                <a:gd name="adj" fmla="val 11738691"/>
              </a:avLst>
            </a:prstTxWarp>
            <a:spAutoFit/>
          </a:bodyPr>
          <a:lstStyle/>
          <a:p>
            <a:pPr algn="ctr"/>
            <a:r>
              <a:rPr lang="fr-FR" sz="1200" b="1" dirty="0" err="1">
                <a:solidFill>
                  <a:srgbClr val="3366FF"/>
                </a:solidFill>
                <a:latin typeface="Trebuchet MS"/>
                <a:cs typeface="Trebuchet MS"/>
              </a:rPr>
              <a:t>Rm</a:t>
            </a:r>
            <a:r>
              <a:rPr lang="fr-FR" sz="1200" b="1" dirty="0">
                <a:solidFill>
                  <a:srgbClr val="3366FF"/>
                </a:solidFill>
                <a:latin typeface="Trebuchet MS"/>
                <a:cs typeface="Trebuchet MS"/>
              </a:rPr>
              <a:t> = 95°</a:t>
            </a:r>
          </a:p>
        </p:txBody>
      </p:sp>
      <p:sp>
        <p:nvSpPr>
          <p:cNvPr id="38" name="Légende à une bordure 1 37"/>
          <p:cNvSpPr/>
          <p:nvPr/>
        </p:nvSpPr>
        <p:spPr>
          <a:xfrm>
            <a:off x="4229060" y="3673836"/>
            <a:ext cx="2748527" cy="209571"/>
          </a:xfrm>
          <a:prstGeom prst="accentCallout1">
            <a:avLst>
              <a:gd name="adj1" fmla="val 50000"/>
              <a:gd name="adj2" fmla="val -328"/>
              <a:gd name="adj3" fmla="val 52023"/>
              <a:gd name="adj4" fmla="val -28197"/>
            </a:avLst>
          </a:prstGeom>
          <a:solidFill>
            <a:srgbClr val="FFFFFF"/>
          </a:solidFill>
          <a:ln w="12700" cmpd="sng">
            <a:solidFill>
              <a:srgbClr val="1C4596"/>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600" i="1" dirty="0">
                <a:solidFill>
                  <a:schemeClr val="accent5"/>
                </a:solidFill>
              </a:rPr>
              <a:t>Déclinaison magnétique (Dm)</a:t>
            </a:r>
          </a:p>
        </p:txBody>
      </p:sp>
      <p:sp>
        <p:nvSpPr>
          <p:cNvPr id="39" name="Arc 46"/>
          <p:cNvSpPr>
            <a:spLocks/>
          </p:cNvSpPr>
          <p:nvPr/>
        </p:nvSpPr>
        <p:spPr bwMode="auto">
          <a:xfrm rot="8100000" flipH="1" flipV="1">
            <a:off x="3372127" y="3617550"/>
            <a:ext cx="287997" cy="28799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5"/>
            </a:solidFill>
            <a:round/>
            <a:headEnd type="triangle" w="med" len="med"/>
            <a:tailEnd type="triangle" w="med" len="med"/>
          </a:ln>
        </p:spPr>
        <p:txBody>
          <a:bodyPr wrap="none" anchor="ctr">
            <a:prstTxWarp prst="textNoShape">
              <a:avLst/>
            </a:prstTxWarp>
          </a:bodyPr>
          <a:lstStyle/>
          <a:p>
            <a:endParaRPr lang="en-US"/>
          </a:p>
        </p:txBody>
      </p:sp>
      <p:sp>
        <p:nvSpPr>
          <p:cNvPr id="16" name="Légende à une bordure 2 15"/>
          <p:cNvSpPr/>
          <p:nvPr/>
        </p:nvSpPr>
        <p:spPr>
          <a:xfrm>
            <a:off x="4211637" y="2968354"/>
            <a:ext cx="2424277" cy="285908"/>
          </a:xfrm>
          <a:prstGeom prst="accentCallout2">
            <a:avLst>
              <a:gd name="adj1" fmla="val 49844"/>
              <a:gd name="adj2" fmla="val 451"/>
              <a:gd name="adj3" fmla="val 49844"/>
              <a:gd name="adj4" fmla="val -23424"/>
              <a:gd name="adj5" fmla="val 170246"/>
              <a:gd name="adj6" fmla="val -38740"/>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rgbClr val="3366FF"/>
                </a:solidFill>
              </a:rPr>
              <a:t>Nord magnétique (Nm)</a:t>
            </a:r>
          </a:p>
        </p:txBody>
      </p:sp>
      <p:sp>
        <p:nvSpPr>
          <p:cNvPr id="41" name="Légende à une bordure 2 40"/>
          <p:cNvSpPr/>
          <p:nvPr/>
        </p:nvSpPr>
        <p:spPr>
          <a:xfrm>
            <a:off x="4216360" y="3332213"/>
            <a:ext cx="1803440" cy="225691"/>
          </a:xfrm>
          <a:prstGeom prst="accentCallout2">
            <a:avLst>
              <a:gd name="adj1" fmla="val 49844"/>
              <a:gd name="adj2" fmla="val 451"/>
              <a:gd name="adj3" fmla="val 33845"/>
              <a:gd name="adj4" fmla="val -8946"/>
              <a:gd name="adj5" fmla="val 55018"/>
              <a:gd name="adj6" fmla="val -26566"/>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rgbClr val="008000"/>
                </a:solidFill>
              </a:rPr>
              <a:t>Nord vrai (</a:t>
            </a:r>
            <a:r>
              <a:rPr lang="fr-FR" sz="1600" dirty="0" err="1">
                <a:solidFill>
                  <a:srgbClr val="008000"/>
                </a:solidFill>
              </a:rPr>
              <a:t>Nv</a:t>
            </a:r>
            <a:r>
              <a:rPr lang="fr-FR" sz="1600" dirty="0">
                <a:solidFill>
                  <a:srgbClr val="008000"/>
                </a:solidFill>
              </a:rPr>
              <a:t>)</a:t>
            </a:r>
          </a:p>
        </p:txBody>
      </p:sp>
      <p:pic>
        <p:nvPicPr>
          <p:cNvPr id="40" name="Image 39" descr="CompasCadran.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8469" y="4281954"/>
            <a:ext cx="1766336" cy="1746926"/>
          </a:xfrm>
          <a:prstGeom prst="rect">
            <a:avLst/>
          </a:prstGeom>
        </p:spPr>
      </p:pic>
      <p:sp>
        <p:nvSpPr>
          <p:cNvPr id="43" name="Forme libre 42"/>
          <p:cNvSpPr/>
          <p:nvPr/>
        </p:nvSpPr>
        <p:spPr>
          <a:xfrm rot="15780000">
            <a:off x="2168739" y="4415712"/>
            <a:ext cx="2304000" cy="503999"/>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FF0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Légende à une bordure 2 43"/>
          <p:cNvSpPr/>
          <p:nvPr/>
        </p:nvSpPr>
        <p:spPr>
          <a:xfrm flipH="1">
            <a:off x="489410" y="2992059"/>
            <a:ext cx="1879600" cy="285908"/>
          </a:xfrm>
          <a:prstGeom prst="accentCallout2">
            <a:avLst>
              <a:gd name="adj1" fmla="val 49844"/>
              <a:gd name="adj2" fmla="val 451"/>
              <a:gd name="adj3" fmla="val 49844"/>
              <a:gd name="adj4" fmla="val -23424"/>
              <a:gd name="adj5" fmla="val 179130"/>
              <a:gd name="adj6" fmla="val -29774"/>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sz="1200" dirty="0">
                <a:solidFill>
                  <a:srgbClr val="FF0000"/>
                </a:solidFill>
              </a:rPr>
              <a:t>Nord compas (</a:t>
            </a:r>
            <a:r>
              <a:rPr lang="fr-FR" sz="1200" dirty="0" err="1">
                <a:solidFill>
                  <a:srgbClr val="FF0000"/>
                </a:solidFill>
              </a:rPr>
              <a:t>Nc</a:t>
            </a:r>
            <a:r>
              <a:rPr lang="fr-FR" sz="1200" dirty="0">
                <a:solidFill>
                  <a:srgbClr val="FF0000"/>
                </a:solidFill>
              </a:rPr>
              <a:t>)</a:t>
            </a:r>
          </a:p>
        </p:txBody>
      </p:sp>
      <p:sp>
        <p:nvSpPr>
          <p:cNvPr id="45" name="Arc 46"/>
          <p:cNvSpPr>
            <a:spLocks/>
          </p:cNvSpPr>
          <p:nvPr/>
        </p:nvSpPr>
        <p:spPr bwMode="auto">
          <a:xfrm rot="7080000" flipH="1" flipV="1">
            <a:off x="3066962" y="3691183"/>
            <a:ext cx="215997" cy="21599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71500"/>
            </a:solidFill>
            <a:round/>
            <a:headEnd type="triangle" w="med" len="med"/>
            <a:tailEnd type="triangle" w="med" len="med"/>
          </a:ln>
        </p:spPr>
        <p:txBody>
          <a:bodyPr wrap="none" anchor="ctr">
            <a:prstTxWarp prst="textNoShape">
              <a:avLst/>
            </a:prstTxWarp>
          </a:bodyPr>
          <a:lstStyle/>
          <a:p>
            <a:endParaRPr lang="en-US"/>
          </a:p>
        </p:txBody>
      </p:sp>
      <p:sp>
        <p:nvSpPr>
          <p:cNvPr id="46" name="Légende à une bordure 1 45"/>
          <p:cNvSpPr/>
          <p:nvPr/>
        </p:nvSpPr>
        <p:spPr>
          <a:xfrm flipH="1">
            <a:off x="953688" y="3547837"/>
            <a:ext cx="1415322" cy="251998"/>
          </a:xfrm>
          <a:prstGeom prst="accentCallout1">
            <a:avLst>
              <a:gd name="adj1" fmla="val 50000"/>
              <a:gd name="adj2" fmla="val -328"/>
              <a:gd name="adj3" fmla="val 127619"/>
              <a:gd name="adj4" fmla="val -56041"/>
            </a:avLst>
          </a:prstGeom>
          <a:solidFill>
            <a:srgbClr val="FFFFFF"/>
          </a:solidFill>
          <a:ln w="12700" cmpd="sng">
            <a:solidFill>
              <a:srgbClr val="C715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sz="1600" i="1" dirty="0">
                <a:solidFill>
                  <a:srgbClr val="C73E26"/>
                </a:solidFill>
              </a:rPr>
              <a:t>Déviation (d)</a:t>
            </a:r>
          </a:p>
        </p:txBody>
      </p:sp>
      <p:sp>
        <p:nvSpPr>
          <p:cNvPr id="49" name="ZoneTexte 48"/>
          <p:cNvSpPr txBox="1"/>
          <p:nvPr/>
        </p:nvSpPr>
        <p:spPr>
          <a:xfrm rot="2733539">
            <a:off x="4187161" y="4526704"/>
            <a:ext cx="848094" cy="488528"/>
          </a:xfrm>
          <a:prstGeom prst="rect">
            <a:avLst/>
          </a:prstGeom>
          <a:noFill/>
          <a:ln w="19050" cmpd="sng">
            <a:noFill/>
          </a:ln>
        </p:spPr>
        <p:txBody>
          <a:bodyPr wrap="square" rtlCol="0">
            <a:prstTxWarp prst="textArchUp">
              <a:avLst>
                <a:gd name="adj" fmla="val 11738691"/>
              </a:avLst>
            </a:prstTxWarp>
            <a:spAutoFit/>
          </a:bodyPr>
          <a:lstStyle/>
          <a:p>
            <a:pPr algn="ctr"/>
            <a:r>
              <a:rPr lang="fr-FR" sz="1200" b="1" dirty="0" err="1">
                <a:solidFill>
                  <a:srgbClr val="FF0000"/>
                </a:solidFill>
                <a:latin typeface="Trebuchet MS"/>
                <a:cs typeface="Trebuchet MS"/>
              </a:rPr>
              <a:t>Rc</a:t>
            </a:r>
            <a:r>
              <a:rPr lang="fr-FR" sz="1200" b="1" dirty="0">
                <a:solidFill>
                  <a:srgbClr val="FF0000"/>
                </a:solidFill>
                <a:latin typeface="Trebuchet MS"/>
                <a:cs typeface="Trebuchet MS"/>
              </a:rPr>
              <a:t> = 98°</a:t>
            </a:r>
          </a:p>
          <a:p>
            <a:pPr algn="ctr"/>
            <a:endParaRPr lang="fr-FR" sz="1200" b="1" dirty="0">
              <a:solidFill>
                <a:srgbClr val="FF0000"/>
              </a:solidFill>
              <a:latin typeface="Trebuchet MS"/>
              <a:cs typeface="Trebuchet MS"/>
            </a:endParaRPr>
          </a:p>
        </p:txBody>
      </p:sp>
      <p:sp>
        <p:nvSpPr>
          <p:cNvPr id="14" name="Ellipse 13"/>
          <p:cNvSpPr/>
          <p:nvPr/>
        </p:nvSpPr>
        <p:spPr>
          <a:xfrm>
            <a:off x="659649" y="5219353"/>
            <a:ext cx="1448554" cy="85444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2" name="Image 41" descr="images.jpe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224147" y="2815063"/>
            <a:ext cx="2482231" cy="2260355"/>
          </a:xfrm>
          <a:prstGeom prst="rect">
            <a:avLst/>
          </a:prstGeom>
        </p:spPr>
      </p:pic>
      <p:sp>
        <p:nvSpPr>
          <p:cNvPr id="9" name="ZoneTexte 8"/>
          <p:cNvSpPr txBox="1"/>
          <p:nvPr/>
        </p:nvSpPr>
        <p:spPr>
          <a:xfrm>
            <a:off x="3274380" y="3340011"/>
            <a:ext cx="522920" cy="307777"/>
          </a:xfrm>
          <a:prstGeom prst="rect">
            <a:avLst/>
          </a:prstGeom>
          <a:noFill/>
        </p:spPr>
        <p:txBody>
          <a:bodyPr wrap="square" rtlCol="0">
            <a:spAutoFit/>
          </a:bodyPr>
          <a:lstStyle/>
          <a:p>
            <a:r>
              <a:rPr lang="fr-FR" sz="1400" dirty="0">
                <a:solidFill>
                  <a:schemeClr val="accent5"/>
                </a:solidFill>
              </a:rPr>
              <a:t>- 5°</a:t>
            </a:r>
          </a:p>
        </p:txBody>
      </p:sp>
      <p:sp>
        <p:nvSpPr>
          <p:cNvPr id="37" name="ZoneTexte 36"/>
          <p:cNvSpPr txBox="1"/>
          <p:nvPr/>
        </p:nvSpPr>
        <p:spPr>
          <a:xfrm>
            <a:off x="2837077" y="3360620"/>
            <a:ext cx="555388" cy="307777"/>
          </a:xfrm>
          <a:prstGeom prst="rect">
            <a:avLst/>
          </a:prstGeom>
          <a:noFill/>
        </p:spPr>
        <p:txBody>
          <a:bodyPr wrap="square" rtlCol="0">
            <a:spAutoFit/>
          </a:bodyPr>
          <a:lstStyle/>
          <a:p>
            <a:r>
              <a:rPr lang="fr-FR" sz="1400" dirty="0">
                <a:solidFill>
                  <a:srgbClr val="C71500"/>
                </a:solidFill>
              </a:rPr>
              <a:t>- 3°</a:t>
            </a:r>
          </a:p>
        </p:txBody>
      </p:sp>
      <p:sp>
        <p:nvSpPr>
          <p:cNvPr id="47" name="ZoneTexte 46"/>
          <p:cNvSpPr txBox="1"/>
          <p:nvPr/>
        </p:nvSpPr>
        <p:spPr>
          <a:xfrm>
            <a:off x="3980538" y="6306794"/>
            <a:ext cx="3474362" cy="338554"/>
          </a:xfrm>
          <a:prstGeom prst="rect">
            <a:avLst/>
          </a:prstGeom>
          <a:noFill/>
        </p:spPr>
        <p:txBody>
          <a:bodyPr wrap="square" rtlCol="0">
            <a:spAutoFit/>
          </a:bodyPr>
          <a:lstStyle/>
          <a:p>
            <a:r>
              <a:rPr lang="fr-FR" sz="1600" dirty="0">
                <a:solidFill>
                  <a:srgbClr val="FF0000"/>
                </a:solidFill>
              </a:rPr>
              <a:t>Route compas (</a:t>
            </a:r>
            <a:r>
              <a:rPr lang="fr-FR" sz="1600" dirty="0" err="1">
                <a:solidFill>
                  <a:srgbClr val="FF0000"/>
                </a:solidFill>
              </a:rPr>
              <a:t>Rc</a:t>
            </a:r>
            <a:r>
              <a:rPr lang="fr-FR" sz="1600" dirty="0">
                <a:solidFill>
                  <a:srgbClr val="FF0000"/>
                </a:solidFill>
              </a:rPr>
              <a:t>) = (</a:t>
            </a:r>
            <a:r>
              <a:rPr lang="fr-FR" sz="1600" dirty="0" err="1">
                <a:solidFill>
                  <a:srgbClr val="FF0000"/>
                </a:solidFill>
              </a:rPr>
              <a:t>Rv</a:t>
            </a:r>
            <a:r>
              <a:rPr lang="fr-FR" sz="1600" dirty="0">
                <a:solidFill>
                  <a:srgbClr val="FF0000"/>
                </a:solidFill>
              </a:rPr>
              <a:t>) – (Dm) – (d)</a:t>
            </a:r>
          </a:p>
        </p:txBody>
      </p:sp>
      <p:sp>
        <p:nvSpPr>
          <p:cNvPr id="50" name="Ellipse 49"/>
          <p:cNvSpPr/>
          <p:nvPr/>
        </p:nvSpPr>
        <p:spPr>
          <a:xfrm>
            <a:off x="1656094" y="3372036"/>
            <a:ext cx="310122" cy="511371"/>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617964" y="3587358"/>
            <a:ext cx="236515" cy="276999"/>
          </a:xfrm>
          <a:prstGeom prst="rect">
            <a:avLst/>
          </a:prstGeom>
          <a:noFill/>
        </p:spPr>
        <p:txBody>
          <a:bodyPr wrap="square" rtlCol="0">
            <a:spAutoFit/>
          </a:bodyPr>
          <a:lstStyle/>
          <a:p>
            <a:r>
              <a:rPr lang="fr-FR" sz="1200" dirty="0">
                <a:solidFill>
                  <a:srgbClr val="C71500"/>
                </a:solidFill>
              </a:rPr>
              <a:t>-</a:t>
            </a:r>
          </a:p>
        </p:txBody>
      </p:sp>
    </p:spTree>
    <p:extLst>
      <p:ext uri="{BB962C8B-B14F-4D97-AF65-F5344CB8AC3E}">
        <p14:creationId xmlns:p14="http://schemas.microsoft.com/office/powerpoint/2010/main" val="374630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p:tgtEl>
                                          <p:spTgt spid="40"/>
                                        </p:tgtEl>
                                        <p:attrNameLst>
                                          <p:attrName>ppt_y</p:attrName>
                                        </p:attrNameLst>
                                      </p:cBhvr>
                                      <p:tavLst>
                                        <p:tav tm="0">
                                          <p:val>
                                            <p:strVal val="#ppt_y+#ppt_h*1.125000"/>
                                          </p:val>
                                        </p:tav>
                                        <p:tav tm="100000">
                                          <p:val>
                                            <p:strVal val="#ppt_y"/>
                                          </p:val>
                                        </p:tav>
                                      </p:tavLst>
                                    </p:anim>
                                    <p:animEffect transition="in" filter="wipe(up)">
                                      <p:cBhvr>
                                        <p:cTn id="35" dur="500"/>
                                        <p:tgtEl>
                                          <p:spTgt spid="40"/>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p:stCondLst>
                              <p:cond delay="0"/>
                            </p:stCondLst>
                            <p:childTnLst>
                              <p:par>
                                <p:cTn id="48" presetID="23" presetClass="entr" presetSubtype="16"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right)">
                                      <p:cBhvr>
                                        <p:cTn id="56" dur="1000"/>
                                        <p:tgtEl>
                                          <p:spTgt spid="45"/>
                                        </p:tgtEl>
                                      </p:cBhvr>
                                    </p:animEffect>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4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left)">
                                      <p:cBhvr>
                                        <p:cTn id="77" dur="500"/>
                                        <p:tgtEl>
                                          <p:spTgt spid="48"/>
                                        </p:tgtEl>
                                      </p:cBhvr>
                                    </p:animEffect>
                                  </p:childTnLst>
                                </p:cTn>
                              </p:par>
                            </p:childTnLst>
                          </p:cTn>
                        </p:par>
                        <p:par>
                          <p:cTn id="78" fill="hold">
                            <p:stCondLst>
                              <p:cond delay="500"/>
                            </p:stCondLst>
                            <p:childTnLst>
                              <p:par>
                                <p:cTn id="79" presetID="1" presetClass="entr" presetSubtype="0" fill="hold" grpId="0" nodeType="after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 grpId="0"/>
      <p:bldP spid="67" grpId="0"/>
      <p:bldP spid="68" grpId="0" build="p" bldLvl="3"/>
      <p:bldP spid="43" grpId="0" animBg="1"/>
      <p:bldP spid="44" grpId="0" animBg="1"/>
      <p:bldP spid="45" grpId="0" animBg="1"/>
      <p:bldP spid="46" grpId="0" animBg="1"/>
      <p:bldP spid="49" grpId="0"/>
      <p:bldP spid="14" grpId="0" animBg="1"/>
      <p:bldP spid="14" grpId="1" animBg="1"/>
      <p:bldP spid="37" grpId="0"/>
      <p:bldP spid="47" grpId="0"/>
      <p:bldP spid="50" grpId="0" animBg="1"/>
      <p:bldP spid="50" grpId="1" animBg="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LongitudeAndLatitude.pn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3124200" y="2912838"/>
            <a:ext cx="2925953" cy="2916000"/>
          </a:xfrm>
          <a:prstGeom prst="rect">
            <a:avLst/>
          </a:prstGeom>
          <a:ln>
            <a:noFill/>
          </a:ln>
        </p:spPr>
      </p:pic>
      <p:sp>
        <p:nvSpPr>
          <p:cNvPr id="4"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Géographiques</a:t>
            </a:r>
          </a:p>
          <a:p>
            <a:pPr algn="ctr">
              <a:spcAft>
                <a:spcPts val="600"/>
              </a:spcAft>
              <a:defRPr/>
            </a:pPr>
            <a:r>
              <a:rPr lang="fr-FR" cap="all" dirty="0">
                <a:solidFill>
                  <a:srgbClr val="C0504D"/>
                </a:solidFill>
                <a:latin typeface="Trebuchet MS"/>
                <a:cs typeface="Trebuchet MS"/>
              </a:rPr>
              <a:t>REFERENCES DE POSITION</a:t>
            </a:r>
          </a:p>
        </p:txBody>
      </p:sp>
      <p:sp>
        <p:nvSpPr>
          <p:cNvPr id="2" name="Arc 1"/>
          <p:cNvSpPr/>
          <p:nvPr/>
        </p:nvSpPr>
        <p:spPr>
          <a:xfrm flipV="1">
            <a:off x="3128625" y="3945322"/>
            <a:ext cx="2915010" cy="1049862"/>
          </a:xfrm>
          <a:prstGeom prst="arc">
            <a:avLst>
              <a:gd name="adj1" fmla="val 67168"/>
              <a:gd name="adj2" fmla="val 55982"/>
            </a:avLst>
          </a:prstGeom>
          <a:ln w="28575" cmpd="sng">
            <a:gradFill flip="none" rotWithShape="1">
              <a:gsLst>
                <a:gs pos="49000">
                  <a:srgbClr val="008000"/>
                </a:gs>
                <a:gs pos="56000">
                  <a:schemeClr val="bg1">
                    <a:lumMod val="85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7" name="ZoneTexte 16"/>
          <p:cNvSpPr txBox="1"/>
          <p:nvPr/>
        </p:nvSpPr>
        <p:spPr>
          <a:xfrm>
            <a:off x="24738" y="1580821"/>
            <a:ext cx="9144000" cy="307777"/>
          </a:xfrm>
          <a:prstGeom prst="rect">
            <a:avLst/>
          </a:prstGeom>
          <a:noFill/>
        </p:spPr>
        <p:txBody>
          <a:bodyPr wrap="square" rtlCol="0">
            <a:spAutoFit/>
          </a:bodyPr>
          <a:lstStyle/>
          <a:p>
            <a:pPr algn="ctr" fontAlgn="base">
              <a:spcBef>
                <a:spcPct val="0"/>
              </a:spcBef>
              <a:spcAft>
                <a:spcPts val="600"/>
              </a:spcAft>
              <a:defRPr/>
            </a:pPr>
            <a:r>
              <a:rPr lang="fr-FR" sz="1400" b="1" cap="all" dirty="0">
                <a:ln w="9000" cmpd="sng">
                  <a:solidFill>
                    <a:schemeClr val="accent4">
                      <a:shade val="50000"/>
                      <a:satMod val="120000"/>
                    </a:schemeClr>
                  </a:solidFill>
                  <a:prstDash val="solid"/>
                </a:ln>
                <a:solidFill>
                  <a:srgbClr val="000000"/>
                </a:solidFill>
                <a:latin typeface="Trebuchet MS"/>
                <a:cs typeface="Trebuchet MS"/>
              </a:rPr>
              <a:t>Parallèles</a:t>
            </a:r>
          </a:p>
        </p:txBody>
      </p:sp>
      <p:sp>
        <p:nvSpPr>
          <p:cNvPr id="20" name="ZoneTexte 19"/>
          <p:cNvSpPr txBox="1"/>
          <p:nvPr/>
        </p:nvSpPr>
        <p:spPr>
          <a:xfrm>
            <a:off x="685605" y="1875898"/>
            <a:ext cx="7847435" cy="307777"/>
          </a:xfrm>
          <a:prstGeom prst="rect">
            <a:avLst/>
          </a:prstGeom>
          <a:noFill/>
        </p:spPr>
        <p:txBody>
          <a:bodyPr wrap="square" rtlCol="0">
            <a:spAutoFit/>
          </a:bodyPr>
          <a:lstStyle/>
          <a:p>
            <a:pPr algn="ctr"/>
            <a:r>
              <a:rPr lang="fr-FR" sz="1400" dirty="0"/>
              <a:t>Cercles parallèles à l’équateur qui est La référence du réseau.</a:t>
            </a:r>
          </a:p>
        </p:txBody>
      </p:sp>
      <p:sp>
        <p:nvSpPr>
          <p:cNvPr id="23" name="Arc 22"/>
          <p:cNvSpPr/>
          <p:nvPr/>
        </p:nvSpPr>
        <p:spPr>
          <a:xfrm flipV="1">
            <a:off x="3166918" y="3665140"/>
            <a:ext cx="2843010" cy="899999"/>
          </a:xfrm>
          <a:prstGeom prst="arc">
            <a:avLst>
              <a:gd name="adj1" fmla="val 10757067"/>
              <a:gd name="adj2" fmla="val 55982"/>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7" name="Arc 26"/>
          <p:cNvSpPr/>
          <p:nvPr/>
        </p:nvSpPr>
        <p:spPr>
          <a:xfrm flipV="1">
            <a:off x="3314077" y="3390854"/>
            <a:ext cx="2591010" cy="719999"/>
          </a:xfrm>
          <a:prstGeom prst="arc">
            <a:avLst>
              <a:gd name="adj1" fmla="val 10757067"/>
              <a:gd name="adj2" fmla="val 55982"/>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Arc 30"/>
          <p:cNvSpPr/>
          <p:nvPr/>
        </p:nvSpPr>
        <p:spPr>
          <a:xfrm flipV="1">
            <a:off x="3485981" y="3105420"/>
            <a:ext cx="2198532" cy="574574"/>
          </a:xfrm>
          <a:prstGeom prst="arc">
            <a:avLst>
              <a:gd name="adj1" fmla="val 10890281"/>
              <a:gd name="adj2" fmla="val 21549087"/>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4" name="Arc 33"/>
          <p:cNvSpPr/>
          <p:nvPr/>
        </p:nvSpPr>
        <p:spPr>
          <a:xfrm flipV="1">
            <a:off x="3817419" y="2883415"/>
            <a:ext cx="1550831" cy="465857"/>
          </a:xfrm>
          <a:prstGeom prst="arc">
            <a:avLst>
              <a:gd name="adj1" fmla="val 10984315"/>
              <a:gd name="adj2" fmla="val 21466637"/>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7" name="Arc 36"/>
          <p:cNvSpPr/>
          <p:nvPr/>
        </p:nvSpPr>
        <p:spPr>
          <a:xfrm flipV="1">
            <a:off x="4185335" y="2927218"/>
            <a:ext cx="828000" cy="153125"/>
          </a:xfrm>
          <a:prstGeom prst="arc">
            <a:avLst>
              <a:gd name="adj1" fmla="val 10757067"/>
              <a:gd name="adj2" fmla="val 55982"/>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n>
                <a:solidFill>
                  <a:srgbClr val="000000"/>
                </a:solidFill>
              </a:ln>
            </a:endParaRPr>
          </a:p>
        </p:txBody>
      </p:sp>
      <p:sp>
        <p:nvSpPr>
          <p:cNvPr id="40" name="Arc 39"/>
          <p:cNvSpPr/>
          <p:nvPr/>
        </p:nvSpPr>
        <p:spPr>
          <a:xfrm flipV="1">
            <a:off x="3183852" y="4106327"/>
            <a:ext cx="2807010" cy="1260000"/>
          </a:xfrm>
          <a:prstGeom prst="arc">
            <a:avLst>
              <a:gd name="adj1" fmla="val 11428934"/>
              <a:gd name="adj2" fmla="val 21036747"/>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3" name="Arc 42"/>
          <p:cNvSpPr/>
          <p:nvPr/>
        </p:nvSpPr>
        <p:spPr>
          <a:xfrm flipV="1">
            <a:off x="3095365" y="3992079"/>
            <a:ext cx="2951010" cy="1619998"/>
          </a:xfrm>
          <a:prstGeom prst="arc">
            <a:avLst>
              <a:gd name="adj1" fmla="val 12753711"/>
              <a:gd name="adj2" fmla="val 19896176"/>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6" name="Arc 45"/>
          <p:cNvSpPr/>
          <p:nvPr/>
        </p:nvSpPr>
        <p:spPr>
          <a:xfrm flipV="1">
            <a:off x="3641941" y="4153604"/>
            <a:ext cx="1979007" cy="1646714"/>
          </a:xfrm>
          <a:prstGeom prst="arc">
            <a:avLst>
              <a:gd name="adj1" fmla="val 14551099"/>
              <a:gd name="adj2" fmla="val 18215362"/>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4" name="ZoneTexte 23"/>
          <p:cNvSpPr txBox="1"/>
          <p:nvPr/>
        </p:nvSpPr>
        <p:spPr>
          <a:xfrm>
            <a:off x="3625391" y="5841538"/>
            <a:ext cx="1899127" cy="276999"/>
          </a:xfrm>
          <a:prstGeom prst="rect">
            <a:avLst/>
          </a:prstGeom>
          <a:noFill/>
          <a:effectLst>
            <a:reflection stA="0" endPos="0" dir="5400000" sy="-100000" algn="bl" rotWithShape="0"/>
          </a:effectLst>
        </p:spPr>
        <p:txBody>
          <a:bodyPr wrap="square" rtlCol="0">
            <a:spAutoFit/>
          </a:bodyPr>
          <a:lstStyle/>
          <a:p>
            <a:pPr algn="ctr"/>
            <a:r>
              <a:rPr lang="fr-FR" sz="1200" dirty="0">
                <a:solidFill>
                  <a:srgbClr val="000000"/>
                </a:solidFill>
              </a:rPr>
              <a:t>Pôle Sud</a:t>
            </a:r>
          </a:p>
        </p:txBody>
      </p:sp>
      <p:sp>
        <p:nvSpPr>
          <p:cNvPr id="25" name="ZoneTexte 24"/>
          <p:cNvSpPr txBox="1"/>
          <p:nvPr/>
        </p:nvSpPr>
        <p:spPr>
          <a:xfrm>
            <a:off x="3645116" y="2606416"/>
            <a:ext cx="1899127" cy="276999"/>
          </a:xfrm>
          <a:prstGeom prst="rect">
            <a:avLst/>
          </a:prstGeom>
          <a:noFill/>
        </p:spPr>
        <p:txBody>
          <a:bodyPr wrap="square" rtlCol="0">
            <a:spAutoFit/>
          </a:bodyPr>
          <a:lstStyle/>
          <a:p>
            <a:pPr algn="ctr"/>
            <a:r>
              <a:rPr lang="fr-FR" sz="1200" dirty="0"/>
              <a:t>Pôle Nord </a:t>
            </a:r>
          </a:p>
        </p:txBody>
      </p:sp>
      <p:sp>
        <p:nvSpPr>
          <p:cNvPr id="39" name="ZoneTexte 38"/>
          <p:cNvSpPr txBox="1"/>
          <p:nvPr/>
        </p:nvSpPr>
        <p:spPr>
          <a:xfrm>
            <a:off x="3831583" y="4495800"/>
            <a:ext cx="1336822" cy="392835"/>
          </a:xfrm>
          <a:prstGeom prst="rect">
            <a:avLst/>
          </a:prstGeom>
          <a:noFill/>
        </p:spPr>
        <p:txBody>
          <a:bodyPr wrap="square" rtlCol="0">
            <a:prstTxWarp prst="textArchDown">
              <a:avLst/>
            </a:prstTxWarp>
            <a:spAutoFit/>
          </a:bodyPr>
          <a:lstStyle/>
          <a:p>
            <a:pPr algn="ctr"/>
            <a:r>
              <a:rPr lang="fr-FR" sz="1400" dirty="0">
                <a:solidFill>
                  <a:srgbClr val="008000"/>
                </a:solidFill>
              </a:rPr>
              <a:t>Equateur</a:t>
            </a:r>
          </a:p>
        </p:txBody>
      </p:sp>
      <p:sp>
        <p:nvSpPr>
          <p:cNvPr id="21" name="ZoneTexte 20"/>
          <p:cNvSpPr txBox="1"/>
          <p:nvPr/>
        </p:nvSpPr>
        <p:spPr>
          <a:xfrm>
            <a:off x="1303659" y="972706"/>
            <a:ext cx="6484854" cy="523220"/>
          </a:xfrm>
          <a:prstGeom prst="rect">
            <a:avLst/>
          </a:prstGeom>
          <a:noFill/>
        </p:spPr>
        <p:txBody>
          <a:bodyPr wrap="square" rtlCol="0">
            <a:spAutoFit/>
          </a:bodyPr>
          <a:lstStyle/>
          <a:p>
            <a:pPr algn="ctr">
              <a:spcAft>
                <a:spcPts val="1800"/>
              </a:spcAft>
            </a:pPr>
            <a:r>
              <a:rPr lang="fr-FR" sz="1400" dirty="0"/>
              <a:t>Pour déterminer une position sur le globe, on a recours à un réseau de cercles nommés </a:t>
            </a:r>
            <a:r>
              <a:rPr lang="fr-FR" sz="1400" b="1" dirty="0"/>
              <a:t> parallèles </a:t>
            </a:r>
            <a:r>
              <a:rPr lang="fr-FR" sz="1400" dirty="0"/>
              <a:t>et </a:t>
            </a:r>
            <a:r>
              <a:rPr lang="fr-FR" sz="1400" b="1" dirty="0"/>
              <a:t>méridiens.</a:t>
            </a:r>
            <a:endParaRPr lang="fr-FR" sz="1400" dirty="0"/>
          </a:p>
        </p:txBody>
      </p:sp>
    </p:spTree>
    <p:extLst>
      <p:ext uri="{BB962C8B-B14F-4D97-AF65-F5344CB8AC3E}">
        <p14:creationId xmlns:p14="http://schemas.microsoft.com/office/powerpoint/2010/main" val="410580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800"/>
                                        <p:tgtEl>
                                          <p:spTgt spid="2"/>
                                        </p:tgtEl>
                                      </p:cBhvr>
                                    </p:animEffect>
                                  </p:childTnLst>
                                </p:cTn>
                              </p:par>
                            </p:childTnLst>
                          </p:cTn>
                        </p:par>
                        <p:par>
                          <p:cTn id="14" fill="hold">
                            <p:stCondLst>
                              <p:cond delay="800"/>
                            </p:stCondLst>
                            <p:childTnLst>
                              <p:par>
                                <p:cTn id="15" presetID="1"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800"/>
                                        <p:tgtEl>
                                          <p:spTgt spid="3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800"/>
                                        <p:tgtEl>
                                          <p:spTgt spid="3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800"/>
                                        <p:tgtEl>
                                          <p:spTgt spid="3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800"/>
                                        <p:tgtEl>
                                          <p:spTgt spid="2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800"/>
                                        <p:tgtEl>
                                          <p:spTgt spid="2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800"/>
                                        <p:tgtEl>
                                          <p:spTgt spid="4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80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8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20" grpId="0"/>
      <p:bldP spid="23" grpId="0" animBg="1"/>
      <p:bldP spid="27" grpId="0" animBg="1"/>
      <p:bldP spid="31" grpId="0" animBg="1"/>
      <p:bldP spid="34" grpId="0" animBg="1"/>
      <p:bldP spid="37" grpId="0" animBg="1"/>
      <p:bldP spid="40" grpId="0" animBg="1"/>
      <p:bldP spid="43" grpId="0" animBg="1"/>
      <p:bldP spid="46" grpId="0" animBg="1"/>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c 47"/>
          <p:cNvSpPr>
            <a:spLocks noChangeAspect="1"/>
          </p:cNvSpPr>
          <p:nvPr/>
        </p:nvSpPr>
        <p:spPr>
          <a:xfrm>
            <a:off x="1823855" y="3824234"/>
            <a:ext cx="3816674" cy="3850894"/>
          </a:xfrm>
          <a:prstGeom prst="arc">
            <a:avLst>
              <a:gd name="adj1" fmla="val 14985628"/>
              <a:gd name="adj2" fmla="val 0"/>
            </a:avLst>
          </a:prstGeom>
          <a:solidFill>
            <a:srgbClr val="FF93B8">
              <a:alpha val="83000"/>
            </a:srgbClr>
          </a:solidFill>
          <a:ln w="1905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8" name="Arc 77"/>
          <p:cNvSpPr>
            <a:spLocks/>
          </p:cNvSpPr>
          <p:nvPr/>
        </p:nvSpPr>
        <p:spPr>
          <a:xfrm>
            <a:off x="2146303" y="4110040"/>
            <a:ext cx="3203995" cy="3239995"/>
          </a:xfrm>
          <a:prstGeom prst="arc">
            <a:avLst>
              <a:gd name="adj1" fmla="val 15409622"/>
              <a:gd name="adj2" fmla="val 0"/>
            </a:avLst>
          </a:prstGeom>
          <a:solidFill>
            <a:schemeClr val="accent1">
              <a:lumMod val="40000"/>
              <a:lumOff val="60000"/>
            </a:schemeClr>
          </a:solidFill>
          <a:ln w="19050" cap="flat" cmpd="sng" algn="ctr">
            <a:solidFill>
              <a:srgbClr val="3366FF"/>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6" name="Arc 35"/>
          <p:cNvSpPr>
            <a:spLocks noChangeAspect="1"/>
          </p:cNvSpPr>
          <p:nvPr/>
        </p:nvSpPr>
        <p:spPr>
          <a:xfrm>
            <a:off x="2416405" y="44407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8381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a:solidFill>
                  <a:srgbClr val="008000"/>
                </a:solidFill>
                <a:latin typeface="Trebuchet MS"/>
                <a:cs typeface="Trebuchet MS"/>
              </a:rPr>
              <a:t>Rv</a:t>
            </a:r>
            <a:r>
              <a:rPr lang="fr-FR" sz="1200" b="1" dirty="0">
                <a:solidFill>
                  <a:srgbClr val="008000"/>
                </a:solidFill>
                <a:latin typeface="Trebuchet MS"/>
                <a:cs typeface="Trebuchet MS"/>
              </a:rPr>
              <a:t> = 90°</a:t>
            </a:r>
          </a:p>
        </p:txBody>
      </p:sp>
      <p:sp>
        <p:nvSpPr>
          <p:cNvPr id="6" name="Forme libre 5"/>
          <p:cNvSpPr/>
          <p:nvPr/>
        </p:nvSpPr>
        <p:spPr>
          <a:xfrm flipV="1">
            <a:off x="3731711" y="57626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rgbClr val="000000"/>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5940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4" name="Grouper 3"/>
          <p:cNvGrpSpPr/>
          <p:nvPr/>
        </p:nvGrpSpPr>
        <p:grpSpPr>
          <a:xfrm>
            <a:off x="6635915" y="5613912"/>
            <a:ext cx="475271" cy="576305"/>
            <a:chOff x="8444628" y="5405907"/>
            <a:chExt cx="475271" cy="576305"/>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444628" y="5674435"/>
              <a:ext cx="475271" cy="307777"/>
            </a:xfrm>
            <a:prstGeom prst="rect">
              <a:avLst/>
            </a:prstGeom>
            <a:noFill/>
          </p:spPr>
          <p:txBody>
            <a:bodyPr wrap="square" rtlCol="0">
              <a:spAutoFit/>
            </a:bodyPr>
            <a:lstStyle/>
            <a:p>
              <a:pPr algn="ctr"/>
              <a:r>
                <a:rPr lang="fr-FR" sz="1400" dirty="0"/>
                <a:t>B</a:t>
              </a:r>
            </a:p>
          </p:txBody>
        </p:sp>
      </p:grpSp>
      <p:sp>
        <p:nvSpPr>
          <p:cNvPr id="64" name="Forme libre 63"/>
          <p:cNvSpPr/>
          <p:nvPr/>
        </p:nvSpPr>
        <p:spPr>
          <a:xfrm rot="15780000">
            <a:off x="2314699" y="4516953"/>
            <a:ext cx="2353725" cy="18896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3366FF"/>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9" name="Arc 46"/>
          <p:cNvSpPr>
            <a:spLocks/>
          </p:cNvSpPr>
          <p:nvPr/>
        </p:nvSpPr>
        <p:spPr bwMode="auto">
          <a:xfrm rot="8100000" flipH="1" flipV="1">
            <a:off x="3372127" y="3592150"/>
            <a:ext cx="287997" cy="28799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5"/>
            </a:solidFill>
            <a:round/>
            <a:headEnd type="triangle" w="med" len="med"/>
            <a:tailEnd type="triangle" w="med" len="med"/>
          </a:ln>
        </p:spPr>
        <p:txBody>
          <a:bodyPr wrap="none" anchor="ctr">
            <a:prstTxWarp prst="textNoShape">
              <a:avLst/>
            </a:prstTxWarp>
          </a:bodyPr>
          <a:lstStyle/>
          <a:p>
            <a:endParaRPr lang="en-US"/>
          </a:p>
        </p:txBody>
      </p:sp>
      <p:sp>
        <p:nvSpPr>
          <p:cNvPr id="16" name="Légende à une bordure 2 15"/>
          <p:cNvSpPr/>
          <p:nvPr/>
        </p:nvSpPr>
        <p:spPr>
          <a:xfrm>
            <a:off x="3036417" y="3138151"/>
            <a:ext cx="589553" cy="285908"/>
          </a:xfrm>
          <a:prstGeom prst="accentCallout2">
            <a:avLst>
              <a:gd name="adj1" fmla="val 49844"/>
              <a:gd name="adj2" fmla="val 451"/>
              <a:gd name="adj3" fmla="val 49844"/>
              <a:gd name="adj4" fmla="val -23424"/>
              <a:gd name="adj5" fmla="val 170246"/>
              <a:gd name="adj6" fmla="val -48693"/>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a:solidFill>
                  <a:srgbClr val="3366FF"/>
                </a:solidFill>
              </a:rPr>
              <a:t>Nm</a:t>
            </a:r>
          </a:p>
        </p:txBody>
      </p:sp>
      <p:sp>
        <p:nvSpPr>
          <p:cNvPr id="41" name="Légende à une bordure 2 40"/>
          <p:cNvSpPr/>
          <p:nvPr/>
        </p:nvSpPr>
        <p:spPr>
          <a:xfrm>
            <a:off x="3720634" y="3335480"/>
            <a:ext cx="584831" cy="215624"/>
          </a:xfrm>
          <a:prstGeom prst="accentCallout2">
            <a:avLst>
              <a:gd name="adj1" fmla="val 49844"/>
              <a:gd name="adj2" fmla="val 451"/>
              <a:gd name="adj3" fmla="val 33845"/>
              <a:gd name="adj4" fmla="val -8946"/>
              <a:gd name="adj5" fmla="val 32509"/>
              <a:gd name="adj6" fmla="val -39946"/>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err="1">
                <a:solidFill>
                  <a:srgbClr val="008000"/>
                </a:solidFill>
              </a:rPr>
              <a:t>Nv</a:t>
            </a:r>
            <a:endParaRPr lang="fr-FR" sz="1400" dirty="0">
              <a:solidFill>
                <a:srgbClr val="008000"/>
              </a:solidFill>
            </a:endParaRPr>
          </a:p>
        </p:txBody>
      </p:sp>
      <p:sp>
        <p:nvSpPr>
          <p:cNvPr id="43" name="Forme libre 42"/>
          <p:cNvSpPr/>
          <p:nvPr/>
        </p:nvSpPr>
        <p:spPr>
          <a:xfrm rot="15780000">
            <a:off x="2168739" y="4390312"/>
            <a:ext cx="2304000" cy="503999"/>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FF0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Légende à une bordure 2 43"/>
          <p:cNvSpPr/>
          <p:nvPr/>
        </p:nvSpPr>
        <p:spPr>
          <a:xfrm flipH="1">
            <a:off x="2472012" y="3396578"/>
            <a:ext cx="442455" cy="285908"/>
          </a:xfrm>
          <a:prstGeom prst="accentCallout2">
            <a:avLst>
              <a:gd name="adj1" fmla="val 49844"/>
              <a:gd name="adj2" fmla="val 451"/>
              <a:gd name="adj3" fmla="val 49844"/>
              <a:gd name="adj4" fmla="val -23424"/>
              <a:gd name="adj5" fmla="val 179130"/>
              <a:gd name="adj6" fmla="val -29774"/>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sz="1400" dirty="0" err="1">
                <a:solidFill>
                  <a:srgbClr val="FF0000"/>
                </a:solidFill>
              </a:rPr>
              <a:t>Nc</a:t>
            </a:r>
            <a:endParaRPr lang="fr-FR" sz="1400" dirty="0">
              <a:solidFill>
                <a:srgbClr val="FF0000"/>
              </a:solidFill>
            </a:endParaRPr>
          </a:p>
        </p:txBody>
      </p:sp>
      <p:sp>
        <p:nvSpPr>
          <p:cNvPr id="45" name="Arc 46"/>
          <p:cNvSpPr>
            <a:spLocks/>
          </p:cNvSpPr>
          <p:nvPr/>
        </p:nvSpPr>
        <p:spPr bwMode="auto">
          <a:xfrm rot="7080000" flipH="1" flipV="1">
            <a:off x="3066962" y="3665783"/>
            <a:ext cx="215997" cy="21599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71500"/>
            </a:solidFill>
            <a:round/>
            <a:headEnd type="triangle" w="med" len="med"/>
            <a:tailEnd type="triangle" w="med" len="med"/>
          </a:ln>
        </p:spPr>
        <p:txBody>
          <a:bodyPr wrap="none" anchor="ctr">
            <a:prstTxWarp prst="textNoShape">
              <a:avLst/>
            </a:prstTxWarp>
          </a:bodyPr>
          <a:lstStyle/>
          <a:p>
            <a:endParaRPr lang="en-US"/>
          </a:p>
        </p:txBody>
      </p:sp>
      <p:sp>
        <p:nvSpPr>
          <p:cNvPr id="9" name="ZoneTexte 8"/>
          <p:cNvSpPr txBox="1"/>
          <p:nvPr/>
        </p:nvSpPr>
        <p:spPr>
          <a:xfrm>
            <a:off x="3274380" y="3314611"/>
            <a:ext cx="522920" cy="307777"/>
          </a:xfrm>
          <a:prstGeom prst="rect">
            <a:avLst/>
          </a:prstGeom>
          <a:noFill/>
        </p:spPr>
        <p:txBody>
          <a:bodyPr wrap="square" rtlCol="0">
            <a:spAutoFit/>
          </a:bodyPr>
          <a:lstStyle/>
          <a:p>
            <a:r>
              <a:rPr lang="fr-FR" sz="1400" dirty="0">
                <a:solidFill>
                  <a:schemeClr val="accent5"/>
                </a:solidFill>
              </a:rPr>
              <a:t>- 5°</a:t>
            </a:r>
          </a:p>
        </p:txBody>
      </p:sp>
      <p:sp>
        <p:nvSpPr>
          <p:cNvPr id="37" name="ZoneTexte 36"/>
          <p:cNvSpPr txBox="1"/>
          <p:nvPr/>
        </p:nvSpPr>
        <p:spPr>
          <a:xfrm>
            <a:off x="2837077" y="3335220"/>
            <a:ext cx="555388" cy="307777"/>
          </a:xfrm>
          <a:prstGeom prst="rect">
            <a:avLst/>
          </a:prstGeom>
          <a:noFill/>
        </p:spPr>
        <p:txBody>
          <a:bodyPr wrap="square" rtlCol="0">
            <a:spAutoFit/>
          </a:bodyPr>
          <a:lstStyle/>
          <a:p>
            <a:r>
              <a:rPr lang="fr-FR" sz="1400" dirty="0">
                <a:solidFill>
                  <a:srgbClr val="C71500"/>
                </a:solidFill>
              </a:rPr>
              <a:t>- 3°</a:t>
            </a:r>
          </a:p>
        </p:txBody>
      </p:sp>
      <p:sp>
        <p:nvSpPr>
          <p:cNvPr id="47" name="ZoneTexte 46"/>
          <p:cNvSpPr txBox="1"/>
          <p:nvPr/>
        </p:nvSpPr>
        <p:spPr>
          <a:xfrm>
            <a:off x="2394695" y="2079429"/>
            <a:ext cx="4275357" cy="307777"/>
          </a:xfrm>
          <a:prstGeom prst="rect">
            <a:avLst/>
          </a:prstGeom>
          <a:solidFill>
            <a:srgbClr val="DDE1E7"/>
          </a:solidFill>
          <a:ln>
            <a:solidFill>
              <a:schemeClr val="bg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400" dirty="0">
                <a:solidFill>
                  <a:srgbClr val="FF0000"/>
                </a:solidFill>
              </a:rPr>
              <a:t>Cap compas  </a:t>
            </a:r>
            <a:r>
              <a:rPr lang="fr-FR" sz="1400" dirty="0">
                <a:solidFill>
                  <a:schemeClr val="tx1"/>
                </a:solidFill>
              </a:rPr>
              <a:t>=</a:t>
            </a:r>
            <a:r>
              <a:rPr lang="fr-FR" sz="1400" dirty="0">
                <a:solidFill>
                  <a:srgbClr val="008000"/>
                </a:solidFill>
              </a:rPr>
              <a:t> (</a:t>
            </a:r>
            <a:r>
              <a:rPr lang="fr-FR" sz="1400" dirty="0" err="1">
                <a:solidFill>
                  <a:srgbClr val="008000"/>
                </a:solidFill>
              </a:rPr>
              <a:t>Rv</a:t>
            </a:r>
            <a:r>
              <a:rPr lang="fr-FR" sz="1400" dirty="0">
                <a:solidFill>
                  <a:srgbClr val="008000"/>
                </a:solidFill>
              </a:rPr>
              <a:t>)  </a:t>
            </a:r>
            <a:r>
              <a:rPr lang="fr-FR" sz="1400" dirty="0">
                <a:solidFill>
                  <a:srgbClr val="000000"/>
                </a:solidFill>
              </a:rPr>
              <a:t>– </a:t>
            </a:r>
            <a:r>
              <a:rPr lang="fr-FR" sz="1400" dirty="0">
                <a:solidFill>
                  <a:schemeClr val="accent5"/>
                </a:solidFill>
              </a:rPr>
              <a:t> (Dm</a:t>
            </a:r>
            <a:r>
              <a:rPr lang="fr-FR" sz="1400" dirty="0">
                <a:solidFill>
                  <a:srgbClr val="000000"/>
                </a:solidFill>
              </a:rPr>
              <a:t>)  –  </a:t>
            </a:r>
            <a:r>
              <a:rPr lang="fr-FR" sz="1400" dirty="0">
                <a:solidFill>
                  <a:srgbClr val="C71500"/>
                </a:solidFill>
              </a:rPr>
              <a:t>(d)</a:t>
            </a:r>
            <a:r>
              <a:rPr lang="fr-FR" sz="1400" dirty="0">
                <a:solidFill>
                  <a:srgbClr val="000000"/>
                </a:solidFill>
              </a:rPr>
              <a:t>  –  </a:t>
            </a:r>
            <a:r>
              <a:rPr lang="fr-FR" sz="1400" dirty="0">
                <a:solidFill>
                  <a:srgbClr val="F7901E"/>
                </a:solidFill>
              </a:rPr>
              <a:t>(X)</a:t>
            </a:r>
            <a:r>
              <a:rPr lang="fr-FR" sz="1400" dirty="0">
                <a:solidFill>
                  <a:srgbClr val="000000"/>
                </a:solidFill>
              </a:rPr>
              <a:t>  =  </a:t>
            </a:r>
            <a:r>
              <a:rPr lang="fr-FR" sz="1400" dirty="0">
                <a:solidFill>
                  <a:srgbClr val="FF0000"/>
                </a:solidFill>
              </a:rPr>
              <a:t>(Cc)</a:t>
            </a:r>
          </a:p>
        </p:txBody>
      </p:sp>
      <p:sp>
        <p:nvSpPr>
          <p:cNvPr id="51" name="Rectangle 50"/>
          <p:cNvSpPr/>
          <p:nvPr/>
        </p:nvSpPr>
        <p:spPr>
          <a:xfrm>
            <a:off x="3625970" y="560744"/>
            <a:ext cx="1965001" cy="379591"/>
          </a:xfrm>
          <a:prstGeom prst="rect">
            <a:avLst/>
          </a:prstGeom>
        </p:spPr>
        <p:txBody>
          <a:bodyPr wrap="none">
            <a:spAutoFit/>
          </a:bodyPr>
          <a:lstStyle/>
          <a:p>
            <a:pPr algn="ctr">
              <a:lnSpc>
                <a:spcPct val="120000"/>
              </a:lnSpc>
              <a:spcAft>
                <a:spcPts val="600"/>
              </a:spcAft>
              <a:defRPr/>
            </a:pPr>
            <a:r>
              <a:rPr lang="fr-FR" sz="1600" cap="all" dirty="0">
                <a:solidFill>
                  <a:srgbClr val="C0504D"/>
                </a:solidFill>
                <a:latin typeface="Trebuchet MS"/>
                <a:cs typeface="Trebuchet MS"/>
              </a:rPr>
              <a:t>Rappel sur le cap</a:t>
            </a:r>
          </a:p>
        </p:txBody>
      </p:sp>
      <p:sp>
        <p:nvSpPr>
          <p:cNvPr id="52" name="ZoneTexte 51"/>
          <p:cNvSpPr txBox="1"/>
          <p:nvPr/>
        </p:nvSpPr>
        <p:spPr>
          <a:xfrm>
            <a:off x="506037" y="929499"/>
            <a:ext cx="8166851" cy="815608"/>
          </a:xfrm>
          <a:prstGeom prst="rect">
            <a:avLst/>
          </a:prstGeom>
          <a:noFill/>
        </p:spPr>
        <p:txBody>
          <a:bodyPr wrap="square" rtlCol="0">
            <a:spAutoFit/>
          </a:bodyPr>
          <a:lstStyle/>
          <a:p>
            <a:pPr algn="ctr">
              <a:spcAft>
                <a:spcPts val="600"/>
              </a:spcAft>
            </a:pPr>
            <a:r>
              <a:rPr lang="fr-FR" sz="1400" dirty="0"/>
              <a:t>On nomme cap, la direction selon laquelle l’avion doit être orienté pour suivre une route en corrigeant la dérive due au vent. </a:t>
            </a:r>
          </a:p>
          <a:p>
            <a:pPr algn="ctr"/>
            <a:r>
              <a:rPr lang="fr-FR" sz="1400" dirty="0"/>
              <a:t>On lit le cap sur le compas.</a:t>
            </a:r>
          </a:p>
        </p:txBody>
      </p:sp>
      <p:sp>
        <p:nvSpPr>
          <p:cNvPr id="53" name="AutoShape 4"/>
          <p:cNvSpPr>
            <a:spLocks noChangeArrowheads="1"/>
          </p:cNvSpPr>
          <p:nvPr/>
        </p:nvSpPr>
        <p:spPr bwMode="auto">
          <a:xfrm>
            <a:off x="-7677" y="91698"/>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RELATION CAP ET ROUTE</a:t>
            </a:r>
          </a:p>
        </p:txBody>
      </p:sp>
      <p:grpSp>
        <p:nvGrpSpPr>
          <p:cNvPr id="55" name="Group 72"/>
          <p:cNvGrpSpPr>
            <a:grpSpLocks/>
          </p:cNvGrpSpPr>
          <p:nvPr/>
        </p:nvGrpSpPr>
        <p:grpSpPr bwMode="auto">
          <a:xfrm rot="5400000">
            <a:off x="2502862" y="5292013"/>
            <a:ext cx="1351864" cy="969516"/>
            <a:chOff x="312" y="420"/>
            <a:chExt cx="4944" cy="3409"/>
          </a:xfrm>
          <a:solidFill>
            <a:schemeClr val="accent5">
              <a:lumMod val="40000"/>
              <a:lumOff val="60000"/>
            </a:schemeClr>
          </a:solidFill>
          <a:effectLst/>
        </p:grpSpPr>
        <p:grpSp>
          <p:nvGrpSpPr>
            <p:cNvPr id="57" name="Group 5"/>
            <p:cNvGrpSpPr>
              <a:grpSpLocks/>
            </p:cNvGrpSpPr>
            <p:nvPr/>
          </p:nvGrpSpPr>
          <p:grpSpPr bwMode="auto">
            <a:xfrm>
              <a:off x="312" y="1416"/>
              <a:ext cx="2214" cy="529"/>
              <a:chOff x="444" y="2058"/>
              <a:chExt cx="3348" cy="714"/>
            </a:xfrm>
            <a:grpFill/>
          </p:grpSpPr>
          <p:sp>
            <p:nvSpPr>
              <p:cNvPr id="104"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05"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58"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59"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60" name="Group 10"/>
            <p:cNvGrpSpPr>
              <a:grpSpLocks/>
            </p:cNvGrpSpPr>
            <p:nvPr/>
          </p:nvGrpSpPr>
          <p:grpSpPr bwMode="auto">
            <a:xfrm flipH="1">
              <a:off x="3042" y="1418"/>
              <a:ext cx="2214" cy="529"/>
              <a:chOff x="444" y="2058"/>
              <a:chExt cx="3348" cy="714"/>
            </a:xfrm>
            <a:grpFill/>
          </p:grpSpPr>
          <p:sp>
            <p:nvSpPr>
              <p:cNvPr id="102"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03"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61"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2"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3"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65"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70"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1"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72"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73"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4"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76"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77"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0"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1"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82" name="Group 51"/>
            <p:cNvGrpSpPr>
              <a:grpSpLocks/>
            </p:cNvGrpSpPr>
            <p:nvPr/>
          </p:nvGrpSpPr>
          <p:grpSpPr bwMode="auto">
            <a:xfrm>
              <a:off x="480" y="1434"/>
              <a:ext cx="1860" cy="408"/>
              <a:chOff x="480" y="1434"/>
              <a:chExt cx="1728" cy="408"/>
            </a:xfrm>
            <a:grpFill/>
          </p:grpSpPr>
          <p:sp>
            <p:nvSpPr>
              <p:cNvPr id="93"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94"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95"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96"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97"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98"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99"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00"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01"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83" name="Group 62"/>
            <p:cNvGrpSpPr>
              <a:grpSpLocks/>
            </p:cNvGrpSpPr>
            <p:nvPr/>
          </p:nvGrpSpPr>
          <p:grpSpPr bwMode="auto">
            <a:xfrm>
              <a:off x="3216" y="1440"/>
              <a:ext cx="1860" cy="408"/>
              <a:chOff x="480" y="1434"/>
              <a:chExt cx="1728" cy="408"/>
            </a:xfrm>
            <a:grpFill/>
          </p:grpSpPr>
          <p:sp>
            <p:nvSpPr>
              <p:cNvPr id="84"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85"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86"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87"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88"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89"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90"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91"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92"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cxnSp>
        <p:nvCxnSpPr>
          <p:cNvPr id="56" name="Connecteur droit 55"/>
          <p:cNvCxnSpPr>
            <a:stCxn id="63" idx="0"/>
          </p:cNvCxnSpPr>
          <p:nvPr/>
        </p:nvCxnSpPr>
        <p:spPr>
          <a:xfrm>
            <a:off x="3663550" y="5776768"/>
            <a:ext cx="2663999" cy="0"/>
          </a:xfrm>
          <a:prstGeom prst="line">
            <a:avLst/>
          </a:prstGeom>
          <a:ln w="19050" cmpd="sng">
            <a:solidFill>
              <a:schemeClr val="tx1"/>
            </a:solidFill>
            <a:prstDash val="dashDot"/>
            <a:tailEnd type="arrow"/>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a:off x="3988449" y="2401476"/>
            <a:ext cx="0" cy="251996"/>
          </a:xfrm>
          <a:prstGeom prst="straightConnector1">
            <a:avLst/>
          </a:prstGeom>
          <a:ln w="28575" cmpd="sng">
            <a:solidFill>
              <a:srgbClr val="008000"/>
            </a:solidFill>
            <a:tailEnd type="arrow" w="sm" len="sm"/>
          </a:ln>
        </p:spPr>
        <p:style>
          <a:lnRef idx="2">
            <a:schemeClr val="accent5"/>
          </a:lnRef>
          <a:fillRef idx="0">
            <a:schemeClr val="accent5"/>
          </a:fillRef>
          <a:effectRef idx="1">
            <a:schemeClr val="accent5"/>
          </a:effectRef>
          <a:fontRef idx="minor">
            <a:schemeClr val="tx1"/>
          </a:fontRef>
        </p:style>
      </p:cxnSp>
      <p:sp>
        <p:nvSpPr>
          <p:cNvPr id="180" name="ZoneTexte 179"/>
          <p:cNvSpPr txBox="1"/>
          <p:nvPr/>
        </p:nvSpPr>
        <p:spPr>
          <a:xfrm>
            <a:off x="2394695" y="2673531"/>
            <a:ext cx="4284759" cy="307777"/>
          </a:xfrm>
          <a:prstGeom prst="rect">
            <a:avLst/>
          </a:prstGeom>
          <a:solidFill>
            <a:schemeClr val="bg2">
              <a:lumMod val="40000"/>
              <a:lumOff val="60000"/>
            </a:schemeClr>
          </a:solidFill>
          <a:ln>
            <a:solidFill>
              <a:srgbClr val="AAB5C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400" dirty="0">
                <a:solidFill>
                  <a:srgbClr val="FF0000"/>
                </a:solidFill>
              </a:rPr>
              <a:t>   Cap compas  </a:t>
            </a:r>
            <a:r>
              <a:rPr lang="fr-FR" sz="1400" dirty="0">
                <a:solidFill>
                  <a:schemeClr val="tx1"/>
                </a:solidFill>
              </a:rPr>
              <a:t>=</a:t>
            </a:r>
            <a:r>
              <a:rPr lang="fr-FR" sz="1400" dirty="0">
                <a:solidFill>
                  <a:srgbClr val="008000"/>
                </a:solidFill>
              </a:rPr>
              <a:t> </a:t>
            </a:r>
            <a:endParaRPr lang="fr-FR" sz="1400" dirty="0">
              <a:solidFill>
                <a:schemeClr val="bg2">
                  <a:lumMod val="40000"/>
                  <a:lumOff val="60000"/>
                </a:schemeClr>
              </a:solidFill>
            </a:endParaRPr>
          </a:p>
        </p:txBody>
      </p:sp>
      <p:sp>
        <p:nvSpPr>
          <p:cNvPr id="11" name="ZoneTexte 10"/>
          <p:cNvSpPr txBox="1"/>
          <p:nvPr/>
        </p:nvSpPr>
        <p:spPr>
          <a:xfrm>
            <a:off x="3796370" y="2671294"/>
            <a:ext cx="601162" cy="307777"/>
          </a:xfrm>
          <a:prstGeom prst="rect">
            <a:avLst/>
          </a:prstGeom>
          <a:noFill/>
        </p:spPr>
        <p:txBody>
          <a:bodyPr wrap="square" rtlCol="0">
            <a:spAutoFit/>
          </a:bodyPr>
          <a:lstStyle/>
          <a:p>
            <a:r>
              <a:rPr lang="fr-FR" sz="1400" dirty="0">
                <a:solidFill>
                  <a:srgbClr val="008000"/>
                </a:solidFill>
              </a:rPr>
              <a:t>90°</a:t>
            </a:r>
          </a:p>
        </p:txBody>
      </p:sp>
      <p:sp>
        <p:nvSpPr>
          <p:cNvPr id="181" name="ZoneTexte 180"/>
          <p:cNvSpPr txBox="1"/>
          <p:nvPr/>
        </p:nvSpPr>
        <p:spPr>
          <a:xfrm>
            <a:off x="4195287" y="2660597"/>
            <a:ext cx="773836" cy="307777"/>
          </a:xfrm>
          <a:prstGeom prst="rect">
            <a:avLst/>
          </a:prstGeom>
          <a:noFill/>
        </p:spPr>
        <p:txBody>
          <a:bodyPr wrap="square" rtlCol="0">
            <a:spAutoFit/>
          </a:bodyPr>
          <a:lstStyle/>
          <a:p>
            <a:r>
              <a:rPr lang="fr-FR" sz="1400" dirty="0"/>
              <a:t>-  </a:t>
            </a:r>
            <a:r>
              <a:rPr lang="fr-FR" sz="1400" dirty="0">
                <a:solidFill>
                  <a:srgbClr val="1C4596"/>
                </a:solidFill>
              </a:rPr>
              <a:t>(-5°)</a:t>
            </a:r>
          </a:p>
        </p:txBody>
      </p:sp>
      <p:cxnSp>
        <p:nvCxnSpPr>
          <p:cNvPr id="182" name="Connecteur droit avec flèche 181"/>
          <p:cNvCxnSpPr/>
          <p:nvPr/>
        </p:nvCxnSpPr>
        <p:spPr>
          <a:xfrm>
            <a:off x="4661649" y="2408601"/>
            <a:ext cx="0" cy="251996"/>
          </a:xfrm>
          <a:prstGeom prst="straightConnector1">
            <a:avLst/>
          </a:prstGeom>
          <a:ln w="28575" cmpd="sng">
            <a:tailEnd type="arrow" w="sm" len="sm"/>
          </a:ln>
        </p:spPr>
        <p:style>
          <a:lnRef idx="2">
            <a:schemeClr val="accent5"/>
          </a:lnRef>
          <a:fillRef idx="0">
            <a:schemeClr val="accent5"/>
          </a:fillRef>
          <a:effectRef idx="1">
            <a:schemeClr val="accent5"/>
          </a:effectRef>
          <a:fontRef idx="minor">
            <a:schemeClr val="tx1"/>
          </a:fontRef>
        </p:style>
      </p:cxnSp>
      <p:cxnSp>
        <p:nvCxnSpPr>
          <p:cNvPr id="183" name="Connecteur droit avec flèche 182"/>
          <p:cNvCxnSpPr/>
          <p:nvPr/>
        </p:nvCxnSpPr>
        <p:spPr>
          <a:xfrm>
            <a:off x="5253430" y="2408601"/>
            <a:ext cx="0" cy="251996"/>
          </a:xfrm>
          <a:prstGeom prst="straightConnector1">
            <a:avLst/>
          </a:prstGeom>
          <a:ln w="28575" cmpd="sng">
            <a:solidFill>
              <a:srgbClr val="C715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84" name="Connecteur droit avec flèche 183"/>
          <p:cNvCxnSpPr/>
          <p:nvPr/>
        </p:nvCxnSpPr>
        <p:spPr>
          <a:xfrm>
            <a:off x="6312162" y="2413609"/>
            <a:ext cx="0" cy="251996"/>
          </a:xfrm>
          <a:prstGeom prst="straightConnector1">
            <a:avLst/>
          </a:prstGeom>
          <a:ln w="28575" cmpd="sng">
            <a:solidFill>
              <a:srgbClr val="FF00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85" name="Connecteur droit avec flèche 184"/>
          <p:cNvCxnSpPr/>
          <p:nvPr/>
        </p:nvCxnSpPr>
        <p:spPr>
          <a:xfrm>
            <a:off x="5756117" y="2408601"/>
            <a:ext cx="0" cy="251996"/>
          </a:xfrm>
          <a:prstGeom prst="straightConnector1">
            <a:avLst/>
          </a:prstGeom>
          <a:ln w="28575" cmpd="sng">
            <a:solidFill>
              <a:schemeClr val="accent1"/>
            </a:solidFill>
            <a:tailEnd type="arrow" w="sm" len="sm"/>
          </a:ln>
        </p:spPr>
        <p:style>
          <a:lnRef idx="2">
            <a:schemeClr val="accent5"/>
          </a:lnRef>
          <a:fillRef idx="0">
            <a:schemeClr val="accent5"/>
          </a:fillRef>
          <a:effectRef idx="1">
            <a:schemeClr val="accent5"/>
          </a:effectRef>
          <a:fontRef idx="minor">
            <a:schemeClr val="tx1"/>
          </a:fontRef>
        </p:style>
      </p:cxnSp>
      <p:sp>
        <p:nvSpPr>
          <p:cNvPr id="186" name="ZoneTexte 185"/>
          <p:cNvSpPr txBox="1"/>
          <p:nvPr/>
        </p:nvSpPr>
        <p:spPr>
          <a:xfrm>
            <a:off x="4861443" y="2670307"/>
            <a:ext cx="773836" cy="307777"/>
          </a:xfrm>
          <a:prstGeom prst="rect">
            <a:avLst/>
          </a:prstGeom>
          <a:noFill/>
        </p:spPr>
        <p:txBody>
          <a:bodyPr wrap="square" rtlCol="0">
            <a:spAutoFit/>
          </a:bodyPr>
          <a:lstStyle/>
          <a:p>
            <a:r>
              <a:rPr lang="fr-FR" sz="1400" dirty="0"/>
              <a:t>- </a:t>
            </a:r>
            <a:r>
              <a:rPr lang="fr-FR" sz="1400" dirty="0">
                <a:solidFill>
                  <a:srgbClr val="C71500"/>
                </a:solidFill>
              </a:rPr>
              <a:t>(-3°)   </a:t>
            </a:r>
          </a:p>
        </p:txBody>
      </p:sp>
      <p:sp>
        <p:nvSpPr>
          <p:cNvPr id="187" name="ZoneTexte 186"/>
          <p:cNvSpPr txBox="1"/>
          <p:nvPr/>
        </p:nvSpPr>
        <p:spPr>
          <a:xfrm>
            <a:off x="5424682" y="2652612"/>
            <a:ext cx="773836" cy="307777"/>
          </a:xfrm>
          <a:prstGeom prst="rect">
            <a:avLst/>
          </a:prstGeom>
          <a:noFill/>
        </p:spPr>
        <p:txBody>
          <a:bodyPr wrap="square" rtlCol="0">
            <a:spAutoFit/>
          </a:bodyPr>
          <a:lstStyle/>
          <a:p>
            <a:r>
              <a:rPr lang="fr-FR" sz="1400" dirty="0"/>
              <a:t>- </a:t>
            </a:r>
            <a:r>
              <a:rPr lang="fr-FR" sz="1400" dirty="0">
                <a:solidFill>
                  <a:schemeClr val="accent1"/>
                </a:solidFill>
              </a:rPr>
              <a:t>( 0°)</a:t>
            </a:r>
          </a:p>
        </p:txBody>
      </p:sp>
      <p:sp>
        <p:nvSpPr>
          <p:cNvPr id="188" name="ZoneTexte 187"/>
          <p:cNvSpPr txBox="1"/>
          <p:nvPr/>
        </p:nvSpPr>
        <p:spPr>
          <a:xfrm>
            <a:off x="5926357" y="2660831"/>
            <a:ext cx="773836" cy="307777"/>
          </a:xfrm>
          <a:prstGeom prst="rect">
            <a:avLst/>
          </a:prstGeom>
          <a:noFill/>
          <a:scene3d>
            <a:camera prst="orthographicFront"/>
            <a:lightRig rig="threePt" dir="t"/>
          </a:scene3d>
          <a:sp3d>
            <a:bevelT prst="slope"/>
          </a:sp3d>
        </p:spPr>
        <p:txBody>
          <a:bodyPr wrap="square" rtlCol="0">
            <a:spAutoFit/>
          </a:bodyPr>
          <a:lstStyle/>
          <a:p>
            <a:r>
              <a:rPr lang="fr-FR" sz="1400" dirty="0"/>
              <a:t> =  </a:t>
            </a:r>
            <a:r>
              <a:rPr lang="fr-FR" sz="1400" dirty="0">
                <a:solidFill>
                  <a:srgbClr val="FF0000"/>
                </a:solidFill>
              </a:rPr>
              <a:t>98°</a:t>
            </a:r>
          </a:p>
        </p:txBody>
      </p:sp>
      <p:grpSp>
        <p:nvGrpSpPr>
          <p:cNvPr id="190" name="Grouper 189"/>
          <p:cNvGrpSpPr/>
          <p:nvPr/>
        </p:nvGrpSpPr>
        <p:grpSpPr>
          <a:xfrm flipV="1">
            <a:off x="7059624" y="5649731"/>
            <a:ext cx="540000" cy="179997"/>
            <a:chOff x="5703983" y="4140437"/>
            <a:chExt cx="1850054" cy="556859"/>
          </a:xfrm>
          <a:effectLst/>
        </p:grpSpPr>
        <p:sp>
          <p:nvSpPr>
            <p:cNvPr id="191" name="Trapèze 190"/>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2" name="Trapèze 191"/>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3" name="Trapèze 192"/>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4" name="Trapèze 193"/>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5" name="Trapèze 194"/>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96" name="Légende à une bordure 2 195"/>
          <p:cNvSpPr/>
          <p:nvPr/>
        </p:nvSpPr>
        <p:spPr>
          <a:xfrm>
            <a:off x="6871146" y="5161086"/>
            <a:ext cx="2158553" cy="239985"/>
          </a:xfrm>
          <a:prstGeom prst="accentCallout2">
            <a:avLst>
              <a:gd name="adj1" fmla="val 49844"/>
              <a:gd name="adj2" fmla="val 451"/>
              <a:gd name="adj3" fmla="val 44853"/>
              <a:gd name="adj4" fmla="val -13554"/>
              <a:gd name="adj5" fmla="val 232050"/>
              <a:gd name="adj6" fmla="val -27421"/>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rgbClr val="FF0000"/>
                </a:solidFill>
              </a:rPr>
              <a:t>Cap compas (Cc) = 98°</a:t>
            </a:r>
          </a:p>
        </p:txBody>
      </p:sp>
      <p:grpSp>
        <p:nvGrpSpPr>
          <p:cNvPr id="3" name="Grouper 2"/>
          <p:cNvGrpSpPr/>
          <p:nvPr/>
        </p:nvGrpSpPr>
        <p:grpSpPr>
          <a:xfrm>
            <a:off x="3494065" y="5621311"/>
            <a:ext cx="475271" cy="569911"/>
            <a:chOff x="3494065" y="5380011"/>
            <a:chExt cx="475271" cy="569911"/>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494065" y="5642145"/>
              <a:ext cx="475271" cy="307777"/>
            </a:xfrm>
            <a:prstGeom prst="rect">
              <a:avLst/>
            </a:prstGeom>
            <a:noFill/>
          </p:spPr>
          <p:txBody>
            <a:bodyPr wrap="square" rtlCol="0">
              <a:spAutoFit/>
            </a:bodyPr>
            <a:lstStyle/>
            <a:p>
              <a:pPr algn="ctr"/>
              <a:r>
                <a:rPr lang="fr-FR" sz="1400" dirty="0"/>
                <a:t>A</a:t>
              </a:r>
            </a:p>
          </p:txBody>
        </p:sp>
      </p:grpSp>
    </p:spTree>
    <p:extLst>
      <p:ext uri="{BB962C8B-B14F-4D97-AF65-F5344CB8AC3E}">
        <p14:creationId xmlns:p14="http://schemas.microsoft.com/office/powerpoint/2010/main" val="5202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animEffect transition="in" filter="wipe(down)">
                                      <p:cBhvr>
                                        <p:cTn id="11" dur="500"/>
                                        <p:tgtEl>
                                          <p:spTgt spid="19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0"/>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2"/>
                                        </p:tgtEl>
                                        <p:attrNameLst>
                                          <p:attrName>style.visibility</p:attrName>
                                        </p:attrNameLst>
                                      </p:cBhvr>
                                      <p:to>
                                        <p:strVal val="visible"/>
                                      </p:to>
                                    </p:set>
                                    <p:animEffect transition="in" filter="wipe(up)">
                                      <p:cBhvr>
                                        <p:cTn id="27" dur="500"/>
                                        <p:tgtEl>
                                          <p:spTgt spid="18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3"/>
                                        </p:tgtEl>
                                        <p:attrNameLst>
                                          <p:attrName>style.visibility</p:attrName>
                                        </p:attrNameLst>
                                      </p:cBhvr>
                                      <p:to>
                                        <p:strVal val="visible"/>
                                      </p:to>
                                    </p:set>
                                    <p:animEffect transition="in" filter="wipe(up)">
                                      <p:cBhvr>
                                        <p:cTn id="36" dur="500"/>
                                        <p:tgtEl>
                                          <p:spTgt spid="18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up)">
                                      <p:cBhvr>
                                        <p:cTn id="45" dur="500"/>
                                        <p:tgtEl>
                                          <p:spTgt spid="18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84"/>
                                        </p:tgtEl>
                                        <p:attrNameLst>
                                          <p:attrName>style.visibility</p:attrName>
                                        </p:attrNameLst>
                                      </p:cBhvr>
                                      <p:to>
                                        <p:strVal val="visible"/>
                                      </p:to>
                                    </p:set>
                                    <p:animEffect transition="in" filter="wipe(up)">
                                      <p:cBhvr>
                                        <p:cTn id="54" dur="500"/>
                                        <p:tgtEl>
                                          <p:spTgt spid="18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1000" fill="hold"/>
                                        <p:tgtEl>
                                          <p:spTgt spid="55"/>
                                        </p:tgtEl>
                                        <p:attrNameLst>
                                          <p:attrName>ppt_x</p:attrName>
                                        </p:attrNameLst>
                                      </p:cBhvr>
                                      <p:tavLst>
                                        <p:tav tm="0">
                                          <p:val>
                                            <p:strVal val="0-#ppt_w/2"/>
                                          </p:val>
                                        </p:tav>
                                        <p:tav tm="100000">
                                          <p:val>
                                            <p:strVal val="#ppt_x"/>
                                          </p:val>
                                        </p:tav>
                                      </p:tavLst>
                                    </p:anim>
                                    <p:anim calcmode="lin" valueType="num">
                                      <p:cBhvr additive="base">
                                        <p:cTn id="64" dur="1000" fill="hold"/>
                                        <p:tgtEl>
                                          <p:spTgt spid="55"/>
                                        </p:tgtEl>
                                        <p:attrNameLst>
                                          <p:attrName>ppt_y</p:attrName>
                                        </p:attrNameLst>
                                      </p:cBhvr>
                                      <p:tavLst>
                                        <p:tav tm="0">
                                          <p:val>
                                            <p:strVal val="#ppt_y"/>
                                          </p:val>
                                        </p:tav>
                                        <p:tav tm="100000">
                                          <p:val>
                                            <p:strVal val="#ppt_y"/>
                                          </p:val>
                                        </p:tav>
                                      </p:tavLst>
                                    </p:anim>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left)">
                                      <p:cBhvr>
                                        <p:cTn id="68" dur="500"/>
                                        <p:tgtEl>
                                          <p:spTgt spid="56"/>
                                        </p:tgtEl>
                                      </p:cBhvr>
                                    </p:animEffect>
                                  </p:childTnLst>
                                </p:cTn>
                              </p:par>
                            </p:childTnLst>
                          </p:cTn>
                        </p:par>
                        <p:par>
                          <p:cTn id="69" fill="hold">
                            <p:stCondLst>
                              <p:cond delay="1500"/>
                            </p:stCondLst>
                            <p:childTnLst>
                              <p:par>
                                <p:cTn id="70" presetID="1" presetClass="entr" presetSubtype="0" fill="hold" grpId="0" nodeType="afterEffect">
                                  <p:stCondLst>
                                    <p:cond delay="0"/>
                                  </p:stCondLst>
                                  <p:childTnLst>
                                    <p:set>
                                      <p:cBhvr>
                                        <p:cTn id="71"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80" grpId="0" animBg="1"/>
      <p:bldP spid="11" grpId="0"/>
      <p:bldP spid="181" grpId="0"/>
      <p:bldP spid="186" grpId="0"/>
      <p:bldP spid="187" grpId="0"/>
      <p:bldP spid="188" grpId="0"/>
      <p:bldP spid="19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c 47"/>
          <p:cNvSpPr>
            <a:spLocks noChangeAspect="1"/>
          </p:cNvSpPr>
          <p:nvPr/>
        </p:nvSpPr>
        <p:spPr>
          <a:xfrm>
            <a:off x="1823855" y="3849634"/>
            <a:ext cx="3816674" cy="3850894"/>
          </a:xfrm>
          <a:prstGeom prst="arc">
            <a:avLst>
              <a:gd name="adj1" fmla="val 14985628"/>
              <a:gd name="adj2" fmla="val 0"/>
            </a:avLst>
          </a:prstGeom>
          <a:solidFill>
            <a:srgbClr val="FF93B8">
              <a:alpha val="83000"/>
            </a:srgbClr>
          </a:solidFill>
          <a:ln w="1905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8" name="Arc 77"/>
          <p:cNvSpPr>
            <a:spLocks/>
          </p:cNvSpPr>
          <p:nvPr/>
        </p:nvSpPr>
        <p:spPr>
          <a:xfrm>
            <a:off x="2146303" y="4135440"/>
            <a:ext cx="3203995" cy="3239995"/>
          </a:xfrm>
          <a:prstGeom prst="arc">
            <a:avLst>
              <a:gd name="adj1" fmla="val 15409622"/>
              <a:gd name="adj2" fmla="val 0"/>
            </a:avLst>
          </a:prstGeom>
          <a:solidFill>
            <a:schemeClr val="accent1">
              <a:lumMod val="40000"/>
              <a:lumOff val="60000"/>
            </a:schemeClr>
          </a:solidFill>
          <a:ln w="19050" cap="flat" cmpd="sng" algn="ctr">
            <a:solidFill>
              <a:srgbClr val="3366FF"/>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6" name="Arc 35"/>
          <p:cNvSpPr>
            <a:spLocks noChangeAspect="1"/>
          </p:cNvSpPr>
          <p:nvPr/>
        </p:nvSpPr>
        <p:spPr>
          <a:xfrm>
            <a:off x="2416405" y="44661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8254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a:solidFill>
                  <a:srgbClr val="008000"/>
                </a:solidFill>
                <a:latin typeface="Trebuchet MS"/>
                <a:cs typeface="Trebuchet MS"/>
              </a:rPr>
              <a:t>Rv</a:t>
            </a:r>
            <a:r>
              <a:rPr lang="fr-FR" sz="1200" b="1" dirty="0">
                <a:solidFill>
                  <a:srgbClr val="008000"/>
                </a:solidFill>
                <a:latin typeface="Trebuchet MS"/>
                <a:cs typeface="Trebuchet MS"/>
              </a:rPr>
              <a:t> = 90°</a:t>
            </a:r>
          </a:p>
        </p:txBody>
      </p:sp>
      <p:sp>
        <p:nvSpPr>
          <p:cNvPr id="6" name="Forme libre 5"/>
          <p:cNvSpPr/>
          <p:nvPr/>
        </p:nvSpPr>
        <p:spPr>
          <a:xfrm flipV="1">
            <a:off x="3731711" y="57499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rgbClr val="000000"/>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5813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4" name="Grouper 3"/>
          <p:cNvGrpSpPr/>
          <p:nvPr/>
        </p:nvGrpSpPr>
        <p:grpSpPr>
          <a:xfrm>
            <a:off x="6635915" y="5601212"/>
            <a:ext cx="475271" cy="576305"/>
            <a:chOff x="8444628" y="5405907"/>
            <a:chExt cx="475271" cy="576305"/>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444628" y="5674435"/>
              <a:ext cx="475271" cy="307777"/>
            </a:xfrm>
            <a:prstGeom prst="rect">
              <a:avLst/>
            </a:prstGeom>
            <a:noFill/>
          </p:spPr>
          <p:txBody>
            <a:bodyPr wrap="square" rtlCol="0">
              <a:spAutoFit/>
            </a:bodyPr>
            <a:lstStyle/>
            <a:p>
              <a:pPr algn="ctr"/>
              <a:r>
                <a:rPr lang="fr-FR" sz="1400" dirty="0"/>
                <a:t>B</a:t>
              </a:r>
            </a:p>
          </p:txBody>
        </p:sp>
      </p:grpSp>
      <p:sp>
        <p:nvSpPr>
          <p:cNvPr id="64" name="Forme libre 63"/>
          <p:cNvSpPr/>
          <p:nvPr/>
        </p:nvSpPr>
        <p:spPr>
          <a:xfrm rot="15780000">
            <a:off x="2314699" y="4504253"/>
            <a:ext cx="2353725" cy="18896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3366FF"/>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9" name="Arc 46"/>
          <p:cNvSpPr>
            <a:spLocks/>
          </p:cNvSpPr>
          <p:nvPr/>
        </p:nvSpPr>
        <p:spPr bwMode="auto">
          <a:xfrm rot="8100000" flipH="1" flipV="1">
            <a:off x="3372127" y="3579450"/>
            <a:ext cx="287997" cy="28799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5"/>
            </a:solidFill>
            <a:round/>
            <a:headEnd type="triangle" w="med" len="med"/>
            <a:tailEnd type="triangle" w="med" len="med"/>
          </a:ln>
        </p:spPr>
        <p:txBody>
          <a:bodyPr wrap="none" anchor="ctr">
            <a:prstTxWarp prst="textNoShape">
              <a:avLst/>
            </a:prstTxWarp>
          </a:bodyPr>
          <a:lstStyle/>
          <a:p>
            <a:endParaRPr lang="en-US"/>
          </a:p>
        </p:txBody>
      </p:sp>
      <p:sp>
        <p:nvSpPr>
          <p:cNvPr id="43" name="Forme libre 42"/>
          <p:cNvSpPr/>
          <p:nvPr/>
        </p:nvSpPr>
        <p:spPr>
          <a:xfrm rot="15780000">
            <a:off x="2168739" y="4377612"/>
            <a:ext cx="2304000" cy="503999"/>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FF0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5" name="Arc 46"/>
          <p:cNvSpPr>
            <a:spLocks/>
          </p:cNvSpPr>
          <p:nvPr/>
        </p:nvSpPr>
        <p:spPr bwMode="auto">
          <a:xfrm rot="7080000" flipH="1" flipV="1">
            <a:off x="3066962" y="3653083"/>
            <a:ext cx="215997" cy="21599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71500"/>
            </a:solidFill>
            <a:round/>
            <a:headEnd type="triangle" w="med" len="med"/>
            <a:tailEnd type="triangle" w="med" len="med"/>
          </a:ln>
        </p:spPr>
        <p:txBody>
          <a:bodyPr wrap="none" anchor="ctr">
            <a:prstTxWarp prst="textNoShape">
              <a:avLst/>
            </a:prstTxWarp>
          </a:bodyPr>
          <a:lstStyle/>
          <a:p>
            <a:endParaRPr lang="en-US"/>
          </a:p>
        </p:txBody>
      </p:sp>
      <p:sp>
        <p:nvSpPr>
          <p:cNvPr id="9" name="ZoneTexte 8"/>
          <p:cNvSpPr txBox="1"/>
          <p:nvPr/>
        </p:nvSpPr>
        <p:spPr>
          <a:xfrm>
            <a:off x="3274380" y="3301911"/>
            <a:ext cx="522920" cy="307777"/>
          </a:xfrm>
          <a:prstGeom prst="rect">
            <a:avLst/>
          </a:prstGeom>
          <a:noFill/>
        </p:spPr>
        <p:txBody>
          <a:bodyPr wrap="square" rtlCol="0">
            <a:spAutoFit/>
          </a:bodyPr>
          <a:lstStyle/>
          <a:p>
            <a:r>
              <a:rPr lang="fr-FR" sz="1400" dirty="0">
                <a:solidFill>
                  <a:schemeClr val="accent5"/>
                </a:solidFill>
              </a:rPr>
              <a:t>- 5°</a:t>
            </a:r>
          </a:p>
        </p:txBody>
      </p:sp>
      <p:sp>
        <p:nvSpPr>
          <p:cNvPr id="37" name="ZoneTexte 36"/>
          <p:cNvSpPr txBox="1"/>
          <p:nvPr/>
        </p:nvSpPr>
        <p:spPr>
          <a:xfrm>
            <a:off x="2837077" y="3322520"/>
            <a:ext cx="555388" cy="307777"/>
          </a:xfrm>
          <a:prstGeom prst="rect">
            <a:avLst/>
          </a:prstGeom>
          <a:noFill/>
        </p:spPr>
        <p:txBody>
          <a:bodyPr wrap="square" rtlCol="0">
            <a:spAutoFit/>
          </a:bodyPr>
          <a:lstStyle/>
          <a:p>
            <a:r>
              <a:rPr lang="fr-FR" sz="1400" dirty="0">
                <a:solidFill>
                  <a:srgbClr val="C71500"/>
                </a:solidFill>
              </a:rPr>
              <a:t>- 3°</a:t>
            </a:r>
          </a:p>
        </p:txBody>
      </p:sp>
      <p:sp>
        <p:nvSpPr>
          <p:cNvPr id="47" name="ZoneTexte 46"/>
          <p:cNvSpPr txBox="1"/>
          <p:nvPr/>
        </p:nvSpPr>
        <p:spPr>
          <a:xfrm>
            <a:off x="2394695" y="2079429"/>
            <a:ext cx="4275357" cy="307777"/>
          </a:xfrm>
          <a:prstGeom prst="rect">
            <a:avLst/>
          </a:prstGeom>
          <a:solidFill>
            <a:srgbClr val="DDE1E7"/>
          </a:solidFill>
          <a:ln>
            <a:solidFill>
              <a:schemeClr val="bg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400" dirty="0">
                <a:solidFill>
                  <a:srgbClr val="FF0000"/>
                </a:solidFill>
              </a:rPr>
              <a:t>Cap compas  </a:t>
            </a:r>
            <a:r>
              <a:rPr lang="fr-FR" sz="1400" dirty="0">
                <a:solidFill>
                  <a:schemeClr val="tx1"/>
                </a:solidFill>
              </a:rPr>
              <a:t>=</a:t>
            </a:r>
            <a:r>
              <a:rPr lang="fr-FR" sz="1400" dirty="0">
                <a:solidFill>
                  <a:srgbClr val="008000"/>
                </a:solidFill>
              </a:rPr>
              <a:t> (</a:t>
            </a:r>
            <a:r>
              <a:rPr lang="fr-FR" sz="1400" dirty="0" err="1">
                <a:solidFill>
                  <a:srgbClr val="008000"/>
                </a:solidFill>
              </a:rPr>
              <a:t>Rv</a:t>
            </a:r>
            <a:r>
              <a:rPr lang="fr-FR" sz="1400" dirty="0">
                <a:solidFill>
                  <a:srgbClr val="008000"/>
                </a:solidFill>
              </a:rPr>
              <a:t>)  </a:t>
            </a:r>
            <a:r>
              <a:rPr lang="fr-FR" sz="1400" dirty="0">
                <a:solidFill>
                  <a:srgbClr val="000000"/>
                </a:solidFill>
              </a:rPr>
              <a:t>– </a:t>
            </a:r>
            <a:r>
              <a:rPr lang="fr-FR" sz="1400" dirty="0">
                <a:solidFill>
                  <a:schemeClr val="accent5"/>
                </a:solidFill>
              </a:rPr>
              <a:t> (Dm</a:t>
            </a:r>
            <a:r>
              <a:rPr lang="fr-FR" sz="1400" dirty="0">
                <a:solidFill>
                  <a:srgbClr val="000000"/>
                </a:solidFill>
              </a:rPr>
              <a:t>)  –  </a:t>
            </a:r>
            <a:r>
              <a:rPr lang="fr-FR" sz="1400" dirty="0">
                <a:solidFill>
                  <a:srgbClr val="C71500"/>
                </a:solidFill>
              </a:rPr>
              <a:t>(d)</a:t>
            </a:r>
            <a:r>
              <a:rPr lang="fr-FR" sz="1400" dirty="0">
                <a:solidFill>
                  <a:srgbClr val="000000"/>
                </a:solidFill>
              </a:rPr>
              <a:t>  –  </a:t>
            </a:r>
            <a:r>
              <a:rPr lang="fr-FR" sz="1400" dirty="0">
                <a:solidFill>
                  <a:srgbClr val="F7901E"/>
                </a:solidFill>
              </a:rPr>
              <a:t>(X)</a:t>
            </a:r>
            <a:r>
              <a:rPr lang="fr-FR" sz="1400" dirty="0">
                <a:solidFill>
                  <a:srgbClr val="000000"/>
                </a:solidFill>
              </a:rPr>
              <a:t>  =  </a:t>
            </a:r>
            <a:r>
              <a:rPr lang="fr-FR" sz="1400" dirty="0">
                <a:solidFill>
                  <a:srgbClr val="FF0000"/>
                </a:solidFill>
              </a:rPr>
              <a:t>(Cc)</a:t>
            </a:r>
          </a:p>
        </p:txBody>
      </p:sp>
      <p:sp>
        <p:nvSpPr>
          <p:cNvPr id="53" name="AutoShape 4"/>
          <p:cNvSpPr>
            <a:spLocks noChangeArrowheads="1"/>
          </p:cNvSpPr>
          <p:nvPr/>
        </p:nvSpPr>
        <p:spPr bwMode="auto">
          <a:xfrm>
            <a:off x="-7677" y="91698"/>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RELATION CAP ET ROUTE</a:t>
            </a:r>
          </a:p>
        </p:txBody>
      </p:sp>
      <p:grpSp>
        <p:nvGrpSpPr>
          <p:cNvPr id="55" name="Group 72"/>
          <p:cNvGrpSpPr>
            <a:grpSpLocks/>
          </p:cNvGrpSpPr>
          <p:nvPr/>
        </p:nvGrpSpPr>
        <p:grpSpPr bwMode="auto">
          <a:xfrm rot="5400000">
            <a:off x="2502862" y="5279313"/>
            <a:ext cx="1351864" cy="969516"/>
            <a:chOff x="312" y="420"/>
            <a:chExt cx="4944" cy="3409"/>
          </a:xfrm>
          <a:solidFill>
            <a:schemeClr val="accent5">
              <a:lumMod val="40000"/>
              <a:lumOff val="60000"/>
            </a:schemeClr>
          </a:solidFill>
          <a:effectLst/>
        </p:grpSpPr>
        <p:grpSp>
          <p:nvGrpSpPr>
            <p:cNvPr id="57" name="Group 5"/>
            <p:cNvGrpSpPr>
              <a:grpSpLocks/>
            </p:cNvGrpSpPr>
            <p:nvPr/>
          </p:nvGrpSpPr>
          <p:grpSpPr bwMode="auto">
            <a:xfrm>
              <a:off x="312" y="1416"/>
              <a:ext cx="2214" cy="529"/>
              <a:chOff x="444" y="2058"/>
              <a:chExt cx="3348" cy="714"/>
            </a:xfrm>
            <a:grpFill/>
          </p:grpSpPr>
          <p:sp>
            <p:nvSpPr>
              <p:cNvPr id="104"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05"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58"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59"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60" name="Group 10"/>
            <p:cNvGrpSpPr>
              <a:grpSpLocks/>
            </p:cNvGrpSpPr>
            <p:nvPr/>
          </p:nvGrpSpPr>
          <p:grpSpPr bwMode="auto">
            <a:xfrm flipH="1">
              <a:off x="3042" y="1418"/>
              <a:ext cx="2214" cy="529"/>
              <a:chOff x="444" y="2058"/>
              <a:chExt cx="3348" cy="714"/>
            </a:xfrm>
            <a:grpFill/>
          </p:grpSpPr>
          <p:sp>
            <p:nvSpPr>
              <p:cNvPr id="102"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03"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61"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2"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3"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65"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70"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1"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72"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73"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4"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76"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77"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0"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1"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82" name="Group 51"/>
            <p:cNvGrpSpPr>
              <a:grpSpLocks/>
            </p:cNvGrpSpPr>
            <p:nvPr/>
          </p:nvGrpSpPr>
          <p:grpSpPr bwMode="auto">
            <a:xfrm>
              <a:off x="480" y="1434"/>
              <a:ext cx="1860" cy="408"/>
              <a:chOff x="480" y="1434"/>
              <a:chExt cx="1728" cy="408"/>
            </a:xfrm>
            <a:grpFill/>
          </p:grpSpPr>
          <p:sp>
            <p:nvSpPr>
              <p:cNvPr id="93"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94"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95"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96"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97"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98"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99"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00"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01"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83" name="Group 62"/>
            <p:cNvGrpSpPr>
              <a:grpSpLocks/>
            </p:cNvGrpSpPr>
            <p:nvPr/>
          </p:nvGrpSpPr>
          <p:grpSpPr bwMode="auto">
            <a:xfrm>
              <a:off x="3216" y="1440"/>
              <a:ext cx="1860" cy="408"/>
              <a:chOff x="480" y="1434"/>
              <a:chExt cx="1728" cy="408"/>
            </a:xfrm>
            <a:grpFill/>
          </p:grpSpPr>
          <p:sp>
            <p:nvSpPr>
              <p:cNvPr id="84"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85"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86"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87"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88"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89"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90"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91"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92"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cxnSp>
        <p:nvCxnSpPr>
          <p:cNvPr id="10" name="Connecteur droit avec flèche 9"/>
          <p:cNvCxnSpPr/>
          <p:nvPr/>
        </p:nvCxnSpPr>
        <p:spPr>
          <a:xfrm>
            <a:off x="3988449" y="2401476"/>
            <a:ext cx="0" cy="251996"/>
          </a:xfrm>
          <a:prstGeom prst="straightConnector1">
            <a:avLst/>
          </a:prstGeom>
          <a:ln w="28575" cmpd="sng">
            <a:solidFill>
              <a:srgbClr val="008000"/>
            </a:solidFill>
            <a:tailEnd type="arrow" w="sm" len="sm"/>
          </a:ln>
        </p:spPr>
        <p:style>
          <a:lnRef idx="2">
            <a:schemeClr val="accent5"/>
          </a:lnRef>
          <a:fillRef idx="0">
            <a:schemeClr val="accent5"/>
          </a:fillRef>
          <a:effectRef idx="1">
            <a:schemeClr val="accent5"/>
          </a:effectRef>
          <a:fontRef idx="minor">
            <a:schemeClr val="tx1"/>
          </a:fontRef>
        </p:style>
      </p:cxnSp>
      <p:sp>
        <p:nvSpPr>
          <p:cNvPr id="180" name="ZoneTexte 179"/>
          <p:cNvSpPr txBox="1"/>
          <p:nvPr/>
        </p:nvSpPr>
        <p:spPr>
          <a:xfrm>
            <a:off x="2394695" y="2673531"/>
            <a:ext cx="4284759" cy="307777"/>
          </a:xfrm>
          <a:prstGeom prst="rect">
            <a:avLst/>
          </a:prstGeom>
          <a:solidFill>
            <a:schemeClr val="bg2">
              <a:lumMod val="40000"/>
              <a:lumOff val="60000"/>
            </a:schemeClr>
          </a:solidFill>
          <a:ln>
            <a:solidFill>
              <a:srgbClr val="AAB5C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400" dirty="0">
                <a:solidFill>
                  <a:srgbClr val="FF0000"/>
                </a:solidFill>
              </a:rPr>
              <a:t>   Cap compas  </a:t>
            </a:r>
            <a:r>
              <a:rPr lang="fr-FR" sz="1400" dirty="0">
                <a:solidFill>
                  <a:schemeClr val="tx1"/>
                </a:solidFill>
              </a:rPr>
              <a:t>=</a:t>
            </a:r>
            <a:r>
              <a:rPr lang="fr-FR" sz="1400" dirty="0">
                <a:solidFill>
                  <a:srgbClr val="008000"/>
                </a:solidFill>
              </a:rPr>
              <a:t> </a:t>
            </a:r>
            <a:endParaRPr lang="fr-FR" sz="1400" dirty="0">
              <a:solidFill>
                <a:schemeClr val="bg2">
                  <a:lumMod val="40000"/>
                  <a:lumOff val="60000"/>
                </a:schemeClr>
              </a:solidFill>
            </a:endParaRPr>
          </a:p>
        </p:txBody>
      </p:sp>
      <p:sp>
        <p:nvSpPr>
          <p:cNvPr id="11" name="ZoneTexte 10"/>
          <p:cNvSpPr txBox="1"/>
          <p:nvPr/>
        </p:nvSpPr>
        <p:spPr>
          <a:xfrm>
            <a:off x="3796370" y="2671294"/>
            <a:ext cx="601162" cy="307777"/>
          </a:xfrm>
          <a:prstGeom prst="rect">
            <a:avLst/>
          </a:prstGeom>
          <a:noFill/>
        </p:spPr>
        <p:txBody>
          <a:bodyPr wrap="square" rtlCol="0">
            <a:spAutoFit/>
          </a:bodyPr>
          <a:lstStyle/>
          <a:p>
            <a:r>
              <a:rPr lang="fr-FR" sz="1400" dirty="0">
                <a:solidFill>
                  <a:srgbClr val="008000"/>
                </a:solidFill>
              </a:rPr>
              <a:t>90°</a:t>
            </a:r>
          </a:p>
        </p:txBody>
      </p:sp>
      <p:sp>
        <p:nvSpPr>
          <p:cNvPr id="181" name="ZoneTexte 180"/>
          <p:cNvSpPr txBox="1"/>
          <p:nvPr/>
        </p:nvSpPr>
        <p:spPr>
          <a:xfrm>
            <a:off x="4195287" y="2660597"/>
            <a:ext cx="773836" cy="307777"/>
          </a:xfrm>
          <a:prstGeom prst="rect">
            <a:avLst/>
          </a:prstGeom>
          <a:noFill/>
        </p:spPr>
        <p:txBody>
          <a:bodyPr wrap="square" rtlCol="0">
            <a:spAutoFit/>
          </a:bodyPr>
          <a:lstStyle/>
          <a:p>
            <a:r>
              <a:rPr lang="fr-FR" sz="1400" dirty="0"/>
              <a:t>-  </a:t>
            </a:r>
            <a:r>
              <a:rPr lang="fr-FR" sz="1400" dirty="0">
                <a:solidFill>
                  <a:srgbClr val="1C4596"/>
                </a:solidFill>
              </a:rPr>
              <a:t>(-5°)</a:t>
            </a:r>
          </a:p>
        </p:txBody>
      </p:sp>
      <p:cxnSp>
        <p:nvCxnSpPr>
          <p:cNvPr id="182" name="Connecteur droit avec flèche 181"/>
          <p:cNvCxnSpPr/>
          <p:nvPr/>
        </p:nvCxnSpPr>
        <p:spPr>
          <a:xfrm>
            <a:off x="4661649" y="2408601"/>
            <a:ext cx="0" cy="251996"/>
          </a:xfrm>
          <a:prstGeom prst="straightConnector1">
            <a:avLst/>
          </a:prstGeom>
          <a:ln w="28575" cmpd="sng">
            <a:tailEnd type="arrow" w="sm" len="sm"/>
          </a:ln>
        </p:spPr>
        <p:style>
          <a:lnRef idx="2">
            <a:schemeClr val="accent5"/>
          </a:lnRef>
          <a:fillRef idx="0">
            <a:schemeClr val="accent5"/>
          </a:fillRef>
          <a:effectRef idx="1">
            <a:schemeClr val="accent5"/>
          </a:effectRef>
          <a:fontRef idx="minor">
            <a:schemeClr val="tx1"/>
          </a:fontRef>
        </p:style>
      </p:cxnSp>
      <p:cxnSp>
        <p:nvCxnSpPr>
          <p:cNvPr id="183" name="Connecteur droit avec flèche 182"/>
          <p:cNvCxnSpPr/>
          <p:nvPr/>
        </p:nvCxnSpPr>
        <p:spPr>
          <a:xfrm>
            <a:off x="5253430" y="2408601"/>
            <a:ext cx="0" cy="251996"/>
          </a:xfrm>
          <a:prstGeom prst="straightConnector1">
            <a:avLst/>
          </a:prstGeom>
          <a:ln w="28575" cmpd="sng">
            <a:solidFill>
              <a:srgbClr val="C715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84" name="Connecteur droit avec flèche 183"/>
          <p:cNvCxnSpPr/>
          <p:nvPr/>
        </p:nvCxnSpPr>
        <p:spPr>
          <a:xfrm>
            <a:off x="6312162" y="2413609"/>
            <a:ext cx="0" cy="251996"/>
          </a:xfrm>
          <a:prstGeom prst="straightConnector1">
            <a:avLst/>
          </a:prstGeom>
          <a:ln w="28575" cmpd="sng">
            <a:solidFill>
              <a:srgbClr val="FF00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85" name="Connecteur droit avec flèche 184"/>
          <p:cNvCxnSpPr/>
          <p:nvPr/>
        </p:nvCxnSpPr>
        <p:spPr>
          <a:xfrm>
            <a:off x="5756117" y="2408601"/>
            <a:ext cx="0" cy="251996"/>
          </a:xfrm>
          <a:prstGeom prst="straightConnector1">
            <a:avLst/>
          </a:prstGeom>
          <a:ln w="28575" cmpd="sng">
            <a:solidFill>
              <a:schemeClr val="accent1"/>
            </a:solidFill>
            <a:tailEnd type="arrow" w="sm" len="sm"/>
          </a:ln>
        </p:spPr>
        <p:style>
          <a:lnRef idx="2">
            <a:schemeClr val="accent5"/>
          </a:lnRef>
          <a:fillRef idx="0">
            <a:schemeClr val="accent5"/>
          </a:fillRef>
          <a:effectRef idx="1">
            <a:schemeClr val="accent5"/>
          </a:effectRef>
          <a:fontRef idx="minor">
            <a:schemeClr val="tx1"/>
          </a:fontRef>
        </p:style>
      </p:cxnSp>
      <p:sp>
        <p:nvSpPr>
          <p:cNvPr id="186" name="ZoneTexte 185"/>
          <p:cNvSpPr txBox="1"/>
          <p:nvPr/>
        </p:nvSpPr>
        <p:spPr>
          <a:xfrm>
            <a:off x="4861443" y="2670307"/>
            <a:ext cx="773836" cy="307777"/>
          </a:xfrm>
          <a:prstGeom prst="rect">
            <a:avLst/>
          </a:prstGeom>
          <a:noFill/>
        </p:spPr>
        <p:txBody>
          <a:bodyPr wrap="square" rtlCol="0">
            <a:spAutoFit/>
          </a:bodyPr>
          <a:lstStyle/>
          <a:p>
            <a:r>
              <a:rPr lang="fr-FR" sz="1400" dirty="0"/>
              <a:t>- </a:t>
            </a:r>
            <a:r>
              <a:rPr lang="fr-FR" sz="1400" dirty="0">
                <a:solidFill>
                  <a:srgbClr val="C71500"/>
                </a:solidFill>
              </a:rPr>
              <a:t>(-3°)   </a:t>
            </a:r>
          </a:p>
        </p:txBody>
      </p:sp>
      <p:sp>
        <p:nvSpPr>
          <p:cNvPr id="187" name="ZoneTexte 186"/>
          <p:cNvSpPr txBox="1"/>
          <p:nvPr/>
        </p:nvSpPr>
        <p:spPr>
          <a:xfrm>
            <a:off x="5424682" y="2652612"/>
            <a:ext cx="773836" cy="307777"/>
          </a:xfrm>
          <a:prstGeom prst="rect">
            <a:avLst/>
          </a:prstGeom>
          <a:noFill/>
        </p:spPr>
        <p:txBody>
          <a:bodyPr wrap="square" rtlCol="0">
            <a:spAutoFit/>
          </a:bodyPr>
          <a:lstStyle/>
          <a:p>
            <a:r>
              <a:rPr lang="fr-FR" sz="1400" dirty="0"/>
              <a:t>- </a:t>
            </a:r>
            <a:r>
              <a:rPr lang="fr-FR" sz="1400" dirty="0">
                <a:solidFill>
                  <a:schemeClr val="accent1"/>
                </a:solidFill>
              </a:rPr>
              <a:t>( 0°)</a:t>
            </a:r>
          </a:p>
        </p:txBody>
      </p:sp>
      <p:sp>
        <p:nvSpPr>
          <p:cNvPr id="188" name="ZoneTexte 187"/>
          <p:cNvSpPr txBox="1"/>
          <p:nvPr/>
        </p:nvSpPr>
        <p:spPr>
          <a:xfrm>
            <a:off x="5926357" y="2660831"/>
            <a:ext cx="773836" cy="307777"/>
          </a:xfrm>
          <a:prstGeom prst="rect">
            <a:avLst/>
          </a:prstGeom>
          <a:noFill/>
          <a:scene3d>
            <a:camera prst="orthographicFront"/>
            <a:lightRig rig="threePt" dir="t"/>
          </a:scene3d>
          <a:sp3d>
            <a:bevelT prst="slope"/>
          </a:sp3d>
        </p:spPr>
        <p:txBody>
          <a:bodyPr wrap="square" rtlCol="0">
            <a:spAutoFit/>
          </a:bodyPr>
          <a:lstStyle/>
          <a:p>
            <a:r>
              <a:rPr lang="fr-FR" sz="1400" dirty="0"/>
              <a:t> =  </a:t>
            </a:r>
            <a:r>
              <a:rPr lang="fr-FR" sz="1400" dirty="0">
                <a:solidFill>
                  <a:srgbClr val="FF0000"/>
                </a:solidFill>
              </a:rPr>
              <a:t>98°</a:t>
            </a:r>
          </a:p>
        </p:txBody>
      </p:sp>
      <p:sp>
        <p:nvSpPr>
          <p:cNvPr id="196" name="Légende à une bordure 2 195"/>
          <p:cNvSpPr/>
          <p:nvPr/>
        </p:nvSpPr>
        <p:spPr>
          <a:xfrm>
            <a:off x="6871146" y="4797039"/>
            <a:ext cx="2158553" cy="285908"/>
          </a:xfrm>
          <a:prstGeom prst="accentCallout2">
            <a:avLst>
              <a:gd name="adj1" fmla="val 49844"/>
              <a:gd name="adj2" fmla="val 451"/>
              <a:gd name="adj3" fmla="val 44853"/>
              <a:gd name="adj4" fmla="val -13554"/>
              <a:gd name="adj5" fmla="val 179130"/>
              <a:gd name="adj6" fmla="val -29774"/>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600" dirty="0">
                <a:solidFill>
                  <a:srgbClr val="FF0000"/>
                </a:solidFill>
              </a:rPr>
              <a:t>Cap compas (Cc) = 88°</a:t>
            </a:r>
          </a:p>
        </p:txBody>
      </p:sp>
      <p:grpSp>
        <p:nvGrpSpPr>
          <p:cNvPr id="106" name="Grouper 105"/>
          <p:cNvGrpSpPr/>
          <p:nvPr/>
        </p:nvGrpSpPr>
        <p:grpSpPr>
          <a:xfrm rot="5400000" flipV="1">
            <a:off x="6586876" y="5305335"/>
            <a:ext cx="540000" cy="179997"/>
            <a:chOff x="5703983" y="4140437"/>
            <a:chExt cx="1850054" cy="556859"/>
          </a:xfrm>
          <a:effectLst/>
        </p:grpSpPr>
        <p:sp>
          <p:nvSpPr>
            <p:cNvPr id="107" name="Trapèze 106"/>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8" name="Trapèze 107"/>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9" name="Trapèze 108"/>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0" name="Trapèze 109"/>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1" name="Trapèze 110"/>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12" name="Grouper 111"/>
          <p:cNvGrpSpPr/>
          <p:nvPr/>
        </p:nvGrpSpPr>
        <p:grpSpPr>
          <a:xfrm flipV="1">
            <a:off x="3742528" y="5769159"/>
            <a:ext cx="2348710" cy="431999"/>
            <a:chOff x="1878423" y="2563625"/>
            <a:chExt cx="5152442" cy="970330"/>
          </a:xfrm>
          <a:pattFill prst="ltUpDiag">
            <a:fgClr>
              <a:schemeClr val="tx1">
                <a:lumMod val="50000"/>
                <a:lumOff val="50000"/>
              </a:schemeClr>
            </a:fgClr>
            <a:bgClr>
              <a:schemeClr val="bg1"/>
            </a:bgClr>
          </a:pattFill>
        </p:grpSpPr>
        <p:sp>
          <p:nvSpPr>
            <p:cNvPr id="113" name="Triangle isocèle 112"/>
            <p:cNvSpPr/>
            <p:nvPr/>
          </p:nvSpPr>
          <p:spPr>
            <a:xfrm>
              <a:off x="1878423" y="2571707"/>
              <a:ext cx="5152442" cy="962248"/>
            </a:xfrm>
            <a:prstGeom prst="triangle">
              <a:avLst>
                <a:gd name="adj" fmla="val 99812"/>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4" name="Connecteur droit 113"/>
            <p:cNvCxnSpPr/>
            <p:nvPr/>
          </p:nvCxnSpPr>
          <p:spPr>
            <a:xfrm flipV="1">
              <a:off x="2113140" y="2563625"/>
              <a:ext cx="4917588" cy="929237"/>
            </a:xfrm>
            <a:prstGeom prst="line">
              <a:avLst/>
            </a:prstGeom>
            <a:grpFill/>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sp>
        <p:nvSpPr>
          <p:cNvPr id="115" name="ZoneTexte 114"/>
          <p:cNvSpPr txBox="1"/>
          <p:nvPr/>
        </p:nvSpPr>
        <p:spPr>
          <a:xfrm rot="660000">
            <a:off x="4106795" y="6004650"/>
            <a:ext cx="1765239" cy="276999"/>
          </a:xfrm>
          <a:prstGeom prst="rect">
            <a:avLst/>
          </a:prstGeom>
          <a:noFill/>
          <a:ln>
            <a:noFill/>
          </a:ln>
          <a:effectLst/>
          <a:scene3d>
            <a:camera prst="orthographicFront"/>
            <a:lightRig rig="chilly" dir="t"/>
          </a:scene3d>
          <a:sp3d contourW="12700" prstMaterial="softEdge">
            <a:contourClr>
              <a:schemeClr val="lt1"/>
            </a:contourClr>
          </a:sp3d>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algn="ctr"/>
            <a:r>
              <a:rPr lang="fr-FR" sz="1200" i="1" dirty="0">
                <a:solidFill>
                  <a:schemeClr val="tx1"/>
                </a:solidFill>
                <a:latin typeface="+mj-lt"/>
                <a:cs typeface="Cambria"/>
              </a:rPr>
              <a:t>Dérive (X) 10° droite</a:t>
            </a:r>
          </a:p>
        </p:txBody>
      </p:sp>
      <p:sp>
        <p:nvSpPr>
          <p:cNvPr id="116" name="ZoneTexte 115"/>
          <p:cNvSpPr txBox="1"/>
          <p:nvPr/>
        </p:nvSpPr>
        <p:spPr>
          <a:xfrm>
            <a:off x="5402082" y="2656597"/>
            <a:ext cx="990686" cy="307777"/>
          </a:xfrm>
          <a:prstGeom prst="rect">
            <a:avLst/>
          </a:prstGeom>
          <a:noFill/>
        </p:spPr>
        <p:txBody>
          <a:bodyPr wrap="square" rtlCol="0">
            <a:spAutoFit/>
          </a:bodyPr>
          <a:lstStyle/>
          <a:p>
            <a:r>
              <a:rPr lang="fr-FR" sz="1400" dirty="0"/>
              <a:t>-</a:t>
            </a:r>
            <a:r>
              <a:rPr lang="fr-FR" sz="1400" dirty="0">
                <a:solidFill>
                  <a:schemeClr val="accent1"/>
                </a:solidFill>
              </a:rPr>
              <a:t>(+10°)</a:t>
            </a:r>
          </a:p>
        </p:txBody>
      </p:sp>
      <p:sp>
        <p:nvSpPr>
          <p:cNvPr id="117" name="ZoneTexte 116"/>
          <p:cNvSpPr txBox="1"/>
          <p:nvPr/>
        </p:nvSpPr>
        <p:spPr>
          <a:xfrm>
            <a:off x="5930302" y="2664170"/>
            <a:ext cx="773836" cy="307777"/>
          </a:xfrm>
          <a:prstGeom prst="rect">
            <a:avLst/>
          </a:prstGeom>
          <a:noFill/>
          <a:scene3d>
            <a:camera prst="orthographicFront"/>
            <a:lightRig rig="threePt" dir="t"/>
          </a:scene3d>
          <a:sp3d>
            <a:bevelT prst="slope"/>
          </a:sp3d>
        </p:spPr>
        <p:txBody>
          <a:bodyPr wrap="square" rtlCol="0">
            <a:spAutoFit/>
          </a:bodyPr>
          <a:lstStyle/>
          <a:p>
            <a:r>
              <a:rPr lang="fr-FR" sz="1400" dirty="0"/>
              <a:t> =  </a:t>
            </a:r>
            <a:r>
              <a:rPr lang="fr-FR" sz="1400" dirty="0">
                <a:solidFill>
                  <a:srgbClr val="FF0000"/>
                </a:solidFill>
              </a:rPr>
              <a:t>88°</a:t>
            </a:r>
          </a:p>
        </p:txBody>
      </p:sp>
      <p:sp>
        <p:nvSpPr>
          <p:cNvPr id="119" name="Triangle isocèle 118"/>
          <p:cNvSpPr/>
          <p:nvPr/>
        </p:nvSpPr>
        <p:spPr>
          <a:xfrm>
            <a:off x="3706429" y="5309540"/>
            <a:ext cx="2375996" cy="428401"/>
          </a:xfrm>
          <a:prstGeom prst="triangle">
            <a:avLst>
              <a:gd name="adj" fmla="val 99812"/>
            </a:avLst>
          </a:prstGeom>
          <a:pattFill prst="ltDnDiag">
            <a:fgClr>
              <a:schemeClr val="accent4"/>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121" name="Grouper 120"/>
          <p:cNvGrpSpPr/>
          <p:nvPr/>
        </p:nvGrpSpPr>
        <p:grpSpPr>
          <a:xfrm rot="21042556">
            <a:off x="2671250" y="4921055"/>
            <a:ext cx="3633516" cy="1351864"/>
            <a:chOff x="1446887" y="4769805"/>
            <a:chExt cx="3633516" cy="1351864"/>
          </a:xfrm>
        </p:grpSpPr>
        <p:grpSp>
          <p:nvGrpSpPr>
            <p:cNvPr id="122" name="Group 72"/>
            <p:cNvGrpSpPr>
              <a:grpSpLocks/>
            </p:cNvGrpSpPr>
            <p:nvPr/>
          </p:nvGrpSpPr>
          <p:grpSpPr bwMode="auto">
            <a:xfrm rot="5400000">
              <a:off x="1255714" y="4960978"/>
              <a:ext cx="1351864" cy="969518"/>
              <a:chOff x="312" y="420"/>
              <a:chExt cx="4944" cy="3409"/>
            </a:xfrm>
            <a:solidFill>
              <a:schemeClr val="accent5">
                <a:lumMod val="40000"/>
                <a:lumOff val="60000"/>
              </a:schemeClr>
            </a:solidFill>
            <a:effectLst/>
          </p:grpSpPr>
          <p:grpSp>
            <p:nvGrpSpPr>
              <p:cNvPr id="124" name="Group 5"/>
              <p:cNvGrpSpPr>
                <a:grpSpLocks/>
              </p:cNvGrpSpPr>
              <p:nvPr/>
            </p:nvGrpSpPr>
            <p:grpSpPr bwMode="auto">
              <a:xfrm>
                <a:off x="312" y="1416"/>
                <a:ext cx="2214" cy="529"/>
                <a:chOff x="444" y="2058"/>
                <a:chExt cx="3348" cy="714"/>
              </a:xfrm>
              <a:grpFill/>
            </p:grpSpPr>
            <p:sp>
              <p:nvSpPr>
                <p:cNvPr id="165"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6"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25"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6"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27" name="Group 10"/>
              <p:cNvGrpSpPr>
                <a:grpSpLocks/>
              </p:cNvGrpSpPr>
              <p:nvPr/>
            </p:nvGrpSpPr>
            <p:grpSpPr bwMode="auto">
              <a:xfrm flipH="1">
                <a:off x="3042" y="1418"/>
                <a:ext cx="2214" cy="529"/>
                <a:chOff x="444" y="2058"/>
                <a:chExt cx="3348" cy="714"/>
              </a:xfrm>
              <a:grpFill/>
            </p:grpSpPr>
            <p:sp>
              <p:nvSpPr>
                <p:cNvPr id="163"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4"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28"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9"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0"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131"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3"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34"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5"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136"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137"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8"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39"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40"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41"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42"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143" name="Group 51"/>
              <p:cNvGrpSpPr>
                <a:grpSpLocks/>
              </p:cNvGrpSpPr>
              <p:nvPr/>
            </p:nvGrpSpPr>
            <p:grpSpPr bwMode="auto">
              <a:xfrm>
                <a:off x="480" y="1434"/>
                <a:ext cx="1860" cy="408"/>
                <a:chOff x="480" y="1434"/>
                <a:chExt cx="1728" cy="408"/>
              </a:xfrm>
              <a:grpFill/>
            </p:grpSpPr>
            <p:sp>
              <p:nvSpPr>
                <p:cNvPr id="154"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155"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156"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157"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158"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159" name="Line 47"/>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160"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61"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62"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144" name="Group 62"/>
              <p:cNvGrpSpPr>
                <a:grpSpLocks/>
              </p:cNvGrpSpPr>
              <p:nvPr/>
            </p:nvGrpSpPr>
            <p:grpSpPr bwMode="auto">
              <a:xfrm>
                <a:off x="3216" y="1440"/>
                <a:ext cx="1860" cy="408"/>
                <a:chOff x="480" y="1434"/>
                <a:chExt cx="1728" cy="408"/>
              </a:xfrm>
              <a:grpFill/>
            </p:grpSpPr>
            <p:sp>
              <p:nvSpPr>
                <p:cNvPr id="145"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146"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147"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148"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149"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150"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151"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52"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53"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cxnSp>
          <p:nvCxnSpPr>
            <p:cNvPr id="123" name="Connecteur droit 122"/>
            <p:cNvCxnSpPr>
              <a:stCxn id="130" idx="0"/>
            </p:cNvCxnSpPr>
            <p:nvPr/>
          </p:nvCxnSpPr>
          <p:spPr>
            <a:xfrm>
              <a:off x="2416404" y="5445736"/>
              <a:ext cx="2663999" cy="0"/>
            </a:xfrm>
            <a:prstGeom prst="line">
              <a:avLst/>
            </a:prstGeom>
            <a:ln w="19050" cmpd="sng">
              <a:solidFill>
                <a:schemeClr val="tx1"/>
              </a:solidFill>
              <a:prstDash val="dashDot"/>
              <a:tailEnd type="arrow"/>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grpSp>
      <p:grpSp>
        <p:nvGrpSpPr>
          <p:cNvPr id="3" name="Grouper 2"/>
          <p:cNvGrpSpPr/>
          <p:nvPr/>
        </p:nvGrpSpPr>
        <p:grpSpPr>
          <a:xfrm>
            <a:off x="3494065" y="5608611"/>
            <a:ext cx="475271" cy="569911"/>
            <a:chOff x="3494065" y="5380011"/>
            <a:chExt cx="475271" cy="569911"/>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494065" y="5642145"/>
              <a:ext cx="475271" cy="307777"/>
            </a:xfrm>
            <a:prstGeom prst="rect">
              <a:avLst/>
            </a:prstGeom>
            <a:noFill/>
          </p:spPr>
          <p:txBody>
            <a:bodyPr wrap="square" rtlCol="0">
              <a:spAutoFit/>
            </a:bodyPr>
            <a:lstStyle/>
            <a:p>
              <a:pPr algn="ctr"/>
              <a:r>
                <a:rPr lang="fr-FR" sz="1400" dirty="0"/>
                <a:t>A</a:t>
              </a:r>
            </a:p>
          </p:txBody>
        </p:sp>
      </p:grpSp>
      <p:sp>
        <p:nvSpPr>
          <p:cNvPr id="167" name="Légende à une bordure 2 166"/>
          <p:cNvSpPr/>
          <p:nvPr/>
        </p:nvSpPr>
        <p:spPr>
          <a:xfrm>
            <a:off x="3036417" y="3125451"/>
            <a:ext cx="589553" cy="285908"/>
          </a:xfrm>
          <a:prstGeom prst="accentCallout2">
            <a:avLst>
              <a:gd name="adj1" fmla="val 49844"/>
              <a:gd name="adj2" fmla="val 451"/>
              <a:gd name="adj3" fmla="val 49844"/>
              <a:gd name="adj4" fmla="val -23424"/>
              <a:gd name="adj5" fmla="val 170246"/>
              <a:gd name="adj6" fmla="val -48693"/>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a:solidFill>
                  <a:srgbClr val="3366FF"/>
                </a:solidFill>
              </a:rPr>
              <a:t>Nm</a:t>
            </a:r>
          </a:p>
        </p:txBody>
      </p:sp>
      <p:sp>
        <p:nvSpPr>
          <p:cNvPr id="168" name="Légende à une bordure 2 167"/>
          <p:cNvSpPr/>
          <p:nvPr/>
        </p:nvSpPr>
        <p:spPr>
          <a:xfrm>
            <a:off x="3720634" y="3322780"/>
            <a:ext cx="584831" cy="215624"/>
          </a:xfrm>
          <a:prstGeom prst="accentCallout2">
            <a:avLst>
              <a:gd name="adj1" fmla="val 49844"/>
              <a:gd name="adj2" fmla="val 451"/>
              <a:gd name="adj3" fmla="val 33845"/>
              <a:gd name="adj4" fmla="val -8946"/>
              <a:gd name="adj5" fmla="val 32509"/>
              <a:gd name="adj6" fmla="val -39946"/>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err="1">
                <a:solidFill>
                  <a:srgbClr val="008000"/>
                </a:solidFill>
              </a:rPr>
              <a:t>Nv</a:t>
            </a:r>
            <a:endParaRPr lang="fr-FR" sz="1400" dirty="0">
              <a:solidFill>
                <a:srgbClr val="008000"/>
              </a:solidFill>
            </a:endParaRPr>
          </a:p>
        </p:txBody>
      </p:sp>
      <p:sp>
        <p:nvSpPr>
          <p:cNvPr id="169" name="Légende à une bordure 2 168"/>
          <p:cNvSpPr/>
          <p:nvPr/>
        </p:nvSpPr>
        <p:spPr>
          <a:xfrm flipH="1">
            <a:off x="2472012" y="3383878"/>
            <a:ext cx="442455" cy="285908"/>
          </a:xfrm>
          <a:prstGeom prst="accentCallout2">
            <a:avLst>
              <a:gd name="adj1" fmla="val 49844"/>
              <a:gd name="adj2" fmla="val 451"/>
              <a:gd name="adj3" fmla="val 49844"/>
              <a:gd name="adj4" fmla="val -23424"/>
              <a:gd name="adj5" fmla="val 179130"/>
              <a:gd name="adj6" fmla="val -29774"/>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sz="1400" dirty="0" err="1">
                <a:solidFill>
                  <a:srgbClr val="FF0000"/>
                </a:solidFill>
              </a:rPr>
              <a:t>Nc</a:t>
            </a:r>
            <a:endParaRPr lang="fr-FR" sz="1400" dirty="0">
              <a:solidFill>
                <a:srgbClr val="FF0000"/>
              </a:solidFill>
            </a:endParaRPr>
          </a:p>
        </p:txBody>
      </p:sp>
      <p:cxnSp>
        <p:nvCxnSpPr>
          <p:cNvPr id="56" name="Connecteur droit 55"/>
          <p:cNvCxnSpPr>
            <a:stCxn id="63" idx="0"/>
          </p:cNvCxnSpPr>
          <p:nvPr/>
        </p:nvCxnSpPr>
        <p:spPr>
          <a:xfrm>
            <a:off x="3663550" y="5764068"/>
            <a:ext cx="2663999" cy="0"/>
          </a:xfrm>
          <a:prstGeom prst="line">
            <a:avLst/>
          </a:prstGeom>
          <a:ln w="19050" cmpd="sng">
            <a:solidFill>
              <a:schemeClr val="tx1"/>
            </a:solidFill>
            <a:prstDash val="dashDot"/>
            <a:tailEnd type="arrow"/>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70" name="ZoneTexte 169"/>
          <p:cNvSpPr txBox="1"/>
          <p:nvPr/>
        </p:nvSpPr>
        <p:spPr>
          <a:xfrm>
            <a:off x="506037" y="929499"/>
            <a:ext cx="8166851" cy="815608"/>
          </a:xfrm>
          <a:prstGeom prst="rect">
            <a:avLst/>
          </a:prstGeom>
          <a:noFill/>
        </p:spPr>
        <p:txBody>
          <a:bodyPr wrap="square" rtlCol="0">
            <a:spAutoFit/>
          </a:bodyPr>
          <a:lstStyle/>
          <a:p>
            <a:pPr algn="ctr">
              <a:spcAft>
                <a:spcPts val="600"/>
              </a:spcAft>
            </a:pPr>
            <a:r>
              <a:rPr lang="fr-FR" sz="1400" dirty="0"/>
              <a:t>On nomme cap, la direction selon laquelle l’avion doit être orienté pour suivre une route en corrigeant la dérive due au vent. </a:t>
            </a:r>
          </a:p>
          <a:p>
            <a:pPr algn="ctr"/>
            <a:r>
              <a:rPr lang="fr-FR" sz="1400" dirty="0"/>
              <a:t>On lit le cap sur le compas.</a:t>
            </a:r>
          </a:p>
        </p:txBody>
      </p:sp>
      <p:sp>
        <p:nvSpPr>
          <p:cNvPr id="171" name="Rectangle 170"/>
          <p:cNvSpPr/>
          <p:nvPr/>
        </p:nvSpPr>
        <p:spPr>
          <a:xfrm>
            <a:off x="3625970" y="560744"/>
            <a:ext cx="1965001" cy="379591"/>
          </a:xfrm>
          <a:prstGeom prst="rect">
            <a:avLst/>
          </a:prstGeom>
        </p:spPr>
        <p:txBody>
          <a:bodyPr wrap="none">
            <a:spAutoFit/>
          </a:bodyPr>
          <a:lstStyle/>
          <a:p>
            <a:pPr algn="ctr">
              <a:lnSpc>
                <a:spcPct val="120000"/>
              </a:lnSpc>
              <a:spcAft>
                <a:spcPts val="600"/>
              </a:spcAft>
              <a:defRPr/>
            </a:pPr>
            <a:r>
              <a:rPr lang="fr-FR" sz="1600" cap="all" dirty="0">
                <a:solidFill>
                  <a:srgbClr val="C0504D"/>
                </a:solidFill>
                <a:latin typeface="Trebuchet MS"/>
                <a:cs typeface="Trebuchet MS"/>
              </a:rPr>
              <a:t>Rappel sur le cap</a:t>
            </a:r>
          </a:p>
        </p:txBody>
      </p:sp>
    </p:spTree>
    <p:extLst>
      <p:ext uri="{BB962C8B-B14F-4D97-AF65-F5344CB8AC3E}">
        <p14:creationId xmlns:p14="http://schemas.microsoft.com/office/powerpoint/2010/main" val="262382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left)">
                                      <p:cBhvr>
                                        <p:cTn id="7" dur="500"/>
                                        <p:tgtEl>
                                          <p:spTgt spid="1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8" presetClass="exit" presetSubtype="0" accel="50000" fill="hold" grpId="0" nodeType="clickEffect">
                                  <p:stCondLst>
                                    <p:cond delay="0"/>
                                  </p:stCondLst>
                                  <p:childTnLst>
                                    <p:anim calcmode="lin" valueType="num">
                                      <p:cBhvr>
                                        <p:cTn id="14" dur="1000">
                                          <p:stCondLst>
                                            <p:cond delay="0"/>
                                          </p:stCondLst>
                                        </p:cTn>
                                        <p:tgtEl>
                                          <p:spTgt spid="187"/>
                                        </p:tgtEl>
                                        <p:attrNameLst>
                                          <p:attrName>style.rotation</p:attrName>
                                        </p:attrNameLst>
                                      </p:cBhvr>
                                      <p:tavLst>
                                        <p:tav tm="0">
                                          <p:val>
                                            <p:fltVal val="0"/>
                                          </p:val>
                                        </p:tav>
                                        <p:tav tm="100000">
                                          <p:val>
                                            <p:fltVal val="45"/>
                                          </p:val>
                                        </p:tav>
                                      </p:tavLst>
                                    </p:anim>
                                    <p:anim calcmode="lin" valueType="num">
                                      <p:cBhvr>
                                        <p:cTn id="15" dur="1000">
                                          <p:stCondLst>
                                            <p:cond delay="0"/>
                                          </p:stCondLst>
                                        </p:cTn>
                                        <p:tgtEl>
                                          <p:spTgt spid="187"/>
                                        </p:tgtEl>
                                        <p:attrNameLst>
                                          <p:attrName>ppt_y</p:attrName>
                                        </p:attrNameLst>
                                      </p:cBhvr>
                                      <p:tavLst>
                                        <p:tav tm="0">
                                          <p:val>
                                            <p:strVal val="ppt_y"/>
                                          </p:val>
                                        </p:tav>
                                        <p:tav tm="100000">
                                          <p:val>
                                            <p:strVal val="ppt_y+1"/>
                                          </p:val>
                                        </p:tav>
                                      </p:tavLst>
                                    </p:anim>
                                    <p:set>
                                      <p:cBhvr>
                                        <p:cTn id="16" dur="1" fill="hold">
                                          <p:stCondLst>
                                            <p:cond delay="999"/>
                                          </p:stCondLst>
                                        </p:cTn>
                                        <p:tgtEl>
                                          <p:spTgt spid="187"/>
                                        </p:tgtEl>
                                        <p:attrNameLst>
                                          <p:attrName>style.visibility</p:attrName>
                                        </p:attrNameLst>
                                      </p:cBhvr>
                                      <p:to>
                                        <p:strVal val="hidden"/>
                                      </p:to>
                                    </p:set>
                                  </p:childTnLst>
                                </p:cTn>
                              </p:par>
                              <p:par>
                                <p:cTn id="17" presetID="38" presetClass="entr" presetSubtype="0" accel="50000" fill="hold" grpId="1" nodeType="withEffect">
                                  <p:stCondLst>
                                    <p:cond delay="0"/>
                                  </p:stCondLst>
                                  <p:childTnLst>
                                    <p:set>
                                      <p:cBhvr>
                                        <p:cTn id="18" dur="1" fill="hold">
                                          <p:stCondLst>
                                            <p:cond delay="0"/>
                                          </p:stCondLst>
                                        </p:cTn>
                                        <p:tgtEl>
                                          <p:spTgt spid="116"/>
                                        </p:tgtEl>
                                        <p:attrNameLst>
                                          <p:attrName>style.visibility</p:attrName>
                                        </p:attrNameLst>
                                      </p:cBhvr>
                                      <p:to>
                                        <p:strVal val="visible"/>
                                      </p:to>
                                    </p:set>
                                    <p:set>
                                      <p:cBhvr>
                                        <p:cTn id="19" dur="455" fill="hold">
                                          <p:stCondLst>
                                            <p:cond delay="0"/>
                                          </p:stCondLst>
                                        </p:cTn>
                                        <p:tgtEl>
                                          <p:spTgt spid="116"/>
                                        </p:tgtEl>
                                        <p:attrNameLst>
                                          <p:attrName>style.rotation</p:attrName>
                                        </p:attrNameLst>
                                      </p:cBhvr>
                                      <p:to>
                                        <p:strVal val="-45.0"/>
                                      </p:to>
                                    </p:set>
                                    <p:anim calcmode="lin" valueType="num">
                                      <p:cBhvr>
                                        <p:cTn id="20" dur="455" fill="hold">
                                          <p:stCondLst>
                                            <p:cond delay="455"/>
                                          </p:stCondLst>
                                        </p:cTn>
                                        <p:tgtEl>
                                          <p:spTgt spid="116"/>
                                        </p:tgtEl>
                                        <p:attrNameLst>
                                          <p:attrName>style.rotation</p:attrName>
                                        </p:attrNameLst>
                                      </p:cBhvr>
                                      <p:tavLst>
                                        <p:tav tm="0">
                                          <p:val>
                                            <p:fltVal val="-45"/>
                                          </p:val>
                                        </p:tav>
                                        <p:tav tm="69900">
                                          <p:val>
                                            <p:fltVal val="45"/>
                                          </p:val>
                                        </p:tav>
                                        <p:tav tm="100000">
                                          <p:val>
                                            <p:fltVal val="0"/>
                                          </p:val>
                                        </p:tav>
                                      </p:tavLst>
                                    </p:anim>
                                    <p:anim calcmode="lin" valueType="num">
                                      <p:cBhvr>
                                        <p:cTn id="21" dur="455" fill="hold">
                                          <p:stCondLst>
                                            <p:cond delay="0"/>
                                          </p:stCondLst>
                                        </p:cTn>
                                        <p:tgtEl>
                                          <p:spTgt spid="116"/>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116"/>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116"/>
                                        </p:tgtEl>
                                        <p:attrNameLst>
                                          <p:attrName>ppt_y</p:attrName>
                                        </p:attrNameLst>
                                      </p:cBhvr>
                                      <p:tavLst>
                                        <p:tav tm="0">
                                          <p:val>
                                            <p:strVal val="#ppt_y-(0.354*#ppt_w-0.172*#ppt_h)"/>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8" presetClass="exit" presetSubtype="0" accel="50000" fill="hold" grpId="0" nodeType="clickEffect">
                                  <p:stCondLst>
                                    <p:cond delay="0"/>
                                  </p:stCondLst>
                                  <p:childTnLst>
                                    <p:anim calcmode="lin" valueType="num">
                                      <p:cBhvr>
                                        <p:cTn id="27" dur="1000">
                                          <p:stCondLst>
                                            <p:cond delay="0"/>
                                          </p:stCondLst>
                                        </p:cTn>
                                        <p:tgtEl>
                                          <p:spTgt spid="188">
                                            <p:txEl>
                                              <p:pRg st="0" end="0"/>
                                            </p:txEl>
                                          </p:spTgt>
                                        </p:tgtEl>
                                        <p:attrNameLst>
                                          <p:attrName>style.rotation</p:attrName>
                                        </p:attrNameLst>
                                      </p:cBhvr>
                                      <p:tavLst>
                                        <p:tav tm="0">
                                          <p:val>
                                            <p:fltVal val="0"/>
                                          </p:val>
                                        </p:tav>
                                        <p:tav tm="100000">
                                          <p:val>
                                            <p:fltVal val="45"/>
                                          </p:val>
                                        </p:tav>
                                      </p:tavLst>
                                    </p:anim>
                                    <p:anim calcmode="lin" valueType="num">
                                      <p:cBhvr>
                                        <p:cTn id="28" dur="1000">
                                          <p:stCondLst>
                                            <p:cond delay="0"/>
                                          </p:stCondLst>
                                        </p:cTn>
                                        <p:tgtEl>
                                          <p:spTgt spid="188">
                                            <p:txEl>
                                              <p:pRg st="0" end="0"/>
                                            </p:txEl>
                                          </p:spTgt>
                                        </p:tgtEl>
                                        <p:attrNameLst>
                                          <p:attrName>ppt_y</p:attrName>
                                        </p:attrNameLst>
                                      </p:cBhvr>
                                      <p:tavLst>
                                        <p:tav tm="0">
                                          <p:val>
                                            <p:strVal val="ppt_y"/>
                                          </p:val>
                                        </p:tav>
                                        <p:tav tm="100000">
                                          <p:val>
                                            <p:strVal val="ppt_y+1"/>
                                          </p:val>
                                        </p:tav>
                                      </p:tavLst>
                                    </p:anim>
                                    <p:set>
                                      <p:cBhvr>
                                        <p:cTn id="29" dur="1" fill="hold">
                                          <p:stCondLst>
                                            <p:cond delay="999"/>
                                          </p:stCondLst>
                                        </p:cTn>
                                        <p:tgtEl>
                                          <p:spTgt spid="188">
                                            <p:txEl>
                                              <p:pRg st="0" end="0"/>
                                            </p:txEl>
                                          </p:spTgt>
                                        </p:tgtEl>
                                        <p:attrNameLst>
                                          <p:attrName>style.visibility</p:attrName>
                                        </p:attrNameLst>
                                      </p:cBhvr>
                                      <p:to>
                                        <p:strVal val="hidden"/>
                                      </p:to>
                                    </p:set>
                                  </p:childTnLst>
                                </p:cTn>
                              </p:par>
                              <p:par>
                                <p:cTn id="30" presetID="38" presetClass="entr" presetSubtype="0" accel="50000" fill="hold" grpId="0" nodeType="withEffect">
                                  <p:stCondLst>
                                    <p:cond delay="0"/>
                                  </p:stCondLst>
                                  <p:childTnLst>
                                    <p:set>
                                      <p:cBhvr>
                                        <p:cTn id="31" dur="1" fill="hold">
                                          <p:stCondLst>
                                            <p:cond delay="0"/>
                                          </p:stCondLst>
                                        </p:cTn>
                                        <p:tgtEl>
                                          <p:spTgt spid="117">
                                            <p:txEl>
                                              <p:pRg st="0" end="0"/>
                                            </p:txEl>
                                          </p:spTgt>
                                        </p:tgtEl>
                                        <p:attrNameLst>
                                          <p:attrName>style.visibility</p:attrName>
                                        </p:attrNameLst>
                                      </p:cBhvr>
                                      <p:to>
                                        <p:strVal val="visible"/>
                                      </p:to>
                                    </p:set>
                                    <p:set>
                                      <p:cBhvr>
                                        <p:cTn id="32" dur="455" fill="hold">
                                          <p:stCondLst>
                                            <p:cond delay="0"/>
                                          </p:stCondLst>
                                        </p:cTn>
                                        <p:tgtEl>
                                          <p:spTgt spid="117">
                                            <p:txEl>
                                              <p:pRg st="0" end="0"/>
                                            </p:txEl>
                                          </p:spTgt>
                                        </p:tgtEl>
                                        <p:attrNameLst>
                                          <p:attrName>style.rotation</p:attrName>
                                        </p:attrNameLst>
                                      </p:cBhvr>
                                      <p:to>
                                        <p:strVal val="-45.0"/>
                                      </p:to>
                                    </p:set>
                                    <p:anim calcmode="lin" valueType="num">
                                      <p:cBhvr>
                                        <p:cTn id="33" dur="455" fill="hold">
                                          <p:stCondLst>
                                            <p:cond delay="455"/>
                                          </p:stCondLst>
                                        </p:cTn>
                                        <p:tgtEl>
                                          <p:spTgt spid="11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4" dur="455" fill="hold">
                                          <p:stCondLst>
                                            <p:cond delay="0"/>
                                          </p:stCondLst>
                                        </p:cTn>
                                        <p:tgtEl>
                                          <p:spTgt spid="117">
                                            <p:txEl>
                                              <p:pRg st="0" end="0"/>
                                            </p:txEl>
                                          </p:spTgt>
                                        </p:tgtEl>
                                        <p:attrNameLst>
                                          <p:attrName>ppt_y</p:attrName>
                                        </p:attrNameLst>
                                      </p:cBhvr>
                                      <p:tavLst>
                                        <p:tav tm="0">
                                          <p:val>
                                            <p:strVal val="#ppt_y-1"/>
                                          </p:val>
                                        </p:tav>
                                        <p:tav tm="100000">
                                          <p:val>
                                            <p:strVal val="#ppt_y-(0.354*#ppt_w-0.172*#ppt_h)"/>
                                          </p:val>
                                        </p:tav>
                                      </p:tavLst>
                                    </p:anim>
                                    <p:anim calcmode="lin" valueType="num">
                                      <p:cBhvr>
                                        <p:cTn id="35" dur="156" decel="50000" autoRev="1" fill="hold">
                                          <p:stCondLst>
                                            <p:cond delay="455"/>
                                          </p:stCondLst>
                                        </p:cTn>
                                        <p:tgtEl>
                                          <p:spTgt spid="11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6" dur="136" fill="hold">
                                          <p:stCondLst>
                                            <p:cond delay="864"/>
                                          </p:stCondLst>
                                        </p:cTn>
                                        <p:tgtEl>
                                          <p:spTgt spid="117">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6"/>
                                        </p:tgtEl>
                                        <p:attrNameLst>
                                          <p:attrName>style.visibility</p:attrName>
                                        </p:attrNameLst>
                                      </p:cBhvr>
                                      <p:to>
                                        <p:strVal val="hidden"/>
                                      </p:to>
                                    </p:set>
                                  </p:childTnLst>
                                </p:cTn>
                              </p:par>
                            </p:childTnLst>
                          </p:cTn>
                        </p:par>
                        <p:par>
                          <p:cTn id="45" fill="hold">
                            <p:stCondLst>
                              <p:cond delay="0"/>
                            </p:stCondLst>
                            <p:childTnLst>
                              <p:par>
                                <p:cTn id="46" presetID="22" presetClass="entr" presetSubtype="8" fill="hold" grpId="0"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left)">
                                      <p:cBhvr>
                                        <p:cTn id="48" dur="500"/>
                                        <p:tgtEl>
                                          <p:spTgt spid="119"/>
                                        </p:tgtEl>
                                      </p:cBhvr>
                                    </p:animEffec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88" grpId="0" build="allAtOnce"/>
      <p:bldP spid="196" grpId="0" animBg="1"/>
      <p:bldP spid="115" grpId="0"/>
      <p:bldP spid="116" grpId="1"/>
      <p:bldP spid="117" grpId="0" build="allAtOnce"/>
      <p:bldP spid="1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998789" y="404813"/>
            <a:ext cx="3046412" cy="400110"/>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a:prstTxWarp prst="textNoShape">
              <a:avLst/>
            </a:prstTxWarp>
            <a:spAutoFit/>
          </a:bodyPr>
          <a:lstStyle/>
          <a:p>
            <a:pPr algn="ctr">
              <a:spcBef>
                <a:spcPct val="50000"/>
              </a:spcBef>
              <a:spcAft>
                <a:spcPts val="600"/>
              </a:spcAft>
              <a:defRPr/>
            </a:pPr>
            <a:r>
              <a:rPr lang="fr-FR" sz="2000" cap="all" dirty="0">
                <a:solidFill>
                  <a:schemeClr val="tx1"/>
                </a:solidFill>
                <a:latin typeface="Trebuchet MS"/>
                <a:cs typeface="Trebuchet MS"/>
              </a:rPr>
              <a:t>EXERCICE</a:t>
            </a:r>
          </a:p>
        </p:txBody>
      </p:sp>
      <p:sp>
        <p:nvSpPr>
          <p:cNvPr id="64515" name="Text Box 3"/>
          <p:cNvSpPr txBox="1">
            <a:spLocks noChangeArrowheads="1"/>
          </p:cNvSpPr>
          <p:nvPr/>
        </p:nvSpPr>
        <p:spPr bwMode="auto">
          <a:xfrm>
            <a:off x="457962" y="984769"/>
            <a:ext cx="8280399" cy="1785104"/>
          </a:xfrm>
          <a:prstGeom prst="rect">
            <a:avLst/>
          </a:prstGeom>
          <a:noFill/>
          <a:ln w="9525">
            <a:noFill/>
            <a:miter lim="800000"/>
            <a:headEnd/>
            <a:tailEnd/>
          </a:ln>
        </p:spPr>
        <p:txBody>
          <a:bodyPr wrap="square">
            <a:prstTxWarp prst="textNoShape">
              <a:avLst/>
            </a:prstTxWarp>
            <a:spAutoFit/>
          </a:bodyPr>
          <a:lstStyle/>
          <a:p>
            <a:pPr algn="ctr">
              <a:spcAft>
                <a:spcPts val="600"/>
              </a:spcAft>
            </a:pPr>
            <a:r>
              <a:rPr lang="fr-FR" dirty="0">
                <a:latin typeface="+mj-lt"/>
              </a:rPr>
              <a:t>Vous souhaitez suivre une </a:t>
            </a:r>
            <a:r>
              <a:rPr lang="fr-FR" dirty="0">
                <a:solidFill>
                  <a:srgbClr val="008000"/>
                </a:solidFill>
                <a:latin typeface="+mj-lt"/>
              </a:rPr>
              <a:t>route vraie (</a:t>
            </a:r>
            <a:r>
              <a:rPr lang="fr-FR" dirty="0" err="1">
                <a:solidFill>
                  <a:srgbClr val="008000"/>
                </a:solidFill>
                <a:latin typeface="+mj-lt"/>
              </a:rPr>
              <a:t>Rv</a:t>
            </a:r>
            <a:r>
              <a:rPr lang="fr-FR" dirty="0">
                <a:solidFill>
                  <a:srgbClr val="008000"/>
                </a:solidFill>
                <a:latin typeface="+mj-lt"/>
              </a:rPr>
              <a:t>) 175°</a:t>
            </a:r>
          </a:p>
          <a:p>
            <a:pPr algn="ctr">
              <a:spcAft>
                <a:spcPts val="600"/>
              </a:spcAft>
            </a:pPr>
            <a:r>
              <a:rPr lang="fr-FR" dirty="0">
                <a:solidFill>
                  <a:schemeClr val="accent5"/>
                </a:solidFill>
                <a:latin typeface="+mj-lt"/>
              </a:rPr>
              <a:t>La déclinaison magnétique (Dm) est de 4°0uest </a:t>
            </a:r>
          </a:p>
          <a:p>
            <a:pPr algn="ctr">
              <a:spcAft>
                <a:spcPts val="600"/>
              </a:spcAft>
            </a:pPr>
            <a:r>
              <a:rPr lang="fr-FR" dirty="0">
                <a:solidFill>
                  <a:srgbClr val="C71500"/>
                </a:solidFill>
                <a:latin typeface="+mj-lt"/>
              </a:rPr>
              <a:t>La déviation du compas (d) est de + 2°</a:t>
            </a:r>
          </a:p>
          <a:p>
            <a:pPr algn="ctr">
              <a:spcAft>
                <a:spcPts val="600"/>
              </a:spcAft>
            </a:pPr>
            <a:r>
              <a:rPr lang="fr-FR" dirty="0">
                <a:solidFill>
                  <a:schemeClr val="accent1"/>
                </a:solidFill>
                <a:latin typeface="+mj-lt"/>
              </a:rPr>
              <a:t>La dérive (X°) est de 10°droite</a:t>
            </a:r>
          </a:p>
          <a:p>
            <a:pPr algn="ctr">
              <a:spcAft>
                <a:spcPts val="600"/>
              </a:spcAft>
            </a:pPr>
            <a:r>
              <a:rPr lang="fr-FR" dirty="0">
                <a:latin typeface="+mj-lt"/>
              </a:rPr>
              <a:t>Quel </a:t>
            </a:r>
            <a:r>
              <a:rPr lang="fr-FR" dirty="0">
                <a:solidFill>
                  <a:srgbClr val="FF0000"/>
                </a:solidFill>
                <a:latin typeface="+mj-lt"/>
              </a:rPr>
              <a:t>cap compas (Cc) </a:t>
            </a:r>
            <a:r>
              <a:rPr lang="fr-FR" dirty="0">
                <a:latin typeface="+mj-lt"/>
              </a:rPr>
              <a:t>devez-vous afficher pour arriver à destination ?</a:t>
            </a:r>
          </a:p>
        </p:txBody>
      </p:sp>
      <p:sp>
        <p:nvSpPr>
          <p:cNvPr id="6" name="ZoneTexte 5"/>
          <p:cNvSpPr txBox="1"/>
          <p:nvPr/>
        </p:nvSpPr>
        <p:spPr>
          <a:xfrm>
            <a:off x="1694058" y="4032110"/>
            <a:ext cx="5665498" cy="369332"/>
          </a:xfrm>
          <a:prstGeom prst="rect">
            <a:avLst/>
          </a:prstGeom>
          <a:solidFill>
            <a:srgbClr val="DDE1E7"/>
          </a:solidFill>
          <a:ln>
            <a:solidFill>
              <a:schemeClr val="bg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dirty="0">
                <a:solidFill>
                  <a:srgbClr val="FF0000"/>
                </a:solidFill>
              </a:rPr>
              <a:t>Cap compas  </a:t>
            </a:r>
            <a:r>
              <a:rPr lang="fr-FR" dirty="0">
                <a:solidFill>
                  <a:schemeClr val="tx1"/>
                </a:solidFill>
              </a:rPr>
              <a:t>=</a:t>
            </a:r>
            <a:r>
              <a:rPr lang="fr-FR" dirty="0">
                <a:solidFill>
                  <a:srgbClr val="008000"/>
                </a:solidFill>
              </a:rPr>
              <a:t> (</a:t>
            </a:r>
            <a:r>
              <a:rPr lang="fr-FR" dirty="0" err="1">
                <a:solidFill>
                  <a:srgbClr val="008000"/>
                </a:solidFill>
              </a:rPr>
              <a:t>Rv</a:t>
            </a:r>
            <a:r>
              <a:rPr lang="fr-FR" dirty="0">
                <a:solidFill>
                  <a:srgbClr val="008000"/>
                </a:solidFill>
              </a:rPr>
              <a:t>)  </a:t>
            </a:r>
            <a:r>
              <a:rPr lang="fr-FR" dirty="0">
                <a:solidFill>
                  <a:srgbClr val="000000"/>
                </a:solidFill>
              </a:rPr>
              <a:t>– </a:t>
            </a:r>
            <a:r>
              <a:rPr lang="fr-FR" dirty="0">
                <a:solidFill>
                  <a:schemeClr val="accent5"/>
                </a:solidFill>
              </a:rPr>
              <a:t> (Dm</a:t>
            </a:r>
            <a:r>
              <a:rPr lang="fr-FR" dirty="0">
                <a:solidFill>
                  <a:srgbClr val="000000"/>
                </a:solidFill>
              </a:rPr>
              <a:t>)  –  </a:t>
            </a:r>
            <a:r>
              <a:rPr lang="fr-FR" dirty="0">
                <a:solidFill>
                  <a:srgbClr val="C71500"/>
                </a:solidFill>
              </a:rPr>
              <a:t>(d)</a:t>
            </a:r>
            <a:r>
              <a:rPr lang="fr-FR" dirty="0">
                <a:solidFill>
                  <a:srgbClr val="000000"/>
                </a:solidFill>
              </a:rPr>
              <a:t>  –  </a:t>
            </a:r>
            <a:r>
              <a:rPr lang="fr-FR" dirty="0">
                <a:solidFill>
                  <a:srgbClr val="F7901E"/>
                </a:solidFill>
              </a:rPr>
              <a:t>(X)</a:t>
            </a:r>
            <a:r>
              <a:rPr lang="fr-FR" dirty="0">
                <a:solidFill>
                  <a:srgbClr val="000000"/>
                </a:solidFill>
              </a:rPr>
              <a:t>  =  </a:t>
            </a:r>
            <a:r>
              <a:rPr lang="fr-FR" dirty="0">
                <a:solidFill>
                  <a:srgbClr val="FF0000"/>
                </a:solidFill>
              </a:rPr>
              <a:t>(Cc)</a:t>
            </a:r>
          </a:p>
        </p:txBody>
      </p:sp>
      <p:sp>
        <p:nvSpPr>
          <p:cNvPr id="8" name="ZoneTexte 7"/>
          <p:cNvSpPr txBox="1"/>
          <p:nvPr/>
        </p:nvSpPr>
        <p:spPr>
          <a:xfrm>
            <a:off x="1671556" y="4997146"/>
            <a:ext cx="5688000" cy="369332"/>
          </a:xfrm>
          <a:prstGeom prst="rect">
            <a:avLst/>
          </a:prstGeom>
          <a:solidFill>
            <a:schemeClr val="bg2">
              <a:lumMod val="40000"/>
              <a:lumOff val="60000"/>
            </a:schemeClr>
          </a:solidFill>
          <a:ln>
            <a:solidFill>
              <a:srgbClr val="AAB5C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dirty="0">
                <a:solidFill>
                  <a:srgbClr val="FF0000"/>
                </a:solidFill>
              </a:rPr>
              <a:t>   Cap compas  </a:t>
            </a:r>
            <a:r>
              <a:rPr lang="fr-FR" dirty="0">
                <a:solidFill>
                  <a:schemeClr val="tx1"/>
                </a:solidFill>
              </a:rPr>
              <a:t>=</a:t>
            </a:r>
            <a:r>
              <a:rPr lang="fr-FR" dirty="0">
                <a:solidFill>
                  <a:srgbClr val="008000"/>
                </a:solidFill>
              </a:rPr>
              <a:t> </a:t>
            </a:r>
            <a:endParaRPr lang="fr-FR" dirty="0">
              <a:solidFill>
                <a:schemeClr val="bg2">
                  <a:lumMod val="40000"/>
                  <a:lumOff val="60000"/>
                </a:schemeClr>
              </a:solidFill>
            </a:endParaRPr>
          </a:p>
        </p:txBody>
      </p:sp>
      <p:sp>
        <p:nvSpPr>
          <p:cNvPr id="9" name="ZoneTexte 8"/>
          <p:cNvSpPr txBox="1"/>
          <p:nvPr/>
        </p:nvSpPr>
        <p:spPr>
          <a:xfrm>
            <a:off x="3575902" y="4997163"/>
            <a:ext cx="675520" cy="369332"/>
          </a:xfrm>
          <a:prstGeom prst="rect">
            <a:avLst/>
          </a:prstGeom>
          <a:noFill/>
        </p:spPr>
        <p:txBody>
          <a:bodyPr wrap="square" rtlCol="0">
            <a:spAutoFit/>
          </a:bodyPr>
          <a:lstStyle/>
          <a:p>
            <a:r>
              <a:rPr lang="fr-FR" dirty="0">
                <a:solidFill>
                  <a:srgbClr val="008000"/>
                </a:solidFill>
              </a:rPr>
              <a:t>175°</a:t>
            </a:r>
          </a:p>
        </p:txBody>
      </p:sp>
      <p:sp>
        <p:nvSpPr>
          <p:cNvPr id="10" name="ZoneTexte 9"/>
          <p:cNvSpPr txBox="1"/>
          <p:nvPr/>
        </p:nvSpPr>
        <p:spPr>
          <a:xfrm>
            <a:off x="4110486" y="4992766"/>
            <a:ext cx="1018038" cy="369332"/>
          </a:xfrm>
          <a:prstGeom prst="rect">
            <a:avLst/>
          </a:prstGeom>
          <a:noFill/>
        </p:spPr>
        <p:txBody>
          <a:bodyPr wrap="square" rtlCol="0">
            <a:spAutoFit/>
          </a:bodyPr>
          <a:lstStyle/>
          <a:p>
            <a:r>
              <a:rPr lang="fr-FR" dirty="0"/>
              <a:t>- </a:t>
            </a:r>
            <a:r>
              <a:rPr lang="fr-FR" dirty="0">
                <a:solidFill>
                  <a:srgbClr val="1C4596"/>
                </a:solidFill>
              </a:rPr>
              <a:t>(-4°)</a:t>
            </a:r>
          </a:p>
        </p:txBody>
      </p:sp>
      <p:cxnSp>
        <p:nvCxnSpPr>
          <p:cNvPr id="12" name="Connecteur droit avec flèche 11"/>
          <p:cNvCxnSpPr/>
          <p:nvPr/>
        </p:nvCxnSpPr>
        <p:spPr>
          <a:xfrm>
            <a:off x="5389737" y="4429445"/>
            <a:ext cx="0" cy="576000"/>
          </a:xfrm>
          <a:prstGeom prst="straightConnector1">
            <a:avLst/>
          </a:prstGeom>
          <a:ln w="28575" cmpd="sng">
            <a:solidFill>
              <a:srgbClr val="C71500"/>
            </a:solidFill>
            <a:tailEnd type="arrow" w="sm" len="sm"/>
          </a:ln>
        </p:spPr>
        <p:style>
          <a:lnRef idx="2">
            <a:schemeClr val="accent5"/>
          </a:lnRef>
          <a:fillRef idx="0">
            <a:schemeClr val="accent5"/>
          </a:fillRef>
          <a:effectRef idx="1">
            <a:schemeClr val="accent5"/>
          </a:effectRef>
          <a:fontRef idx="minor">
            <a:schemeClr val="tx1"/>
          </a:fontRef>
        </p:style>
      </p:cxnSp>
      <p:sp>
        <p:nvSpPr>
          <p:cNvPr id="15" name="ZoneTexte 14"/>
          <p:cNvSpPr txBox="1"/>
          <p:nvPr/>
        </p:nvSpPr>
        <p:spPr>
          <a:xfrm>
            <a:off x="4840792" y="4978497"/>
            <a:ext cx="869553" cy="369332"/>
          </a:xfrm>
          <a:prstGeom prst="rect">
            <a:avLst/>
          </a:prstGeom>
          <a:noFill/>
        </p:spPr>
        <p:txBody>
          <a:bodyPr wrap="square" rtlCol="0">
            <a:spAutoFit/>
          </a:bodyPr>
          <a:lstStyle/>
          <a:p>
            <a:r>
              <a:rPr lang="fr-FR" dirty="0"/>
              <a:t>- </a:t>
            </a:r>
            <a:r>
              <a:rPr lang="fr-FR" dirty="0">
                <a:solidFill>
                  <a:srgbClr val="C71500"/>
                </a:solidFill>
              </a:rPr>
              <a:t>(+2°)   </a:t>
            </a:r>
          </a:p>
        </p:txBody>
      </p:sp>
      <p:sp>
        <p:nvSpPr>
          <p:cNvPr id="17" name="ZoneTexte 16"/>
          <p:cNvSpPr txBox="1"/>
          <p:nvPr/>
        </p:nvSpPr>
        <p:spPr>
          <a:xfrm>
            <a:off x="6375835" y="4992766"/>
            <a:ext cx="983721" cy="369332"/>
          </a:xfrm>
          <a:prstGeom prst="rect">
            <a:avLst/>
          </a:prstGeom>
          <a:noFill/>
          <a:scene3d>
            <a:camera prst="orthographicFront"/>
            <a:lightRig rig="threePt" dir="t"/>
          </a:scene3d>
          <a:sp3d>
            <a:bevelT prst="slope"/>
          </a:sp3d>
        </p:spPr>
        <p:txBody>
          <a:bodyPr wrap="square" rtlCol="0">
            <a:spAutoFit/>
          </a:bodyPr>
          <a:lstStyle/>
          <a:p>
            <a:r>
              <a:rPr lang="fr-FR" dirty="0"/>
              <a:t> = </a:t>
            </a:r>
            <a:r>
              <a:rPr lang="fr-FR" dirty="0">
                <a:solidFill>
                  <a:srgbClr val="FF0000"/>
                </a:solidFill>
              </a:rPr>
              <a:t>167°</a:t>
            </a:r>
          </a:p>
        </p:txBody>
      </p:sp>
      <p:sp>
        <p:nvSpPr>
          <p:cNvPr id="18" name="ZoneTexte 17"/>
          <p:cNvSpPr txBox="1"/>
          <p:nvPr/>
        </p:nvSpPr>
        <p:spPr>
          <a:xfrm>
            <a:off x="5591676" y="4978497"/>
            <a:ext cx="1199287" cy="369332"/>
          </a:xfrm>
          <a:prstGeom prst="rect">
            <a:avLst/>
          </a:prstGeom>
          <a:noFill/>
        </p:spPr>
        <p:txBody>
          <a:bodyPr wrap="square" rtlCol="0">
            <a:spAutoFit/>
          </a:bodyPr>
          <a:lstStyle/>
          <a:p>
            <a:r>
              <a:rPr lang="fr-FR" dirty="0"/>
              <a:t>- </a:t>
            </a:r>
            <a:r>
              <a:rPr lang="fr-FR" dirty="0">
                <a:solidFill>
                  <a:schemeClr val="accent1"/>
                </a:solidFill>
              </a:rPr>
              <a:t>(+10°)</a:t>
            </a:r>
          </a:p>
        </p:txBody>
      </p:sp>
      <p:cxnSp>
        <p:nvCxnSpPr>
          <p:cNvPr id="7" name="Connecteur droit avec flèche 6"/>
          <p:cNvCxnSpPr/>
          <p:nvPr/>
        </p:nvCxnSpPr>
        <p:spPr>
          <a:xfrm>
            <a:off x="3853607" y="4422320"/>
            <a:ext cx="0" cy="576000"/>
          </a:xfrm>
          <a:prstGeom prst="straightConnector1">
            <a:avLst/>
          </a:prstGeom>
          <a:ln w="28575" cmpd="sng">
            <a:solidFill>
              <a:srgbClr val="0080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1" name="Connecteur droit avec flèche 10"/>
          <p:cNvCxnSpPr/>
          <p:nvPr/>
        </p:nvCxnSpPr>
        <p:spPr>
          <a:xfrm>
            <a:off x="4598162" y="4429445"/>
            <a:ext cx="0" cy="576000"/>
          </a:xfrm>
          <a:prstGeom prst="straightConnector1">
            <a:avLst/>
          </a:prstGeom>
          <a:ln w="28575" cmpd="sng">
            <a:tailEnd type="arrow" w="sm" len="sm"/>
          </a:ln>
        </p:spPr>
        <p:style>
          <a:lnRef idx="2">
            <a:schemeClr val="accent5"/>
          </a:lnRef>
          <a:fillRef idx="0">
            <a:schemeClr val="accent5"/>
          </a:fillRef>
          <a:effectRef idx="1">
            <a:schemeClr val="accent5"/>
          </a:effectRef>
          <a:fontRef idx="minor">
            <a:schemeClr val="tx1"/>
          </a:fontRef>
        </p:style>
      </p:cxnSp>
      <p:cxnSp>
        <p:nvCxnSpPr>
          <p:cNvPr id="13" name="Connecteur droit avec flèche 12"/>
          <p:cNvCxnSpPr/>
          <p:nvPr/>
        </p:nvCxnSpPr>
        <p:spPr>
          <a:xfrm>
            <a:off x="6819505" y="4401442"/>
            <a:ext cx="0" cy="576000"/>
          </a:xfrm>
          <a:prstGeom prst="straightConnector1">
            <a:avLst/>
          </a:prstGeom>
          <a:ln w="28575" cmpd="sng">
            <a:solidFill>
              <a:srgbClr val="FF00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4" name="Connecteur droit avec flèche 13"/>
          <p:cNvCxnSpPr/>
          <p:nvPr/>
        </p:nvCxnSpPr>
        <p:spPr>
          <a:xfrm>
            <a:off x="6058061" y="4415711"/>
            <a:ext cx="0" cy="576000"/>
          </a:xfrm>
          <a:prstGeom prst="straightConnector1">
            <a:avLst/>
          </a:prstGeom>
          <a:ln w="28575" cmpd="sng">
            <a:solidFill>
              <a:schemeClr val="accent1"/>
            </a:solidFill>
            <a:tailEnd type="arrow" w="sm" len="sm"/>
          </a:ln>
        </p:spPr>
        <p:style>
          <a:lnRef idx="2">
            <a:schemeClr val="accent5"/>
          </a:lnRef>
          <a:fillRef idx="0">
            <a:schemeClr val="accent5"/>
          </a:fillRef>
          <a:effectRef idx="1">
            <a:schemeClr val="accent5"/>
          </a:effectRef>
          <a:fontRef idx="minor">
            <a:schemeClr val="tx1"/>
          </a:fontRef>
        </p:style>
      </p:cxnSp>
      <p:sp>
        <p:nvSpPr>
          <p:cNvPr id="28" name="ZoneTexte 27"/>
          <p:cNvSpPr txBox="1"/>
          <p:nvPr/>
        </p:nvSpPr>
        <p:spPr>
          <a:xfrm>
            <a:off x="4030002" y="5746645"/>
            <a:ext cx="1151851" cy="338554"/>
          </a:xfrm>
          <a:prstGeom prst="rect">
            <a:avLst/>
          </a:prstGeom>
          <a:ln>
            <a:solidFill>
              <a:srgbClr val="AAB5C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sz="1600" dirty="0" err="1"/>
              <a:t>Rm</a:t>
            </a:r>
            <a:r>
              <a:rPr lang="fr-FR" sz="1600" dirty="0"/>
              <a:t> = 179°</a:t>
            </a:r>
          </a:p>
        </p:txBody>
      </p:sp>
      <p:sp>
        <p:nvSpPr>
          <p:cNvPr id="31" name="ZoneTexte 30"/>
          <p:cNvSpPr txBox="1"/>
          <p:nvPr/>
        </p:nvSpPr>
        <p:spPr>
          <a:xfrm>
            <a:off x="4812250" y="6250643"/>
            <a:ext cx="1151851" cy="338554"/>
          </a:xfrm>
          <a:prstGeom prst="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600" dirty="0" err="1"/>
              <a:t>Rc</a:t>
            </a:r>
            <a:r>
              <a:rPr lang="fr-FR" sz="1600" dirty="0"/>
              <a:t> = 177°</a:t>
            </a:r>
          </a:p>
        </p:txBody>
      </p:sp>
      <p:cxnSp>
        <p:nvCxnSpPr>
          <p:cNvPr id="32" name="Connecteur droit avec flèche 31"/>
          <p:cNvCxnSpPr/>
          <p:nvPr/>
        </p:nvCxnSpPr>
        <p:spPr>
          <a:xfrm>
            <a:off x="4605928" y="5376883"/>
            <a:ext cx="0" cy="359997"/>
          </a:xfrm>
          <a:prstGeom prst="straightConnector1">
            <a:avLst/>
          </a:prstGeom>
          <a:ln w="28575" cmpd="sng">
            <a:solidFill>
              <a:srgbClr val="AAB5C2"/>
            </a:solidFill>
            <a:tailEnd type="arrow" w="sm" len="sm"/>
          </a:ln>
        </p:spPr>
        <p:style>
          <a:lnRef idx="2">
            <a:schemeClr val="accent5"/>
          </a:lnRef>
          <a:fillRef idx="0">
            <a:schemeClr val="accent5"/>
          </a:fillRef>
          <a:effectRef idx="1">
            <a:schemeClr val="accent5"/>
          </a:effectRef>
          <a:fontRef idx="minor">
            <a:schemeClr val="tx1"/>
          </a:fontRef>
        </p:style>
      </p:cxnSp>
      <p:cxnSp>
        <p:nvCxnSpPr>
          <p:cNvPr id="33" name="Connecteur droit avec flèche 32"/>
          <p:cNvCxnSpPr/>
          <p:nvPr/>
        </p:nvCxnSpPr>
        <p:spPr>
          <a:xfrm>
            <a:off x="5389737" y="5386648"/>
            <a:ext cx="0" cy="863995"/>
          </a:xfrm>
          <a:prstGeom prst="straightConnector1">
            <a:avLst/>
          </a:prstGeom>
          <a:ln w="28575" cmpd="sng">
            <a:solidFill>
              <a:srgbClr val="AAB5C2"/>
            </a:solidFill>
            <a:tailEnd type="arrow" w="sm" len="sm"/>
          </a:ln>
        </p:spPr>
        <p:style>
          <a:lnRef idx="2">
            <a:schemeClr val="accent5"/>
          </a:lnRef>
          <a:fillRef idx="0">
            <a:schemeClr val="accent5"/>
          </a:fillRef>
          <a:effectRef idx="1">
            <a:schemeClr val="accent5"/>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up)">
                                      <p:cBhvr>
                                        <p:cTn id="51" dur="500"/>
                                        <p:tgtEl>
                                          <p:spTgt spid="32"/>
                                        </p:tgtEl>
                                      </p:cBhvr>
                                    </p:animEffec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up)">
                                      <p:cBhvr>
                                        <p:cTn id="59" dur="500"/>
                                        <p:tgtEl>
                                          <p:spTgt spid="12"/>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up)">
                                      <p:cBhvr>
                                        <p:cTn id="67" dur="500"/>
                                        <p:tgtEl>
                                          <p:spTgt spid="33"/>
                                        </p:tgtEl>
                                      </p:cBhvr>
                                    </p:animEffec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up)">
                                      <p:cBhvr>
                                        <p:cTn id="75" dur="500"/>
                                        <p:tgtEl>
                                          <p:spTgt spid="14"/>
                                        </p:tgtEl>
                                      </p:cBhvr>
                                    </p:animEffect>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up)">
                                      <p:cBhvr>
                                        <p:cTn id="83" dur="5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5"/>
      <p:bldP spid="6" grpId="0" animBg="1"/>
      <p:bldP spid="8" grpId="0" animBg="1"/>
      <p:bldP spid="9" grpId="0"/>
      <p:bldP spid="10" grpId="0"/>
      <p:bldP spid="15" grpId="0"/>
      <p:bldP spid="17" grpId="0"/>
      <p:bldP spid="18" grpId="0"/>
      <p:bldP spid="28"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284288" y="3052763"/>
            <a:ext cx="320833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altLang="fr-FR" sz="2000" dirty="0">
                <a:effectLst>
                  <a:outerShdw blurRad="38100" dist="38100" dir="2700000" algn="tl">
                    <a:srgbClr val="000000"/>
                  </a:outerShdw>
                </a:effectLst>
                <a:latin typeface="+mj-lt"/>
              </a:rPr>
              <a:t>R</a:t>
            </a:r>
            <a:r>
              <a:rPr lang="fr-FR" altLang="fr-FR" sz="2000" dirty="0">
                <a:latin typeface="+mj-lt"/>
              </a:rPr>
              <a:t>etranchez </a:t>
            </a:r>
            <a:r>
              <a:rPr lang="fr-FR" altLang="fr-FR" sz="2000" dirty="0">
                <a:effectLst>
                  <a:outerShdw blurRad="38100" dist="38100" dir="2700000" algn="tl">
                    <a:srgbClr val="000000"/>
                  </a:outerShdw>
                </a:effectLst>
                <a:latin typeface="+mj-lt"/>
              </a:rPr>
              <a:t>v</a:t>
            </a:r>
            <a:r>
              <a:rPr lang="fr-FR" altLang="fr-FR" sz="2000" dirty="0">
                <a:latin typeface="+mj-lt"/>
              </a:rPr>
              <a:t>otre</a:t>
            </a:r>
          </a:p>
          <a:p>
            <a:pPr>
              <a:spcBef>
                <a:spcPct val="50000"/>
              </a:spcBef>
            </a:pPr>
            <a:r>
              <a:rPr lang="fr-FR" altLang="fr-FR" sz="2000" dirty="0">
                <a:latin typeface="+mj-lt"/>
              </a:rPr>
              <a:t>dérive </a:t>
            </a:r>
            <a:r>
              <a:rPr lang="fr-FR" altLang="fr-FR" sz="2000" dirty="0">
                <a:effectLst>
                  <a:outerShdw blurRad="38100" dist="38100" dir="2700000" algn="tl">
                    <a:srgbClr val="000000"/>
                  </a:outerShdw>
                </a:effectLst>
                <a:latin typeface="+mj-lt"/>
              </a:rPr>
              <a:t>(X°)</a:t>
            </a:r>
          </a:p>
          <a:p>
            <a:pPr>
              <a:spcBef>
                <a:spcPct val="50000"/>
              </a:spcBef>
            </a:pPr>
            <a:r>
              <a:rPr lang="fr-FR" altLang="fr-FR" sz="2000" dirty="0">
                <a:effectLst>
                  <a:outerShdw blurRad="38100" dist="38100" dir="2700000" algn="tl">
                    <a:srgbClr val="000000"/>
                  </a:outerShdw>
                </a:effectLst>
                <a:latin typeface="+mj-lt"/>
              </a:rPr>
              <a:t>C</a:t>
            </a:r>
            <a:r>
              <a:rPr lang="fr-FR" altLang="fr-FR" sz="2000" dirty="0">
                <a:latin typeface="+mj-lt"/>
              </a:rPr>
              <a:t>ela </a:t>
            </a:r>
            <a:r>
              <a:rPr lang="fr-FR" altLang="fr-FR" sz="2000" dirty="0">
                <a:effectLst>
                  <a:outerShdw blurRad="38100" dist="38100" dir="2700000" algn="tl">
                    <a:srgbClr val="000000"/>
                  </a:outerShdw>
                </a:effectLst>
                <a:latin typeface="+mj-lt"/>
              </a:rPr>
              <a:t>v</a:t>
            </a:r>
            <a:r>
              <a:rPr lang="fr-FR" altLang="fr-FR" sz="2000" dirty="0">
                <a:latin typeface="+mj-lt"/>
              </a:rPr>
              <a:t>ous</a:t>
            </a:r>
          </a:p>
          <a:p>
            <a:pPr>
              <a:spcBef>
                <a:spcPct val="50000"/>
              </a:spcBef>
            </a:pPr>
            <a:r>
              <a:rPr lang="fr-FR" altLang="fr-FR" sz="2000" dirty="0">
                <a:effectLst>
                  <a:outerShdw blurRad="38100" dist="38100" dir="2700000" algn="tl">
                    <a:srgbClr val="000000"/>
                  </a:outerShdw>
                </a:effectLst>
                <a:latin typeface="+mj-lt"/>
              </a:rPr>
              <a:t>D</a:t>
            </a:r>
            <a:r>
              <a:rPr lang="fr-FR" altLang="fr-FR" sz="2000" dirty="0">
                <a:latin typeface="+mj-lt"/>
              </a:rPr>
              <a:t>onne </a:t>
            </a:r>
            <a:r>
              <a:rPr lang="fr-FR" altLang="fr-FR" sz="2000" dirty="0">
                <a:effectLst>
                  <a:outerShdw blurRad="38100" dist="38100" dir="2700000" algn="tl">
                    <a:srgbClr val="000000"/>
                  </a:outerShdw>
                </a:effectLst>
                <a:latin typeface="+mj-lt"/>
              </a:rPr>
              <a:t>m</a:t>
            </a:r>
            <a:r>
              <a:rPr lang="fr-FR" altLang="fr-FR" sz="2000" dirty="0">
                <a:latin typeface="+mj-lt"/>
              </a:rPr>
              <a:t>aintenant</a:t>
            </a:r>
          </a:p>
          <a:p>
            <a:pPr>
              <a:spcBef>
                <a:spcPct val="50000"/>
              </a:spcBef>
            </a:pPr>
            <a:r>
              <a:rPr lang="fr-FR" altLang="fr-FR" sz="2000" dirty="0">
                <a:effectLst>
                  <a:outerShdw blurRad="38100" dist="38100" dir="2700000" algn="tl">
                    <a:srgbClr val="000000"/>
                  </a:outerShdw>
                </a:effectLst>
                <a:latin typeface="+mj-lt"/>
              </a:rPr>
              <a:t>C</a:t>
            </a:r>
            <a:r>
              <a:rPr lang="fr-FR" altLang="fr-FR" sz="2000" dirty="0">
                <a:latin typeface="+mj-lt"/>
              </a:rPr>
              <a:t>haque </a:t>
            </a:r>
            <a:r>
              <a:rPr lang="fr-FR" altLang="fr-FR" sz="2000" dirty="0">
                <a:effectLst>
                  <a:outerShdw blurRad="38100" dist="38100" dir="2700000" algn="tl">
                    <a:srgbClr val="000000"/>
                  </a:outerShdw>
                </a:effectLst>
                <a:latin typeface="+mj-lt"/>
              </a:rPr>
              <a:t>m</a:t>
            </a:r>
            <a:r>
              <a:rPr lang="fr-FR" altLang="fr-FR" sz="2000" dirty="0">
                <a:latin typeface="+mj-lt"/>
              </a:rPr>
              <a:t>esure</a:t>
            </a:r>
          </a:p>
          <a:p>
            <a:pPr>
              <a:spcBef>
                <a:spcPct val="50000"/>
              </a:spcBef>
            </a:pPr>
            <a:r>
              <a:rPr lang="fr-FR" altLang="fr-FR" sz="2000" dirty="0">
                <a:effectLst>
                  <a:outerShdw blurRad="38100" dist="38100" dir="2700000" algn="tl">
                    <a:srgbClr val="000000"/>
                  </a:outerShdw>
                </a:effectLst>
                <a:latin typeface="+mj-lt"/>
              </a:rPr>
              <a:t>d</a:t>
            </a:r>
            <a:r>
              <a:rPr lang="fr-FR" altLang="fr-FR" sz="2000" dirty="0">
                <a:latin typeface="+mj-lt"/>
              </a:rPr>
              <a:t>u</a:t>
            </a:r>
          </a:p>
          <a:p>
            <a:pPr>
              <a:spcBef>
                <a:spcPct val="50000"/>
              </a:spcBef>
            </a:pPr>
            <a:r>
              <a:rPr lang="fr-FR" altLang="fr-FR" sz="2000" dirty="0">
                <a:effectLst>
                  <a:outerShdw blurRad="38100" dist="38100" dir="2700000" algn="tl">
                    <a:srgbClr val="000000"/>
                  </a:outerShdw>
                </a:effectLst>
                <a:latin typeface="+mj-lt"/>
              </a:rPr>
              <a:t>C</a:t>
            </a:r>
            <a:r>
              <a:rPr lang="fr-FR" altLang="fr-FR" sz="2000" dirty="0">
                <a:latin typeface="+mj-lt"/>
              </a:rPr>
              <a:t>ap </a:t>
            </a:r>
            <a:r>
              <a:rPr lang="fr-FR" altLang="fr-FR" sz="2000" dirty="0">
                <a:effectLst>
                  <a:outerShdw blurRad="38100" dist="38100" dir="2700000" algn="tl">
                    <a:srgbClr val="000000"/>
                  </a:outerShdw>
                </a:effectLst>
                <a:latin typeface="+mj-lt"/>
              </a:rPr>
              <a:t>c</a:t>
            </a:r>
            <a:r>
              <a:rPr lang="fr-FR" altLang="fr-FR" sz="2000" dirty="0">
                <a:latin typeface="+mj-lt"/>
              </a:rPr>
              <a:t>ompas</a:t>
            </a:r>
          </a:p>
        </p:txBody>
      </p:sp>
      <p:grpSp>
        <p:nvGrpSpPr>
          <p:cNvPr id="4099" name="Group 3"/>
          <p:cNvGrpSpPr>
            <a:grpSpLocks/>
          </p:cNvGrpSpPr>
          <p:nvPr/>
        </p:nvGrpSpPr>
        <p:grpSpPr bwMode="auto">
          <a:xfrm>
            <a:off x="3339308" y="3052763"/>
            <a:ext cx="1444625" cy="3170238"/>
            <a:chOff x="2486" y="1228"/>
            <a:chExt cx="1198" cy="1997"/>
          </a:xfrm>
        </p:grpSpPr>
        <p:sp>
          <p:nvSpPr>
            <p:cNvPr id="4100" name="Line 4"/>
            <p:cNvSpPr>
              <a:spLocks noChangeShapeType="1"/>
            </p:cNvSpPr>
            <p:nvPr/>
          </p:nvSpPr>
          <p:spPr bwMode="auto">
            <a:xfrm>
              <a:off x="2725" y="2977"/>
              <a:ext cx="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2000">
                <a:latin typeface="+mj-lt"/>
              </a:endParaRPr>
            </a:p>
          </p:txBody>
        </p:sp>
        <p:grpSp>
          <p:nvGrpSpPr>
            <p:cNvPr id="4101" name="Group 5"/>
            <p:cNvGrpSpPr>
              <a:grpSpLocks/>
            </p:cNvGrpSpPr>
            <p:nvPr/>
          </p:nvGrpSpPr>
          <p:grpSpPr bwMode="auto">
            <a:xfrm>
              <a:off x="2486" y="1228"/>
              <a:ext cx="1198" cy="1997"/>
              <a:chOff x="2395" y="1256"/>
              <a:chExt cx="1198" cy="1997"/>
            </a:xfrm>
          </p:grpSpPr>
          <p:sp>
            <p:nvSpPr>
              <p:cNvPr id="4102" name="Text Box 6"/>
              <p:cNvSpPr txBox="1">
                <a:spLocks noChangeArrowheads="1"/>
              </p:cNvSpPr>
              <p:nvPr/>
            </p:nvSpPr>
            <p:spPr bwMode="auto">
              <a:xfrm>
                <a:off x="2670" y="1256"/>
                <a:ext cx="923" cy="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ltLang="fr-FR" sz="2000" dirty="0" err="1"/>
                  <a:t>Rv</a:t>
                </a:r>
                <a:endParaRPr lang="fr-FR" altLang="fr-FR" sz="2000" dirty="0"/>
              </a:p>
              <a:p>
                <a:pPr algn="ctr">
                  <a:spcBef>
                    <a:spcPct val="50000"/>
                  </a:spcBef>
                </a:pPr>
                <a:r>
                  <a:rPr lang="fr-FR" altLang="fr-FR" sz="2000" dirty="0"/>
                  <a:t>(X°)</a:t>
                </a:r>
              </a:p>
              <a:p>
                <a:pPr algn="ctr">
                  <a:spcBef>
                    <a:spcPct val="50000"/>
                  </a:spcBef>
                </a:pPr>
                <a:r>
                  <a:rPr lang="fr-FR" altLang="fr-FR" sz="2000" dirty="0"/>
                  <a:t>Cv</a:t>
                </a:r>
              </a:p>
              <a:p>
                <a:pPr algn="ctr">
                  <a:spcBef>
                    <a:spcPct val="50000"/>
                  </a:spcBef>
                </a:pPr>
                <a:r>
                  <a:rPr lang="fr-FR" altLang="fr-FR" sz="2000" dirty="0"/>
                  <a:t>(Dm)</a:t>
                </a:r>
              </a:p>
              <a:p>
                <a:pPr algn="ctr">
                  <a:spcBef>
                    <a:spcPct val="50000"/>
                  </a:spcBef>
                </a:pPr>
                <a:r>
                  <a:rPr lang="fr-FR" altLang="fr-FR" sz="2000" dirty="0"/>
                  <a:t>Cm</a:t>
                </a:r>
              </a:p>
              <a:p>
                <a:pPr algn="ctr">
                  <a:spcBef>
                    <a:spcPct val="50000"/>
                  </a:spcBef>
                </a:pPr>
                <a:r>
                  <a:rPr lang="fr-FR" altLang="fr-FR" sz="2000" dirty="0"/>
                  <a:t>(d)</a:t>
                </a:r>
              </a:p>
              <a:p>
                <a:pPr algn="ctr">
                  <a:spcBef>
                    <a:spcPct val="50000"/>
                  </a:spcBef>
                </a:pPr>
                <a:r>
                  <a:rPr lang="fr-FR" altLang="fr-FR" sz="2000" dirty="0"/>
                  <a:t>Cc</a:t>
                </a:r>
              </a:p>
            </p:txBody>
          </p:sp>
          <p:sp>
            <p:nvSpPr>
              <p:cNvPr id="4103" name="Line 7"/>
              <p:cNvSpPr>
                <a:spLocks noChangeShapeType="1"/>
              </p:cNvSpPr>
              <p:nvPr/>
            </p:nvSpPr>
            <p:spPr bwMode="auto">
              <a:xfrm>
                <a:off x="2634" y="1844"/>
                <a:ext cx="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2000">
                  <a:latin typeface="+mj-lt"/>
                </a:endParaRPr>
              </a:p>
            </p:txBody>
          </p:sp>
          <p:sp>
            <p:nvSpPr>
              <p:cNvPr id="4104" name="Line 8"/>
              <p:cNvSpPr>
                <a:spLocks noChangeShapeType="1"/>
              </p:cNvSpPr>
              <p:nvPr/>
            </p:nvSpPr>
            <p:spPr bwMode="auto">
              <a:xfrm>
                <a:off x="2634" y="2424"/>
                <a:ext cx="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2000">
                  <a:latin typeface="+mj-lt"/>
                </a:endParaRPr>
              </a:p>
            </p:txBody>
          </p:sp>
          <p:sp>
            <p:nvSpPr>
              <p:cNvPr id="4105" name="Text Box 9"/>
              <p:cNvSpPr txBox="1">
                <a:spLocks noChangeArrowheads="1"/>
              </p:cNvSpPr>
              <p:nvPr/>
            </p:nvSpPr>
            <p:spPr bwMode="auto">
              <a:xfrm>
                <a:off x="2422" y="1849"/>
                <a:ext cx="34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sp>
            <p:nvSpPr>
              <p:cNvPr id="4106" name="Text Box 10"/>
              <p:cNvSpPr txBox="1">
                <a:spLocks noChangeArrowheads="1"/>
              </p:cNvSpPr>
              <p:nvPr/>
            </p:nvSpPr>
            <p:spPr bwMode="auto">
              <a:xfrm>
                <a:off x="2431" y="2411"/>
                <a:ext cx="34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sp>
            <p:nvSpPr>
              <p:cNvPr id="4107" name="Text Box 11"/>
              <p:cNvSpPr txBox="1">
                <a:spLocks noChangeArrowheads="1"/>
              </p:cNvSpPr>
              <p:nvPr/>
            </p:nvSpPr>
            <p:spPr bwMode="auto">
              <a:xfrm>
                <a:off x="2447" y="2973"/>
                <a:ext cx="34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sp>
            <p:nvSpPr>
              <p:cNvPr id="4108" name="Text Box 12"/>
              <p:cNvSpPr txBox="1">
                <a:spLocks noChangeArrowheads="1"/>
              </p:cNvSpPr>
              <p:nvPr/>
            </p:nvSpPr>
            <p:spPr bwMode="auto">
              <a:xfrm>
                <a:off x="2395" y="1569"/>
                <a:ext cx="34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dirty="0">
                    <a:latin typeface="+mj-lt"/>
                  </a:rPr>
                  <a:t>-</a:t>
                </a:r>
              </a:p>
            </p:txBody>
          </p:sp>
          <p:sp>
            <p:nvSpPr>
              <p:cNvPr id="4109" name="Text Box 13"/>
              <p:cNvSpPr txBox="1">
                <a:spLocks noChangeArrowheads="1"/>
              </p:cNvSpPr>
              <p:nvPr/>
            </p:nvSpPr>
            <p:spPr bwMode="auto">
              <a:xfrm>
                <a:off x="2437" y="2706"/>
                <a:ext cx="34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sp>
            <p:nvSpPr>
              <p:cNvPr id="4110" name="Text Box 14"/>
              <p:cNvSpPr txBox="1">
                <a:spLocks noChangeArrowheads="1"/>
              </p:cNvSpPr>
              <p:nvPr/>
            </p:nvSpPr>
            <p:spPr bwMode="auto">
              <a:xfrm>
                <a:off x="2406" y="2101"/>
                <a:ext cx="34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grpSp>
      </p:grpSp>
      <p:sp>
        <p:nvSpPr>
          <p:cNvPr id="4111" name="Text Box 15"/>
          <p:cNvSpPr txBox="1">
            <a:spLocks noChangeArrowheads="1"/>
          </p:cNvSpPr>
          <p:nvPr/>
        </p:nvSpPr>
        <p:spPr bwMode="auto">
          <a:xfrm>
            <a:off x="5421313" y="3044825"/>
            <a:ext cx="174148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altLang="fr-FR" sz="2000" dirty="0"/>
              <a:t>175°</a:t>
            </a:r>
          </a:p>
          <a:p>
            <a:pPr algn="ctr">
              <a:spcBef>
                <a:spcPct val="50000"/>
              </a:spcBef>
            </a:pPr>
            <a:r>
              <a:rPr lang="fr-FR" altLang="fr-FR" sz="2000" dirty="0"/>
              <a:t>(+10°)</a:t>
            </a:r>
          </a:p>
          <a:p>
            <a:pPr algn="ctr">
              <a:spcBef>
                <a:spcPct val="50000"/>
              </a:spcBef>
            </a:pPr>
            <a:r>
              <a:rPr lang="fr-FR" altLang="fr-FR" sz="2000" dirty="0"/>
              <a:t>165°</a:t>
            </a:r>
          </a:p>
          <a:p>
            <a:pPr algn="ctr">
              <a:spcBef>
                <a:spcPct val="50000"/>
              </a:spcBef>
            </a:pPr>
            <a:r>
              <a:rPr lang="fr-FR" altLang="fr-FR" sz="2000" dirty="0"/>
              <a:t>(-4°)</a:t>
            </a:r>
          </a:p>
          <a:p>
            <a:pPr algn="ctr">
              <a:spcBef>
                <a:spcPct val="50000"/>
              </a:spcBef>
            </a:pPr>
            <a:r>
              <a:rPr lang="fr-FR" altLang="fr-FR" sz="2000" dirty="0"/>
              <a:t>169°</a:t>
            </a:r>
          </a:p>
          <a:p>
            <a:pPr algn="ctr">
              <a:spcBef>
                <a:spcPct val="50000"/>
              </a:spcBef>
            </a:pPr>
            <a:r>
              <a:rPr lang="fr-FR" altLang="fr-FR" sz="2000" dirty="0"/>
              <a:t>(+2°)</a:t>
            </a:r>
          </a:p>
          <a:p>
            <a:pPr algn="ctr">
              <a:spcBef>
                <a:spcPct val="50000"/>
              </a:spcBef>
            </a:pPr>
            <a:r>
              <a:rPr lang="fr-FR" altLang="fr-FR" sz="2000" dirty="0"/>
              <a:t>167°</a:t>
            </a:r>
          </a:p>
        </p:txBody>
      </p:sp>
      <p:grpSp>
        <p:nvGrpSpPr>
          <p:cNvPr id="4112" name="Group 16"/>
          <p:cNvGrpSpPr>
            <a:grpSpLocks/>
          </p:cNvGrpSpPr>
          <p:nvPr/>
        </p:nvGrpSpPr>
        <p:grpSpPr bwMode="auto">
          <a:xfrm>
            <a:off x="5321303" y="3541993"/>
            <a:ext cx="1490663" cy="2650895"/>
            <a:chOff x="4399" y="1548"/>
            <a:chExt cx="939" cy="1887"/>
          </a:xfrm>
        </p:grpSpPr>
        <p:sp>
          <p:nvSpPr>
            <p:cNvPr id="4113" name="Line 17"/>
            <p:cNvSpPr>
              <a:spLocks noChangeShapeType="1"/>
            </p:cNvSpPr>
            <p:nvPr/>
          </p:nvSpPr>
          <p:spPr bwMode="auto">
            <a:xfrm flipV="1">
              <a:off x="4581" y="1847"/>
              <a:ext cx="721" cy="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2000"/>
            </a:p>
          </p:txBody>
        </p:sp>
        <p:sp>
          <p:nvSpPr>
            <p:cNvPr id="4114" name="Line 18"/>
            <p:cNvSpPr>
              <a:spLocks noChangeShapeType="1"/>
            </p:cNvSpPr>
            <p:nvPr/>
          </p:nvSpPr>
          <p:spPr bwMode="auto">
            <a:xfrm flipV="1">
              <a:off x="4597" y="2511"/>
              <a:ext cx="741" cy="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2000"/>
            </a:p>
          </p:txBody>
        </p:sp>
        <p:sp>
          <p:nvSpPr>
            <p:cNvPr id="4115" name="Line 19"/>
            <p:cNvSpPr>
              <a:spLocks noChangeShapeType="1"/>
            </p:cNvSpPr>
            <p:nvPr/>
          </p:nvSpPr>
          <p:spPr bwMode="auto">
            <a:xfrm>
              <a:off x="4609" y="3182"/>
              <a:ext cx="7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2000"/>
            </a:p>
          </p:txBody>
        </p:sp>
        <p:sp>
          <p:nvSpPr>
            <p:cNvPr id="4116" name="Text Box 20"/>
            <p:cNvSpPr txBox="1">
              <a:spLocks noChangeArrowheads="1"/>
            </p:cNvSpPr>
            <p:nvPr/>
          </p:nvSpPr>
          <p:spPr bwMode="auto">
            <a:xfrm>
              <a:off x="4407" y="1857"/>
              <a:ext cx="347"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sp>
          <p:nvSpPr>
            <p:cNvPr id="4117" name="Text Box 21"/>
            <p:cNvSpPr txBox="1">
              <a:spLocks noChangeArrowheads="1"/>
            </p:cNvSpPr>
            <p:nvPr/>
          </p:nvSpPr>
          <p:spPr bwMode="auto">
            <a:xfrm>
              <a:off x="4423" y="2520"/>
              <a:ext cx="347"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sp>
          <p:nvSpPr>
            <p:cNvPr id="4118" name="Text Box 22"/>
            <p:cNvSpPr txBox="1">
              <a:spLocks noChangeArrowheads="1"/>
            </p:cNvSpPr>
            <p:nvPr/>
          </p:nvSpPr>
          <p:spPr bwMode="auto">
            <a:xfrm>
              <a:off x="4449" y="3150"/>
              <a:ext cx="347"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sp>
          <p:nvSpPr>
            <p:cNvPr id="4119" name="Text Box 23"/>
            <p:cNvSpPr txBox="1">
              <a:spLocks noChangeArrowheads="1"/>
            </p:cNvSpPr>
            <p:nvPr/>
          </p:nvSpPr>
          <p:spPr bwMode="auto">
            <a:xfrm>
              <a:off x="4399" y="1548"/>
              <a:ext cx="347"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dirty="0">
                  <a:latin typeface="+mj-lt"/>
                </a:rPr>
                <a:t>-</a:t>
              </a:r>
            </a:p>
          </p:txBody>
        </p:sp>
        <p:sp>
          <p:nvSpPr>
            <p:cNvPr id="4120" name="Text Box 24"/>
            <p:cNvSpPr txBox="1">
              <a:spLocks noChangeArrowheads="1"/>
            </p:cNvSpPr>
            <p:nvPr/>
          </p:nvSpPr>
          <p:spPr bwMode="auto">
            <a:xfrm>
              <a:off x="4435" y="2838"/>
              <a:ext cx="347"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sp>
          <p:nvSpPr>
            <p:cNvPr id="4121" name="Text Box 25"/>
            <p:cNvSpPr txBox="1">
              <a:spLocks noChangeArrowheads="1"/>
            </p:cNvSpPr>
            <p:nvPr/>
          </p:nvSpPr>
          <p:spPr bwMode="auto">
            <a:xfrm>
              <a:off x="4417" y="2199"/>
              <a:ext cx="347"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fr-FR" altLang="fr-FR" sz="2000">
                  <a:latin typeface="+mj-lt"/>
                </a:rPr>
                <a:t>-</a:t>
              </a:r>
            </a:p>
          </p:txBody>
        </p:sp>
      </p:grpSp>
      <p:sp>
        <p:nvSpPr>
          <p:cNvPr id="27" name="Text Box 2"/>
          <p:cNvSpPr txBox="1">
            <a:spLocks noChangeArrowheads="1"/>
          </p:cNvSpPr>
          <p:nvPr/>
        </p:nvSpPr>
        <p:spPr bwMode="auto">
          <a:xfrm>
            <a:off x="2331245" y="198376"/>
            <a:ext cx="4545011" cy="400110"/>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a:prstTxWarp prst="textNoShape">
              <a:avLst/>
            </a:prstTxWarp>
            <a:spAutoFit/>
          </a:bodyPr>
          <a:lstStyle/>
          <a:p>
            <a:pPr algn="ctr">
              <a:spcBef>
                <a:spcPct val="50000"/>
              </a:spcBef>
              <a:spcAft>
                <a:spcPts val="600"/>
              </a:spcAft>
              <a:defRPr/>
            </a:pPr>
            <a:r>
              <a:rPr lang="fr-FR" sz="2000" cap="all">
                <a:solidFill>
                  <a:schemeClr val="tx1"/>
                </a:solidFill>
                <a:latin typeface="Trebuchet MS"/>
                <a:cs typeface="Trebuchet MS"/>
              </a:rPr>
              <a:t>Moyen mnémotechnique</a:t>
            </a:r>
            <a:endParaRPr lang="fr-FR" sz="2000" cap="all" dirty="0">
              <a:solidFill>
                <a:schemeClr val="tx1"/>
              </a:solidFill>
              <a:latin typeface="Trebuchet MS"/>
              <a:cs typeface="Trebuchet MS"/>
            </a:endParaRPr>
          </a:p>
        </p:txBody>
      </p:sp>
      <p:sp>
        <p:nvSpPr>
          <p:cNvPr id="28" name="Text Box 3"/>
          <p:cNvSpPr txBox="1">
            <a:spLocks noChangeArrowheads="1"/>
          </p:cNvSpPr>
          <p:nvPr/>
        </p:nvSpPr>
        <p:spPr bwMode="auto">
          <a:xfrm>
            <a:off x="463550" y="794322"/>
            <a:ext cx="8280399" cy="1785104"/>
          </a:xfrm>
          <a:prstGeom prst="rect">
            <a:avLst/>
          </a:prstGeom>
          <a:noFill/>
          <a:ln w="9525">
            <a:noFill/>
            <a:miter lim="800000"/>
            <a:headEnd/>
            <a:tailEnd/>
          </a:ln>
        </p:spPr>
        <p:txBody>
          <a:bodyPr wrap="square">
            <a:prstTxWarp prst="textNoShape">
              <a:avLst/>
            </a:prstTxWarp>
            <a:spAutoFit/>
          </a:bodyPr>
          <a:lstStyle/>
          <a:p>
            <a:pPr algn="ctr">
              <a:spcAft>
                <a:spcPts val="600"/>
              </a:spcAft>
            </a:pPr>
            <a:r>
              <a:rPr lang="fr-FR" dirty="0">
                <a:latin typeface="+mj-lt"/>
              </a:rPr>
              <a:t>Vous souhaitez suivre une </a:t>
            </a:r>
            <a:r>
              <a:rPr lang="fr-FR" dirty="0">
                <a:solidFill>
                  <a:srgbClr val="008000"/>
                </a:solidFill>
                <a:latin typeface="+mj-lt"/>
              </a:rPr>
              <a:t>route vraie (</a:t>
            </a:r>
            <a:r>
              <a:rPr lang="fr-FR" dirty="0" err="1">
                <a:solidFill>
                  <a:srgbClr val="008000"/>
                </a:solidFill>
                <a:latin typeface="+mj-lt"/>
              </a:rPr>
              <a:t>Rv</a:t>
            </a:r>
            <a:r>
              <a:rPr lang="fr-FR" dirty="0">
                <a:solidFill>
                  <a:srgbClr val="008000"/>
                </a:solidFill>
                <a:latin typeface="+mj-lt"/>
              </a:rPr>
              <a:t>) 175°</a:t>
            </a:r>
          </a:p>
          <a:p>
            <a:pPr algn="ctr">
              <a:spcAft>
                <a:spcPts val="600"/>
              </a:spcAft>
            </a:pPr>
            <a:r>
              <a:rPr lang="fr-FR" dirty="0">
                <a:solidFill>
                  <a:schemeClr val="accent5"/>
                </a:solidFill>
                <a:latin typeface="+mj-lt"/>
              </a:rPr>
              <a:t>La déclinaison magnétique (Dm) est de 4°0uest </a:t>
            </a:r>
          </a:p>
          <a:p>
            <a:pPr algn="ctr">
              <a:spcAft>
                <a:spcPts val="600"/>
              </a:spcAft>
            </a:pPr>
            <a:r>
              <a:rPr lang="fr-FR" dirty="0">
                <a:solidFill>
                  <a:srgbClr val="C71500"/>
                </a:solidFill>
                <a:latin typeface="+mj-lt"/>
              </a:rPr>
              <a:t>La déviation du compas (d) est de + 2°</a:t>
            </a:r>
          </a:p>
          <a:p>
            <a:pPr algn="ctr">
              <a:spcAft>
                <a:spcPts val="600"/>
              </a:spcAft>
            </a:pPr>
            <a:r>
              <a:rPr lang="fr-FR" dirty="0">
                <a:solidFill>
                  <a:schemeClr val="accent1"/>
                </a:solidFill>
                <a:latin typeface="+mj-lt"/>
              </a:rPr>
              <a:t>La dérive (X°) est de 10°droite</a:t>
            </a:r>
          </a:p>
          <a:p>
            <a:pPr algn="ctr">
              <a:spcAft>
                <a:spcPts val="600"/>
              </a:spcAft>
            </a:pPr>
            <a:r>
              <a:rPr lang="fr-FR" dirty="0">
                <a:latin typeface="+mj-lt"/>
              </a:rPr>
              <a:t>Quel </a:t>
            </a:r>
            <a:r>
              <a:rPr lang="fr-FR" dirty="0">
                <a:solidFill>
                  <a:srgbClr val="FF0000"/>
                </a:solidFill>
                <a:latin typeface="+mj-lt"/>
              </a:rPr>
              <a:t>cap compas (Cc) </a:t>
            </a:r>
            <a:r>
              <a:rPr lang="fr-FR" dirty="0">
                <a:latin typeface="+mj-lt"/>
              </a:rPr>
              <a:t>devez-vous afficher pour arriver à destination ?</a:t>
            </a:r>
          </a:p>
        </p:txBody>
      </p:sp>
    </p:spTree>
    <p:extLst>
      <p:ext uri="{BB962C8B-B14F-4D97-AF65-F5344CB8AC3E}">
        <p14:creationId xmlns:p14="http://schemas.microsoft.com/office/powerpoint/2010/main" val="302461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0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nodeType="clickEffect">
                                  <p:stCondLst>
                                    <p:cond delay="0"/>
                                  </p:stCondLst>
                                  <p:childTnLst>
                                    <p:set>
                                      <p:cBhvr>
                                        <p:cTn id="14" dur="1" fill="hold">
                                          <p:stCondLst>
                                            <p:cond delay="0"/>
                                          </p:stCondLst>
                                        </p:cTn>
                                        <p:tgtEl>
                                          <p:spTgt spid="4112"/>
                                        </p:tgtEl>
                                        <p:attrNameLst>
                                          <p:attrName>style.visibility</p:attrName>
                                        </p:attrNameLst>
                                      </p:cBhvr>
                                      <p:to>
                                        <p:strVal val="visible"/>
                                      </p:to>
                                    </p:set>
                                    <p:anim calcmode="lin" valueType="num">
                                      <p:cBhvr additive="base">
                                        <p:cTn id="15" dur="500" fill="hold"/>
                                        <p:tgtEl>
                                          <p:spTgt spid="4112"/>
                                        </p:tgtEl>
                                        <p:attrNameLst>
                                          <p:attrName>ppt_x</p:attrName>
                                        </p:attrNameLst>
                                      </p:cBhvr>
                                      <p:tavLst>
                                        <p:tav tm="0">
                                          <p:val>
                                            <p:strVal val="1+#ppt_w/2"/>
                                          </p:val>
                                        </p:tav>
                                        <p:tav tm="100000">
                                          <p:val>
                                            <p:strVal val="#ppt_x"/>
                                          </p:val>
                                        </p:tav>
                                      </p:tavLst>
                                    </p:anim>
                                    <p:anim calcmode="lin" valueType="num">
                                      <p:cBhvr additive="base">
                                        <p:cTn id="16" dur="500" fill="hold"/>
                                        <p:tgtEl>
                                          <p:spTgt spid="4112"/>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iterate type="lt">
                                    <p:tmAbs val="75"/>
                                  </p:iterate>
                                  <p:childTnLst>
                                    <p:set>
                                      <p:cBhvr>
                                        <p:cTn id="20" dur="1" fill="hold">
                                          <p:stCondLst>
                                            <p:cond delay="74"/>
                                          </p:stCondLst>
                                        </p:cTn>
                                        <p:tgtEl>
                                          <p:spTgt spid="4111">
                                            <p:txEl>
                                              <p:pRg st="0" end="0"/>
                                            </p:txEl>
                                          </p:spTgt>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type="lt">
                                    <p:tmAbs val="75"/>
                                  </p:iterate>
                                  <p:childTnLst>
                                    <p:set>
                                      <p:cBhvr>
                                        <p:cTn id="24" dur="1" fill="hold">
                                          <p:stCondLst>
                                            <p:cond delay="74"/>
                                          </p:stCondLst>
                                        </p:cTn>
                                        <p:tgtEl>
                                          <p:spTgt spid="4111">
                                            <p:txEl>
                                              <p:pRg st="1" end="1"/>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iterate type="lt">
                                    <p:tmAbs val="75"/>
                                  </p:iterate>
                                  <p:childTnLst>
                                    <p:set>
                                      <p:cBhvr>
                                        <p:cTn id="28" dur="1" fill="hold">
                                          <p:stCondLst>
                                            <p:cond delay="74"/>
                                          </p:stCondLst>
                                        </p:cTn>
                                        <p:tgtEl>
                                          <p:spTgt spid="4111">
                                            <p:txEl>
                                              <p:pRg st="2" end="2"/>
                                            </p:txEl>
                                          </p:spTgt>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iterate type="lt">
                                    <p:tmAbs val="75"/>
                                  </p:iterate>
                                  <p:childTnLst>
                                    <p:set>
                                      <p:cBhvr>
                                        <p:cTn id="32" dur="1" fill="hold">
                                          <p:stCondLst>
                                            <p:cond delay="74"/>
                                          </p:stCondLst>
                                        </p:cTn>
                                        <p:tgtEl>
                                          <p:spTgt spid="4111">
                                            <p:txEl>
                                              <p:pRg st="3" end="3"/>
                                            </p:txEl>
                                          </p:spTgt>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iterate type="lt">
                                    <p:tmAbs val="75"/>
                                  </p:iterate>
                                  <p:childTnLst>
                                    <p:set>
                                      <p:cBhvr>
                                        <p:cTn id="36" dur="1" fill="hold">
                                          <p:stCondLst>
                                            <p:cond delay="74"/>
                                          </p:stCondLst>
                                        </p:cTn>
                                        <p:tgtEl>
                                          <p:spTgt spid="4111">
                                            <p:txEl>
                                              <p:pRg st="4" end="4"/>
                                            </p:txEl>
                                          </p:spTgt>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4111">
                                            <p:txEl>
                                              <p:pRg st="5" end="5"/>
                                            </p:txEl>
                                          </p:spTgt>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iterate type="lt">
                                    <p:tmAbs val="75"/>
                                  </p:iterate>
                                  <p:childTnLst>
                                    <p:set>
                                      <p:cBhvr>
                                        <p:cTn id="44" dur="1" fill="hold">
                                          <p:stCondLst>
                                            <p:cond delay="74"/>
                                          </p:stCondLst>
                                        </p:cTn>
                                        <p:tgtEl>
                                          <p:spTgt spid="4111">
                                            <p:txEl>
                                              <p:pRg st="6" end="6"/>
                                            </p:txEl>
                                          </p:spTgt>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411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73462" y="1081354"/>
            <a:ext cx="7218009" cy="5101336"/>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400" dirty="0">
                <a:latin typeface="Trebuchet MS"/>
              </a:rPr>
              <a:t>LA TERRE ET SES REFERENCES</a:t>
            </a:r>
          </a:p>
          <a:p>
            <a:pPr marL="742950" lvl="1" indent="-285750" fontAlgn="base">
              <a:spcBef>
                <a:spcPct val="0"/>
              </a:spcBef>
              <a:buFont typeface="Arial"/>
              <a:buChar char="•"/>
              <a:defRPr/>
            </a:pPr>
            <a:r>
              <a:rPr lang="fr-FR" sz="1400" i="1" dirty="0"/>
              <a:t>Parallèles</a:t>
            </a:r>
          </a:p>
          <a:p>
            <a:pPr marL="742950" lvl="1" indent="-285750" fontAlgn="base">
              <a:spcBef>
                <a:spcPct val="0"/>
              </a:spcBef>
              <a:spcAft>
                <a:spcPts val="600"/>
              </a:spcAft>
              <a:buFont typeface="Arial"/>
              <a:buChar char="•"/>
              <a:defRPr/>
            </a:pPr>
            <a:r>
              <a:rPr lang="fr-FR" sz="1400" i="1" dirty="0"/>
              <a:t>Méridiens</a:t>
            </a:r>
            <a:endParaRPr lang="fr-FR" sz="1400" i="1" dirty="0">
              <a:latin typeface="Trebuchet MS"/>
            </a:endParaRPr>
          </a:p>
          <a:p>
            <a:pPr fontAlgn="base">
              <a:spcBef>
                <a:spcPct val="0"/>
              </a:spcBef>
              <a:defRPr/>
            </a:pPr>
            <a:r>
              <a:rPr lang="fr-FR" sz="1400" dirty="0">
                <a:latin typeface="Trebuchet MS"/>
              </a:rPr>
              <a:t>COORDONNEES GEOGRAPHIQUES</a:t>
            </a:r>
          </a:p>
          <a:p>
            <a:pPr marL="742950" lvl="1" indent="-285750" fontAlgn="base">
              <a:spcBef>
                <a:spcPct val="0"/>
              </a:spcBef>
              <a:buFont typeface="Arial"/>
              <a:buChar char="•"/>
              <a:defRPr/>
            </a:pPr>
            <a:r>
              <a:rPr lang="fr-FR" sz="1400" i="1" dirty="0">
                <a:latin typeface="Trebuchet MS"/>
              </a:rPr>
              <a:t>Latitude</a:t>
            </a:r>
          </a:p>
          <a:p>
            <a:pPr marL="742950" lvl="1" indent="-285750" fontAlgn="base">
              <a:spcBef>
                <a:spcPct val="0"/>
              </a:spcBef>
              <a:buFont typeface="Arial"/>
              <a:buChar char="•"/>
              <a:defRPr/>
            </a:pPr>
            <a:r>
              <a:rPr lang="fr-FR" sz="1400" i="1" dirty="0">
                <a:latin typeface="Trebuchet MS"/>
              </a:rPr>
              <a:t>Longitude</a:t>
            </a:r>
          </a:p>
          <a:p>
            <a:pPr fontAlgn="base">
              <a:spcBef>
                <a:spcPts val="600"/>
              </a:spcBef>
              <a:buClr>
                <a:srgbClr val="AC029D"/>
              </a:buClr>
              <a:defRPr/>
            </a:pPr>
            <a:r>
              <a:rPr lang="fr-FR" sz="1400" dirty="0">
                <a:latin typeface="Trebuchet MS"/>
              </a:rPr>
              <a:t>MESURE DES DISTANCES</a:t>
            </a:r>
          </a:p>
          <a:p>
            <a:pPr marL="742950" lvl="1" indent="-285750" fontAlgn="base">
              <a:spcBef>
                <a:spcPct val="0"/>
              </a:spcBef>
              <a:buFont typeface="Arial"/>
              <a:buChar char="•"/>
              <a:defRPr/>
            </a:pPr>
            <a:r>
              <a:rPr lang="fr-FR" sz="1400" i="1" dirty="0">
                <a:latin typeface="Trebuchet MS"/>
              </a:rPr>
              <a:t>Définition du Mile Nautique</a:t>
            </a:r>
          </a:p>
          <a:p>
            <a:pPr marL="742950" lvl="1" indent="-285750" fontAlgn="base">
              <a:spcBef>
                <a:spcPct val="0"/>
              </a:spcBef>
              <a:buFont typeface="Arial"/>
              <a:buChar char="•"/>
              <a:defRPr/>
            </a:pPr>
            <a:r>
              <a:rPr lang="fr-FR" sz="1400" i="1" dirty="0">
                <a:latin typeface="Trebuchet MS"/>
              </a:rPr>
              <a:t>Définition du mètre</a:t>
            </a:r>
          </a:p>
          <a:p>
            <a:pPr lvl="0" fontAlgn="base">
              <a:spcBef>
                <a:spcPts val="600"/>
              </a:spcBef>
              <a:buClr>
                <a:srgbClr val="AC029D"/>
              </a:buClr>
              <a:defRPr/>
            </a:pPr>
            <a:r>
              <a:rPr lang="fr-FR" sz="1400" dirty="0">
                <a:latin typeface="Trebuchet MS"/>
              </a:rPr>
              <a:t>CARTOGRAPHIE</a:t>
            </a:r>
          </a:p>
          <a:p>
            <a:pPr marL="742950" lvl="1" indent="-285750" fontAlgn="base">
              <a:spcBef>
                <a:spcPct val="0"/>
              </a:spcBef>
              <a:buFont typeface="Arial"/>
              <a:buChar char="•"/>
              <a:defRPr/>
            </a:pPr>
            <a:r>
              <a:rPr lang="fr-FR" sz="1400" i="1" dirty="0">
                <a:latin typeface="Trebuchet MS"/>
              </a:rPr>
              <a:t>Les différentes projections de la terre</a:t>
            </a:r>
          </a:p>
          <a:p>
            <a:pPr marL="742950" lvl="1" indent="-285750" fontAlgn="base">
              <a:spcBef>
                <a:spcPct val="0"/>
              </a:spcBef>
              <a:buFont typeface="Arial"/>
              <a:buChar char="•"/>
              <a:defRPr/>
            </a:pPr>
            <a:r>
              <a:rPr lang="fr-FR" sz="1400" i="1" dirty="0">
                <a:latin typeface="Trebuchet MS"/>
              </a:rPr>
              <a:t>L’échelle d’une carte</a:t>
            </a:r>
          </a:p>
          <a:p>
            <a:pPr marL="742950" lvl="1" indent="-285750" fontAlgn="base">
              <a:spcBef>
                <a:spcPct val="0"/>
              </a:spcBef>
              <a:spcAft>
                <a:spcPts val="600"/>
              </a:spcAft>
              <a:buFont typeface="Arial"/>
              <a:buChar char="•"/>
              <a:defRPr/>
            </a:pPr>
            <a:r>
              <a:rPr lang="fr-FR" sz="1400" i="1" dirty="0">
                <a:latin typeface="Trebuchet MS"/>
              </a:rPr>
              <a:t>Les cartes aéronautiques</a:t>
            </a:r>
          </a:p>
          <a:p>
            <a:pPr lvl="0" fontAlgn="base">
              <a:spcBef>
                <a:spcPct val="0"/>
              </a:spcBef>
              <a:buClr>
                <a:srgbClr val="AC029D"/>
              </a:buClr>
              <a:defRPr/>
            </a:pPr>
            <a:r>
              <a:rPr lang="fr-FR" sz="1400" dirty="0">
                <a:latin typeface="Trebuchet MS"/>
              </a:rPr>
              <a:t>NAVIGATION AERIENNE</a:t>
            </a:r>
          </a:p>
          <a:p>
            <a:pPr marL="742950" lvl="1" indent="-285750" fontAlgn="base">
              <a:spcBef>
                <a:spcPct val="0"/>
              </a:spcBef>
              <a:buFont typeface="Arial"/>
              <a:buChar char="•"/>
              <a:defRPr/>
            </a:pPr>
            <a:r>
              <a:rPr lang="fr-FR" sz="1400" i="1" dirty="0">
                <a:latin typeface="Trebuchet MS"/>
              </a:rPr>
              <a:t>Les effets du vent sur la vitesse et la trajectoire</a:t>
            </a:r>
          </a:p>
          <a:p>
            <a:pPr marL="742950" lvl="1" indent="-285750" fontAlgn="base">
              <a:spcBef>
                <a:spcPct val="0"/>
              </a:spcBef>
              <a:buFont typeface="Arial"/>
              <a:buChar char="•"/>
              <a:defRPr/>
            </a:pPr>
            <a:r>
              <a:rPr lang="fr-FR" sz="1400" i="1" dirty="0">
                <a:latin typeface="Trebuchet MS"/>
              </a:rPr>
              <a:t>Les références d’orientation</a:t>
            </a:r>
          </a:p>
          <a:p>
            <a:pPr marL="742950" lvl="1" indent="-285750" fontAlgn="base">
              <a:spcBef>
                <a:spcPct val="0"/>
              </a:spcBef>
              <a:buFont typeface="Arial"/>
              <a:buChar char="•"/>
              <a:defRPr/>
            </a:pPr>
            <a:r>
              <a:rPr lang="fr-FR" sz="1400" i="1" dirty="0">
                <a:latin typeface="Trebuchet MS"/>
              </a:rPr>
              <a:t>Relation cap/route</a:t>
            </a:r>
          </a:p>
          <a:p>
            <a:pPr lvl="0" fontAlgn="base">
              <a:spcBef>
                <a:spcPts val="600"/>
              </a:spcBef>
              <a:buClr>
                <a:srgbClr val="AC029D"/>
              </a:buClr>
              <a:defRPr/>
            </a:pPr>
            <a:r>
              <a:rPr lang="fr-FR" sz="1400" dirty="0">
                <a:latin typeface="Trebuchet MS"/>
              </a:rPr>
              <a:t>METHODES DE CALCUL D’UNE NAVIGATION A L’ESTIME</a:t>
            </a:r>
          </a:p>
          <a:p>
            <a:pPr marL="742950" lvl="1" indent="-285750" fontAlgn="base">
              <a:spcBef>
                <a:spcPct val="0"/>
              </a:spcBef>
              <a:buClr>
                <a:schemeClr val="tx1"/>
              </a:buClr>
              <a:buFont typeface="Arial" panose="020B0604020202020204" pitchFamily="34" charset="0"/>
              <a:buChar char="•"/>
              <a:defRPr/>
            </a:pPr>
            <a:r>
              <a:rPr lang="fr-FR" sz="1400" i="1" dirty="0">
                <a:latin typeface="Trebuchet MS"/>
              </a:rPr>
              <a:t>Les différents modes de navigation à vue</a:t>
            </a:r>
          </a:p>
          <a:p>
            <a:pPr marL="742950" lvl="1" indent="-285750" fontAlgn="base">
              <a:spcBef>
                <a:spcPct val="0"/>
              </a:spcBef>
              <a:buFont typeface="Arial"/>
              <a:buChar char="•"/>
              <a:defRPr/>
            </a:pPr>
            <a:r>
              <a:rPr lang="fr-FR" sz="1400" i="1" dirty="0">
                <a:latin typeface="Trebuchet MS"/>
              </a:rPr>
              <a:t>Le triangle des vitesses</a:t>
            </a:r>
          </a:p>
          <a:p>
            <a:pPr marL="742950" lvl="1" indent="-285750" fontAlgn="base">
              <a:spcBef>
                <a:spcPct val="0"/>
              </a:spcBef>
              <a:buFont typeface="Arial"/>
              <a:buChar char="•"/>
              <a:defRPr/>
            </a:pPr>
            <a:r>
              <a:rPr lang="fr-FR" sz="1400" i="1" dirty="0">
                <a:latin typeface="Trebuchet MS"/>
              </a:rPr>
              <a:t>Calcul trigonométrique</a:t>
            </a:r>
          </a:p>
        </p:txBody>
      </p:sp>
      <p:sp>
        <p:nvSpPr>
          <p:cNvPr id="3" name="Rectangle à coins arrondis 2"/>
          <p:cNvSpPr/>
          <p:nvPr/>
        </p:nvSpPr>
        <p:spPr>
          <a:xfrm>
            <a:off x="1417087" y="5235069"/>
            <a:ext cx="5057853" cy="918653"/>
          </a:xfrm>
          <a:prstGeom prst="roundRect">
            <a:avLst>
              <a:gd name="adj" fmla="val 17479"/>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0250" y="206916"/>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a:latin typeface="Trebuchet MS"/>
                <a:cs typeface="Trebuchet MS"/>
              </a:rPr>
              <a:t>LA NAVIGATION Aérienne</a:t>
            </a:r>
          </a:p>
        </p:txBody>
      </p:sp>
    </p:spTree>
    <p:extLst>
      <p:ext uri="{BB962C8B-B14F-4D97-AF65-F5344CB8AC3E}">
        <p14:creationId xmlns:p14="http://schemas.microsoft.com/office/powerpoint/2010/main" val="2978116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13498" t="12235" r="2929" b="11355"/>
          <a:stretch/>
        </p:blipFill>
        <p:spPr>
          <a:xfrm>
            <a:off x="467274" y="1324592"/>
            <a:ext cx="8186591" cy="4785088"/>
          </a:xfrm>
          <a:prstGeom prst="rect">
            <a:avLst/>
          </a:prstGeom>
        </p:spPr>
      </p:pic>
      <p:sp>
        <p:nvSpPr>
          <p:cNvPr id="5" name="AutoShape 4"/>
          <p:cNvSpPr>
            <a:spLocks noChangeArrowheads="1"/>
          </p:cNvSpPr>
          <p:nvPr/>
        </p:nvSpPr>
        <p:spPr bwMode="auto">
          <a:xfrm>
            <a:off x="2990854" y="103188"/>
            <a:ext cx="3162292" cy="442674"/>
          </a:xfrm>
          <a:prstGeom prst="roundRect">
            <a:avLst>
              <a:gd name="adj" fmla="val 16667"/>
            </a:avLst>
          </a:prstGeom>
          <a:solidFill>
            <a:schemeClr val="bg2">
              <a:lumMod val="40000"/>
              <a:lumOff val="6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LE CHEMINEMENT</a:t>
            </a:r>
          </a:p>
        </p:txBody>
      </p:sp>
      <p:sp>
        <p:nvSpPr>
          <p:cNvPr id="30" name="ZoneTexte 29"/>
          <p:cNvSpPr txBox="1"/>
          <p:nvPr/>
        </p:nvSpPr>
        <p:spPr>
          <a:xfrm>
            <a:off x="1022016" y="748320"/>
            <a:ext cx="709996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a:latin typeface="Trebuchet MS"/>
                <a:cs typeface="Trebuchet MS"/>
              </a:rPr>
              <a:t>Consiste à suivre des repères naturels ou artificiels facilement visibles et identifiables</a:t>
            </a:r>
          </a:p>
        </p:txBody>
      </p:sp>
      <p:sp>
        <p:nvSpPr>
          <p:cNvPr id="15" name="Ellipse 14">
            <a:extLst>
              <a:ext uri="{FF2B5EF4-FFF2-40B4-BE49-F238E27FC236}">
                <a16:creationId xmlns:a16="http://schemas.microsoft.com/office/drawing/2014/main" id="{FEAADCC1-4301-4E99-BEAA-1DF07D1A0B5A}"/>
              </a:ext>
            </a:extLst>
          </p:cNvPr>
          <p:cNvSpPr>
            <a:spLocks noChangeAspect="1"/>
          </p:cNvSpPr>
          <p:nvPr/>
        </p:nvSpPr>
        <p:spPr>
          <a:xfrm>
            <a:off x="779041" y="2777693"/>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3A179238-BB0F-4F63-9DAF-47E3CA2EEB17}"/>
              </a:ext>
            </a:extLst>
          </p:cNvPr>
          <p:cNvSpPr>
            <a:spLocks noChangeAspect="1"/>
          </p:cNvSpPr>
          <p:nvPr/>
        </p:nvSpPr>
        <p:spPr>
          <a:xfrm>
            <a:off x="6951326" y="3579976"/>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Forme libre 5">
            <a:extLst>
              <a:ext uri="{FF2B5EF4-FFF2-40B4-BE49-F238E27FC236}">
                <a16:creationId xmlns:a16="http://schemas.microsoft.com/office/drawing/2014/main" id="{E709AEEE-F248-41BB-80F5-57C6FFBB56D1}"/>
              </a:ext>
            </a:extLst>
          </p:cNvPr>
          <p:cNvSpPr/>
          <p:nvPr/>
        </p:nvSpPr>
        <p:spPr>
          <a:xfrm flipV="1">
            <a:off x="958205" y="2985960"/>
            <a:ext cx="6210291" cy="1714173"/>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674035 w 5046133"/>
              <a:gd name="connsiteY1" fmla="*/ 732824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897445 h 1897446"/>
              <a:gd name="connsiteX1" fmla="*/ 674035 w 5046133"/>
              <a:gd name="connsiteY1" fmla="*/ 970802 h 1897446"/>
              <a:gd name="connsiteX2" fmla="*/ 894646 w 5046133"/>
              <a:gd name="connsiteY2" fmla="*/ 0 h 1897446"/>
              <a:gd name="connsiteX3" fmla="*/ 2506133 w 5046133"/>
              <a:gd name="connsiteY3" fmla="*/ 1364045 h 1897446"/>
              <a:gd name="connsiteX4" fmla="*/ 5046133 w 5046133"/>
              <a:gd name="connsiteY4" fmla="*/ 237978 h 1897446"/>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5046133 w 5046133"/>
              <a:gd name="connsiteY4" fmla="*/ 1623906 h 3283374"/>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2908074 w 5046133"/>
              <a:gd name="connsiteY4" fmla="*/ 486902 h 3283374"/>
              <a:gd name="connsiteX5" fmla="*/ 5046133 w 5046133"/>
              <a:gd name="connsiteY5" fmla="*/ 1623906 h 3283374"/>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2568017 w 5046133"/>
              <a:gd name="connsiteY4" fmla="*/ 354692 h 3283374"/>
              <a:gd name="connsiteX5" fmla="*/ 5046133 w 5046133"/>
              <a:gd name="connsiteY5" fmla="*/ 1623906 h 3283374"/>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2568017 w 5046133"/>
              <a:gd name="connsiteY4" fmla="*/ 354692 h 3283374"/>
              <a:gd name="connsiteX5" fmla="*/ 5046133 w 5046133"/>
              <a:gd name="connsiteY5" fmla="*/ 1623906 h 3283374"/>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2568017 w 5046133"/>
              <a:gd name="connsiteY4" fmla="*/ 354692 h 3283374"/>
              <a:gd name="connsiteX5" fmla="*/ 3130870 w 5046133"/>
              <a:gd name="connsiteY5" fmla="*/ 724881 h 3283374"/>
              <a:gd name="connsiteX6" fmla="*/ 5046133 w 5046133"/>
              <a:gd name="connsiteY6" fmla="*/ 1623906 h 3283374"/>
              <a:gd name="connsiteX0" fmla="*/ 0 w 5046133"/>
              <a:gd name="connsiteY0" fmla="*/ 3645156 h 3645157"/>
              <a:gd name="connsiteX1" fmla="*/ 674035 w 5046133"/>
              <a:gd name="connsiteY1" fmla="*/ 2718513 h 3645157"/>
              <a:gd name="connsiteX2" fmla="*/ 894646 w 5046133"/>
              <a:gd name="connsiteY2" fmla="*/ 1747711 h 3645157"/>
              <a:gd name="connsiteX3" fmla="*/ 2060541 w 5046133"/>
              <a:gd name="connsiteY3" fmla="*/ 361783 h 3645157"/>
              <a:gd name="connsiteX4" fmla="*/ 2568017 w 5046133"/>
              <a:gd name="connsiteY4" fmla="*/ 716475 h 3645157"/>
              <a:gd name="connsiteX5" fmla="*/ 3083965 w 5046133"/>
              <a:gd name="connsiteY5" fmla="*/ 28982 h 3645157"/>
              <a:gd name="connsiteX6" fmla="*/ 5046133 w 5046133"/>
              <a:gd name="connsiteY6" fmla="*/ 1985689 h 3645157"/>
              <a:gd name="connsiteX0" fmla="*/ 0 w 5046133"/>
              <a:gd name="connsiteY0" fmla="*/ 3616174 h 3616175"/>
              <a:gd name="connsiteX1" fmla="*/ 674035 w 5046133"/>
              <a:gd name="connsiteY1" fmla="*/ 2689531 h 3616175"/>
              <a:gd name="connsiteX2" fmla="*/ 894646 w 5046133"/>
              <a:gd name="connsiteY2" fmla="*/ 1718729 h 3616175"/>
              <a:gd name="connsiteX3" fmla="*/ 2060541 w 5046133"/>
              <a:gd name="connsiteY3" fmla="*/ 332801 h 3616175"/>
              <a:gd name="connsiteX4" fmla="*/ 2568017 w 5046133"/>
              <a:gd name="connsiteY4" fmla="*/ 687493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894646 w 5046133"/>
              <a:gd name="connsiteY2" fmla="*/ 1718729 h 3616175"/>
              <a:gd name="connsiteX3" fmla="*/ 2060541 w 5046133"/>
              <a:gd name="connsiteY3" fmla="*/ 332801 h 3616175"/>
              <a:gd name="connsiteX4" fmla="*/ 2568017 w 5046133"/>
              <a:gd name="connsiteY4" fmla="*/ 687493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1011907 w 5046133"/>
              <a:gd name="connsiteY2" fmla="*/ 1798055 h 3616175"/>
              <a:gd name="connsiteX3" fmla="*/ 2060541 w 5046133"/>
              <a:gd name="connsiteY3" fmla="*/ 332801 h 3616175"/>
              <a:gd name="connsiteX4" fmla="*/ 2568017 w 5046133"/>
              <a:gd name="connsiteY4" fmla="*/ 687493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1011907 w 5046133"/>
              <a:gd name="connsiteY2" fmla="*/ 1798055 h 3616175"/>
              <a:gd name="connsiteX3" fmla="*/ 2095720 w 5046133"/>
              <a:gd name="connsiteY3" fmla="*/ 517896 h 3616175"/>
              <a:gd name="connsiteX4" fmla="*/ 2568017 w 5046133"/>
              <a:gd name="connsiteY4" fmla="*/ 687493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1011907 w 5046133"/>
              <a:gd name="connsiteY2" fmla="*/ 1798055 h 3616175"/>
              <a:gd name="connsiteX3" fmla="*/ 2095720 w 5046133"/>
              <a:gd name="connsiteY3" fmla="*/ 517896 h 3616175"/>
              <a:gd name="connsiteX4" fmla="*/ 2626647 w 5046133"/>
              <a:gd name="connsiteY4" fmla="*/ 819704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1011907 w 5046133"/>
              <a:gd name="connsiteY2" fmla="*/ 1798055 h 3616175"/>
              <a:gd name="connsiteX3" fmla="*/ 2095720 w 5046133"/>
              <a:gd name="connsiteY3" fmla="*/ 517896 h 3616175"/>
              <a:gd name="connsiteX4" fmla="*/ 2626647 w 5046133"/>
              <a:gd name="connsiteY4" fmla="*/ 819704 h 3616175"/>
              <a:gd name="connsiteX5" fmla="*/ 3083965 w 5046133"/>
              <a:gd name="connsiteY5" fmla="*/ 0 h 3616175"/>
              <a:gd name="connsiteX6" fmla="*/ 5046133 w 5046133"/>
              <a:gd name="connsiteY6" fmla="*/ 1956707 h 3616175"/>
              <a:gd name="connsiteX0" fmla="*/ 0 w 5246244"/>
              <a:gd name="connsiteY0" fmla="*/ 4410154 h 4410154"/>
              <a:gd name="connsiteX1" fmla="*/ 932776 w 5246244"/>
              <a:gd name="connsiteY1" fmla="*/ 2848183 h 4410154"/>
              <a:gd name="connsiteX2" fmla="*/ 1212018 w 5246244"/>
              <a:gd name="connsiteY2" fmla="*/ 1798055 h 4410154"/>
              <a:gd name="connsiteX3" fmla="*/ 2295831 w 5246244"/>
              <a:gd name="connsiteY3" fmla="*/ 517896 h 4410154"/>
              <a:gd name="connsiteX4" fmla="*/ 2826758 w 5246244"/>
              <a:gd name="connsiteY4" fmla="*/ 819704 h 4410154"/>
              <a:gd name="connsiteX5" fmla="*/ 3284076 w 5246244"/>
              <a:gd name="connsiteY5" fmla="*/ 0 h 4410154"/>
              <a:gd name="connsiteX6" fmla="*/ 5246244 w 5246244"/>
              <a:gd name="connsiteY6" fmla="*/ 1956707 h 4410154"/>
              <a:gd name="connsiteX0" fmla="*/ 0 w 5436350"/>
              <a:gd name="connsiteY0" fmla="*/ 4410154 h 4410154"/>
              <a:gd name="connsiteX1" fmla="*/ 932776 w 5436350"/>
              <a:gd name="connsiteY1" fmla="*/ 2848183 h 4410154"/>
              <a:gd name="connsiteX2" fmla="*/ 1212018 w 5436350"/>
              <a:gd name="connsiteY2" fmla="*/ 1798055 h 4410154"/>
              <a:gd name="connsiteX3" fmla="*/ 2295831 w 5436350"/>
              <a:gd name="connsiteY3" fmla="*/ 517896 h 4410154"/>
              <a:gd name="connsiteX4" fmla="*/ 2826758 w 5436350"/>
              <a:gd name="connsiteY4" fmla="*/ 819704 h 4410154"/>
              <a:gd name="connsiteX5" fmla="*/ 3284076 w 5436350"/>
              <a:gd name="connsiteY5" fmla="*/ 0 h 4410154"/>
              <a:gd name="connsiteX6" fmla="*/ 5436350 w 5436350"/>
              <a:gd name="connsiteY6" fmla="*/ 2397806 h 441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6350" h="4410154">
                <a:moveTo>
                  <a:pt x="0" y="4410154"/>
                </a:moveTo>
                <a:lnTo>
                  <a:pt x="932776" y="2848183"/>
                </a:lnTo>
                <a:lnTo>
                  <a:pt x="1212018" y="1798055"/>
                </a:lnTo>
                <a:lnTo>
                  <a:pt x="2295831" y="517896"/>
                </a:lnTo>
                <a:cubicBezTo>
                  <a:pt x="2472807" y="618499"/>
                  <a:pt x="2567699" y="824869"/>
                  <a:pt x="2826758" y="819704"/>
                </a:cubicBezTo>
                <a:cubicBezTo>
                  <a:pt x="3005146" y="940517"/>
                  <a:pt x="3152484" y="555283"/>
                  <a:pt x="3284076" y="0"/>
                </a:cubicBezTo>
                <a:cubicBezTo>
                  <a:pt x="3697095" y="211536"/>
                  <a:pt x="5117140" y="2247969"/>
                  <a:pt x="5436350" y="2397806"/>
                </a:cubicBezTo>
              </a:path>
            </a:pathLst>
          </a:custGeom>
          <a:ln w="38100" cmpd="sng">
            <a:solidFill>
              <a:srgbClr val="C71500"/>
            </a:solidFill>
            <a:headEnd type="oval" w="sm" len="sm"/>
            <a:tailEnd type="arrow" w="med" len="sm"/>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384563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childTnLst>
                          </p:cTn>
                        </p:par>
                        <p:par>
                          <p:cTn id="13" fill="hold">
                            <p:stCondLst>
                              <p:cond delay="500"/>
                            </p:stCondLst>
                            <p:childTnLst>
                              <p:par>
                                <p:cTn id="14" presetID="23" presetClass="entr" presetSubtype="32"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strVal val="4*#ppt_w"/>
                                          </p:val>
                                        </p:tav>
                                        <p:tav tm="100000">
                                          <p:val>
                                            <p:strVal val="#ppt_w"/>
                                          </p:val>
                                        </p:tav>
                                      </p:tavLst>
                                    </p:anim>
                                    <p:anim calcmode="lin" valueType="num">
                                      <p:cBhvr>
                                        <p:cTn id="17" dur="500" fill="hold"/>
                                        <p:tgtEl>
                                          <p:spTgt spid="16"/>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FC90712-A7B8-2D4C-9BB1-1246F006E76A}"/>
              </a:ext>
            </a:extLst>
          </p:cNvPr>
          <p:cNvPicPr>
            <a:picLocks noChangeAspect="1"/>
          </p:cNvPicPr>
          <p:nvPr/>
        </p:nvPicPr>
        <p:blipFill rotWithShape="1">
          <a:blip r:embed="rId3"/>
          <a:srcRect l="13498" t="12235" r="2929" b="11355"/>
          <a:stretch/>
        </p:blipFill>
        <p:spPr>
          <a:xfrm>
            <a:off x="478704" y="1450322"/>
            <a:ext cx="8186591" cy="4785088"/>
          </a:xfrm>
          <a:prstGeom prst="rect">
            <a:avLst/>
          </a:prstGeom>
        </p:spPr>
      </p:pic>
      <p:sp>
        <p:nvSpPr>
          <p:cNvPr id="5" name="AutoShape 4"/>
          <p:cNvSpPr>
            <a:spLocks noChangeArrowheads="1"/>
          </p:cNvSpPr>
          <p:nvPr/>
        </p:nvSpPr>
        <p:spPr bwMode="auto">
          <a:xfrm>
            <a:off x="3143254" y="128588"/>
            <a:ext cx="2857492" cy="442674"/>
          </a:xfrm>
          <a:prstGeom prst="roundRect">
            <a:avLst>
              <a:gd name="adj" fmla="val 16667"/>
            </a:avLst>
          </a:prstGeom>
          <a:solidFill>
            <a:srgbClr val="DDE1E7"/>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000" cap="all" dirty="0">
                <a:latin typeface="Trebuchet MS"/>
                <a:cs typeface="Trebuchet MS"/>
              </a:rPr>
              <a:t>L’ESTIME</a:t>
            </a:r>
          </a:p>
        </p:txBody>
      </p:sp>
      <p:sp>
        <p:nvSpPr>
          <p:cNvPr id="8" name="ZoneTexte 7"/>
          <p:cNvSpPr txBox="1"/>
          <p:nvPr/>
        </p:nvSpPr>
        <p:spPr>
          <a:xfrm>
            <a:off x="1060450" y="725400"/>
            <a:ext cx="70231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a:t>Technique de navigation adaptée lorsqu’on souhaite joindre deux points sur la carte par le trajet le plus court.</a:t>
            </a:r>
            <a:endParaRPr lang="fr-FR" sz="1400" dirty="0">
              <a:latin typeface="Trebuchet MS"/>
              <a:cs typeface="Trebuchet MS"/>
            </a:endParaRPr>
          </a:p>
        </p:txBody>
      </p:sp>
      <p:pic>
        <p:nvPicPr>
          <p:cNvPr id="11" name="Image 10"/>
          <p:cNvPicPr>
            <a:picLocks noChangeAspect="1"/>
          </p:cNvPicPr>
          <p:nvPr/>
        </p:nvPicPr>
        <p:blipFill>
          <a:blip r:embed="rId4">
            <a:clrChange>
              <a:clrFrom>
                <a:srgbClr val="FFFFFF"/>
              </a:clrFrom>
              <a:clrTo>
                <a:srgbClr val="FFFFFF">
                  <a:alpha val="0"/>
                </a:srgbClr>
              </a:clrTo>
            </a:clrChange>
          </a:blip>
          <a:stretch>
            <a:fillRect/>
          </a:stretch>
        </p:blipFill>
        <p:spPr>
          <a:xfrm>
            <a:off x="5434157" y="4845836"/>
            <a:ext cx="1119165" cy="1752910"/>
          </a:xfrm>
          <a:prstGeom prst="rect">
            <a:avLst/>
          </a:prstGeom>
        </p:spPr>
      </p:pic>
      <p:pic>
        <p:nvPicPr>
          <p:cNvPr id="13" name="Image 12"/>
          <p:cNvPicPr>
            <a:picLocks noChangeAspect="1"/>
          </p:cNvPicPr>
          <p:nvPr/>
        </p:nvPicPr>
        <p:blipFill>
          <a:blip r:embed="rId5">
            <a:clrChange>
              <a:clrFrom>
                <a:srgbClr val="BCBCBC"/>
              </a:clrFrom>
              <a:clrTo>
                <a:srgbClr val="BCBCBC">
                  <a:alpha val="0"/>
                </a:srgbClr>
              </a:clrTo>
            </a:clrChange>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2388256" y="4896472"/>
            <a:ext cx="1761320" cy="1684739"/>
          </a:xfrm>
          <a:prstGeom prst="rect">
            <a:avLst/>
          </a:prstGeom>
        </p:spPr>
      </p:pic>
      <p:sp>
        <p:nvSpPr>
          <p:cNvPr id="14" name="ZoneTexte 13"/>
          <p:cNvSpPr txBox="1"/>
          <p:nvPr/>
        </p:nvSpPr>
        <p:spPr>
          <a:xfrm>
            <a:off x="3615910" y="3879888"/>
            <a:ext cx="1912179" cy="30777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a:t>2 questions </a:t>
            </a:r>
            <a:endParaRPr lang="fr-FR" sz="1400" dirty="0">
              <a:latin typeface="Trebuchet MS"/>
              <a:cs typeface="Trebuchet MS"/>
            </a:endParaRPr>
          </a:p>
        </p:txBody>
      </p:sp>
      <p:sp>
        <p:nvSpPr>
          <p:cNvPr id="15" name="ZoneTexte 14"/>
          <p:cNvSpPr txBox="1"/>
          <p:nvPr/>
        </p:nvSpPr>
        <p:spPr>
          <a:xfrm>
            <a:off x="5051318" y="4457371"/>
            <a:ext cx="1912179"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r-FR" sz="1400" dirty="0"/>
              <a:t>Combien de temps ?</a:t>
            </a:r>
            <a:endParaRPr lang="fr-FR" sz="1400" dirty="0">
              <a:latin typeface="Trebuchet MS"/>
              <a:cs typeface="Trebuchet MS"/>
            </a:endParaRPr>
          </a:p>
        </p:txBody>
      </p:sp>
      <p:sp>
        <p:nvSpPr>
          <p:cNvPr id="16" name="ZoneTexte 15"/>
          <p:cNvSpPr txBox="1"/>
          <p:nvPr/>
        </p:nvSpPr>
        <p:spPr>
          <a:xfrm>
            <a:off x="2312055" y="4457371"/>
            <a:ext cx="1912179"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r-FR" sz="1400" dirty="0"/>
              <a:t>Quel cap ?</a:t>
            </a:r>
            <a:endParaRPr lang="fr-FR" sz="1400" dirty="0">
              <a:latin typeface="Trebuchet MS"/>
              <a:cs typeface="Trebuchet MS"/>
            </a:endParaRPr>
          </a:p>
        </p:txBody>
      </p:sp>
      <p:sp>
        <p:nvSpPr>
          <p:cNvPr id="17" name="Ellipse 16"/>
          <p:cNvSpPr>
            <a:spLocks noChangeAspect="1"/>
          </p:cNvSpPr>
          <p:nvPr/>
        </p:nvSpPr>
        <p:spPr>
          <a:xfrm>
            <a:off x="811871" y="2868953"/>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Ellipse 17"/>
          <p:cNvSpPr>
            <a:spLocks noChangeAspect="1"/>
          </p:cNvSpPr>
          <p:nvPr/>
        </p:nvSpPr>
        <p:spPr>
          <a:xfrm>
            <a:off x="6963497" y="3669034"/>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Forme libre 8"/>
          <p:cNvSpPr/>
          <p:nvPr/>
        </p:nvSpPr>
        <p:spPr>
          <a:xfrm flipV="1">
            <a:off x="1022485" y="3042541"/>
            <a:ext cx="6144125" cy="836514"/>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mpd="sng">
            <a:solidFill>
              <a:srgbClr val="C71500"/>
            </a:solidFill>
            <a:headEnd type="oval" w="sm" len="sm"/>
            <a:tailEnd type="arrow"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1324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3193" y="2987652"/>
            <a:ext cx="5156224" cy="338554"/>
          </a:xfrm>
          <a:prstGeom prst="rect">
            <a:avLst/>
          </a:prstGeom>
        </p:spPr>
        <p:txBody>
          <a:bodyPr wrap="square">
            <a:spAutoFit/>
          </a:bodyPr>
          <a:lstStyle/>
          <a:p>
            <a:pPr algn="ctr">
              <a:spcAft>
                <a:spcPts val="600"/>
              </a:spcAft>
              <a:defRPr/>
            </a:pPr>
            <a:r>
              <a:rPr lang="fr-FR" sz="1600" cap="all" dirty="0">
                <a:latin typeface="Optima"/>
                <a:cs typeface="Optima"/>
              </a:rPr>
              <a:t>PARAMETRES a connaitre</a:t>
            </a:r>
          </a:p>
        </p:txBody>
      </p:sp>
      <p:sp>
        <p:nvSpPr>
          <p:cNvPr id="7" name="Rectangle 6"/>
          <p:cNvSpPr/>
          <p:nvPr/>
        </p:nvSpPr>
        <p:spPr>
          <a:xfrm>
            <a:off x="1726433" y="3413540"/>
            <a:ext cx="2146324" cy="307777"/>
          </a:xfrm>
          <a:prstGeom prst="rect">
            <a:avLst/>
          </a:prstGeom>
          <a:effectLst/>
        </p:spPr>
        <p:txBody>
          <a:bodyPr wrap="square">
            <a:spAutoFit/>
          </a:bodyPr>
          <a:lstStyle/>
          <a:p>
            <a:pPr marL="285750" indent="-285750">
              <a:spcAft>
                <a:spcPts val="600"/>
              </a:spcAft>
              <a:buFont typeface="Arial"/>
              <a:buChar char="•"/>
              <a:defRPr/>
            </a:pPr>
            <a:r>
              <a:rPr lang="fr-FR" sz="1400" dirty="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Trajet prévu :</a:t>
            </a:r>
          </a:p>
        </p:txBody>
      </p:sp>
      <p:sp>
        <p:nvSpPr>
          <p:cNvPr id="8" name="Rectangle 7"/>
          <p:cNvSpPr/>
          <p:nvPr/>
        </p:nvSpPr>
        <p:spPr>
          <a:xfrm>
            <a:off x="1726433" y="3808272"/>
            <a:ext cx="2552724" cy="307777"/>
          </a:xfrm>
          <a:prstGeom prst="rect">
            <a:avLst/>
          </a:prstGeom>
          <a:effectLst/>
        </p:spPr>
        <p:txBody>
          <a:bodyPr wrap="square">
            <a:spAutoFit/>
          </a:bodyPr>
          <a:lstStyle/>
          <a:p>
            <a:pPr marL="285750" indent="-285750">
              <a:spcAft>
                <a:spcPts val="600"/>
              </a:spcAft>
              <a:buFont typeface="Arial"/>
              <a:buChar char="•"/>
              <a:defRPr/>
            </a:pPr>
            <a:r>
              <a:rPr lang="fr-FR" sz="1400" dirty="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Route vraie (</a:t>
            </a:r>
            <a:r>
              <a:rPr lang="fr-FR" sz="1400" dirty="0" err="1">
                <a:latin typeface="Optima"/>
                <a:cs typeface="Optima"/>
              </a:rPr>
              <a:t>Rv</a:t>
            </a:r>
            <a:r>
              <a:rPr lang="fr-FR" sz="1400" dirty="0">
                <a:latin typeface="Optima"/>
                <a:cs typeface="Optima"/>
              </a:rPr>
              <a:t>) :</a:t>
            </a:r>
          </a:p>
        </p:txBody>
      </p:sp>
      <p:sp>
        <p:nvSpPr>
          <p:cNvPr id="9" name="Rectangle 8"/>
          <p:cNvSpPr/>
          <p:nvPr/>
        </p:nvSpPr>
        <p:spPr>
          <a:xfrm>
            <a:off x="1726433" y="4203004"/>
            <a:ext cx="3175024" cy="307777"/>
          </a:xfrm>
          <a:prstGeom prst="rect">
            <a:avLst/>
          </a:prstGeom>
          <a:effectLst/>
        </p:spPr>
        <p:txBody>
          <a:bodyPr wrap="square">
            <a:spAutoFit/>
          </a:bodyPr>
          <a:lstStyle/>
          <a:p>
            <a:pPr marL="285750" indent="-285750">
              <a:spcAft>
                <a:spcPts val="600"/>
              </a:spcAft>
              <a:buFont typeface="Arial"/>
              <a:buChar char="•"/>
              <a:defRPr/>
            </a:pPr>
            <a:r>
              <a:rPr lang="fr-FR" sz="1400" dirty="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Distance à parcourir (D) :</a:t>
            </a:r>
          </a:p>
        </p:txBody>
      </p:sp>
      <p:sp>
        <p:nvSpPr>
          <p:cNvPr id="10" name="Rectangle 9"/>
          <p:cNvSpPr/>
          <p:nvPr/>
        </p:nvSpPr>
        <p:spPr>
          <a:xfrm>
            <a:off x="1726433" y="4586981"/>
            <a:ext cx="3175024" cy="307777"/>
          </a:xfrm>
          <a:prstGeom prst="rect">
            <a:avLst/>
          </a:prstGeom>
          <a:effectLst/>
        </p:spPr>
        <p:txBody>
          <a:bodyPr wrap="square">
            <a:spAutoFit/>
          </a:bodyPr>
          <a:lstStyle/>
          <a:p>
            <a:pPr marL="285750" indent="-285750">
              <a:spcAft>
                <a:spcPts val="600"/>
              </a:spcAft>
              <a:buFont typeface="Arial"/>
              <a:buChar char="•"/>
              <a:defRPr/>
            </a:pPr>
            <a:r>
              <a:rPr lang="fr-FR" sz="1400" dirty="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Vitesse propre (Vp) :</a:t>
            </a:r>
          </a:p>
        </p:txBody>
      </p:sp>
      <p:sp>
        <p:nvSpPr>
          <p:cNvPr id="11" name="Rectangle 10"/>
          <p:cNvSpPr/>
          <p:nvPr/>
        </p:nvSpPr>
        <p:spPr>
          <a:xfrm>
            <a:off x="1726433" y="4993879"/>
            <a:ext cx="4076724" cy="307777"/>
          </a:xfrm>
          <a:prstGeom prst="rect">
            <a:avLst/>
          </a:prstGeom>
          <a:effectLst/>
        </p:spPr>
        <p:txBody>
          <a:bodyPr wrap="square">
            <a:spAutoFit/>
          </a:bodyPr>
          <a:lstStyle/>
          <a:p>
            <a:pPr marL="285750" indent="-285750">
              <a:spcAft>
                <a:spcPts val="600"/>
              </a:spcAft>
              <a:buFont typeface="Arial"/>
              <a:buChar char="•"/>
              <a:defRPr/>
            </a:pPr>
            <a:r>
              <a:rPr lang="fr-FR" sz="1400" dirty="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Direction et force du vent (</a:t>
            </a:r>
            <a:r>
              <a:rPr lang="fr-FR" sz="1400" dirty="0" err="1">
                <a:latin typeface="Optima"/>
                <a:cs typeface="Optima"/>
              </a:rPr>
              <a:t>Vw</a:t>
            </a:r>
            <a:r>
              <a:rPr lang="fr-FR" sz="1400" dirty="0">
                <a:latin typeface="Optima"/>
                <a:cs typeface="Optima"/>
              </a:rPr>
              <a:t>) :</a:t>
            </a:r>
          </a:p>
        </p:txBody>
      </p:sp>
      <p:sp>
        <p:nvSpPr>
          <p:cNvPr id="12" name="Rectangle 11"/>
          <p:cNvSpPr/>
          <p:nvPr/>
        </p:nvSpPr>
        <p:spPr>
          <a:xfrm>
            <a:off x="1726433" y="5404133"/>
            <a:ext cx="3810000" cy="307777"/>
          </a:xfrm>
          <a:prstGeom prst="rect">
            <a:avLst/>
          </a:prstGeom>
          <a:effectLst/>
        </p:spPr>
        <p:txBody>
          <a:bodyPr wrap="square">
            <a:spAutoFit/>
          </a:bodyPr>
          <a:lstStyle/>
          <a:p>
            <a:pPr marL="285750" indent="-285750">
              <a:spcAft>
                <a:spcPts val="600"/>
              </a:spcAft>
              <a:buFont typeface="Arial"/>
              <a:buChar char="•"/>
              <a:defRPr/>
            </a:pPr>
            <a:r>
              <a:rPr lang="fr-FR" sz="1400" dirty="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Déclinaison magnétique (Dm) :</a:t>
            </a:r>
          </a:p>
        </p:txBody>
      </p:sp>
      <p:sp>
        <p:nvSpPr>
          <p:cNvPr id="13" name="Rectangle 12"/>
          <p:cNvSpPr/>
          <p:nvPr/>
        </p:nvSpPr>
        <p:spPr>
          <a:xfrm>
            <a:off x="1726433" y="5814387"/>
            <a:ext cx="3810000" cy="307777"/>
          </a:xfrm>
          <a:prstGeom prst="rect">
            <a:avLst/>
          </a:prstGeom>
          <a:effectLst/>
        </p:spPr>
        <p:txBody>
          <a:bodyPr wrap="square">
            <a:spAutoFit/>
          </a:bodyPr>
          <a:lstStyle/>
          <a:p>
            <a:pPr marL="285750" indent="-285750">
              <a:spcAft>
                <a:spcPts val="600"/>
              </a:spcAft>
              <a:buFont typeface="Arial"/>
              <a:buChar char="•"/>
              <a:defRPr/>
            </a:pPr>
            <a:r>
              <a:rPr lang="fr-FR" sz="1400" dirty="0">
                <a:ln w="9000" cmpd="sng">
                  <a:solidFill>
                    <a:schemeClr val="accent4">
                      <a:shade val="50000"/>
                      <a:satMod val="120000"/>
                    </a:schemeClr>
                  </a:solidFill>
                  <a:prstDash val="solid"/>
                </a:ln>
                <a:solidFill>
                  <a:srgbClr val="000000"/>
                </a:solidFill>
                <a:latin typeface="Optima"/>
                <a:cs typeface="Optima"/>
              </a:rPr>
              <a:t>  </a:t>
            </a:r>
            <a:r>
              <a:rPr lang="fr-FR" sz="1400" dirty="0">
                <a:solidFill>
                  <a:srgbClr val="000000"/>
                </a:solidFill>
                <a:latin typeface="Optima"/>
                <a:cs typeface="Optima"/>
              </a:rPr>
              <a:t>Déviation</a:t>
            </a:r>
            <a:r>
              <a:rPr lang="fr-FR" sz="1400" dirty="0">
                <a:latin typeface="Optima"/>
                <a:cs typeface="Optima"/>
              </a:rPr>
              <a:t> compas (d) :</a:t>
            </a:r>
          </a:p>
        </p:txBody>
      </p:sp>
      <p:sp>
        <p:nvSpPr>
          <p:cNvPr id="16" name="Rectangle 15"/>
          <p:cNvSpPr/>
          <p:nvPr/>
        </p:nvSpPr>
        <p:spPr>
          <a:xfrm>
            <a:off x="5076437" y="3413540"/>
            <a:ext cx="3810000" cy="307777"/>
          </a:xfrm>
          <a:prstGeom prst="rect">
            <a:avLst/>
          </a:prstGeom>
          <a:effectLst/>
        </p:spPr>
        <p:txBody>
          <a:bodyPr wrap="square">
            <a:spAutoFit/>
          </a:bodyPr>
          <a:lstStyle/>
          <a:p>
            <a:pPr>
              <a:spcAft>
                <a:spcPts val="600"/>
              </a:spcAft>
              <a:defRPr/>
            </a:pPr>
            <a:r>
              <a:rPr lang="fr-FR" sz="1400" dirty="0">
                <a:latin typeface="Optima"/>
                <a:cs typeface="Optima"/>
              </a:rPr>
              <a:t>Périgueux / Arcachon</a:t>
            </a:r>
          </a:p>
        </p:txBody>
      </p:sp>
      <p:sp>
        <p:nvSpPr>
          <p:cNvPr id="18" name="Rectangle 17"/>
          <p:cNvSpPr/>
          <p:nvPr/>
        </p:nvSpPr>
        <p:spPr>
          <a:xfrm>
            <a:off x="5076437" y="3808651"/>
            <a:ext cx="3810000" cy="307777"/>
          </a:xfrm>
          <a:prstGeom prst="rect">
            <a:avLst/>
          </a:prstGeom>
          <a:effectLst/>
        </p:spPr>
        <p:txBody>
          <a:bodyPr wrap="square">
            <a:spAutoFit/>
          </a:bodyPr>
          <a:lstStyle/>
          <a:p>
            <a:pPr>
              <a:spcAft>
                <a:spcPts val="600"/>
              </a:spcAft>
              <a:defRPr/>
            </a:pPr>
            <a:r>
              <a:rPr lang="fr-FR" sz="1400" dirty="0">
                <a:latin typeface="Optima"/>
                <a:cs typeface="Optima"/>
              </a:rPr>
              <a:t>247°</a:t>
            </a:r>
          </a:p>
        </p:txBody>
      </p:sp>
      <p:sp>
        <p:nvSpPr>
          <p:cNvPr id="19" name="Rectangle 18"/>
          <p:cNvSpPr/>
          <p:nvPr/>
        </p:nvSpPr>
        <p:spPr>
          <a:xfrm>
            <a:off x="5076437" y="4213640"/>
            <a:ext cx="3810000" cy="307777"/>
          </a:xfrm>
          <a:prstGeom prst="rect">
            <a:avLst/>
          </a:prstGeom>
          <a:effectLst/>
        </p:spPr>
        <p:txBody>
          <a:bodyPr wrap="square">
            <a:spAutoFit/>
          </a:bodyPr>
          <a:lstStyle/>
          <a:p>
            <a:pPr>
              <a:spcAft>
                <a:spcPts val="600"/>
              </a:spcAft>
              <a:defRPr/>
            </a:pPr>
            <a:r>
              <a:rPr lang="fr-FR" sz="1400" dirty="0">
                <a:latin typeface="Optima"/>
                <a:cs typeface="Optima"/>
              </a:rPr>
              <a:t>165 Km</a:t>
            </a:r>
          </a:p>
        </p:txBody>
      </p:sp>
      <p:sp>
        <p:nvSpPr>
          <p:cNvPr id="20" name="Rectangle 19"/>
          <p:cNvSpPr/>
          <p:nvPr/>
        </p:nvSpPr>
        <p:spPr>
          <a:xfrm>
            <a:off x="5076437" y="4597462"/>
            <a:ext cx="3810000" cy="307777"/>
          </a:xfrm>
          <a:prstGeom prst="rect">
            <a:avLst/>
          </a:prstGeom>
          <a:effectLst/>
        </p:spPr>
        <p:txBody>
          <a:bodyPr wrap="square">
            <a:spAutoFit/>
          </a:bodyPr>
          <a:lstStyle/>
          <a:p>
            <a:pPr>
              <a:spcAft>
                <a:spcPts val="600"/>
              </a:spcAft>
              <a:defRPr/>
            </a:pPr>
            <a:r>
              <a:rPr lang="fr-FR" sz="1400" dirty="0">
                <a:latin typeface="Optima"/>
                <a:cs typeface="Optima"/>
              </a:rPr>
              <a:t>120 Km/h</a:t>
            </a:r>
          </a:p>
        </p:txBody>
      </p:sp>
      <p:sp>
        <p:nvSpPr>
          <p:cNvPr id="21" name="Rectangle 20"/>
          <p:cNvSpPr/>
          <p:nvPr/>
        </p:nvSpPr>
        <p:spPr>
          <a:xfrm>
            <a:off x="5076437" y="4988340"/>
            <a:ext cx="3810000" cy="307777"/>
          </a:xfrm>
          <a:prstGeom prst="rect">
            <a:avLst/>
          </a:prstGeom>
          <a:effectLst/>
        </p:spPr>
        <p:txBody>
          <a:bodyPr wrap="square">
            <a:spAutoFit/>
          </a:bodyPr>
          <a:lstStyle/>
          <a:p>
            <a:pPr>
              <a:spcAft>
                <a:spcPts val="600"/>
              </a:spcAft>
              <a:defRPr/>
            </a:pPr>
            <a:r>
              <a:rPr lang="fr-FR" sz="1400" dirty="0">
                <a:latin typeface="Optima"/>
                <a:cs typeface="Optima"/>
              </a:rPr>
              <a:t>310° -  20 Km/h</a:t>
            </a:r>
          </a:p>
        </p:txBody>
      </p:sp>
      <p:sp>
        <p:nvSpPr>
          <p:cNvPr id="22" name="Rectangle 21"/>
          <p:cNvSpPr/>
          <p:nvPr/>
        </p:nvSpPr>
        <p:spPr>
          <a:xfrm>
            <a:off x="5076437" y="5411673"/>
            <a:ext cx="3810000" cy="307777"/>
          </a:xfrm>
          <a:prstGeom prst="rect">
            <a:avLst/>
          </a:prstGeom>
          <a:effectLst/>
        </p:spPr>
        <p:txBody>
          <a:bodyPr wrap="square">
            <a:spAutoFit/>
          </a:bodyPr>
          <a:lstStyle/>
          <a:p>
            <a:pPr>
              <a:spcAft>
                <a:spcPts val="600"/>
              </a:spcAft>
              <a:defRPr/>
            </a:pPr>
            <a:r>
              <a:rPr lang="fr-FR" sz="1400" dirty="0">
                <a:latin typeface="Optima"/>
                <a:cs typeface="Optima"/>
              </a:rPr>
              <a:t>4° W</a:t>
            </a:r>
          </a:p>
        </p:txBody>
      </p:sp>
      <p:sp>
        <p:nvSpPr>
          <p:cNvPr id="23" name="Rectangle 22"/>
          <p:cNvSpPr/>
          <p:nvPr/>
        </p:nvSpPr>
        <p:spPr>
          <a:xfrm>
            <a:off x="5101837" y="5792673"/>
            <a:ext cx="3810000" cy="307777"/>
          </a:xfrm>
          <a:prstGeom prst="rect">
            <a:avLst/>
          </a:prstGeom>
          <a:effectLst/>
        </p:spPr>
        <p:txBody>
          <a:bodyPr wrap="square">
            <a:spAutoFit/>
          </a:bodyPr>
          <a:lstStyle/>
          <a:p>
            <a:pPr>
              <a:spcAft>
                <a:spcPts val="600"/>
              </a:spcAft>
              <a:defRPr/>
            </a:pPr>
            <a:r>
              <a:rPr lang="fr-FR" sz="1400" dirty="0">
                <a:latin typeface="Optima"/>
                <a:cs typeface="Optima"/>
              </a:rPr>
              <a:t>3° E</a:t>
            </a:r>
          </a:p>
        </p:txBody>
      </p:sp>
      <p:sp>
        <p:nvSpPr>
          <p:cNvPr id="29" name="AutoShape 4"/>
          <p:cNvSpPr>
            <a:spLocks noChangeArrowheads="1"/>
          </p:cNvSpPr>
          <p:nvPr/>
        </p:nvSpPr>
        <p:spPr bwMode="auto">
          <a:xfrm>
            <a:off x="1873193" y="307499"/>
            <a:ext cx="5278257"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PREPARATION D’UNE NAVIGATION A L’ESTIME</a:t>
            </a:r>
          </a:p>
        </p:txBody>
      </p:sp>
      <p:sp>
        <p:nvSpPr>
          <p:cNvPr id="30" name="Rectangle 29"/>
          <p:cNvSpPr/>
          <p:nvPr/>
        </p:nvSpPr>
        <p:spPr>
          <a:xfrm>
            <a:off x="1995226" y="995166"/>
            <a:ext cx="5156224" cy="338554"/>
          </a:xfrm>
          <a:prstGeom prst="rect">
            <a:avLst/>
          </a:prstGeom>
        </p:spPr>
        <p:txBody>
          <a:bodyPr wrap="square">
            <a:spAutoFit/>
          </a:bodyPr>
          <a:lstStyle/>
          <a:p>
            <a:pPr algn="ctr">
              <a:spcAft>
                <a:spcPts val="600"/>
              </a:spcAft>
              <a:defRPr/>
            </a:pPr>
            <a:r>
              <a:rPr lang="fr-FR" sz="1600" cap="all" dirty="0">
                <a:latin typeface="Optima"/>
                <a:cs typeface="Optima"/>
              </a:rPr>
              <a:t>le TRIANGLE DES VITESSES</a:t>
            </a:r>
          </a:p>
        </p:txBody>
      </p:sp>
      <p:sp>
        <p:nvSpPr>
          <p:cNvPr id="31" name="Rectangle 30"/>
          <p:cNvSpPr/>
          <p:nvPr/>
        </p:nvSpPr>
        <p:spPr>
          <a:xfrm>
            <a:off x="128782" y="1357772"/>
            <a:ext cx="8886436" cy="1184940"/>
          </a:xfrm>
          <a:prstGeom prst="rect">
            <a:avLst/>
          </a:prstGeom>
          <a:effectLst/>
        </p:spPr>
        <p:txBody>
          <a:bodyPr wrap="square">
            <a:spAutoFit/>
          </a:bodyPr>
          <a:lstStyle/>
          <a:p>
            <a:pPr algn="ctr">
              <a:spcAft>
                <a:spcPts val="600"/>
              </a:spcAft>
              <a:defRPr/>
            </a:pPr>
            <a:r>
              <a:rPr lang="fr-FR" sz="1400" dirty="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Montage géométrique avec pour références :</a:t>
            </a:r>
          </a:p>
          <a:p>
            <a:pPr lvl="7">
              <a:spcAft>
                <a:spcPts val="600"/>
              </a:spcAft>
              <a:buFont typeface="Courier New"/>
              <a:buChar char="o"/>
              <a:defRPr/>
            </a:pPr>
            <a:r>
              <a:rPr lang="fr-FR" sz="1400" dirty="0">
                <a:latin typeface="Optima"/>
                <a:cs typeface="Optima"/>
              </a:rPr>
              <a:t> La vitesse propre de l’avion (Vp)</a:t>
            </a:r>
          </a:p>
          <a:p>
            <a:pPr lvl="7">
              <a:spcAft>
                <a:spcPts val="600"/>
              </a:spcAft>
              <a:buFont typeface="Courier New"/>
              <a:buChar char="o"/>
              <a:defRPr/>
            </a:pPr>
            <a:r>
              <a:rPr lang="fr-FR" sz="1400" dirty="0">
                <a:latin typeface="Optima"/>
                <a:cs typeface="Optima"/>
              </a:rPr>
              <a:t>  La vitesse du vent (</a:t>
            </a:r>
            <a:r>
              <a:rPr lang="fr-FR" sz="1400" dirty="0" err="1">
                <a:latin typeface="Optima"/>
                <a:cs typeface="Optima"/>
              </a:rPr>
              <a:t>Vw</a:t>
            </a:r>
            <a:r>
              <a:rPr lang="fr-FR" sz="1400" dirty="0">
                <a:latin typeface="Optima"/>
                <a:cs typeface="Optima"/>
              </a:rPr>
              <a:t>)</a:t>
            </a:r>
          </a:p>
          <a:p>
            <a:pPr lvl="7">
              <a:spcAft>
                <a:spcPts val="600"/>
              </a:spcAft>
              <a:buFont typeface="Courier New"/>
              <a:buChar char="o"/>
              <a:defRPr/>
            </a:pPr>
            <a:r>
              <a:rPr lang="fr-FR" sz="1400" dirty="0">
                <a:latin typeface="Optima"/>
                <a:cs typeface="Optima"/>
              </a:rPr>
              <a:t> La vitesse sol résultante (Vs)</a:t>
            </a:r>
          </a:p>
        </p:txBody>
      </p:sp>
    </p:spTree>
    <p:extLst>
      <p:ext uri="{BB962C8B-B14F-4D97-AF65-F5344CB8AC3E}">
        <p14:creationId xmlns:p14="http://schemas.microsoft.com/office/powerpoint/2010/main" val="78172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6" grpId="0"/>
      <p:bldP spid="18" grpId="0"/>
      <p:bldP spid="19" grpId="0"/>
      <p:bldP spid="20" grpId="0"/>
      <p:bldP spid="21" grpId="0"/>
      <p:bldP spid="22" grpId="0"/>
      <p:bldP spid="23" grpId="0"/>
      <p:bldP spid="31"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p:cNvPicPr>
            <a:picLocks noChangeAspect="1" noChangeArrowheads="1"/>
          </p:cNvPicPr>
          <p:nvPr/>
        </p:nvPicPr>
        <p:blipFill>
          <a:blip r:embed="rId3"/>
          <a:srcRect t="4654" b="4654"/>
          <a:stretch/>
        </p:blipFill>
        <p:spPr bwMode="auto">
          <a:xfrm>
            <a:off x="349292" y="914400"/>
            <a:ext cx="8489915" cy="4371567"/>
          </a:xfrm>
          <a:prstGeom prst="rect">
            <a:avLst/>
          </a:prstGeom>
          <a:noFill/>
          <a:ln w="9525">
            <a:noFill/>
            <a:miter lim="800000"/>
            <a:headEnd/>
            <a:tailEnd/>
          </a:ln>
          <a:effectLst/>
        </p:spPr>
      </p:pic>
      <p:sp>
        <p:nvSpPr>
          <p:cNvPr id="34847" name="Line 31"/>
          <p:cNvSpPr>
            <a:spLocks noChangeShapeType="1"/>
          </p:cNvSpPr>
          <p:nvPr/>
        </p:nvSpPr>
        <p:spPr bwMode="auto">
          <a:xfrm rot="10800000" flipV="1">
            <a:off x="915790" y="1674708"/>
            <a:ext cx="7307011" cy="2877271"/>
          </a:xfrm>
          <a:prstGeom prst="line">
            <a:avLst/>
          </a:prstGeom>
          <a:noFill/>
          <a:ln w="19050" cmpd="sng">
            <a:solidFill>
              <a:srgbClr val="000000"/>
            </a:solidFill>
            <a:round/>
            <a:headEnd type="none" w="med" len="med"/>
            <a:tailEnd type="arrow" w="med" len="med"/>
          </a:ln>
          <a:effectLst/>
        </p:spPr>
        <p:txBody>
          <a:bodyPr>
            <a:prstTxWarp prst="textNoShape">
              <a:avLst/>
            </a:prstTxWarp>
          </a:bodyPr>
          <a:lstStyle/>
          <a:p>
            <a:endParaRPr lang="fr-FR" dirty="0"/>
          </a:p>
        </p:txBody>
      </p:sp>
      <p:sp>
        <p:nvSpPr>
          <p:cNvPr id="34885" name="Text Box 69"/>
          <p:cNvSpPr txBox="1">
            <a:spLocks noChangeArrowheads="1"/>
          </p:cNvSpPr>
          <p:nvPr/>
        </p:nvSpPr>
        <p:spPr bwMode="auto">
          <a:xfrm rot="20280000">
            <a:off x="500269" y="4632734"/>
            <a:ext cx="1433633" cy="33855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600" b="1" dirty="0"/>
              <a:t>D : 165 km</a:t>
            </a:r>
          </a:p>
        </p:txBody>
      </p:sp>
      <p:sp>
        <p:nvSpPr>
          <p:cNvPr id="34886" name="Line 70"/>
          <p:cNvSpPr>
            <a:spLocks noChangeShapeType="1"/>
          </p:cNvSpPr>
          <p:nvPr/>
        </p:nvSpPr>
        <p:spPr bwMode="auto">
          <a:xfrm rot="60000">
            <a:off x="2266330" y="4036872"/>
            <a:ext cx="727618" cy="520973"/>
          </a:xfrm>
          <a:prstGeom prst="line">
            <a:avLst/>
          </a:prstGeom>
          <a:noFill/>
          <a:ln w="28575">
            <a:solidFill>
              <a:srgbClr val="FF0000"/>
            </a:solidFill>
            <a:round/>
            <a:headEnd type="none"/>
            <a:tailEnd type="arrow" w="med" len="med"/>
          </a:ln>
          <a:effectLst/>
        </p:spPr>
        <p:txBody>
          <a:bodyPr>
            <a:prstTxWarp prst="textNoShape">
              <a:avLst/>
            </a:prstTxWarp>
          </a:bodyPr>
          <a:lstStyle/>
          <a:p>
            <a:endParaRPr lang="fr-FR"/>
          </a:p>
        </p:txBody>
      </p:sp>
      <p:sp>
        <p:nvSpPr>
          <p:cNvPr id="34888" name="Text Box 72"/>
          <p:cNvSpPr txBox="1">
            <a:spLocks noChangeArrowheads="1"/>
          </p:cNvSpPr>
          <p:nvPr/>
        </p:nvSpPr>
        <p:spPr bwMode="auto">
          <a:xfrm rot="2462113">
            <a:off x="2053955" y="4373056"/>
            <a:ext cx="1156367"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fr-FR" sz="1600" b="1" dirty="0">
                <a:solidFill>
                  <a:srgbClr val="FF0000"/>
                </a:solidFill>
              </a:rPr>
              <a:t>20 Km/h</a:t>
            </a:r>
          </a:p>
        </p:txBody>
      </p:sp>
      <p:sp>
        <p:nvSpPr>
          <p:cNvPr id="34904" name="Text Box 88"/>
          <p:cNvSpPr txBox="1">
            <a:spLocks noChangeArrowheads="1"/>
          </p:cNvSpPr>
          <p:nvPr/>
        </p:nvSpPr>
        <p:spPr bwMode="auto">
          <a:xfrm rot="20304549">
            <a:off x="4144714" y="2690413"/>
            <a:ext cx="1375591" cy="36933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fr-FR" b="1" dirty="0">
                <a:solidFill>
                  <a:srgbClr val="0000FF"/>
                </a:solidFill>
              </a:rPr>
              <a:t>Vp</a:t>
            </a:r>
            <a:r>
              <a:rPr lang="fr-FR" sz="1600" b="1" dirty="0">
                <a:solidFill>
                  <a:srgbClr val="0000FF"/>
                </a:solidFill>
              </a:rPr>
              <a:t> 120 Km/h</a:t>
            </a:r>
          </a:p>
        </p:txBody>
      </p:sp>
      <p:sp>
        <p:nvSpPr>
          <p:cNvPr id="34938" name="Text Box 122"/>
          <p:cNvSpPr txBox="1">
            <a:spLocks noChangeArrowheads="1"/>
          </p:cNvSpPr>
          <p:nvPr/>
        </p:nvSpPr>
        <p:spPr bwMode="auto">
          <a:xfrm rot="19860000">
            <a:off x="4507295" y="3498874"/>
            <a:ext cx="1477806" cy="33855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fr-FR" sz="1600" b="1" dirty="0">
                <a:solidFill>
                  <a:srgbClr val="009900"/>
                </a:solidFill>
              </a:rPr>
              <a:t>Vs 110 Km/h</a:t>
            </a:r>
          </a:p>
        </p:txBody>
      </p:sp>
      <p:sp>
        <p:nvSpPr>
          <p:cNvPr id="34942" name="Text Box 126"/>
          <p:cNvSpPr txBox="1">
            <a:spLocks noChangeArrowheads="1"/>
          </p:cNvSpPr>
          <p:nvPr/>
        </p:nvSpPr>
        <p:spPr bwMode="auto">
          <a:xfrm>
            <a:off x="699097" y="5506705"/>
            <a:ext cx="3527988" cy="30777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prstTxWarp prst="textNoShape">
              <a:avLst/>
            </a:prstTxWarp>
            <a:spAutoFit/>
          </a:bodyPr>
          <a:lstStyle/>
          <a:p>
            <a:pPr algn="ctr">
              <a:spcBef>
                <a:spcPct val="50000"/>
              </a:spcBef>
              <a:buFontTx/>
              <a:buBlip>
                <a:blip r:embed="rId4"/>
              </a:buBlip>
            </a:pPr>
            <a:r>
              <a:rPr lang="fr-FR" sz="1400" dirty="0"/>
              <a:t>  Temps de vol estimé (Te) : (60/Vs) x D</a:t>
            </a:r>
            <a:endParaRPr lang="fr-FR" sz="1600" dirty="0">
              <a:sym typeface="Wingdings" charset="2"/>
            </a:endParaRPr>
          </a:p>
        </p:txBody>
      </p:sp>
      <p:sp>
        <p:nvSpPr>
          <p:cNvPr id="34943" name="Text Box 127"/>
          <p:cNvSpPr txBox="1">
            <a:spLocks noChangeArrowheads="1"/>
          </p:cNvSpPr>
          <p:nvPr/>
        </p:nvSpPr>
        <p:spPr bwMode="auto">
          <a:xfrm>
            <a:off x="1331147" y="5934828"/>
            <a:ext cx="2915994" cy="307777"/>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buFontTx/>
              <a:buBlip>
                <a:blip r:embed="rId4"/>
              </a:buBlip>
            </a:pPr>
            <a:r>
              <a:rPr lang="fr-FR" sz="1400" dirty="0"/>
              <a:t>  Cc : </a:t>
            </a:r>
            <a:r>
              <a:rPr lang="fr-FR" sz="1400" dirty="0" err="1"/>
              <a:t>Rv</a:t>
            </a:r>
            <a:r>
              <a:rPr lang="fr-FR" sz="1400" dirty="0"/>
              <a:t> – (</a:t>
            </a:r>
            <a:r>
              <a:rPr lang="en-US" sz="1400" dirty="0">
                <a:latin typeface="Arial Unicode MS" charset="0"/>
              </a:rPr>
              <a:t>±</a:t>
            </a:r>
            <a:r>
              <a:rPr lang="fr-FR" sz="1400" dirty="0"/>
              <a:t> Dm) – (</a:t>
            </a:r>
            <a:r>
              <a:rPr lang="en-US" sz="1400" dirty="0">
                <a:latin typeface="Arial Unicode MS" charset="0"/>
              </a:rPr>
              <a:t>±</a:t>
            </a:r>
            <a:r>
              <a:rPr lang="en-US" sz="1400" dirty="0"/>
              <a:t> </a:t>
            </a:r>
            <a:r>
              <a:rPr lang="fr-FR" sz="1400" dirty="0"/>
              <a:t>d) - (</a:t>
            </a:r>
            <a:r>
              <a:rPr lang="en-US" sz="1400" dirty="0">
                <a:latin typeface="Arial Unicode MS" charset="0"/>
              </a:rPr>
              <a:t>±</a:t>
            </a:r>
            <a:r>
              <a:rPr lang="en-US" sz="1400" dirty="0"/>
              <a:t> </a:t>
            </a:r>
            <a:r>
              <a:rPr lang="fr-FR" sz="1400" dirty="0"/>
              <a:t>X°)</a:t>
            </a:r>
          </a:p>
        </p:txBody>
      </p:sp>
      <p:sp>
        <p:nvSpPr>
          <p:cNvPr id="34944" name="Text Box 128"/>
          <p:cNvSpPr txBox="1">
            <a:spLocks noChangeArrowheads="1"/>
          </p:cNvSpPr>
          <p:nvPr/>
        </p:nvSpPr>
        <p:spPr bwMode="auto">
          <a:xfrm>
            <a:off x="4950557" y="5499924"/>
            <a:ext cx="2401833" cy="30777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prstTxWarp prst="textNoShape">
              <a:avLst/>
            </a:prstTxWarp>
            <a:spAutoFit/>
          </a:bodyPr>
          <a:lstStyle/>
          <a:p>
            <a:pPr algn="ctr">
              <a:spcBef>
                <a:spcPct val="50000"/>
              </a:spcBef>
              <a:buFontTx/>
              <a:buBlip>
                <a:blip r:embed="rId4"/>
              </a:buBlip>
            </a:pPr>
            <a:r>
              <a:rPr lang="fr-FR" sz="1400" dirty="0"/>
              <a:t>  Te : (60/110) x 165 = </a:t>
            </a:r>
            <a:r>
              <a:rPr lang="fr-FR" sz="1400" b="1" dirty="0">
                <a:solidFill>
                  <a:srgbClr val="FFFF00"/>
                </a:solidFill>
              </a:rPr>
              <a:t>90’</a:t>
            </a:r>
            <a:endParaRPr lang="fr-FR" sz="1600" b="1" dirty="0">
              <a:solidFill>
                <a:srgbClr val="FFFF00"/>
              </a:solidFill>
              <a:sym typeface="Wingdings" charset="2"/>
            </a:endParaRPr>
          </a:p>
        </p:txBody>
      </p:sp>
      <p:sp>
        <p:nvSpPr>
          <p:cNvPr id="34945" name="Text Box 129"/>
          <p:cNvSpPr txBox="1">
            <a:spLocks noChangeArrowheads="1"/>
          </p:cNvSpPr>
          <p:nvPr/>
        </p:nvSpPr>
        <p:spPr bwMode="auto">
          <a:xfrm>
            <a:off x="4950557" y="5934828"/>
            <a:ext cx="3719839" cy="307777"/>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buFontTx/>
              <a:buBlip>
                <a:blip r:embed="rId4"/>
              </a:buBlip>
            </a:pPr>
            <a:r>
              <a:rPr lang="fr-FR" sz="1400" dirty="0"/>
              <a:t>  Cc : 247°– (</a:t>
            </a:r>
            <a:r>
              <a:rPr lang="en-US" sz="1400" dirty="0"/>
              <a:t>- 4</a:t>
            </a:r>
            <a:r>
              <a:rPr lang="fr-FR" sz="1400" dirty="0"/>
              <a:t>°) – (+3°) – (-9°) = </a:t>
            </a:r>
            <a:r>
              <a:rPr lang="fr-FR" sz="1400" b="1" dirty="0">
                <a:solidFill>
                  <a:srgbClr val="FFFF00"/>
                </a:solidFill>
              </a:rPr>
              <a:t>257°</a:t>
            </a:r>
          </a:p>
        </p:txBody>
      </p:sp>
      <p:sp>
        <p:nvSpPr>
          <p:cNvPr id="62" name="Ellipse 61"/>
          <p:cNvSpPr>
            <a:spLocks noChangeAspect="1"/>
          </p:cNvSpPr>
          <p:nvPr/>
        </p:nvSpPr>
        <p:spPr>
          <a:xfrm>
            <a:off x="612006" y="4365492"/>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3" name="Ellipse 62"/>
          <p:cNvSpPr>
            <a:spLocks noChangeAspect="1"/>
          </p:cNvSpPr>
          <p:nvPr/>
        </p:nvSpPr>
        <p:spPr>
          <a:xfrm>
            <a:off x="8099145" y="1429297"/>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8" name="Arc 97"/>
          <p:cNvSpPr>
            <a:spLocks noChangeAspect="1"/>
          </p:cNvSpPr>
          <p:nvPr/>
        </p:nvSpPr>
        <p:spPr>
          <a:xfrm>
            <a:off x="4486339" y="2314072"/>
            <a:ext cx="1368659" cy="1380920"/>
          </a:xfrm>
          <a:prstGeom prst="arc">
            <a:avLst>
              <a:gd name="adj1" fmla="val 16270592"/>
              <a:gd name="adj2" fmla="val 10045411"/>
            </a:avLst>
          </a:prstGeom>
          <a:noFill/>
          <a:ln w="12700" cap="flat" cmpd="sng" algn="ctr">
            <a:solidFill>
              <a:srgbClr val="00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0" name="Text Box 69"/>
          <p:cNvSpPr txBox="1">
            <a:spLocks noChangeArrowheads="1"/>
          </p:cNvSpPr>
          <p:nvPr/>
        </p:nvSpPr>
        <p:spPr bwMode="auto">
          <a:xfrm rot="20280000">
            <a:off x="782970" y="4817625"/>
            <a:ext cx="1079998" cy="33855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600" b="1" dirty="0" err="1"/>
              <a:t>Rv</a:t>
            </a:r>
            <a:r>
              <a:rPr lang="fr-FR" sz="1600" b="1" dirty="0"/>
              <a:t> 247°</a:t>
            </a:r>
          </a:p>
        </p:txBody>
      </p:sp>
      <p:grpSp>
        <p:nvGrpSpPr>
          <p:cNvPr id="5" name="Grouper 4"/>
          <p:cNvGrpSpPr/>
          <p:nvPr/>
        </p:nvGrpSpPr>
        <p:grpSpPr>
          <a:xfrm>
            <a:off x="1069985" y="3224902"/>
            <a:ext cx="1247165" cy="713769"/>
            <a:chOff x="3703732" y="2273631"/>
            <a:chExt cx="1247165" cy="713769"/>
          </a:xfrm>
        </p:grpSpPr>
        <p:sp>
          <p:nvSpPr>
            <p:cNvPr id="34887" name="Text Box 71"/>
            <p:cNvSpPr txBox="1">
              <a:spLocks noChangeAspect="1" noChangeArrowheads="1"/>
            </p:cNvSpPr>
            <p:nvPr/>
          </p:nvSpPr>
          <p:spPr bwMode="auto">
            <a:xfrm rot="2520000">
              <a:off x="3703732" y="2273631"/>
              <a:ext cx="948926" cy="33855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600" b="1" dirty="0" err="1"/>
                <a:t>Vw</a:t>
              </a:r>
              <a:r>
                <a:rPr lang="fr-FR" sz="1600" b="1" dirty="0"/>
                <a:t> 310° </a:t>
              </a:r>
            </a:p>
          </p:txBody>
        </p:sp>
        <p:grpSp>
          <p:nvGrpSpPr>
            <p:cNvPr id="101" name="Grouper 100"/>
            <p:cNvGrpSpPr/>
            <p:nvPr/>
          </p:nvGrpSpPr>
          <p:grpSpPr>
            <a:xfrm rot="2432871">
              <a:off x="4410897" y="2807403"/>
              <a:ext cx="540000" cy="179997"/>
              <a:chOff x="5703983" y="4140437"/>
              <a:chExt cx="1850054" cy="556859"/>
            </a:xfrm>
            <a:effectLst/>
          </p:grpSpPr>
          <p:sp>
            <p:nvSpPr>
              <p:cNvPr id="102" name="Trapèze 101"/>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a:p>
            </p:txBody>
          </p:sp>
          <p:sp>
            <p:nvSpPr>
              <p:cNvPr id="103" name="Trapèze 102"/>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a:p>
            </p:txBody>
          </p:sp>
          <p:sp>
            <p:nvSpPr>
              <p:cNvPr id="104" name="Trapèze 103"/>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a:p>
            </p:txBody>
          </p:sp>
          <p:sp>
            <p:nvSpPr>
              <p:cNvPr id="105" name="Trapèze 104"/>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a:p>
            </p:txBody>
          </p:sp>
          <p:sp>
            <p:nvSpPr>
              <p:cNvPr id="106" name="Trapèze 105"/>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000"/>
              </a:p>
            </p:txBody>
          </p:sp>
        </p:grpSp>
      </p:grpSp>
      <p:sp>
        <p:nvSpPr>
          <p:cNvPr id="140" name="Rectangle 139"/>
          <p:cNvSpPr/>
          <p:nvPr/>
        </p:nvSpPr>
        <p:spPr>
          <a:xfrm>
            <a:off x="2922442" y="182366"/>
            <a:ext cx="3399755" cy="400110"/>
          </a:xfrm>
          <a:prstGeom prst="rect">
            <a:avLst/>
          </a:prstGeom>
          <a:solidFill>
            <a:srgbClr val="FFFFFF"/>
          </a:solidFill>
          <a:scene3d>
            <a:camera prst="orthographicFront"/>
            <a:lightRig rig="threePt" dir="t"/>
          </a:scene3d>
          <a:sp3d>
            <a:bevelT w="152400" h="50800" prst="softRound"/>
          </a:sp3d>
        </p:spPr>
        <p:txBody>
          <a:bodyPr wrap="square">
            <a:spAutoFit/>
          </a:bodyPr>
          <a:lstStyle/>
          <a:p>
            <a:pPr algn="ctr">
              <a:spcAft>
                <a:spcPts val="600"/>
              </a:spcAft>
              <a:defRPr/>
            </a:pPr>
            <a:r>
              <a:rPr lang="fr-FR" sz="2000" cap="all" dirty="0">
                <a:latin typeface="Trebuchet MS"/>
                <a:cs typeface="Trebuchet MS"/>
              </a:rPr>
              <a:t>le TRIANGLE DES VITESSES</a:t>
            </a:r>
          </a:p>
        </p:txBody>
      </p:sp>
      <p:sp>
        <p:nvSpPr>
          <p:cNvPr id="34890" name="Line 74"/>
          <p:cNvSpPr>
            <a:spLocks noChangeShapeType="1"/>
          </p:cNvSpPr>
          <p:nvPr/>
        </p:nvSpPr>
        <p:spPr bwMode="auto">
          <a:xfrm flipH="1">
            <a:off x="2260077" y="1674709"/>
            <a:ext cx="5962724" cy="2355853"/>
          </a:xfrm>
          <a:prstGeom prst="line">
            <a:avLst/>
          </a:prstGeom>
          <a:noFill/>
          <a:ln w="28575">
            <a:solidFill>
              <a:srgbClr val="0000FF"/>
            </a:solidFill>
            <a:round/>
            <a:headEnd type="none"/>
            <a:tailEnd type="arrow"/>
          </a:ln>
          <a:effectLst/>
        </p:spPr>
        <p:txBody>
          <a:bodyPr>
            <a:prstTxWarp prst="textNoShape">
              <a:avLst/>
            </a:prstTxWarp>
          </a:bodyPr>
          <a:lstStyle/>
          <a:p>
            <a:endParaRPr lang="fr-FR"/>
          </a:p>
        </p:txBody>
      </p:sp>
      <p:sp>
        <p:nvSpPr>
          <p:cNvPr id="34905" name="Line 89"/>
          <p:cNvSpPr>
            <a:spLocks noChangeShapeType="1"/>
          </p:cNvSpPr>
          <p:nvPr/>
        </p:nvSpPr>
        <p:spPr bwMode="auto">
          <a:xfrm flipH="1">
            <a:off x="2972998" y="1674709"/>
            <a:ext cx="5249802" cy="2889446"/>
          </a:xfrm>
          <a:prstGeom prst="line">
            <a:avLst/>
          </a:prstGeom>
          <a:noFill/>
          <a:ln w="28575">
            <a:solidFill>
              <a:srgbClr val="009900"/>
            </a:solidFill>
            <a:round/>
            <a:headEnd type="none"/>
            <a:tailEnd type="arrow"/>
          </a:ln>
          <a:effectLst/>
        </p:spPr>
        <p:txBody>
          <a:bodyPr>
            <a:prstTxWarp prst="textNoShape">
              <a:avLst/>
            </a:prstTxWarp>
          </a:bodyPr>
          <a:lstStyle/>
          <a:p>
            <a:endParaRPr lang="fr-FR"/>
          </a:p>
        </p:txBody>
      </p:sp>
      <p:grpSp>
        <p:nvGrpSpPr>
          <p:cNvPr id="6" name="Grouper 5"/>
          <p:cNvGrpSpPr/>
          <p:nvPr/>
        </p:nvGrpSpPr>
        <p:grpSpPr>
          <a:xfrm>
            <a:off x="4894129" y="1303702"/>
            <a:ext cx="584831" cy="1575844"/>
            <a:chOff x="5763224" y="1203770"/>
            <a:chExt cx="584831" cy="1575844"/>
          </a:xfrm>
        </p:grpSpPr>
        <p:sp>
          <p:nvSpPr>
            <p:cNvPr id="99" name="Forme libre 98"/>
            <p:cNvSpPr>
              <a:spLocks noChangeAspect="1"/>
            </p:cNvSpPr>
            <p:nvPr/>
          </p:nvSpPr>
          <p:spPr>
            <a:xfrm rot="16200000" flipV="1">
              <a:off x="5358527" y="2093011"/>
              <a:ext cx="1331998" cy="41208"/>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chemeClr val="tx1"/>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41" name="Légende à une bordure 2 140"/>
            <p:cNvSpPr/>
            <p:nvPr/>
          </p:nvSpPr>
          <p:spPr>
            <a:xfrm>
              <a:off x="5763224" y="1203770"/>
              <a:ext cx="584831" cy="215624"/>
            </a:xfrm>
            <a:prstGeom prst="accentCallout2">
              <a:avLst>
                <a:gd name="adj1" fmla="val 49844"/>
                <a:gd name="adj2" fmla="val 451"/>
                <a:gd name="adj3" fmla="val 33845"/>
                <a:gd name="adj4" fmla="val -8946"/>
                <a:gd name="adj5" fmla="val 32509"/>
                <a:gd name="adj6" fmla="val -39946"/>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err="1">
                  <a:solidFill>
                    <a:schemeClr val="tx1"/>
                  </a:solidFill>
                </a:rPr>
                <a:t>Nv</a:t>
              </a:r>
              <a:endParaRPr lang="fr-FR" sz="1600" dirty="0">
                <a:solidFill>
                  <a:schemeClr val="tx1"/>
                </a:solidFill>
              </a:endParaRPr>
            </a:p>
          </p:txBody>
        </p:sp>
      </p:grpSp>
      <p:sp>
        <p:nvSpPr>
          <p:cNvPr id="143" name="Arc 46"/>
          <p:cNvSpPr>
            <a:spLocks noChangeAspect="1"/>
          </p:cNvSpPr>
          <p:nvPr/>
        </p:nvSpPr>
        <p:spPr bwMode="auto">
          <a:xfrm rot="6226303" flipV="1">
            <a:off x="3388502" y="3624915"/>
            <a:ext cx="444842" cy="427751"/>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a:p>
        </p:txBody>
      </p:sp>
      <p:sp>
        <p:nvSpPr>
          <p:cNvPr id="7" name="ZoneTexte 6"/>
          <p:cNvSpPr txBox="1"/>
          <p:nvPr/>
        </p:nvSpPr>
        <p:spPr>
          <a:xfrm rot="19804651">
            <a:off x="3527693" y="3416344"/>
            <a:ext cx="1251265" cy="307777"/>
          </a:xfrm>
          <a:prstGeom prst="rect">
            <a:avLst/>
          </a:prstGeom>
          <a:solidFill>
            <a:schemeClr val="bg1"/>
          </a:solidFill>
        </p:spPr>
        <p:txBody>
          <a:bodyPr wrap="square" rtlCol="0">
            <a:spAutoFit/>
          </a:bodyPr>
          <a:lstStyle/>
          <a:p>
            <a:r>
              <a:rPr lang="fr-FR" sz="1400" dirty="0"/>
              <a:t>Dérive (X) = 9°</a:t>
            </a:r>
          </a:p>
        </p:txBody>
      </p:sp>
      <p:grpSp>
        <p:nvGrpSpPr>
          <p:cNvPr id="9" name="Grouper 8"/>
          <p:cNvGrpSpPr/>
          <p:nvPr/>
        </p:nvGrpSpPr>
        <p:grpSpPr>
          <a:xfrm>
            <a:off x="5335679" y="1305428"/>
            <a:ext cx="3533422" cy="1041112"/>
            <a:chOff x="5280872" y="1350378"/>
            <a:chExt cx="3776518" cy="1351864"/>
          </a:xfrm>
        </p:grpSpPr>
        <p:grpSp>
          <p:nvGrpSpPr>
            <p:cNvPr id="145" name="Grouper 144"/>
            <p:cNvGrpSpPr/>
            <p:nvPr/>
          </p:nvGrpSpPr>
          <p:grpSpPr>
            <a:xfrm rot="9930002">
              <a:off x="6148842" y="1350378"/>
              <a:ext cx="2908548" cy="1351864"/>
              <a:chOff x="1446888" y="4769805"/>
              <a:chExt cx="2908548" cy="1351864"/>
            </a:xfrm>
          </p:grpSpPr>
          <p:grpSp>
            <p:nvGrpSpPr>
              <p:cNvPr id="146" name="Group 72"/>
              <p:cNvGrpSpPr>
                <a:grpSpLocks/>
              </p:cNvGrpSpPr>
              <p:nvPr/>
            </p:nvGrpSpPr>
            <p:grpSpPr bwMode="auto">
              <a:xfrm rot="5400000">
                <a:off x="1255715" y="4960978"/>
                <a:ext cx="1351864" cy="969518"/>
                <a:chOff x="312" y="420"/>
                <a:chExt cx="4944" cy="3409"/>
              </a:xfrm>
              <a:solidFill>
                <a:schemeClr val="accent5">
                  <a:lumMod val="40000"/>
                  <a:lumOff val="60000"/>
                </a:schemeClr>
              </a:solidFill>
              <a:effectLst/>
            </p:grpSpPr>
            <p:grpSp>
              <p:nvGrpSpPr>
                <p:cNvPr id="148" name="Group 5"/>
                <p:cNvGrpSpPr>
                  <a:grpSpLocks/>
                </p:cNvGrpSpPr>
                <p:nvPr/>
              </p:nvGrpSpPr>
              <p:grpSpPr bwMode="auto">
                <a:xfrm>
                  <a:off x="312" y="1416"/>
                  <a:ext cx="2214" cy="529"/>
                  <a:chOff x="444" y="2058"/>
                  <a:chExt cx="3348" cy="714"/>
                </a:xfrm>
                <a:grpFill/>
              </p:grpSpPr>
              <p:sp>
                <p:nvSpPr>
                  <p:cNvPr id="18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89" name="Rectangle 4"/>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49"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0"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51" name="Group 10"/>
                <p:cNvGrpSpPr>
                  <a:grpSpLocks/>
                </p:cNvGrpSpPr>
                <p:nvPr/>
              </p:nvGrpSpPr>
              <p:grpSpPr bwMode="auto">
                <a:xfrm flipH="1">
                  <a:off x="3042" y="1418"/>
                  <a:ext cx="2214" cy="529"/>
                  <a:chOff x="444" y="2058"/>
                  <a:chExt cx="3348" cy="714"/>
                </a:xfrm>
                <a:grpFill/>
              </p:grpSpPr>
              <p:sp>
                <p:nvSpPr>
                  <p:cNvPr id="18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87" name="Rectangle 12"/>
                  <p:cNvSpPr>
                    <a:spLocks noChangeArrowheads="1"/>
                  </p:cNvSpPr>
                  <p:nvPr/>
                </p:nvSpPr>
                <p:spPr bwMode="auto">
                  <a:xfrm>
                    <a:off x="612" y="2634"/>
                    <a:ext cx="3180" cy="138"/>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52"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3"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4" name="Line 15"/>
                <p:cNvSpPr>
                  <a:spLocks noChangeShapeType="1"/>
                </p:cNvSpPr>
                <p:nvPr/>
              </p:nvSpPr>
              <p:spPr bwMode="auto">
                <a:xfrm>
                  <a:off x="2784" y="420"/>
                  <a:ext cx="0" cy="3114"/>
                </a:xfrm>
                <a:prstGeom prst="line">
                  <a:avLst/>
                </a:prstGeom>
                <a:grpFill/>
                <a:ln w="9525">
                  <a:solidFill>
                    <a:schemeClr val="tx1"/>
                  </a:solidFill>
                  <a:round/>
                  <a:headEnd/>
                  <a:tailEnd/>
                </a:ln>
                <a:effectLst/>
              </p:spPr>
              <p:txBody>
                <a:bodyPr wrap="none"/>
                <a:lstStyle/>
                <a:p>
                  <a:endParaRPr lang="fr-FR"/>
                </a:p>
              </p:txBody>
            </p:sp>
            <p:sp>
              <p:nvSpPr>
                <p:cNvPr id="155"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6" name="Oval 16"/>
                <p:cNvSpPr>
                  <a:spLocks noChangeArrowheads="1"/>
                </p:cNvSpPr>
                <p:nvPr/>
              </p:nvSpPr>
              <p:spPr bwMode="auto">
                <a:xfrm flipH="1">
                  <a:off x="2772" y="3240"/>
                  <a:ext cx="40" cy="5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57"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8" name="Line 23"/>
                <p:cNvSpPr>
                  <a:spLocks noChangeShapeType="1"/>
                </p:cNvSpPr>
                <p:nvPr/>
              </p:nvSpPr>
              <p:spPr bwMode="auto">
                <a:xfrm>
                  <a:off x="2322" y="828"/>
                  <a:ext cx="912" cy="0"/>
                </a:xfrm>
                <a:prstGeom prst="line">
                  <a:avLst/>
                </a:prstGeom>
                <a:grpFill/>
                <a:ln w="19050" cmpd="sng">
                  <a:solidFill>
                    <a:schemeClr val="tx1"/>
                  </a:solidFill>
                  <a:round/>
                  <a:headEnd/>
                  <a:tailEnd/>
                </a:ln>
                <a:effectLst/>
              </p:spPr>
              <p:txBody>
                <a:bodyPr wrap="none"/>
                <a:lstStyle/>
                <a:p>
                  <a:endParaRPr lang="fr-FR"/>
                </a:p>
              </p:txBody>
            </p:sp>
            <p:sp>
              <p:nvSpPr>
                <p:cNvPr id="159" name="Line 27"/>
                <p:cNvSpPr>
                  <a:spLocks noChangeShapeType="1"/>
                </p:cNvSpPr>
                <p:nvPr/>
              </p:nvSpPr>
              <p:spPr bwMode="auto">
                <a:xfrm flipV="1">
                  <a:off x="2568" y="992"/>
                  <a:ext cx="429" cy="1"/>
                </a:xfrm>
                <a:prstGeom prst="line">
                  <a:avLst/>
                </a:prstGeom>
                <a:grpFill/>
                <a:ln w="9525">
                  <a:solidFill>
                    <a:schemeClr val="tx1"/>
                  </a:solidFill>
                  <a:round/>
                  <a:headEnd/>
                  <a:tailEnd/>
                </a:ln>
                <a:effectLst/>
              </p:spPr>
              <p:txBody>
                <a:bodyPr wrap="none"/>
                <a:lstStyle/>
                <a:p>
                  <a:endParaRPr lang="fr-FR"/>
                </a:p>
              </p:txBody>
            </p:sp>
            <p:sp>
              <p:nvSpPr>
                <p:cNvPr id="16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1" name="Rectangle 31"/>
                <p:cNvSpPr>
                  <a:spLocks noChangeArrowheads="1"/>
                </p:cNvSpPr>
                <p:nvPr/>
              </p:nvSpPr>
              <p:spPr bwMode="auto">
                <a:xfrm>
                  <a:off x="2804" y="1483"/>
                  <a:ext cx="215" cy="312"/>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6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p:spPr>
              <p:style>
                <a:lnRef idx="0">
                  <a:schemeClr val="accent1"/>
                </a:lnRef>
                <a:fillRef idx="3">
                  <a:schemeClr val="accent1"/>
                </a:fillRef>
                <a:effectRef idx="3">
                  <a:schemeClr val="accent1"/>
                </a:effectRef>
                <a:fontRef idx="minor">
                  <a:schemeClr val="lt1"/>
                </a:fontRef>
              </p:style>
              <p:txBody>
                <a:bodyPr wrap="none" anchor="ctr"/>
                <a:lstStyle/>
                <a:p>
                  <a:endParaRPr lang="fr-FR" dirty="0"/>
                </a:p>
              </p:txBody>
            </p:sp>
            <p:sp>
              <p:nvSpPr>
                <p:cNvPr id="16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6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6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p:spPr>
              <p:txBody>
                <a:bodyPr wrap="none"/>
                <a:lstStyle/>
                <a:p>
                  <a:endParaRPr lang="fr-FR"/>
                </a:p>
              </p:txBody>
            </p:sp>
            <p:grpSp>
              <p:nvGrpSpPr>
                <p:cNvPr id="166" name="Group 51"/>
                <p:cNvGrpSpPr>
                  <a:grpSpLocks/>
                </p:cNvGrpSpPr>
                <p:nvPr/>
              </p:nvGrpSpPr>
              <p:grpSpPr bwMode="auto">
                <a:xfrm>
                  <a:off x="480" y="1434"/>
                  <a:ext cx="1860" cy="408"/>
                  <a:chOff x="480" y="1434"/>
                  <a:chExt cx="1728" cy="408"/>
                </a:xfrm>
                <a:grpFill/>
              </p:grpSpPr>
              <p:sp>
                <p:nvSpPr>
                  <p:cNvPr id="177" name="Line 39"/>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178" name="Line 40"/>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179" name="Line 42"/>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180" name="Line 44"/>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181" name="Line 45"/>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182" name="Line 47"/>
                  <p:cNvSpPr>
                    <a:spLocks noChangeShapeType="1"/>
                  </p:cNvSpPr>
                  <p:nvPr/>
                </p:nvSpPr>
                <p:spPr bwMode="auto">
                  <a:xfrm>
                    <a:off x="1560" y="1439"/>
                    <a:ext cx="0" cy="396"/>
                  </a:xfrm>
                  <a:prstGeom prst="line">
                    <a:avLst/>
                  </a:prstGeom>
                  <a:grpFill/>
                  <a:ln w="9525">
                    <a:solidFill>
                      <a:schemeClr val="tx1"/>
                    </a:solidFill>
                    <a:round/>
                    <a:headEnd/>
                    <a:tailEnd/>
                  </a:ln>
                  <a:effectLst/>
                </p:spPr>
                <p:txBody>
                  <a:bodyPr wrap="none"/>
                  <a:lstStyle/>
                  <a:p>
                    <a:endParaRPr lang="fr-FR"/>
                  </a:p>
                </p:txBody>
              </p:sp>
              <p:sp>
                <p:nvSpPr>
                  <p:cNvPr id="183" name="Line 48"/>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84" name="Line 49"/>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85" name="Line 50"/>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nvGrpSpPr>
                <p:cNvPr id="167" name="Group 62"/>
                <p:cNvGrpSpPr>
                  <a:grpSpLocks/>
                </p:cNvGrpSpPr>
                <p:nvPr/>
              </p:nvGrpSpPr>
              <p:grpSpPr bwMode="auto">
                <a:xfrm>
                  <a:off x="3216" y="1440"/>
                  <a:ext cx="1860" cy="408"/>
                  <a:chOff x="480" y="1434"/>
                  <a:chExt cx="1728" cy="408"/>
                </a:xfrm>
                <a:grpFill/>
              </p:grpSpPr>
              <p:sp>
                <p:nvSpPr>
                  <p:cNvPr id="168" name="Line 63"/>
                  <p:cNvSpPr>
                    <a:spLocks noChangeShapeType="1"/>
                  </p:cNvSpPr>
                  <p:nvPr/>
                </p:nvSpPr>
                <p:spPr bwMode="auto">
                  <a:xfrm>
                    <a:off x="480" y="1446"/>
                    <a:ext cx="0" cy="396"/>
                  </a:xfrm>
                  <a:prstGeom prst="line">
                    <a:avLst/>
                  </a:prstGeom>
                  <a:grpFill/>
                  <a:ln w="9525">
                    <a:solidFill>
                      <a:schemeClr val="tx1"/>
                    </a:solidFill>
                    <a:round/>
                    <a:headEnd/>
                    <a:tailEnd/>
                  </a:ln>
                  <a:effectLst/>
                </p:spPr>
                <p:txBody>
                  <a:bodyPr wrap="none"/>
                  <a:lstStyle/>
                  <a:p>
                    <a:endParaRPr lang="fr-FR"/>
                  </a:p>
                </p:txBody>
              </p:sp>
              <p:sp>
                <p:nvSpPr>
                  <p:cNvPr id="169" name="Line 64"/>
                  <p:cNvSpPr>
                    <a:spLocks noChangeShapeType="1"/>
                  </p:cNvSpPr>
                  <p:nvPr/>
                </p:nvSpPr>
                <p:spPr bwMode="auto">
                  <a:xfrm>
                    <a:off x="696" y="1440"/>
                    <a:ext cx="0" cy="396"/>
                  </a:xfrm>
                  <a:prstGeom prst="line">
                    <a:avLst/>
                  </a:prstGeom>
                  <a:grpFill/>
                  <a:ln w="9525">
                    <a:solidFill>
                      <a:schemeClr val="tx1"/>
                    </a:solidFill>
                    <a:round/>
                    <a:headEnd/>
                    <a:tailEnd/>
                  </a:ln>
                  <a:effectLst/>
                </p:spPr>
                <p:txBody>
                  <a:bodyPr wrap="none"/>
                  <a:lstStyle/>
                  <a:p>
                    <a:endParaRPr lang="fr-FR"/>
                  </a:p>
                </p:txBody>
              </p:sp>
              <p:sp>
                <p:nvSpPr>
                  <p:cNvPr id="170" name="Line 65"/>
                  <p:cNvSpPr>
                    <a:spLocks noChangeShapeType="1"/>
                  </p:cNvSpPr>
                  <p:nvPr/>
                </p:nvSpPr>
                <p:spPr bwMode="auto">
                  <a:xfrm>
                    <a:off x="912" y="1434"/>
                    <a:ext cx="0" cy="396"/>
                  </a:xfrm>
                  <a:prstGeom prst="line">
                    <a:avLst/>
                  </a:prstGeom>
                  <a:grpFill/>
                  <a:ln w="9525">
                    <a:solidFill>
                      <a:schemeClr val="tx1"/>
                    </a:solidFill>
                    <a:round/>
                    <a:headEnd/>
                    <a:tailEnd/>
                  </a:ln>
                  <a:effectLst/>
                </p:spPr>
                <p:txBody>
                  <a:bodyPr wrap="none"/>
                  <a:lstStyle/>
                  <a:p>
                    <a:endParaRPr lang="fr-FR"/>
                  </a:p>
                </p:txBody>
              </p:sp>
              <p:sp>
                <p:nvSpPr>
                  <p:cNvPr id="171" name="Line 66"/>
                  <p:cNvSpPr>
                    <a:spLocks noChangeShapeType="1"/>
                  </p:cNvSpPr>
                  <p:nvPr/>
                </p:nvSpPr>
                <p:spPr bwMode="auto">
                  <a:xfrm>
                    <a:off x="1128" y="1446"/>
                    <a:ext cx="0" cy="396"/>
                  </a:xfrm>
                  <a:prstGeom prst="line">
                    <a:avLst/>
                  </a:prstGeom>
                  <a:grpFill/>
                  <a:ln w="9525">
                    <a:solidFill>
                      <a:schemeClr val="tx1"/>
                    </a:solidFill>
                    <a:round/>
                    <a:headEnd/>
                    <a:tailEnd/>
                  </a:ln>
                  <a:effectLst/>
                </p:spPr>
                <p:txBody>
                  <a:bodyPr wrap="none"/>
                  <a:lstStyle/>
                  <a:p>
                    <a:endParaRPr lang="fr-FR"/>
                  </a:p>
                </p:txBody>
              </p:sp>
              <p:sp>
                <p:nvSpPr>
                  <p:cNvPr id="172" name="Line 67"/>
                  <p:cNvSpPr>
                    <a:spLocks noChangeShapeType="1"/>
                  </p:cNvSpPr>
                  <p:nvPr/>
                </p:nvSpPr>
                <p:spPr bwMode="auto">
                  <a:xfrm>
                    <a:off x="1344" y="1440"/>
                    <a:ext cx="0" cy="396"/>
                  </a:xfrm>
                  <a:prstGeom prst="line">
                    <a:avLst/>
                  </a:prstGeom>
                  <a:grpFill/>
                  <a:ln w="9525">
                    <a:solidFill>
                      <a:schemeClr val="tx1"/>
                    </a:solidFill>
                    <a:round/>
                    <a:headEnd/>
                    <a:tailEnd/>
                  </a:ln>
                  <a:effectLst/>
                </p:spPr>
                <p:txBody>
                  <a:bodyPr wrap="none"/>
                  <a:lstStyle/>
                  <a:p>
                    <a:endParaRPr lang="fr-FR"/>
                  </a:p>
                </p:txBody>
              </p:sp>
              <p:sp>
                <p:nvSpPr>
                  <p:cNvPr id="173" name="Line 68"/>
                  <p:cNvSpPr>
                    <a:spLocks noChangeShapeType="1"/>
                  </p:cNvSpPr>
                  <p:nvPr/>
                </p:nvSpPr>
                <p:spPr bwMode="auto">
                  <a:xfrm>
                    <a:off x="1560" y="1440"/>
                    <a:ext cx="0" cy="396"/>
                  </a:xfrm>
                  <a:prstGeom prst="line">
                    <a:avLst/>
                  </a:prstGeom>
                  <a:grpFill/>
                  <a:ln w="9525">
                    <a:solidFill>
                      <a:schemeClr val="tx1"/>
                    </a:solidFill>
                    <a:round/>
                    <a:headEnd/>
                    <a:tailEnd/>
                  </a:ln>
                  <a:effectLst/>
                </p:spPr>
                <p:txBody>
                  <a:bodyPr wrap="none"/>
                  <a:lstStyle/>
                  <a:p>
                    <a:endParaRPr lang="fr-FR"/>
                  </a:p>
                </p:txBody>
              </p:sp>
              <p:sp>
                <p:nvSpPr>
                  <p:cNvPr id="174" name="Line 69"/>
                  <p:cNvSpPr>
                    <a:spLocks noChangeShapeType="1"/>
                  </p:cNvSpPr>
                  <p:nvPr/>
                </p:nvSpPr>
                <p:spPr bwMode="auto">
                  <a:xfrm>
                    <a:off x="1776" y="1434"/>
                    <a:ext cx="0" cy="396"/>
                  </a:xfrm>
                  <a:prstGeom prst="line">
                    <a:avLst/>
                  </a:prstGeom>
                  <a:grpFill/>
                  <a:ln w="9525">
                    <a:solidFill>
                      <a:schemeClr val="tx1"/>
                    </a:solidFill>
                    <a:round/>
                    <a:headEnd/>
                    <a:tailEnd/>
                  </a:ln>
                  <a:effectLst/>
                </p:spPr>
                <p:txBody>
                  <a:bodyPr wrap="none"/>
                  <a:lstStyle/>
                  <a:p>
                    <a:endParaRPr lang="fr-FR"/>
                  </a:p>
                </p:txBody>
              </p:sp>
              <p:sp>
                <p:nvSpPr>
                  <p:cNvPr id="175" name="Line 70"/>
                  <p:cNvSpPr>
                    <a:spLocks noChangeShapeType="1"/>
                  </p:cNvSpPr>
                  <p:nvPr/>
                </p:nvSpPr>
                <p:spPr bwMode="auto">
                  <a:xfrm>
                    <a:off x="1992" y="1446"/>
                    <a:ext cx="0" cy="396"/>
                  </a:xfrm>
                  <a:prstGeom prst="line">
                    <a:avLst/>
                  </a:prstGeom>
                  <a:grpFill/>
                  <a:ln w="9525">
                    <a:solidFill>
                      <a:schemeClr val="tx1"/>
                    </a:solidFill>
                    <a:round/>
                    <a:headEnd/>
                    <a:tailEnd/>
                  </a:ln>
                  <a:effectLst/>
                </p:spPr>
                <p:txBody>
                  <a:bodyPr wrap="none"/>
                  <a:lstStyle/>
                  <a:p>
                    <a:endParaRPr lang="fr-FR"/>
                  </a:p>
                </p:txBody>
              </p:sp>
              <p:sp>
                <p:nvSpPr>
                  <p:cNvPr id="176" name="Line 71"/>
                  <p:cNvSpPr>
                    <a:spLocks noChangeShapeType="1"/>
                  </p:cNvSpPr>
                  <p:nvPr/>
                </p:nvSpPr>
                <p:spPr bwMode="auto">
                  <a:xfrm>
                    <a:off x="2208" y="1440"/>
                    <a:ext cx="0" cy="396"/>
                  </a:xfrm>
                  <a:prstGeom prst="line">
                    <a:avLst/>
                  </a:prstGeom>
                  <a:grpFill/>
                  <a:ln w="9525">
                    <a:solidFill>
                      <a:schemeClr val="tx1"/>
                    </a:solidFill>
                    <a:round/>
                    <a:headEnd/>
                    <a:tailEnd/>
                  </a:ln>
                  <a:effectLst/>
                </p:spPr>
                <p:txBody>
                  <a:bodyPr wrap="none"/>
                  <a:lstStyle/>
                  <a:p>
                    <a:endParaRPr lang="fr-FR"/>
                  </a:p>
                </p:txBody>
              </p:sp>
            </p:grpSp>
          </p:grpSp>
          <p:cxnSp>
            <p:nvCxnSpPr>
              <p:cNvPr id="147" name="Connecteur droit 146"/>
              <p:cNvCxnSpPr>
                <a:cxnSpLocks noChangeAspect="1"/>
              </p:cNvCxnSpPr>
              <p:nvPr/>
            </p:nvCxnSpPr>
            <p:spPr>
              <a:xfrm rot="11510381" flipH="1">
                <a:off x="2414212" y="5265086"/>
                <a:ext cx="1941224" cy="368105"/>
              </a:xfrm>
              <a:prstGeom prst="line">
                <a:avLst/>
              </a:prstGeom>
              <a:ln w="19050" cmpd="sng">
                <a:solidFill>
                  <a:schemeClr val="tx1"/>
                </a:solidFill>
                <a:prstDash val="dashDot"/>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grpSp>
        <p:sp>
          <p:nvSpPr>
            <p:cNvPr id="192" name="Text Box 69"/>
            <p:cNvSpPr txBox="1">
              <a:spLocks noChangeArrowheads="1"/>
            </p:cNvSpPr>
            <p:nvPr/>
          </p:nvSpPr>
          <p:spPr bwMode="auto">
            <a:xfrm rot="20900440">
              <a:off x="5280872" y="2264977"/>
              <a:ext cx="1079998" cy="338554"/>
            </a:xfrm>
            <a:prstGeom prst="rect">
              <a:avLst/>
            </a:prstGeom>
            <a:solidFill>
              <a:srgbClr val="FFFFFF"/>
            </a:solidFill>
            <a:ln w="9525">
              <a:noFill/>
              <a:miter lim="800000"/>
              <a:headEnd/>
              <a:tailEnd/>
            </a:ln>
            <a:effectLst>
              <a:glow rad="101600">
                <a:schemeClr val="accent3">
                  <a:satMod val="175000"/>
                  <a:alpha val="40000"/>
                </a:schemeClr>
              </a:glow>
              <a:softEdge rad="114300"/>
            </a:effectLst>
          </p:spPr>
          <p:txBody>
            <a:bodyPr wrap="square">
              <a:prstTxWarp prst="textNoShape">
                <a:avLst/>
              </a:prstTxWarp>
              <a:spAutoFit/>
            </a:bodyPr>
            <a:lstStyle/>
            <a:p>
              <a:pPr algn="ctr">
                <a:spcBef>
                  <a:spcPct val="50000"/>
                </a:spcBef>
              </a:pPr>
              <a:r>
                <a:rPr lang="fr-FR" sz="1600" b="1" dirty="0"/>
                <a:t>Cc 257°</a:t>
              </a:r>
            </a:p>
          </p:txBody>
        </p:sp>
      </p:grpSp>
    </p:spTree>
    <p:extLst>
      <p:ext uri="{BB962C8B-B14F-4D97-AF65-F5344CB8AC3E}">
        <p14:creationId xmlns:p14="http://schemas.microsoft.com/office/powerpoint/2010/main" val="2280364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strVal val="4*#ppt_w"/>
                                          </p:val>
                                        </p:tav>
                                        <p:tav tm="100000">
                                          <p:val>
                                            <p:strVal val="#ppt_w"/>
                                          </p:val>
                                        </p:tav>
                                      </p:tavLst>
                                    </p:anim>
                                    <p:anim calcmode="lin" valueType="num">
                                      <p:cBhvr>
                                        <p:cTn id="8" dur="500" fill="hold"/>
                                        <p:tgtEl>
                                          <p:spTgt spid="6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strVal val="4*#ppt_w"/>
                                          </p:val>
                                        </p:tav>
                                        <p:tav tm="100000">
                                          <p:val>
                                            <p:strVal val="#ppt_w"/>
                                          </p:val>
                                        </p:tav>
                                      </p:tavLst>
                                    </p:anim>
                                    <p:anim calcmode="lin" valueType="num">
                                      <p:cBhvr>
                                        <p:cTn id="13" dur="500" fill="hold"/>
                                        <p:tgtEl>
                                          <p:spTgt spid="62"/>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rctx="PPT">
                                        <p:cTn id="17" dur="indefinite"/>
                                        <p:tgtEl>
                                          <p:spTgt spid="60"/>
                                        </p:tgtEl>
                                        <p:attrNameLst>
                                          <p:attrName>style.opacity</p:attrName>
                                        </p:attrNameLst>
                                      </p:cBhvr>
                                      <p:to>
                                        <p:strVal val="0.25"/>
                                      </p:to>
                                    </p:set>
                                    <p:animEffect filter="image" prLst="opacity: 0.25">
                                      <p:cBhvr rctx="IE">
                                        <p:cTn id="18" dur="indefinite"/>
                                        <p:tgtEl>
                                          <p:spTgt spid="60"/>
                                        </p:tgtEl>
                                      </p:cBhvr>
                                    </p:animEffect>
                                  </p:childTnLst>
                                </p:cTn>
                              </p:par>
                            </p:childTnLst>
                          </p:cTn>
                        </p:par>
                        <p:par>
                          <p:cTn id="19" fill="hold">
                            <p:stCondLst>
                              <p:cond delay="0"/>
                            </p:stCondLst>
                            <p:childTnLst>
                              <p:par>
                                <p:cTn id="20" presetID="22" presetClass="entr" presetSubtype="2" fill="hold" grpId="0" nodeType="afterEffect">
                                  <p:stCondLst>
                                    <p:cond delay="0"/>
                                  </p:stCondLst>
                                  <p:childTnLst>
                                    <p:set>
                                      <p:cBhvr>
                                        <p:cTn id="21" dur="1" fill="hold">
                                          <p:stCondLst>
                                            <p:cond delay="0"/>
                                          </p:stCondLst>
                                        </p:cTn>
                                        <p:tgtEl>
                                          <p:spTgt spid="34847"/>
                                        </p:tgtEl>
                                        <p:attrNameLst>
                                          <p:attrName>style.visibility</p:attrName>
                                        </p:attrNameLst>
                                      </p:cBhvr>
                                      <p:to>
                                        <p:strVal val="visible"/>
                                      </p:to>
                                    </p:set>
                                    <p:animEffect transition="in" filter="wipe(right)">
                                      <p:cBhvr>
                                        <p:cTn id="22" dur="1000"/>
                                        <p:tgtEl>
                                          <p:spTgt spid="34847"/>
                                        </p:tgtEl>
                                      </p:cBhvr>
                                    </p:animEffec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348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wheel(1)">
                                      <p:cBhvr>
                                        <p:cTn id="35" dur="2000"/>
                                        <p:tgtEl>
                                          <p:spTgt spid="98"/>
                                        </p:tgtEl>
                                      </p:cBhvr>
                                    </p:animEffect>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34890"/>
                                        </p:tgtEl>
                                        <p:attrNameLst>
                                          <p:attrName>style.visibility</p:attrName>
                                        </p:attrNameLst>
                                      </p:cBhvr>
                                      <p:to>
                                        <p:strVal val="visible"/>
                                      </p:to>
                                    </p:set>
                                    <p:animEffect transition="in" filter="wipe(right)">
                                      <p:cBhvr>
                                        <p:cTn id="43" dur="1000"/>
                                        <p:tgtEl>
                                          <p:spTgt spid="34890"/>
                                        </p:tgtEl>
                                      </p:cBhvr>
                                    </p:animEffect>
                                  </p:childTnLst>
                                </p:cTn>
                              </p:par>
                              <p:par>
                                <p:cTn id="44" presetID="1" presetClass="exit" presetSubtype="0" fill="hold" nodeType="withEffect">
                                  <p:stCondLst>
                                    <p:cond delay="0"/>
                                  </p:stCondLst>
                                  <p:childTnLst>
                                    <p:set>
                                      <p:cBhvr>
                                        <p:cTn id="45" dur="1" fill="hold">
                                          <p:stCondLst>
                                            <p:cond delay="0"/>
                                          </p:stCondLst>
                                        </p:cTn>
                                        <p:tgtEl>
                                          <p:spTgt spid="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98"/>
                                        </p:tgtEl>
                                        <p:attrNameLst>
                                          <p:attrName>style.visibility</p:attrName>
                                        </p:attrNameLst>
                                      </p:cBhvr>
                                      <p:to>
                                        <p:strVal val="hidden"/>
                                      </p:to>
                                    </p:se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3490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4886"/>
                                        </p:tgtEl>
                                        <p:attrNameLst>
                                          <p:attrName>style.visibility</p:attrName>
                                        </p:attrNameLst>
                                      </p:cBhvr>
                                      <p:to>
                                        <p:strVal val="visible"/>
                                      </p:to>
                                    </p:set>
                                    <p:animEffect transition="in" filter="wipe(left)">
                                      <p:cBhvr>
                                        <p:cTn id="60" dur="500"/>
                                        <p:tgtEl>
                                          <p:spTgt spid="34886"/>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348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34905"/>
                                        </p:tgtEl>
                                        <p:attrNameLst>
                                          <p:attrName>style.visibility</p:attrName>
                                        </p:attrNameLst>
                                      </p:cBhvr>
                                      <p:to>
                                        <p:strVal val="visible"/>
                                      </p:to>
                                    </p:set>
                                    <p:animEffect transition="in" filter="wipe(right)">
                                      <p:cBhvr>
                                        <p:cTn id="68" dur="1000"/>
                                        <p:tgtEl>
                                          <p:spTgt spid="34905"/>
                                        </p:tgtEl>
                                      </p:cBhvr>
                                    </p:animEffec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3493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34942"/>
                                        </p:tgtEl>
                                        <p:attrNameLst>
                                          <p:attrName>style.visibility</p:attrName>
                                        </p:attrNameLst>
                                      </p:cBhvr>
                                      <p:to>
                                        <p:strVal val="visible"/>
                                      </p:to>
                                    </p:set>
                                    <p:anim calcmode="lin" valueType="num">
                                      <p:cBhvr additive="base">
                                        <p:cTn id="76" dur="500"/>
                                        <p:tgtEl>
                                          <p:spTgt spid="34942"/>
                                        </p:tgtEl>
                                        <p:attrNameLst>
                                          <p:attrName>ppt_y</p:attrName>
                                        </p:attrNameLst>
                                      </p:cBhvr>
                                      <p:tavLst>
                                        <p:tav tm="0">
                                          <p:val>
                                            <p:strVal val="#ppt_y+#ppt_h*1.125000"/>
                                          </p:val>
                                        </p:tav>
                                        <p:tav tm="100000">
                                          <p:val>
                                            <p:strVal val="#ppt_y"/>
                                          </p:val>
                                        </p:tav>
                                      </p:tavLst>
                                    </p:anim>
                                    <p:animEffect transition="in" filter="wipe(up)">
                                      <p:cBhvr>
                                        <p:cTn id="77" dur="500"/>
                                        <p:tgtEl>
                                          <p:spTgt spid="34942"/>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4" fill="hold" grpId="0" nodeType="clickEffect">
                                  <p:stCondLst>
                                    <p:cond delay="0"/>
                                  </p:stCondLst>
                                  <p:childTnLst>
                                    <p:set>
                                      <p:cBhvr>
                                        <p:cTn id="81" dur="1" fill="hold">
                                          <p:stCondLst>
                                            <p:cond delay="0"/>
                                          </p:stCondLst>
                                        </p:cTn>
                                        <p:tgtEl>
                                          <p:spTgt spid="34944"/>
                                        </p:tgtEl>
                                        <p:attrNameLst>
                                          <p:attrName>style.visibility</p:attrName>
                                        </p:attrNameLst>
                                      </p:cBhvr>
                                      <p:to>
                                        <p:strVal val="visible"/>
                                      </p:to>
                                    </p:set>
                                    <p:anim calcmode="lin" valueType="num">
                                      <p:cBhvr additive="base">
                                        <p:cTn id="82" dur="500"/>
                                        <p:tgtEl>
                                          <p:spTgt spid="34944"/>
                                        </p:tgtEl>
                                        <p:attrNameLst>
                                          <p:attrName>ppt_y</p:attrName>
                                        </p:attrNameLst>
                                      </p:cBhvr>
                                      <p:tavLst>
                                        <p:tav tm="0">
                                          <p:val>
                                            <p:strVal val="#ppt_y+#ppt_h*1.125000"/>
                                          </p:val>
                                        </p:tav>
                                        <p:tav tm="100000">
                                          <p:val>
                                            <p:strVal val="#ppt_y"/>
                                          </p:val>
                                        </p:tav>
                                      </p:tavLst>
                                    </p:anim>
                                    <p:animEffect transition="in" filter="wipe(up)">
                                      <p:cBhvr>
                                        <p:cTn id="83" dur="500"/>
                                        <p:tgtEl>
                                          <p:spTgt spid="3494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143"/>
                                        </p:tgtEl>
                                        <p:attrNameLst>
                                          <p:attrName>style.visibility</p:attrName>
                                        </p:attrNameLst>
                                      </p:cBhvr>
                                      <p:to>
                                        <p:strVal val="visible"/>
                                      </p:to>
                                    </p:set>
                                    <p:animEffect transition="in" filter="wipe(up)">
                                      <p:cBhvr>
                                        <p:cTn id="88" dur="1000"/>
                                        <p:tgtEl>
                                          <p:spTgt spid="143"/>
                                        </p:tgtEl>
                                      </p:cBhvr>
                                    </p:animEffect>
                                  </p:childTnLst>
                                </p:cTn>
                              </p:par>
                            </p:childTnLst>
                          </p:cTn>
                        </p:par>
                        <p:par>
                          <p:cTn id="89" fill="hold">
                            <p:stCondLst>
                              <p:cond delay="1000"/>
                            </p:stCondLst>
                            <p:childTnLst>
                              <p:par>
                                <p:cTn id="90" presetID="1" presetClass="entr" presetSubtype="0" fill="hold" grpId="0" nodeType="afterEffect">
                                  <p:stCondLst>
                                    <p:cond delay="0"/>
                                  </p:stCondLst>
                                  <p:childTnLst>
                                    <p:set>
                                      <p:cBhvr>
                                        <p:cTn id="91" dur="1" fill="hold">
                                          <p:stCondLst>
                                            <p:cond delay="0"/>
                                          </p:stCondLst>
                                        </p:cTn>
                                        <p:tgtEl>
                                          <p:spTgt spid="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2" presetClass="entr" presetSubtype="4" fill="hold" grpId="0" nodeType="clickEffect">
                                  <p:stCondLst>
                                    <p:cond delay="0"/>
                                  </p:stCondLst>
                                  <p:childTnLst>
                                    <p:set>
                                      <p:cBhvr>
                                        <p:cTn id="95" dur="1" fill="hold">
                                          <p:stCondLst>
                                            <p:cond delay="0"/>
                                          </p:stCondLst>
                                        </p:cTn>
                                        <p:tgtEl>
                                          <p:spTgt spid="34943"/>
                                        </p:tgtEl>
                                        <p:attrNameLst>
                                          <p:attrName>style.visibility</p:attrName>
                                        </p:attrNameLst>
                                      </p:cBhvr>
                                      <p:to>
                                        <p:strVal val="visible"/>
                                      </p:to>
                                    </p:set>
                                    <p:anim calcmode="lin" valueType="num">
                                      <p:cBhvr additive="base">
                                        <p:cTn id="96" dur="500"/>
                                        <p:tgtEl>
                                          <p:spTgt spid="34943"/>
                                        </p:tgtEl>
                                        <p:attrNameLst>
                                          <p:attrName>ppt_y</p:attrName>
                                        </p:attrNameLst>
                                      </p:cBhvr>
                                      <p:tavLst>
                                        <p:tav tm="0">
                                          <p:val>
                                            <p:strVal val="#ppt_y+#ppt_h*1.125000"/>
                                          </p:val>
                                        </p:tav>
                                        <p:tav tm="100000">
                                          <p:val>
                                            <p:strVal val="#ppt_y"/>
                                          </p:val>
                                        </p:tav>
                                      </p:tavLst>
                                    </p:anim>
                                    <p:animEffect transition="in" filter="wipe(up)">
                                      <p:cBhvr>
                                        <p:cTn id="97" dur="500"/>
                                        <p:tgtEl>
                                          <p:spTgt spid="34943"/>
                                        </p:tgtEl>
                                      </p:cBhvr>
                                    </p:animEffect>
                                  </p:childTnLst>
                                </p:cTn>
                              </p:par>
                            </p:childTnLst>
                          </p:cTn>
                        </p:par>
                      </p:childTnLst>
                    </p:cTn>
                  </p:par>
                  <p:par>
                    <p:cTn id="98" fill="hold">
                      <p:stCondLst>
                        <p:cond delay="indefinite"/>
                      </p:stCondLst>
                      <p:childTnLst>
                        <p:par>
                          <p:cTn id="99" fill="hold">
                            <p:stCondLst>
                              <p:cond delay="0"/>
                            </p:stCondLst>
                            <p:childTnLst>
                              <p:par>
                                <p:cTn id="100" presetID="12" presetClass="entr" presetSubtype="4" fill="hold" grpId="0" nodeType="clickEffect">
                                  <p:stCondLst>
                                    <p:cond delay="0"/>
                                  </p:stCondLst>
                                  <p:childTnLst>
                                    <p:set>
                                      <p:cBhvr>
                                        <p:cTn id="101" dur="1" fill="hold">
                                          <p:stCondLst>
                                            <p:cond delay="0"/>
                                          </p:stCondLst>
                                        </p:cTn>
                                        <p:tgtEl>
                                          <p:spTgt spid="34945"/>
                                        </p:tgtEl>
                                        <p:attrNameLst>
                                          <p:attrName>style.visibility</p:attrName>
                                        </p:attrNameLst>
                                      </p:cBhvr>
                                      <p:to>
                                        <p:strVal val="visible"/>
                                      </p:to>
                                    </p:set>
                                    <p:anim calcmode="lin" valueType="num">
                                      <p:cBhvr additive="base">
                                        <p:cTn id="102" dur="500"/>
                                        <p:tgtEl>
                                          <p:spTgt spid="34945"/>
                                        </p:tgtEl>
                                        <p:attrNameLst>
                                          <p:attrName>ppt_y</p:attrName>
                                        </p:attrNameLst>
                                      </p:cBhvr>
                                      <p:tavLst>
                                        <p:tav tm="0">
                                          <p:val>
                                            <p:strVal val="#ppt_y+#ppt_h*1.125000"/>
                                          </p:val>
                                        </p:tav>
                                        <p:tav tm="100000">
                                          <p:val>
                                            <p:strVal val="#ppt_y"/>
                                          </p:val>
                                        </p:tav>
                                      </p:tavLst>
                                    </p:anim>
                                    <p:animEffect transition="in" filter="wipe(up)">
                                      <p:cBhvr>
                                        <p:cTn id="103" dur="500"/>
                                        <p:tgtEl>
                                          <p:spTgt spid="34945"/>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0" presetClass="path" presetSubtype="0" accel="32750" decel="33250" fill="hold" nodeType="clickEffect">
                                  <p:stCondLst>
                                    <p:cond delay="0"/>
                                  </p:stCondLst>
                                  <p:childTnLst>
                                    <p:animMotion origin="layout" path="M 3.88889E-6 -3.7037E-6 L -0.81667 0.4213 " pathEditMode="relative" rAng="0" ptsTypes="AA">
                                      <p:cBhvr>
                                        <p:cTn id="111" dur="4000" fill="hold"/>
                                        <p:tgtEl>
                                          <p:spTgt spid="9"/>
                                        </p:tgtEl>
                                        <p:attrNameLst>
                                          <p:attrName>ppt_x</p:attrName>
                                          <p:attrName>ppt_y</p:attrName>
                                        </p:attrNameLst>
                                      </p:cBhvr>
                                      <p:rCtr x="-40833" y="2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7" grpId="0" animBg="1"/>
      <p:bldP spid="34885" grpId="0"/>
      <p:bldP spid="34886" grpId="0" animBg="1"/>
      <p:bldP spid="34888" grpId="0"/>
      <p:bldP spid="34904" grpId="0"/>
      <p:bldP spid="34938" grpId="0"/>
      <p:bldP spid="34942" grpId="0" animBg="1"/>
      <p:bldP spid="34943" grpId="0" animBg="1"/>
      <p:bldP spid="34944" grpId="0" animBg="1"/>
      <p:bldP spid="34945" grpId="0" animBg="1"/>
      <p:bldP spid="62" grpId="0" animBg="1"/>
      <p:bldP spid="63" grpId="0" animBg="1"/>
      <p:bldP spid="98" grpId="0" animBg="1"/>
      <p:bldP spid="98" grpId="1" animBg="1"/>
      <p:bldP spid="100" grpId="0"/>
      <p:bldP spid="34890" grpId="0" animBg="1"/>
      <p:bldP spid="34905" grpId="0" animBg="1"/>
      <p:bldP spid="143"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Group 2"/>
          <p:cNvGraphicFramePr>
            <a:graphicFrameLocks noGrp="1"/>
          </p:cNvGraphicFramePr>
          <p:nvPr>
            <p:extLst>
              <p:ext uri="{D42A27DB-BD31-4B8C-83A1-F6EECF244321}">
                <p14:modId xmlns:p14="http://schemas.microsoft.com/office/powerpoint/2010/main" val="1092138399"/>
              </p:ext>
            </p:extLst>
          </p:nvPr>
        </p:nvGraphicFramePr>
        <p:xfrm>
          <a:off x="60325" y="1349375"/>
          <a:ext cx="8961438" cy="4845052"/>
        </p:xfrm>
        <a:graphic>
          <a:graphicData uri="http://schemas.openxmlformats.org/drawingml/2006/table">
            <a:tbl>
              <a:tblPr/>
              <a:tblGrid>
                <a:gridCol w="3004608">
                  <a:extLst>
                    <a:ext uri="{9D8B030D-6E8A-4147-A177-3AD203B41FA5}">
                      <a16:colId xmlns:a16="http://schemas.microsoft.com/office/drawing/2014/main" val="20000"/>
                    </a:ext>
                  </a:extLst>
                </a:gridCol>
                <a:gridCol w="1879600">
                  <a:extLst>
                    <a:ext uri="{9D8B030D-6E8A-4147-A177-3AD203B41FA5}">
                      <a16:colId xmlns:a16="http://schemas.microsoft.com/office/drawing/2014/main" val="20001"/>
                    </a:ext>
                  </a:extLst>
                </a:gridCol>
                <a:gridCol w="2637367">
                  <a:extLst>
                    <a:ext uri="{9D8B030D-6E8A-4147-A177-3AD203B41FA5}">
                      <a16:colId xmlns:a16="http://schemas.microsoft.com/office/drawing/2014/main" val="20002"/>
                    </a:ext>
                  </a:extLst>
                </a:gridCol>
                <a:gridCol w="1439863">
                  <a:extLst>
                    <a:ext uri="{9D8B030D-6E8A-4147-A177-3AD203B41FA5}">
                      <a16:colId xmlns:a16="http://schemas.microsoft.com/office/drawing/2014/main" val="20003"/>
                    </a:ext>
                  </a:extLst>
                </a:gridCol>
              </a:tblGrid>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Distance à parcourir (D)</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2000" b="0" i="0" u="none" strike="noStrike" cap="none" normalizeH="0" baseline="0" dirty="0">
                        <a:ln>
                          <a:noFill/>
                        </a:ln>
                        <a:solidFill>
                          <a:schemeClr val="accent2"/>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778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Route vraie (</a:t>
                      </a:r>
                      <a:r>
                        <a:rPr kumimoji="0" lang="fr-FR" sz="1600" b="0" i="0" u="none" strike="noStrike" cap="none" normalizeH="0" baseline="0" dirty="0" err="1">
                          <a:ln>
                            <a:noFill/>
                          </a:ln>
                          <a:solidFill>
                            <a:schemeClr val="tx1"/>
                          </a:solidFill>
                          <a:effectLst/>
                          <a:latin typeface="+mn-lt"/>
                          <a:ea typeface="Times New Roman" charset="0"/>
                          <a:cs typeface="Times New Roman" charset="0"/>
                        </a:rPr>
                        <a:t>Rv</a:t>
                      </a:r>
                      <a:r>
                        <a:rPr kumimoji="0" lang="fr-FR" sz="1600" b="0" i="0" u="none" strike="noStrike" cap="none" normalizeH="0" baseline="0" dirty="0">
                          <a:ln>
                            <a:noFill/>
                          </a:ln>
                          <a:solidFill>
                            <a:schemeClr val="tx1"/>
                          </a:solidFill>
                          <a:effectLst/>
                          <a:latin typeface="+mn-lt"/>
                          <a:ea typeface="Times New Roman" charset="0"/>
                          <a:cs typeface="Times New Roman" charset="0"/>
                        </a:rPr>
                        <a:t>)</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2000" b="0" i="0" u="none" strike="noStrike" cap="none" normalizeH="0" baseline="0" dirty="0">
                        <a:ln>
                          <a:noFill/>
                        </a:ln>
                        <a:solidFill>
                          <a:schemeClr val="accent2"/>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Angle au vent (</a:t>
                      </a:r>
                      <a:r>
                        <a:rPr kumimoji="0" lang="fr-FR" sz="1600" b="0" i="0" u="none" strike="noStrike" cap="none" normalizeH="0" baseline="0" dirty="0" err="1">
                          <a:ln>
                            <a:noFill/>
                          </a:ln>
                          <a:solidFill>
                            <a:schemeClr val="tx1"/>
                          </a:solidFill>
                          <a:effectLst/>
                          <a:latin typeface="+mn-lt"/>
                          <a:ea typeface="Times New Roman" charset="0"/>
                          <a:cs typeface="Times New Roman" charset="0"/>
                          <a:sym typeface="Symbol" charset="2"/>
                        </a:rPr>
                        <a:t></a:t>
                      </a:r>
                      <a:r>
                        <a:rPr kumimoji="0" lang="fr-FR" sz="1600" b="0" i="0" u="none" strike="noStrike" cap="none" normalizeH="0" baseline="0" dirty="0">
                          <a:ln>
                            <a:noFill/>
                          </a:ln>
                          <a:solidFill>
                            <a:schemeClr val="tx1"/>
                          </a:solidFill>
                          <a:effectLst/>
                          <a:latin typeface="+mn-lt"/>
                          <a:ea typeface="Times New Roman" charset="0"/>
                          <a:cs typeface="Times New Roman" charset="0"/>
                        </a:rPr>
                        <a:t>)</a:t>
                      </a:r>
                      <a:endParaRPr kumimoji="0" lang="fr-FR" sz="1600" b="0" i="0" u="none" strike="noStrike" cap="none" normalizeH="0" baseline="0" dirty="0">
                        <a:ln>
                          <a:noFill/>
                        </a:ln>
                        <a:solidFill>
                          <a:schemeClr val="tx1"/>
                        </a:solidFill>
                        <a:effectLst/>
                        <a:latin typeface="+mn-lt"/>
                        <a:ea typeface="Times New Roman" charset="0"/>
                        <a:cs typeface="Times New Roman" charset="0"/>
                        <a:sym typeface="Symbol"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1600" b="0" i="0" u="none" strike="noStrike" cap="none" normalizeH="0" baseline="0" dirty="0">
                        <a:ln>
                          <a:noFill/>
                        </a:ln>
                        <a:solidFill>
                          <a:schemeClr val="accent2"/>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78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Valeur du Vent effectif (Ve)</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err="1">
                          <a:ln>
                            <a:noFill/>
                          </a:ln>
                          <a:solidFill>
                            <a:schemeClr val="tx1"/>
                          </a:solidFill>
                          <a:effectLst/>
                          <a:latin typeface="+mn-lt"/>
                          <a:ea typeface="Times New Roman" charset="0"/>
                          <a:cs typeface="Times New Roman" charset="0"/>
                        </a:rPr>
                        <a:t>Vw.Cos</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r>
                        <a:rPr kumimoji="0" lang="fr-FR" sz="1600" b="0" i="0" u="none" strike="noStrike" cap="none" normalizeH="0" baseline="0" dirty="0" err="1">
                          <a:ln>
                            <a:noFill/>
                          </a:ln>
                          <a:solidFill>
                            <a:schemeClr val="tx1"/>
                          </a:solidFill>
                          <a:effectLst/>
                          <a:latin typeface="+mn-lt"/>
                          <a:ea typeface="Times New Roman" charset="0"/>
                          <a:cs typeface="Times New Roman" charset="0"/>
                          <a:sym typeface="Symbol" charset="2"/>
                        </a:rPr>
                        <a:t></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accent2"/>
                          </a:solidFill>
                          <a:effectLst/>
                          <a:latin typeface="+mn-lt"/>
                          <a:ea typeface="Times New Roman" charset="0"/>
                          <a:cs typeface="Times New Roman" charset="0"/>
                        </a:rPr>
                        <a:t> </a:t>
                      </a:r>
                      <a:endParaRPr kumimoji="0" lang="fr-FR" sz="1600" b="0" i="0" u="none" strike="noStrike" cap="none" normalizeH="0" baseline="0">
                        <a:ln>
                          <a:noFill/>
                        </a:ln>
                        <a:solidFill>
                          <a:schemeClr val="accent2"/>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Vitesse sol (Vs)</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err="1">
                          <a:ln>
                            <a:noFill/>
                          </a:ln>
                          <a:solidFill>
                            <a:schemeClr val="tx1"/>
                          </a:solidFill>
                          <a:effectLst/>
                          <a:latin typeface="+mn-lt"/>
                          <a:ea typeface="Times New Roman" charset="0"/>
                          <a:cs typeface="Times New Roman" charset="0"/>
                        </a:rPr>
                        <a:t>Vp</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r>
                        <a:rPr kumimoji="0" lang="fr-FR" sz="1600" b="0" i="0" u="none" strike="noStrike" cap="none" normalizeH="0" baseline="0" dirty="0" err="1">
                          <a:ln>
                            <a:noFill/>
                          </a:ln>
                          <a:solidFill>
                            <a:schemeClr val="tx1"/>
                          </a:solidFill>
                          <a:effectLst/>
                          <a:latin typeface="+mn-lt"/>
                          <a:ea typeface="Times New Roman" charset="0"/>
                          <a:cs typeface="Times New Roman" charset="0"/>
                          <a:sym typeface="Symbol" charset="2"/>
                        </a:rPr>
                        <a:t></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r>
                        <a:rPr kumimoji="0" lang="fr-FR" sz="1600" b="0" i="0" u="none" strike="noStrike" cap="none" normalizeH="0" baseline="0" dirty="0">
                          <a:ln>
                            <a:noFill/>
                          </a:ln>
                          <a:solidFill>
                            <a:schemeClr val="tx1"/>
                          </a:solidFill>
                          <a:effectLst/>
                          <a:latin typeface="+mn-lt"/>
                          <a:ea typeface="Times New Roman" charset="0"/>
                          <a:cs typeface="Times New Roman" charset="0"/>
                          <a:sym typeface="Symbol" charset="2"/>
                        </a:rPr>
                        <a:t>Ve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accent2"/>
                          </a:solidFill>
                          <a:effectLst/>
                          <a:latin typeface="+mn-lt"/>
                          <a:ea typeface="Times New Roman" charset="0"/>
                          <a:cs typeface="Times New Roman" charset="0"/>
                        </a:rPr>
                        <a:t> </a:t>
                      </a:r>
                      <a:endParaRPr kumimoji="0" lang="fr-FR" sz="1600" b="0" i="0" u="none" strike="noStrike" cap="none" normalizeH="0" baseline="0">
                        <a:ln>
                          <a:noFill/>
                        </a:ln>
                        <a:solidFill>
                          <a:schemeClr val="accent2"/>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1" i="0" u="none" strike="noStrike" cap="none" normalizeH="0" baseline="0">
                          <a:ln>
                            <a:noFill/>
                          </a:ln>
                          <a:solidFill>
                            <a:srgbClr val="FF0000"/>
                          </a:solidFill>
                          <a:effectLst/>
                          <a:latin typeface="+mn-lt"/>
                          <a:ea typeface="Times New Roman" charset="0"/>
                          <a:cs typeface="Times New Roman" charset="0"/>
                        </a:rPr>
                        <a:t>Temps de vol estimé (Te)</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(60 / Vs) x D</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accent2"/>
                          </a:solidFill>
                          <a:effectLst/>
                          <a:latin typeface="+mn-lt"/>
                          <a:ea typeface="Times New Roman" charset="0"/>
                          <a:cs typeface="Times New Roman" charset="0"/>
                        </a:rPr>
                        <a:t> </a:t>
                      </a:r>
                      <a:endParaRPr kumimoji="0" lang="fr-FR" sz="1600" b="0" i="0" u="none" strike="noStrike" cap="none" normalizeH="0" baseline="0">
                        <a:ln>
                          <a:noFill/>
                        </a:ln>
                        <a:solidFill>
                          <a:schemeClr val="accent2"/>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Valeur du Vent traversier (Vt)</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err="1">
                          <a:ln>
                            <a:noFill/>
                          </a:ln>
                          <a:solidFill>
                            <a:schemeClr val="tx1"/>
                          </a:solidFill>
                          <a:effectLst/>
                          <a:latin typeface="+mn-lt"/>
                          <a:ea typeface="Times New Roman" charset="0"/>
                          <a:cs typeface="Times New Roman" charset="0"/>
                        </a:rPr>
                        <a:t>Vw.sin</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r>
                        <a:rPr kumimoji="0" lang="fr-FR" sz="1600" b="0" i="0" u="none" strike="noStrike" cap="none" normalizeH="0" baseline="0" dirty="0" err="1">
                          <a:ln>
                            <a:noFill/>
                          </a:ln>
                          <a:solidFill>
                            <a:schemeClr val="tx1"/>
                          </a:solidFill>
                          <a:effectLst/>
                          <a:latin typeface="+mn-lt"/>
                          <a:ea typeface="Times New Roman" charset="0"/>
                          <a:cs typeface="Times New Roman" charset="0"/>
                          <a:sym typeface="Symbol" charset="2"/>
                        </a:rPr>
                        <a:t></a:t>
                      </a:r>
                      <a:endParaRPr kumimoji="0" lang="fr-FR" sz="1600" b="0" i="0" u="none" strike="noStrike" cap="none" normalizeH="0" baseline="0" dirty="0">
                        <a:ln>
                          <a:noFill/>
                        </a:ln>
                        <a:solidFill>
                          <a:schemeClr val="tx1"/>
                        </a:solidFill>
                        <a:effectLst/>
                        <a:latin typeface="+mn-lt"/>
                        <a:ea typeface="Times New Roman" charset="0"/>
                        <a:cs typeface="Times New Roman"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accent2"/>
                          </a:solidFill>
                          <a:effectLst/>
                          <a:latin typeface="+mn-lt"/>
                          <a:ea typeface="Times New Roman" charset="0"/>
                          <a:cs typeface="Times New Roman" charset="0"/>
                        </a:rPr>
                        <a:t> </a:t>
                      </a:r>
                      <a:endParaRPr kumimoji="0" lang="fr-FR" sz="1600" b="0" i="0" u="none" strike="noStrike" cap="none" normalizeH="0" baseline="0">
                        <a:ln>
                          <a:noFill/>
                        </a:ln>
                        <a:solidFill>
                          <a:schemeClr val="accent2"/>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78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Dérive (</a:t>
                      </a:r>
                      <a:r>
                        <a:rPr kumimoji="0" lang="fr-FR" sz="1600" b="0" i="0" u="none" strike="noStrike" cap="none" normalizeH="0" baseline="0">
                          <a:ln>
                            <a:noFill/>
                          </a:ln>
                          <a:solidFill>
                            <a:schemeClr val="tx1"/>
                          </a:solidFill>
                          <a:effectLst/>
                          <a:latin typeface="+mn-lt"/>
                          <a:ea typeface="Times New Roman" charset="0"/>
                          <a:cs typeface="Times New Roman" charset="0"/>
                          <a:sym typeface="Symbol" charset="2"/>
                        </a:rPr>
                        <a:t></a:t>
                      </a:r>
                      <a:r>
                        <a:rPr kumimoji="0" lang="fr-FR" sz="1600" b="0" i="0" u="none" strike="noStrike" cap="none" normalizeH="0" baseline="0">
                          <a:ln>
                            <a:noFill/>
                          </a:ln>
                          <a:solidFill>
                            <a:schemeClr val="tx1"/>
                          </a:solidFill>
                          <a:effectLst/>
                          <a:latin typeface="+mn-lt"/>
                          <a:ea typeface="Times New Roman" charset="0"/>
                          <a:cs typeface="Times New Roman" charset="0"/>
                        </a:rPr>
                        <a:t> X°)</a:t>
                      </a:r>
                      <a:endParaRPr kumimoji="0" lang="fr-FR" sz="1600" b="0" i="0" u="none" strike="noStrike" cap="none" normalizeH="0" baseline="0">
                        <a:ln>
                          <a:noFill/>
                        </a:ln>
                        <a:solidFill>
                          <a:schemeClr val="tx1"/>
                        </a:solidFill>
                        <a:effectLst/>
                        <a:latin typeface="+mn-lt"/>
                        <a:ea typeface="Times New Roman" charset="0"/>
                        <a:cs typeface="Times New Roman" charset="0"/>
                        <a:sym typeface="Symbol"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(60 / Vp) x </a:t>
                      </a:r>
                      <a:r>
                        <a:rPr kumimoji="0" lang="fr-FR" sz="1600" b="0" i="0" u="none" strike="noStrike" cap="none" normalizeH="0" baseline="0" dirty="0" err="1">
                          <a:ln>
                            <a:noFill/>
                          </a:ln>
                          <a:solidFill>
                            <a:schemeClr val="tx1"/>
                          </a:solidFill>
                          <a:effectLst/>
                          <a:latin typeface="+mn-lt"/>
                          <a:ea typeface="Times New Roman" charset="0"/>
                          <a:cs typeface="Times New Roman" charset="0"/>
                        </a:rPr>
                        <a:t>Vt</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accent2"/>
                          </a:solidFill>
                          <a:effectLst/>
                          <a:latin typeface="+mn-lt"/>
                          <a:ea typeface="Times New Roman" charset="0"/>
                          <a:cs typeface="Times New Roman" charset="0"/>
                        </a:rPr>
                        <a:t> </a:t>
                      </a:r>
                      <a:endParaRPr kumimoji="0" lang="fr-FR" sz="1600" b="0" i="0" u="none" strike="noStrike" cap="none" normalizeH="0" baseline="0" dirty="0">
                        <a:ln>
                          <a:noFill/>
                        </a:ln>
                        <a:solidFill>
                          <a:schemeClr val="accent2"/>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89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1" i="0" u="none" strike="noStrike" cap="none" normalizeH="0" baseline="0">
                          <a:ln>
                            <a:noFill/>
                          </a:ln>
                          <a:solidFill>
                            <a:srgbClr val="FF0000"/>
                          </a:solidFill>
                          <a:effectLst/>
                          <a:latin typeface="+mn-lt"/>
                          <a:ea typeface="Times New Roman" charset="0"/>
                          <a:cs typeface="Times New Roman" charset="0"/>
                        </a:rPr>
                        <a:t>Cap compas (Cc)</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de-DE" sz="1600" b="0" i="0" u="none" strike="noStrike" cap="none" normalizeH="0" baseline="0" dirty="0" err="1">
                          <a:ln>
                            <a:noFill/>
                          </a:ln>
                          <a:solidFill>
                            <a:schemeClr val="tx1"/>
                          </a:solidFill>
                          <a:effectLst/>
                          <a:latin typeface="+mn-lt"/>
                          <a:ea typeface="Times New Roman" charset="0"/>
                          <a:cs typeface="Times New Roman" charset="0"/>
                        </a:rPr>
                        <a:t>Rv</a:t>
                      </a:r>
                      <a:r>
                        <a:rPr kumimoji="0" lang="de-DE" sz="1600" b="0" i="0" u="none" strike="noStrike" cap="none" normalizeH="0" baseline="0" dirty="0">
                          <a:ln>
                            <a:noFill/>
                          </a:ln>
                          <a:solidFill>
                            <a:schemeClr val="tx1"/>
                          </a:solidFill>
                          <a:effectLst/>
                          <a:latin typeface="+mn-lt"/>
                          <a:ea typeface="Times New Roman" charset="0"/>
                          <a:cs typeface="Times New Roman" charset="0"/>
                        </a:rPr>
                        <a:t> – </a:t>
                      </a:r>
                      <a:r>
                        <a:rPr kumimoji="0" lang="de-DE" sz="1600" b="0" i="0" u="none" strike="noStrike" cap="none" normalizeH="0" baseline="0" dirty="0" err="1">
                          <a:ln>
                            <a:noFill/>
                          </a:ln>
                          <a:solidFill>
                            <a:schemeClr val="tx1"/>
                          </a:solidFill>
                          <a:effectLst/>
                          <a:latin typeface="+mn-lt"/>
                          <a:ea typeface="Times New Roman" charset="0"/>
                          <a:cs typeface="Times New Roman" charset="0"/>
                        </a:rPr>
                        <a:t>Dm</a:t>
                      </a:r>
                      <a:r>
                        <a:rPr kumimoji="0" lang="de-DE" sz="1600" b="0" i="0" u="none" strike="noStrike" cap="none" normalizeH="0" baseline="0" dirty="0">
                          <a:ln>
                            <a:noFill/>
                          </a:ln>
                          <a:solidFill>
                            <a:schemeClr val="tx1"/>
                          </a:solidFill>
                          <a:effectLst/>
                          <a:latin typeface="+mn-lt"/>
                          <a:ea typeface="Times New Roman" charset="0"/>
                          <a:cs typeface="Times New Roman" charset="0"/>
                        </a:rPr>
                        <a:t> – d - X°</a:t>
                      </a:r>
                      <a:endParaRPr kumimoji="0" lang="de-DE"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accent2"/>
                          </a:solidFill>
                          <a:effectLst/>
                          <a:latin typeface="+mn-lt"/>
                          <a:ea typeface="Times New Roman" charset="0"/>
                          <a:cs typeface="Times New Roman" charset="0"/>
                        </a:rPr>
                        <a:t> </a:t>
                      </a:r>
                      <a:endParaRPr kumimoji="0" lang="fr-FR" sz="1600" b="0" i="0" u="none" strike="noStrike" cap="none" normalizeH="0" baseline="0" dirty="0">
                        <a:ln>
                          <a:noFill/>
                        </a:ln>
                        <a:solidFill>
                          <a:schemeClr val="accent2"/>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8"/>
                  </a:ext>
                </a:extLst>
              </a:tr>
              <a:tr h="4524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Consommation estimée (Ce)</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nl-NL" sz="1600" b="0" i="0" u="none" strike="noStrike" cap="none" normalizeH="0" baseline="0" dirty="0">
                          <a:ln>
                            <a:noFill/>
                          </a:ln>
                          <a:solidFill>
                            <a:schemeClr val="tx1"/>
                          </a:solidFill>
                          <a:effectLst/>
                          <a:latin typeface="+mn-lt"/>
                          <a:ea typeface="Times New Roman" charset="0"/>
                          <a:cs typeface="Times New Roman" charset="0"/>
                        </a:rPr>
                        <a:t>(</a:t>
                      </a:r>
                      <a:r>
                        <a:rPr kumimoji="0" lang="nl-NL" sz="1600" b="0" i="0" u="none" strike="noStrike" cap="none" normalizeH="0" baseline="0" dirty="0" err="1">
                          <a:ln>
                            <a:noFill/>
                          </a:ln>
                          <a:solidFill>
                            <a:schemeClr val="tx1"/>
                          </a:solidFill>
                          <a:effectLst/>
                          <a:latin typeface="+mn-lt"/>
                          <a:ea typeface="Times New Roman" charset="0"/>
                          <a:cs typeface="Times New Roman" charset="0"/>
                        </a:rPr>
                        <a:t>Ch</a:t>
                      </a:r>
                      <a:r>
                        <a:rPr kumimoji="0" lang="nl-NL" sz="1600" b="0" i="0" u="none" strike="noStrike" cap="none" normalizeH="0" baseline="0" dirty="0">
                          <a:ln>
                            <a:noFill/>
                          </a:ln>
                          <a:solidFill>
                            <a:schemeClr val="tx1"/>
                          </a:solidFill>
                          <a:effectLst/>
                          <a:latin typeface="+mn-lt"/>
                          <a:ea typeface="Times New Roman" charset="0"/>
                          <a:cs typeface="Times New Roman" charset="0"/>
                        </a:rPr>
                        <a:t>/ 60) x Te </a:t>
                      </a:r>
                      <a:endParaRPr kumimoji="0" lang="nl-NL"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16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1600" b="0" i="0" u="none" strike="noStrike" cap="none" normalizeH="0" baseline="0" dirty="0">
                        <a:ln>
                          <a:noFill/>
                        </a:ln>
                        <a:solidFill>
                          <a:schemeClr val="accent2"/>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42078" name="Group 94"/>
          <p:cNvGraphicFramePr>
            <a:graphicFrameLocks noGrp="1"/>
          </p:cNvGraphicFramePr>
          <p:nvPr>
            <p:extLst>
              <p:ext uri="{D42A27DB-BD31-4B8C-83A1-F6EECF244321}">
                <p14:modId xmlns:p14="http://schemas.microsoft.com/office/powerpoint/2010/main" val="1161939638"/>
              </p:ext>
            </p:extLst>
          </p:nvPr>
        </p:nvGraphicFramePr>
        <p:xfrm>
          <a:off x="5121808" y="1236129"/>
          <a:ext cx="3670300" cy="966788"/>
        </p:xfrm>
        <a:graphic>
          <a:graphicData uri="http://schemas.openxmlformats.org/drawingml/2006/table">
            <a:tbl>
              <a:tblPr/>
              <a:tblGrid>
                <a:gridCol w="496887">
                  <a:extLst>
                    <a:ext uri="{9D8B030D-6E8A-4147-A177-3AD203B41FA5}">
                      <a16:colId xmlns:a16="http://schemas.microsoft.com/office/drawing/2014/main" val="20000"/>
                    </a:ext>
                  </a:extLst>
                </a:gridCol>
                <a:gridCol w="617538">
                  <a:extLst>
                    <a:ext uri="{9D8B030D-6E8A-4147-A177-3AD203B41FA5}">
                      <a16:colId xmlns:a16="http://schemas.microsoft.com/office/drawing/2014/main" val="20001"/>
                    </a:ext>
                  </a:extLst>
                </a:gridCol>
                <a:gridCol w="642937">
                  <a:extLst>
                    <a:ext uri="{9D8B030D-6E8A-4147-A177-3AD203B41FA5}">
                      <a16:colId xmlns:a16="http://schemas.microsoft.com/office/drawing/2014/main" val="20002"/>
                    </a:ext>
                  </a:extLst>
                </a:gridCol>
                <a:gridCol w="642938">
                  <a:extLst>
                    <a:ext uri="{9D8B030D-6E8A-4147-A177-3AD203B41FA5}">
                      <a16:colId xmlns:a16="http://schemas.microsoft.com/office/drawing/2014/main" val="20003"/>
                    </a:ext>
                  </a:extLst>
                </a:gridCol>
                <a:gridCol w="639762">
                  <a:extLst>
                    <a:ext uri="{9D8B030D-6E8A-4147-A177-3AD203B41FA5}">
                      <a16:colId xmlns:a16="http://schemas.microsoft.com/office/drawing/2014/main" val="20004"/>
                    </a:ext>
                  </a:extLst>
                </a:gridCol>
                <a:gridCol w="630238">
                  <a:extLst>
                    <a:ext uri="{9D8B030D-6E8A-4147-A177-3AD203B41FA5}">
                      <a16:colId xmlns:a16="http://schemas.microsoft.com/office/drawing/2014/main" val="20005"/>
                    </a:ext>
                  </a:extLst>
                </a:gridCol>
              </a:tblGrid>
              <a:tr h="2312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fr-FR" sz="2000" b="0" i="0" u="none" strike="noStrike" cap="none" normalizeH="0" baseline="0" dirty="0">
                        <a:ln>
                          <a:noFill/>
                        </a:ln>
                        <a:solidFill>
                          <a:schemeClr val="tx1"/>
                        </a:solidFill>
                        <a:effectLst/>
                        <a:latin typeface="Times New Roman" charset="0"/>
                      </a:endParaRP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a:ln>
                            <a:noFill/>
                          </a:ln>
                          <a:solidFill>
                            <a:schemeClr val="bg1"/>
                          </a:solidFill>
                          <a:effectLst/>
                          <a:latin typeface="Times New Roman" charset="0"/>
                          <a:ea typeface="Times New Roman" charset="0"/>
                          <a:cs typeface="Times New Roman" charset="0"/>
                        </a:rPr>
                        <a:t>&lt;20°</a:t>
                      </a:r>
                      <a:endParaRPr kumimoji="0" lang="de-DE" sz="2000" b="0" i="0" u="none" strike="noStrike" cap="none" normalizeH="0" baseline="0" dirty="0">
                        <a:ln>
                          <a:noFill/>
                        </a:ln>
                        <a:solidFill>
                          <a:schemeClr val="bg1"/>
                        </a:solidFill>
                        <a:effectLst/>
                        <a:latin typeface="Times New Roman"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bg1"/>
                          </a:solidFill>
                          <a:effectLst/>
                          <a:latin typeface="Times New Roman" charset="0"/>
                          <a:ea typeface="Times New Roman" charset="0"/>
                          <a:cs typeface="Times New Roman" charset="0"/>
                        </a:rPr>
                        <a:t>30°</a:t>
                      </a:r>
                      <a:endParaRPr kumimoji="0" lang="fr-FR" sz="2000" b="0" i="0" u="none" strike="noStrike" cap="none" normalizeH="0" baseline="0" dirty="0">
                        <a:ln>
                          <a:noFill/>
                        </a:ln>
                        <a:solidFill>
                          <a:schemeClr val="bg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bg1"/>
                          </a:solidFill>
                          <a:effectLst/>
                          <a:latin typeface="Times New Roman" charset="0"/>
                          <a:ea typeface="Times New Roman" charset="0"/>
                          <a:cs typeface="Times New Roman" charset="0"/>
                        </a:rPr>
                        <a:t>45°</a:t>
                      </a:r>
                      <a:endParaRPr kumimoji="0" lang="fr-FR" sz="2000" b="0" i="0" u="none" strike="noStrike" cap="none" normalizeH="0" baseline="0" dirty="0">
                        <a:ln>
                          <a:noFill/>
                        </a:ln>
                        <a:solidFill>
                          <a:schemeClr val="bg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bg1"/>
                          </a:solidFill>
                          <a:effectLst/>
                          <a:latin typeface="Times New Roman" charset="0"/>
                          <a:ea typeface="Times New Roman" charset="0"/>
                          <a:cs typeface="Times New Roman" charset="0"/>
                        </a:rPr>
                        <a:t>60°</a:t>
                      </a:r>
                      <a:endParaRPr kumimoji="0" lang="fr-FR" sz="2000" b="0" i="0" u="none" strike="noStrike" cap="none" normalizeH="0" baseline="0" dirty="0">
                        <a:ln>
                          <a:noFill/>
                        </a:ln>
                        <a:solidFill>
                          <a:schemeClr val="bg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a:ln>
                            <a:noFill/>
                          </a:ln>
                          <a:solidFill>
                            <a:schemeClr val="bg1"/>
                          </a:solidFill>
                          <a:effectLst/>
                          <a:latin typeface="Times New Roman" charset="0"/>
                          <a:ea typeface="Times New Roman" charset="0"/>
                          <a:cs typeface="Times New Roman" charset="0"/>
                        </a:rPr>
                        <a:t>&gt;70°</a:t>
                      </a:r>
                      <a:endParaRPr kumimoji="0" lang="fr-FR" sz="2000" b="0" i="0" u="none" strike="noStrike" cap="none" normalizeH="0" baseline="0">
                        <a:ln>
                          <a:noFill/>
                        </a:ln>
                        <a:solidFill>
                          <a:schemeClr val="bg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extLst>
                  <a:ext uri="{0D108BD9-81ED-4DB2-BD59-A6C34878D82A}">
                    <a16:rowId xmlns:a16="http://schemas.microsoft.com/office/drawing/2014/main" val="10000"/>
                  </a:ext>
                </a:extLst>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a:ln>
                            <a:noFill/>
                          </a:ln>
                          <a:solidFill>
                            <a:srgbClr val="FFFFFF"/>
                          </a:solidFill>
                          <a:effectLst/>
                          <a:latin typeface="Times New Roman" charset="0"/>
                          <a:ea typeface="Times New Roman" charset="0"/>
                          <a:cs typeface="Times New Roman" charset="0"/>
                        </a:rPr>
                        <a:t>Cos</a:t>
                      </a:r>
                      <a:endParaRPr kumimoji="0" lang="fr-FR" sz="1400" b="1" i="0" u="none" strike="noStrike" cap="none" normalizeH="0" baseline="0">
                        <a:ln>
                          <a:noFill/>
                        </a:ln>
                        <a:solidFill>
                          <a:srgbClr val="FFFFFF"/>
                        </a:solidFill>
                        <a:effectLst/>
                        <a:latin typeface="Times New Roman" charset="0"/>
                        <a:ea typeface="Times New Roman"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1</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0,8</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0,7</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0,5</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31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a:ln>
                            <a:noFill/>
                          </a:ln>
                          <a:solidFill>
                            <a:srgbClr val="FFFFFF"/>
                          </a:solidFill>
                          <a:effectLst/>
                          <a:latin typeface="Times New Roman" charset="0"/>
                          <a:ea typeface="Times New Roman" charset="0"/>
                          <a:cs typeface="Times New Roman" charset="0"/>
                        </a:rPr>
                        <a:t>Sin</a:t>
                      </a:r>
                      <a:endParaRPr kumimoji="0" lang="de-DE" sz="2000" b="1" i="0" u="none" strike="noStrike" cap="none" normalizeH="0" baseline="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66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0,5</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0,7</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0,8</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1</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42114" name="Oval 130"/>
          <p:cNvSpPr>
            <a:spLocks noChangeArrowheads="1"/>
          </p:cNvSpPr>
          <p:nvPr/>
        </p:nvSpPr>
        <p:spPr bwMode="auto">
          <a:xfrm>
            <a:off x="7522633" y="1209141"/>
            <a:ext cx="642937" cy="993775"/>
          </a:xfrm>
          <a:prstGeom prst="ellipse">
            <a:avLst/>
          </a:prstGeom>
          <a:noFill/>
          <a:ln w="28575" cmpd="sng">
            <a:solidFill>
              <a:srgbClr val="FF0000"/>
            </a:solidFill>
            <a:round/>
            <a:headEnd/>
            <a:tailEnd/>
          </a:ln>
          <a:effectLst/>
        </p:spPr>
        <p:txBody>
          <a:bodyPr wrap="none" anchor="ctr">
            <a:prstTxWarp prst="textNoShape">
              <a:avLst/>
            </a:prstTxWarp>
          </a:bodyPr>
          <a:lstStyle/>
          <a:p>
            <a:endParaRPr lang="fr-FR" dirty="0"/>
          </a:p>
        </p:txBody>
      </p:sp>
      <p:sp>
        <p:nvSpPr>
          <p:cNvPr id="42115" name="Text Box 131"/>
          <p:cNvSpPr txBox="1">
            <a:spLocks noChangeArrowheads="1"/>
          </p:cNvSpPr>
          <p:nvPr/>
        </p:nvSpPr>
        <p:spPr bwMode="auto">
          <a:xfrm>
            <a:off x="3360205" y="1483618"/>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165 km</a:t>
            </a:r>
          </a:p>
        </p:txBody>
      </p:sp>
      <p:sp>
        <p:nvSpPr>
          <p:cNvPr id="42116" name="Text Box 132"/>
          <p:cNvSpPr txBox="1">
            <a:spLocks noChangeArrowheads="1"/>
          </p:cNvSpPr>
          <p:nvPr/>
        </p:nvSpPr>
        <p:spPr bwMode="auto">
          <a:xfrm>
            <a:off x="3360205" y="1928868"/>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247°</a:t>
            </a:r>
          </a:p>
        </p:txBody>
      </p:sp>
      <p:sp>
        <p:nvSpPr>
          <p:cNvPr id="42117" name="Text Box 133"/>
          <p:cNvSpPr txBox="1">
            <a:spLocks noChangeArrowheads="1"/>
          </p:cNvSpPr>
          <p:nvPr/>
        </p:nvSpPr>
        <p:spPr bwMode="auto">
          <a:xfrm>
            <a:off x="5654675" y="2400360"/>
            <a:ext cx="1674813"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310° - 247°</a:t>
            </a:r>
          </a:p>
        </p:txBody>
      </p:sp>
      <p:sp>
        <p:nvSpPr>
          <p:cNvPr id="42118" name="Text Box 134"/>
          <p:cNvSpPr txBox="1">
            <a:spLocks noChangeArrowheads="1"/>
          </p:cNvSpPr>
          <p:nvPr/>
        </p:nvSpPr>
        <p:spPr bwMode="auto">
          <a:xfrm>
            <a:off x="3400425" y="2374118"/>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63</a:t>
            </a:r>
            <a:r>
              <a:rPr lang="fr-FR" sz="1600" dirty="0">
                <a:solidFill>
                  <a:schemeClr val="tx2"/>
                </a:solidFill>
                <a:latin typeface="Lucida Handwriting"/>
                <a:cs typeface="Trebuchet MS"/>
              </a:rPr>
              <a:t>°</a:t>
            </a:r>
          </a:p>
        </p:txBody>
      </p:sp>
      <p:sp>
        <p:nvSpPr>
          <p:cNvPr id="42119" name="Text Box 135"/>
          <p:cNvSpPr txBox="1">
            <a:spLocks noChangeArrowheads="1"/>
          </p:cNvSpPr>
          <p:nvPr/>
        </p:nvSpPr>
        <p:spPr bwMode="auto">
          <a:xfrm>
            <a:off x="7637463" y="2397125"/>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60°</a:t>
            </a:r>
          </a:p>
        </p:txBody>
      </p:sp>
      <p:sp>
        <p:nvSpPr>
          <p:cNvPr id="42120" name="Text Box 136"/>
          <p:cNvSpPr txBox="1">
            <a:spLocks noChangeArrowheads="1"/>
          </p:cNvSpPr>
          <p:nvPr/>
        </p:nvSpPr>
        <p:spPr bwMode="auto">
          <a:xfrm>
            <a:off x="5473700" y="2827338"/>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20 x 0,5</a:t>
            </a:r>
          </a:p>
        </p:txBody>
      </p:sp>
      <p:sp>
        <p:nvSpPr>
          <p:cNvPr id="42121" name="Text Box 137"/>
          <p:cNvSpPr txBox="1">
            <a:spLocks noChangeArrowheads="1"/>
          </p:cNvSpPr>
          <p:nvPr/>
        </p:nvSpPr>
        <p:spPr bwMode="auto">
          <a:xfrm>
            <a:off x="7639050" y="2820988"/>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10 km/h</a:t>
            </a:r>
          </a:p>
        </p:txBody>
      </p:sp>
      <p:sp>
        <p:nvSpPr>
          <p:cNvPr id="42122" name="Text Box 138"/>
          <p:cNvSpPr txBox="1">
            <a:spLocks noChangeArrowheads="1"/>
          </p:cNvSpPr>
          <p:nvPr/>
        </p:nvSpPr>
        <p:spPr bwMode="auto">
          <a:xfrm>
            <a:off x="5353050" y="3303588"/>
            <a:ext cx="2227263"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120 - 10</a:t>
            </a:r>
          </a:p>
        </p:txBody>
      </p:sp>
      <p:sp>
        <p:nvSpPr>
          <p:cNvPr id="42123" name="Text Box 139"/>
          <p:cNvSpPr txBox="1">
            <a:spLocks noChangeArrowheads="1"/>
          </p:cNvSpPr>
          <p:nvPr/>
        </p:nvSpPr>
        <p:spPr bwMode="auto">
          <a:xfrm>
            <a:off x="7639050" y="3303588"/>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110 km/h</a:t>
            </a:r>
          </a:p>
        </p:txBody>
      </p:sp>
      <p:sp>
        <p:nvSpPr>
          <p:cNvPr id="42124" name="Text Box 140"/>
          <p:cNvSpPr txBox="1">
            <a:spLocks noChangeArrowheads="1"/>
          </p:cNvSpPr>
          <p:nvPr/>
        </p:nvSpPr>
        <p:spPr bwMode="auto">
          <a:xfrm>
            <a:off x="5473700" y="3843338"/>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(60/110) x 165</a:t>
            </a:r>
          </a:p>
        </p:txBody>
      </p:sp>
      <p:sp>
        <p:nvSpPr>
          <p:cNvPr id="42125" name="Text Box 141"/>
          <p:cNvSpPr txBox="1">
            <a:spLocks noChangeArrowheads="1"/>
          </p:cNvSpPr>
          <p:nvPr/>
        </p:nvSpPr>
        <p:spPr bwMode="auto">
          <a:xfrm>
            <a:off x="7639050" y="3840163"/>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600" b="1" dirty="0">
                <a:solidFill>
                  <a:srgbClr val="FF0000"/>
                </a:solidFill>
                <a:latin typeface="Lucida Handwriting"/>
                <a:cs typeface="Trebuchet MS"/>
              </a:rPr>
              <a:t>90’</a:t>
            </a:r>
          </a:p>
        </p:txBody>
      </p:sp>
      <p:sp>
        <p:nvSpPr>
          <p:cNvPr id="42126" name="Text Box 142"/>
          <p:cNvSpPr txBox="1">
            <a:spLocks noChangeArrowheads="1"/>
          </p:cNvSpPr>
          <p:nvPr/>
        </p:nvSpPr>
        <p:spPr bwMode="auto">
          <a:xfrm>
            <a:off x="5353050" y="4396936"/>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20 x 0,8</a:t>
            </a:r>
          </a:p>
        </p:txBody>
      </p:sp>
      <p:sp>
        <p:nvSpPr>
          <p:cNvPr id="42127" name="Text Box 143"/>
          <p:cNvSpPr txBox="1">
            <a:spLocks noChangeArrowheads="1"/>
          </p:cNvSpPr>
          <p:nvPr/>
        </p:nvSpPr>
        <p:spPr bwMode="auto">
          <a:xfrm>
            <a:off x="7637463" y="4384675"/>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16 km/h</a:t>
            </a:r>
          </a:p>
        </p:txBody>
      </p:sp>
      <p:sp>
        <p:nvSpPr>
          <p:cNvPr id="42128" name="Text Box 144"/>
          <p:cNvSpPr txBox="1">
            <a:spLocks noChangeArrowheads="1"/>
          </p:cNvSpPr>
          <p:nvPr/>
        </p:nvSpPr>
        <p:spPr bwMode="auto">
          <a:xfrm>
            <a:off x="5534025" y="4865688"/>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0,5 x 16</a:t>
            </a:r>
          </a:p>
        </p:txBody>
      </p:sp>
      <p:sp>
        <p:nvSpPr>
          <p:cNvPr id="42129" name="Text Box 145"/>
          <p:cNvSpPr txBox="1">
            <a:spLocks noChangeArrowheads="1"/>
          </p:cNvSpPr>
          <p:nvPr/>
        </p:nvSpPr>
        <p:spPr bwMode="auto">
          <a:xfrm>
            <a:off x="7639050" y="4865688"/>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600" dirty="0">
                <a:solidFill>
                  <a:schemeClr val="tx2"/>
                </a:solidFill>
                <a:latin typeface="Lucida Handwriting"/>
                <a:cs typeface="Trebuchet MS"/>
              </a:rPr>
              <a:t> </a:t>
            </a:r>
            <a:r>
              <a:rPr lang="fr-FR" sz="1400" dirty="0">
                <a:solidFill>
                  <a:schemeClr val="tx2"/>
                </a:solidFill>
                <a:latin typeface="Lucida Handwriting"/>
                <a:cs typeface="Trebuchet MS"/>
              </a:rPr>
              <a:t>8</a:t>
            </a:r>
            <a:r>
              <a:rPr lang="fr-FR" sz="1600" dirty="0">
                <a:solidFill>
                  <a:schemeClr val="tx2"/>
                </a:solidFill>
                <a:latin typeface="Lucida Handwriting"/>
                <a:cs typeface="Trebuchet MS"/>
              </a:rPr>
              <a:t>°</a:t>
            </a:r>
          </a:p>
        </p:txBody>
      </p:sp>
      <p:sp>
        <p:nvSpPr>
          <p:cNvPr id="42130" name="Text Box 146"/>
          <p:cNvSpPr txBox="1">
            <a:spLocks noChangeArrowheads="1"/>
          </p:cNvSpPr>
          <p:nvPr/>
        </p:nvSpPr>
        <p:spPr bwMode="auto">
          <a:xfrm>
            <a:off x="4724400" y="5314950"/>
            <a:ext cx="2997200" cy="30777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400" dirty="0">
                <a:solidFill>
                  <a:schemeClr val="tx2"/>
                </a:solidFill>
                <a:latin typeface="Lucida Handwriting"/>
                <a:cs typeface="Trebuchet MS"/>
              </a:rPr>
              <a:t>247°- (-4°) – </a:t>
            </a:r>
            <a:r>
              <a:rPr lang="fr-FR" sz="1400">
                <a:solidFill>
                  <a:schemeClr val="tx2"/>
                </a:solidFill>
                <a:latin typeface="Lucida Handwriting"/>
                <a:cs typeface="Trebuchet MS"/>
              </a:rPr>
              <a:t>(+3°) </a:t>
            </a:r>
            <a:r>
              <a:rPr lang="fr-FR" sz="1400" dirty="0">
                <a:solidFill>
                  <a:schemeClr val="tx2"/>
                </a:solidFill>
                <a:latin typeface="Lucida Handwriting"/>
                <a:cs typeface="Trebuchet MS"/>
              </a:rPr>
              <a:t>– (-8°)</a:t>
            </a:r>
          </a:p>
        </p:txBody>
      </p:sp>
      <p:sp>
        <p:nvSpPr>
          <p:cNvPr id="42131" name="Text Box 147"/>
          <p:cNvSpPr txBox="1">
            <a:spLocks noChangeArrowheads="1"/>
          </p:cNvSpPr>
          <p:nvPr/>
        </p:nvSpPr>
        <p:spPr bwMode="auto">
          <a:xfrm>
            <a:off x="7672388" y="5321300"/>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600" dirty="0">
                <a:solidFill>
                  <a:srgbClr val="FF0000"/>
                </a:solidFill>
                <a:latin typeface="Lucida Handwriting"/>
                <a:cs typeface="Trebuchet MS"/>
              </a:rPr>
              <a:t>256°</a:t>
            </a:r>
          </a:p>
        </p:txBody>
      </p:sp>
      <p:sp>
        <p:nvSpPr>
          <p:cNvPr id="42132" name="Text Box 148"/>
          <p:cNvSpPr txBox="1">
            <a:spLocks noChangeArrowheads="1"/>
          </p:cNvSpPr>
          <p:nvPr/>
        </p:nvSpPr>
        <p:spPr bwMode="auto">
          <a:xfrm>
            <a:off x="5472113" y="5767388"/>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(15/60) x 90’</a:t>
            </a:r>
          </a:p>
        </p:txBody>
      </p:sp>
      <p:sp>
        <p:nvSpPr>
          <p:cNvPr id="42133" name="Text Box 149"/>
          <p:cNvSpPr txBox="1">
            <a:spLocks noChangeArrowheads="1"/>
          </p:cNvSpPr>
          <p:nvPr/>
        </p:nvSpPr>
        <p:spPr bwMode="auto">
          <a:xfrm>
            <a:off x="7699375" y="5767388"/>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dirty="0">
                <a:solidFill>
                  <a:schemeClr val="tx2"/>
                </a:solidFill>
                <a:latin typeface="Lucida Handwriting"/>
                <a:cs typeface="Trebuchet MS"/>
              </a:rPr>
              <a:t>22,5</a:t>
            </a:r>
            <a:r>
              <a:rPr lang="fr-FR" sz="1600" dirty="0">
                <a:solidFill>
                  <a:schemeClr val="tx2"/>
                </a:solidFill>
                <a:latin typeface="Lucida Handwriting"/>
                <a:cs typeface="Trebuchet MS"/>
              </a:rPr>
              <a:t> l.</a:t>
            </a:r>
          </a:p>
        </p:txBody>
      </p:sp>
      <p:sp>
        <p:nvSpPr>
          <p:cNvPr id="42134" name="Text Box 150"/>
          <p:cNvSpPr txBox="1">
            <a:spLocks noChangeArrowheads="1"/>
          </p:cNvSpPr>
          <p:nvPr/>
        </p:nvSpPr>
        <p:spPr bwMode="auto">
          <a:xfrm>
            <a:off x="1770067" y="412750"/>
            <a:ext cx="5638792" cy="400110"/>
          </a:xfrm>
          <a:prstGeom prst="rect">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defPPr>
              <a:defRPr lang="fr-FR"/>
            </a:defPPr>
            <a:lvl1pPr algn="ctr">
              <a:defRPr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600"/>
              </a:spcAft>
              <a:defRPr/>
            </a:pPr>
            <a:r>
              <a:rPr lang="fr-FR" sz="2000" b="0" cap="none" dirty="0">
                <a:ln>
                  <a:noFill/>
                </a:ln>
                <a:solidFill>
                  <a:schemeClr val="tx1"/>
                </a:solidFill>
                <a:effectLst/>
              </a:rPr>
              <a:t>LOG DE PREPARATION DE NAVIGATION</a:t>
            </a:r>
          </a:p>
        </p:txBody>
      </p:sp>
    </p:spTree>
    <p:extLst>
      <p:ext uri="{BB962C8B-B14F-4D97-AF65-F5344CB8AC3E}">
        <p14:creationId xmlns:p14="http://schemas.microsoft.com/office/powerpoint/2010/main" val="2289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2114"/>
                                        </p:tgtEl>
                                        <p:attrNameLst>
                                          <p:attrName>style.visibility</p:attrName>
                                        </p:attrNameLst>
                                      </p:cBhvr>
                                      <p:to>
                                        <p:strVal val="visible"/>
                                      </p:to>
                                    </p:set>
                                    <p:anim calcmode="lin" valueType="num">
                                      <p:cBhvr>
                                        <p:cTn id="23" dur="500" fill="hold"/>
                                        <p:tgtEl>
                                          <p:spTgt spid="42114"/>
                                        </p:tgtEl>
                                        <p:attrNameLst>
                                          <p:attrName>ppt_w</p:attrName>
                                        </p:attrNameLst>
                                      </p:cBhvr>
                                      <p:tavLst>
                                        <p:tav tm="0">
                                          <p:val>
                                            <p:fltVal val="0"/>
                                          </p:val>
                                        </p:tav>
                                        <p:tav tm="100000">
                                          <p:val>
                                            <p:strVal val="#ppt_w"/>
                                          </p:val>
                                        </p:tav>
                                      </p:tavLst>
                                    </p:anim>
                                    <p:anim calcmode="lin" valueType="num">
                                      <p:cBhvr>
                                        <p:cTn id="24" dur="500" fill="hold"/>
                                        <p:tgtEl>
                                          <p:spTgt spid="42114"/>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421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21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21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21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21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1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21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21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212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212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21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213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213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213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2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14" grpId="0" animBg="1"/>
      <p:bldP spid="42115" grpId="0"/>
      <p:bldP spid="42116" grpId="0"/>
      <p:bldP spid="42117" grpId="0"/>
      <p:bldP spid="42118" grpId="0"/>
      <p:bldP spid="42119" grpId="0"/>
      <p:bldP spid="42120" grpId="0"/>
      <p:bldP spid="42121" grpId="0"/>
      <p:bldP spid="42122" grpId="0"/>
      <p:bldP spid="42123" grpId="0"/>
      <p:bldP spid="42124" grpId="0"/>
      <p:bldP spid="42125" grpId="0"/>
      <p:bldP spid="42126" grpId="0"/>
      <p:bldP spid="42127" grpId="0"/>
      <p:bldP spid="42128" grpId="0"/>
      <p:bldP spid="42129" grpId="0"/>
      <p:bldP spid="42130" grpId="0"/>
      <p:bldP spid="42131" grpId="0"/>
      <p:bldP spid="42132" grpId="0"/>
      <p:bldP spid="421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LongitudeAndLatitude.pn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3124200" y="2912838"/>
            <a:ext cx="2925953" cy="2916000"/>
          </a:xfrm>
          <a:prstGeom prst="rect">
            <a:avLst/>
          </a:prstGeom>
          <a:ln>
            <a:noFill/>
          </a:ln>
        </p:spPr>
      </p:pic>
      <p:sp>
        <p:nvSpPr>
          <p:cNvPr id="55" name="Arc 54"/>
          <p:cNvSpPr/>
          <p:nvPr/>
        </p:nvSpPr>
        <p:spPr>
          <a:xfrm rot="5820000" flipH="1" flipV="1">
            <a:off x="3085193" y="3921524"/>
            <a:ext cx="2880000" cy="896400"/>
          </a:xfrm>
          <a:prstGeom prst="arc">
            <a:avLst>
              <a:gd name="adj1" fmla="val 67168"/>
              <a:gd name="adj2" fmla="val 55982"/>
            </a:avLst>
          </a:prstGeom>
          <a:ln w="28575" cmpd="sng">
            <a:gradFill flip="none" rotWithShape="1">
              <a:gsLst>
                <a:gs pos="49000">
                  <a:srgbClr val="008000"/>
                </a:gs>
                <a:gs pos="56000">
                  <a:schemeClr val="bg1">
                    <a:lumMod val="85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Géographiques</a:t>
            </a:r>
          </a:p>
          <a:p>
            <a:pPr algn="ctr">
              <a:spcAft>
                <a:spcPts val="600"/>
              </a:spcAft>
              <a:defRPr/>
            </a:pPr>
            <a:r>
              <a:rPr lang="fr-FR" cap="all" dirty="0">
                <a:solidFill>
                  <a:srgbClr val="C0504D"/>
                </a:solidFill>
                <a:latin typeface="Trebuchet MS"/>
                <a:cs typeface="Trebuchet MS"/>
              </a:rPr>
              <a:t>REFERENCES DE POSITION</a:t>
            </a:r>
          </a:p>
        </p:txBody>
      </p:sp>
      <p:sp>
        <p:nvSpPr>
          <p:cNvPr id="6" name="ZoneTexte 5"/>
          <p:cNvSpPr txBox="1"/>
          <p:nvPr/>
        </p:nvSpPr>
        <p:spPr>
          <a:xfrm>
            <a:off x="1303659" y="972706"/>
            <a:ext cx="6484854" cy="523220"/>
          </a:xfrm>
          <a:prstGeom prst="rect">
            <a:avLst/>
          </a:prstGeom>
          <a:noFill/>
        </p:spPr>
        <p:txBody>
          <a:bodyPr wrap="square" rtlCol="0">
            <a:spAutoFit/>
          </a:bodyPr>
          <a:lstStyle/>
          <a:p>
            <a:pPr algn="ctr">
              <a:spcAft>
                <a:spcPts val="1800"/>
              </a:spcAft>
            </a:pPr>
            <a:r>
              <a:rPr lang="fr-FR" sz="1400" dirty="0"/>
              <a:t>Pour déterminer une position sur le globe, on a recours à un réseau de cercles nommés </a:t>
            </a:r>
            <a:r>
              <a:rPr lang="fr-FR" sz="1400" b="1" dirty="0"/>
              <a:t> parallèles </a:t>
            </a:r>
            <a:r>
              <a:rPr lang="fr-FR" sz="1400" dirty="0"/>
              <a:t>et </a:t>
            </a:r>
            <a:r>
              <a:rPr lang="fr-FR" sz="1400" b="1" dirty="0"/>
              <a:t>méridiens.</a:t>
            </a:r>
            <a:endParaRPr lang="fr-FR" sz="1400" dirty="0"/>
          </a:p>
        </p:txBody>
      </p:sp>
      <p:sp>
        <p:nvSpPr>
          <p:cNvPr id="39" name="ZoneTexte 38"/>
          <p:cNvSpPr txBox="1"/>
          <p:nvPr/>
        </p:nvSpPr>
        <p:spPr>
          <a:xfrm>
            <a:off x="551107" y="1837159"/>
            <a:ext cx="8161093" cy="523220"/>
          </a:xfrm>
          <a:prstGeom prst="rect">
            <a:avLst/>
          </a:prstGeom>
          <a:noFill/>
        </p:spPr>
        <p:txBody>
          <a:bodyPr wrap="square" rtlCol="0">
            <a:spAutoFit/>
          </a:bodyPr>
          <a:lstStyle/>
          <a:p>
            <a:pPr algn="ctr"/>
            <a:r>
              <a:rPr lang="fr-FR" sz="1400" dirty="0"/>
              <a:t>Grands cercles passant par les pôles. La référence du réseau est le </a:t>
            </a:r>
            <a:r>
              <a:rPr lang="fr-FR" sz="1400" b="1" dirty="0"/>
              <a:t>méridien de Greenwich (0°). </a:t>
            </a:r>
          </a:p>
          <a:p>
            <a:pPr algn="ctr"/>
            <a:r>
              <a:rPr lang="fr-FR" sz="1400" dirty="0"/>
              <a:t>On l’appelle le méridien d’origine.</a:t>
            </a:r>
          </a:p>
        </p:txBody>
      </p:sp>
      <p:sp>
        <p:nvSpPr>
          <p:cNvPr id="42" name="Forme libre 41"/>
          <p:cNvSpPr/>
          <p:nvPr/>
        </p:nvSpPr>
        <p:spPr>
          <a:xfrm>
            <a:off x="3676650" y="2931888"/>
            <a:ext cx="879475" cy="2783112"/>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8654" h="2845314">
                <a:moveTo>
                  <a:pt x="578654" y="0"/>
                </a:moveTo>
                <a:cubicBezTo>
                  <a:pt x="539498" y="35605"/>
                  <a:pt x="528391" y="26145"/>
                  <a:pt x="482076" y="87339"/>
                </a:cubicBezTo>
                <a:cubicBezTo>
                  <a:pt x="435761" y="148533"/>
                  <a:pt x="350755" y="269868"/>
                  <a:pt x="300762" y="367164"/>
                </a:cubicBezTo>
                <a:cubicBezTo>
                  <a:pt x="250769" y="464460"/>
                  <a:pt x="221221" y="543995"/>
                  <a:pt x="182118" y="671113"/>
                </a:cubicBezTo>
                <a:cubicBezTo>
                  <a:pt x="143015" y="798231"/>
                  <a:pt x="94998" y="978272"/>
                  <a:pt x="66144" y="1129874"/>
                </a:cubicBezTo>
                <a:cubicBezTo>
                  <a:pt x="37290" y="1281476"/>
                  <a:pt x="19577" y="1433616"/>
                  <a:pt x="8994" y="1580724"/>
                </a:cubicBezTo>
                <a:cubicBezTo>
                  <a:pt x="-1589" y="1727832"/>
                  <a:pt x="-1589" y="1878116"/>
                  <a:pt x="2644" y="2012524"/>
                </a:cubicBezTo>
                <a:cubicBezTo>
                  <a:pt x="6877" y="2146932"/>
                  <a:pt x="17461" y="2281341"/>
                  <a:pt x="34394" y="2387174"/>
                </a:cubicBezTo>
                <a:cubicBezTo>
                  <a:pt x="51327" y="2493007"/>
                  <a:pt x="71436" y="2573441"/>
                  <a:pt x="104244" y="2647524"/>
                </a:cubicBezTo>
                <a:cubicBezTo>
                  <a:pt x="137052" y="2721607"/>
                  <a:pt x="206902" y="2800982"/>
                  <a:pt x="231244" y="2831674"/>
                </a:cubicBezTo>
                <a:cubicBezTo>
                  <a:pt x="255586" y="2862366"/>
                  <a:pt x="250294" y="2831674"/>
                  <a:pt x="250294" y="2831674"/>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4" name="Forme libre 43"/>
          <p:cNvSpPr/>
          <p:nvPr/>
        </p:nvSpPr>
        <p:spPr>
          <a:xfrm>
            <a:off x="3370325" y="2928954"/>
            <a:ext cx="1175761" cy="281422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00" h="2877118">
                <a:moveTo>
                  <a:pt x="661100" y="0"/>
                </a:moveTo>
                <a:cubicBezTo>
                  <a:pt x="608852" y="37769"/>
                  <a:pt x="539289" y="69425"/>
                  <a:pt x="475793" y="145767"/>
                </a:cubicBezTo>
                <a:cubicBezTo>
                  <a:pt x="412297" y="222109"/>
                  <a:pt x="335686" y="348855"/>
                  <a:pt x="280122" y="458052"/>
                </a:cubicBezTo>
                <a:cubicBezTo>
                  <a:pt x="224558" y="567250"/>
                  <a:pt x="179121" y="679244"/>
                  <a:pt x="142411" y="800952"/>
                </a:cubicBezTo>
                <a:cubicBezTo>
                  <a:pt x="105701" y="922660"/>
                  <a:pt x="83144" y="1048602"/>
                  <a:pt x="59861" y="1188302"/>
                </a:cubicBezTo>
                <a:cubicBezTo>
                  <a:pt x="36578" y="1328002"/>
                  <a:pt x="9724" y="1492044"/>
                  <a:pt x="2711" y="1639152"/>
                </a:cubicBezTo>
                <a:cubicBezTo>
                  <a:pt x="-4302" y="1786260"/>
                  <a:pt x="2838" y="1934380"/>
                  <a:pt x="17783" y="2070952"/>
                </a:cubicBezTo>
                <a:cubicBezTo>
                  <a:pt x="32728" y="2207524"/>
                  <a:pt x="54023" y="2346261"/>
                  <a:pt x="92379" y="2458586"/>
                </a:cubicBezTo>
                <a:cubicBezTo>
                  <a:pt x="130735" y="2570911"/>
                  <a:pt x="197060" y="2675149"/>
                  <a:pt x="247920" y="2744904"/>
                </a:cubicBezTo>
                <a:cubicBezTo>
                  <a:pt x="298780" y="2814659"/>
                  <a:pt x="367113" y="2838754"/>
                  <a:pt x="397540" y="2877118"/>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5" name="Forme libre 44"/>
          <p:cNvSpPr/>
          <p:nvPr/>
        </p:nvSpPr>
        <p:spPr>
          <a:xfrm>
            <a:off x="3197519" y="2927589"/>
            <a:ext cx="1323168" cy="2488046"/>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47920 w 661100"/>
              <a:gd name="connsiteY8" fmla="*/ 2744904 h 2744904"/>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33638 w 661100"/>
              <a:gd name="connsiteY8" fmla="*/ 2744904 h 2744904"/>
              <a:gd name="connsiteX0" fmla="*/ 651128 w 651128"/>
              <a:gd name="connsiteY0" fmla="*/ 0 h 2744904"/>
              <a:gd name="connsiteX1" fmla="*/ 465821 w 651128"/>
              <a:gd name="connsiteY1" fmla="*/ 145767 h 2744904"/>
              <a:gd name="connsiteX2" fmla="*/ 270150 w 651128"/>
              <a:gd name="connsiteY2" fmla="*/ 458052 h 2744904"/>
              <a:gd name="connsiteX3" fmla="*/ 132439 w 651128"/>
              <a:gd name="connsiteY3" fmla="*/ 800952 h 2744904"/>
              <a:gd name="connsiteX4" fmla="*/ 49889 w 651128"/>
              <a:gd name="connsiteY4" fmla="*/ 1188302 h 2744904"/>
              <a:gd name="connsiteX5" fmla="*/ 7020 w 651128"/>
              <a:gd name="connsiteY5" fmla="*/ 1600201 h 2744904"/>
              <a:gd name="connsiteX6" fmla="*/ 7811 w 651128"/>
              <a:gd name="connsiteY6" fmla="*/ 2070952 h 2744904"/>
              <a:gd name="connsiteX7" fmla="*/ 82407 w 651128"/>
              <a:gd name="connsiteY7" fmla="*/ 2458586 h 2744904"/>
              <a:gd name="connsiteX8" fmla="*/ 223666 w 651128"/>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35077 w 653766"/>
              <a:gd name="connsiteY3" fmla="*/ 800952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97753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743027 w 743027"/>
              <a:gd name="connsiteY0" fmla="*/ 0 h 2543654"/>
              <a:gd name="connsiteX1" fmla="*/ 564861 w 743027"/>
              <a:gd name="connsiteY1" fmla="*/ 93831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206486 w 743027"/>
              <a:gd name="connsiteY3" fmla="*/ 625670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983" h="2543654">
                <a:moveTo>
                  <a:pt x="743983" y="0"/>
                </a:moveTo>
                <a:cubicBezTo>
                  <a:pt x="691735" y="37769"/>
                  <a:pt x="630504" y="71589"/>
                  <a:pt x="572958" y="119799"/>
                </a:cubicBezTo>
                <a:cubicBezTo>
                  <a:pt x="515412" y="168009"/>
                  <a:pt x="459628" y="204949"/>
                  <a:pt x="398709" y="289261"/>
                </a:cubicBezTo>
                <a:cubicBezTo>
                  <a:pt x="337790" y="373573"/>
                  <a:pt x="255458" y="507207"/>
                  <a:pt x="207442" y="625670"/>
                </a:cubicBezTo>
                <a:cubicBezTo>
                  <a:pt x="159426" y="744133"/>
                  <a:pt x="146985" y="767286"/>
                  <a:pt x="110610" y="883182"/>
                </a:cubicBezTo>
                <a:cubicBezTo>
                  <a:pt x="74235" y="999078"/>
                  <a:pt x="27148" y="1234531"/>
                  <a:pt x="10614" y="1398951"/>
                </a:cubicBezTo>
                <a:cubicBezTo>
                  <a:pt x="-5920" y="1563371"/>
                  <a:pt x="-1159" y="1726638"/>
                  <a:pt x="11405" y="1869702"/>
                </a:cubicBezTo>
                <a:cubicBezTo>
                  <a:pt x="23969" y="2012766"/>
                  <a:pt x="50025" y="2145011"/>
                  <a:pt x="86001" y="2257336"/>
                </a:cubicBezTo>
                <a:cubicBezTo>
                  <a:pt x="121977" y="2369661"/>
                  <a:pt x="176400" y="2473899"/>
                  <a:pt x="227260" y="2543654"/>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7" name="Forme libre 46"/>
          <p:cNvSpPr/>
          <p:nvPr/>
        </p:nvSpPr>
        <p:spPr>
          <a:xfrm>
            <a:off x="3146906" y="2925575"/>
            <a:ext cx="1344912" cy="2163537"/>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47920 w 661100"/>
              <a:gd name="connsiteY8" fmla="*/ 2744904 h 2744904"/>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33638 w 661100"/>
              <a:gd name="connsiteY8" fmla="*/ 2744904 h 2744904"/>
              <a:gd name="connsiteX0" fmla="*/ 651128 w 651128"/>
              <a:gd name="connsiteY0" fmla="*/ 0 h 2744904"/>
              <a:gd name="connsiteX1" fmla="*/ 465821 w 651128"/>
              <a:gd name="connsiteY1" fmla="*/ 145767 h 2744904"/>
              <a:gd name="connsiteX2" fmla="*/ 270150 w 651128"/>
              <a:gd name="connsiteY2" fmla="*/ 458052 h 2744904"/>
              <a:gd name="connsiteX3" fmla="*/ 132439 w 651128"/>
              <a:gd name="connsiteY3" fmla="*/ 800952 h 2744904"/>
              <a:gd name="connsiteX4" fmla="*/ 49889 w 651128"/>
              <a:gd name="connsiteY4" fmla="*/ 1188302 h 2744904"/>
              <a:gd name="connsiteX5" fmla="*/ 7020 w 651128"/>
              <a:gd name="connsiteY5" fmla="*/ 1600201 h 2744904"/>
              <a:gd name="connsiteX6" fmla="*/ 7811 w 651128"/>
              <a:gd name="connsiteY6" fmla="*/ 2070952 h 2744904"/>
              <a:gd name="connsiteX7" fmla="*/ 82407 w 651128"/>
              <a:gd name="connsiteY7" fmla="*/ 2458586 h 2744904"/>
              <a:gd name="connsiteX8" fmla="*/ 223666 w 651128"/>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35077 w 653766"/>
              <a:gd name="connsiteY3" fmla="*/ 800952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97753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743027 w 743027"/>
              <a:gd name="connsiteY0" fmla="*/ 0 h 2543654"/>
              <a:gd name="connsiteX1" fmla="*/ 564861 w 743027"/>
              <a:gd name="connsiteY1" fmla="*/ 93831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206486 w 743027"/>
              <a:gd name="connsiteY3" fmla="*/ 625670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416561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90810 w 743983"/>
              <a:gd name="connsiteY1" fmla="*/ 139275 h 2543654"/>
              <a:gd name="connsiteX2" fmla="*/ 416561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76117 w 776117"/>
              <a:gd name="connsiteY0" fmla="*/ 0 h 2504702"/>
              <a:gd name="connsiteX1" fmla="*/ 590810 w 776117"/>
              <a:gd name="connsiteY1" fmla="*/ 100323 h 2504702"/>
              <a:gd name="connsiteX2" fmla="*/ 416561 w 776117"/>
              <a:gd name="connsiteY2" fmla="*/ 250309 h 2504702"/>
              <a:gd name="connsiteX3" fmla="*/ 207442 w 776117"/>
              <a:gd name="connsiteY3" fmla="*/ 586718 h 2504702"/>
              <a:gd name="connsiteX4" fmla="*/ 110610 w 776117"/>
              <a:gd name="connsiteY4" fmla="*/ 844230 h 2504702"/>
              <a:gd name="connsiteX5" fmla="*/ 10614 w 776117"/>
              <a:gd name="connsiteY5" fmla="*/ 1359999 h 2504702"/>
              <a:gd name="connsiteX6" fmla="*/ 11405 w 776117"/>
              <a:gd name="connsiteY6" fmla="*/ 1830750 h 2504702"/>
              <a:gd name="connsiteX7" fmla="*/ 86001 w 776117"/>
              <a:gd name="connsiteY7" fmla="*/ 2218384 h 2504702"/>
              <a:gd name="connsiteX8" fmla="*/ 227260 w 776117"/>
              <a:gd name="connsiteY8" fmla="*/ 2504702 h 2504702"/>
              <a:gd name="connsiteX0" fmla="*/ 768290 w 768290"/>
              <a:gd name="connsiteY0" fmla="*/ 0 h 2504702"/>
              <a:gd name="connsiteX1" fmla="*/ 582983 w 768290"/>
              <a:gd name="connsiteY1" fmla="*/ 100323 h 2504702"/>
              <a:gd name="connsiteX2" fmla="*/ 408734 w 768290"/>
              <a:gd name="connsiteY2" fmla="*/ 250309 h 2504702"/>
              <a:gd name="connsiteX3" fmla="*/ 199615 w 768290"/>
              <a:gd name="connsiteY3" fmla="*/ 586718 h 2504702"/>
              <a:gd name="connsiteX4" fmla="*/ 102783 w 768290"/>
              <a:gd name="connsiteY4" fmla="*/ 844230 h 2504702"/>
              <a:gd name="connsiteX5" fmla="*/ 2787 w 768290"/>
              <a:gd name="connsiteY5" fmla="*/ 1359999 h 2504702"/>
              <a:gd name="connsiteX6" fmla="*/ 32142 w 768290"/>
              <a:gd name="connsiteY6" fmla="*/ 1791799 h 2504702"/>
              <a:gd name="connsiteX7" fmla="*/ 78174 w 768290"/>
              <a:gd name="connsiteY7" fmla="*/ 2218384 h 2504702"/>
              <a:gd name="connsiteX8" fmla="*/ 219433 w 768290"/>
              <a:gd name="connsiteY8" fmla="*/ 2504702 h 2504702"/>
              <a:gd name="connsiteX0" fmla="*/ 768290 w 768290"/>
              <a:gd name="connsiteY0" fmla="*/ 0 h 2218384"/>
              <a:gd name="connsiteX1" fmla="*/ 582983 w 768290"/>
              <a:gd name="connsiteY1" fmla="*/ 100323 h 2218384"/>
              <a:gd name="connsiteX2" fmla="*/ 408734 w 768290"/>
              <a:gd name="connsiteY2" fmla="*/ 250309 h 2218384"/>
              <a:gd name="connsiteX3" fmla="*/ 199615 w 768290"/>
              <a:gd name="connsiteY3" fmla="*/ 586718 h 2218384"/>
              <a:gd name="connsiteX4" fmla="*/ 102783 w 768290"/>
              <a:gd name="connsiteY4" fmla="*/ 844230 h 2218384"/>
              <a:gd name="connsiteX5" fmla="*/ 2787 w 768290"/>
              <a:gd name="connsiteY5" fmla="*/ 1359999 h 2218384"/>
              <a:gd name="connsiteX6" fmla="*/ 32142 w 768290"/>
              <a:gd name="connsiteY6" fmla="*/ 1791799 h 2218384"/>
              <a:gd name="connsiteX7" fmla="*/ 78174 w 768290"/>
              <a:gd name="connsiteY7" fmla="*/ 2218384 h 2218384"/>
              <a:gd name="connsiteX0" fmla="*/ 768754 w 768754"/>
              <a:gd name="connsiteY0" fmla="*/ 0 h 2211892"/>
              <a:gd name="connsiteX1" fmla="*/ 583447 w 768754"/>
              <a:gd name="connsiteY1" fmla="*/ 100323 h 2211892"/>
              <a:gd name="connsiteX2" fmla="*/ 409198 w 768754"/>
              <a:gd name="connsiteY2" fmla="*/ 250309 h 2211892"/>
              <a:gd name="connsiteX3" fmla="*/ 200079 w 768754"/>
              <a:gd name="connsiteY3" fmla="*/ 586718 h 2211892"/>
              <a:gd name="connsiteX4" fmla="*/ 103247 w 768754"/>
              <a:gd name="connsiteY4" fmla="*/ 844230 h 2211892"/>
              <a:gd name="connsiteX5" fmla="*/ 3251 w 768754"/>
              <a:gd name="connsiteY5" fmla="*/ 1359999 h 2211892"/>
              <a:gd name="connsiteX6" fmla="*/ 32606 w 768754"/>
              <a:gd name="connsiteY6" fmla="*/ 1791799 h 2211892"/>
              <a:gd name="connsiteX7" fmla="*/ 114342 w 768754"/>
              <a:gd name="connsiteY7" fmla="*/ 2211892 h 2211892"/>
              <a:gd name="connsiteX0" fmla="*/ 756209 w 756209"/>
              <a:gd name="connsiteY0" fmla="*/ 0 h 2211892"/>
              <a:gd name="connsiteX1" fmla="*/ 570902 w 756209"/>
              <a:gd name="connsiteY1" fmla="*/ 100323 h 2211892"/>
              <a:gd name="connsiteX2" fmla="*/ 396653 w 756209"/>
              <a:gd name="connsiteY2" fmla="*/ 250309 h 2211892"/>
              <a:gd name="connsiteX3" fmla="*/ 187534 w 756209"/>
              <a:gd name="connsiteY3" fmla="*/ 586718 h 2211892"/>
              <a:gd name="connsiteX4" fmla="*/ 90702 w 756209"/>
              <a:gd name="connsiteY4" fmla="*/ 844230 h 2211892"/>
              <a:gd name="connsiteX5" fmla="*/ 4988 w 756209"/>
              <a:gd name="connsiteY5" fmla="*/ 1308064 h 2211892"/>
              <a:gd name="connsiteX6" fmla="*/ 20061 w 756209"/>
              <a:gd name="connsiteY6" fmla="*/ 1791799 h 2211892"/>
              <a:gd name="connsiteX7" fmla="*/ 101797 w 756209"/>
              <a:gd name="connsiteY7" fmla="*/ 2211892 h 2211892"/>
              <a:gd name="connsiteX0" fmla="*/ 756209 w 756209"/>
              <a:gd name="connsiteY0" fmla="*/ 0 h 2211892"/>
              <a:gd name="connsiteX1" fmla="*/ 570902 w 756209"/>
              <a:gd name="connsiteY1" fmla="*/ 100323 h 2211892"/>
              <a:gd name="connsiteX2" fmla="*/ 396653 w 756209"/>
              <a:gd name="connsiteY2" fmla="*/ 250309 h 2211892"/>
              <a:gd name="connsiteX3" fmla="*/ 226809 w 756209"/>
              <a:gd name="connsiteY3" fmla="*/ 495832 h 2211892"/>
              <a:gd name="connsiteX4" fmla="*/ 90702 w 756209"/>
              <a:gd name="connsiteY4" fmla="*/ 844230 h 2211892"/>
              <a:gd name="connsiteX5" fmla="*/ 4988 w 756209"/>
              <a:gd name="connsiteY5" fmla="*/ 1308064 h 2211892"/>
              <a:gd name="connsiteX6" fmla="*/ 20061 w 756209"/>
              <a:gd name="connsiteY6" fmla="*/ 1791799 h 2211892"/>
              <a:gd name="connsiteX7" fmla="*/ 101797 w 756209"/>
              <a:gd name="connsiteY7" fmla="*/ 2211892 h 22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209" h="2211892">
                <a:moveTo>
                  <a:pt x="756209" y="0"/>
                </a:moveTo>
                <a:cubicBezTo>
                  <a:pt x="703961" y="37769"/>
                  <a:pt x="630828" y="58605"/>
                  <a:pt x="570902" y="100323"/>
                </a:cubicBezTo>
                <a:cubicBezTo>
                  <a:pt x="510976" y="142041"/>
                  <a:pt x="454002" y="184391"/>
                  <a:pt x="396653" y="250309"/>
                </a:cubicBezTo>
                <a:cubicBezTo>
                  <a:pt x="339304" y="316227"/>
                  <a:pt x="277801" y="396845"/>
                  <a:pt x="226809" y="495832"/>
                </a:cubicBezTo>
                <a:cubicBezTo>
                  <a:pt x="175817" y="594819"/>
                  <a:pt x="127672" y="708858"/>
                  <a:pt x="90702" y="844230"/>
                </a:cubicBezTo>
                <a:cubicBezTo>
                  <a:pt x="53732" y="979602"/>
                  <a:pt x="16762" y="1150136"/>
                  <a:pt x="4988" y="1308064"/>
                </a:cubicBezTo>
                <a:cubicBezTo>
                  <a:pt x="-6786" y="1465992"/>
                  <a:pt x="3926" y="1641161"/>
                  <a:pt x="20061" y="1791799"/>
                </a:cubicBezTo>
                <a:cubicBezTo>
                  <a:pt x="36196" y="1942437"/>
                  <a:pt x="70582" y="2093075"/>
                  <a:pt x="101797" y="2211892"/>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8" name="Forme libre 47"/>
          <p:cNvSpPr/>
          <p:nvPr/>
        </p:nvSpPr>
        <p:spPr>
          <a:xfrm flipH="1">
            <a:off x="4624050" y="2912837"/>
            <a:ext cx="716300" cy="2814981"/>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554900 w 554900"/>
              <a:gd name="connsiteY0" fmla="*/ 0 h 2832455"/>
              <a:gd name="connsiteX1" fmla="*/ 482076 w 554900"/>
              <a:gd name="connsiteY1" fmla="*/ 74480 h 2832455"/>
              <a:gd name="connsiteX2" fmla="*/ 300762 w 554900"/>
              <a:gd name="connsiteY2" fmla="*/ 354305 h 2832455"/>
              <a:gd name="connsiteX3" fmla="*/ 182118 w 554900"/>
              <a:gd name="connsiteY3" fmla="*/ 658254 h 2832455"/>
              <a:gd name="connsiteX4" fmla="*/ 66144 w 554900"/>
              <a:gd name="connsiteY4" fmla="*/ 1117015 h 2832455"/>
              <a:gd name="connsiteX5" fmla="*/ 8994 w 554900"/>
              <a:gd name="connsiteY5" fmla="*/ 1567865 h 2832455"/>
              <a:gd name="connsiteX6" fmla="*/ 2644 w 554900"/>
              <a:gd name="connsiteY6" fmla="*/ 1999665 h 2832455"/>
              <a:gd name="connsiteX7" fmla="*/ 34394 w 554900"/>
              <a:gd name="connsiteY7" fmla="*/ 2374315 h 2832455"/>
              <a:gd name="connsiteX8" fmla="*/ 104244 w 554900"/>
              <a:gd name="connsiteY8" fmla="*/ 2634665 h 2832455"/>
              <a:gd name="connsiteX9" fmla="*/ 231244 w 554900"/>
              <a:gd name="connsiteY9" fmla="*/ 2818815 h 2832455"/>
              <a:gd name="connsiteX10" fmla="*/ 250294 w 554900"/>
              <a:gd name="connsiteY10" fmla="*/ 2818815 h 2832455"/>
              <a:gd name="connsiteX0" fmla="*/ 535897 w 535897"/>
              <a:gd name="connsiteY0" fmla="*/ 0 h 2845314"/>
              <a:gd name="connsiteX1" fmla="*/ 482076 w 535897"/>
              <a:gd name="connsiteY1" fmla="*/ 87339 h 2845314"/>
              <a:gd name="connsiteX2" fmla="*/ 300762 w 535897"/>
              <a:gd name="connsiteY2" fmla="*/ 367164 h 2845314"/>
              <a:gd name="connsiteX3" fmla="*/ 182118 w 535897"/>
              <a:gd name="connsiteY3" fmla="*/ 671113 h 2845314"/>
              <a:gd name="connsiteX4" fmla="*/ 66144 w 535897"/>
              <a:gd name="connsiteY4" fmla="*/ 1129874 h 2845314"/>
              <a:gd name="connsiteX5" fmla="*/ 8994 w 535897"/>
              <a:gd name="connsiteY5" fmla="*/ 1580724 h 2845314"/>
              <a:gd name="connsiteX6" fmla="*/ 2644 w 535897"/>
              <a:gd name="connsiteY6" fmla="*/ 2012524 h 2845314"/>
              <a:gd name="connsiteX7" fmla="*/ 34394 w 535897"/>
              <a:gd name="connsiteY7" fmla="*/ 2387174 h 2845314"/>
              <a:gd name="connsiteX8" fmla="*/ 104244 w 535897"/>
              <a:gd name="connsiteY8" fmla="*/ 2647524 h 2845314"/>
              <a:gd name="connsiteX9" fmla="*/ 231244 w 535897"/>
              <a:gd name="connsiteY9" fmla="*/ 2831674 h 2845314"/>
              <a:gd name="connsiteX10" fmla="*/ 250294 w 535897"/>
              <a:gd name="connsiteY10" fmla="*/ 2831674 h 2845314"/>
              <a:gd name="connsiteX0" fmla="*/ 535897 w 535897"/>
              <a:gd name="connsiteY0" fmla="*/ 0 h 2847207"/>
              <a:gd name="connsiteX1" fmla="*/ 482076 w 535897"/>
              <a:gd name="connsiteY1" fmla="*/ 87339 h 2847207"/>
              <a:gd name="connsiteX2" fmla="*/ 300762 w 535897"/>
              <a:gd name="connsiteY2" fmla="*/ 367164 h 2847207"/>
              <a:gd name="connsiteX3" fmla="*/ 182118 w 535897"/>
              <a:gd name="connsiteY3" fmla="*/ 671113 h 2847207"/>
              <a:gd name="connsiteX4" fmla="*/ 66144 w 535897"/>
              <a:gd name="connsiteY4" fmla="*/ 1129874 h 2847207"/>
              <a:gd name="connsiteX5" fmla="*/ 8994 w 535897"/>
              <a:gd name="connsiteY5" fmla="*/ 1580724 h 2847207"/>
              <a:gd name="connsiteX6" fmla="*/ 2644 w 535897"/>
              <a:gd name="connsiteY6" fmla="*/ 2012524 h 2847207"/>
              <a:gd name="connsiteX7" fmla="*/ 34394 w 535897"/>
              <a:gd name="connsiteY7" fmla="*/ 2387174 h 2847207"/>
              <a:gd name="connsiteX8" fmla="*/ 104244 w 535897"/>
              <a:gd name="connsiteY8" fmla="*/ 2647524 h 2847207"/>
              <a:gd name="connsiteX9" fmla="*/ 231244 w 535897"/>
              <a:gd name="connsiteY9" fmla="*/ 2831674 h 2847207"/>
              <a:gd name="connsiteX10" fmla="*/ 226540 w 535897"/>
              <a:gd name="connsiteY10" fmla="*/ 2838104 h 2847207"/>
              <a:gd name="connsiteX0" fmla="*/ 535897 w 535897"/>
              <a:gd name="connsiteY0" fmla="*/ 0 h 2845315"/>
              <a:gd name="connsiteX1" fmla="*/ 482076 w 535897"/>
              <a:gd name="connsiteY1" fmla="*/ 87339 h 2845315"/>
              <a:gd name="connsiteX2" fmla="*/ 300762 w 535897"/>
              <a:gd name="connsiteY2" fmla="*/ 367164 h 2845315"/>
              <a:gd name="connsiteX3" fmla="*/ 182118 w 535897"/>
              <a:gd name="connsiteY3" fmla="*/ 671113 h 2845315"/>
              <a:gd name="connsiteX4" fmla="*/ 66144 w 535897"/>
              <a:gd name="connsiteY4" fmla="*/ 1129874 h 2845315"/>
              <a:gd name="connsiteX5" fmla="*/ 8994 w 535897"/>
              <a:gd name="connsiteY5" fmla="*/ 1580724 h 2845315"/>
              <a:gd name="connsiteX6" fmla="*/ 2644 w 535897"/>
              <a:gd name="connsiteY6" fmla="*/ 2012524 h 2845315"/>
              <a:gd name="connsiteX7" fmla="*/ 34394 w 535897"/>
              <a:gd name="connsiteY7" fmla="*/ 2387174 h 2845315"/>
              <a:gd name="connsiteX8" fmla="*/ 104244 w 535897"/>
              <a:gd name="connsiteY8" fmla="*/ 2647524 h 2845315"/>
              <a:gd name="connsiteX9" fmla="*/ 231244 w 535897"/>
              <a:gd name="connsiteY9" fmla="*/ 2831674 h 2845315"/>
              <a:gd name="connsiteX10" fmla="*/ 188534 w 535897"/>
              <a:gd name="connsiteY10" fmla="*/ 2831675 h 2845315"/>
              <a:gd name="connsiteX0" fmla="*/ 535897 w 535897"/>
              <a:gd name="connsiteY0" fmla="*/ 0 h 2850256"/>
              <a:gd name="connsiteX1" fmla="*/ 482076 w 535897"/>
              <a:gd name="connsiteY1" fmla="*/ 87339 h 2850256"/>
              <a:gd name="connsiteX2" fmla="*/ 300762 w 535897"/>
              <a:gd name="connsiteY2" fmla="*/ 367164 h 2850256"/>
              <a:gd name="connsiteX3" fmla="*/ 182118 w 535897"/>
              <a:gd name="connsiteY3" fmla="*/ 671113 h 2850256"/>
              <a:gd name="connsiteX4" fmla="*/ 66144 w 535897"/>
              <a:gd name="connsiteY4" fmla="*/ 1129874 h 2850256"/>
              <a:gd name="connsiteX5" fmla="*/ 8994 w 535897"/>
              <a:gd name="connsiteY5" fmla="*/ 1580724 h 2850256"/>
              <a:gd name="connsiteX6" fmla="*/ 2644 w 535897"/>
              <a:gd name="connsiteY6" fmla="*/ 2012524 h 2850256"/>
              <a:gd name="connsiteX7" fmla="*/ 34394 w 535897"/>
              <a:gd name="connsiteY7" fmla="*/ 2387174 h 2850256"/>
              <a:gd name="connsiteX8" fmla="*/ 104244 w 535897"/>
              <a:gd name="connsiteY8" fmla="*/ 2647524 h 2850256"/>
              <a:gd name="connsiteX9" fmla="*/ 207490 w 535897"/>
              <a:gd name="connsiteY9" fmla="*/ 2838104 h 2850256"/>
              <a:gd name="connsiteX10" fmla="*/ 188534 w 535897"/>
              <a:gd name="connsiteY10" fmla="*/ 2831675 h 285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97" h="2850256">
                <a:moveTo>
                  <a:pt x="535897" y="0"/>
                </a:moveTo>
                <a:cubicBezTo>
                  <a:pt x="496741" y="35605"/>
                  <a:pt x="521265" y="26145"/>
                  <a:pt x="482076" y="87339"/>
                </a:cubicBezTo>
                <a:cubicBezTo>
                  <a:pt x="442887" y="148533"/>
                  <a:pt x="350755" y="269868"/>
                  <a:pt x="300762" y="367164"/>
                </a:cubicBezTo>
                <a:cubicBezTo>
                  <a:pt x="250769" y="464460"/>
                  <a:pt x="221221" y="543995"/>
                  <a:pt x="182118" y="671113"/>
                </a:cubicBezTo>
                <a:cubicBezTo>
                  <a:pt x="143015" y="798231"/>
                  <a:pt x="94998" y="978272"/>
                  <a:pt x="66144" y="1129874"/>
                </a:cubicBezTo>
                <a:cubicBezTo>
                  <a:pt x="37290" y="1281476"/>
                  <a:pt x="19577" y="1433616"/>
                  <a:pt x="8994" y="1580724"/>
                </a:cubicBezTo>
                <a:cubicBezTo>
                  <a:pt x="-1589" y="1727832"/>
                  <a:pt x="-1589" y="1878116"/>
                  <a:pt x="2644" y="2012524"/>
                </a:cubicBezTo>
                <a:cubicBezTo>
                  <a:pt x="6877" y="2146932"/>
                  <a:pt x="17461" y="2281341"/>
                  <a:pt x="34394" y="2387174"/>
                </a:cubicBezTo>
                <a:cubicBezTo>
                  <a:pt x="51327" y="2493007"/>
                  <a:pt x="75395" y="2572369"/>
                  <a:pt x="104244" y="2647524"/>
                </a:cubicBezTo>
                <a:cubicBezTo>
                  <a:pt x="133093" y="2722679"/>
                  <a:pt x="183148" y="2807412"/>
                  <a:pt x="207490" y="2838104"/>
                </a:cubicBezTo>
                <a:cubicBezTo>
                  <a:pt x="231832" y="2868796"/>
                  <a:pt x="188534" y="2831675"/>
                  <a:pt x="188534" y="2831675"/>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9" name="Forme libre 48"/>
          <p:cNvSpPr/>
          <p:nvPr/>
        </p:nvSpPr>
        <p:spPr>
          <a:xfrm flipH="1">
            <a:off x="4606923" y="2925575"/>
            <a:ext cx="1071551" cy="280800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34769 w 634769"/>
              <a:gd name="connsiteY0" fmla="*/ 0 h 2877118"/>
              <a:gd name="connsiteX1" fmla="*/ 475793 w 634769"/>
              <a:gd name="connsiteY1" fmla="*/ 145767 h 2877118"/>
              <a:gd name="connsiteX2" fmla="*/ 280122 w 634769"/>
              <a:gd name="connsiteY2" fmla="*/ 458052 h 2877118"/>
              <a:gd name="connsiteX3" fmla="*/ 142411 w 634769"/>
              <a:gd name="connsiteY3" fmla="*/ 800952 h 2877118"/>
              <a:gd name="connsiteX4" fmla="*/ 59861 w 634769"/>
              <a:gd name="connsiteY4" fmla="*/ 1188302 h 2877118"/>
              <a:gd name="connsiteX5" fmla="*/ 2711 w 634769"/>
              <a:gd name="connsiteY5" fmla="*/ 1639152 h 2877118"/>
              <a:gd name="connsiteX6" fmla="*/ 17783 w 634769"/>
              <a:gd name="connsiteY6" fmla="*/ 2070952 h 2877118"/>
              <a:gd name="connsiteX7" fmla="*/ 92379 w 634769"/>
              <a:gd name="connsiteY7" fmla="*/ 2458586 h 2877118"/>
              <a:gd name="connsiteX8" fmla="*/ 247920 w 634769"/>
              <a:gd name="connsiteY8" fmla="*/ 2744904 h 2877118"/>
              <a:gd name="connsiteX9" fmla="*/ 397540 w 634769"/>
              <a:gd name="connsiteY9" fmla="*/ 2877118 h 2877118"/>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44904 h 2826369"/>
              <a:gd name="connsiteX9" fmla="*/ 390017 w 634769"/>
              <a:gd name="connsiteY9" fmla="*/ 2826369 h 2826369"/>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25873 h 2826369"/>
              <a:gd name="connsiteX9" fmla="*/ 390017 w 634769"/>
              <a:gd name="connsiteY9" fmla="*/ 2826369 h 2826369"/>
              <a:gd name="connsiteX0" fmla="*/ 634769 w 634769"/>
              <a:gd name="connsiteY0" fmla="*/ 0 h 2845400"/>
              <a:gd name="connsiteX1" fmla="*/ 475793 w 634769"/>
              <a:gd name="connsiteY1" fmla="*/ 145767 h 2845400"/>
              <a:gd name="connsiteX2" fmla="*/ 280122 w 634769"/>
              <a:gd name="connsiteY2" fmla="*/ 458052 h 2845400"/>
              <a:gd name="connsiteX3" fmla="*/ 142411 w 634769"/>
              <a:gd name="connsiteY3" fmla="*/ 800952 h 2845400"/>
              <a:gd name="connsiteX4" fmla="*/ 59861 w 634769"/>
              <a:gd name="connsiteY4" fmla="*/ 1188302 h 2845400"/>
              <a:gd name="connsiteX5" fmla="*/ 2711 w 634769"/>
              <a:gd name="connsiteY5" fmla="*/ 1639152 h 2845400"/>
              <a:gd name="connsiteX6" fmla="*/ 17783 w 634769"/>
              <a:gd name="connsiteY6" fmla="*/ 2070952 h 2845400"/>
              <a:gd name="connsiteX7" fmla="*/ 92379 w 634769"/>
              <a:gd name="connsiteY7" fmla="*/ 2458586 h 2845400"/>
              <a:gd name="connsiteX8" fmla="*/ 247920 w 634769"/>
              <a:gd name="connsiteY8" fmla="*/ 2725873 h 2845400"/>
              <a:gd name="connsiteX9" fmla="*/ 382494 w 634769"/>
              <a:gd name="connsiteY9" fmla="*/ 2845400 h 2845400"/>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25873 h 2826369"/>
              <a:gd name="connsiteX9" fmla="*/ 390018 w 634769"/>
              <a:gd name="connsiteY9" fmla="*/ 2826369 h 2826369"/>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14065 w 634769"/>
              <a:gd name="connsiteY8" fmla="*/ 2675123 h 2826369"/>
              <a:gd name="connsiteX9" fmla="*/ 390018 w 634769"/>
              <a:gd name="connsiteY9" fmla="*/ 2826369 h 282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769" h="2826369">
                <a:moveTo>
                  <a:pt x="634769" y="0"/>
                </a:moveTo>
                <a:cubicBezTo>
                  <a:pt x="582521" y="37769"/>
                  <a:pt x="534901" y="69425"/>
                  <a:pt x="475793" y="145767"/>
                </a:cubicBezTo>
                <a:cubicBezTo>
                  <a:pt x="416685" y="222109"/>
                  <a:pt x="335686" y="348855"/>
                  <a:pt x="280122" y="458052"/>
                </a:cubicBezTo>
                <a:cubicBezTo>
                  <a:pt x="224558" y="567250"/>
                  <a:pt x="179121" y="679244"/>
                  <a:pt x="142411" y="800952"/>
                </a:cubicBezTo>
                <a:cubicBezTo>
                  <a:pt x="105701" y="922660"/>
                  <a:pt x="83144" y="1048602"/>
                  <a:pt x="59861" y="1188302"/>
                </a:cubicBezTo>
                <a:cubicBezTo>
                  <a:pt x="36578" y="1328002"/>
                  <a:pt x="9724" y="1492044"/>
                  <a:pt x="2711" y="1639152"/>
                </a:cubicBezTo>
                <a:cubicBezTo>
                  <a:pt x="-4302" y="1786260"/>
                  <a:pt x="2838" y="1934380"/>
                  <a:pt x="17783" y="2070952"/>
                </a:cubicBezTo>
                <a:cubicBezTo>
                  <a:pt x="32728" y="2207524"/>
                  <a:pt x="59665" y="2357891"/>
                  <a:pt x="92379" y="2458586"/>
                </a:cubicBezTo>
                <a:cubicBezTo>
                  <a:pt x="125093" y="2559281"/>
                  <a:pt x="164459" y="2613826"/>
                  <a:pt x="214065" y="2675123"/>
                </a:cubicBezTo>
                <a:cubicBezTo>
                  <a:pt x="263672" y="2736420"/>
                  <a:pt x="359591" y="2788005"/>
                  <a:pt x="390018" y="2826369"/>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0" name="Forme libre 49"/>
          <p:cNvSpPr/>
          <p:nvPr/>
        </p:nvSpPr>
        <p:spPr>
          <a:xfrm flipH="1">
            <a:off x="4617188" y="2919225"/>
            <a:ext cx="1286911" cy="262590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47920 w 661100"/>
              <a:gd name="connsiteY8" fmla="*/ 2744904 h 2744904"/>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33638 w 661100"/>
              <a:gd name="connsiteY8" fmla="*/ 2744904 h 2744904"/>
              <a:gd name="connsiteX0" fmla="*/ 651128 w 651128"/>
              <a:gd name="connsiteY0" fmla="*/ 0 h 2744904"/>
              <a:gd name="connsiteX1" fmla="*/ 465821 w 651128"/>
              <a:gd name="connsiteY1" fmla="*/ 145767 h 2744904"/>
              <a:gd name="connsiteX2" fmla="*/ 270150 w 651128"/>
              <a:gd name="connsiteY2" fmla="*/ 458052 h 2744904"/>
              <a:gd name="connsiteX3" fmla="*/ 132439 w 651128"/>
              <a:gd name="connsiteY3" fmla="*/ 800952 h 2744904"/>
              <a:gd name="connsiteX4" fmla="*/ 49889 w 651128"/>
              <a:gd name="connsiteY4" fmla="*/ 1188302 h 2744904"/>
              <a:gd name="connsiteX5" fmla="*/ 7020 w 651128"/>
              <a:gd name="connsiteY5" fmla="*/ 1600201 h 2744904"/>
              <a:gd name="connsiteX6" fmla="*/ 7811 w 651128"/>
              <a:gd name="connsiteY6" fmla="*/ 2070952 h 2744904"/>
              <a:gd name="connsiteX7" fmla="*/ 82407 w 651128"/>
              <a:gd name="connsiteY7" fmla="*/ 2458586 h 2744904"/>
              <a:gd name="connsiteX8" fmla="*/ 223666 w 651128"/>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35077 w 653766"/>
              <a:gd name="connsiteY3" fmla="*/ 800952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97753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743027 w 743027"/>
              <a:gd name="connsiteY0" fmla="*/ 0 h 2543654"/>
              <a:gd name="connsiteX1" fmla="*/ 564861 w 743027"/>
              <a:gd name="connsiteY1" fmla="*/ 93831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206486 w 743027"/>
              <a:gd name="connsiteY3" fmla="*/ 625670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5020 w 745020"/>
              <a:gd name="connsiteY0" fmla="*/ 0 h 2543654"/>
              <a:gd name="connsiteX1" fmla="*/ 573995 w 745020"/>
              <a:gd name="connsiteY1" fmla="*/ 119799 h 2543654"/>
              <a:gd name="connsiteX2" fmla="*/ 399746 w 745020"/>
              <a:gd name="connsiteY2" fmla="*/ 289261 h 2543654"/>
              <a:gd name="connsiteX3" fmla="*/ 208479 w 745020"/>
              <a:gd name="connsiteY3" fmla="*/ 625670 h 2543654"/>
              <a:gd name="connsiteX4" fmla="*/ 111647 w 745020"/>
              <a:gd name="connsiteY4" fmla="*/ 883182 h 2543654"/>
              <a:gd name="connsiteX5" fmla="*/ 11651 w 745020"/>
              <a:gd name="connsiteY5" fmla="*/ 1398951 h 2543654"/>
              <a:gd name="connsiteX6" fmla="*/ 12442 w 745020"/>
              <a:gd name="connsiteY6" fmla="*/ 1869702 h 2543654"/>
              <a:gd name="connsiteX7" fmla="*/ 104890 w 745020"/>
              <a:gd name="connsiteY7" fmla="*/ 2257336 h 2543654"/>
              <a:gd name="connsiteX8" fmla="*/ 228297 w 745020"/>
              <a:gd name="connsiteY8" fmla="*/ 2543654 h 2543654"/>
              <a:gd name="connsiteX0" fmla="*/ 745020 w 745020"/>
              <a:gd name="connsiteY0" fmla="*/ 0 h 2519401"/>
              <a:gd name="connsiteX1" fmla="*/ 573995 w 745020"/>
              <a:gd name="connsiteY1" fmla="*/ 119799 h 2519401"/>
              <a:gd name="connsiteX2" fmla="*/ 399746 w 745020"/>
              <a:gd name="connsiteY2" fmla="*/ 289261 h 2519401"/>
              <a:gd name="connsiteX3" fmla="*/ 208479 w 745020"/>
              <a:gd name="connsiteY3" fmla="*/ 625670 h 2519401"/>
              <a:gd name="connsiteX4" fmla="*/ 111647 w 745020"/>
              <a:gd name="connsiteY4" fmla="*/ 883182 h 2519401"/>
              <a:gd name="connsiteX5" fmla="*/ 11651 w 745020"/>
              <a:gd name="connsiteY5" fmla="*/ 1398951 h 2519401"/>
              <a:gd name="connsiteX6" fmla="*/ 12442 w 745020"/>
              <a:gd name="connsiteY6" fmla="*/ 1869702 h 2519401"/>
              <a:gd name="connsiteX7" fmla="*/ 104890 w 745020"/>
              <a:gd name="connsiteY7" fmla="*/ 2257336 h 2519401"/>
              <a:gd name="connsiteX8" fmla="*/ 264001 w 745020"/>
              <a:gd name="connsiteY8" fmla="*/ 2519401 h 2519401"/>
              <a:gd name="connsiteX0" fmla="*/ 723597 w 723597"/>
              <a:gd name="connsiteY0" fmla="*/ 0 h 2507275"/>
              <a:gd name="connsiteX1" fmla="*/ 573995 w 723597"/>
              <a:gd name="connsiteY1" fmla="*/ 107673 h 2507275"/>
              <a:gd name="connsiteX2" fmla="*/ 399746 w 723597"/>
              <a:gd name="connsiteY2" fmla="*/ 277135 h 2507275"/>
              <a:gd name="connsiteX3" fmla="*/ 208479 w 723597"/>
              <a:gd name="connsiteY3" fmla="*/ 613544 h 2507275"/>
              <a:gd name="connsiteX4" fmla="*/ 111647 w 723597"/>
              <a:gd name="connsiteY4" fmla="*/ 871056 h 2507275"/>
              <a:gd name="connsiteX5" fmla="*/ 11651 w 723597"/>
              <a:gd name="connsiteY5" fmla="*/ 1386825 h 2507275"/>
              <a:gd name="connsiteX6" fmla="*/ 12442 w 723597"/>
              <a:gd name="connsiteY6" fmla="*/ 1857576 h 2507275"/>
              <a:gd name="connsiteX7" fmla="*/ 104890 w 723597"/>
              <a:gd name="connsiteY7" fmla="*/ 2245210 h 2507275"/>
              <a:gd name="connsiteX8" fmla="*/ 264001 w 723597"/>
              <a:gd name="connsiteY8" fmla="*/ 2507275 h 25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597" h="2507275">
                <a:moveTo>
                  <a:pt x="723597" y="0"/>
                </a:moveTo>
                <a:cubicBezTo>
                  <a:pt x="671349" y="37769"/>
                  <a:pt x="627970" y="61484"/>
                  <a:pt x="573995" y="107673"/>
                </a:cubicBezTo>
                <a:cubicBezTo>
                  <a:pt x="520020" y="153862"/>
                  <a:pt x="460665" y="192823"/>
                  <a:pt x="399746" y="277135"/>
                </a:cubicBezTo>
                <a:cubicBezTo>
                  <a:pt x="338827" y="361447"/>
                  <a:pt x="256495" y="495081"/>
                  <a:pt x="208479" y="613544"/>
                </a:cubicBezTo>
                <a:cubicBezTo>
                  <a:pt x="160463" y="732007"/>
                  <a:pt x="148022" y="755160"/>
                  <a:pt x="111647" y="871056"/>
                </a:cubicBezTo>
                <a:cubicBezTo>
                  <a:pt x="75272" y="986952"/>
                  <a:pt x="28185" y="1222405"/>
                  <a:pt x="11651" y="1386825"/>
                </a:cubicBezTo>
                <a:cubicBezTo>
                  <a:pt x="-4883" y="1551245"/>
                  <a:pt x="-3098" y="1714512"/>
                  <a:pt x="12442" y="1857576"/>
                </a:cubicBezTo>
                <a:cubicBezTo>
                  <a:pt x="27982" y="2000640"/>
                  <a:pt x="62964" y="2136927"/>
                  <a:pt x="104890" y="2245210"/>
                </a:cubicBezTo>
                <a:cubicBezTo>
                  <a:pt x="146816" y="2353493"/>
                  <a:pt x="213141" y="2437520"/>
                  <a:pt x="264001" y="2507275"/>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1" name="Forme libre 50"/>
          <p:cNvSpPr/>
          <p:nvPr/>
        </p:nvSpPr>
        <p:spPr>
          <a:xfrm flipH="1">
            <a:off x="4655194" y="2925539"/>
            <a:ext cx="1344912" cy="219600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47920 w 661100"/>
              <a:gd name="connsiteY8" fmla="*/ 2744904 h 2744904"/>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33638 w 661100"/>
              <a:gd name="connsiteY8" fmla="*/ 2744904 h 2744904"/>
              <a:gd name="connsiteX0" fmla="*/ 651128 w 651128"/>
              <a:gd name="connsiteY0" fmla="*/ 0 h 2744904"/>
              <a:gd name="connsiteX1" fmla="*/ 465821 w 651128"/>
              <a:gd name="connsiteY1" fmla="*/ 145767 h 2744904"/>
              <a:gd name="connsiteX2" fmla="*/ 270150 w 651128"/>
              <a:gd name="connsiteY2" fmla="*/ 458052 h 2744904"/>
              <a:gd name="connsiteX3" fmla="*/ 132439 w 651128"/>
              <a:gd name="connsiteY3" fmla="*/ 800952 h 2744904"/>
              <a:gd name="connsiteX4" fmla="*/ 49889 w 651128"/>
              <a:gd name="connsiteY4" fmla="*/ 1188302 h 2744904"/>
              <a:gd name="connsiteX5" fmla="*/ 7020 w 651128"/>
              <a:gd name="connsiteY5" fmla="*/ 1600201 h 2744904"/>
              <a:gd name="connsiteX6" fmla="*/ 7811 w 651128"/>
              <a:gd name="connsiteY6" fmla="*/ 2070952 h 2744904"/>
              <a:gd name="connsiteX7" fmla="*/ 82407 w 651128"/>
              <a:gd name="connsiteY7" fmla="*/ 2458586 h 2744904"/>
              <a:gd name="connsiteX8" fmla="*/ 223666 w 651128"/>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35077 w 653766"/>
              <a:gd name="connsiteY3" fmla="*/ 800952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97753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743027 w 743027"/>
              <a:gd name="connsiteY0" fmla="*/ 0 h 2543654"/>
              <a:gd name="connsiteX1" fmla="*/ 564861 w 743027"/>
              <a:gd name="connsiteY1" fmla="*/ 93831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206486 w 743027"/>
              <a:gd name="connsiteY3" fmla="*/ 625670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416561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90810 w 743983"/>
              <a:gd name="connsiteY1" fmla="*/ 139275 h 2543654"/>
              <a:gd name="connsiteX2" fmla="*/ 416561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76117 w 776117"/>
              <a:gd name="connsiteY0" fmla="*/ 0 h 2504702"/>
              <a:gd name="connsiteX1" fmla="*/ 590810 w 776117"/>
              <a:gd name="connsiteY1" fmla="*/ 100323 h 2504702"/>
              <a:gd name="connsiteX2" fmla="*/ 416561 w 776117"/>
              <a:gd name="connsiteY2" fmla="*/ 250309 h 2504702"/>
              <a:gd name="connsiteX3" fmla="*/ 207442 w 776117"/>
              <a:gd name="connsiteY3" fmla="*/ 586718 h 2504702"/>
              <a:gd name="connsiteX4" fmla="*/ 110610 w 776117"/>
              <a:gd name="connsiteY4" fmla="*/ 844230 h 2504702"/>
              <a:gd name="connsiteX5" fmla="*/ 10614 w 776117"/>
              <a:gd name="connsiteY5" fmla="*/ 1359999 h 2504702"/>
              <a:gd name="connsiteX6" fmla="*/ 11405 w 776117"/>
              <a:gd name="connsiteY6" fmla="*/ 1830750 h 2504702"/>
              <a:gd name="connsiteX7" fmla="*/ 86001 w 776117"/>
              <a:gd name="connsiteY7" fmla="*/ 2218384 h 2504702"/>
              <a:gd name="connsiteX8" fmla="*/ 227260 w 776117"/>
              <a:gd name="connsiteY8" fmla="*/ 2504702 h 2504702"/>
              <a:gd name="connsiteX0" fmla="*/ 768290 w 768290"/>
              <a:gd name="connsiteY0" fmla="*/ 0 h 2504702"/>
              <a:gd name="connsiteX1" fmla="*/ 582983 w 768290"/>
              <a:gd name="connsiteY1" fmla="*/ 100323 h 2504702"/>
              <a:gd name="connsiteX2" fmla="*/ 408734 w 768290"/>
              <a:gd name="connsiteY2" fmla="*/ 250309 h 2504702"/>
              <a:gd name="connsiteX3" fmla="*/ 199615 w 768290"/>
              <a:gd name="connsiteY3" fmla="*/ 586718 h 2504702"/>
              <a:gd name="connsiteX4" fmla="*/ 102783 w 768290"/>
              <a:gd name="connsiteY4" fmla="*/ 844230 h 2504702"/>
              <a:gd name="connsiteX5" fmla="*/ 2787 w 768290"/>
              <a:gd name="connsiteY5" fmla="*/ 1359999 h 2504702"/>
              <a:gd name="connsiteX6" fmla="*/ 32142 w 768290"/>
              <a:gd name="connsiteY6" fmla="*/ 1791799 h 2504702"/>
              <a:gd name="connsiteX7" fmla="*/ 78174 w 768290"/>
              <a:gd name="connsiteY7" fmla="*/ 2218384 h 2504702"/>
              <a:gd name="connsiteX8" fmla="*/ 219433 w 768290"/>
              <a:gd name="connsiteY8" fmla="*/ 2504702 h 2504702"/>
              <a:gd name="connsiteX0" fmla="*/ 768290 w 768290"/>
              <a:gd name="connsiteY0" fmla="*/ 0 h 2218384"/>
              <a:gd name="connsiteX1" fmla="*/ 582983 w 768290"/>
              <a:gd name="connsiteY1" fmla="*/ 100323 h 2218384"/>
              <a:gd name="connsiteX2" fmla="*/ 408734 w 768290"/>
              <a:gd name="connsiteY2" fmla="*/ 250309 h 2218384"/>
              <a:gd name="connsiteX3" fmla="*/ 199615 w 768290"/>
              <a:gd name="connsiteY3" fmla="*/ 586718 h 2218384"/>
              <a:gd name="connsiteX4" fmla="*/ 102783 w 768290"/>
              <a:gd name="connsiteY4" fmla="*/ 844230 h 2218384"/>
              <a:gd name="connsiteX5" fmla="*/ 2787 w 768290"/>
              <a:gd name="connsiteY5" fmla="*/ 1359999 h 2218384"/>
              <a:gd name="connsiteX6" fmla="*/ 32142 w 768290"/>
              <a:gd name="connsiteY6" fmla="*/ 1791799 h 2218384"/>
              <a:gd name="connsiteX7" fmla="*/ 78174 w 768290"/>
              <a:gd name="connsiteY7" fmla="*/ 2218384 h 2218384"/>
              <a:gd name="connsiteX0" fmla="*/ 768754 w 768754"/>
              <a:gd name="connsiteY0" fmla="*/ 0 h 2211892"/>
              <a:gd name="connsiteX1" fmla="*/ 583447 w 768754"/>
              <a:gd name="connsiteY1" fmla="*/ 100323 h 2211892"/>
              <a:gd name="connsiteX2" fmla="*/ 409198 w 768754"/>
              <a:gd name="connsiteY2" fmla="*/ 250309 h 2211892"/>
              <a:gd name="connsiteX3" fmla="*/ 200079 w 768754"/>
              <a:gd name="connsiteY3" fmla="*/ 586718 h 2211892"/>
              <a:gd name="connsiteX4" fmla="*/ 103247 w 768754"/>
              <a:gd name="connsiteY4" fmla="*/ 844230 h 2211892"/>
              <a:gd name="connsiteX5" fmla="*/ 3251 w 768754"/>
              <a:gd name="connsiteY5" fmla="*/ 1359999 h 2211892"/>
              <a:gd name="connsiteX6" fmla="*/ 32606 w 768754"/>
              <a:gd name="connsiteY6" fmla="*/ 1791799 h 2211892"/>
              <a:gd name="connsiteX7" fmla="*/ 114342 w 768754"/>
              <a:gd name="connsiteY7" fmla="*/ 2211892 h 2211892"/>
              <a:gd name="connsiteX0" fmla="*/ 756209 w 756209"/>
              <a:gd name="connsiteY0" fmla="*/ 0 h 2211892"/>
              <a:gd name="connsiteX1" fmla="*/ 570902 w 756209"/>
              <a:gd name="connsiteY1" fmla="*/ 100323 h 2211892"/>
              <a:gd name="connsiteX2" fmla="*/ 396653 w 756209"/>
              <a:gd name="connsiteY2" fmla="*/ 250309 h 2211892"/>
              <a:gd name="connsiteX3" fmla="*/ 187534 w 756209"/>
              <a:gd name="connsiteY3" fmla="*/ 586718 h 2211892"/>
              <a:gd name="connsiteX4" fmla="*/ 90702 w 756209"/>
              <a:gd name="connsiteY4" fmla="*/ 844230 h 2211892"/>
              <a:gd name="connsiteX5" fmla="*/ 4988 w 756209"/>
              <a:gd name="connsiteY5" fmla="*/ 1308064 h 2211892"/>
              <a:gd name="connsiteX6" fmla="*/ 20061 w 756209"/>
              <a:gd name="connsiteY6" fmla="*/ 1791799 h 2211892"/>
              <a:gd name="connsiteX7" fmla="*/ 101797 w 756209"/>
              <a:gd name="connsiteY7" fmla="*/ 2211892 h 22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209" h="2211892">
                <a:moveTo>
                  <a:pt x="756209" y="0"/>
                </a:moveTo>
                <a:cubicBezTo>
                  <a:pt x="703961" y="37769"/>
                  <a:pt x="630828" y="58605"/>
                  <a:pt x="570902" y="100323"/>
                </a:cubicBezTo>
                <a:cubicBezTo>
                  <a:pt x="510976" y="142041"/>
                  <a:pt x="460548" y="169243"/>
                  <a:pt x="396653" y="250309"/>
                </a:cubicBezTo>
                <a:cubicBezTo>
                  <a:pt x="332758" y="331375"/>
                  <a:pt x="238526" y="487731"/>
                  <a:pt x="187534" y="586718"/>
                </a:cubicBezTo>
                <a:cubicBezTo>
                  <a:pt x="136542" y="685705"/>
                  <a:pt x="121126" y="724006"/>
                  <a:pt x="90702" y="844230"/>
                </a:cubicBezTo>
                <a:cubicBezTo>
                  <a:pt x="60278" y="964454"/>
                  <a:pt x="16762" y="1150136"/>
                  <a:pt x="4988" y="1308064"/>
                </a:cubicBezTo>
                <a:cubicBezTo>
                  <a:pt x="-6786" y="1465992"/>
                  <a:pt x="3926" y="1641161"/>
                  <a:pt x="20061" y="1791799"/>
                </a:cubicBezTo>
                <a:cubicBezTo>
                  <a:pt x="36196" y="1942437"/>
                  <a:pt x="70582" y="2093075"/>
                  <a:pt x="101797" y="2211892"/>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3" name="Forme libre 52"/>
          <p:cNvSpPr/>
          <p:nvPr/>
        </p:nvSpPr>
        <p:spPr>
          <a:xfrm flipH="1">
            <a:off x="4584185" y="2931888"/>
            <a:ext cx="324363" cy="2856803"/>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536632 w 536632"/>
              <a:gd name="connsiteY0" fmla="*/ 0 h 2814121"/>
              <a:gd name="connsiteX1" fmla="*/ 482076 w 536632"/>
              <a:gd name="connsiteY1" fmla="*/ 56146 h 2814121"/>
              <a:gd name="connsiteX2" fmla="*/ 300762 w 536632"/>
              <a:gd name="connsiteY2" fmla="*/ 335971 h 2814121"/>
              <a:gd name="connsiteX3" fmla="*/ 182118 w 536632"/>
              <a:gd name="connsiteY3" fmla="*/ 639920 h 2814121"/>
              <a:gd name="connsiteX4" fmla="*/ 66144 w 536632"/>
              <a:gd name="connsiteY4" fmla="*/ 1098681 h 2814121"/>
              <a:gd name="connsiteX5" fmla="*/ 8994 w 536632"/>
              <a:gd name="connsiteY5" fmla="*/ 1549531 h 2814121"/>
              <a:gd name="connsiteX6" fmla="*/ 2644 w 536632"/>
              <a:gd name="connsiteY6" fmla="*/ 1981331 h 2814121"/>
              <a:gd name="connsiteX7" fmla="*/ 34394 w 536632"/>
              <a:gd name="connsiteY7" fmla="*/ 2355981 h 2814121"/>
              <a:gd name="connsiteX8" fmla="*/ 104244 w 536632"/>
              <a:gd name="connsiteY8" fmla="*/ 2616331 h 2814121"/>
              <a:gd name="connsiteX9" fmla="*/ 231244 w 536632"/>
              <a:gd name="connsiteY9" fmla="*/ 2800481 h 2814121"/>
              <a:gd name="connsiteX10" fmla="*/ 250294 w 536632"/>
              <a:gd name="connsiteY10" fmla="*/ 2800481 h 2814121"/>
              <a:gd name="connsiteX0" fmla="*/ 536632 w 536632"/>
              <a:gd name="connsiteY0" fmla="*/ 0 h 2814121"/>
              <a:gd name="connsiteX1" fmla="*/ 482076 w 536632"/>
              <a:gd name="connsiteY1" fmla="*/ 56146 h 2814121"/>
              <a:gd name="connsiteX2" fmla="*/ 300762 w 536632"/>
              <a:gd name="connsiteY2" fmla="*/ 335971 h 2814121"/>
              <a:gd name="connsiteX3" fmla="*/ 182118 w 536632"/>
              <a:gd name="connsiteY3" fmla="*/ 639920 h 2814121"/>
              <a:gd name="connsiteX4" fmla="*/ 66144 w 536632"/>
              <a:gd name="connsiteY4" fmla="*/ 1098681 h 2814121"/>
              <a:gd name="connsiteX5" fmla="*/ 8994 w 536632"/>
              <a:gd name="connsiteY5" fmla="*/ 1549531 h 2814121"/>
              <a:gd name="connsiteX6" fmla="*/ 2644 w 536632"/>
              <a:gd name="connsiteY6" fmla="*/ 1981331 h 2814121"/>
              <a:gd name="connsiteX7" fmla="*/ 34394 w 536632"/>
              <a:gd name="connsiteY7" fmla="*/ 2355981 h 2814121"/>
              <a:gd name="connsiteX8" fmla="*/ 93738 w 536632"/>
              <a:gd name="connsiteY8" fmla="*/ 2647525 h 2814121"/>
              <a:gd name="connsiteX9" fmla="*/ 231244 w 536632"/>
              <a:gd name="connsiteY9" fmla="*/ 2800481 h 2814121"/>
              <a:gd name="connsiteX10" fmla="*/ 250294 w 536632"/>
              <a:gd name="connsiteY10" fmla="*/ 2800481 h 2814121"/>
              <a:gd name="connsiteX0" fmla="*/ 536632 w 536632"/>
              <a:gd name="connsiteY0" fmla="*/ 0 h 2815951"/>
              <a:gd name="connsiteX1" fmla="*/ 482076 w 536632"/>
              <a:gd name="connsiteY1" fmla="*/ 56146 h 2815951"/>
              <a:gd name="connsiteX2" fmla="*/ 300762 w 536632"/>
              <a:gd name="connsiteY2" fmla="*/ 335971 h 2815951"/>
              <a:gd name="connsiteX3" fmla="*/ 182118 w 536632"/>
              <a:gd name="connsiteY3" fmla="*/ 639920 h 2815951"/>
              <a:gd name="connsiteX4" fmla="*/ 66144 w 536632"/>
              <a:gd name="connsiteY4" fmla="*/ 1098681 h 2815951"/>
              <a:gd name="connsiteX5" fmla="*/ 8994 w 536632"/>
              <a:gd name="connsiteY5" fmla="*/ 1549531 h 2815951"/>
              <a:gd name="connsiteX6" fmla="*/ 2644 w 536632"/>
              <a:gd name="connsiteY6" fmla="*/ 1981331 h 2815951"/>
              <a:gd name="connsiteX7" fmla="*/ 34394 w 536632"/>
              <a:gd name="connsiteY7" fmla="*/ 2355981 h 2815951"/>
              <a:gd name="connsiteX8" fmla="*/ 93738 w 536632"/>
              <a:gd name="connsiteY8" fmla="*/ 2647525 h 2815951"/>
              <a:gd name="connsiteX9" fmla="*/ 231244 w 536632"/>
              <a:gd name="connsiteY9" fmla="*/ 2800481 h 2815951"/>
              <a:gd name="connsiteX10" fmla="*/ 176755 w 536632"/>
              <a:gd name="connsiteY10" fmla="*/ 2806720 h 2815951"/>
              <a:gd name="connsiteX0" fmla="*/ 536632 w 536632"/>
              <a:gd name="connsiteY0" fmla="*/ 0 h 2800481"/>
              <a:gd name="connsiteX1" fmla="*/ 482076 w 536632"/>
              <a:gd name="connsiteY1" fmla="*/ 56146 h 2800481"/>
              <a:gd name="connsiteX2" fmla="*/ 300762 w 536632"/>
              <a:gd name="connsiteY2" fmla="*/ 335971 h 2800481"/>
              <a:gd name="connsiteX3" fmla="*/ 182118 w 536632"/>
              <a:gd name="connsiteY3" fmla="*/ 639920 h 2800481"/>
              <a:gd name="connsiteX4" fmla="*/ 66144 w 536632"/>
              <a:gd name="connsiteY4" fmla="*/ 1098681 h 2800481"/>
              <a:gd name="connsiteX5" fmla="*/ 8994 w 536632"/>
              <a:gd name="connsiteY5" fmla="*/ 1549531 h 2800481"/>
              <a:gd name="connsiteX6" fmla="*/ 2644 w 536632"/>
              <a:gd name="connsiteY6" fmla="*/ 1981331 h 2800481"/>
              <a:gd name="connsiteX7" fmla="*/ 34394 w 536632"/>
              <a:gd name="connsiteY7" fmla="*/ 2355981 h 2800481"/>
              <a:gd name="connsiteX8" fmla="*/ 93738 w 536632"/>
              <a:gd name="connsiteY8" fmla="*/ 2647525 h 2800481"/>
              <a:gd name="connsiteX9" fmla="*/ 231244 w 536632"/>
              <a:gd name="connsiteY9" fmla="*/ 2800481 h 2800481"/>
              <a:gd name="connsiteX0" fmla="*/ 536632 w 536632"/>
              <a:gd name="connsiteY0" fmla="*/ 0 h 2806720"/>
              <a:gd name="connsiteX1" fmla="*/ 482076 w 536632"/>
              <a:gd name="connsiteY1" fmla="*/ 56146 h 2806720"/>
              <a:gd name="connsiteX2" fmla="*/ 300762 w 536632"/>
              <a:gd name="connsiteY2" fmla="*/ 335971 h 2806720"/>
              <a:gd name="connsiteX3" fmla="*/ 182118 w 536632"/>
              <a:gd name="connsiteY3" fmla="*/ 639920 h 2806720"/>
              <a:gd name="connsiteX4" fmla="*/ 66144 w 536632"/>
              <a:gd name="connsiteY4" fmla="*/ 1098681 h 2806720"/>
              <a:gd name="connsiteX5" fmla="*/ 8994 w 536632"/>
              <a:gd name="connsiteY5" fmla="*/ 1549531 h 2806720"/>
              <a:gd name="connsiteX6" fmla="*/ 2644 w 536632"/>
              <a:gd name="connsiteY6" fmla="*/ 1981331 h 2806720"/>
              <a:gd name="connsiteX7" fmla="*/ 34394 w 536632"/>
              <a:gd name="connsiteY7" fmla="*/ 2355981 h 2806720"/>
              <a:gd name="connsiteX8" fmla="*/ 93738 w 536632"/>
              <a:gd name="connsiteY8" fmla="*/ 2647525 h 2806720"/>
              <a:gd name="connsiteX9" fmla="*/ 210234 w 536632"/>
              <a:gd name="connsiteY9" fmla="*/ 2806720 h 280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632" h="2806720">
                <a:moveTo>
                  <a:pt x="536632" y="0"/>
                </a:moveTo>
                <a:cubicBezTo>
                  <a:pt x="497476" y="35605"/>
                  <a:pt x="521388" y="151"/>
                  <a:pt x="482076" y="56146"/>
                </a:cubicBezTo>
                <a:cubicBezTo>
                  <a:pt x="442764" y="112141"/>
                  <a:pt x="350755" y="238675"/>
                  <a:pt x="300762" y="335971"/>
                </a:cubicBezTo>
                <a:cubicBezTo>
                  <a:pt x="250769" y="433267"/>
                  <a:pt x="221221" y="512802"/>
                  <a:pt x="182118" y="639920"/>
                </a:cubicBezTo>
                <a:cubicBezTo>
                  <a:pt x="143015" y="767038"/>
                  <a:pt x="94998" y="947079"/>
                  <a:pt x="66144" y="1098681"/>
                </a:cubicBezTo>
                <a:cubicBezTo>
                  <a:pt x="37290" y="1250283"/>
                  <a:pt x="19577" y="1402423"/>
                  <a:pt x="8994" y="1549531"/>
                </a:cubicBezTo>
                <a:cubicBezTo>
                  <a:pt x="-1589" y="1696639"/>
                  <a:pt x="-1589" y="1846923"/>
                  <a:pt x="2644" y="1981331"/>
                </a:cubicBezTo>
                <a:cubicBezTo>
                  <a:pt x="6877" y="2115739"/>
                  <a:pt x="19212" y="2244949"/>
                  <a:pt x="34394" y="2355981"/>
                </a:cubicBezTo>
                <a:cubicBezTo>
                  <a:pt x="49576" y="2467013"/>
                  <a:pt x="64431" y="2572402"/>
                  <a:pt x="93738" y="2647525"/>
                </a:cubicBezTo>
                <a:cubicBezTo>
                  <a:pt x="123045" y="2722648"/>
                  <a:pt x="185892" y="2776028"/>
                  <a:pt x="210234" y="2806720"/>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4" name="Forme libre 53"/>
          <p:cNvSpPr/>
          <p:nvPr/>
        </p:nvSpPr>
        <p:spPr>
          <a:xfrm>
            <a:off x="4474930" y="2932053"/>
            <a:ext cx="99437" cy="2896086"/>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656999 w 656999"/>
              <a:gd name="connsiteY0" fmla="*/ 0 h 2845314"/>
              <a:gd name="connsiteX1" fmla="*/ 560421 w 656999"/>
              <a:gd name="connsiteY1" fmla="*/ 87339 h 2845314"/>
              <a:gd name="connsiteX2" fmla="*/ 379107 w 656999"/>
              <a:gd name="connsiteY2" fmla="*/ 367164 h 2845314"/>
              <a:gd name="connsiteX3" fmla="*/ 260463 w 656999"/>
              <a:gd name="connsiteY3" fmla="*/ 671113 h 2845314"/>
              <a:gd name="connsiteX4" fmla="*/ 144489 w 656999"/>
              <a:gd name="connsiteY4" fmla="*/ 1129874 h 2845314"/>
              <a:gd name="connsiteX5" fmla="*/ 1060 w 656999"/>
              <a:gd name="connsiteY5" fmla="*/ 1611918 h 2845314"/>
              <a:gd name="connsiteX6" fmla="*/ 80989 w 656999"/>
              <a:gd name="connsiteY6" fmla="*/ 2012524 h 2845314"/>
              <a:gd name="connsiteX7" fmla="*/ 112739 w 656999"/>
              <a:gd name="connsiteY7" fmla="*/ 2387174 h 2845314"/>
              <a:gd name="connsiteX8" fmla="*/ 182589 w 656999"/>
              <a:gd name="connsiteY8" fmla="*/ 2647524 h 2845314"/>
              <a:gd name="connsiteX9" fmla="*/ 309589 w 656999"/>
              <a:gd name="connsiteY9" fmla="*/ 2831674 h 2845314"/>
              <a:gd name="connsiteX10" fmla="*/ 328639 w 656999"/>
              <a:gd name="connsiteY10" fmla="*/ 2831674 h 2845314"/>
              <a:gd name="connsiteX0" fmla="*/ 751588 w 751588"/>
              <a:gd name="connsiteY0" fmla="*/ 0 h 2845314"/>
              <a:gd name="connsiteX1" fmla="*/ 655010 w 751588"/>
              <a:gd name="connsiteY1" fmla="*/ 87339 h 2845314"/>
              <a:gd name="connsiteX2" fmla="*/ 473696 w 751588"/>
              <a:gd name="connsiteY2" fmla="*/ 367164 h 2845314"/>
              <a:gd name="connsiteX3" fmla="*/ 355052 w 751588"/>
              <a:gd name="connsiteY3" fmla="*/ 671113 h 2845314"/>
              <a:gd name="connsiteX4" fmla="*/ 239078 w 751588"/>
              <a:gd name="connsiteY4" fmla="*/ 1129874 h 2845314"/>
              <a:gd name="connsiteX5" fmla="*/ 95649 w 751588"/>
              <a:gd name="connsiteY5" fmla="*/ 1611918 h 2845314"/>
              <a:gd name="connsiteX6" fmla="*/ 3017 w 751588"/>
              <a:gd name="connsiteY6" fmla="*/ 2018763 h 2845314"/>
              <a:gd name="connsiteX7" fmla="*/ 207328 w 751588"/>
              <a:gd name="connsiteY7" fmla="*/ 2387174 h 2845314"/>
              <a:gd name="connsiteX8" fmla="*/ 277178 w 751588"/>
              <a:gd name="connsiteY8" fmla="*/ 2647524 h 2845314"/>
              <a:gd name="connsiteX9" fmla="*/ 404178 w 751588"/>
              <a:gd name="connsiteY9" fmla="*/ 2831674 h 2845314"/>
              <a:gd name="connsiteX10" fmla="*/ 423228 w 751588"/>
              <a:gd name="connsiteY10" fmla="*/ 2831674 h 2845314"/>
              <a:gd name="connsiteX0" fmla="*/ 675546 w 675546"/>
              <a:gd name="connsiteY0" fmla="*/ 0 h 2845314"/>
              <a:gd name="connsiteX1" fmla="*/ 578968 w 675546"/>
              <a:gd name="connsiteY1" fmla="*/ 87339 h 2845314"/>
              <a:gd name="connsiteX2" fmla="*/ 397654 w 675546"/>
              <a:gd name="connsiteY2" fmla="*/ 367164 h 2845314"/>
              <a:gd name="connsiteX3" fmla="*/ 279010 w 675546"/>
              <a:gd name="connsiteY3" fmla="*/ 671113 h 2845314"/>
              <a:gd name="connsiteX4" fmla="*/ 163036 w 675546"/>
              <a:gd name="connsiteY4" fmla="*/ 1129874 h 2845314"/>
              <a:gd name="connsiteX5" fmla="*/ 19607 w 675546"/>
              <a:gd name="connsiteY5" fmla="*/ 1611918 h 2845314"/>
              <a:gd name="connsiteX6" fmla="*/ 13255 w 675546"/>
              <a:gd name="connsiteY6" fmla="*/ 2018763 h 2845314"/>
              <a:gd name="connsiteX7" fmla="*/ 131286 w 675546"/>
              <a:gd name="connsiteY7" fmla="*/ 2387174 h 2845314"/>
              <a:gd name="connsiteX8" fmla="*/ 201136 w 675546"/>
              <a:gd name="connsiteY8" fmla="*/ 2647524 h 2845314"/>
              <a:gd name="connsiteX9" fmla="*/ 328136 w 675546"/>
              <a:gd name="connsiteY9" fmla="*/ 2831674 h 2845314"/>
              <a:gd name="connsiteX10" fmla="*/ 347186 w 675546"/>
              <a:gd name="connsiteY10" fmla="*/ 2831674 h 284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546" h="2845314">
                <a:moveTo>
                  <a:pt x="675546" y="0"/>
                </a:moveTo>
                <a:cubicBezTo>
                  <a:pt x="636390" y="35605"/>
                  <a:pt x="625283" y="26145"/>
                  <a:pt x="578968" y="87339"/>
                </a:cubicBezTo>
                <a:cubicBezTo>
                  <a:pt x="532653" y="148533"/>
                  <a:pt x="447647" y="269868"/>
                  <a:pt x="397654" y="367164"/>
                </a:cubicBezTo>
                <a:cubicBezTo>
                  <a:pt x="347661" y="464460"/>
                  <a:pt x="318113" y="543995"/>
                  <a:pt x="279010" y="671113"/>
                </a:cubicBezTo>
                <a:cubicBezTo>
                  <a:pt x="239907" y="798231"/>
                  <a:pt x="206270" y="973073"/>
                  <a:pt x="163036" y="1129874"/>
                </a:cubicBezTo>
                <a:cubicBezTo>
                  <a:pt x="119802" y="1286675"/>
                  <a:pt x="44570" y="1463770"/>
                  <a:pt x="19607" y="1611918"/>
                </a:cubicBezTo>
                <a:cubicBezTo>
                  <a:pt x="-5356" y="1760066"/>
                  <a:pt x="-5358" y="1889554"/>
                  <a:pt x="13255" y="2018763"/>
                </a:cubicBezTo>
                <a:cubicBezTo>
                  <a:pt x="31868" y="2147972"/>
                  <a:pt x="99972" y="2282380"/>
                  <a:pt x="131286" y="2387174"/>
                </a:cubicBezTo>
                <a:cubicBezTo>
                  <a:pt x="162600" y="2491968"/>
                  <a:pt x="168328" y="2573441"/>
                  <a:pt x="201136" y="2647524"/>
                </a:cubicBezTo>
                <a:cubicBezTo>
                  <a:pt x="233944" y="2721607"/>
                  <a:pt x="303794" y="2800982"/>
                  <a:pt x="328136" y="2831674"/>
                </a:cubicBezTo>
                <a:cubicBezTo>
                  <a:pt x="352478" y="2862366"/>
                  <a:pt x="347186" y="2831674"/>
                  <a:pt x="347186" y="2831674"/>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26" name="ZoneTexte 25"/>
          <p:cNvSpPr txBox="1"/>
          <p:nvPr/>
        </p:nvSpPr>
        <p:spPr>
          <a:xfrm rot="16631853">
            <a:off x="3754540" y="3954585"/>
            <a:ext cx="1514232" cy="576126"/>
          </a:xfrm>
          <a:prstGeom prst="rect">
            <a:avLst/>
          </a:prstGeom>
          <a:noFill/>
        </p:spPr>
        <p:txBody>
          <a:bodyPr wrap="square" rtlCol="0">
            <a:prstTxWarp prst="textArchUp">
              <a:avLst/>
            </a:prstTxWarp>
            <a:spAutoFit/>
          </a:bodyPr>
          <a:lstStyle/>
          <a:p>
            <a:pPr algn="ctr"/>
            <a:r>
              <a:rPr lang="fr-FR" sz="1400" dirty="0">
                <a:solidFill>
                  <a:srgbClr val="008000"/>
                </a:solidFill>
              </a:rPr>
              <a:t>Greenwich </a:t>
            </a:r>
          </a:p>
        </p:txBody>
      </p:sp>
      <p:sp>
        <p:nvSpPr>
          <p:cNvPr id="37" name="ZoneTexte 36"/>
          <p:cNvSpPr txBox="1"/>
          <p:nvPr/>
        </p:nvSpPr>
        <p:spPr>
          <a:xfrm>
            <a:off x="3625391" y="5841538"/>
            <a:ext cx="1899127" cy="276999"/>
          </a:xfrm>
          <a:prstGeom prst="rect">
            <a:avLst/>
          </a:prstGeom>
          <a:noFill/>
          <a:effectLst>
            <a:reflection stA="0" endPos="0" dir="5400000" sy="-100000" algn="bl" rotWithShape="0"/>
          </a:effectLst>
        </p:spPr>
        <p:txBody>
          <a:bodyPr wrap="square" rtlCol="0">
            <a:spAutoFit/>
          </a:bodyPr>
          <a:lstStyle/>
          <a:p>
            <a:pPr algn="ctr"/>
            <a:r>
              <a:rPr lang="fr-FR" sz="1200" dirty="0">
                <a:solidFill>
                  <a:srgbClr val="000000"/>
                </a:solidFill>
              </a:rPr>
              <a:t>Pôle Sud</a:t>
            </a:r>
          </a:p>
        </p:txBody>
      </p:sp>
      <p:sp>
        <p:nvSpPr>
          <p:cNvPr id="38" name="ZoneTexte 37"/>
          <p:cNvSpPr txBox="1"/>
          <p:nvPr/>
        </p:nvSpPr>
        <p:spPr>
          <a:xfrm>
            <a:off x="3645116" y="2606416"/>
            <a:ext cx="1899127" cy="276999"/>
          </a:xfrm>
          <a:prstGeom prst="rect">
            <a:avLst/>
          </a:prstGeom>
          <a:noFill/>
        </p:spPr>
        <p:txBody>
          <a:bodyPr wrap="square" rtlCol="0">
            <a:spAutoFit/>
          </a:bodyPr>
          <a:lstStyle/>
          <a:p>
            <a:pPr algn="ctr"/>
            <a:r>
              <a:rPr lang="fr-FR" sz="1200" dirty="0"/>
              <a:t>Pôle Nord </a:t>
            </a:r>
          </a:p>
        </p:txBody>
      </p:sp>
      <p:sp>
        <p:nvSpPr>
          <p:cNvPr id="40" name="ZoneTexte 39"/>
          <p:cNvSpPr txBox="1"/>
          <p:nvPr/>
        </p:nvSpPr>
        <p:spPr>
          <a:xfrm>
            <a:off x="24738" y="1580821"/>
            <a:ext cx="9144000" cy="307777"/>
          </a:xfrm>
          <a:prstGeom prst="rect">
            <a:avLst/>
          </a:prstGeom>
          <a:noFill/>
        </p:spPr>
        <p:txBody>
          <a:bodyPr wrap="square" rtlCol="0">
            <a:spAutoFit/>
          </a:bodyPr>
          <a:lstStyle/>
          <a:p>
            <a:pPr algn="ctr" fontAlgn="base">
              <a:spcBef>
                <a:spcPct val="0"/>
              </a:spcBef>
              <a:spcAft>
                <a:spcPts val="600"/>
              </a:spcAft>
              <a:defRPr/>
            </a:pPr>
            <a:r>
              <a:rPr lang="fr-FR" sz="1400" b="1" cap="all" dirty="0">
                <a:ln w="9000" cmpd="sng">
                  <a:solidFill>
                    <a:schemeClr val="accent4">
                      <a:shade val="50000"/>
                      <a:satMod val="120000"/>
                    </a:schemeClr>
                  </a:solidFill>
                  <a:prstDash val="solid"/>
                </a:ln>
                <a:solidFill>
                  <a:srgbClr val="000000"/>
                </a:solidFill>
                <a:latin typeface="Trebuchet MS"/>
                <a:cs typeface="Trebuchet MS"/>
              </a:rPr>
              <a:t>Méridiens</a:t>
            </a:r>
          </a:p>
        </p:txBody>
      </p:sp>
    </p:spTree>
    <p:extLst>
      <p:ext uri="{BB962C8B-B14F-4D97-AF65-F5344CB8AC3E}">
        <p14:creationId xmlns:p14="http://schemas.microsoft.com/office/powerpoint/2010/main" val="23363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up)">
                                      <p:cBhvr>
                                        <p:cTn id="11" dur="500"/>
                                        <p:tgtEl>
                                          <p:spTgt spid="55"/>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800"/>
                                        <p:tgtEl>
                                          <p:spTgt spid="4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800"/>
                                        <p:tgtEl>
                                          <p:spTgt spid="4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800"/>
                                        <p:tgtEl>
                                          <p:spTgt spid="4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up)">
                                      <p:cBhvr>
                                        <p:cTn id="28" dur="800"/>
                                        <p:tgtEl>
                                          <p:spTgt spid="4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800"/>
                                        <p:tgtEl>
                                          <p:spTgt spid="4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800"/>
                                        <p:tgtEl>
                                          <p:spTgt spid="4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up)">
                                      <p:cBhvr>
                                        <p:cTn id="37" dur="800"/>
                                        <p:tgtEl>
                                          <p:spTgt spid="5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up)">
                                      <p:cBhvr>
                                        <p:cTn id="40" dur="800"/>
                                        <p:tgtEl>
                                          <p:spTgt spid="5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up)">
                                      <p:cBhvr>
                                        <p:cTn id="43" dur="800"/>
                                        <p:tgtEl>
                                          <p:spTgt spid="5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up)">
                                      <p:cBhvr>
                                        <p:cTn id="46" dur="8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9" grpId="0"/>
      <p:bldP spid="42" grpId="0" animBg="1"/>
      <p:bldP spid="44" grpId="0" animBg="1"/>
      <p:bldP spid="45" grpId="0" animBg="1"/>
      <p:bldP spid="47" grpId="0" animBg="1"/>
      <p:bldP spid="48" grpId="0" animBg="1"/>
      <p:bldP spid="49" grpId="0" animBg="1"/>
      <p:bldP spid="50" grpId="0" animBg="1"/>
      <p:bldP spid="51" grpId="0" animBg="1"/>
      <p:bldP spid="53" grpId="0" animBg="1"/>
      <p:bldP spid="54" grpId="0" animBg="1"/>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a:srcRect/>
          <a:stretch/>
        </p:blipFill>
        <p:spPr>
          <a:xfrm>
            <a:off x="604038" y="1028700"/>
            <a:ext cx="7900999" cy="5283199"/>
          </a:xfrm>
          <a:prstGeom prst="rect">
            <a:avLst/>
          </a:prstGeom>
          <a:ln>
            <a:noFill/>
          </a:ln>
          <a:effectLst>
            <a:softEdge rad="112500"/>
          </a:effectLst>
        </p:spPr>
      </p:pic>
      <p:sp>
        <p:nvSpPr>
          <p:cNvPr id="25" name="Rectangle 24"/>
          <p:cNvSpPr/>
          <p:nvPr/>
        </p:nvSpPr>
        <p:spPr>
          <a:xfrm>
            <a:off x="1638300" y="278367"/>
            <a:ext cx="5880100" cy="400110"/>
          </a:xfrm>
          <a:prstGeom prst="rect">
            <a:avLst/>
          </a:prstGeom>
        </p:spPr>
        <p:txBody>
          <a:bodyPr wrap="square">
            <a:spAutoFit/>
          </a:bodyPr>
          <a:lstStyle/>
          <a:p>
            <a:pPr algn="ctr">
              <a:spcAft>
                <a:spcPts val="600"/>
              </a:spcAft>
              <a:defRPr/>
            </a:pPr>
            <a:r>
              <a:rPr lang="fr-FR" sz="2000" cap="all" dirty="0">
                <a:latin typeface="Trebuchet MS"/>
                <a:cs typeface="Trebuchet MS"/>
              </a:rPr>
              <a:t>CARTE DES LIGNES ISOGONES</a:t>
            </a:r>
          </a:p>
        </p:txBody>
      </p:sp>
      <p:sp>
        <p:nvSpPr>
          <p:cNvPr id="26" name="Bouton d'action : Informations 25">
            <a:hlinkClick r:id="rId4" action="ppaction://hlinksldjump" highlightClick="1"/>
          </p:cNvPr>
          <p:cNvSpPr/>
          <p:nvPr/>
        </p:nvSpPr>
        <p:spPr>
          <a:xfrm>
            <a:off x="434975" y="306744"/>
            <a:ext cx="579953" cy="279400"/>
          </a:xfrm>
          <a:prstGeom prst="actionButtonInformation">
            <a:avLst/>
          </a:prstGeom>
          <a:ln w="19050" cmpd="sng"/>
          <a:effectLst>
            <a:innerShdw blurRad="63500" dist="50800" dir="135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5544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Box 4"/>
          <p:cNvSpPr txBox="1">
            <a:spLocks noChangeAspect="1" noChangeArrowheads="1"/>
          </p:cNvSpPr>
          <p:nvPr/>
        </p:nvSpPr>
        <p:spPr bwMode="auto">
          <a:xfrm>
            <a:off x="1502146" y="2002771"/>
            <a:ext cx="6119995" cy="1268134"/>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130000"/>
              </a:lnSpc>
              <a:spcAft>
                <a:spcPts val="0"/>
              </a:spcAft>
              <a:defRPr/>
            </a:pPr>
            <a:r>
              <a:rPr lang="fr-FR"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4" name="Text Box 4"/>
          <p:cNvSpPr txBox="1">
            <a:spLocks noChangeAspect="1" noChangeArrowheads="1"/>
          </p:cNvSpPr>
          <p:nvPr/>
        </p:nvSpPr>
        <p:spPr bwMode="auto">
          <a:xfrm>
            <a:off x="1527877" y="2636838"/>
            <a:ext cx="6119995" cy="1268134"/>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lnSpc>
                <a:spcPct val="130000"/>
              </a:lnSpc>
              <a:spcAft>
                <a:spcPts val="0"/>
              </a:spcAft>
              <a:defRPr/>
            </a:pPr>
            <a:r>
              <a:rPr lang="fr-F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QCM</a:t>
            </a:r>
          </a:p>
        </p:txBody>
      </p:sp>
      <p:sp>
        <p:nvSpPr>
          <p:cNvPr id="5" name="Rectangle 4"/>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522298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685800" y="3283957"/>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8147756" cy="2544286"/>
          </a:xfrm>
          <a:prstGeom prst="rect">
            <a:avLst/>
          </a:prstGeom>
          <a:noFill/>
          <a:ln w="9525">
            <a:noFill/>
            <a:miter lim="800000"/>
            <a:headEnd/>
            <a:tailEnd/>
          </a:ln>
          <a:effectLst/>
        </p:spPr>
        <p:txBody>
          <a:bodyPr wrap="square">
            <a:prstTxWarp prst="textNoShape">
              <a:avLst/>
            </a:prstTxWarp>
            <a:spAutoFit/>
          </a:bodyPr>
          <a:lstStyle/>
          <a:p>
            <a:pPr>
              <a:lnSpc>
                <a:spcPct val="150000"/>
              </a:lnSpc>
              <a:spcAft>
                <a:spcPts val="1200"/>
              </a:spcAft>
            </a:pPr>
            <a:r>
              <a:rPr lang="fr-FR" sz="1600" b="1" dirty="0"/>
              <a:t>Sur une carte dont l’échelle est de 1/1 000 000ème, 1 cm représente :</a:t>
            </a:r>
            <a:endParaRPr lang="fr-FR" sz="1600" dirty="0"/>
          </a:p>
          <a:p>
            <a:pPr marL="800100" lvl="1" indent="-342900">
              <a:lnSpc>
                <a:spcPct val="200000"/>
              </a:lnSpc>
              <a:buFont typeface="+mj-lt"/>
              <a:buAutoNum type="alphaLcPeriod"/>
            </a:pPr>
            <a:r>
              <a:rPr lang="pt-BR" sz="1600" dirty="0"/>
              <a:t>10 km		</a:t>
            </a:r>
          </a:p>
          <a:p>
            <a:pPr marL="800100" lvl="1" indent="-342900">
              <a:lnSpc>
                <a:spcPct val="200000"/>
              </a:lnSpc>
              <a:buFont typeface="+mj-lt"/>
              <a:buAutoNum type="alphaLcPeriod"/>
            </a:pPr>
            <a:r>
              <a:rPr lang="pt-BR" sz="1600" dirty="0"/>
              <a:t>1 km		</a:t>
            </a:r>
          </a:p>
          <a:p>
            <a:pPr marL="800100" lvl="1" indent="-342900">
              <a:lnSpc>
                <a:spcPct val="200000"/>
              </a:lnSpc>
              <a:buFont typeface="+mj-lt"/>
              <a:buAutoNum type="alphaLcPeriod"/>
            </a:pPr>
            <a:r>
              <a:rPr lang="pt-BR" sz="1600" dirty="0"/>
              <a:t>100 m</a:t>
            </a:r>
          </a:p>
          <a:p>
            <a:pPr marL="800100" lvl="1" indent="-342900">
              <a:lnSpc>
                <a:spcPct val="200000"/>
              </a:lnSpc>
              <a:buFont typeface="+mj-lt"/>
              <a:buAutoNum type="alphaLcPeriod"/>
            </a:pPr>
            <a:r>
              <a:rPr lang="pt-BR" sz="1600" dirty="0"/>
              <a:t>10 m</a:t>
            </a:r>
            <a:endParaRPr lang="fr-FR" sz="1600" dirty="0"/>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1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6688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968021" y="4229402"/>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8147756" cy="2513508"/>
          </a:xfrm>
          <a:prstGeom prst="rect">
            <a:avLst/>
          </a:prstGeom>
          <a:noFill/>
          <a:ln w="9525">
            <a:noFill/>
            <a:miter lim="800000"/>
            <a:headEnd/>
            <a:tailEnd/>
          </a:ln>
          <a:effectLst/>
        </p:spPr>
        <p:txBody>
          <a:bodyPr wrap="square">
            <a:prstTxWarp prst="textNoShape">
              <a:avLst/>
            </a:prstTxWarp>
            <a:spAutoFit/>
          </a:bodyPr>
          <a:lstStyle/>
          <a:p>
            <a:r>
              <a:rPr lang="fr-FR" sz="1600" b="1" dirty="0"/>
              <a:t>Sur une carte OACI au 1/500 000, on mesure entre deux aérodromes 28 cm. La distance qui les sépare sur le terrain est de :</a:t>
            </a:r>
            <a:endParaRPr lang="fr-FR" sz="1600" dirty="0"/>
          </a:p>
          <a:p>
            <a:pPr marL="800100" lvl="1" indent="-342900">
              <a:lnSpc>
                <a:spcPct val="200000"/>
              </a:lnSpc>
              <a:buAutoNum type="alphaLcParenR"/>
            </a:pPr>
            <a:r>
              <a:rPr lang="fr-FR" sz="1600" dirty="0"/>
              <a:t>56 km.	</a:t>
            </a:r>
          </a:p>
          <a:p>
            <a:pPr marL="800100" lvl="1" indent="-342900">
              <a:lnSpc>
                <a:spcPct val="200000"/>
              </a:lnSpc>
              <a:buAutoNum type="alphaLcParenR"/>
            </a:pPr>
            <a:r>
              <a:rPr lang="fr-FR" sz="1600" dirty="0"/>
              <a:t>28 NM</a:t>
            </a:r>
          </a:p>
          <a:p>
            <a:pPr marL="800100" lvl="1" indent="-342900">
              <a:lnSpc>
                <a:spcPct val="200000"/>
              </a:lnSpc>
              <a:buAutoNum type="alphaLcParenR"/>
            </a:pPr>
            <a:r>
              <a:rPr lang="fr-FR" sz="1600" dirty="0"/>
              <a:t>140 km.</a:t>
            </a:r>
          </a:p>
          <a:p>
            <a:pPr marL="800100" lvl="1" indent="-342900">
              <a:lnSpc>
                <a:spcPct val="200000"/>
              </a:lnSpc>
              <a:buAutoNum type="alphaLcParenR"/>
            </a:pPr>
            <a:r>
              <a:rPr lang="fr-FR" sz="1600" dirty="0"/>
              <a:t>280 km.</a:t>
            </a:r>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2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17100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835377" y="3481521"/>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8147756" cy="2267287"/>
          </a:xfrm>
          <a:prstGeom prst="rect">
            <a:avLst/>
          </a:prstGeom>
          <a:noFill/>
          <a:ln w="9525">
            <a:noFill/>
            <a:miter lim="800000"/>
            <a:headEnd/>
            <a:tailEnd/>
          </a:ln>
          <a:effectLst/>
        </p:spPr>
        <p:txBody>
          <a:bodyPr wrap="square">
            <a:prstTxWarp prst="textNoShape">
              <a:avLst/>
            </a:prstTxWarp>
            <a:spAutoFit/>
          </a:bodyPr>
          <a:lstStyle/>
          <a:p>
            <a:r>
              <a:rPr lang="fr-FR" sz="1600" b="1" dirty="0"/>
              <a:t>Sur un méridien terrestre, un arc de 1 minute correspond à une distance de :</a:t>
            </a:r>
            <a:endParaRPr lang="fr-FR" sz="1600" dirty="0"/>
          </a:p>
          <a:p>
            <a:pPr marL="800100" lvl="1" indent="-342900">
              <a:lnSpc>
                <a:spcPct val="200000"/>
              </a:lnSpc>
              <a:buAutoNum type="alphaLcParenR"/>
            </a:pPr>
            <a:r>
              <a:rPr lang="fr-FR" sz="1600" dirty="0"/>
              <a:t>1 mile terrestre	</a:t>
            </a:r>
          </a:p>
          <a:p>
            <a:pPr marL="800100" lvl="1" indent="-342900">
              <a:lnSpc>
                <a:spcPct val="200000"/>
              </a:lnSpc>
              <a:buAutoNum type="alphaLcParenR"/>
            </a:pPr>
            <a:r>
              <a:rPr lang="fr-FR" sz="1600" dirty="0"/>
              <a:t>1 mille nautique</a:t>
            </a:r>
          </a:p>
          <a:p>
            <a:pPr marL="800100" lvl="1" indent="-342900">
              <a:lnSpc>
                <a:spcPct val="200000"/>
              </a:lnSpc>
              <a:buAutoNum type="alphaLcParenR"/>
            </a:pPr>
            <a:r>
              <a:rPr lang="fr-FR" sz="1600" dirty="0"/>
              <a:t>60 milles nautiques  </a:t>
            </a:r>
          </a:p>
          <a:p>
            <a:pPr marL="800100" lvl="1" indent="-342900">
              <a:lnSpc>
                <a:spcPct val="200000"/>
              </a:lnSpc>
              <a:buAutoNum type="alphaLcParenR"/>
            </a:pPr>
            <a:r>
              <a:rPr lang="fr-FR" sz="1600" dirty="0"/>
              <a:t>60 kilomètres</a:t>
            </a:r>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3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58921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939799" y="4229402"/>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8147756" cy="2513508"/>
          </a:xfrm>
          <a:prstGeom prst="rect">
            <a:avLst/>
          </a:prstGeom>
          <a:noFill/>
          <a:ln w="9525">
            <a:noFill/>
            <a:miter lim="800000"/>
            <a:headEnd/>
            <a:tailEnd/>
          </a:ln>
          <a:effectLst/>
        </p:spPr>
        <p:txBody>
          <a:bodyPr wrap="square">
            <a:prstTxWarp prst="textNoShape">
              <a:avLst/>
            </a:prstTxWarp>
            <a:spAutoFit/>
          </a:bodyPr>
          <a:lstStyle/>
          <a:p>
            <a:r>
              <a:rPr lang="fr-FR" sz="1600" b="1" dirty="0"/>
              <a:t>On détermine la position d'un point sur la Terre par sa latitude et sa longitude. Les latitudes varient de :</a:t>
            </a:r>
            <a:endParaRPr lang="fr-FR" sz="1600" dirty="0"/>
          </a:p>
          <a:p>
            <a:pPr marL="800100" lvl="1" indent="-342900">
              <a:lnSpc>
                <a:spcPct val="200000"/>
              </a:lnSpc>
              <a:buFont typeface="+mj-lt"/>
              <a:buAutoNum type="alphaLcPeriod"/>
            </a:pPr>
            <a:r>
              <a:rPr lang="fr-FR" sz="1600" dirty="0"/>
              <a:t>0° à 180°et les longitudes de 0 à 90°	</a:t>
            </a:r>
          </a:p>
          <a:p>
            <a:pPr marL="800100" lvl="1" indent="-342900">
              <a:lnSpc>
                <a:spcPct val="200000"/>
              </a:lnSpc>
              <a:buFont typeface="+mj-lt"/>
              <a:buAutoNum type="alphaLcPeriod"/>
            </a:pPr>
            <a:r>
              <a:rPr lang="fr-FR" sz="1600" dirty="0"/>
              <a:t>0° à 90° et les longitudes de 0 à 360°</a:t>
            </a:r>
          </a:p>
          <a:p>
            <a:pPr marL="800100" lvl="1" indent="-342900">
              <a:lnSpc>
                <a:spcPct val="200000"/>
              </a:lnSpc>
              <a:buFont typeface="+mj-lt"/>
              <a:buAutoNum type="alphaLcPeriod"/>
            </a:pPr>
            <a:r>
              <a:rPr lang="fr-FR" sz="1600" dirty="0"/>
              <a:t>0° à 90°et les longitudes de 0 à 180°	           	</a:t>
            </a:r>
          </a:p>
          <a:p>
            <a:pPr marL="800100" lvl="1" indent="-342900">
              <a:lnSpc>
                <a:spcPct val="200000"/>
              </a:lnSpc>
              <a:buFont typeface="+mj-lt"/>
              <a:buAutoNum type="alphaLcPeriod"/>
            </a:pPr>
            <a:r>
              <a:rPr lang="fr-FR" sz="1600" dirty="0"/>
              <a:t>0° à 180°et les longitudes de 0 à 360°</a:t>
            </a:r>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4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66586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968021" y="4483468"/>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8147756" cy="2267287"/>
          </a:xfrm>
          <a:prstGeom prst="rect">
            <a:avLst/>
          </a:prstGeom>
          <a:noFill/>
          <a:ln w="9525">
            <a:noFill/>
            <a:miter lim="800000"/>
            <a:headEnd/>
            <a:tailEnd/>
          </a:ln>
          <a:effectLst/>
        </p:spPr>
        <p:txBody>
          <a:bodyPr wrap="square">
            <a:prstTxWarp prst="textNoShape">
              <a:avLst/>
            </a:prstTxWarp>
            <a:spAutoFit/>
          </a:bodyPr>
          <a:lstStyle/>
          <a:p>
            <a:r>
              <a:rPr lang="fr-FR" sz="1600" b="1" dirty="0"/>
              <a:t>La dérive :</a:t>
            </a:r>
            <a:r>
              <a:rPr lang="pt-BR" sz="1600" dirty="0"/>
              <a:t> </a:t>
            </a:r>
          </a:p>
          <a:p>
            <a:pPr marL="800100" lvl="1" indent="-342900">
              <a:lnSpc>
                <a:spcPct val="200000"/>
              </a:lnSpc>
              <a:buFont typeface="+mj-lt"/>
              <a:buAutoNum type="alphaLcPeriod"/>
            </a:pPr>
            <a:r>
              <a:rPr lang="pt-BR" sz="1600" dirty="0"/>
              <a:t>est </a:t>
            </a:r>
            <a:r>
              <a:rPr lang="pt-BR" sz="1600" dirty="0" err="1"/>
              <a:t>l'angle</a:t>
            </a:r>
            <a:r>
              <a:rPr lang="pt-BR" sz="1600" dirty="0"/>
              <a:t> entre une </a:t>
            </a:r>
            <a:r>
              <a:rPr lang="pt-BR" sz="1600" dirty="0" err="1"/>
              <a:t>route</a:t>
            </a:r>
            <a:r>
              <a:rPr lang="pt-BR" sz="1600" dirty="0"/>
              <a:t> et </a:t>
            </a:r>
            <a:r>
              <a:rPr lang="pt-BR" sz="1600" dirty="0" err="1"/>
              <a:t>un</a:t>
            </a:r>
            <a:r>
              <a:rPr lang="pt-BR" sz="1600" dirty="0"/>
              <a:t> cap.		</a:t>
            </a:r>
            <a:endParaRPr lang="fr-FR" sz="1600" dirty="0"/>
          </a:p>
          <a:p>
            <a:pPr marL="800100" lvl="1" indent="-342900">
              <a:lnSpc>
                <a:spcPct val="200000"/>
              </a:lnSpc>
              <a:buFont typeface="+mj-lt"/>
              <a:buAutoNum type="alphaLcPeriod"/>
            </a:pPr>
            <a:r>
              <a:rPr lang="pt-BR" sz="1600" dirty="0" err="1"/>
              <a:t>dépend</a:t>
            </a:r>
            <a:r>
              <a:rPr lang="pt-BR" sz="1600" dirty="0"/>
              <a:t> de </a:t>
            </a:r>
            <a:r>
              <a:rPr lang="pt-BR" sz="1600" dirty="0" err="1"/>
              <a:t>l'orientation</a:t>
            </a:r>
            <a:r>
              <a:rPr lang="pt-BR" sz="1600" dirty="0"/>
              <a:t> et de </a:t>
            </a:r>
            <a:r>
              <a:rPr lang="pt-BR" sz="1600" dirty="0" err="1"/>
              <a:t>la</a:t>
            </a:r>
            <a:r>
              <a:rPr lang="pt-BR" sz="1600" dirty="0"/>
              <a:t> force </a:t>
            </a:r>
            <a:r>
              <a:rPr lang="pt-BR" sz="1600" dirty="0" err="1"/>
              <a:t>du</a:t>
            </a:r>
            <a:r>
              <a:rPr lang="pt-BR" sz="1600" dirty="0"/>
              <a:t> </a:t>
            </a:r>
            <a:r>
              <a:rPr lang="pt-BR" sz="1600" dirty="0" err="1"/>
              <a:t>vent</a:t>
            </a:r>
            <a:r>
              <a:rPr lang="pt-BR" sz="1600" dirty="0"/>
              <a:t>.</a:t>
            </a:r>
            <a:endParaRPr lang="fr-FR" sz="1600" dirty="0"/>
          </a:p>
          <a:p>
            <a:pPr marL="800100" lvl="1" indent="-342900">
              <a:lnSpc>
                <a:spcPct val="200000"/>
              </a:lnSpc>
              <a:buFont typeface="+mj-lt"/>
              <a:buAutoNum type="alphaLcPeriod"/>
            </a:pPr>
            <a:r>
              <a:rPr lang="pt-BR" sz="1600" dirty="0"/>
              <a:t>est </a:t>
            </a:r>
            <a:r>
              <a:rPr lang="pt-BR" sz="1600" dirty="0" err="1"/>
              <a:t>fonction</a:t>
            </a:r>
            <a:r>
              <a:rPr lang="pt-BR" sz="1600" dirty="0"/>
              <a:t> de </a:t>
            </a:r>
            <a:r>
              <a:rPr lang="pt-BR" sz="1600" dirty="0" err="1"/>
              <a:t>la</a:t>
            </a:r>
            <a:r>
              <a:rPr lang="pt-BR" sz="1600" dirty="0"/>
              <a:t> </a:t>
            </a:r>
            <a:r>
              <a:rPr lang="pt-BR" sz="1600" dirty="0" err="1"/>
              <a:t>vitesse</a:t>
            </a:r>
            <a:r>
              <a:rPr lang="pt-BR" sz="1600" dirty="0"/>
              <a:t> de </a:t>
            </a:r>
            <a:r>
              <a:rPr lang="pt-BR" sz="1600" dirty="0" err="1"/>
              <a:t>l'aéronef</a:t>
            </a:r>
            <a:r>
              <a:rPr lang="pt-BR" sz="1600" dirty="0"/>
              <a:t>.		</a:t>
            </a:r>
            <a:endParaRPr lang="fr-FR" sz="1600" dirty="0"/>
          </a:p>
          <a:p>
            <a:pPr marL="800100" lvl="1" indent="-342900">
              <a:lnSpc>
                <a:spcPct val="200000"/>
              </a:lnSpc>
              <a:buFont typeface="+mj-lt"/>
              <a:buAutoNum type="alphaLcPeriod"/>
            </a:pPr>
            <a:r>
              <a:rPr lang="pt-BR" sz="1600" dirty="0" err="1"/>
              <a:t>toutes</a:t>
            </a:r>
            <a:r>
              <a:rPr lang="pt-BR" sz="1600" dirty="0"/>
              <a:t> </a:t>
            </a:r>
            <a:r>
              <a:rPr lang="pt-BR" sz="1600" dirty="0" err="1"/>
              <a:t>les</a:t>
            </a:r>
            <a:r>
              <a:rPr lang="pt-BR" sz="1600" dirty="0"/>
              <a:t> </a:t>
            </a:r>
            <a:r>
              <a:rPr lang="pt-BR" sz="1600" dirty="0" err="1"/>
              <a:t>propositions</a:t>
            </a:r>
            <a:r>
              <a:rPr lang="pt-BR" sz="1600" dirty="0"/>
              <a:t> </a:t>
            </a:r>
            <a:r>
              <a:rPr lang="pt-BR" sz="1600" dirty="0" err="1"/>
              <a:t>sont</a:t>
            </a:r>
            <a:r>
              <a:rPr lang="pt-BR" sz="1600" dirty="0"/>
              <a:t> </a:t>
            </a:r>
            <a:r>
              <a:rPr lang="pt-BR" sz="1600" dirty="0" err="1"/>
              <a:t>exactes</a:t>
            </a:r>
            <a:r>
              <a:rPr lang="pt-BR" sz="1600" dirty="0"/>
              <a:t>.</a:t>
            </a:r>
            <a:r>
              <a:rPr lang="fr-FR" sz="1600" dirty="0"/>
              <a:t> </a:t>
            </a:r>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5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46521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968021" y="4471038"/>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94267" y="2558630"/>
            <a:ext cx="8147756" cy="2513508"/>
          </a:xfrm>
          <a:prstGeom prst="rect">
            <a:avLst/>
          </a:prstGeom>
          <a:noFill/>
          <a:ln w="9525">
            <a:noFill/>
            <a:miter lim="800000"/>
            <a:headEnd/>
            <a:tailEnd/>
          </a:ln>
          <a:effectLst/>
        </p:spPr>
        <p:txBody>
          <a:bodyPr wrap="square">
            <a:prstTxWarp prst="textNoShape">
              <a:avLst/>
            </a:prstTxWarp>
            <a:spAutoFit/>
          </a:bodyPr>
          <a:lstStyle/>
          <a:p>
            <a:r>
              <a:rPr lang="fr-FR" sz="1600" b="1" dirty="0"/>
              <a:t>L’angle compris entre la direction du nord et la trajectoire au sol suivi par l’aéronef est :</a:t>
            </a:r>
            <a:endParaRPr lang="fr-FR" sz="1600" dirty="0"/>
          </a:p>
          <a:p>
            <a:pPr marL="800100" lvl="1" indent="-342900">
              <a:lnSpc>
                <a:spcPct val="200000"/>
              </a:lnSpc>
              <a:buFont typeface="+mj-lt"/>
              <a:buAutoNum type="alphaLcPeriod"/>
            </a:pPr>
            <a:r>
              <a:rPr lang="pt-BR" sz="1600" dirty="0" err="1"/>
              <a:t>le</a:t>
            </a:r>
            <a:r>
              <a:rPr lang="pt-BR" sz="1600" dirty="0"/>
              <a:t> cap.			</a:t>
            </a:r>
            <a:endParaRPr lang="fr-FR" sz="1600" dirty="0"/>
          </a:p>
          <a:p>
            <a:pPr marL="800100" lvl="1" indent="-342900">
              <a:lnSpc>
                <a:spcPct val="200000"/>
              </a:lnSpc>
              <a:buFont typeface="+mj-lt"/>
              <a:buAutoNum type="alphaLcPeriod"/>
            </a:pPr>
            <a:r>
              <a:rPr lang="pt-BR" sz="1600" dirty="0" err="1"/>
              <a:t>la</a:t>
            </a:r>
            <a:r>
              <a:rPr lang="pt-BR" sz="1600" dirty="0"/>
              <a:t> </a:t>
            </a:r>
            <a:r>
              <a:rPr lang="pt-BR" sz="1600" dirty="0" err="1"/>
              <a:t>déclinaison</a:t>
            </a:r>
            <a:r>
              <a:rPr lang="pt-BR" sz="1600" dirty="0"/>
              <a:t>.	</a:t>
            </a:r>
            <a:endParaRPr lang="fr-FR" sz="1600" dirty="0"/>
          </a:p>
          <a:p>
            <a:pPr marL="800100" lvl="1" indent="-342900">
              <a:lnSpc>
                <a:spcPct val="200000"/>
              </a:lnSpc>
              <a:buFont typeface="+mj-lt"/>
              <a:buAutoNum type="alphaLcPeriod"/>
            </a:pPr>
            <a:r>
              <a:rPr lang="pt-BR" sz="1600" dirty="0" err="1"/>
              <a:t>la</a:t>
            </a:r>
            <a:r>
              <a:rPr lang="pt-BR" sz="1600" dirty="0"/>
              <a:t> </a:t>
            </a:r>
            <a:r>
              <a:rPr lang="pt-BR" sz="1600" dirty="0" err="1"/>
              <a:t>dérive</a:t>
            </a:r>
            <a:r>
              <a:rPr lang="pt-BR" sz="1600" dirty="0"/>
              <a:t>.	</a:t>
            </a:r>
            <a:endParaRPr lang="fr-FR" sz="1600" dirty="0"/>
          </a:p>
          <a:p>
            <a:pPr marL="800100" lvl="1" indent="-342900">
              <a:lnSpc>
                <a:spcPct val="200000"/>
              </a:lnSpc>
              <a:buFont typeface="+mj-lt"/>
              <a:buAutoNum type="alphaLcPeriod"/>
            </a:pPr>
            <a:r>
              <a:rPr lang="pt-BR" sz="1600" dirty="0" err="1"/>
              <a:t>la</a:t>
            </a:r>
            <a:r>
              <a:rPr lang="pt-BR" sz="1600" dirty="0"/>
              <a:t> </a:t>
            </a:r>
            <a:r>
              <a:rPr lang="pt-BR" sz="1600" dirty="0" err="1"/>
              <a:t>route</a:t>
            </a:r>
            <a:r>
              <a:rPr lang="pt-BR" sz="1600" dirty="0"/>
              <a:t>.</a:t>
            </a:r>
            <a:endParaRPr lang="fr-FR" sz="1600" dirty="0"/>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6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75623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986367" y="3015847"/>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8147756" cy="2267287"/>
          </a:xfrm>
          <a:prstGeom prst="rect">
            <a:avLst/>
          </a:prstGeom>
          <a:noFill/>
          <a:ln w="9525">
            <a:noFill/>
            <a:miter lim="800000"/>
            <a:headEnd/>
            <a:tailEnd/>
          </a:ln>
          <a:effectLst/>
        </p:spPr>
        <p:txBody>
          <a:bodyPr wrap="square">
            <a:prstTxWarp prst="textNoShape">
              <a:avLst/>
            </a:prstTxWarp>
            <a:spAutoFit/>
          </a:bodyPr>
          <a:lstStyle/>
          <a:p>
            <a:r>
              <a:rPr lang="fr-FR" sz="1600" b="1" dirty="0"/>
              <a:t>La déclinaison magnétique est :</a:t>
            </a:r>
            <a:endParaRPr lang="fr-FR" sz="1600" dirty="0"/>
          </a:p>
          <a:p>
            <a:pPr marL="800100" lvl="1" indent="-342900">
              <a:lnSpc>
                <a:spcPct val="200000"/>
              </a:lnSpc>
              <a:buFont typeface="+mj-lt"/>
              <a:buAutoNum type="alphaLcPeriod"/>
            </a:pPr>
            <a:r>
              <a:rPr lang="pt-BR" sz="1600" dirty="0" err="1"/>
              <a:t>l'angle</a:t>
            </a:r>
            <a:r>
              <a:rPr lang="pt-BR" sz="1600" dirty="0"/>
              <a:t> entre </a:t>
            </a:r>
            <a:r>
              <a:rPr lang="pt-BR" sz="1600" dirty="0" err="1"/>
              <a:t>nord</a:t>
            </a:r>
            <a:r>
              <a:rPr lang="pt-BR" sz="1600" dirty="0"/>
              <a:t> </a:t>
            </a:r>
            <a:r>
              <a:rPr lang="pt-BR" sz="1600" dirty="0" err="1"/>
              <a:t>vrai</a:t>
            </a:r>
            <a:r>
              <a:rPr lang="pt-BR" sz="1600" dirty="0"/>
              <a:t> et </a:t>
            </a:r>
            <a:r>
              <a:rPr lang="pt-BR" sz="1600" dirty="0" err="1"/>
              <a:t>nord</a:t>
            </a:r>
            <a:r>
              <a:rPr lang="pt-BR" sz="1600" dirty="0"/>
              <a:t> </a:t>
            </a:r>
            <a:r>
              <a:rPr lang="pt-BR" sz="1600" dirty="0" err="1"/>
              <a:t>magnétique</a:t>
            </a:r>
            <a:r>
              <a:rPr lang="pt-BR" sz="1600" dirty="0"/>
              <a:t>.</a:t>
            </a:r>
            <a:endParaRPr lang="fr-FR" sz="1600" dirty="0"/>
          </a:p>
          <a:p>
            <a:pPr marL="800100" lvl="1" indent="-342900">
              <a:lnSpc>
                <a:spcPct val="200000"/>
              </a:lnSpc>
              <a:buFont typeface="+mj-lt"/>
              <a:buAutoNum type="alphaLcPeriod"/>
            </a:pPr>
            <a:r>
              <a:rPr lang="pt-BR" sz="1600" dirty="0" err="1"/>
              <a:t>le</a:t>
            </a:r>
            <a:r>
              <a:rPr lang="pt-BR" sz="1600" dirty="0"/>
              <a:t> </a:t>
            </a:r>
            <a:r>
              <a:rPr lang="pt-BR" sz="1600" dirty="0" err="1"/>
              <a:t>décalage</a:t>
            </a:r>
            <a:r>
              <a:rPr lang="pt-BR" sz="1600" dirty="0"/>
              <a:t> entre </a:t>
            </a:r>
            <a:r>
              <a:rPr lang="pt-BR" sz="1600" dirty="0" err="1"/>
              <a:t>le</a:t>
            </a:r>
            <a:r>
              <a:rPr lang="pt-BR" sz="1600" dirty="0"/>
              <a:t> </a:t>
            </a:r>
            <a:r>
              <a:rPr lang="pt-BR" sz="1600" dirty="0" err="1"/>
              <a:t>compas</a:t>
            </a:r>
            <a:r>
              <a:rPr lang="pt-BR" sz="1600" dirty="0"/>
              <a:t> et </a:t>
            </a:r>
            <a:r>
              <a:rPr lang="pt-BR" sz="1600" dirty="0" err="1"/>
              <a:t>le</a:t>
            </a:r>
            <a:r>
              <a:rPr lang="pt-BR" sz="1600" dirty="0"/>
              <a:t> </a:t>
            </a:r>
            <a:r>
              <a:rPr lang="pt-BR" sz="1600" dirty="0" err="1"/>
              <a:t>conservateur</a:t>
            </a:r>
            <a:r>
              <a:rPr lang="pt-BR" sz="1600" dirty="0"/>
              <a:t> de cap.</a:t>
            </a:r>
            <a:endParaRPr lang="fr-FR" sz="1600" dirty="0"/>
          </a:p>
          <a:p>
            <a:pPr marL="800100" lvl="1" indent="-342900">
              <a:lnSpc>
                <a:spcPct val="200000"/>
              </a:lnSpc>
              <a:buFont typeface="+mj-lt"/>
              <a:buAutoNum type="alphaLcPeriod"/>
            </a:pPr>
            <a:r>
              <a:rPr lang="pt-BR" sz="1600" dirty="0" err="1"/>
              <a:t>la</a:t>
            </a:r>
            <a:r>
              <a:rPr lang="pt-BR" sz="1600" dirty="0"/>
              <a:t> </a:t>
            </a:r>
            <a:r>
              <a:rPr lang="pt-BR" sz="1600" dirty="0" err="1"/>
              <a:t>différence</a:t>
            </a:r>
            <a:r>
              <a:rPr lang="pt-BR" sz="1600" dirty="0"/>
              <a:t> entre </a:t>
            </a:r>
            <a:r>
              <a:rPr lang="pt-BR" sz="1600" dirty="0" err="1"/>
              <a:t>le</a:t>
            </a:r>
            <a:r>
              <a:rPr lang="pt-BR" sz="1600" dirty="0"/>
              <a:t> </a:t>
            </a:r>
            <a:r>
              <a:rPr lang="pt-BR" sz="1600" dirty="0" err="1"/>
              <a:t>cap</a:t>
            </a:r>
            <a:r>
              <a:rPr lang="pt-BR" sz="1600" dirty="0"/>
              <a:t> </a:t>
            </a:r>
            <a:r>
              <a:rPr lang="pt-BR" sz="1600" dirty="0" err="1"/>
              <a:t>compas</a:t>
            </a:r>
            <a:r>
              <a:rPr lang="pt-BR" sz="1600" dirty="0"/>
              <a:t> et </a:t>
            </a:r>
            <a:r>
              <a:rPr lang="pt-BR" sz="1600" dirty="0" err="1"/>
              <a:t>le</a:t>
            </a:r>
            <a:r>
              <a:rPr lang="pt-BR" sz="1600" dirty="0"/>
              <a:t> </a:t>
            </a:r>
            <a:r>
              <a:rPr lang="pt-BR" sz="1600" dirty="0" err="1"/>
              <a:t>cap</a:t>
            </a:r>
            <a:r>
              <a:rPr lang="pt-BR" sz="1600" dirty="0"/>
              <a:t> </a:t>
            </a:r>
            <a:r>
              <a:rPr lang="pt-BR" sz="1600" dirty="0" err="1"/>
              <a:t>magnétique</a:t>
            </a:r>
            <a:r>
              <a:rPr lang="pt-BR" sz="1600" dirty="0"/>
              <a:t>.</a:t>
            </a:r>
            <a:endParaRPr lang="fr-FR" sz="1600" dirty="0"/>
          </a:p>
          <a:p>
            <a:pPr marL="800100" lvl="1" indent="-342900">
              <a:lnSpc>
                <a:spcPct val="200000"/>
              </a:lnSpc>
              <a:buFont typeface="+mj-lt"/>
              <a:buAutoNum type="alphaLcPeriod"/>
            </a:pPr>
            <a:r>
              <a:rPr lang="pt-BR" sz="1600" dirty="0" err="1"/>
              <a:t>plus</a:t>
            </a:r>
            <a:r>
              <a:rPr lang="pt-BR" sz="1600" dirty="0"/>
              <a:t> forte </a:t>
            </a:r>
            <a:r>
              <a:rPr lang="pt-BR" sz="1600" dirty="0" err="1"/>
              <a:t>aux</a:t>
            </a:r>
            <a:r>
              <a:rPr lang="pt-BR" sz="1600" dirty="0"/>
              <a:t> latitudes </a:t>
            </a:r>
            <a:r>
              <a:rPr lang="pt-BR" sz="1600" dirty="0" err="1"/>
              <a:t>basses</a:t>
            </a:r>
            <a:r>
              <a:rPr lang="pt-BR" sz="1600" dirty="0"/>
              <a:t>.</a:t>
            </a:r>
            <a:endParaRPr lang="fr-FR" sz="1600" dirty="0"/>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7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18464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976487" y="3492835"/>
            <a:ext cx="3278013"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7734300" cy="2267287"/>
          </a:xfrm>
          <a:prstGeom prst="rect">
            <a:avLst/>
          </a:prstGeom>
          <a:noFill/>
          <a:ln w="9525">
            <a:noFill/>
            <a:miter lim="800000"/>
            <a:headEnd/>
            <a:tailEnd/>
          </a:ln>
          <a:effectLst/>
        </p:spPr>
        <p:txBody>
          <a:bodyPr wrap="square">
            <a:prstTxWarp prst="textNoShape">
              <a:avLst/>
            </a:prstTxWarp>
            <a:spAutoFit/>
          </a:bodyPr>
          <a:lstStyle/>
          <a:p>
            <a:r>
              <a:rPr lang="fr-FR" sz="1600" b="1" dirty="0"/>
              <a:t>La déviation est l’angle entre les directions respectives des </a:t>
            </a:r>
            <a:r>
              <a:rPr lang="fr-FR" sz="1600" b="1" dirty="0" err="1"/>
              <a:t>nords</a:t>
            </a:r>
            <a:r>
              <a:rPr lang="fr-FR" sz="1600" b="1" dirty="0"/>
              <a:t> :</a:t>
            </a:r>
            <a:endParaRPr lang="en-GB" sz="1600" b="1" dirty="0"/>
          </a:p>
          <a:p>
            <a:pPr marL="800100" lvl="1" indent="-342900">
              <a:lnSpc>
                <a:spcPct val="200000"/>
              </a:lnSpc>
              <a:buFont typeface="+mj-lt"/>
              <a:buAutoNum type="alphaLcPeriod"/>
            </a:pPr>
            <a:r>
              <a:rPr lang="fr-FR" sz="1600" dirty="0"/>
              <a:t>vrai et magnétique.</a:t>
            </a:r>
          </a:p>
          <a:p>
            <a:pPr marL="800100" lvl="1" indent="-342900">
              <a:lnSpc>
                <a:spcPct val="200000"/>
              </a:lnSpc>
              <a:buFont typeface="+mj-lt"/>
              <a:buAutoNum type="alphaLcPeriod"/>
            </a:pPr>
            <a:r>
              <a:rPr lang="fr-FR" sz="1600" dirty="0"/>
              <a:t>magnétique et compas</a:t>
            </a:r>
          </a:p>
          <a:p>
            <a:pPr marL="800100" lvl="1" indent="-342900">
              <a:lnSpc>
                <a:spcPct val="200000"/>
              </a:lnSpc>
              <a:buFont typeface="+mj-lt"/>
              <a:buAutoNum type="alphaLcPeriod"/>
            </a:pPr>
            <a:r>
              <a:rPr lang="fr-FR" sz="1600" dirty="0"/>
              <a:t>carte et vrai</a:t>
            </a:r>
          </a:p>
          <a:p>
            <a:pPr marL="800100" lvl="1" indent="-342900">
              <a:lnSpc>
                <a:spcPct val="200000"/>
              </a:lnSpc>
              <a:buFont typeface="+mj-lt"/>
              <a:buAutoNum type="alphaLcPeriod"/>
            </a:pPr>
            <a:r>
              <a:rPr lang="fr-FR" sz="1600" dirty="0"/>
              <a:t>vrai et compas</a:t>
            </a:r>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8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06039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173462" y="1081354"/>
            <a:ext cx="7218009" cy="5101336"/>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400" dirty="0">
                <a:latin typeface="Trebuchet MS"/>
              </a:rPr>
              <a:t>LA TERRE ET SES REFERENCES</a:t>
            </a:r>
          </a:p>
          <a:p>
            <a:pPr marL="742950" lvl="1" indent="-285750" fontAlgn="base">
              <a:spcBef>
                <a:spcPct val="0"/>
              </a:spcBef>
              <a:buFont typeface="Arial"/>
              <a:buChar char="•"/>
              <a:defRPr/>
            </a:pPr>
            <a:r>
              <a:rPr lang="fr-FR" sz="1400" i="1" dirty="0"/>
              <a:t>Parallèles</a:t>
            </a:r>
          </a:p>
          <a:p>
            <a:pPr marL="742950" lvl="1" indent="-285750" fontAlgn="base">
              <a:spcBef>
                <a:spcPct val="0"/>
              </a:spcBef>
              <a:spcAft>
                <a:spcPts val="600"/>
              </a:spcAft>
              <a:buFont typeface="Arial"/>
              <a:buChar char="•"/>
              <a:defRPr/>
            </a:pPr>
            <a:r>
              <a:rPr lang="fr-FR" sz="1400" i="1" dirty="0"/>
              <a:t>Méridiens</a:t>
            </a:r>
            <a:endParaRPr lang="fr-FR" sz="1400" i="1" dirty="0">
              <a:latin typeface="Trebuchet MS"/>
            </a:endParaRPr>
          </a:p>
          <a:p>
            <a:pPr fontAlgn="base">
              <a:spcBef>
                <a:spcPct val="0"/>
              </a:spcBef>
              <a:defRPr/>
            </a:pPr>
            <a:r>
              <a:rPr lang="fr-FR" sz="1400" dirty="0">
                <a:latin typeface="Trebuchet MS"/>
              </a:rPr>
              <a:t>COORDONNEES GEOGRAPHIQUES</a:t>
            </a:r>
          </a:p>
          <a:p>
            <a:pPr marL="742950" lvl="1" indent="-285750" fontAlgn="base">
              <a:spcBef>
                <a:spcPct val="0"/>
              </a:spcBef>
              <a:buFont typeface="Arial"/>
              <a:buChar char="•"/>
              <a:defRPr/>
            </a:pPr>
            <a:r>
              <a:rPr lang="fr-FR" sz="1400" i="1" dirty="0">
                <a:latin typeface="Trebuchet MS"/>
              </a:rPr>
              <a:t>Latitude</a:t>
            </a:r>
          </a:p>
          <a:p>
            <a:pPr marL="742950" lvl="1" indent="-285750" fontAlgn="base">
              <a:spcBef>
                <a:spcPct val="0"/>
              </a:spcBef>
              <a:buFont typeface="Arial"/>
              <a:buChar char="•"/>
              <a:defRPr/>
            </a:pPr>
            <a:r>
              <a:rPr lang="fr-FR" sz="1400" i="1" dirty="0">
                <a:latin typeface="Trebuchet MS"/>
              </a:rPr>
              <a:t>Longitude</a:t>
            </a:r>
          </a:p>
          <a:p>
            <a:pPr fontAlgn="base">
              <a:spcBef>
                <a:spcPts val="600"/>
              </a:spcBef>
              <a:buClr>
                <a:srgbClr val="AC029D"/>
              </a:buClr>
              <a:defRPr/>
            </a:pPr>
            <a:r>
              <a:rPr lang="fr-FR" sz="1400" dirty="0">
                <a:latin typeface="Trebuchet MS"/>
              </a:rPr>
              <a:t>MESURE DES DISTANCES</a:t>
            </a:r>
          </a:p>
          <a:p>
            <a:pPr marL="742950" lvl="1" indent="-285750" fontAlgn="base">
              <a:spcBef>
                <a:spcPct val="0"/>
              </a:spcBef>
              <a:buFont typeface="Arial"/>
              <a:buChar char="•"/>
              <a:defRPr/>
            </a:pPr>
            <a:r>
              <a:rPr lang="fr-FR" sz="1400" i="1" dirty="0">
                <a:latin typeface="Trebuchet MS"/>
              </a:rPr>
              <a:t>Définition du Mile Nautique</a:t>
            </a:r>
          </a:p>
          <a:p>
            <a:pPr marL="742950" lvl="1" indent="-285750" fontAlgn="base">
              <a:spcBef>
                <a:spcPct val="0"/>
              </a:spcBef>
              <a:buFont typeface="Arial"/>
              <a:buChar char="•"/>
              <a:defRPr/>
            </a:pPr>
            <a:r>
              <a:rPr lang="fr-FR" sz="1400" i="1" dirty="0">
                <a:latin typeface="Trebuchet MS"/>
              </a:rPr>
              <a:t>Définition du mètre</a:t>
            </a:r>
          </a:p>
          <a:p>
            <a:pPr lvl="0" fontAlgn="base">
              <a:spcBef>
                <a:spcPts val="600"/>
              </a:spcBef>
              <a:buClr>
                <a:srgbClr val="AC029D"/>
              </a:buClr>
              <a:defRPr/>
            </a:pPr>
            <a:r>
              <a:rPr lang="fr-FR" sz="1400" dirty="0">
                <a:latin typeface="Trebuchet MS"/>
              </a:rPr>
              <a:t>CARTOGRAPHIE</a:t>
            </a:r>
          </a:p>
          <a:p>
            <a:pPr marL="742950" lvl="1" indent="-285750" fontAlgn="base">
              <a:spcBef>
                <a:spcPct val="0"/>
              </a:spcBef>
              <a:buFont typeface="Arial"/>
              <a:buChar char="•"/>
              <a:defRPr/>
            </a:pPr>
            <a:r>
              <a:rPr lang="fr-FR" sz="1400" i="1" dirty="0">
                <a:latin typeface="Trebuchet MS"/>
              </a:rPr>
              <a:t>Les différentes projections de la terre</a:t>
            </a:r>
          </a:p>
          <a:p>
            <a:pPr marL="742950" lvl="1" indent="-285750" fontAlgn="base">
              <a:spcBef>
                <a:spcPct val="0"/>
              </a:spcBef>
              <a:buFont typeface="Arial"/>
              <a:buChar char="•"/>
              <a:defRPr/>
            </a:pPr>
            <a:r>
              <a:rPr lang="fr-FR" sz="1400" i="1" dirty="0">
                <a:latin typeface="Trebuchet MS"/>
              </a:rPr>
              <a:t>L’échelle d’une carte</a:t>
            </a:r>
          </a:p>
          <a:p>
            <a:pPr marL="742950" lvl="1" indent="-285750" fontAlgn="base">
              <a:spcBef>
                <a:spcPct val="0"/>
              </a:spcBef>
              <a:spcAft>
                <a:spcPts val="600"/>
              </a:spcAft>
              <a:buFont typeface="Arial"/>
              <a:buChar char="•"/>
              <a:defRPr/>
            </a:pPr>
            <a:r>
              <a:rPr lang="fr-FR" sz="1400" i="1" dirty="0">
                <a:latin typeface="Trebuchet MS"/>
              </a:rPr>
              <a:t>Les cartes aéronautiques</a:t>
            </a:r>
          </a:p>
          <a:p>
            <a:pPr lvl="0" fontAlgn="base">
              <a:spcBef>
                <a:spcPct val="0"/>
              </a:spcBef>
              <a:buClr>
                <a:srgbClr val="AC029D"/>
              </a:buClr>
              <a:defRPr/>
            </a:pPr>
            <a:r>
              <a:rPr lang="fr-FR" sz="1400" dirty="0">
                <a:latin typeface="Trebuchet MS"/>
              </a:rPr>
              <a:t>NAVIGATION AERIENNE</a:t>
            </a:r>
          </a:p>
          <a:p>
            <a:pPr marL="742950" lvl="1" indent="-285750" fontAlgn="base">
              <a:spcBef>
                <a:spcPct val="0"/>
              </a:spcBef>
              <a:buFont typeface="Arial"/>
              <a:buChar char="•"/>
              <a:defRPr/>
            </a:pPr>
            <a:r>
              <a:rPr lang="fr-FR" sz="1400" i="1" dirty="0">
                <a:latin typeface="Trebuchet MS"/>
              </a:rPr>
              <a:t>Les effets du vent sur la vitesse et la trajectoire</a:t>
            </a:r>
          </a:p>
          <a:p>
            <a:pPr marL="742950" lvl="1" indent="-285750" fontAlgn="base">
              <a:spcBef>
                <a:spcPct val="0"/>
              </a:spcBef>
              <a:buFont typeface="Arial"/>
              <a:buChar char="•"/>
              <a:defRPr/>
            </a:pPr>
            <a:r>
              <a:rPr lang="fr-FR" sz="1400" i="1" dirty="0">
                <a:latin typeface="Trebuchet MS"/>
              </a:rPr>
              <a:t>Les références d’orientation</a:t>
            </a:r>
          </a:p>
          <a:p>
            <a:pPr marL="742950" lvl="1" indent="-285750" fontAlgn="base">
              <a:spcBef>
                <a:spcPct val="0"/>
              </a:spcBef>
              <a:buFont typeface="Arial"/>
              <a:buChar char="•"/>
              <a:defRPr/>
            </a:pPr>
            <a:r>
              <a:rPr lang="fr-FR" sz="1400" i="1" dirty="0">
                <a:latin typeface="Trebuchet MS"/>
              </a:rPr>
              <a:t>Relation cap/route</a:t>
            </a:r>
          </a:p>
          <a:p>
            <a:pPr lvl="0" fontAlgn="base">
              <a:spcBef>
                <a:spcPts val="600"/>
              </a:spcBef>
              <a:buClr>
                <a:srgbClr val="AC029D"/>
              </a:buClr>
              <a:defRPr/>
            </a:pPr>
            <a:r>
              <a:rPr lang="fr-FR" sz="1400" dirty="0">
                <a:latin typeface="Trebuchet MS"/>
              </a:rPr>
              <a:t>METHODES DE CALCUL D’UNE NAVIGATION A L’ESTIME</a:t>
            </a:r>
          </a:p>
          <a:p>
            <a:pPr marL="742950" lvl="1" indent="-285750" fontAlgn="base">
              <a:spcBef>
                <a:spcPct val="0"/>
              </a:spcBef>
              <a:buClr>
                <a:schemeClr val="tx1"/>
              </a:buClr>
              <a:buFont typeface="Arial" panose="020B0604020202020204" pitchFamily="34" charset="0"/>
              <a:buChar char="•"/>
              <a:defRPr/>
            </a:pPr>
            <a:r>
              <a:rPr lang="fr-FR" sz="1400" i="1" dirty="0">
                <a:latin typeface="Trebuchet MS"/>
              </a:rPr>
              <a:t>Les différents modes de navigation à vue</a:t>
            </a:r>
          </a:p>
          <a:p>
            <a:pPr marL="742950" lvl="1" indent="-285750" fontAlgn="base">
              <a:spcBef>
                <a:spcPct val="0"/>
              </a:spcBef>
              <a:buFont typeface="Arial"/>
              <a:buChar char="•"/>
              <a:defRPr/>
            </a:pPr>
            <a:r>
              <a:rPr lang="fr-FR" sz="1400" i="1" dirty="0">
                <a:latin typeface="Trebuchet MS"/>
              </a:rPr>
              <a:t>Le triangle des vitesses</a:t>
            </a:r>
          </a:p>
          <a:p>
            <a:pPr marL="742950" lvl="1" indent="-285750" fontAlgn="base">
              <a:spcBef>
                <a:spcPct val="0"/>
              </a:spcBef>
              <a:buFont typeface="Arial"/>
              <a:buChar char="•"/>
              <a:defRPr/>
            </a:pPr>
            <a:r>
              <a:rPr lang="fr-FR" sz="1400" i="1" dirty="0">
                <a:latin typeface="Trebuchet MS"/>
              </a:rPr>
              <a:t>Calcul trigonométrique</a:t>
            </a:r>
          </a:p>
        </p:txBody>
      </p:sp>
      <p:sp>
        <p:nvSpPr>
          <p:cNvPr id="3" name="Rectangle à coins arrondis 2"/>
          <p:cNvSpPr/>
          <p:nvPr/>
        </p:nvSpPr>
        <p:spPr>
          <a:xfrm>
            <a:off x="1491227" y="1924909"/>
            <a:ext cx="3080773" cy="723472"/>
          </a:xfrm>
          <a:prstGeom prst="roundRect">
            <a:avLst>
              <a:gd name="adj" fmla="val 17479"/>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0250" y="206916"/>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a:latin typeface="Trebuchet MS"/>
                <a:cs typeface="Trebuchet MS"/>
              </a:rPr>
              <a:t>LA NAVIGATION Aérienne</a:t>
            </a:r>
          </a:p>
        </p:txBody>
      </p:sp>
    </p:spTree>
    <p:extLst>
      <p:ext uri="{BB962C8B-B14F-4D97-AF65-F5344CB8AC3E}">
        <p14:creationId xmlns:p14="http://schemas.microsoft.com/office/powerpoint/2010/main" val="980515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897467" y="4229402"/>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8115300" cy="2513508"/>
          </a:xfrm>
          <a:prstGeom prst="rect">
            <a:avLst/>
          </a:prstGeom>
          <a:noFill/>
          <a:ln w="9525">
            <a:noFill/>
            <a:miter lim="800000"/>
            <a:headEnd/>
            <a:tailEnd/>
          </a:ln>
          <a:effectLst/>
        </p:spPr>
        <p:txBody>
          <a:bodyPr wrap="square">
            <a:prstTxWarp prst="textNoShape">
              <a:avLst/>
            </a:prstTxWarp>
            <a:spAutoFit/>
          </a:bodyPr>
          <a:lstStyle/>
          <a:p>
            <a:r>
              <a:rPr lang="fr-FR" sz="1600" b="1" dirty="0"/>
              <a:t>Un avion a  une vitesse sol de 120 </a:t>
            </a:r>
            <a:r>
              <a:rPr lang="fr-FR" sz="1600" b="1" dirty="0" err="1"/>
              <a:t>kt</a:t>
            </a:r>
            <a:r>
              <a:rPr lang="fr-FR" sz="1600" b="1" dirty="0"/>
              <a:t>, donc un facteur de base de : 60/120 = 0,5 Pour parcourir une distance de 50  NM, il mettra</a:t>
            </a:r>
            <a:r>
              <a:rPr lang="fr-FR" sz="1600" dirty="0"/>
              <a:t> :</a:t>
            </a:r>
          </a:p>
          <a:p>
            <a:pPr marL="800100" lvl="1" indent="-342900">
              <a:lnSpc>
                <a:spcPct val="200000"/>
              </a:lnSpc>
              <a:buFont typeface="+mj-lt"/>
              <a:buAutoNum type="alphaLcPeriod"/>
            </a:pPr>
            <a:r>
              <a:rPr lang="fr-FR" sz="1600" dirty="0"/>
              <a:t>2 min 30 s.		</a:t>
            </a:r>
          </a:p>
          <a:p>
            <a:pPr marL="800100" lvl="1" indent="-342900">
              <a:lnSpc>
                <a:spcPct val="200000"/>
              </a:lnSpc>
              <a:buFont typeface="+mj-lt"/>
              <a:buAutoNum type="alphaLcPeriod"/>
            </a:pPr>
            <a:r>
              <a:rPr lang="fr-FR" sz="1600" dirty="0"/>
              <a:t>5 min.		</a:t>
            </a:r>
          </a:p>
          <a:p>
            <a:pPr marL="800100" lvl="1" indent="-342900">
              <a:lnSpc>
                <a:spcPct val="200000"/>
              </a:lnSpc>
              <a:buFont typeface="+mj-lt"/>
              <a:buAutoNum type="alphaLcPeriod"/>
            </a:pPr>
            <a:r>
              <a:rPr lang="fr-FR" sz="1600" dirty="0"/>
              <a:t>25 min.	</a:t>
            </a:r>
          </a:p>
          <a:p>
            <a:pPr marL="800100" lvl="1" indent="-342900">
              <a:lnSpc>
                <a:spcPct val="200000"/>
              </a:lnSpc>
              <a:buFont typeface="+mj-lt"/>
              <a:buAutoNum type="alphaLcPeriod"/>
            </a:pPr>
            <a:r>
              <a:rPr lang="fr-FR" sz="1600" dirty="0"/>
              <a:t>50 min.</a:t>
            </a:r>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9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3639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948265" y="3989513"/>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8359422" cy="2267287"/>
          </a:xfrm>
          <a:prstGeom prst="rect">
            <a:avLst/>
          </a:prstGeom>
          <a:noFill/>
          <a:ln w="9525">
            <a:noFill/>
            <a:miter lim="800000"/>
            <a:headEnd/>
            <a:tailEnd/>
          </a:ln>
          <a:effectLst/>
        </p:spPr>
        <p:txBody>
          <a:bodyPr wrap="square">
            <a:prstTxWarp prst="textNoShape">
              <a:avLst/>
            </a:prstTxWarp>
            <a:spAutoFit/>
          </a:bodyPr>
          <a:lstStyle/>
          <a:p>
            <a:r>
              <a:rPr lang="fr-FR" sz="1600" b="1" dirty="0"/>
              <a:t>Un avion vole au cap 360° à 80 </a:t>
            </a:r>
            <a:r>
              <a:rPr lang="fr-FR" sz="1600" b="1" dirty="0" err="1"/>
              <a:t>kt</a:t>
            </a:r>
            <a:r>
              <a:rPr lang="fr-FR" sz="1600" b="1" dirty="0"/>
              <a:t>, le vent est du 270° pour 15 </a:t>
            </a:r>
            <a:r>
              <a:rPr lang="fr-FR" sz="1600" b="1" dirty="0" err="1"/>
              <a:t>kt</a:t>
            </a:r>
            <a:r>
              <a:rPr lang="fr-FR" sz="1600" b="1" dirty="0"/>
              <a:t>. La dérive est :</a:t>
            </a:r>
            <a:endParaRPr lang="fr-FR" sz="1600" dirty="0"/>
          </a:p>
          <a:p>
            <a:pPr marL="800100" lvl="1" indent="-342900">
              <a:lnSpc>
                <a:spcPct val="200000"/>
              </a:lnSpc>
              <a:buFont typeface="+mj-lt"/>
              <a:buAutoNum type="alphaLcPeriod"/>
            </a:pPr>
            <a:r>
              <a:rPr lang="fr-FR" sz="1600" dirty="0"/>
              <a:t>droite et négative.			</a:t>
            </a:r>
          </a:p>
          <a:p>
            <a:pPr marL="800100" lvl="1" indent="-342900">
              <a:lnSpc>
                <a:spcPct val="200000"/>
              </a:lnSpc>
              <a:buFont typeface="+mj-lt"/>
              <a:buAutoNum type="alphaLcPeriod"/>
            </a:pPr>
            <a:r>
              <a:rPr lang="fr-FR" sz="1600" dirty="0"/>
              <a:t>gauche et négative.</a:t>
            </a:r>
          </a:p>
          <a:p>
            <a:pPr marL="800100" lvl="1" indent="-342900">
              <a:lnSpc>
                <a:spcPct val="200000"/>
              </a:lnSpc>
              <a:buFont typeface="+mj-lt"/>
              <a:buAutoNum type="alphaLcPeriod"/>
            </a:pPr>
            <a:r>
              <a:rPr lang="fr-FR" sz="1600" dirty="0"/>
              <a:t>droite et positive.			</a:t>
            </a:r>
          </a:p>
          <a:p>
            <a:pPr marL="800100" lvl="1" indent="-342900">
              <a:lnSpc>
                <a:spcPct val="200000"/>
              </a:lnSpc>
              <a:buFont typeface="+mj-lt"/>
              <a:buAutoNum type="alphaLcPeriod"/>
            </a:pPr>
            <a:r>
              <a:rPr lang="fr-FR" sz="1600" dirty="0"/>
              <a:t>négligeable, compte tenu de la faible vitesse propre.</a:t>
            </a:r>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10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10047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402165" y="4713413"/>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6642100" cy="2862322"/>
          </a:xfrm>
          <a:prstGeom prst="rect">
            <a:avLst/>
          </a:prstGeom>
          <a:noFill/>
          <a:ln w="9525">
            <a:noFill/>
            <a:miter lim="800000"/>
            <a:headEnd/>
            <a:tailEnd/>
          </a:ln>
          <a:effectLst/>
        </p:spPr>
        <p:txBody>
          <a:bodyPr wrap="square">
            <a:prstTxWarp prst="textNoShape">
              <a:avLst/>
            </a:prstTxWarp>
            <a:spAutoFit/>
          </a:bodyPr>
          <a:lstStyle/>
          <a:p>
            <a:r>
              <a:rPr lang="fr-FR" sz="1600" b="1" dirty="0"/>
              <a:t>La route vraie est 356°.  La déclinaison magnétique est de 13° E. La route magnétique est :</a:t>
            </a:r>
            <a:endParaRPr lang="en-GB" sz="1600" b="1" dirty="0"/>
          </a:p>
          <a:p>
            <a:r>
              <a:rPr lang="fr-FR" sz="1600" b="1" dirty="0"/>
              <a:t> </a:t>
            </a:r>
            <a:endParaRPr lang="en-GB" sz="1600" b="1" dirty="0"/>
          </a:p>
          <a:p>
            <a:pPr>
              <a:lnSpc>
                <a:spcPct val="150000"/>
              </a:lnSpc>
              <a:spcAft>
                <a:spcPts val="600"/>
              </a:spcAft>
            </a:pPr>
            <a:r>
              <a:rPr lang="fr-FR" sz="1600" dirty="0"/>
              <a:t>a :      356°</a:t>
            </a:r>
            <a:endParaRPr lang="en-GB" sz="1600" dirty="0"/>
          </a:p>
          <a:p>
            <a:pPr>
              <a:lnSpc>
                <a:spcPct val="150000"/>
              </a:lnSpc>
              <a:spcAft>
                <a:spcPts val="600"/>
              </a:spcAft>
            </a:pPr>
            <a:r>
              <a:rPr lang="en-GB" sz="1600" dirty="0"/>
              <a:t>B</a:t>
            </a:r>
            <a:r>
              <a:rPr lang="fr-FR" sz="1600" dirty="0"/>
              <a:t> :      009°</a:t>
            </a:r>
            <a:endParaRPr lang="en-GB" sz="1600" dirty="0"/>
          </a:p>
          <a:p>
            <a:pPr>
              <a:lnSpc>
                <a:spcPct val="150000"/>
              </a:lnSpc>
              <a:spcAft>
                <a:spcPts val="600"/>
              </a:spcAft>
            </a:pPr>
            <a:r>
              <a:rPr lang="fr-FR" sz="1600" dirty="0"/>
              <a:t>c :      013°</a:t>
            </a:r>
            <a:endParaRPr lang="en-GB" sz="1600" dirty="0"/>
          </a:p>
          <a:p>
            <a:pPr>
              <a:lnSpc>
                <a:spcPct val="150000"/>
              </a:lnSpc>
              <a:spcAft>
                <a:spcPts val="600"/>
              </a:spcAft>
            </a:pPr>
            <a:r>
              <a:rPr lang="fr-FR" sz="1600" dirty="0"/>
              <a:t>d :      343°</a:t>
            </a:r>
            <a:endParaRPr lang="en-GB" sz="1600" dirty="0"/>
          </a:p>
          <a:p>
            <a:endParaRPr lang="fr-FR" sz="1600" dirty="0"/>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11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4900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376765" y="3976813"/>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6642100" cy="3046988"/>
          </a:xfrm>
          <a:prstGeom prst="rect">
            <a:avLst/>
          </a:prstGeom>
          <a:noFill/>
          <a:ln w="9525">
            <a:noFill/>
            <a:miter lim="800000"/>
            <a:headEnd/>
            <a:tailEnd/>
          </a:ln>
          <a:effectLst/>
        </p:spPr>
        <p:txBody>
          <a:bodyPr wrap="square">
            <a:prstTxWarp prst="textNoShape">
              <a:avLst/>
            </a:prstTxWarp>
            <a:spAutoFit/>
          </a:bodyPr>
          <a:lstStyle/>
          <a:p>
            <a:r>
              <a:rPr lang="fr-FR" sz="1600" b="1" dirty="0"/>
              <a:t>La déviation est de +4°. Pour suivre la route magnétique 274°, avec une dérive droite de 10°, vous prenez le cap compas :</a:t>
            </a:r>
            <a:endParaRPr lang="en-GB" sz="1600" b="1" dirty="0"/>
          </a:p>
          <a:p>
            <a:r>
              <a:rPr lang="fr-FR" sz="1600" b="1" dirty="0"/>
              <a:t> </a:t>
            </a:r>
            <a:endParaRPr lang="en-GB" sz="1600" b="1" dirty="0"/>
          </a:p>
          <a:p>
            <a:pPr>
              <a:lnSpc>
                <a:spcPct val="200000"/>
              </a:lnSpc>
            </a:pPr>
            <a:r>
              <a:rPr lang="fr-FR" sz="1600" dirty="0"/>
              <a:t>a :      268°</a:t>
            </a:r>
            <a:endParaRPr lang="en-GB" sz="1600" dirty="0"/>
          </a:p>
          <a:p>
            <a:pPr>
              <a:lnSpc>
                <a:spcPct val="200000"/>
              </a:lnSpc>
            </a:pPr>
            <a:r>
              <a:rPr lang="fr-FR" sz="1600" dirty="0"/>
              <a:t>b :      260°</a:t>
            </a:r>
            <a:endParaRPr lang="en-GB" sz="1600" dirty="0"/>
          </a:p>
          <a:p>
            <a:pPr>
              <a:lnSpc>
                <a:spcPct val="200000"/>
              </a:lnSpc>
            </a:pPr>
            <a:r>
              <a:rPr lang="fr-FR" sz="1600" dirty="0"/>
              <a:t>c :      280°</a:t>
            </a:r>
            <a:endParaRPr lang="en-GB" sz="1600" dirty="0"/>
          </a:p>
          <a:p>
            <a:pPr>
              <a:lnSpc>
                <a:spcPct val="200000"/>
              </a:lnSpc>
            </a:pPr>
            <a:r>
              <a:rPr lang="fr-FR" sz="1600" dirty="0"/>
              <a:t>d :      288°</a:t>
            </a:r>
            <a:endParaRPr lang="en-GB" sz="1600" dirty="0"/>
          </a:p>
          <a:p>
            <a:endParaRPr lang="fr-FR" sz="1600" b="1" dirty="0"/>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12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83237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389465" y="4218113"/>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6642100" cy="3005951"/>
          </a:xfrm>
          <a:prstGeom prst="rect">
            <a:avLst/>
          </a:prstGeom>
          <a:noFill/>
          <a:ln w="9525">
            <a:noFill/>
            <a:miter lim="800000"/>
            <a:headEnd/>
            <a:tailEnd/>
          </a:ln>
          <a:effectLst/>
        </p:spPr>
        <p:txBody>
          <a:bodyPr wrap="square">
            <a:prstTxWarp prst="textNoShape">
              <a:avLst/>
            </a:prstTxWarp>
            <a:spAutoFit/>
          </a:bodyPr>
          <a:lstStyle/>
          <a:p>
            <a:r>
              <a:rPr lang="fr-FR" sz="1600" b="1" dirty="0"/>
              <a:t>Vous suivez une route vraie de 025°, la déclinaison magnétique est de 3° W et la déviation du compas est de + 2°. Si le vent est nul, votre cap compas est :</a:t>
            </a:r>
            <a:endParaRPr lang="en-GB" sz="1600" b="1" dirty="0"/>
          </a:p>
          <a:p>
            <a:r>
              <a:rPr lang="fr-FR" sz="1600" dirty="0"/>
              <a:t> </a:t>
            </a:r>
            <a:endParaRPr lang="en-GB" sz="1600" dirty="0"/>
          </a:p>
          <a:p>
            <a:pPr>
              <a:lnSpc>
                <a:spcPct val="200000"/>
              </a:lnSpc>
            </a:pPr>
            <a:r>
              <a:rPr lang="fr-FR" sz="1600" dirty="0"/>
              <a:t>a :       030°</a:t>
            </a:r>
            <a:endParaRPr lang="en-GB" sz="1600" dirty="0"/>
          </a:p>
          <a:p>
            <a:pPr>
              <a:lnSpc>
                <a:spcPct val="200000"/>
              </a:lnSpc>
            </a:pPr>
            <a:r>
              <a:rPr lang="fr-FR" sz="1600" dirty="0"/>
              <a:t>b :       026°</a:t>
            </a:r>
            <a:endParaRPr lang="en-GB" sz="1600" dirty="0"/>
          </a:p>
          <a:p>
            <a:pPr>
              <a:lnSpc>
                <a:spcPct val="200000"/>
              </a:lnSpc>
            </a:pPr>
            <a:r>
              <a:rPr lang="fr-FR" sz="1600" dirty="0"/>
              <a:t>c :       020°</a:t>
            </a:r>
            <a:endParaRPr lang="en-GB" sz="1600" dirty="0"/>
          </a:p>
          <a:p>
            <a:pPr>
              <a:lnSpc>
                <a:spcPct val="200000"/>
              </a:lnSpc>
            </a:pPr>
            <a:r>
              <a:rPr lang="fr-FR" sz="1600" dirty="0"/>
              <a:t>d :       024°</a:t>
            </a:r>
            <a:endParaRPr lang="en-GB" sz="1600" dirty="0"/>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13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175983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685800" y="4942013"/>
            <a:ext cx="5265134" cy="347100"/>
          </a:xfrm>
          <a:prstGeom prst="roundRect">
            <a:avLst/>
          </a:prstGeom>
          <a:solidFill>
            <a:srgbClr val="FFF793"/>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fr-FR" sz="2800" b="0" i="0" u="none" strike="noStrike" cap="none" normalizeH="0" baseline="0" dirty="0">
              <a:solidFill>
                <a:schemeClr val="tx1"/>
              </a:solidFill>
              <a:effectLst>
                <a:outerShdw blurRad="38100" dist="38100" dir="2700000" algn="tl">
                  <a:srgbClr val="000000">
                    <a:alpha val="43137"/>
                  </a:srgbClr>
                </a:outerShdw>
              </a:effectLst>
              <a:latin typeface="Segoe" pitchFamily="34" charset="0"/>
            </a:endParaRPr>
          </a:p>
        </p:txBody>
      </p:sp>
      <p:sp>
        <p:nvSpPr>
          <p:cNvPr id="28" name="Text Box 50"/>
          <p:cNvSpPr txBox="1">
            <a:spLocks noChangeArrowheads="1"/>
          </p:cNvSpPr>
          <p:nvPr/>
        </p:nvSpPr>
        <p:spPr bwMode="auto">
          <a:xfrm>
            <a:off x="685800" y="2563281"/>
            <a:ext cx="6858000" cy="3539430"/>
          </a:xfrm>
          <a:prstGeom prst="rect">
            <a:avLst/>
          </a:prstGeom>
          <a:noFill/>
          <a:ln w="9525">
            <a:noFill/>
            <a:miter lim="800000"/>
            <a:headEnd/>
            <a:tailEnd/>
          </a:ln>
          <a:effectLst/>
        </p:spPr>
        <p:txBody>
          <a:bodyPr wrap="square">
            <a:prstTxWarp prst="textNoShape">
              <a:avLst/>
            </a:prstTxWarp>
            <a:spAutoFit/>
          </a:bodyPr>
          <a:lstStyle/>
          <a:p>
            <a:r>
              <a:rPr lang="fr-FR" sz="1600" b="1" dirty="0"/>
              <a:t>Vous suivez une route vraie (</a:t>
            </a:r>
            <a:r>
              <a:rPr lang="fr-FR" sz="1600" b="1" dirty="0" err="1"/>
              <a:t>Rv</a:t>
            </a:r>
            <a:r>
              <a:rPr lang="fr-FR" sz="1600" b="1" dirty="0"/>
              <a:t>) de 164° avec un vent du nord qui vous fait dériver d’environ 5°, la déclinaison magnétique étant 5° W, vous adoptez un cap magnétique :</a:t>
            </a:r>
            <a:endParaRPr lang="en-GB" sz="1600" dirty="0"/>
          </a:p>
          <a:p>
            <a:pPr>
              <a:lnSpc>
                <a:spcPct val="200000"/>
              </a:lnSpc>
            </a:pPr>
            <a:r>
              <a:rPr lang="fr-FR" sz="1600" dirty="0"/>
              <a:t> a :	174 °</a:t>
            </a:r>
            <a:endParaRPr lang="en-GB" sz="1600" dirty="0"/>
          </a:p>
          <a:p>
            <a:pPr>
              <a:lnSpc>
                <a:spcPct val="200000"/>
              </a:lnSpc>
            </a:pPr>
            <a:r>
              <a:rPr lang="fr-FR" sz="1600" dirty="0"/>
              <a:t> b : 	154 °</a:t>
            </a:r>
            <a:endParaRPr lang="en-GB" sz="1600" dirty="0"/>
          </a:p>
          <a:p>
            <a:pPr>
              <a:lnSpc>
                <a:spcPct val="200000"/>
              </a:lnSpc>
            </a:pPr>
            <a:r>
              <a:rPr lang="fr-FR" sz="1600" dirty="0"/>
              <a:t> c : 	169 °</a:t>
            </a:r>
            <a:endParaRPr lang="en-GB" sz="1600" dirty="0"/>
          </a:p>
          <a:p>
            <a:pPr>
              <a:lnSpc>
                <a:spcPct val="200000"/>
              </a:lnSpc>
            </a:pPr>
            <a:r>
              <a:rPr lang="fr-FR" sz="1600" dirty="0"/>
              <a:t> d : 	164 °</a:t>
            </a:r>
            <a:endParaRPr lang="en-GB" sz="1600" dirty="0"/>
          </a:p>
          <a:p>
            <a:r>
              <a:rPr lang="fr-FR" sz="1600" dirty="0"/>
              <a:t> </a:t>
            </a:r>
            <a:endParaRPr lang="en-GB" sz="1600" dirty="0"/>
          </a:p>
          <a:p>
            <a:r>
              <a:rPr lang="fr-FR" sz="1600" dirty="0"/>
              <a:t> </a:t>
            </a:r>
            <a:endParaRPr lang="en-GB" sz="1600" dirty="0"/>
          </a:p>
          <a:p>
            <a:r>
              <a:rPr lang="fr-FR" sz="1600" dirty="0"/>
              <a:t> </a:t>
            </a:r>
            <a:endParaRPr lang="en-GB" sz="1600" dirty="0"/>
          </a:p>
        </p:txBody>
      </p:sp>
      <p:sp>
        <p:nvSpPr>
          <p:cNvPr id="25" name="Text Box 26"/>
          <p:cNvSpPr txBox="1">
            <a:spLocks noChangeArrowheads="1"/>
          </p:cNvSpPr>
          <p:nvPr/>
        </p:nvSpPr>
        <p:spPr bwMode="auto">
          <a:xfrm>
            <a:off x="694267" y="1736725"/>
            <a:ext cx="5557234" cy="477054"/>
          </a:xfrm>
          <a:prstGeom prst="rect">
            <a:avLst/>
          </a:prstGeom>
          <a:noFill/>
          <a:ln w="9525">
            <a:noFill/>
            <a:miter lim="800000"/>
            <a:headEnd/>
            <a:tailEnd/>
          </a:ln>
        </p:spPr>
        <p:txBody>
          <a:bodyPr wrap="square">
            <a:prstTxWarp prst="textNoShap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30000"/>
              </a:lnSpc>
              <a:defRPr/>
            </a:pPr>
            <a:r>
              <a:rPr lang="fr-FR" sz="20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Question 14 :</a:t>
            </a:r>
          </a:p>
        </p:txBody>
      </p:sp>
      <p:sp>
        <p:nvSpPr>
          <p:cNvPr id="6" name="Text Box 4"/>
          <p:cNvSpPr txBox="1">
            <a:spLocks noChangeAspect="1" noChangeArrowheads="1"/>
          </p:cNvSpPr>
          <p:nvPr/>
        </p:nvSpPr>
        <p:spPr bwMode="auto">
          <a:xfrm>
            <a:off x="2463981" y="251985"/>
            <a:ext cx="4216038" cy="66422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p:spPr>
        <p:txBody>
          <a:bodyPr anchor="ctr">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dist" fontAlgn="auto">
              <a:lnSpc>
                <a:spcPct val="130000"/>
              </a:lnSpc>
              <a:spcAft>
                <a:spcPts val="0"/>
              </a:spcAft>
              <a:defRPr/>
            </a:pP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rPr>
              <a:t>NAVIGATION AERIENNE</a:t>
            </a:r>
          </a:p>
        </p:txBody>
      </p:sp>
      <p:sp>
        <p:nvSpPr>
          <p:cNvPr id="7" name="Rectangle 6"/>
          <p:cNvSpPr/>
          <p:nvPr/>
        </p:nvSpPr>
        <p:spPr>
          <a:xfrm>
            <a:off x="7548027" y="6584089"/>
            <a:ext cx="1611063" cy="276999"/>
          </a:xfrm>
          <a:prstGeom prst="rect">
            <a:avLst/>
          </a:prstGeom>
          <a:solidFill>
            <a:srgbClr val="FFFFFF"/>
          </a:solidFill>
        </p:spPr>
        <p:txBody>
          <a:bodyPr wrap="none">
            <a:spAutoFit/>
          </a:bodyPr>
          <a:lstStyle/>
          <a:p>
            <a:r>
              <a:rPr lang="fr-FR" sz="1200" b="0" dirty="0">
                <a:latin typeface="Candara"/>
                <a:cs typeface="Haettenschweiler"/>
              </a:rPr>
              <a:t>Didier HORN – V1.13 </a:t>
            </a:r>
            <a:r>
              <a:rPr lang="fr-FR" sz="1200" b="0" dirty="0">
                <a:latin typeface="Candara"/>
                <a:cs typeface="Haettenschweiler"/>
                <a:sym typeface="Symbol" charset="2"/>
              </a:rPr>
              <a:t></a:t>
            </a:r>
            <a:endParaRPr lang="fr-FR" sz="1200" dirty="0">
              <a:latin typeface="Candara"/>
              <a:cs typeface="Haettenschweiler"/>
            </a:endParaRPr>
          </a:p>
        </p:txBody>
      </p:sp>
    </p:spTree>
    <p:extLst>
      <p:ext uri="{BB962C8B-B14F-4D97-AF65-F5344CB8AC3E}">
        <p14:creationId xmlns:p14="http://schemas.microsoft.com/office/powerpoint/2010/main" val="2050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LongitudeAndLatitude.pn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3124200" y="2912838"/>
            <a:ext cx="2925953" cy="2916000"/>
          </a:xfrm>
          <a:prstGeom prst="rect">
            <a:avLst/>
          </a:prstGeom>
          <a:ln>
            <a:noFill/>
          </a:ln>
        </p:spPr>
      </p:pic>
      <p:sp>
        <p:nvSpPr>
          <p:cNvPr id="45" name="ZoneTexte 44"/>
          <p:cNvSpPr txBox="1"/>
          <p:nvPr/>
        </p:nvSpPr>
        <p:spPr>
          <a:xfrm rot="14300229" flipH="1" flipV="1">
            <a:off x="2567764" y="3980129"/>
            <a:ext cx="2573571" cy="1641810"/>
          </a:xfrm>
          <a:prstGeom prst="rect">
            <a:avLst/>
          </a:prstGeom>
          <a:noFill/>
        </p:spPr>
        <p:txBody>
          <a:bodyPr wrap="square" rtlCol="0">
            <a:prstTxWarp prst="textArchDown">
              <a:avLst/>
            </a:prstTxWarp>
            <a:spAutoFit/>
          </a:bodyPr>
          <a:lstStyle/>
          <a:p>
            <a:pPr algn="ctr"/>
            <a:r>
              <a:rPr lang="fr-FR" sz="1400" dirty="0">
                <a:solidFill>
                  <a:srgbClr val="FF0000"/>
                </a:solidFill>
              </a:rPr>
              <a:t>Latitudes Sud</a:t>
            </a:r>
          </a:p>
        </p:txBody>
      </p:sp>
      <p:sp>
        <p:nvSpPr>
          <p:cNvPr id="51" name="ZoneTexte 50"/>
          <p:cNvSpPr txBox="1"/>
          <p:nvPr/>
        </p:nvSpPr>
        <p:spPr>
          <a:xfrm rot="18025746">
            <a:off x="2625728" y="3066799"/>
            <a:ext cx="2573571" cy="1641810"/>
          </a:xfrm>
          <a:prstGeom prst="rect">
            <a:avLst/>
          </a:prstGeom>
          <a:noFill/>
        </p:spPr>
        <p:txBody>
          <a:bodyPr wrap="square" rtlCol="0">
            <a:prstTxWarp prst="textArchUp">
              <a:avLst>
                <a:gd name="adj" fmla="val 12835681"/>
              </a:avLst>
            </a:prstTxWarp>
            <a:spAutoFit/>
          </a:bodyPr>
          <a:lstStyle/>
          <a:p>
            <a:pPr algn="ctr"/>
            <a:r>
              <a:rPr lang="fr-FR" sz="1400" dirty="0">
                <a:solidFill>
                  <a:srgbClr val="0000FF"/>
                </a:solidFill>
              </a:rPr>
              <a:t>Latitudes Nord</a:t>
            </a:r>
          </a:p>
        </p:txBody>
      </p:sp>
      <p:sp>
        <p:nvSpPr>
          <p:cNvPr id="2" name="Arc 1"/>
          <p:cNvSpPr/>
          <p:nvPr/>
        </p:nvSpPr>
        <p:spPr>
          <a:xfrm flipV="1">
            <a:off x="3128625" y="3945322"/>
            <a:ext cx="2915010" cy="1049862"/>
          </a:xfrm>
          <a:prstGeom prst="arc">
            <a:avLst>
              <a:gd name="adj1" fmla="val 67168"/>
              <a:gd name="adj2" fmla="val 55982"/>
            </a:avLst>
          </a:prstGeom>
          <a:ln w="28575" cmpd="sng">
            <a:gradFill flip="none" rotWithShape="1">
              <a:gsLst>
                <a:gs pos="49000">
                  <a:srgbClr val="008000"/>
                </a:gs>
                <a:gs pos="56000">
                  <a:schemeClr val="bg1">
                    <a:lumMod val="85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Arc 30"/>
          <p:cNvSpPr/>
          <p:nvPr/>
        </p:nvSpPr>
        <p:spPr>
          <a:xfrm flipV="1">
            <a:off x="3485981" y="3105420"/>
            <a:ext cx="2198532" cy="574574"/>
          </a:xfrm>
          <a:prstGeom prst="arc">
            <a:avLst>
              <a:gd name="adj1" fmla="val 10890281"/>
              <a:gd name="adj2" fmla="val 21549087"/>
            </a:avLst>
          </a:prstGeom>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2" name="ZoneTexte 41"/>
          <p:cNvSpPr txBox="1"/>
          <p:nvPr/>
        </p:nvSpPr>
        <p:spPr>
          <a:xfrm rot="182033">
            <a:off x="3806183" y="4508500"/>
            <a:ext cx="1336822" cy="392835"/>
          </a:xfrm>
          <a:prstGeom prst="rect">
            <a:avLst/>
          </a:prstGeom>
          <a:noFill/>
        </p:spPr>
        <p:txBody>
          <a:bodyPr wrap="square" rtlCol="0">
            <a:prstTxWarp prst="textArchDown">
              <a:avLst/>
            </a:prstTxWarp>
            <a:spAutoFit/>
          </a:bodyPr>
          <a:lstStyle/>
          <a:p>
            <a:pPr algn="ctr"/>
            <a:r>
              <a:rPr lang="fr-FR" sz="1400" dirty="0">
                <a:solidFill>
                  <a:srgbClr val="008000"/>
                </a:solidFill>
              </a:rPr>
              <a:t>Equateur</a:t>
            </a:r>
          </a:p>
        </p:txBody>
      </p:sp>
      <p:sp>
        <p:nvSpPr>
          <p:cNvPr id="43" name="Arc 42"/>
          <p:cNvSpPr/>
          <p:nvPr/>
        </p:nvSpPr>
        <p:spPr>
          <a:xfrm flipV="1">
            <a:off x="3095365" y="3992079"/>
            <a:ext cx="2951010" cy="1619998"/>
          </a:xfrm>
          <a:prstGeom prst="arc">
            <a:avLst>
              <a:gd name="adj1" fmla="val 12753711"/>
              <a:gd name="adj2" fmla="val 19896176"/>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4" name="ZoneTexte 23"/>
          <p:cNvSpPr txBox="1"/>
          <p:nvPr/>
        </p:nvSpPr>
        <p:spPr>
          <a:xfrm>
            <a:off x="3610126" y="5841538"/>
            <a:ext cx="1899127" cy="461665"/>
          </a:xfrm>
          <a:prstGeom prst="rect">
            <a:avLst/>
          </a:prstGeom>
          <a:noFill/>
          <a:effectLst>
            <a:reflection stA="0" endPos="0" dir="5400000" sy="-100000" algn="bl" rotWithShape="0"/>
          </a:effectLst>
        </p:spPr>
        <p:txBody>
          <a:bodyPr wrap="square" rtlCol="0">
            <a:spAutoFit/>
          </a:bodyPr>
          <a:lstStyle/>
          <a:p>
            <a:pPr algn="ctr"/>
            <a:r>
              <a:rPr lang="fr-FR" sz="1200" dirty="0">
                <a:solidFill>
                  <a:srgbClr val="FF0000"/>
                </a:solidFill>
              </a:rPr>
              <a:t>90°</a:t>
            </a:r>
          </a:p>
          <a:p>
            <a:pPr algn="ctr"/>
            <a:r>
              <a:rPr lang="fr-FR" sz="1200" dirty="0">
                <a:solidFill>
                  <a:srgbClr val="FF0000"/>
                </a:solidFill>
              </a:rPr>
              <a:t>Pôle Sud</a:t>
            </a:r>
          </a:p>
        </p:txBody>
      </p:sp>
      <p:sp>
        <p:nvSpPr>
          <p:cNvPr id="25" name="ZoneTexte 24"/>
          <p:cNvSpPr txBox="1"/>
          <p:nvPr/>
        </p:nvSpPr>
        <p:spPr>
          <a:xfrm>
            <a:off x="3625010" y="2486738"/>
            <a:ext cx="1899127" cy="461665"/>
          </a:xfrm>
          <a:prstGeom prst="rect">
            <a:avLst/>
          </a:prstGeom>
          <a:noFill/>
        </p:spPr>
        <p:txBody>
          <a:bodyPr wrap="square" rtlCol="0">
            <a:spAutoFit/>
          </a:bodyPr>
          <a:lstStyle/>
          <a:p>
            <a:pPr algn="ctr"/>
            <a:r>
              <a:rPr lang="fr-FR" sz="1200" dirty="0">
                <a:solidFill>
                  <a:srgbClr val="0000FF"/>
                </a:solidFill>
              </a:rPr>
              <a:t>Pôle Nord </a:t>
            </a:r>
          </a:p>
          <a:p>
            <a:pPr algn="ctr"/>
            <a:r>
              <a:rPr lang="fr-FR" sz="1200" dirty="0">
                <a:solidFill>
                  <a:srgbClr val="0000FF"/>
                </a:solidFill>
              </a:rPr>
              <a:t>90°</a:t>
            </a:r>
          </a:p>
        </p:txBody>
      </p:sp>
      <p:sp>
        <p:nvSpPr>
          <p:cNvPr id="26" name="ZoneTexte 25"/>
          <p:cNvSpPr txBox="1"/>
          <p:nvPr/>
        </p:nvSpPr>
        <p:spPr>
          <a:xfrm>
            <a:off x="6047859" y="4336351"/>
            <a:ext cx="461151" cy="276999"/>
          </a:xfrm>
          <a:prstGeom prst="rect">
            <a:avLst/>
          </a:prstGeom>
          <a:noFill/>
        </p:spPr>
        <p:txBody>
          <a:bodyPr wrap="square" rtlCol="0">
            <a:spAutoFit/>
          </a:bodyPr>
          <a:lstStyle/>
          <a:p>
            <a:r>
              <a:rPr lang="fr-FR" sz="1200" b="1" dirty="0">
                <a:solidFill>
                  <a:srgbClr val="008000"/>
                </a:solidFill>
              </a:rPr>
              <a:t>0°</a:t>
            </a:r>
          </a:p>
        </p:txBody>
      </p:sp>
      <p:sp>
        <p:nvSpPr>
          <p:cNvPr id="30" name="ZoneTexte 29"/>
          <p:cNvSpPr txBox="1"/>
          <p:nvPr/>
        </p:nvSpPr>
        <p:spPr>
          <a:xfrm>
            <a:off x="4235312" y="3446418"/>
            <a:ext cx="854223" cy="276999"/>
          </a:xfrm>
          <a:prstGeom prst="rect">
            <a:avLst/>
          </a:prstGeom>
          <a:noFill/>
        </p:spPr>
        <p:txBody>
          <a:bodyPr wrap="square" rtlCol="0">
            <a:spAutoFit/>
          </a:bodyPr>
          <a:lstStyle/>
          <a:p>
            <a:pPr algn="ctr"/>
            <a:r>
              <a:rPr lang="fr-FR" sz="1200" dirty="0">
                <a:solidFill>
                  <a:srgbClr val="0000FF"/>
                </a:solidFill>
              </a:rPr>
              <a:t>45° N</a:t>
            </a:r>
          </a:p>
        </p:txBody>
      </p:sp>
      <p:sp>
        <p:nvSpPr>
          <p:cNvPr id="36" name="ZoneTexte 35"/>
          <p:cNvSpPr txBox="1"/>
          <p:nvPr/>
        </p:nvSpPr>
        <p:spPr>
          <a:xfrm>
            <a:off x="4300463" y="5351834"/>
            <a:ext cx="854223" cy="276999"/>
          </a:xfrm>
          <a:prstGeom prst="rect">
            <a:avLst/>
          </a:prstGeom>
          <a:noFill/>
        </p:spPr>
        <p:txBody>
          <a:bodyPr wrap="square" rtlCol="0">
            <a:spAutoFit/>
          </a:bodyPr>
          <a:lstStyle/>
          <a:p>
            <a:pPr algn="ctr"/>
            <a:r>
              <a:rPr lang="fr-FR" sz="1200" dirty="0">
                <a:solidFill>
                  <a:srgbClr val="FF0000"/>
                </a:solidFill>
              </a:rPr>
              <a:t>30° S</a:t>
            </a:r>
          </a:p>
        </p:txBody>
      </p:sp>
      <p:sp>
        <p:nvSpPr>
          <p:cNvPr id="39"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coordonnées Géographiques</a:t>
            </a:r>
          </a:p>
          <a:p>
            <a:pPr algn="ctr">
              <a:spcAft>
                <a:spcPts val="600"/>
              </a:spcAft>
              <a:defRPr/>
            </a:pPr>
            <a:r>
              <a:rPr lang="fr-FR" cap="all" dirty="0">
                <a:solidFill>
                  <a:srgbClr val="C0504D"/>
                </a:solidFill>
                <a:latin typeface="Trebuchet MS"/>
                <a:cs typeface="Trebuchet MS"/>
              </a:rPr>
              <a:t>Latitude</a:t>
            </a:r>
          </a:p>
        </p:txBody>
      </p:sp>
      <p:sp>
        <p:nvSpPr>
          <p:cNvPr id="41" name="ZoneTexte 40"/>
          <p:cNvSpPr txBox="1"/>
          <p:nvPr/>
        </p:nvSpPr>
        <p:spPr>
          <a:xfrm>
            <a:off x="1045812" y="1137820"/>
            <a:ext cx="7056788" cy="523220"/>
          </a:xfrm>
          <a:prstGeom prst="rect">
            <a:avLst/>
          </a:prstGeom>
          <a:noFill/>
        </p:spPr>
        <p:txBody>
          <a:bodyPr wrap="square" rtlCol="0">
            <a:spAutoFit/>
          </a:bodyPr>
          <a:lstStyle/>
          <a:p>
            <a:pPr algn="ctr"/>
            <a:r>
              <a:rPr lang="fr-FR" sz="1400" dirty="0">
                <a:latin typeface="Trebuchet MS"/>
                <a:cs typeface="Trebuchet MS"/>
              </a:rPr>
              <a:t>C’est l’angle compris entre l’équateur et le parallèle du point à définir.</a:t>
            </a:r>
          </a:p>
          <a:p>
            <a:pPr algn="ctr"/>
            <a:r>
              <a:rPr lang="fr-FR" sz="1400" dirty="0">
                <a:latin typeface="Trebuchet MS"/>
                <a:cs typeface="Trebuchet MS"/>
              </a:rPr>
              <a:t>Il est mesuré depuis le centre de la terre.</a:t>
            </a:r>
          </a:p>
        </p:txBody>
      </p:sp>
      <p:sp>
        <p:nvSpPr>
          <p:cNvPr id="44" name="ZoneTexte 43"/>
          <p:cNvSpPr txBox="1"/>
          <p:nvPr/>
        </p:nvSpPr>
        <p:spPr>
          <a:xfrm>
            <a:off x="1325212" y="1752600"/>
            <a:ext cx="6586888" cy="523220"/>
          </a:xfrm>
          <a:prstGeom prst="rect">
            <a:avLst/>
          </a:prstGeom>
          <a:noFill/>
        </p:spPr>
        <p:txBody>
          <a:bodyPr wrap="square" rtlCol="0">
            <a:spAutoFit/>
          </a:bodyPr>
          <a:lstStyle/>
          <a:p>
            <a:pPr algn="ctr"/>
            <a:r>
              <a:rPr lang="fr-FR" sz="1400" dirty="0">
                <a:latin typeface="Trebuchet MS"/>
                <a:cs typeface="Trebuchet MS"/>
              </a:rPr>
              <a:t>Elle s’exprime de 0° à 90° et est dite Nord (N) ou Sud (S) selon que le point considéré se trouve dans l’hémisphère Nord ou Sud.</a:t>
            </a:r>
          </a:p>
        </p:txBody>
      </p:sp>
      <p:sp>
        <p:nvSpPr>
          <p:cNvPr id="49" name="Ellipse 48"/>
          <p:cNvSpPr>
            <a:spLocks noChangeAspect="1"/>
          </p:cNvSpPr>
          <p:nvPr/>
        </p:nvSpPr>
        <p:spPr>
          <a:xfrm flipV="1">
            <a:off x="4883686" y="3629125"/>
            <a:ext cx="107998" cy="105848"/>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Ellipse 49"/>
          <p:cNvSpPr>
            <a:spLocks noChangeAspect="1"/>
          </p:cNvSpPr>
          <p:nvPr/>
        </p:nvSpPr>
        <p:spPr>
          <a:xfrm flipV="1">
            <a:off x="4972586" y="5521425"/>
            <a:ext cx="107998" cy="10584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94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1" nodeType="after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down)">
                                      <p:cBhvr>
                                        <p:cTn id="10" dur="10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10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par>
                          <p:cTn id="34" fill="hold">
                            <p:stCondLst>
                              <p:cond delay="0"/>
                            </p:stCondLst>
                            <p:childTnLst>
                              <p:par>
                                <p:cTn id="35" presetID="22" presetClass="entr" presetSubtype="8"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1" grpId="1"/>
      <p:bldP spid="31" grpId="0" animBg="1"/>
      <p:bldP spid="43" grpId="0" animBg="1"/>
      <p:bldP spid="24" grpId="0"/>
      <p:bldP spid="25" grpId="0"/>
      <p:bldP spid="30" grpId="0"/>
      <p:bldP spid="36" grpId="0"/>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ZoneTexte 39"/>
          <p:cNvSpPr txBox="1"/>
          <p:nvPr/>
        </p:nvSpPr>
        <p:spPr>
          <a:xfrm rot="16200000">
            <a:off x="4134713" y="3721610"/>
            <a:ext cx="2573571" cy="1641810"/>
          </a:xfrm>
          <a:prstGeom prst="rect">
            <a:avLst/>
          </a:prstGeom>
          <a:noFill/>
        </p:spPr>
        <p:txBody>
          <a:bodyPr wrap="square" rtlCol="0">
            <a:prstTxWarp prst="textArchDown">
              <a:avLst/>
            </a:prstTxWarp>
            <a:spAutoFit/>
          </a:bodyPr>
          <a:lstStyle/>
          <a:p>
            <a:pPr algn="ctr"/>
            <a:r>
              <a:rPr lang="fr-FR" sz="1400" dirty="0">
                <a:solidFill>
                  <a:srgbClr val="0000FF"/>
                </a:solidFill>
              </a:rPr>
              <a:t>Longitudes Est</a:t>
            </a:r>
          </a:p>
        </p:txBody>
      </p:sp>
      <p:sp>
        <p:nvSpPr>
          <p:cNvPr id="38" name="ZoneTexte 37"/>
          <p:cNvSpPr txBox="1"/>
          <p:nvPr/>
        </p:nvSpPr>
        <p:spPr>
          <a:xfrm rot="5400000" flipH="1" flipV="1">
            <a:off x="2471986" y="3670809"/>
            <a:ext cx="2573571" cy="1641810"/>
          </a:xfrm>
          <a:prstGeom prst="rect">
            <a:avLst/>
          </a:prstGeom>
          <a:noFill/>
        </p:spPr>
        <p:txBody>
          <a:bodyPr wrap="square" rtlCol="0">
            <a:prstTxWarp prst="textArchUp">
              <a:avLst/>
            </a:prstTxWarp>
            <a:spAutoFit/>
          </a:bodyPr>
          <a:lstStyle/>
          <a:p>
            <a:pPr algn="ctr"/>
            <a:r>
              <a:rPr lang="fr-FR" sz="1400" dirty="0">
                <a:solidFill>
                  <a:srgbClr val="FF0000"/>
                </a:solidFill>
              </a:rPr>
              <a:t>Longitudes Ouest</a:t>
            </a:r>
          </a:p>
        </p:txBody>
      </p:sp>
      <p:pic>
        <p:nvPicPr>
          <p:cNvPr id="13" name="Image 12" descr="LongitudeAndLatitude.pn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3124200" y="2912838"/>
            <a:ext cx="2925953" cy="2916000"/>
          </a:xfrm>
          <a:prstGeom prst="rect">
            <a:avLst/>
          </a:prstGeom>
          <a:ln w="12700" cmpd="sng">
            <a:noFill/>
          </a:ln>
        </p:spPr>
      </p:pic>
      <p:sp>
        <p:nvSpPr>
          <p:cNvPr id="55" name="Arc 54"/>
          <p:cNvSpPr/>
          <p:nvPr/>
        </p:nvSpPr>
        <p:spPr>
          <a:xfrm rot="5820000" flipH="1" flipV="1">
            <a:off x="3085193" y="3921524"/>
            <a:ext cx="2880000" cy="896400"/>
          </a:xfrm>
          <a:prstGeom prst="arc">
            <a:avLst>
              <a:gd name="adj1" fmla="val 67168"/>
              <a:gd name="adj2" fmla="val 55982"/>
            </a:avLst>
          </a:prstGeom>
          <a:ln w="28575" cmpd="sng">
            <a:gradFill flip="none" rotWithShape="1">
              <a:gsLst>
                <a:gs pos="49000">
                  <a:srgbClr val="008000"/>
                </a:gs>
                <a:gs pos="56000">
                  <a:schemeClr val="bg1">
                    <a:lumMod val="85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ZoneTexte 28"/>
          <p:cNvSpPr txBox="1"/>
          <p:nvPr/>
        </p:nvSpPr>
        <p:spPr>
          <a:xfrm rot="16200000">
            <a:off x="4384201" y="4475183"/>
            <a:ext cx="854223" cy="276999"/>
          </a:xfrm>
          <a:prstGeom prst="rect">
            <a:avLst/>
          </a:prstGeom>
          <a:noFill/>
        </p:spPr>
        <p:txBody>
          <a:bodyPr wrap="square" rtlCol="0">
            <a:spAutoFit/>
          </a:bodyPr>
          <a:lstStyle/>
          <a:p>
            <a:r>
              <a:rPr lang="fr-FR" sz="1200" dirty="0">
                <a:solidFill>
                  <a:srgbClr val="0000FF"/>
                </a:solidFill>
              </a:rPr>
              <a:t>30° E</a:t>
            </a:r>
          </a:p>
        </p:txBody>
      </p:sp>
      <p:sp>
        <p:nvSpPr>
          <p:cNvPr id="42" name="Forme libre 41"/>
          <p:cNvSpPr/>
          <p:nvPr/>
        </p:nvSpPr>
        <p:spPr>
          <a:xfrm>
            <a:off x="3676650" y="2931888"/>
            <a:ext cx="879475" cy="2783112"/>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8654" h="2845314">
                <a:moveTo>
                  <a:pt x="578654" y="0"/>
                </a:moveTo>
                <a:cubicBezTo>
                  <a:pt x="539498" y="35605"/>
                  <a:pt x="528391" y="26145"/>
                  <a:pt x="482076" y="87339"/>
                </a:cubicBezTo>
                <a:cubicBezTo>
                  <a:pt x="435761" y="148533"/>
                  <a:pt x="350755" y="269868"/>
                  <a:pt x="300762" y="367164"/>
                </a:cubicBezTo>
                <a:cubicBezTo>
                  <a:pt x="250769" y="464460"/>
                  <a:pt x="221221" y="543995"/>
                  <a:pt x="182118" y="671113"/>
                </a:cubicBezTo>
                <a:cubicBezTo>
                  <a:pt x="143015" y="798231"/>
                  <a:pt x="94998" y="978272"/>
                  <a:pt x="66144" y="1129874"/>
                </a:cubicBezTo>
                <a:cubicBezTo>
                  <a:pt x="37290" y="1281476"/>
                  <a:pt x="19577" y="1433616"/>
                  <a:pt x="8994" y="1580724"/>
                </a:cubicBezTo>
                <a:cubicBezTo>
                  <a:pt x="-1589" y="1727832"/>
                  <a:pt x="-1589" y="1878116"/>
                  <a:pt x="2644" y="2012524"/>
                </a:cubicBezTo>
                <a:cubicBezTo>
                  <a:pt x="6877" y="2146932"/>
                  <a:pt x="17461" y="2281341"/>
                  <a:pt x="34394" y="2387174"/>
                </a:cubicBezTo>
                <a:cubicBezTo>
                  <a:pt x="51327" y="2493007"/>
                  <a:pt x="71436" y="2573441"/>
                  <a:pt x="104244" y="2647524"/>
                </a:cubicBezTo>
                <a:cubicBezTo>
                  <a:pt x="137052" y="2721607"/>
                  <a:pt x="206902" y="2800982"/>
                  <a:pt x="231244" y="2831674"/>
                </a:cubicBezTo>
                <a:cubicBezTo>
                  <a:pt x="255586" y="2862366"/>
                  <a:pt x="250294" y="2831674"/>
                  <a:pt x="250294" y="2831674"/>
                </a:cubicBezTo>
              </a:path>
            </a:pathLst>
          </a:cu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nvGrpSpPr>
          <p:cNvPr id="3" name="Grouper 2"/>
          <p:cNvGrpSpPr/>
          <p:nvPr/>
        </p:nvGrpSpPr>
        <p:grpSpPr>
          <a:xfrm>
            <a:off x="4017997" y="3506453"/>
            <a:ext cx="781816" cy="1514232"/>
            <a:chOff x="4009376" y="3501016"/>
            <a:chExt cx="781816" cy="1514232"/>
          </a:xfrm>
        </p:grpSpPr>
        <p:sp>
          <p:nvSpPr>
            <p:cNvPr id="26" name="ZoneTexte 25"/>
            <p:cNvSpPr txBox="1"/>
            <p:nvPr/>
          </p:nvSpPr>
          <p:spPr>
            <a:xfrm rot="16631853">
              <a:off x="3746013" y="3970069"/>
              <a:ext cx="1514232" cy="576126"/>
            </a:xfrm>
            <a:prstGeom prst="rect">
              <a:avLst/>
            </a:prstGeom>
            <a:noFill/>
          </p:spPr>
          <p:txBody>
            <a:bodyPr wrap="square" rtlCol="0">
              <a:prstTxWarp prst="textArchUp">
                <a:avLst/>
              </a:prstTxWarp>
              <a:spAutoFit/>
            </a:bodyPr>
            <a:lstStyle/>
            <a:p>
              <a:pPr algn="ctr"/>
              <a:r>
                <a:rPr lang="fr-FR" sz="1400" dirty="0">
                  <a:solidFill>
                    <a:srgbClr val="008000"/>
                  </a:solidFill>
                </a:rPr>
                <a:t>Greenwich </a:t>
              </a:r>
            </a:p>
          </p:txBody>
        </p:sp>
        <p:sp>
          <p:nvSpPr>
            <p:cNvPr id="59" name="ZoneTexte 58"/>
            <p:cNvSpPr txBox="1"/>
            <p:nvPr/>
          </p:nvSpPr>
          <p:spPr>
            <a:xfrm rot="16537659">
              <a:off x="3911206" y="4638147"/>
              <a:ext cx="473339" cy="276999"/>
            </a:xfrm>
            <a:prstGeom prst="rect">
              <a:avLst/>
            </a:prstGeom>
            <a:noFill/>
          </p:spPr>
          <p:txBody>
            <a:bodyPr wrap="square" rtlCol="0">
              <a:spAutoFit/>
            </a:bodyPr>
            <a:lstStyle/>
            <a:p>
              <a:r>
                <a:rPr lang="fr-FR" sz="1200" b="1" dirty="0">
                  <a:solidFill>
                    <a:srgbClr val="008000"/>
                  </a:solidFill>
                </a:rPr>
                <a:t>0°</a:t>
              </a:r>
            </a:p>
          </p:txBody>
        </p:sp>
      </p:grpSp>
      <p:sp>
        <p:nvSpPr>
          <p:cNvPr id="53" name="Forme libre 52"/>
          <p:cNvSpPr/>
          <p:nvPr/>
        </p:nvSpPr>
        <p:spPr>
          <a:xfrm flipH="1">
            <a:off x="4584185" y="2931888"/>
            <a:ext cx="324363" cy="2856803"/>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536632 w 536632"/>
              <a:gd name="connsiteY0" fmla="*/ 0 h 2814121"/>
              <a:gd name="connsiteX1" fmla="*/ 482076 w 536632"/>
              <a:gd name="connsiteY1" fmla="*/ 56146 h 2814121"/>
              <a:gd name="connsiteX2" fmla="*/ 300762 w 536632"/>
              <a:gd name="connsiteY2" fmla="*/ 335971 h 2814121"/>
              <a:gd name="connsiteX3" fmla="*/ 182118 w 536632"/>
              <a:gd name="connsiteY3" fmla="*/ 639920 h 2814121"/>
              <a:gd name="connsiteX4" fmla="*/ 66144 w 536632"/>
              <a:gd name="connsiteY4" fmla="*/ 1098681 h 2814121"/>
              <a:gd name="connsiteX5" fmla="*/ 8994 w 536632"/>
              <a:gd name="connsiteY5" fmla="*/ 1549531 h 2814121"/>
              <a:gd name="connsiteX6" fmla="*/ 2644 w 536632"/>
              <a:gd name="connsiteY6" fmla="*/ 1981331 h 2814121"/>
              <a:gd name="connsiteX7" fmla="*/ 34394 w 536632"/>
              <a:gd name="connsiteY7" fmla="*/ 2355981 h 2814121"/>
              <a:gd name="connsiteX8" fmla="*/ 104244 w 536632"/>
              <a:gd name="connsiteY8" fmla="*/ 2616331 h 2814121"/>
              <a:gd name="connsiteX9" fmla="*/ 231244 w 536632"/>
              <a:gd name="connsiteY9" fmla="*/ 2800481 h 2814121"/>
              <a:gd name="connsiteX10" fmla="*/ 250294 w 536632"/>
              <a:gd name="connsiteY10" fmla="*/ 2800481 h 2814121"/>
              <a:gd name="connsiteX0" fmla="*/ 536632 w 536632"/>
              <a:gd name="connsiteY0" fmla="*/ 0 h 2814121"/>
              <a:gd name="connsiteX1" fmla="*/ 482076 w 536632"/>
              <a:gd name="connsiteY1" fmla="*/ 56146 h 2814121"/>
              <a:gd name="connsiteX2" fmla="*/ 300762 w 536632"/>
              <a:gd name="connsiteY2" fmla="*/ 335971 h 2814121"/>
              <a:gd name="connsiteX3" fmla="*/ 182118 w 536632"/>
              <a:gd name="connsiteY3" fmla="*/ 639920 h 2814121"/>
              <a:gd name="connsiteX4" fmla="*/ 66144 w 536632"/>
              <a:gd name="connsiteY4" fmla="*/ 1098681 h 2814121"/>
              <a:gd name="connsiteX5" fmla="*/ 8994 w 536632"/>
              <a:gd name="connsiteY5" fmla="*/ 1549531 h 2814121"/>
              <a:gd name="connsiteX6" fmla="*/ 2644 w 536632"/>
              <a:gd name="connsiteY6" fmla="*/ 1981331 h 2814121"/>
              <a:gd name="connsiteX7" fmla="*/ 34394 w 536632"/>
              <a:gd name="connsiteY7" fmla="*/ 2355981 h 2814121"/>
              <a:gd name="connsiteX8" fmla="*/ 93738 w 536632"/>
              <a:gd name="connsiteY8" fmla="*/ 2647525 h 2814121"/>
              <a:gd name="connsiteX9" fmla="*/ 231244 w 536632"/>
              <a:gd name="connsiteY9" fmla="*/ 2800481 h 2814121"/>
              <a:gd name="connsiteX10" fmla="*/ 250294 w 536632"/>
              <a:gd name="connsiteY10" fmla="*/ 2800481 h 2814121"/>
              <a:gd name="connsiteX0" fmla="*/ 536632 w 536632"/>
              <a:gd name="connsiteY0" fmla="*/ 0 h 2815951"/>
              <a:gd name="connsiteX1" fmla="*/ 482076 w 536632"/>
              <a:gd name="connsiteY1" fmla="*/ 56146 h 2815951"/>
              <a:gd name="connsiteX2" fmla="*/ 300762 w 536632"/>
              <a:gd name="connsiteY2" fmla="*/ 335971 h 2815951"/>
              <a:gd name="connsiteX3" fmla="*/ 182118 w 536632"/>
              <a:gd name="connsiteY3" fmla="*/ 639920 h 2815951"/>
              <a:gd name="connsiteX4" fmla="*/ 66144 w 536632"/>
              <a:gd name="connsiteY4" fmla="*/ 1098681 h 2815951"/>
              <a:gd name="connsiteX5" fmla="*/ 8994 w 536632"/>
              <a:gd name="connsiteY5" fmla="*/ 1549531 h 2815951"/>
              <a:gd name="connsiteX6" fmla="*/ 2644 w 536632"/>
              <a:gd name="connsiteY6" fmla="*/ 1981331 h 2815951"/>
              <a:gd name="connsiteX7" fmla="*/ 34394 w 536632"/>
              <a:gd name="connsiteY7" fmla="*/ 2355981 h 2815951"/>
              <a:gd name="connsiteX8" fmla="*/ 93738 w 536632"/>
              <a:gd name="connsiteY8" fmla="*/ 2647525 h 2815951"/>
              <a:gd name="connsiteX9" fmla="*/ 231244 w 536632"/>
              <a:gd name="connsiteY9" fmla="*/ 2800481 h 2815951"/>
              <a:gd name="connsiteX10" fmla="*/ 176755 w 536632"/>
              <a:gd name="connsiteY10" fmla="*/ 2806720 h 2815951"/>
              <a:gd name="connsiteX0" fmla="*/ 536632 w 536632"/>
              <a:gd name="connsiteY0" fmla="*/ 0 h 2800481"/>
              <a:gd name="connsiteX1" fmla="*/ 482076 w 536632"/>
              <a:gd name="connsiteY1" fmla="*/ 56146 h 2800481"/>
              <a:gd name="connsiteX2" fmla="*/ 300762 w 536632"/>
              <a:gd name="connsiteY2" fmla="*/ 335971 h 2800481"/>
              <a:gd name="connsiteX3" fmla="*/ 182118 w 536632"/>
              <a:gd name="connsiteY3" fmla="*/ 639920 h 2800481"/>
              <a:gd name="connsiteX4" fmla="*/ 66144 w 536632"/>
              <a:gd name="connsiteY4" fmla="*/ 1098681 h 2800481"/>
              <a:gd name="connsiteX5" fmla="*/ 8994 w 536632"/>
              <a:gd name="connsiteY5" fmla="*/ 1549531 h 2800481"/>
              <a:gd name="connsiteX6" fmla="*/ 2644 w 536632"/>
              <a:gd name="connsiteY6" fmla="*/ 1981331 h 2800481"/>
              <a:gd name="connsiteX7" fmla="*/ 34394 w 536632"/>
              <a:gd name="connsiteY7" fmla="*/ 2355981 h 2800481"/>
              <a:gd name="connsiteX8" fmla="*/ 93738 w 536632"/>
              <a:gd name="connsiteY8" fmla="*/ 2647525 h 2800481"/>
              <a:gd name="connsiteX9" fmla="*/ 231244 w 536632"/>
              <a:gd name="connsiteY9" fmla="*/ 2800481 h 2800481"/>
              <a:gd name="connsiteX0" fmla="*/ 536632 w 536632"/>
              <a:gd name="connsiteY0" fmla="*/ 0 h 2806720"/>
              <a:gd name="connsiteX1" fmla="*/ 482076 w 536632"/>
              <a:gd name="connsiteY1" fmla="*/ 56146 h 2806720"/>
              <a:gd name="connsiteX2" fmla="*/ 300762 w 536632"/>
              <a:gd name="connsiteY2" fmla="*/ 335971 h 2806720"/>
              <a:gd name="connsiteX3" fmla="*/ 182118 w 536632"/>
              <a:gd name="connsiteY3" fmla="*/ 639920 h 2806720"/>
              <a:gd name="connsiteX4" fmla="*/ 66144 w 536632"/>
              <a:gd name="connsiteY4" fmla="*/ 1098681 h 2806720"/>
              <a:gd name="connsiteX5" fmla="*/ 8994 w 536632"/>
              <a:gd name="connsiteY5" fmla="*/ 1549531 h 2806720"/>
              <a:gd name="connsiteX6" fmla="*/ 2644 w 536632"/>
              <a:gd name="connsiteY6" fmla="*/ 1981331 h 2806720"/>
              <a:gd name="connsiteX7" fmla="*/ 34394 w 536632"/>
              <a:gd name="connsiteY7" fmla="*/ 2355981 h 2806720"/>
              <a:gd name="connsiteX8" fmla="*/ 93738 w 536632"/>
              <a:gd name="connsiteY8" fmla="*/ 2647525 h 2806720"/>
              <a:gd name="connsiteX9" fmla="*/ 210234 w 536632"/>
              <a:gd name="connsiteY9" fmla="*/ 2806720 h 280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632" h="2806720">
                <a:moveTo>
                  <a:pt x="536632" y="0"/>
                </a:moveTo>
                <a:cubicBezTo>
                  <a:pt x="497476" y="35605"/>
                  <a:pt x="521388" y="151"/>
                  <a:pt x="482076" y="56146"/>
                </a:cubicBezTo>
                <a:cubicBezTo>
                  <a:pt x="442764" y="112141"/>
                  <a:pt x="350755" y="238675"/>
                  <a:pt x="300762" y="335971"/>
                </a:cubicBezTo>
                <a:cubicBezTo>
                  <a:pt x="250769" y="433267"/>
                  <a:pt x="221221" y="512802"/>
                  <a:pt x="182118" y="639920"/>
                </a:cubicBezTo>
                <a:cubicBezTo>
                  <a:pt x="143015" y="767038"/>
                  <a:pt x="94998" y="947079"/>
                  <a:pt x="66144" y="1098681"/>
                </a:cubicBezTo>
                <a:cubicBezTo>
                  <a:pt x="37290" y="1250283"/>
                  <a:pt x="19577" y="1402423"/>
                  <a:pt x="8994" y="1549531"/>
                </a:cubicBezTo>
                <a:cubicBezTo>
                  <a:pt x="-1589" y="1696639"/>
                  <a:pt x="-1589" y="1846923"/>
                  <a:pt x="2644" y="1981331"/>
                </a:cubicBezTo>
                <a:cubicBezTo>
                  <a:pt x="6877" y="2115739"/>
                  <a:pt x="19212" y="2244949"/>
                  <a:pt x="34394" y="2355981"/>
                </a:cubicBezTo>
                <a:cubicBezTo>
                  <a:pt x="49576" y="2467013"/>
                  <a:pt x="64431" y="2572402"/>
                  <a:pt x="93738" y="2647525"/>
                </a:cubicBezTo>
                <a:cubicBezTo>
                  <a:pt x="123045" y="2722648"/>
                  <a:pt x="185892" y="2776028"/>
                  <a:pt x="210234" y="2806720"/>
                </a:cubicBezTo>
              </a:path>
            </a:pathLst>
          </a:custGeom>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6" name="ZoneTexte 55"/>
          <p:cNvSpPr txBox="1"/>
          <p:nvPr/>
        </p:nvSpPr>
        <p:spPr>
          <a:xfrm rot="16526275">
            <a:off x="3371624" y="4397593"/>
            <a:ext cx="854223" cy="276999"/>
          </a:xfrm>
          <a:prstGeom prst="rect">
            <a:avLst/>
          </a:prstGeom>
          <a:noFill/>
        </p:spPr>
        <p:txBody>
          <a:bodyPr wrap="square" rtlCol="0">
            <a:spAutoFit/>
          </a:bodyPr>
          <a:lstStyle/>
          <a:p>
            <a:r>
              <a:rPr lang="fr-FR" sz="1200" dirty="0">
                <a:solidFill>
                  <a:srgbClr val="FF0000"/>
                </a:solidFill>
              </a:rPr>
              <a:t>15° W</a:t>
            </a:r>
          </a:p>
        </p:txBody>
      </p:sp>
      <p:sp>
        <p:nvSpPr>
          <p:cNvPr id="31" name="ZoneTexte 30"/>
          <p:cNvSpPr txBox="1"/>
          <p:nvPr/>
        </p:nvSpPr>
        <p:spPr>
          <a:xfrm>
            <a:off x="3555090" y="5816138"/>
            <a:ext cx="1899127" cy="276999"/>
          </a:xfrm>
          <a:prstGeom prst="rect">
            <a:avLst/>
          </a:prstGeom>
          <a:noFill/>
          <a:effectLst>
            <a:reflection stA="0" endPos="0" dir="5400000" sy="-100000" algn="bl" rotWithShape="0"/>
          </a:effectLst>
        </p:spPr>
        <p:txBody>
          <a:bodyPr wrap="square" rtlCol="0">
            <a:spAutoFit/>
          </a:bodyPr>
          <a:lstStyle/>
          <a:p>
            <a:pPr algn="ctr"/>
            <a:r>
              <a:rPr lang="fr-FR" sz="1200" dirty="0"/>
              <a:t>Pôle Sud</a:t>
            </a:r>
          </a:p>
        </p:txBody>
      </p:sp>
      <p:sp>
        <p:nvSpPr>
          <p:cNvPr id="34" name="ZoneTexte 33"/>
          <p:cNvSpPr txBox="1"/>
          <p:nvPr/>
        </p:nvSpPr>
        <p:spPr>
          <a:xfrm>
            <a:off x="3578441" y="2626438"/>
            <a:ext cx="1899127" cy="276999"/>
          </a:xfrm>
          <a:prstGeom prst="rect">
            <a:avLst/>
          </a:prstGeom>
          <a:noFill/>
        </p:spPr>
        <p:txBody>
          <a:bodyPr wrap="square" rtlCol="0">
            <a:spAutoFit/>
          </a:bodyPr>
          <a:lstStyle/>
          <a:p>
            <a:pPr algn="ctr"/>
            <a:r>
              <a:rPr lang="fr-FR" sz="1200" dirty="0">
                <a:solidFill>
                  <a:srgbClr val="000000"/>
                </a:solidFill>
              </a:rPr>
              <a:t>Pôle Nord </a:t>
            </a:r>
          </a:p>
        </p:txBody>
      </p:sp>
      <p:sp>
        <p:nvSpPr>
          <p:cNvPr id="35"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coordonnées Géographiques</a:t>
            </a:r>
          </a:p>
          <a:p>
            <a:pPr algn="ctr">
              <a:spcAft>
                <a:spcPts val="600"/>
              </a:spcAft>
              <a:defRPr/>
            </a:pPr>
            <a:r>
              <a:rPr lang="fr-FR" cap="all" dirty="0">
                <a:solidFill>
                  <a:srgbClr val="C0504D"/>
                </a:solidFill>
                <a:latin typeface="Trebuchet MS"/>
                <a:cs typeface="Trebuchet MS"/>
              </a:rPr>
              <a:t>LONGITUDE</a:t>
            </a:r>
          </a:p>
        </p:txBody>
      </p:sp>
      <p:sp>
        <p:nvSpPr>
          <p:cNvPr id="36" name="ZoneTexte 35"/>
          <p:cNvSpPr txBox="1"/>
          <p:nvPr/>
        </p:nvSpPr>
        <p:spPr>
          <a:xfrm>
            <a:off x="920750" y="1148317"/>
            <a:ext cx="7315200" cy="738664"/>
          </a:xfrm>
          <a:prstGeom prst="rect">
            <a:avLst/>
          </a:prstGeom>
          <a:noFill/>
        </p:spPr>
        <p:txBody>
          <a:bodyPr wrap="square" rtlCol="0">
            <a:spAutoFit/>
          </a:bodyPr>
          <a:lstStyle/>
          <a:p>
            <a:pPr algn="ctr"/>
            <a:r>
              <a:rPr lang="fr-FR" sz="1400" dirty="0">
                <a:latin typeface="Trebuchet MS"/>
                <a:cs typeface="Trebuchet MS"/>
              </a:rPr>
              <a:t>C’est l’angle compris entre le méridien d’origine et le méridien du point à définir.</a:t>
            </a:r>
          </a:p>
          <a:p>
            <a:pPr algn="ctr"/>
            <a:r>
              <a:rPr lang="fr-FR" sz="1400" dirty="0">
                <a:cs typeface="Trebuchet MS"/>
              </a:rPr>
              <a:t>Il est mesuré depuis le centre de la terre.</a:t>
            </a:r>
          </a:p>
          <a:p>
            <a:pPr algn="ctr"/>
            <a:endParaRPr lang="fr-FR" sz="1400" dirty="0">
              <a:latin typeface="Trebuchet MS"/>
              <a:cs typeface="Trebuchet MS"/>
            </a:endParaRPr>
          </a:p>
        </p:txBody>
      </p:sp>
      <p:sp>
        <p:nvSpPr>
          <p:cNvPr id="37" name="ZoneTexte 36"/>
          <p:cNvSpPr txBox="1"/>
          <p:nvPr/>
        </p:nvSpPr>
        <p:spPr>
          <a:xfrm>
            <a:off x="393163" y="1783090"/>
            <a:ext cx="8268237" cy="523220"/>
          </a:xfrm>
          <a:prstGeom prst="rect">
            <a:avLst/>
          </a:prstGeom>
          <a:noFill/>
        </p:spPr>
        <p:txBody>
          <a:bodyPr wrap="square" rtlCol="0">
            <a:spAutoFit/>
          </a:bodyPr>
          <a:lstStyle/>
          <a:p>
            <a:pPr algn="ctr"/>
            <a:r>
              <a:rPr lang="fr-FR" sz="1400" dirty="0">
                <a:latin typeface="Trebuchet MS"/>
                <a:cs typeface="Trebuchet MS"/>
              </a:rPr>
              <a:t>Elle s’exprime de 0° à 180°et est dite Est (E) ou Ouest (W) selon que le point considéré se trouve à  l’Est ou à l’Ouest du Méridien d’origine.</a:t>
            </a:r>
          </a:p>
        </p:txBody>
      </p:sp>
      <p:sp>
        <p:nvSpPr>
          <p:cNvPr id="39" name="Ellipse 38"/>
          <p:cNvSpPr>
            <a:spLocks noChangeAspect="1"/>
          </p:cNvSpPr>
          <p:nvPr/>
        </p:nvSpPr>
        <p:spPr>
          <a:xfrm>
            <a:off x="4846119" y="4337960"/>
            <a:ext cx="108731" cy="106567"/>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Ellipse 42"/>
          <p:cNvSpPr>
            <a:spLocks noChangeAspect="1"/>
          </p:cNvSpPr>
          <p:nvPr/>
        </p:nvSpPr>
        <p:spPr>
          <a:xfrm flipV="1">
            <a:off x="3626386" y="4937225"/>
            <a:ext cx="107998" cy="10584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0503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par>
                          <p:cTn id="27" fill="hold">
                            <p:stCondLst>
                              <p:cond delay="0"/>
                            </p:stCondLst>
                            <p:childTnLst>
                              <p:par>
                                <p:cTn id="28" presetID="22" presetClass="entr" presetSubtype="4"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down)">
                                      <p:cBhvr>
                                        <p:cTn id="30" dur="500"/>
                                        <p:tgtEl>
                                          <p:spTgt spid="53"/>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8" grpId="0"/>
      <p:bldP spid="29" grpId="0"/>
      <p:bldP spid="42" grpId="0" animBg="1"/>
      <p:bldP spid="53" grpId="0" animBg="1"/>
      <p:bldP spid="56" grpId="0"/>
      <p:bldP spid="39"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images.jpeg"/>
          <p:cNvPicPr>
            <a:picLocks noChangeAspect="1"/>
          </p:cNvPicPr>
          <p:nvPr/>
        </p:nvPicPr>
        <p:blipFill>
          <a:blip r:embed="rId3">
            <a:clrChange>
              <a:clrFrom>
                <a:srgbClr val="FFFFFC"/>
              </a:clrFrom>
              <a:clrTo>
                <a:srgbClr val="FFFFFC">
                  <a:alpha val="0"/>
                </a:srgbClr>
              </a:clrTo>
            </a:clrChange>
            <a:alphaModFix amt="40000"/>
            <a:extLst>
              <a:ext uri="{28A0092B-C50C-407E-A947-70E740481C1C}">
                <a14:useLocalDpi xmlns:a14="http://schemas.microsoft.com/office/drawing/2010/main"/>
              </a:ext>
            </a:extLst>
          </a:blip>
          <a:stretch>
            <a:fillRect/>
          </a:stretch>
        </p:blipFill>
        <p:spPr>
          <a:xfrm>
            <a:off x="2498833" y="2083765"/>
            <a:ext cx="4139998" cy="4139998"/>
          </a:xfrm>
          <a:prstGeom prst="rect">
            <a:avLst/>
          </a:prstGeom>
          <a:effectLst>
            <a:glow>
              <a:schemeClr val="accent1"/>
            </a:glow>
          </a:effectLst>
        </p:spPr>
      </p:pic>
      <p:grpSp>
        <p:nvGrpSpPr>
          <p:cNvPr id="3" name="Grouper 2"/>
          <p:cNvGrpSpPr/>
          <p:nvPr/>
        </p:nvGrpSpPr>
        <p:grpSpPr>
          <a:xfrm>
            <a:off x="3774980" y="2361105"/>
            <a:ext cx="1555505" cy="2469829"/>
            <a:chOff x="3198861" y="2158609"/>
            <a:chExt cx="1555505" cy="2469829"/>
          </a:xfrm>
          <a:solidFill>
            <a:schemeClr val="bg1">
              <a:lumMod val="85000"/>
            </a:schemeClr>
          </a:solidFill>
        </p:grpSpPr>
        <p:sp>
          <p:nvSpPr>
            <p:cNvPr id="40" name="Forme libre 39"/>
            <p:cNvSpPr/>
            <p:nvPr/>
          </p:nvSpPr>
          <p:spPr>
            <a:xfrm>
              <a:off x="3974330" y="2162814"/>
              <a:ext cx="775469" cy="2228850"/>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469" h="2228850">
                  <a:moveTo>
                    <a:pt x="769" y="0"/>
                  </a:moveTo>
                  <a:cubicBezTo>
                    <a:pt x="-3464" y="558800"/>
                    <a:pt x="11352" y="1104900"/>
                    <a:pt x="7119" y="1663700"/>
                  </a:cubicBezTo>
                  <a:lnTo>
                    <a:pt x="775469" y="2228850"/>
                  </a:lnTo>
                  <a:lnTo>
                    <a:pt x="750069" y="1911350"/>
                  </a:lnTo>
                  <a:lnTo>
                    <a:pt x="711969" y="1568450"/>
                  </a:lnTo>
                  <a:lnTo>
                    <a:pt x="667519" y="1301750"/>
                  </a:lnTo>
                  <a:lnTo>
                    <a:pt x="604019" y="1066800"/>
                  </a:lnTo>
                  <a:lnTo>
                    <a:pt x="502419" y="755650"/>
                  </a:lnTo>
                  <a:lnTo>
                    <a:pt x="381769" y="457200"/>
                  </a:lnTo>
                  <a:lnTo>
                    <a:pt x="254769" y="241300"/>
                  </a:lnTo>
                  <a:cubicBezTo>
                    <a:pt x="214552" y="170392"/>
                    <a:pt x="93902" y="41275"/>
                    <a:pt x="769" y="0"/>
                  </a:cubicBezTo>
                  <a:close/>
                </a:path>
              </a:pathLst>
            </a:custGeom>
            <a:grpFill/>
            <a:ln w="127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Forme libre 40"/>
            <p:cNvSpPr/>
            <p:nvPr/>
          </p:nvSpPr>
          <p:spPr>
            <a:xfrm flipH="1">
              <a:off x="3198861" y="2158609"/>
              <a:ext cx="775469" cy="2228850"/>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469" h="2228850">
                  <a:moveTo>
                    <a:pt x="769" y="0"/>
                  </a:moveTo>
                  <a:cubicBezTo>
                    <a:pt x="-3464" y="558800"/>
                    <a:pt x="11352" y="1104900"/>
                    <a:pt x="7119" y="1663700"/>
                  </a:cubicBezTo>
                  <a:lnTo>
                    <a:pt x="775469" y="2228850"/>
                  </a:lnTo>
                  <a:lnTo>
                    <a:pt x="750069" y="1911350"/>
                  </a:lnTo>
                  <a:lnTo>
                    <a:pt x="711969" y="1568450"/>
                  </a:lnTo>
                  <a:lnTo>
                    <a:pt x="667519" y="1301750"/>
                  </a:lnTo>
                  <a:lnTo>
                    <a:pt x="604019" y="1066800"/>
                  </a:lnTo>
                  <a:lnTo>
                    <a:pt x="502419" y="755650"/>
                  </a:lnTo>
                  <a:lnTo>
                    <a:pt x="381769" y="457200"/>
                  </a:lnTo>
                  <a:lnTo>
                    <a:pt x="254769" y="241300"/>
                  </a:lnTo>
                  <a:cubicBezTo>
                    <a:pt x="214552" y="170392"/>
                    <a:pt x="93902" y="41275"/>
                    <a:pt x="769" y="0"/>
                  </a:cubicBezTo>
                  <a:close/>
                </a:path>
              </a:pathLst>
            </a:custGeom>
            <a:grp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Forme libre 42"/>
            <p:cNvSpPr/>
            <p:nvPr/>
          </p:nvSpPr>
          <p:spPr>
            <a:xfrm rot="6406165">
              <a:off x="3637222" y="3511294"/>
              <a:ext cx="764103" cy="1470185"/>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141635 h 1771650"/>
                <a:gd name="connsiteX1" fmla="*/ 0 w 768350"/>
                <a:gd name="connsiteY1" fmla="*/ 1206500 h 1771650"/>
                <a:gd name="connsiteX2" fmla="*/ 768350 w 768350"/>
                <a:gd name="connsiteY2" fmla="*/ 1771650 h 1771650"/>
                <a:gd name="connsiteX3" fmla="*/ 742950 w 768350"/>
                <a:gd name="connsiteY3" fmla="*/ 1454150 h 1771650"/>
                <a:gd name="connsiteX4" fmla="*/ 704850 w 768350"/>
                <a:gd name="connsiteY4" fmla="*/ 1111250 h 1771650"/>
                <a:gd name="connsiteX5" fmla="*/ 660400 w 768350"/>
                <a:gd name="connsiteY5" fmla="*/ 844550 h 1771650"/>
                <a:gd name="connsiteX6" fmla="*/ 596900 w 768350"/>
                <a:gd name="connsiteY6" fmla="*/ 609600 h 1771650"/>
                <a:gd name="connsiteX7" fmla="*/ 495300 w 768350"/>
                <a:gd name="connsiteY7" fmla="*/ 298450 h 1771650"/>
                <a:gd name="connsiteX8" fmla="*/ 374650 w 768350"/>
                <a:gd name="connsiteY8" fmla="*/ 0 h 1771650"/>
                <a:gd name="connsiteX9" fmla="*/ 207261 w 768350"/>
                <a:gd name="connsiteY9" fmla="*/ 141635 h 1771650"/>
                <a:gd name="connsiteX0" fmla="*/ 207261 w 768350"/>
                <a:gd name="connsiteY0" fmla="*/ 0 h 1630015"/>
                <a:gd name="connsiteX1" fmla="*/ 0 w 768350"/>
                <a:gd name="connsiteY1" fmla="*/ 1064865 h 1630015"/>
                <a:gd name="connsiteX2" fmla="*/ 768350 w 768350"/>
                <a:gd name="connsiteY2" fmla="*/ 1630015 h 1630015"/>
                <a:gd name="connsiteX3" fmla="*/ 742950 w 768350"/>
                <a:gd name="connsiteY3" fmla="*/ 1312515 h 1630015"/>
                <a:gd name="connsiteX4" fmla="*/ 704850 w 768350"/>
                <a:gd name="connsiteY4" fmla="*/ 969615 h 1630015"/>
                <a:gd name="connsiteX5" fmla="*/ 660400 w 768350"/>
                <a:gd name="connsiteY5" fmla="*/ 702915 h 1630015"/>
                <a:gd name="connsiteX6" fmla="*/ 596900 w 768350"/>
                <a:gd name="connsiteY6" fmla="*/ 467965 h 1630015"/>
                <a:gd name="connsiteX7" fmla="*/ 495300 w 768350"/>
                <a:gd name="connsiteY7" fmla="*/ 156815 h 1630015"/>
                <a:gd name="connsiteX8" fmla="*/ 207261 w 768350"/>
                <a:gd name="connsiteY8" fmla="*/ 0 h 1630015"/>
                <a:gd name="connsiteX0" fmla="*/ 330271 w 768350"/>
                <a:gd name="connsiteY0" fmla="*/ 0 h 1507913"/>
                <a:gd name="connsiteX1" fmla="*/ 0 w 768350"/>
                <a:gd name="connsiteY1" fmla="*/ 942763 h 1507913"/>
                <a:gd name="connsiteX2" fmla="*/ 768350 w 768350"/>
                <a:gd name="connsiteY2" fmla="*/ 1507913 h 1507913"/>
                <a:gd name="connsiteX3" fmla="*/ 742950 w 768350"/>
                <a:gd name="connsiteY3" fmla="*/ 1190413 h 1507913"/>
                <a:gd name="connsiteX4" fmla="*/ 704850 w 768350"/>
                <a:gd name="connsiteY4" fmla="*/ 847513 h 1507913"/>
                <a:gd name="connsiteX5" fmla="*/ 660400 w 768350"/>
                <a:gd name="connsiteY5" fmla="*/ 580813 h 1507913"/>
                <a:gd name="connsiteX6" fmla="*/ 596900 w 768350"/>
                <a:gd name="connsiteY6" fmla="*/ 345863 h 1507913"/>
                <a:gd name="connsiteX7" fmla="*/ 495300 w 768350"/>
                <a:gd name="connsiteY7" fmla="*/ 34713 h 1507913"/>
                <a:gd name="connsiteX8" fmla="*/ 330271 w 768350"/>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78115 w 741615"/>
                <a:gd name="connsiteY4" fmla="*/ 847513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54379 w 741615"/>
                <a:gd name="connsiteY4" fmla="*/ 834771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468565 w 741615"/>
                <a:gd name="connsiteY6" fmla="*/ 34713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64103"/>
                <a:gd name="connsiteY0" fmla="*/ 0 h 1494505"/>
                <a:gd name="connsiteX1" fmla="*/ 0 w 764103"/>
                <a:gd name="connsiteY1" fmla="*/ 921443 h 1494505"/>
                <a:gd name="connsiteX2" fmla="*/ 764103 w 764103"/>
                <a:gd name="connsiteY2" fmla="*/ 1494505 h 1494505"/>
                <a:gd name="connsiteX3" fmla="*/ 716215 w 764103"/>
                <a:gd name="connsiteY3" fmla="*/ 1190413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70200 w 764103"/>
                <a:gd name="connsiteY6" fmla="*/ 170467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5768 w 764103"/>
                <a:gd name="connsiteY6" fmla="*/ 189291 h 1494505"/>
                <a:gd name="connsiteX7" fmla="*/ 303536 w 764103"/>
                <a:gd name="connsiteY7" fmla="*/ 0 h 149450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583754 w 764103"/>
                <a:gd name="connsiteY4" fmla="*/ 752149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712550 w 764103"/>
                <a:gd name="connsiteY3" fmla="*/ 1153932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03" h="1470185">
                  <a:moveTo>
                    <a:pt x="310865" y="0"/>
                  </a:moveTo>
                  <a:lnTo>
                    <a:pt x="0" y="897123"/>
                  </a:lnTo>
                  <a:lnTo>
                    <a:pt x="764103" y="1470185"/>
                  </a:lnTo>
                  <a:lnTo>
                    <a:pt x="712550" y="1153932"/>
                  </a:lnTo>
                  <a:cubicBezTo>
                    <a:pt x="686240" y="1032025"/>
                    <a:pt x="638586" y="869006"/>
                    <a:pt x="601994" y="746653"/>
                  </a:cubicBezTo>
                  <a:cubicBezTo>
                    <a:pt x="565402" y="624300"/>
                    <a:pt x="528299" y="530853"/>
                    <a:pt x="496663" y="431976"/>
                  </a:cubicBezTo>
                  <a:cubicBezTo>
                    <a:pt x="445539" y="312445"/>
                    <a:pt x="427956" y="241020"/>
                    <a:pt x="395768" y="164971"/>
                  </a:cubicBezTo>
                  <a:lnTo>
                    <a:pt x="310865" y="0"/>
                  </a:lnTo>
                  <a:close/>
                </a:path>
              </a:pathLst>
            </a:custGeom>
            <a:grpFill/>
            <a:ln w="127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9"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coordonnées Géographiques</a:t>
            </a:r>
          </a:p>
          <a:p>
            <a:pPr algn="ctr">
              <a:spcAft>
                <a:spcPts val="600"/>
              </a:spcAft>
              <a:defRPr/>
            </a:pPr>
            <a:r>
              <a:rPr lang="fr-FR" cap="all" dirty="0">
                <a:solidFill>
                  <a:srgbClr val="C0504D"/>
                </a:solidFill>
                <a:latin typeface="Trebuchet MS"/>
                <a:cs typeface="Trebuchet MS"/>
              </a:rPr>
              <a:t>exemple</a:t>
            </a:r>
          </a:p>
        </p:txBody>
      </p:sp>
      <p:sp>
        <p:nvSpPr>
          <p:cNvPr id="27" name="ZoneTexte 26"/>
          <p:cNvSpPr txBox="1"/>
          <p:nvPr/>
        </p:nvSpPr>
        <p:spPr>
          <a:xfrm>
            <a:off x="5320153" y="4323094"/>
            <a:ext cx="372135" cy="276999"/>
          </a:xfrm>
          <a:prstGeom prst="rect">
            <a:avLst/>
          </a:prstGeom>
          <a:noFill/>
        </p:spPr>
        <p:txBody>
          <a:bodyPr wrap="square" rtlCol="0">
            <a:spAutoFit/>
          </a:bodyPr>
          <a:lstStyle/>
          <a:p>
            <a:r>
              <a:rPr lang="fr-FR" sz="1200" dirty="0">
                <a:solidFill>
                  <a:srgbClr val="0000FF"/>
                </a:solidFill>
              </a:rPr>
              <a:t>0°</a:t>
            </a:r>
          </a:p>
        </p:txBody>
      </p:sp>
      <p:sp>
        <p:nvSpPr>
          <p:cNvPr id="26" name="ZoneTexte 25"/>
          <p:cNvSpPr txBox="1"/>
          <p:nvPr/>
        </p:nvSpPr>
        <p:spPr>
          <a:xfrm rot="16587643">
            <a:off x="3308052" y="3734568"/>
            <a:ext cx="1514232" cy="733333"/>
          </a:xfrm>
          <a:prstGeom prst="rect">
            <a:avLst/>
          </a:prstGeom>
          <a:noFill/>
        </p:spPr>
        <p:txBody>
          <a:bodyPr wrap="square" rtlCol="0">
            <a:prstTxWarp prst="textArchUp">
              <a:avLst>
                <a:gd name="adj" fmla="val 12288249"/>
              </a:avLst>
            </a:prstTxWarp>
            <a:spAutoFit/>
          </a:bodyPr>
          <a:lstStyle/>
          <a:p>
            <a:pPr algn="ctr"/>
            <a:r>
              <a:rPr lang="fr-FR" sz="1400" b="1" dirty="0">
                <a:solidFill>
                  <a:srgbClr val="FF0000"/>
                </a:solidFill>
              </a:rPr>
              <a:t>Greenwich </a:t>
            </a:r>
          </a:p>
        </p:txBody>
      </p:sp>
      <p:sp>
        <p:nvSpPr>
          <p:cNvPr id="29" name="ZoneTexte 28"/>
          <p:cNvSpPr txBox="1"/>
          <p:nvPr/>
        </p:nvSpPr>
        <p:spPr>
          <a:xfrm>
            <a:off x="3650791" y="5994199"/>
            <a:ext cx="1899127" cy="276999"/>
          </a:xfrm>
          <a:prstGeom prst="rect">
            <a:avLst/>
          </a:prstGeom>
          <a:noFill/>
          <a:effectLst>
            <a:reflection stA="0" endPos="0" dir="5400000" sy="-100000" algn="bl" rotWithShape="0"/>
          </a:effectLst>
        </p:spPr>
        <p:txBody>
          <a:bodyPr wrap="square" rtlCol="0">
            <a:spAutoFit/>
          </a:bodyPr>
          <a:lstStyle/>
          <a:p>
            <a:pPr algn="ctr"/>
            <a:r>
              <a:rPr lang="fr-FR" sz="1200" dirty="0">
                <a:solidFill>
                  <a:srgbClr val="000000"/>
                </a:solidFill>
              </a:rPr>
              <a:t>Pôle Sud</a:t>
            </a:r>
          </a:p>
        </p:txBody>
      </p:sp>
      <p:sp>
        <p:nvSpPr>
          <p:cNvPr id="30" name="ZoneTexte 29"/>
          <p:cNvSpPr txBox="1"/>
          <p:nvPr/>
        </p:nvSpPr>
        <p:spPr>
          <a:xfrm>
            <a:off x="3603530" y="1851353"/>
            <a:ext cx="1899127" cy="276999"/>
          </a:xfrm>
          <a:prstGeom prst="rect">
            <a:avLst/>
          </a:prstGeom>
          <a:noFill/>
        </p:spPr>
        <p:txBody>
          <a:bodyPr wrap="square" rtlCol="0">
            <a:spAutoFit/>
          </a:bodyPr>
          <a:lstStyle/>
          <a:p>
            <a:pPr algn="ctr"/>
            <a:r>
              <a:rPr lang="fr-FR" sz="1200" dirty="0"/>
              <a:t>Pôle Nord </a:t>
            </a:r>
          </a:p>
        </p:txBody>
      </p:sp>
      <p:sp>
        <p:nvSpPr>
          <p:cNvPr id="32" name="Forme libre 31"/>
          <p:cNvSpPr/>
          <p:nvPr/>
        </p:nvSpPr>
        <p:spPr>
          <a:xfrm rot="6406165">
            <a:off x="4218524" y="3701090"/>
            <a:ext cx="764103" cy="1470185"/>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141635 h 1771650"/>
              <a:gd name="connsiteX1" fmla="*/ 0 w 768350"/>
              <a:gd name="connsiteY1" fmla="*/ 1206500 h 1771650"/>
              <a:gd name="connsiteX2" fmla="*/ 768350 w 768350"/>
              <a:gd name="connsiteY2" fmla="*/ 1771650 h 1771650"/>
              <a:gd name="connsiteX3" fmla="*/ 742950 w 768350"/>
              <a:gd name="connsiteY3" fmla="*/ 1454150 h 1771650"/>
              <a:gd name="connsiteX4" fmla="*/ 704850 w 768350"/>
              <a:gd name="connsiteY4" fmla="*/ 1111250 h 1771650"/>
              <a:gd name="connsiteX5" fmla="*/ 660400 w 768350"/>
              <a:gd name="connsiteY5" fmla="*/ 844550 h 1771650"/>
              <a:gd name="connsiteX6" fmla="*/ 596900 w 768350"/>
              <a:gd name="connsiteY6" fmla="*/ 609600 h 1771650"/>
              <a:gd name="connsiteX7" fmla="*/ 495300 w 768350"/>
              <a:gd name="connsiteY7" fmla="*/ 298450 h 1771650"/>
              <a:gd name="connsiteX8" fmla="*/ 374650 w 768350"/>
              <a:gd name="connsiteY8" fmla="*/ 0 h 1771650"/>
              <a:gd name="connsiteX9" fmla="*/ 207261 w 768350"/>
              <a:gd name="connsiteY9" fmla="*/ 141635 h 1771650"/>
              <a:gd name="connsiteX0" fmla="*/ 207261 w 768350"/>
              <a:gd name="connsiteY0" fmla="*/ 0 h 1630015"/>
              <a:gd name="connsiteX1" fmla="*/ 0 w 768350"/>
              <a:gd name="connsiteY1" fmla="*/ 1064865 h 1630015"/>
              <a:gd name="connsiteX2" fmla="*/ 768350 w 768350"/>
              <a:gd name="connsiteY2" fmla="*/ 1630015 h 1630015"/>
              <a:gd name="connsiteX3" fmla="*/ 742950 w 768350"/>
              <a:gd name="connsiteY3" fmla="*/ 1312515 h 1630015"/>
              <a:gd name="connsiteX4" fmla="*/ 704850 w 768350"/>
              <a:gd name="connsiteY4" fmla="*/ 969615 h 1630015"/>
              <a:gd name="connsiteX5" fmla="*/ 660400 w 768350"/>
              <a:gd name="connsiteY5" fmla="*/ 702915 h 1630015"/>
              <a:gd name="connsiteX6" fmla="*/ 596900 w 768350"/>
              <a:gd name="connsiteY6" fmla="*/ 467965 h 1630015"/>
              <a:gd name="connsiteX7" fmla="*/ 495300 w 768350"/>
              <a:gd name="connsiteY7" fmla="*/ 156815 h 1630015"/>
              <a:gd name="connsiteX8" fmla="*/ 207261 w 768350"/>
              <a:gd name="connsiteY8" fmla="*/ 0 h 1630015"/>
              <a:gd name="connsiteX0" fmla="*/ 330271 w 768350"/>
              <a:gd name="connsiteY0" fmla="*/ 0 h 1507913"/>
              <a:gd name="connsiteX1" fmla="*/ 0 w 768350"/>
              <a:gd name="connsiteY1" fmla="*/ 942763 h 1507913"/>
              <a:gd name="connsiteX2" fmla="*/ 768350 w 768350"/>
              <a:gd name="connsiteY2" fmla="*/ 1507913 h 1507913"/>
              <a:gd name="connsiteX3" fmla="*/ 742950 w 768350"/>
              <a:gd name="connsiteY3" fmla="*/ 1190413 h 1507913"/>
              <a:gd name="connsiteX4" fmla="*/ 704850 w 768350"/>
              <a:gd name="connsiteY4" fmla="*/ 847513 h 1507913"/>
              <a:gd name="connsiteX5" fmla="*/ 660400 w 768350"/>
              <a:gd name="connsiteY5" fmla="*/ 580813 h 1507913"/>
              <a:gd name="connsiteX6" fmla="*/ 596900 w 768350"/>
              <a:gd name="connsiteY6" fmla="*/ 345863 h 1507913"/>
              <a:gd name="connsiteX7" fmla="*/ 495300 w 768350"/>
              <a:gd name="connsiteY7" fmla="*/ 34713 h 1507913"/>
              <a:gd name="connsiteX8" fmla="*/ 330271 w 768350"/>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78115 w 741615"/>
              <a:gd name="connsiteY4" fmla="*/ 847513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54379 w 741615"/>
              <a:gd name="connsiteY4" fmla="*/ 834771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468565 w 741615"/>
              <a:gd name="connsiteY6" fmla="*/ 34713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64103"/>
              <a:gd name="connsiteY0" fmla="*/ 0 h 1494505"/>
              <a:gd name="connsiteX1" fmla="*/ 0 w 764103"/>
              <a:gd name="connsiteY1" fmla="*/ 921443 h 1494505"/>
              <a:gd name="connsiteX2" fmla="*/ 764103 w 764103"/>
              <a:gd name="connsiteY2" fmla="*/ 1494505 h 1494505"/>
              <a:gd name="connsiteX3" fmla="*/ 716215 w 764103"/>
              <a:gd name="connsiteY3" fmla="*/ 1190413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70200 w 764103"/>
              <a:gd name="connsiteY6" fmla="*/ 170467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5768 w 764103"/>
              <a:gd name="connsiteY6" fmla="*/ 189291 h 1494505"/>
              <a:gd name="connsiteX7" fmla="*/ 303536 w 764103"/>
              <a:gd name="connsiteY7" fmla="*/ 0 h 149450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583754 w 764103"/>
              <a:gd name="connsiteY4" fmla="*/ 752149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712550 w 764103"/>
              <a:gd name="connsiteY3" fmla="*/ 1153932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03" h="1470185">
                <a:moveTo>
                  <a:pt x="310865" y="0"/>
                </a:moveTo>
                <a:lnTo>
                  <a:pt x="0" y="897123"/>
                </a:lnTo>
                <a:lnTo>
                  <a:pt x="764103" y="1470185"/>
                </a:lnTo>
                <a:lnTo>
                  <a:pt x="712550" y="1153932"/>
                </a:lnTo>
                <a:cubicBezTo>
                  <a:pt x="686240" y="1032025"/>
                  <a:pt x="638586" y="869006"/>
                  <a:pt x="601994" y="746653"/>
                </a:cubicBezTo>
                <a:cubicBezTo>
                  <a:pt x="565402" y="624300"/>
                  <a:pt x="528299" y="530853"/>
                  <a:pt x="496663" y="431976"/>
                </a:cubicBezTo>
                <a:cubicBezTo>
                  <a:pt x="445539" y="312445"/>
                  <a:pt x="427956" y="241020"/>
                  <a:pt x="395768" y="164971"/>
                </a:cubicBezTo>
                <a:lnTo>
                  <a:pt x="310865" y="0"/>
                </a:lnTo>
                <a:close/>
              </a:path>
            </a:pathLst>
          </a:custGeom>
          <a:solidFill>
            <a:srgbClr val="FF0000">
              <a:alpha val="56000"/>
            </a:srgb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Arc 19"/>
          <p:cNvSpPr/>
          <p:nvPr/>
        </p:nvSpPr>
        <p:spPr>
          <a:xfrm flipV="1">
            <a:off x="2679700" y="3600059"/>
            <a:ext cx="3725904" cy="1049862"/>
          </a:xfrm>
          <a:prstGeom prst="arc">
            <a:avLst>
              <a:gd name="adj1" fmla="val 10757067"/>
              <a:gd name="adj2" fmla="val 55982"/>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2" name="Arc 21"/>
          <p:cNvSpPr/>
          <p:nvPr/>
        </p:nvSpPr>
        <p:spPr>
          <a:xfrm rot="5769333" flipV="1">
            <a:off x="2817787" y="3234326"/>
            <a:ext cx="3693008" cy="1691999"/>
          </a:xfrm>
          <a:prstGeom prst="arc">
            <a:avLst>
              <a:gd name="adj1" fmla="val 11430372"/>
              <a:gd name="adj2" fmla="val 21502862"/>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4" name="Forme libre 33"/>
          <p:cNvSpPr/>
          <p:nvPr/>
        </p:nvSpPr>
        <p:spPr>
          <a:xfrm flipH="1">
            <a:off x="4536338" y="2333543"/>
            <a:ext cx="804016" cy="3540915"/>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554900 w 554900"/>
              <a:gd name="connsiteY0" fmla="*/ 0 h 2832455"/>
              <a:gd name="connsiteX1" fmla="*/ 482076 w 554900"/>
              <a:gd name="connsiteY1" fmla="*/ 74480 h 2832455"/>
              <a:gd name="connsiteX2" fmla="*/ 300762 w 554900"/>
              <a:gd name="connsiteY2" fmla="*/ 354305 h 2832455"/>
              <a:gd name="connsiteX3" fmla="*/ 182118 w 554900"/>
              <a:gd name="connsiteY3" fmla="*/ 658254 h 2832455"/>
              <a:gd name="connsiteX4" fmla="*/ 66144 w 554900"/>
              <a:gd name="connsiteY4" fmla="*/ 1117015 h 2832455"/>
              <a:gd name="connsiteX5" fmla="*/ 8994 w 554900"/>
              <a:gd name="connsiteY5" fmla="*/ 1567865 h 2832455"/>
              <a:gd name="connsiteX6" fmla="*/ 2644 w 554900"/>
              <a:gd name="connsiteY6" fmla="*/ 1999665 h 2832455"/>
              <a:gd name="connsiteX7" fmla="*/ 34394 w 554900"/>
              <a:gd name="connsiteY7" fmla="*/ 2374315 h 2832455"/>
              <a:gd name="connsiteX8" fmla="*/ 104244 w 554900"/>
              <a:gd name="connsiteY8" fmla="*/ 2634665 h 2832455"/>
              <a:gd name="connsiteX9" fmla="*/ 231244 w 554900"/>
              <a:gd name="connsiteY9" fmla="*/ 2818815 h 2832455"/>
              <a:gd name="connsiteX10" fmla="*/ 250294 w 554900"/>
              <a:gd name="connsiteY10" fmla="*/ 2818815 h 2832455"/>
              <a:gd name="connsiteX0" fmla="*/ 535897 w 535897"/>
              <a:gd name="connsiteY0" fmla="*/ 0 h 2845314"/>
              <a:gd name="connsiteX1" fmla="*/ 482076 w 535897"/>
              <a:gd name="connsiteY1" fmla="*/ 87339 h 2845314"/>
              <a:gd name="connsiteX2" fmla="*/ 300762 w 535897"/>
              <a:gd name="connsiteY2" fmla="*/ 367164 h 2845314"/>
              <a:gd name="connsiteX3" fmla="*/ 182118 w 535897"/>
              <a:gd name="connsiteY3" fmla="*/ 671113 h 2845314"/>
              <a:gd name="connsiteX4" fmla="*/ 66144 w 535897"/>
              <a:gd name="connsiteY4" fmla="*/ 1129874 h 2845314"/>
              <a:gd name="connsiteX5" fmla="*/ 8994 w 535897"/>
              <a:gd name="connsiteY5" fmla="*/ 1580724 h 2845314"/>
              <a:gd name="connsiteX6" fmla="*/ 2644 w 535897"/>
              <a:gd name="connsiteY6" fmla="*/ 2012524 h 2845314"/>
              <a:gd name="connsiteX7" fmla="*/ 34394 w 535897"/>
              <a:gd name="connsiteY7" fmla="*/ 2387174 h 2845314"/>
              <a:gd name="connsiteX8" fmla="*/ 104244 w 535897"/>
              <a:gd name="connsiteY8" fmla="*/ 2647524 h 2845314"/>
              <a:gd name="connsiteX9" fmla="*/ 231244 w 535897"/>
              <a:gd name="connsiteY9" fmla="*/ 2831674 h 2845314"/>
              <a:gd name="connsiteX10" fmla="*/ 250294 w 535897"/>
              <a:gd name="connsiteY10" fmla="*/ 2831674 h 2845314"/>
              <a:gd name="connsiteX0" fmla="*/ 535897 w 535897"/>
              <a:gd name="connsiteY0" fmla="*/ 0 h 2847207"/>
              <a:gd name="connsiteX1" fmla="*/ 482076 w 535897"/>
              <a:gd name="connsiteY1" fmla="*/ 87339 h 2847207"/>
              <a:gd name="connsiteX2" fmla="*/ 300762 w 535897"/>
              <a:gd name="connsiteY2" fmla="*/ 367164 h 2847207"/>
              <a:gd name="connsiteX3" fmla="*/ 182118 w 535897"/>
              <a:gd name="connsiteY3" fmla="*/ 671113 h 2847207"/>
              <a:gd name="connsiteX4" fmla="*/ 66144 w 535897"/>
              <a:gd name="connsiteY4" fmla="*/ 1129874 h 2847207"/>
              <a:gd name="connsiteX5" fmla="*/ 8994 w 535897"/>
              <a:gd name="connsiteY5" fmla="*/ 1580724 h 2847207"/>
              <a:gd name="connsiteX6" fmla="*/ 2644 w 535897"/>
              <a:gd name="connsiteY6" fmla="*/ 2012524 h 2847207"/>
              <a:gd name="connsiteX7" fmla="*/ 34394 w 535897"/>
              <a:gd name="connsiteY7" fmla="*/ 2387174 h 2847207"/>
              <a:gd name="connsiteX8" fmla="*/ 104244 w 535897"/>
              <a:gd name="connsiteY8" fmla="*/ 2647524 h 2847207"/>
              <a:gd name="connsiteX9" fmla="*/ 231244 w 535897"/>
              <a:gd name="connsiteY9" fmla="*/ 2831674 h 2847207"/>
              <a:gd name="connsiteX10" fmla="*/ 226540 w 535897"/>
              <a:gd name="connsiteY10" fmla="*/ 2838104 h 2847207"/>
              <a:gd name="connsiteX0" fmla="*/ 535897 w 535897"/>
              <a:gd name="connsiteY0" fmla="*/ 0 h 2845315"/>
              <a:gd name="connsiteX1" fmla="*/ 482076 w 535897"/>
              <a:gd name="connsiteY1" fmla="*/ 87339 h 2845315"/>
              <a:gd name="connsiteX2" fmla="*/ 300762 w 535897"/>
              <a:gd name="connsiteY2" fmla="*/ 367164 h 2845315"/>
              <a:gd name="connsiteX3" fmla="*/ 182118 w 535897"/>
              <a:gd name="connsiteY3" fmla="*/ 671113 h 2845315"/>
              <a:gd name="connsiteX4" fmla="*/ 66144 w 535897"/>
              <a:gd name="connsiteY4" fmla="*/ 1129874 h 2845315"/>
              <a:gd name="connsiteX5" fmla="*/ 8994 w 535897"/>
              <a:gd name="connsiteY5" fmla="*/ 1580724 h 2845315"/>
              <a:gd name="connsiteX6" fmla="*/ 2644 w 535897"/>
              <a:gd name="connsiteY6" fmla="*/ 2012524 h 2845315"/>
              <a:gd name="connsiteX7" fmla="*/ 34394 w 535897"/>
              <a:gd name="connsiteY7" fmla="*/ 2387174 h 2845315"/>
              <a:gd name="connsiteX8" fmla="*/ 104244 w 535897"/>
              <a:gd name="connsiteY8" fmla="*/ 2647524 h 2845315"/>
              <a:gd name="connsiteX9" fmla="*/ 231244 w 535897"/>
              <a:gd name="connsiteY9" fmla="*/ 2831674 h 2845315"/>
              <a:gd name="connsiteX10" fmla="*/ 188534 w 535897"/>
              <a:gd name="connsiteY10" fmla="*/ 2831675 h 2845315"/>
              <a:gd name="connsiteX0" fmla="*/ 535897 w 535897"/>
              <a:gd name="connsiteY0" fmla="*/ 0 h 2850256"/>
              <a:gd name="connsiteX1" fmla="*/ 482076 w 535897"/>
              <a:gd name="connsiteY1" fmla="*/ 87339 h 2850256"/>
              <a:gd name="connsiteX2" fmla="*/ 300762 w 535897"/>
              <a:gd name="connsiteY2" fmla="*/ 367164 h 2850256"/>
              <a:gd name="connsiteX3" fmla="*/ 182118 w 535897"/>
              <a:gd name="connsiteY3" fmla="*/ 671113 h 2850256"/>
              <a:gd name="connsiteX4" fmla="*/ 66144 w 535897"/>
              <a:gd name="connsiteY4" fmla="*/ 1129874 h 2850256"/>
              <a:gd name="connsiteX5" fmla="*/ 8994 w 535897"/>
              <a:gd name="connsiteY5" fmla="*/ 1580724 h 2850256"/>
              <a:gd name="connsiteX6" fmla="*/ 2644 w 535897"/>
              <a:gd name="connsiteY6" fmla="*/ 2012524 h 2850256"/>
              <a:gd name="connsiteX7" fmla="*/ 34394 w 535897"/>
              <a:gd name="connsiteY7" fmla="*/ 2387174 h 2850256"/>
              <a:gd name="connsiteX8" fmla="*/ 104244 w 535897"/>
              <a:gd name="connsiteY8" fmla="*/ 2647524 h 2850256"/>
              <a:gd name="connsiteX9" fmla="*/ 207490 w 535897"/>
              <a:gd name="connsiteY9" fmla="*/ 2838104 h 2850256"/>
              <a:gd name="connsiteX10" fmla="*/ 188534 w 535897"/>
              <a:gd name="connsiteY10" fmla="*/ 2831675 h 2850256"/>
              <a:gd name="connsiteX0" fmla="*/ 535897 w 535897"/>
              <a:gd name="connsiteY0" fmla="*/ 0 h 2850256"/>
              <a:gd name="connsiteX1" fmla="*/ 441973 w 535897"/>
              <a:gd name="connsiteY1" fmla="*/ 114981 h 2850256"/>
              <a:gd name="connsiteX2" fmla="*/ 300762 w 535897"/>
              <a:gd name="connsiteY2" fmla="*/ 367164 h 2850256"/>
              <a:gd name="connsiteX3" fmla="*/ 182118 w 535897"/>
              <a:gd name="connsiteY3" fmla="*/ 671113 h 2850256"/>
              <a:gd name="connsiteX4" fmla="*/ 66144 w 535897"/>
              <a:gd name="connsiteY4" fmla="*/ 1129874 h 2850256"/>
              <a:gd name="connsiteX5" fmla="*/ 8994 w 535897"/>
              <a:gd name="connsiteY5" fmla="*/ 1580724 h 2850256"/>
              <a:gd name="connsiteX6" fmla="*/ 2644 w 535897"/>
              <a:gd name="connsiteY6" fmla="*/ 2012524 h 2850256"/>
              <a:gd name="connsiteX7" fmla="*/ 34394 w 535897"/>
              <a:gd name="connsiteY7" fmla="*/ 2387174 h 2850256"/>
              <a:gd name="connsiteX8" fmla="*/ 104244 w 535897"/>
              <a:gd name="connsiteY8" fmla="*/ 2647524 h 2850256"/>
              <a:gd name="connsiteX9" fmla="*/ 207490 w 535897"/>
              <a:gd name="connsiteY9" fmla="*/ 2838104 h 2850256"/>
              <a:gd name="connsiteX10" fmla="*/ 188534 w 535897"/>
              <a:gd name="connsiteY10" fmla="*/ 2831675 h 2850256"/>
              <a:gd name="connsiteX0" fmla="*/ 535897 w 535897"/>
              <a:gd name="connsiteY0" fmla="*/ 0 h 2850256"/>
              <a:gd name="connsiteX1" fmla="*/ 441973 w 535897"/>
              <a:gd name="connsiteY1" fmla="*/ 114981 h 2850256"/>
              <a:gd name="connsiteX2" fmla="*/ 283575 w 535897"/>
              <a:gd name="connsiteY2" fmla="*/ 374075 h 2850256"/>
              <a:gd name="connsiteX3" fmla="*/ 182118 w 535897"/>
              <a:gd name="connsiteY3" fmla="*/ 671113 h 2850256"/>
              <a:gd name="connsiteX4" fmla="*/ 66144 w 535897"/>
              <a:gd name="connsiteY4" fmla="*/ 1129874 h 2850256"/>
              <a:gd name="connsiteX5" fmla="*/ 8994 w 535897"/>
              <a:gd name="connsiteY5" fmla="*/ 1580724 h 2850256"/>
              <a:gd name="connsiteX6" fmla="*/ 2644 w 535897"/>
              <a:gd name="connsiteY6" fmla="*/ 2012524 h 2850256"/>
              <a:gd name="connsiteX7" fmla="*/ 34394 w 535897"/>
              <a:gd name="connsiteY7" fmla="*/ 2387174 h 2850256"/>
              <a:gd name="connsiteX8" fmla="*/ 104244 w 535897"/>
              <a:gd name="connsiteY8" fmla="*/ 2647524 h 2850256"/>
              <a:gd name="connsiteX9" fmla="*/ 207490 w 535897"/>
              <a:gd name="connsiteY9" fmla="*/ 2838104 h 2850256"/>
              <a:gd name="connsiteX10" fmla="*/ 188534 w 535897"/>
              <a:gd name="connsiteY10" fmla="*/ 2831675 h 2850256"/>
              <a:gd name="connsiteX0" fmla="*/ 535897 w 535897"/>
              <a:gd name="connsiteY0" fmla="*/ 0 h 2838104"/>
              <a:gd name="connsiteX1" fmla="*/ 441973 w 535897"/>
              <a:gd name="connsiteY1" fmla="*/ 114981 h 2838104"/>
              <a:gd name="connsiteX2" fmla="*/ 283575 w 535897"/>
              <a:gd name="connsiteY2" fmla="*/ 374075 h 2838104"/>
              <a:gd name="connsiteX3" fmla="*/ 182118 w 535897"/>
              <a:gd name="connsiteY3" fmla="*/ 671113 h 2838104"/>
              <a:gd name="connsiteX4" fmla="*/ 66144 w 535897"/>
              <a:gd name="connsiteY4" fmla="*/ 1129874 h 2838104"/>
              <a:gd name="connsiteX5" fmla="*/ 8994 w 535897"/>
              <a:gd name="connsiteY5" fmla="*/ 1580724 h 2838104"/>
              <a:gd name="connsiteX6" fmla="*/ 2644 w 535897"/>
              <a:gd name="connsiteY6" fmla="*/ 2012524 h 2838104"/>
              <a:gd name="connsiteX7" fmla="*/ 34394 w 535897"/>
              <a:gd name="connsiteY7" fmla="*/ 2387174 h 2838104"/>
              <a:gd name="connsiteX8" fmla="*/ 104244 w 535897"/>
              <a:gd name="connsiteY8" fmla="*/ 2647524 h 2838104"/>
              <a:gd name="connsiteX9" fmla="*/ 207490 w 535897"/>
              <a:gd name="connsiteY9" fmla="*/ 2838104 h 2838104"/>
              <a:gd name="connsiteX0" fmla="*/ 535897 w 535897"/>
              <a:gd name="connsiteY0" fmla="*/ 0 h 2647524"/>
              <a:gd name="connsiteX1" fmla="*/ 441973 w 535897"/>
              <a:gd name="connsiteY1" fmla="*/ 114981 h 2647524"/>
              <a:gd name="connsiteX2" fmla="*/ 283575 w 535897"/>
              <a:gd name="connsiteY2" fmla="*/ 374075 h 2647524"/>
              <a:gd name="connsiteX3" fmla="*/ 182118 w 535897"/>
              <a:gd name="connsiteY3" fmla="*/ 671113 h 2647524"/>
              <a:gd name="connsiteX4" fmla="*/ 66144 w 535897"/>
              <a:gd name="connsiteY4" fmla="*/ 1129874 h 2647524"/>
              <a:gd name="connsiteX5" fmla="*/ 8994 w 535897"/>
              <a:gd name="connsiteY5" fmla="*/ 1580724 h 2647524"/>
              <a:gd name="connsiteX6" fmla="*/ 2644 w 535897"/>
              <a:gd name="connsiteY6" fmla="*/ 2012524 h 2647524"/>
              <a:gd name="connsiteX7" fmla="*/ 34394 w 535897"/>
              <a:gd name="connsiteY7" fmla="*/ 2387174 h 2647524"/>
              <a:gd name="connsiteX8" fmla="*/ 104244 w 535897"/>
              <a:gd name="connsiteY8" fmla="*/ 2647524 h 2647524"/>
              <a:gd name="connsiteX0" fmla="*/ 535897 w 535897"/>
              <a:gd name="connsiteY0" fmla="*/ 0 h 2387174"/>
              <a:gd name="connsiteX1" fmla="*/ 441973 w 535897"/>
              <a:gd name="connsiteY1" fmla="*/ 114981 h 2387174"/>
              <a:gd name="connsiteX2" fmla="*/ 283575 w 535897"/>
              <a:gd name="connsiteY2" fmla="*/ 374075 h 2387174"/>
              <a:gd name="connsiteX3" fmla="*/ 182118 w 535897"/>
              <a:gd name="connsiteY3" fmla="*/ 671113 h 2387174"/>
              <a:gd name="connsiteX4" fmla="*/ 66144 w 535897"/>
              <a:gd name="connsiteY4" fmla="*/ 1129874 h 2387174"/>
              <a:gd name="connsiteX5" fmla="*/ 8994 w 535897"/>
              <a:gd name="connsiteY5" fmla="*/ 1580724 h 2387174"/>
              <a:gd name="connsiteX6" fmla="*/ 2644 w 535897"/>
              <a:gd name="connsiteY6" fmla="*/ 2012524 h 2387174"/>
              <a:gd name="connsiteX7" fmla="*/ 34394 w 535897"/>
              <a:gd name="connsiteY7" fmla="*/ 2387174 h 2387174"/>
              <a:gd name="connsiteX0" fmla="*/ 535897 w 535897"/>
              <a:gd name="connsiteY0" fmla="*/ 0 h 2012524"/>
              <a:gd name="connsiteX1" fmla="*/ 441973 w 535897"/>
              <a:gd name="connsiteY1" fmla="*/ 114981 h 2012524"/>
              <a:gd name="connsiteX2" fmla="*/ 283575 w 535897"/>
              <a:gd name="connsiteY2" fmla="*/ 374075 h 2012524"/>
              <a:gd name="connsiteX3" fmla="*/ 182118 w 535897"/>
              <a:gd name="connsiteY3" fmla="*/ 671113 h 2012524"/>
              <a:gd name="connsiteX4" fmla="*/ 66144 w 535897"/>
              <a:gd name="connsiteY4" fmla="*/ 1129874 h 2012524"/>
              <a:gd name="connsiteX5" fmla="*/ 8994 w 535897"/>
              <a:gd name="connsiteY5" fmla="*/ 1580724 h 2012524"/>
              <a:gd name="connsiteX6" fmla="*/ 2644 w 535897"/>
              <a:gd name="connsiteY6" fmla="*/ 2012524 h 2012524"/>
              <a:gd name="connsiteX0" fmla="*/ 545729 w 545729"/>
              <a:gd name="connsiteY0" fmla="*/ 0 h 1867399"/>
              <a:gd name="connsiteX1" fmla="*/ 451805 w 545729"/>
              <a:gd name="connsiteY1" fmla="*/ 114981 h 1867399"/>
              <a:gd name="connsiteX2" fmla="*/ 293407 w 545729"/>
              <a:gd name="connsiteY2" fmla="*/ 374075 h 1867399"/>
              <a:gd name="connsiteX3" fmla="*/ 191950 w 545729"/>
              <a:gd name="connsiteY3" fmla="*/ 671113 h 1867399"/>
              <a:gd name="connsiteX4" fmla="*/ 75976 w 545729"/>
              <a:gd name="connsiteY4" fmla="*/ 1129874 h 1867399"/>
              <a:gd name="connsiteX5" fmla="*/ 18826 w 545729"/>
              <a:gd name="connsiteY5" fmla="*/ 1580724 h 1867399"/>
              <a:gd name="connsiteX6" fmla="*/ 1018 w 545729"/>
              <a:gd name="connsiteY6" fmla="*/ 1867399 h 1867399"/>
              <a:gd name="connsiteX0" fmla="*/ 545729 w 545729"/>
              <a:gd name="connsiteY0" fmla="*/ 0 h 1853578"/>
              <a:gd name="connsiteX1" fmla="*/ 451805 w 545729"/>
              <a:gd name="connsiteY1" fmla="*/ 114981 h 1853578"/>
              <a:gd name="connsiteX2" fmla="*/ 293407 w 545729"/>
              <a:gd name="connsiteY2" fmla="*/ 374075 h 1853578"/>
              <a:gd name="connsiteX3" fmla="*/ 191950 w 545729"/>
              <a:gd name="connsiteY3" fmla="*/ 671113 h 1853578"/>
              <a:gd name="connsiteX4" fmla="*/ 75976 w 545729"/>
              <a:gd name="connsiteY4" fmla="*/ 1129874 h 1853578"/>
              <a:gd name="connsiteX5" fmla="*/ 18826 w 545729"/>
              <a:gd name="connsiteY5" fmla="*/ 1580724 h 1853578"/>
              <a:gd name="connsiteX6" fmla="*/ 1018 w 545729"/>
              <a:gd name="connsiteY6" fmla="*/ 1853578 h 1853578"/>
              <a:gd name="connsiteX0" fmla="*/ 535899 w 535899"/>
              <a:gd name="connsiteY0" fmla="*/ 0 h 1860489"/>
              <a:gd name="connsiteX1" fmla="*/ 441975 w 535899"/>
              <a:gd name="connsiteY1" fmla="*/ 114981 h 1860489"/>
              <a:gd name="connsiteX2" fmla="*/ 283577 w 535899"/>
              <a:gd name="connsiteY2" fmla="*/ 374075 h 1860489"/>
              <a:gd name="connsiteX3" fmla="*/ 182120 w 535899"/>
              <a:gd name="connsiteY3" fmla="*/ 671113 h 1860489"/>
              <a:gd name="connsiteX4" fmla="*/ 66146 w 535899"/>
              <a:gd name="connsiteY4" fmla="*/ 1129874 h 1860489"/>
              <a:gd name="connsiteX5" fmla="*/ 8996 w 535899"/>
              <a:gd name="connsiteY5" fmla="*/ 1580724 h 1860489"/>
              <a:gd name="connsiteX6" fmla="*/ 2645 w 535899"/>
              <a:gd name="connsiteY6" fmla="*/ 1860489 h 1860489"/>
              <a:gd name="connsiteX0" fmla="*/ 534657 w 534657"/>
              <a:gd name="connsiteY0" fmla="*/ 0 h 1860489"/>
              <a:gd name="connsiteX1" fmla="*/ 440733 w 534657"/>
              <a:gd name="connsiteY1" fmla="*/ 114981 h 1860489"/>
              <a:gd name="connsiteX2" fmla="*/ 282335 w 534657"/>
              <a:gd name="connsiteY2" fmla="*/ 374075 h 1860489"/>
              <a:gd name="connsiteX3" fmla="*/ 180878 w 534657"/>
              <a:gd name="connsiteY3" fmla="*/ 671113 h 1860489"/>
              <a:gd name="connsiteX4" fmla="*/ 64904 w 534657"/>
              <a:gd name="connsiteY4" fmla="*/ 1129874 h 1860489"/>
              <a:gd name="connsiteX5" fmla="*/ 13483 w 534657"/>
              <a:gd name="connsiteY5" fmla="*/ 1504707 h 1860489"/>
              <a:gd name="connsiteX6" fmla="*/ 1403 w 534657"/>
              <a:gd name="connsiteY6" fmla="*/ 1860489 h 1860489"/>
              <a:gd name="connsiteX0" fmla="*/ 534657 w 534657"/>
              <a:gd name="connsiteY0" fmla="*/ 0 h 1860489"/>
              <a:gd name="connsiteX1" fmla="*/ 440733 w 534657"/>
              <a:gd name="connsiteY1" fmla="*/ 114981 h 1860489"/>
              <a:gd name="connsiteX2" fmla="*/ 308115 w 534657"/>
              <a:gd name="connsiteY2" fmla="*/ 337794 h 1860489"/>
              <a:gd name="connsiteX3" fmla="*/ 180878 w 534657"/>
              <a:gd name="connsiteY3" fmla="*/ 671113 h 1860489"/>
              <a:gd name="connsiteX4" fmla="*/ 64904 w 534657"/>
              <a:gd name="connsiteY4" fmla="*/ 1129874 h 1860489"/>
              <a:gd name="connsiteX5" fmla="*/ 13483 w 534657"/>
              <a:gd name="connsiteY5" fmla="*/ 1504707 h 1860489"/>
              <a:gd name="connsiteX6" fmla="*/ 1403 w 534657"/>
              <a:gd name="connsiteY6" fmla="*/ 1860489 h 1860489"/>
              <a:gd name="connsiteX0" fmla="*/ 525539 w 525539"/>
              <a:gd name="connsiteY0" fmla="*/ 0 h 2052261"/>
              <a:gd name="connsiteX1" fmla="*/ 431615 w 525539"/>
              <a:gd name="connsiteY1" fmla="*/ 114981 h 2052261"/>
              <a:gd name="connsiteX2" fmla="*/ 298997 w 525539"/>
              <a:gd name="connsiteY2" fmla="*/ 337794 h 2052261"/>
              <a:gd name="connsiteX3" fmla="*/ 171760 w 525539"/>
              <a:gd name="connsiteY3" fmla="*/ 671113 h 2052261"/>
              <a:gd name="connsiteX4" fmla="*/ 55786 w 525539"/>
              <a:gd name="connsiteY4" fmla="*/ 1129874 h 2052261"/>
              <a:gd name="connsiteX5" fmla="*/ 4365 w 525539"/>
              <a:gd name="connsiteY5" fmla="*/ 1504707 h 2052261"/>
              <a:gd name="connsiteX6" fmla="*/ 9471 w 525539"/>
              <a:gd name="connsiteY6" fmla="*/ 2052261 h 2052261"/>
              <a:gd name="connsiteX0" fmla="*/ 525703 w 525703"/>
              <a:gd name="connsiteY0" fmla="*/ 0 h 2052261"/>
              <a:gd name="connsiteX1" fmla="*/ 431779 w 525703"/>
              <a:gd name="connsiteY1" fmla="*/ 114981 h 2052261"/>
              <a:gd name="connsiteX2" fmla="*/ 299161 w 525703"/>
              <a:gd name="connsiteY2" fmla="*/ 337794 h 2052261"/>
              <a:gd name="connsiteX3" fmla="*/ 171924 w 525703"/>
              <a:gd name="connsiteY3" fmla="*/ 671113 h 2052261"/>
              <a:gd name="connsiteX4" fmla="*/ 55950 w 525703"/>
              <a:gd name="connsiteY4" fmla="*/ 1129874 h 2052261"/>
              <a:gd name="connsiteX5" fmla="*/ 4529 w 525703"/>
              <a:gd name="connsiteY5" fmla="*/ 1504707 h 2052261"/>
              <a:gd name="connsiteX6" fmla="*/ 3159 w 525703"/>
              <a:gd name="connsiteY6" fmla="*/ 1821903 h 2052261"/>
              <a:gd name="connsiteX7" fmla="*/ 9635 w 525703"/>
              <a:gd name="connsiteY7" fmla="*/ 2052261 h 2052261"/>
              <a:gd name="connsiteX0" fmla="*/ 544061 w 544061"/>
              <a:gd name="connsiteY0" fmla="*/ 0 h 2052261"/>
              <a:gd name="connsiteX1" fmla="*/ 450137 w 544061"/>
              <a:gd name="connsiteY1" fmla="*/ 114981 h 2052261"/>
              <a:gd name="connsiteX2" fmla="*/ 317519 w 544061"/>
              <a:gd name="connsiteY2" fmla="*/ 337794 h 2052261"/>
              <a:gd name="connsiteX3" fmla="*/ 190282 w 544061"/>
              <a:gd name="connsiteY3" fmla="*/ 671113 h 2052261"/>
              <a:gd name="connsiteX4" fmla="*/ 74308 w 544061"/>
              <a:gd name="connsiteY4" fmla="*/ 1129874 h 2052261"/>
              <a:gd name="connsiteX5" fmla="*/ 22887 w 544061"/>
              <a:gd name="connsiteY5" fmla="*/ 1504707 h 2052261"/>
              <a:gd name="connsiteX6" fmla="*/ 34 w 544061"/>
              <a:gd name="connsiteY6" fmla="*/ 1821903 h 2052261"/>
              <a:gd name="connsiteX7" fmla="*/ 27993 w 544061"/>
              <a:gd name="connsiteY7" fmla="*/ 2052261 h 2052261"/>
              <a:gd name="connsiteX0" fmla="*/ 544030 w 544030"/>
              <a:gd name="connsiteY0" fmla="*/ 0 h 2052261"/>
              <a:gd name="connsiteX1" fmla="*/ 450106 w 544030"/>
              <a:gd name="connsiteY1" fmla="*/ 114981 h 2052261"/>
              <a:gd name="connsiteX2" fmla="*/ 317488 w 544030"/>
              <a:gd name="connsiteY2" fmla="*/ 337794 h 2052261"/>
              <a:gd name="connsiteX3" fmla="*/ 190251 w 544030"/>
              <a:gd name="connsiteY3" fmla="*/ 671113 h 2052261"/>
              <a:gd name="connsiteX4" fmla="*/ 74277 w 544030"/>
              <a:gd name="connsiteY4" fmla="*/ 1129874 h 2052261"/>
              <a:gd name="connsiteX5" fmla="*/ 22856 w 544030"/>
              <a:gd name="connsiteY5" fmla="*/ 1504707 h 2052261"/>
              <a:gd name="connsiteX6" fmla="*/ 3 w 544030"/>
              <a:gd name="connsiteY6" fmla="*/ 1821903 h 2052261"/>
              <a:gd name="connsiteX7" fmla="*/ 21487 w 544030"/>
              <a:gd name="connsiteY7" fmla="*/ 1992943 h 2052261"/>
              <a:gd name="connsiteX8" fmla="*/ 27962 w 544030"/>
              <a:gd name="connsiteY8" fmla="*/ 2052261 h 2052261"/>
              <a:gd name="connsiteX0" fmla="*/ 544030 w 544030"/>
              <a:gd name="connsiteY0" fmla="*/ 0 h 2337328"/>
              <a:gd name="connsiteX1" fmla="*/ 450106 w 544030"/>
              <a:gd name="connsiteY1" fmla="*/ 114981 h 2337328"/>
              <a:gd name="connsiteX2" fmla="*/ 317488 w 544030"/>
              <a:gd name="connsiteY2" fmla="*/ 337794 h 2337328"/>
              <a:gd name="connsiteX3" fmla="*/ 190251 w 544030"/>
              <a:gd name="connsiteY3" fmla="*/ 671113 h 2337328"/>
              <a:gd name="connsiteX4" fmla="*/ 74277 w 544030"/>
              <a:gd name="connsiteY4" fmla="*/ 1129874 h 2337328"/>
              <a:gd name="connsiteX5" fmla="*/ 22856 w 544030"/>
              <a:gd name="connsiteY5" fmla="*/ 1504707 h 2337328"/>
              <a:gd name="connsiteX6" fmla="*/ 3 w 544030"/>
              <a:gd name="connsiteY6" fmla="*/ 1821903 h 2337328"/>
              <a:gd name="connsiteX7" fmla="*/ 21487 w 544030"/>
              <a:gd name="connsiteY7" fmla="*/ 1992943 h 2337328"/>
              <a:gd name="connsiteX8" fmla="*/ 118192 w 544030"/>
              <a:gd name="connsiteY8" fmla="*/ 2337328 h 2337328"/>
              <a:gd name="connsiteX0" fmla="*/ 544032 w 544032"/>
              <a:gd name="connsiteY0" fmla="*/ 0 h 2337328"/>
              <a:gd name="connsiteX1" fmla="*/ 450108 w 544032"/>
              <a:gd name="connsiteY1" fmla="*/ 114981 h 2337328"/>
              <a:gd name="connsiteX2" fmla="*/ 317490 w 544032"/>
              <a:gd name="connsiteY2" fmla="*/ 337794 h 2337328"/>
              <a:gd name="connsiteX3" fmla="*/ 190253 w 544032"/>
              <a:gd name="connsiteY3" fmla="*/ 671113 h 2337328"/>
              <a:gd name="connsiteX4" fmla="*/ 74279 w 544032"/>
              <a:gd name="connsiteY4" fmla="*/ 1129874 h 2337328"/>
              <a:gd name="connsiteX5" fmla="*/ 22858 w 544032"/>
              <a:gd name="connsiteY5" fmla="*/ 1504707 h 2337328"/>
              <a:gd name="connsiteX6" fmla="*/ 5 w 544032"/>
              <a:gd name="connsiteY6" fmla="*/ 1821903 h 2337328"/>
              <a:gd name="connsiteX7" fmla="*/ 21489 w 544032"/>
              <a:gd name="connsiteY7" fmla="*/ 1992943 h 2337328"/>
              <a:gd name="connsiteX8" fmla="*/ 85939 w 544032"/>
              <a:gd name="connsiteY8" fmla="*/ 2210631 h 2337328"/>
              <a:gd name="connsiteX9" fmla="*/ 118194 w 544032"/>
              <a:gd name="connsiteY9" fmla="*/ 2337328 h 2337328"/>
              <a:gd name="connsiteX0" fmla="*/ 544032 w 544032"/>
              <a:gd name="connsiteY0" fmla="*/ 0 h 2580931"/>
              <a:gd name="connsiteX1" fmla="*/ 450108 w 544032"/>
              <a:gd name="connsiteY1" fmla="*/ 114981 h 2580931"/>
              <a:gd name="connsiteX2" fmla="*/ 317490 w 544032"/>
              <a:gd name="connsiteY2" fmla="*/ 337794 h 2580931"/>
              <a:gd name="connsiteX3" fmla="*/ 190253 w 544032"/>
              <a:gd name="connsiteY3" fmla="*/ 671113 h 2580931"/>
              <a:gd name="connsiteX4" fmla="*/ 74279 w 544032"/>
              <a:gd name="connsiteY4" fmla="*/ 1129874 h 2580931"/>
              <a:gd name="connsiteX5" fmla="*/ 22858 w 544032"/>
              <a:gd name="connsiteY5" fmla="*/ 1504707 h 2580931"/>
              <a:gd name="connsiteX6" fmla="*/ 5 w 544032"/>
              <a:gd name="connsiteY6" fmla="*/ 1821903 h 2580931"/>
              <a:gd name="connsiteX7" fmla="*/ 21489 w 544032"/>
              <a:gd name="connsiteY7" fmla="*/ 1992943 h 2580931"/>
              <a:gd name="connsiteX8" fmla="*/ 85939 w 544032"/>
              <a:gd name="connsiteY8" fmla="*/ 2210631 h 2580931"/>
              <a:gd name="connsiteX9" fmla="*/ 217017 w 544032"/>
              <a:gd name="connsiteY9" fmla="*/ 2580931 h 2580931"/>
              <a:gd name="connsiteX0" fmla="*/ 544032 w 544032"/>
              <a:gd name="connsiteY0" fmla="*/ 0 h 2580931"/>
              <a:gd name="connsiteX1" fmla="*/ 450108 w 544032"/>
              <a:gd name="connsiteY1" fmla="*/ 114981 h 2580931"/>
              <a:gd name="connsiteX2" fmla="*/ 317490 w 544032"/>
              <a:gd name="connsiteY2" fmla="*/ 337794 h 2580931"/>
              <a:gd name="connsiteX3" fmla="*/ 190253 w 544032"/>
              <a:gd name="connsiteY3" fmla="*/ 671113 h 2580931"/>
              <a:gd name="connsiteX4" fmla="*/ 74279 w 544032"/>
              <a:gd name="connsiteY4" fmla="*/ 1129874 h 2580931"/>
              <a:gd name="connsiteX5" fmla="*/ 22858 w 544032"/>
              <a:gd name="connsiteY5" fmla="*/ 1504707 h 2580931"/>
              <a:gd name="connsiteX6" fmla="*/ 5 w 544032"/>
              <a:gd name="connsiteY6" fmla="*/ 1821903 h 2580931"/>
              <a:gd name="connsiteX7" fmla="*/ 21489 w 544032"/>
              <a:gd name="connsiteY7" fmla="*/ 1992943 h 2580931"/>
              <a:gd name="connsiteX8" fmla="*/ 85939 w 544032"/>
              <a:gd name="connsiteY8" fmla="*/ 2210631 h 2580931"/>
              <a:gd name="connsiteX9" fmla="*/ 137498 w 544032"/>
              <a:gd name="connsiteY9" fmla="*/ 2350572 h 2580931"/>
              <a:gd name="connsiteX10" fmla="*/ 217017 w 544032"/>
              <a:gd name="connsiteY10" fmla="*/ 2580931 h 2580931"/>
              <a:gd name="connsiteX0" fmla="*/ 544032 w 544032"/>
              <a:gd name="connsiteY0" fmla="*/ 0 h 2601663"/>
              <a:gd name="connsiteX1" fmla="*/ 450108 w 544032"/>
              <a:gd name="connsiteY1" fmla="*/ 114981 h 2601663"/>
              <a:gd name="connsiteX2" fmla="*/ 317490 w 544032"/>
              <a:gd name="connsiteY2" fmla="*/ 337794 h 2601663"/>
              <a:gd name="connsiteX3" fmla="*/ 190253 w 544032"/>
              <a:gd name="connsiteY3" fmla="*/ 671113 h 2601663"/>
              <a:gd name="connsiteX4" fmla="*/ 74279 w 544032"/>
              <a:gd name="connsiteY4" fmla="*/ 1129874 h 2601663"/>
              <a:gd name="connsiteX5" fmla="*/ 22858 w 544032"/>
              <a:gd name="connsiteY5" fmla="*/ 1504707 h 2601663"/>
              <a:gd name="connsiteX6" fmla="*/ 5 w 544032"/>
              <a:gd name="connsiteY6" fmla="*/ 1821903 h 2601663"/>
              <a:gd name="connsiteX7" fmla="*/ 21489 w 544032"/>
              <a:gd name="connsiteY7" fmla="*/ 1992943 h 2601663"/>
              <a:gd name="connsiteX8" fmla="*/ 85939 w 544032"/>
              <a:gd name="connsiteY8" fmla="*/ 2210631 h 2601663"/>
              <a:gd name="connsiteX9" fmla="*/ 137498 w 544032"/>
              <a:gd name="connsiteY9" fmla="*/ 2350572 h 2601663"/>
              <a:gd name="connsiteX10" fmla="*/ 363103 w 544032"/>
              <a:gd name="connsiteY10" fmla="*/ 2601663 h 2601663"/>
              <a:gd name="connsiteX0" fmla="*/ 544032 w 544032"/>
              <a:gd name="connsiteY0" fmla="*/ 0 h 2603508"/>
              <a:gd name="connsiteX1" fmla="*/ 450108 w 544032"/>
              <a:gd name="connsiteY1" fmla="*/ 114981 h 2603508"/>
              <a:gd name="connsiteX2" fmla="*/ 317490 w 544032"/>
              <a:gd name="connsiteY2" fmla="*/ 337794 h 2603508"/>
              <a:gd name="connsiteX3" fmla="*/ 190253 w 544032"/>
              <a:gd name="connsiteY3" fmla="*/ 671113 h 2603508"/>
              <a:gd name="connsiteX4" fmla="*/ 74279 w 544032"/>
              <a:gd name="connsiteY4" fmla="*/ 1129874 h 2603508"/>
              <a:gd name="connsiteX5" fmla="*/ 22858 w 544032"/>
              <a:gd name="connsiteY5" fmla="*/ 1504707 h 2603508"/>
              <a:gd name="connsiteX6" fmla="*/ 5 w 544032"/>
              <a:gd name="connsiteY6" fmla="*/ 1821903 h 2603508"/>
              <a:gd name="connsiteX7" fmla="*/ 21489 w 544032"/>
              <a:gd name="connsiteY7" fmla="*/ 1992943 h 2603508"/>
              <a:gd name="connsiteX8" fmla="*/ 85939 w 544032"/>
              <a:gd name="connsiteY8" fmla="*/ 2210631 h 2603508"/>
              <a:gd name="connsiteX9" fmla="*/ 137498 w 544032"/>
              <a:gd name="connsiteY9" fmla="*/ 2350572 h 2603508"/>
              <a:gd name="connsiteX10" fmla="*/ 363103 w 544032"/>
              <a:gd name="connsiteY10" fmla="*/ 2601663 h 2603508"/>
              <a:gd name="connsiteX0" fmla="*/ 544032 w 544032"/>
              <a:gd name="connsiteY0" fmla="*/ 0 h 2601663"/>
              <a:gd name="connsiteX1" fmla="*/ 450108 w 544032"/>
              <a:gd name="connsiteY1" fmla="*/ 114981 h 2601663"/>
              <a:gd name="connsiteX2" fmla="*/ 317490 w 544032"/>
              <a:gd name="connsiteY2" fmla="*/ 337794 h 2601663"/>
              <a:gd name="connsiteX3" fmla="*/ 190253 w 544032"/>
              <a:gd name="connsiteY3" fmla="*/ 671113 h 2601663"/>
              <a:gd name="connsiteX4" fmla="*/ 74279 w 544032"/>
              <a:gd name="connsiteY4" fmla="*/ 1129874 h 2601663"/>
              <a:gd name="connsiteX5" fmla="*/ 22858 w 544032"/>
              <a:gd name="connsiteY5" fmla="*/ 1504707 h 2601663"/>
              <a:gd name="connsiteX6" fmla="*/ 5 w 544032"/>
              <a:gd name="connsiteY6" fmla="*/ 1821903 h 2601663"/>
              <a:gd name="connsiteX7" fmla="*/ 21489 w 544032"/>
              <a:gd name="connsiteY7" fmla="*/ 1992943 h 2601663"/>
              <a:gd name="connsiteX8" fmla="*/ 85939 w 544032"/>
              <a:gd name="connsiteY8" fmla="*/ 2210631 h 2601663"/>
              <a:gd name="connsiteX9" fmla="*/ 137498 w 544032"/>
              <a:gd name="connsiteY9" fmla="*/ 2350572 h 2601663"/>
              <a:gd name="connsiteX10" fmla="*/ 214838 w 544032"/>
              <a:gd name="connsiteY10" fmla="*/ 2485331 h 2601663"/>
              <a:gd name="connsiteX11" fmla="*/ 363103 w 544032"/>
              <a:gd name="connsiteY11" fmla="*/ 2601663 h 2601663"/>
              <a:gd name="connsiteX0" fmla="*/ 544032 w 544032"/>
              <a:gd name="connsiteY0" fmla="*/ 0 h 2751971"/>
              <a:gd name="connsiteX1" fmla="*/ 450108 w 544032"/>
              <a:gd name="connsiteY1" fmla="*/ 114981 h 2751971"/>
              <a:gd name="connsiteX2" fmla="*/ 317490 w 544032"/>
              <a:gd name="connsiteY2" fmla="*/ 337794 h 2751971"/>
              <a:gd name="connsiteX3" fmla="*/ 190253 w 544032"/>
              <a:gd name="connsiteY3" fmla="*/ 671113 h 2751971"/>
              <a:gd name="connsiteX4" fmla="*/ 74279 w 544032"/>
              <a:gd name="connsiteY4" fmla="*/ 1129874 h 2751971"/>
              <a:gd name="connsiteX5" fmla="*/ 22858 w 544032"/>
              <a:gd name="connsiteY5" fmla="*/ 1504707 h 2751971"/>
              <a:gd name="connsiteX6" fmla="*/ 5 w 544032"/>
              <a:gd name="connsiteY6" fmla="*/ 1821903 h 2751971"/>
              <a:gd name="connsiteX7" fmla="*/ 21489 w 544032"/>
              <a:gd name="connsiteY7" fmla="*/ 1992943 h 2751971"/>
              <a:gd name="connsiteX8" fmla="*/ 85939 w 544032"/>
              <a:gd name="connsiteY8" fmla="*/ 2210631 h 2751971"/>
              <a:gd name="connsiteX9" fmla="*/ 137498 w 544032"/>
              <a:gd name="connsiteY9" fmla="*/ 2350572 h 2751971"/>
              <a:gd name="connsiteX10" fmla="*/ 214838 w 544032"/>
              <a:gd name="connsiteY10" fmla="*/ 2485331 h 2751971"/>
              <a:gd name="connsiteX11" fmla="*/ 302950 w 544032"/>
              <a:gd name="connsiteY11" fmla="*/ 2751971 h 2751971"/>
              <a:gd name="connsiteX0" fmla="*/ 544032 w 544032"/>
              <a:gd name="connsiteY0" fmla="*/ 0 h 2751971"/>
              <a:gd name="connsiteX1" fmla="*/ 450108 w 544032"/>
              <a:gd name="connsiteY1" fmla="*/ 114981 h 2751971"/>
              <a:gd name="connsiteX2" fmla="*/ 317490 w 544032"/>
              <a:gd name="connsiteY2" fmla="*/ 337794 h 2751971"/>
              <a:gd name="connsiteX3" fmla="*/ 190253 w 544032"/>
              <a:gd name="connsiteY3" fmla="*/ 671113 h 2751971"/>
              <a:gd name="connsiteX4" fmla="*/ 74279 w 544032"/>
              <a:gd name="connsiteY4" fmla="*/ 1129874 h 2751971"/>
              <a:gd name="connsiteX5" fmla="*/ 22858 w 544032"/>
              <a:gd name="connsiteY5" fmla="*/ 1504707 h 2751971"/>
              <a:gd name="connsiteX6" fmla="*/ 5 w 544032"/>
              <a:gd name="connsiteY6" fmla="*/ 1821903 h 2751971"/>
              <a:gd name="connsiteX7" fmla="*/ 21489 w 544032"/>
              <a:gd name="connsiteY7" fmla="*/ 1992943 h 2751971"/>
              <a:gd name="connsiteX8" fmla="*/ 85939 w 544032"/>
              <a:gd name="connsiteY8" fmla="*/ 2210631 h 2751971"/>
              <a:gd name="connsiteX9" fmla="*/ 137498 w 544032"/>
              <a:gd name="connsiteY9" fmla="*/ 2350572 h 2751971"/>
              <a:gd name="connsiteX10" fmla="*/ 210542 w 544032"/>
              <a:gd name="connsiteY10" fmla="*/ 2552711 h 2751971"/>
              <a:gd name="connsiteX11" fmla="*/ 302950 w 544032"/>
              <a:gd name="connsiteY11" fmla="*/ 2751971 h 2751971"/>
              <a:gd name="connsiteX0" fmla="*/ 544028 w 544028"/>
              <a:gd name="connsiteY0" fmla="*/ 0 h 2751971"/>
              <a:gd name="connsiteX1" fmla="*/ 450104 w 544028"/>
              <a:gd name="connsiteY1" fmla="*/ 114981 h 2751971"/>
              <a:gd name="connsiteX2" fmla="*/ 317486 w 544028"/>
              <a:gd name="connsiteY2" fmla="*/ 337794 h 2751971"/>
              <a:gd name="connsiteX3" fmla="*/ 190249 w 544028"/>
              <a:gd name="connsiteY3" fmla="*/ 671113 h 2751971"/>
              <a:gd name="connsiteX4" fmla="*/ 74275 w 544028"/>
              <a:gd name="connsiteY4" fmla="*/ 1129874 h 2751971"/>
              <a:gd name="connsiteX5" fmla="*/ 22854 w 544028"/>
              <a:gd name="connsiteY5" fmla="*/ 1504707 h 2751971"/>
              <a:gd name="connsiteX6" fmla="*/ 1 w 544028"/>
              <a:gd name="connsiteY6" fmla="*/ 1821903 h 2751971"/>
              <a:gd name="connsiteX7" fmla="*/ 55858 w 544028"/>
              <a:gd name="connsiteY7" fmla="*/ 2124246 h 2751971"/>
              <a:gd name="connsiteX8" fmla="*/ 85935 w 544028"/>
              <a:gd name="connsiteY8" fmla="*/ 2210631 h 2751971"/>
              <a:gd name="connsiteX9" fmla="*/ 137494 w 544028"/>
              <a:gd name="connsiteY9" fmla="*/ 2350572 h 2751971"/>
              <a:gd name="connsiteX10" fmla="*/ 210538 w 544028"/>
              <a:gd name="connsiteY10" fmla="*/ 2552711 h 2751971"/>
              <a:gd name="connsiteX11" fmla="*/ 302946 w 544028"/>
              <a:gd name="connsiteY11" fmla="*/ 2751971 h 2751971"/>
              <a:gd name="connsiteX0" fmla="*/ 544028 w 544028"/>
              <a:gd name="connsiteY0" fmla="*/ 0 h 2751971"/>
              <a:gd name="connsiteX1" fmla="*/ 450104 w 544028"/>
              <a:gd name="connsiteY1" fmla="*/ 114981 h 2751971"/>
              <a:gd name="connsiteX2" fmla="*/ 317486 w 544028"/>
              <a:gd name="connsiteY2" fmla="*/ 337794 h 2751971"/>
              <a:gd name="connsiteX3" fmla="*/ 190249 w 544028"/>
              <a:gd name="connsiteY3" fmla="*/ 671113 h 2751971"/>
              <a:gd name="connsiteX4" fmla="*/ 74275 w 544028"/>
              <a:gd name="connsiteY4" fmla="*/ 1129874 h 2751971"/>
              <a:gd name="connsiteX5" fmla="*/ 22854 w 544028"/>
              <a:gd name="connsiteY5" fmla="*/ 1504707 h 2751971"/>
              <a:gd name="connsiteX6" fmla="*/ 1 w 544028"/>
              <a:gd name="connsiteY6" fmla="*/ 1821903 h 2751971"/>
              <a:gd name="connsiteX7" fmla="*/ 55858 w 544028"/>
              <a:gd name="connsiteY7" fmla="*/ 2124246 h 2751971"/>
              <a:gd name="connsiteX8" fmla="*/ 103122 w 544028"/>
              <a:gd name="connsiteY8" fmla="*/ 2328113 h 2751971"/>
              <a:gd name="connsiteX9" fmla="*/ 137494 w 544028"/>
              <a:gd name="connsiteY9" fmla="*/ 2350572 h 2751971"/>
              <a:gd name="connsiteX10" fmla="*/ 210538 w 544028"/>
              <a:gd name="connsiteY10" fmla="*/ 2552711 h 2751971"/>
              <a:gd name="connsiteX11" fmla="*/ 302946 w 544028"/>
              <a:gd name="connsiteY11" fmla="*/ 2751971 h 2751971"/>
              <a:gd name="connsiteX0" fmla="*/ 544028 w 544028"/>
              <a:gd name="connsiteY0" fmla="*/ 0 h 2751971"/>
              <a:gd name="connsiteX1" fmla="*/ 450104 w 544028"/>
              <a:gd name="connsiteY1" fmla="*/ 114981 h 2751971"/>
              <a:gd name="connsiteX2" fmla="*/ 317486 w 544028"/>
              <a:gd name="connsiteY2" fmla="*/ 337794 h 2751971"/>
              <a:gd name="connsiteX3" fmla="*/ 190249 w 544028"/>
              <a:gd name="connsiteY3" fmla="*/ 671113 h 2751971"/>
              <a:gd name="connsiteX4" fmla="*/ 74275 w 544028"/>
              <a:gd name="connsiteY4" fmla="*/ 1129874 h 2751971"/>
              <a:gd name="connsiteX5" fmla="*/ 22854 w 544028"/>
              <a:gd name="connsiteY5" fmla="*/ 1504707 h 2751971"/>
              <a:gd name="connsiteX6" fmla="*/ 1 w 544028"/>
              <a:gd name="connsiteY6" fmla="*/ 1821903 h 2751971"/>
              <a:gd name="connsiteX7" fmla="*/ 55858 w 544028"/>
              <a:gd name="connsiteY7" fmla="*/ 2124246 h 2751971"/>
              <a:gd name="connsiteX8" fmla="*/ 103122 w 544028"/>
              <a:gd name="connsiteY8" fmla="*/ 2328113 h 2751971"/>
              <a:gd name="connsiteX9" fmla="*/ 148951 w 544028"/>
              <a:gd name="connsiteY9" fmla="*/ 2502608 h 2751971"/>
              <a:gd name="connsiteX10" fmla="*/ 210538 w 544028"/>
              <a:gd name="connsiteY10" fmla="*/ 2552711 h 2751971"/>
              <a:gd name="connsiteX11" fmla="*/ 302946 w 544028"/>
              <a:gd name="connsiteY11" fmla="*/ 2751971 h 2751971"/>
              <a:gd name="connsiteX0" fmla="*/ 544028 w 544028"/>
              <a:gd name="connsiteY0" fmla="*/ 0 h 2751971"/>
              <a:gd name="connsiteX1" fmla="*/ 450104 w 544028"/>
              <a:gd name="connsiteY1" fmla="*/ 114981 h 2751971"/>
              <a:gd name="connsiteX2" fmla="*/ 317486 w 544028"/>
              <a:gd name="connsiteY2" fmla="*/ 337794 h 2751971"/>
              <a:gd name="connsiteX3" fmla="*/ 190249 w 544028"/>
              <a:gd name="connsiteY3" fmla="*/ 671113 h 2751971"/>
              <a:gd name="connsiteX4" fmla="*/ 74275 w 544028"/>
              <a:gd name="connsiteY4" fmla="*/ 1129874 h 2751971"/>
              <a:gd name="connsiteX5" fmla="*/ 22854 w 544028"/>
              <a:gd name="connsiteY5" fmla="*/ 1504707 h 2751971"/>
              <a:gd name="connsiteX6" fmla="*/ 1 w 544028"/>
              <a:gd name="connsiteY6" fmla="*/ 1821903 h 2751971"/>
              <a:gd name="connsiteX7" fmla="*/ 55858 w 544028"/>
              <a:gd name="connsiteY7" fmla="*/ 2124246 h 2751971"/>
              <a:gd name="connsiteX8" fmla="*/ 103122 w 544028"/>
              <a:gd name="connsiteY8" fmla="*/ 2328113 h 2751971"/>
              <a:gd name="connsiteX9" fmla="*/ 148951 w 544028"/>
              <a:gd name="connsiteY9" fmla="*/ 2502608 h 2751971"/>
              <a:gd name="connsiteX10" fmla="*/ 210538 w 544028"/>
              <a:gd name="connsiteY10" fmla="*/ 2677104 h 2751971"/>
              <a:gd name="connsiteX11" fmla="*/ 302946 w 544028"/>
              <a:gd name="connsiteY11" fmla="*/ 2751971 h 2751971"/>
              <a:gd name="connsiteX0" fmla="*/ 544028 w 544028"/>
              <a:gd name="connsiteY0" fmla="*/ 0 h 2848721"/>
              <a:gd name="connsiteX1" fmla="*/ 450104 w 544028"/>
              <a:gd name="connsiteY1" fmla="*/ 114981 h 2848721"/>
              <a:gd name="connsiteX2" fmla="*/ 317486 w 544028"/>
              <a:gd name="connsiteY2" fmla="*/ 337794 h 2848721"/>
              <a:gd name="connsiteX3" fmla="*/ 190249 w 544028"/>
              <a:gd name="connsiteY3" fmla="*/ 671113 h 2848721"/>
              <a:gd name="connsiteX4" fmla="*/ 74275 w 544028"/>
              <a:gd name="connsiteY4" fmla="*/ 1129874 h 2848721"/>
              <a:gd name="connsiteX5" fmla="*/ 22854 w 544028"/>
              <a:gd name="connsiteY5" fmla="*/ 1504707 h 2848721"/>
              <a:gd name="connsiteX6" fmla="*/ 1 w 544028"/>
              <a:gd name="connsiteY6" fmla="*/ 1821903 h 2848721"/>
              <a:gd name="connsiteX7" fmla="*/ 55858 w 544028"/>
              <a:gd name="connsiteY7" fmla="*/ 2124246 h 2848721"/>
              <a:gd name="connsiteX8" fmla="*/ 103122 w 544028"/>
              <a:gd name="connsiteY8" fmla="*/ 2328113 h 2848721"/>
              <a:gd name="connsiteX9" fmla="*/ 148951 w 544028"/>
              <a:gd name="connsiteY9" fmla="*/ 2502608 h 2848721"/>
              <a:gd name="connsiteX10" fmla="*/ 210538 w 544028"/>
              <a:gd name="connsiteY10" fmla="*/ 2677104 h 2848721"/>
              <a:gd name="connsiteX11" fmla="*/ 308675 w 544028"/>
              <a:gd name="connsiteY11" fmla="*/ 2848721 h 2848721"/>
              <a:gd name="connsiteX0" fmla="*/ 544029 w 544029"/>
              <a:gd name="connsiteY0" fmla="*/ 0 h 2848721"/>
              <a:gd name="connsiteX1" fmla="*/ 450105 w 544029"/>
              <a:gd name="connsiteY1" fmla="*/ 114981 h 2848721"/>
              <a:gd name="connsiteX2" fmla="*/ 317487 w 544029"/>
              <a:gd name="connsiteY2" fmla="*/ 337794 h 2848721"/>
              <a:gd name="connsiteX3" fmla="*/ 190250 w 544029"/>
              <a:gd name="connsiteY3" fmla="*/ 671113 h 2848721"/>
              <a:gd name="connsiteX4" fmla="*/ 74276 w 544029"/>
              <a:gd name="connsiteY4" fmla="*/ 1129874 h 2848721"/>
              <a:gd name="connsiteX5" fmla="*/ 22855 w 544029"/>
              <a:gd name="connsiteY5" fmla="*/ 1504707 h 2848721"/>
              <a:gd name="connsiteX6" fmla="*/ 2 w 544029"/>
              <a:gd name="connsiteY6" fmla="*/ 1821903 h 2848721"/>
              <a:gd name="connsiteX7" fmla="*/ 27215 w 544029"/>
              <a:gd name="connsiteY7" fmla="*/ 2131157 h 2848721"/>
              <a:gd name="connsiteX8" fmla="*/ 103123 w 544029"/>
              <a:gd name="connsiteY8" fmla="*/ 2328113 h 2848721"/>
              <a:gd name="connsiteX9" fmla="*/ 148952 w 544029"/>
              <a:gd name="connsiteY9" fmla="*/ 2502608 h 2848721"/>
              <a:gd name="connsiteX10" fmla="*/ 210539 w 544029"/>
              <a:gd name="connsiteY10" fmla="*/ 2677104 h 2848721"/>
              <a:gd name="connsiteX11" fmla="*/ 308676 w 544029"/>
              <a:gd name="connsiteY11" fmla="*/ 2848721 h 2848721"/>
              <a:gd name="connsiteX0" fmla="*/ 544029 w 544029"/>
              <a:gd name="connsiteY0" fmla="*/ 0 h 2848721"/>
              <a:gd name="connsiteX1" fmla="*/ 450105 w 544029"/>
              <a:gd name="connsiteY1" fmla="*/ 114981 h 2848721"/>
              <a:gd name="connsiteX2" fmla="*/ 317487 w 544029"/>
              <a:gd name="connsiteY2" fmla="*/ 337794 h 2848721"/>
              <a:gd name="connsiteX3" fmla="*/ 190250 w 544029"/>
              <a:gd name="connsiteY3" fmla="*/ 671113 h 2848721"/>
              <a:gd name="connsiteX4" fmla="*/ 74276 w 544029"/>
              <a:gd name="connsiteY4" fmla="*/ 1129874 h 2848721"/>
              <a:gd name="connsiteX5" fmla="*/ 22855 w 544029"/>
              <a:gd name="connsiteY5" fmla="*/ 1504707 h 2848721"/>
              <a:gd name="connsiteX6" fmla="*/ 2 w 544029"/>
              <a:gd name="connsiteY6" fmla="*/ 1821903 h 2848721"/>
              <a:gd name="connsiteX7" fmla="*/ 27215 w 544029"/>
              <a:gd name="connsiteY7" fmla="*/ 2131157 h 2848721"/>
              <a:gd name="connsiteX8" fmla="*/ 85937 w 544029"/>
              <a:gd name="connsiteY8" fmla="*/ 2362667 h 2848721"/>
              <a:gd name="connsiteX9" fmla="*/ 148952 w 544029"/>
              <a:gd name="connsiteY9" fmla="*/ 2502608 h 2848721"/>
              <a:gd name="connsiteX10" fmla="*/ 210539 w 544029"/>
              <a:gd name="connsiteY10" fmla="*/ 2677104 h 2848721"/>
              <a:gd name="connsiteX11" fmla="*/ 308676 w 544029"/>
              <a:gd name="connsiteY11" fmla="*/ 2848721 h 2848721"/>
              <a:gd name="connsiteX0" fmla="*/ 544029 w 544029"/>
              <a:gd name="connsiteY0" fmla="*/ 0 h 2848721"/>
              <a:gd name="connsiteX1" fmla="*/ 450105 w 544029"/>
              <a:gd name="connsiteY1" fmla="*/ 114981 h 2848721"/>
              <a:gd name="connsiteX2" fmla="*/ 317487 w 544029"/>
              <a:gd name="connsiteY2" fmla="*/ 337794 h 2848721"/>
              <a:gd name="connsiteX3" fmla="*/ 190250 w 544029"/>
              <a:gd name="connsiteY3" fmla="*/ 671113 h 2848721"/>
              <a:gd name="connsiteX4" fmla="*/ 74276 w 544029"/>
              <a:gd name="connsiteY4" fmla="*/ 1129874 h 2848721"/>
              <a:gd name="connsiteX5" fmla="*/ 22855 w 544029"/>
              <a:gd name="connsiteY5" fmla="*/ 1504707 h 2848721"/>
              <a:gd name="connsiteX6" fmla="*/ 2 w 544029"/>
              <a:gd name="connsiteY6" fmla="*/ 1821903 h 2848721"/>
              <a:gd name="connsiteX7" fmla="*/ 27215 w 544029"/>
              <a:gd name="connsiteY7" fmla="*/ 2131157 h 2848721"/>
              <a:gd name="connsiteX8" fmla="*/ 85937 w 544029"/>
              <a:gd name="connsiteY8" fmla="*/ 2362667 h 2848721"/>
              <a:gd name="connsiteX9" fmla="*/ 210539 w 544029"/>
              <a:gd name="connsiteY9" fmla="*/ 2677104 h 2848721"/>
              <a:gd name="connsiteX10" fmla="*/ 308676 w 544029"/>
              <a:gd name="connsiteY10" fmla="*/ 2848721 h 2848721"/>
              <a:gd name="connsiteX0" fmla="*/ 544029 w 544029"/>
              <a:gd name="connsiteY0" fmla="*/ 0 h 2890185"/>
              <a:gd name="connsiteX1" fmla="*/ 450105 w 544029"/>
              <a:gd name="connsiteY1" fmla="*/ 114981 h 2890185"/>
              <a:gd name="connsiteX2" fmla="*/ 317487 w 544029"/>
              <a:gd name="connsiteY2" fmla="*/ 337794 h 2890185"/>
              <a:gd name="connsiteX3" fmla="*/ 190250 w 544029"/>
              <a:gd name="connsiteY3" fmla="*/ 671113 h 2890185"/>
              <a:gd name="connsiteX4" fmla="*/ 74276 w 544029"/>
              <a:gd name="connsiteY4" fmla="*/ 1129874 h 2890185"/>
              <a:gd name="connsiteX5" fmla="*/ 22855 w 544029"/>
              <a:gd name="connsiteY5" fmla="*/ 1504707 h 2890185"/>
              <a:gd name="connsiteX6" fmla="*/ 2 w 544029"/>
              <a:gd name="connsiteY6" fmla="*/ 1821903 h 2890185"/>
              <a:gd name="connsiteX7" fmla="*/ 27215 w 544029"/>
              <a:gd name="connsiteY7" fmla="*/ 2131157 h 2890185"/>
              <a:gd name="connsiteX8" fmla="*/ 85937 w 544029"/>
              <a:gd name="connsiteY8" fmla="*/ 2362667 h 2890185"/>
              <a:gd name="connsiteX9" fmla="*/ 210539 w 544029"/>
              <a:gd name="connsiteY9" fmla="*/ 2677104 h 2890185"/>
              <a:gd name="connsiteX10" fmla="*/ 331591 w 544029"/>
              <a:gd name="connsiteY10" fmla="*/ 2890185 h 2890185"/>
              <a:gd name="connsiteX0" fmla="*/ 544029 w 544029"/>
              <a:gd name="connsiteY0" fmla="*/ 0 h 2890185"/>
              <a:gd name="connsiteX1" fmla="*/ 450105 w 544029"/>
              <a:gd name="connsiteY1" fmla="*/ 114981 h 2890185"/>
              <a:gd name="connsiteX2" fmla="*/ 317487 w 544029"/>
              <a:gd name="connsiteY2" fmla="*/ 337794 h 2890185"/>
              <a:gd name="connsiteX3" fmla="*/ 190250 w 544029"/>
              <a:gd name="connsiteY3" fmla="*/ 671113 h 2890185"/>
              <a:gd name="connsiteX4" fmla="*/ 74276 w 544029"/>
              <a:gd name="connsiteY4" fmla="*/ 1129874 h 2890185"/>
              <a:gd name="connsiteX5" fmla="*/ 22855 w 544029"/>
              <a:gd name="connsiteY5" fmla="*/ 1504707 h 2890185"/>
              <a:gd name="connsiteX6" fmla="*/ 2 w 544029"/>
              <a:gd name="connsiteY6" fmla="*/ 1821903 h 2890185"/>
              <a:gd name="connsiteX7" fmla="*/ 27215 w 544029"/>
              <a:gd name="connsiteY7" fmla="*/ 2131157 h 2890185"/>
              <a:gd name="connsiteX8" fmla="*/ 85937 w 544029"/>
              <a:gd name="connsiteY8" fmla="*/ 2362667 h 2890185"/>
              <a:gd name="connsiteX9" fmla="*/ 210539 w 544029"/>
              <a:gd name="connsiteY9" fmla="*/ 2677104 h 2890185"/>
              <a:gd name="connsiteX10" fmla="*/ 331591 w 544029"/>
              <a:gd name="connsiteY10" fmla="*/ 2890185 h 289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029" h="2890185">
                <a:moveTo>
                  <a:pt x="544029" y="0"/>
                </a:moveTo>
                <a:cubicBezTo>
                  <a:pt x="504873" y="35605"/>
                  <a:pt x="487862" y="58682"/>
                  <a:pt x="450105" y="114981"/>
                </a:cubicBezTo>
                <a:cubicBezTo>
                  <a:pt x="412348" y="171280"/>
                  <a:pt x="360796" y="245105"/>
                  <a:pt x="317487" y="337794"/>
                </a:cubicBezTo>
                <a:cubicBezTo>
                  <a:pt x="274178" y="430483"/>
                  <a:pt x="230785" y="539100"/>
                  <a:pt x="190250" y="671113"/>
                </a:cubicBezTo>
                <a:cubicBezTo>
                  <a:pt x="149715" y="803126"/>
                  <a:pt x="102175" y="990942"/>
                  <a:pt x="74276" y="1129874"/>
                </a:cubicBezTo>
                <a:cubicBezTo>
                  <a:pt x="46377" y="1268806"/>
                  <a:pt x="31653" y="1389369"/>
                  <a:pt x="22855" y="1504707"/>
                </a:cubicBezTo>
                <a:cubicBezTo>
                  <a:pt x="14057" y="1620045"/>
                  <a:pt x="230" y="1740530"/>
                  <a:pt x="2" y="1821903"/>
                </a:cubicBezTo>
                <a:cubicBezTo>
                  <a:pt x="-226" y="1903276"/>
                  <a:pt x="12893" y="2066369"/>
                  <a:pt x="27215" y="2131157"/>
                </a:cubicBezTo>
                <a:cubicBezTo>
                  <a:pt x="41537" y="2195945"/>
                  <a:pt x="55383" y="2271676"/>
                  <a:pt x="85937" y="2362667"/>
                </a:cubicBezTo>
                <a:cubicBezTo>
                  <a:pt x="116491" y="2453658"/>
                  <a:pt x="173416" y="2596095"/>
                  <a:pt x="210539" y="2677104"/>
                </a:cubicBezTo>
                <a:cubicBezTo>
                  <a:pt x="248140" y="2765600"/>
                  <a:pt x="306880" y="2870796"/>
                  <a:pt x="331591" y="2890185"/>
                </a:cubicBezTo>
              </a:path>
            </a:pathLst>
          </a:custGeom>
          <a:ln w="190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35" name="Arc 34"/>
          <p:cNvSpPr/>
          <p:nvPr/>
        </p:nvSpPr>
        <p:spPr>
          <a:xfrm flipV="1">
            <a:off x="3029401" y="2526778"/>
            <a:ext cx="3131009" cy="899999"/>
          </a:xfrm>
          <a:prstGeom prst="arc">
            <a:avLst>
              <a:gd name="adj1" fmla="val 10850383"/>
              <a:gd name="adj2" fmla="val 21371825"/>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7" name="Forme libre 36"/>
          <p:cNvSpPr/>
          <p:nvPr/>
        </p:nvSpPr>
        <p:spPr>
          <a:xfrm rot="249900">
            <a:off x="4559206" y="3367719"/>
            <a:ext cx="801571" cy="1194704"/>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141635 h 1771650"/>
              <a:gd name="connsiteX1" fmla="*/ 0 w 768350"/>
              <a:gd name="connsiteY1" fmla="*/ 1206500 h 1771650"/>
              <a:gd name="connsiteX2" fmla="*/ 768350 w 768350"/>
              <a:gd name="connsiteY2" fmla="*/ 1771650 h 1771650"/>
              <a:gd name="connsiteX3" fmla="*/ 742950 w 768350"/>
              <a:gd name="connsiteY3" fmla="*/ 1454150 h 1771650"/>
              <a:gd name="connsiteX4" fmla="*/ 704850 w 768350"/>
              <a:gd name="connsiteY4" fmla="*/ 1111250 h 1771650"/>
              <a:gd name="connsiteX5" fmla="*/ 660400 w 768350"/>
              <a:gd name="connsiteY5" fmla="*/ 844550 h 1771650"/>
              <a:gd name="connsiteX6" fmla="*/ 596900 w 768350"/>
              <a:gd name="connsiteY6" fmla="*/ 609600 h 1771650"/>
              <a:gd name="connsiteX7" fmla="*/ 495300 w 768350"/>
              <a:gd name="connsiteY7" fmla="*/ 298450 h 1771650"/>
              <a:gd name="connsiteX8" fmla="*/ 374650 w 768350"/>
              <a:gd name="connsiteY8" fmla="*/ 0 h 1771650"/>
              <a:gd name="connsiteX9" fmla="*/ 207261 w 768350"/>
              <a:gd name="connsiteY9" fmla="*/ 141635 h 1771650"/>
              <a:gd name="connsiteX0" fmla="*/ 207261 w 768350"/>
              <a:gd name="connsiteY0" fmla="*/ 0 h 1630015"/>
              <a:gd name="connsiteX1" fmla="*/ 0 w 768350"/>
              <a:gd name="connsiteY1" fmla="*/ 1064865 h 1630015"/>
              <a:gd name="connsiteX2" fmla="*/ 768350 w 768350"/>
              <a:gd name="connsiteY2" fmla="*/ 1630015 h 1630015"/>
              <a:gd name="connsiteX3" fmla="*/ 742950 w 768350"/>
              <a:gd name="connsiteY3" fmla="*/ 1312515 h 1630015"/>
              <a:gd name="connsiteX4" fmla="*/ 704850 w 768350"/>
              <a:gd name="connsiteY4" fmla="*/ 969615 h 1630015"/>
              <a:gd name="connsiteX5" fmla="*/ 660400 w 768350"/>
              <a:gd name="connsiteY5" fmla="*/ 702915 h 1630015"/>
              <a:gd name="connsiteX6" fmla="*/ 596900 w 768350"/>
              <a:gd name="connsiteY6" fmla="*/ 467965 h 1630015"/>
              <a:gd name="connsiteX7" fmla="*/ 495300 w 768350"/>
              <a:gd name="connsiteY7" fmla="*/ 156815 h 1630015"/>
              <a:gd name="connsiteX8" fmla="*/ 207261 w 768350"/>
              <a:gd name="connsiteY8" fmla="*/ 0 h 1630015"/>
              <a:gd name="connsiteX0" fmla="*/ 330271 w 768350"/>
              <a:gd name="connsiteY0" fmla="*/ 0 h 1507913"/>
              <a:gd name="connsiteX1" fmla="*/ 0 w 768350"/>
              <a:gd name="connsiteY1" fmla="*/ 942763 h 1507913"/>
              <a:gd name="connsiteX2" fmla="*/ 768350 w 768350"/>
              <a:gd name="connsiteY2" fmla="*/ 1507913 h 1507913"/>
              <a:gd name="connsiteX3" fmla="*/ 742950 w 768350"/>
              <a:gd name="connsiteY3" fmla="*/ 1190413 h 1507913"/>
              <a:gd name="connsiteX4" fmla="*/ 704850 w 768350"/>
              <a:gd name="connsiteY4" fmla="*/ 847513 h 1507913"/>
              <a:gd name="connsiteX5" fmla="*/ 660400 w 768350"/>
              <a:gd name="connsiteY5" fmla="*/ 580813 h 1507913"/>
              <a:gd name="connsiteX6" fmla="*/ 596900 w 768350"/>
              <a:gd name="connsiteY6" fmla="*/ 345863 h 1507913"/>
              <a:gd name="connsiteX7" fmla="*/ 495300 w 768350"/>
              <a:gd name="connsiteY7" fmla="*/ 34713 h 1507913"/>
              <a:gd name="connsiteX8" fmla="*/ 330271 w 768350"/>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78115 w 741615"/>
              <a:gd name="connsiteY4" fmla="*/ 847513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54379 w 741615"/>
              <a:gd name="connsiteY4" fmla="*/ 834771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468565 w 741615"/>
              <a:gd name="connsiteY6" fmla="*/ 34713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64103"/>
              <a:gd name="connsiteY0" fmla="*/ 0 h 1494505"/>
              <a:gd name="connsiteX1" fmla="*/ 0 w 764103"/>
              <a:gd name="connsiteY1" fmla="*/ 921443 h 1494505"/>
              <a:gd name="connsiteX2" fmla="*/ 764103 w 764103"/>
              <a:gd name="connsiteY2" fmla="*/ 1494505 h 1494505"/>
              <a:gd name="connsiteX3" fmla="*/ 716215 w 764103"/>
              <a:gd name="connsiteY3" fmla="*/ 1190413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70200 w 764103"/>
              <a:gd name="connsiteY6" fmla="*/ 170467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5768 w 764103"/>
              <a:gd name="connsiteY6" fmla="*/ 189291 h 1494505"/>
              <a:gd name="connsiteX7" fmla="*/ 303536 w 764103"/>
              <a:gd name="connsiteY7" fmla="*/ 0 h 149450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583754 w 764103"/>
              <a:gd name="connsiteY4" fmla="*/ 752149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712550 w 764103"/>
              <a:gd name="connsiteY3" fmla="*/ 1153932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 name="connsiteX0" fmla="*/ 348333 w 801571"/>
              <a:gd name="connsiteY0" fmla="*/ 0 h 1470185"/>
              <a:gd name="connsiteX1" fmla="*/ 0 w 801571"/>
              <a:gd name="connsiteY1" fmla="*/ 837154 h 1470185"/>
              <a:gd name="connsiteX2" fmla="*/ 801571 w 801571"/>
              <a:gd name="connsiteY2" fmla="*/ 1470185 h 1470185"/>
              <a:gd name="connsiteX3" fmla="*/ 750018 w 801571"/>
              <a:gd name="connsiteY3" fmla="*/ 1153932 h 1470185"/>
              <a:gd name="connsiteX4" fmla="*/ 639462 w 801571"/>
              <a:gd name="connsiteY4" fmla="*/ 746653 h 1470185"/>
              <a:gd name="connsiteX5" fmla="*/ 534131 w 801571"/>
              <a:gd name="connsiteY5" fmla="*/ 431976 h 1470185"/>
              <a:gd name="connsiteX6" fmla="*/ 433236 w 801571"/>
              <a:gd name="connsiteY6" fmla="*/ 164971 h 1470185"/>
              <a:gd name="connsiteX7" fmla="*/ 348333 w 801571"/>
              <a:gd name="connsiteY7" fmla="*/ 0 h 1470185"/>
              <a:gd name="connsiteX0" fmla="*/ 525664 w 801571"/>
              <a:gd name="connsiteY0" fmla="*/ -1 h 1486250"/>
              <a:gd name="connsiteX1" fmla="*/ 0 w 801571"/>
              <a:gd name="connsiteY1" fmla="*/ 853219 h 1486250"/>
              <a:gd name="connsiteX2" fmla="*/ 801571 w 801571"/>
              <a:gd name="connsiteY2" fmla="*/ 1486250 h 1486250"/>
              <a:gd name="connsiteX3" fmla="*/ 750018 w 801571"/>
              <a:gd name="connsiteY3" fmla="*/ 1169997 h 1486250"/>
              <a:gd name="connsiteX4" fmla="*/ 639462 w 801571"/>
              <a:gd name="connsiteY4" fmla="*/ 762718 h 1486250"/>
              <a:gd name="connsiteX5" fmla="*/ 534131 w 801571"/>
              <a:gd name="connsiteY5" fmla="*/ 448041 h 1486250"/>
              <a:gd name="connsiteX6" fmla="*/ 433236 w 801571"/>
              <a:gd name="connsiteY6" fmla="*/ 181036 h 1486250"/>
              <a:gd name="connsiteX7" fmla="*/ 525664 w 801571"/>
              <a:gd name="connsiteY7" fmla="*/ -1 h 1486250"/>
              <a:gd name="connsiteX0" fmla="*/ 525664 w 801571"/>
              <a:gd name="connsiteY0" fmla="*/ 0 h 1486251"/>
              <a:gd name="connsiteX1" fmla="*/ 0 w 801571"/>
              <a:gd name="connsiteY1" fmla="*/ 853220 h 1486251"/>
              <a:gd name="connsiteX2" fmla="*/ 801571 w 801571"/>
              <a:gd name="connsiteY2" fmla="*/ 1486251 h 1486251"/>
              <a:gd name="connsiteX3" fmla="*/ 750018 w 801571"/>
              <a:gd name="connsiteY3" fmla="*/ 1169998 h 1486251"/>
              <a:gd name="connsiteX4" fmla="*/ 639462 w 801571"/>
              <a:gd name="connsiteY4" fmla="*/ 762719 h 1486251"/>
              <a:gd name="connsiteX5" fmla="*/ 534131 w 801571"/>
              <a:gd name="connsiteY5" fmla="*/ 448042 h 1486251"/>
              <a:gd name="connsiteX6" fmla="*/ 589538 w 801571"/>
              <a:gd name="connsiteY6" fmla="*/ 240802 h 1486251"/>
              <a:gd name="connsiteX7" fmla="*/ 525664 w 801571"/>
              <a:gd name="connsiteY7" fmla="*/ 0 h 1486251"/>
              <a:gd name="connsiteX0" fmla="*/ 525664 w 801571"/>
              <a:gd name="connsiteY0" fmla="*/ 0 h 1486251"/>
              <a:gd name="connsiteX1" fmla="*/ 0 w 801571"/>
              <a:gd name="connsiteY1" fmla="*/ 853220 h 1486251"/>
              <a:gd name="connsiteX2" fmla="*/ 801571 w 801571"/>
              <a:gd name="connsiteY2" fmla="*/ 1486251 h 1486251"/>
              <a:gd name="connsiteX3" fmla="*/ 750018 w 801571"/>
              <a:gd name="connsiteY3" fmla="*/ 1169998 h 1486251"/>
              <a:gd name="connsiteX4" fmla="*/ 639462 w 801571"/>
              <a:gd name="connsiteY4" fmla="*/ 762719 h 1486251"/>
              <a:gd name="connsiteX5" fmla="*/ 665407 w 801571"/>
              <a:gd name="connsiteY5" fmla="*/ 515356 h 1486251"/>
              <a:gd name="connsiteX6" fmla="*/ 589538 w 801571"/>
              <a:gd name="connsiteY6" fmla="*/ 240802 h 1486251"/>
              <a:gd name="connsiteX7" fmla="*/ 525664 w 801571"/>
              <a:gd name="connsiteY7" fmla="*/ 0 h 1486251"/>
              <a:gd name="connsiteX0" fmla="*/ 525664 w 801571"/>
              <a:gd name="connsiteY0" fmla="*/ 0 h 1486251"/>
              <a:gd name="connsiteX1" fmla="*/ 0 w 801571"/>
              <a:gd name="connsiteY1" fmla="*/ 853220 h 1486251"/>
              <a:gd name="connsiteX2" fmla="*/ 801571 w 801571"/>
              <a:gd name="connsiteY2" fmla="*/ 1486251 h 1486251"/>
              <a:gd name="connsiteX3" fmla="*/ 750018 w 801571"/>
              <a:gd name="connsiteY3" fmla="*/ 1169998 h 1486251"/>
              <a:gd name="connsiteX4" fmla="*/ 736121 w 801571"/>
              <a:gd name="connsiteY4" fmla="*/ 891252 h 1486251"/>
              <a:gd name="connsiteX5" fmla="*/ 665407 w 801571"/>
              <a:gd name="connsiteY5" fmla="*/ 515356 h 1486251"/>
              <a:gd name="connsiteX6" fmla="*/ 589538 w 801571"/>
              <a:gd name="connsiteY6" fmla="*/ 240802 h 1486251"/>
              <a:gd name="connsiteX7" fmla="*/ 525664 w 801571"/>
              <a:gd name="connsiteY7"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736121 w 801571"/>
              <a:gd name="connsiteY4" fmla="*/ 891252 h 1486251"/>
              <a:gd name="connsiteX5" fmla="*/ 665407 w 801571"/>
              <a:gd name="connsiteY5" fmla="*/ 515356 h 1486251"/>
              <a:gd name="connsiteX6" fmla="*/ 589538 w 801571"/>
              <a:gd name="connsiteY6" fmla="*/ 240802 h 1486251"/>
              <a:gd name="connsiteX7" fmla="*/ 525664 w 801571"/>
              <a:gd name="connsiteY7"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65407 w 801571"/>
              <a:gd name="connsiteY4" fmla="*/ 515356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92222 w 801571"/>
              <a:gd name="connsiteY5" fmla="*/ 214158 h 1486251"/>
              <a:gd name="connsiteX6" fmla="*/ 525664 w 801571"/>
              <a:gd name="connsiteY6" fmla="*/ 0 h 14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571" h="1486251">
                <a:moveTo>
                  <a:pt x="525664" y="0"/>
                </a:moveTo>
                <a:lnTo>
                  <a:pt x="0" y="853220"/>
                </a:lnTo>
                <a:lnTo>
                  <a:pt x="801571" y="1486251"/>
                </a:lnTo>
                <a:lnTo>
                  <a:pt x="773280" y="1204852"/>
                </a:lnTo>
                <a:cubicBezTo>
                  <a:pt x="750586" y="1043036"/>
                  <a:pt x="725751" y="821189"/>
                  <a:pt x="695127" y="660514"/>
                </a:cubicBezTo>
                <a:cubicBezTo>
                  <a:pt x="653594" y="487310"/>
                  <a:pt x="626869" y="332228"/>
                  <a:pt x="592222" y="214158"/>
                </a:cubicBezTo>
                <a:cubicBezTo>
                  <a:pt x="558489" y="66374"/>
                  <a:pt x="546955" y="80267"/>
                  <a:pt x="525664" y="0"/>
                </a:cubicBezTo>
                <a:close/>
              </a:path>
            </a:pathLst>
          </a:custGeom>
          <a:solidFill>
            <a:schemeClr val="accent5">
              <a:alpha val="56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a:stCxn id="37" idx="1"/>
          </p:cNvCxnSpPr>
          <p:nvPr/>
        </p:nvCxnSpPr>
        <p:spPr>
          <a:xfrm flipH="1">
            <a:off x="3786514" y="4024227"/>
            <a:ext cx="767323" cy="56572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cteur droit 35"/>
          <p:cNvCxnSpPr>
            <a:stCxn id="37" idx="1"/>
            <a:endCxn id="37" idx="2"/>
          </p:cNvCxnSpPr>
          <p:nvPr/>
        </p:nvCxnSpPr>
        <p:spPr>
          <a:xfrm>
            <a:off x="4553837" y="4024227"/>
            <a:ext cx="762496" cy="565727"/>
          </a:xfrm>
          <a:prstGeom prst="line">
            <a:avLst/>
          </a:prstGeom>
          <a:ln w="12700" cmpd="sng">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4536980" y="3420036"/>
            <a:ext cx="575932" cy="61323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rot="21288705">
            <a:off x="5272715" y="4063519"/>
            <a:ext cx="671583" cy="276999"/>
          </a:xfrm>
          <a:prstGeom prst="rect">
            <a:avLst/>
          </a:prstGeom>
          <a:noFill/>
        </p:spPr>
        <p:txBody>
          <a:bodyPr wrap="square" rtlCol="0">
            <a:spAutoFit/>
          </a:bodyPr>
          <a:lstStyle/>
          <a:p>
            <a:r>
              <a:rPr lang="fr-FR" sz="1200" dirty="0">
                <a:solidFill>
                  <a:srgbClr val="0000FF"/>
                </a:solidFill>
              </a:rPr>
              <a:t>10°</a:t>
            </a:r>
          </a:p>
        </p:txBody>
      </p:sp>
      <p:sp>
        <p:nvSpPr>
          <p:cNvPr id="42" name="ZoneTexte 41"/>
          <p:cNvSpPr txBox="1"/>
          <p:nvPr/>
        </p:nvSpPr>
        <p:spPr>
          <a:xfrm rot="21279095">
            <a:off x="5251606" y="3814128"/>
            <a:ext cx="671583" cy="276999"/>
          </a:xfrm>
          <a:prstGeom prst="rect">
            <a:avLst/>
          </a:prstGeom>
          <a:noFill/>
        </p:spPr>
        <p:txBody>
          <a:bodyPr wrap="square" rtlCol="0">
            <a:spAutoFit/>
          </a:bodyPr>
          <a:lstStyle/>
          <a:p>
            <a:r>
              <a:rPr lang="fr-FR" sz="1200" dirty="0">
                <a:solidFill>
                  <a:srgbClr val="0000FF"/>
                </a:solidFill>
              </a:rPr>
              <a:t>20°</a:t>
            </a:r>
          </a:p>
        </p:txBody>
      </p:sp>
      <p:sp>
        <p:nvSpPr>
          <p:cNvPr id="44" name="ZoneTexte 43"/>
          <p:cNvSpPr txBox="1"/>
          <p:nvPr/>
        </p:nvSpPr>
        <p:spPr>
          <a:xfrm rot="21163052">
            <a:off x="5203284" y="3542354"/>
            <a:ext cx="671583" cy="276999"/>
          </a:xfrm>
          <a:prstGeom prst="rect">
            <a:avLst/>
          </a:prstGeom>
          <a:noFill/>
        </p:spPr>
        <p:txBody>
          <a:bodyPr wrap="square" rtlCol="0">
            <a:spAutoFit/>
          </a:bodyPr>
          <a:lstStyle/>
          <a:p>
            <a:r>
              <a:rPr lang="fr-FR" sz="1200" dirty="0">
                <a:solidFill>
                  <a:srgbClr val="0000FF"/>
                </a:solidFill>
              </a:rPr>
              <a:t>30°</a:t>
            </a:r>
          </a:p>
        </p:txBody>
      </p:sp>
      <p:sp>
        <p:nvSpPr>
          <p:cNvPr id="45" name="ZoneTexte 44"/>
          <p:cNvSpPr txBox="1"/>
          <p:nvPr/>
        </p:nvSpPr>
        <p:spPr>
          <a:xfrm rot="20496432">
            <a:off x="5214552" y="3867346"/>
            <a:ext cx="1336822" cy="508698"/>
          </a:xfrm>
          <a:prstGeom prst="rect">
            <a:avLst/>
          </a:prstGeom>
          <a:noFill/>
          <a:effectLst>
            <a:glow rad="571500">
              <a:srgbClr val="FFFF00">
                <a:alpha val="40000"/>
              </a:srgbClr>
            </a:glow>
          </a:effectLst>
        </p:spPr>
        <p:txBody>
          <a:bodyPr wrap="square" rtlCol="0">
            <a:prstTxWarp prst="textArchDown">
              <a:avLst/>
            </a:prstTxWarp>
            <a:spAutoFit/>
          </a:bodyPr>
          <a:lstStyle/>
          <a:p>
            <a:pPr algn="ctr"/>
            <a:r>
              <a:rPr lang="fr-FR" sz="1400" b="1" dirty="0">
                <a:solidFill>
                  <a:srgbClr val="0000FF"/>
                </a:solidFill>
              </a:rPr>
              <a:t>Equateur</a:t>
            </a:r>
          </a:p>
        </p:txBody>
      </p:sp>
      <p:sp>
        <p:nvSpPr>
          <p:cNvPr id="46" name="ZoneTexte 45"/>
          <p:cNvSpPr txBox="1"/>
          <p:nvPr/>
        </p:nvSpPr>
        <p:spPr>
          <a:xfrm rot="20957295">
            <a:off x="5158450" y="3285818"/>
            <a:ext cx="671583" cy="276999"/>
          </a:xfrm>
          <a:prstGeom prst="rect">
            <a:avLst/>
          </a:prstGeom>
          <a:noFill/>
        </p:spPr>
        <p:txBody>
          <a:bodyPr wrap="square" rtlCol="0">
            <a:spAutoFit/>
          </a:bodyPr>
          <a:lstStyle/>
          <a:p>
            <a:r>
              <a:rPr lang="fr-FR" sz="1200" dirty="0">
                <a:solidFill>
                  <a:srgbClr val="0000FF"/>
                </a:solidFill>
              </a:rPr>
              <a:t>40°</a:t>
            </a:r>
          </a:p>
        </p:txBody>
      </p:sp>
      <p:grpSp>
        <p:nvGrpSpPr>
          <p:cNvPr id="6" name="Grouper 5"/>
          <p:cNvGrpSpPr/>
          <p:nvPr/>
        </p:nvGrpSpPr>
        <p:grpSpPr>
          <a:xfrm>
            <a:off x="4250649" y="2136622"/>
            <a:ext cx="577473" cy="215997"/>
            <a:chOff x="4237949" y="1628622"/>
            <a:chExt cx="577473" cy="215997"/>
          </a:xfrm>
        </p:grpSpPr>
        <p:sp>
          <p:nvSpPr>
            <p:cNvPr id="31" name="Arc 30"/>
            <p:cNvSpPr>
              <a:spLocks/>
            </p:cNvSpPr>
            <p:nvPr/>
          </p:nvSpPr>
          <p:spPr>
            <a:xfrm flipV="1">
              <a:off x="4237949" y="1721775"/>
              <a:ext cx="577473" cy="107999"/>
            </a:xfrm>
            <a:prstGeom prst="arc">
              <a:avLst>
                <a:gd name="adj1" fmla="val 67168"/>
                <a:gd name="adj2" fmla="val 55982"/>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 name="Connecteur droit 3"/>
            <p:cNvCxnSpPr/>
            <p:nvPr/>
          </p:nvCxnSpPr>
          <p:spPr>
            <a:xfrm flipV="1">
              <a:off x="4518638" y="1628622"/>
              <a:ext cx="0" cy="215997"/>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7" name="ZoneTexte 46"/>
          <p:cNvSpPr txBox="1"/>
          <p:nvPr/>
        </p:nvSpPr>
        <p:spPr>
          <a:xfrm>
            <a:off x="3557162" y="4568760"/>
            <a:ext cx="372135" cy="276999"/>
          </a:xfrm>
          <a:prstGeom prst="rect">
            <a:avLst/>
          </a:prstGeom>
          <a:noFill/>
        </p:spPr>
        <p:txBody>
          <a:bodyPr wrap="square" rtlCol="0">
            <a:spAutoFit/>
          </a:bodyPr>
          <a:lstStyle/>
          <a:p>
            <a:r>
              <a:rPr lang="fr-FR" sz="1200" dirty="0">
                <a:solidFill>
                  <a:srgbClr val="FF0000"/>
                </a:solidFill>
              </a:rPr>
              <a:t>0°</a:t>
            </a:r>
          </a:p>
        </p:txBody>
      </p:sp>
      <p:sp>
        <p:nvSpPr>
          <p:cNvPr id="48" name="ZoneTexte 47"/>
          <p:cNvSpPr txBox="1"/>
          <p:nvPr/>
        </p:nvSpPr>
        <p:spPr>
          <a:xfrm rot="238776">
            <a:off x="3801190" y="4594374"/>
            <a:ext cx="448108" cy="276999"/>
          </a:xfrm>
          <a:prstGeom prst="rect">
            <a:avLst/>
          </a:prstGeom>
          <a:noFill/>
        </p:spPr>
        <p:txBody>
          <a:bodyPr wrap="square" rtlCol="0">
            <a:spAutoFit/>
          </a:bodyPr>
          <a:lstStyle/>
          <a:p>
            <a:r>
              <a:rPr lang="fr-FR" sz="1200" dirty="0">
                <a:solidFill>
                  <a:srgbClr val="FF0000"/>
                </a:solidFill>
              </a:rPr>
              <a:t>10°</a:t>
            </a:r>
          </a:p>
        </p:txBody>
      </p:sp>
      <p:sp>
        <p:nvSpPr>
          <p:cNvPr id="49" name="ZoneTexte 48"/>
          <p:cNvSpPr txBox="1"/>
          <p:nvPr/>
        </p:nvSpPr>
        <p:spPr>
          <a:xfrm rot="120000">
            <a:off x="4136690" y="4611331"/>
            <a:ext cx="439593" cy="276999"/>
          </a:xfrm>
          <a:prstGeom prst="rect">
            <a:avLst/>
          </a:prstGeom>
          <a:noFill/>
        </p:spPr>
        <p:txBody>
          <a:bodyPr wrap="square" rtlCol="0">
            <a:spAutoFit/>
          </a:bodyPr>
          <a:lstStyle/>
          <a:p>
            <a:r>
              <a:rPr lang="fr-FR" sz="1200" dirty="0">
                <a:solidFill>
                  <a:srgbClr val="FF0000"/>
                </a:solidFill>
              </a:rPr>
              <a:t>20°</a:t>
            </a:r>
          </a:p>
        </p:txBody>
      </p:sp>
      <p:sp>
        <p:nvSpPr>
          <p:cNvPr id="50" name="ZoneTexte 49"/>
          <p:cNvSpPr txBox="1"/>
          <p:nvPr/>
        </p:nvSpPr>
        <p:spPr>
          <a:xfrm>
            <a:off x="4505705" y="4618161"/>
            <a:ext cx="438634" cy="276999"/>
          </a:xfrm>
          <a:prstGeom prst="rect">
            <a:avLst/>
          </a:prstGeom>
          <a:noFill/>
        </p:spPr>
        <p:txBody>
          <a:bodyPr wrap="square" rtlCol="0">
            <a:spAutoFit/>
          </a:bodyPr>
          <a:lstStyle/>
          <a:p>
            <a:r>
              <a:rPr lang="fr-FR" sz="1200" dirty="0">
                <a:solidFill>
                  <a:srgbClr val="FF0000"/>
                </a:solidFill>
              </a:rPr>
              <a:t>30°</a:t>
            </a:r>
          </a:p>
        </p:txBody>
      </p:sp>
      <p:sp>
        <p:nvSpPr>
          <p:cNvPr id="51" name="ZoneTexte 50"/>
          <p:cNvSpPr txBox="1"/>
          <p:nvPr/>
        </p:nvSpPr>
        <p:spPr>
          <a:xfrm rot="21379017">
            <a:off x="4845156" y="4601807"/>
            <a:ext cx="445944" cy="276999"/>
          </a:xfrm>
          <a:prstGeom prst="rect">
            <a:avLst/>
          </a:prstGeom>
          <a:noFill/>
        </p:spPr>
        <p:txBody>
          <a:bodyPr wrap="square" rtlCol="0">
            <a:spAutoFit/>
          </a:bodyPr>
          <a:lstStyle/>
          <a:p>
            <a:r>
              <a:rPr lang="fr-FR" sz="1200" dirty="0">
                <a:solidFill>
                  <a:srgbClr val="FF0000"/>
                </a:solidFill>
              </a:rPr>
              <a:t>40°</a:t>
            </a:r>
          </a:p>
        </p:txBody>
      </p:sp>
      <p:sp>
        <p:nvSpPr>
          <p:cNvPr id="52" name="ZoneTexte 51"/>
          <p:cNvSpPr txBox="1"/>
          <p:nvPr/>
        </p:nvSpPr>
        <p:spPr>
          <a:xfrm rot="21240000">
            <a:off x="5174251" y="4575218"/>
            <a:ext cx="423863" cy="276999"/>
          </a:xfrm>
          <a:prstGeom prst="rect">
            <a:avLst/>
          </a:prstGeom>
          <a:noFill/>
        </p:spPr>
        <p:txBody>
          <a:bodyPr wrap="square" rtlCol="0">
            <a:spAutoFit/>
          </a:bodyPr>
          <a:lstStyle/>
          <a:p>
            <a:r>
              <a:rPr lang="fr-FR" sz="1200" dirty="0">
                <a:solidFill>
                  <a:srgbClr val="FF0000"/>
                </a:solidFill>
              </a:rPr>
              <a:t>50°</a:t>
            </a:r>
          </a:p>
        </p:txBody>
      </p:sp>
      <p:sp>
        <p:nvSpPr>
          <p:cNvPr id="33" name="Arc 32"/>
          <p:cNvSpPr/>
          <p:nvPr/>
        </p:nvSpPr>
        <p:spPr>
          <a:xfrm flipV="1">
            <a:off x="3692431" y="4389252"/>
            <a:ext cx="1764000" cy="267019"/>
          </a:xfrm>
          <a:prstGeom prst="arc">
            <a:avLst>
              <a:gd name="adj1" fmla="val 11106824"/>
              <a:gd name="adj2" fmla="val 21308118"/>
            </a:avLst>
          </a:prstGeom>
          <a:ln w="28575" cmpd="sng">
            <a:solidFill>
              <a:srgbClr val="FF0000"/>
            </a:solidFill>
            <a:headEnd type="none"/>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4" name="ZoneTexte 53"/>
          <p:cNvSpPr txBox="1"/>
          <p:nvPr/>
        </p:nvSpPr>
        <p:spPr>
          <a:xfrm>
            <a:off x="685605" y="954953"/>
            <a:ext cx="7847435" cy="307777"/>
          </a:xfrm>
          <a:prstGeom prst="rect">
            <a:avLst/>
          </a:prstGeom>
          <a:noFill/>
        </p:spPr>
        <p:txBody>
          <a:bodyPr wrap="square" rtlCol="0">
            <a:spAutoFit/>
          </a:bodyPr>
          <a:lstStyle/>
          <a:p>
            <a:pPr algn="ctr"/>
            <a:r>
              <a:rPr lang="fr-FR" sz="1400" dirty="0"/>
              <a:t>Coordonnées du point « P » :</a:t>
            </a:r>
          </a:p>
        </p:txBody>
      </p:sp>
      <p:sp>
        <p:nvSpPr>
          <p:cNvPr id="55" name="ZoneTexte 54"/>
          <p:cNvSpPr txBox="1"/>
          <p:nvPr/>
        </p:nvSpPr>
        <p:spPr>
          <a:xfrm>
            <a:off x="2102040" y="1361966"/>
            <a:ext cx="2303983"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400" dirty="0"/>
              <a:t>Latitude : 40° 00’ 00’’ N</a:t>
            </a:r>
          </a:p>
        </p:txBody>
      </p:sp>
      <p:sp>
        <p:nvSpPr>
          <p:cNvPr id="57" name="ZoneTexte 56"/>
          <p:cNvSpPr txBox="1"/>
          <p:nvPr/>
        </p:nvSpPr>
        <p:spPr>
          <a:xfrm>
            <a:off x="4751396" y="1361966"/>
            <a:ext cx="2447983" cy="30777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1400" dirty="0"/>
              <a:t>Longitude : 050° 00’ 00’’ E</a:t>
            </a:r>
          </a:p>
        </p:txBody>
      </p:sp>
      <p:grpSp>
        <p:nvGrpSpPr>
          <p:cNvPr id="15" name="Grouper 14"/>
          <p:cNvGrpSpPr/>
          <p:nvPr/>
        </p:nvGrpSpPr>
        <p:grpSpPr>
          <a:xfrm>
            <a:off x="5049657" y="3041650"/>
            <a:ext cx="262499" cy="401645"/>
            <a:chOff x="5049657" y="3041650"/>
            <a:chExt cx="262499" cy="401645"/>
          </a:xfrm>
        </p:grpSpPr>
        <p:sp>
          <p:nvSpPr>
            <p:cNvPr id="24" name="Oval 11"/>
            <p:cNvSpPr>
              <a:spLocks noChangeAspect="1" noChangeArrowheads="1"/>
            </p:cNvSpPr>
            <p:nvPr/>
          </p:nvSpPr>
          <p:spPr bwMode="auto">
            <a:xfrm>
              <a:off x="5085394" y="3335295"/>
              <a:ext cx="115356" cy="108000"/>
            </a:xfrm>
            <a:prstGeom prst="ellipse">
              <a:avLst/>
            </a:prstGeom>
            <a:ln>
              <a:headEnd/>
              <a:tailEnd/>
            </a:ln>
          </p:spPr>
          <p:style>
            <a:lnRef idx="0">
              <a:schemeClr val="dk1"/>
            </a:lnRef>
            <a:fillRef idx="3">
              <a:schemeClr val="dk1"/>
            </a:fillRef>
            <a:effectRef idx="3">
              <a:schemeClr val="dk1"/>
            </a:effectRef>
            <a:fontRef idx="minor">
              <a:schemeClr val="lt1"/>
            </a:fontRef>
          </p:style>
          <p:txBody>
            <a:bodyPr vert="horz" wrap="square" lIns="91440" tIns="91440" rIns="91440" bIns="91440" numCol="1" anchor="t"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fr-F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ZoneTexte 13"/>
            <p:cNvSpPr txBox="1"/>
            <p:nvPr/>
          </p:nvSpPr>
          <p:spPr>
            <a:xfrm>
              <a:off x="5049657" y="3041650"/>
              <a:ext cx="262499" cy="307777"/>
            </a:xfrm>
            <a:prstGeom prst="rect">
              <a:avLst/>
            </a:prstGeom>
            <a:noFill/>
          </p:spPr>
          <p:txBody>
            <a:bodyPr wrap="square" rtlCol="0">
              <a:spAutoFit/>
            </a:bodyPr>
            <a:lstStyle/>
            <a:p>
              <a:r>
                <a:rPr lang="fr-FR" sz="1400" b="1" dirty="0"/>
                <a:t>P</a:t>
              </a:r>
            </a:p>
          </p:txBody>
        </p:sp>
      </p:grpSp>
      <p:sp>
        <p:nvSpPr>
          <p:cNvPr id="25" name="Arc 24"/>
          <p:cNvSpPr/>
          <p:nvPr/>
        </p:nvSpPr>
        <p:spPr>
          <a:xfrm rot="15702693" flipV="1">
            <a:off x="4263157" y="3870069"/>
            <a:ext cx="1733420" cy="314222"/>
          </a:xfrm>
          <a:prstGeom prst="arc">
            <a:avLst>
              <a:gd name="adj1" fmla="val 11447951"/>
              <a:gd name="adj2" fmla="val 20981933"/>
            </a:avLst>
          </a:prstGeom>
          <a:ln w="285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5344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1000"/>
                                        <p:tgtEl>
                                          <p:spTgt spid="3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1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up)">
                                      <p:cBhvr>
                                        <p:cTn id="26" dur="1000"/>
                                        <p:tgtEl>
                                          <p:spTgt spid="36"/>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1000"/>
                                        <p:tgtEl>
                                          <p:spTgt spid="38"/>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10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700"/>
                                        <p:tgtEl>
                                          <p:spTgt spid="2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10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1000"/>
                                        <p:tgtEl>
                                          <p:spTgt spid="4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1000"/>
                                        <p:tgtEl>
                                          <p:spTgt spid="4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10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up)">
                                      <p:cBhvr>
                                        <p:cTn id="60" dur="1000"/>
                                        <p:tgtEl>
                                          <p:spTgt spid="5"/>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10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left)">
                                      <p:cBhvr>
                                        <p:cTn id="68" dur="700"/>
                                        <p:tgtEl>
                                          <p:spTgt spid="33"/>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1000"/>
                                        <p:tgtEl>
                                          <p:spTgt spid="4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1000"/>
                                        <p:tgtEl>
                                          <p:spTgt spid="4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left)">
                                      <p:cBhvr>
                                        <p:cTn id="77" dur="1000"/>
                                        <p:tgtEl>
                                          <p:spTgt spid="5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1000"/>
                                        <p:tgtEl>
                                          <p:spTgt spid="51"/>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10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7" grpId="0" animBg="1"/>
      <p:bldP spid="39" grpId="0"/>
      <p:bldP spid="42" grpId="0"/>
      <p:bldP spid="44" grpId="0"/>
      <p:bldP spid="46" grpId="0"/>
      <p:bldP spid="48" grpId="0"/>
      <p:bldP spid="49" grpId="0"/>
      <p:bldP spid="50" grpId="0"/>
      <p:bldP spid="51" grpId="0"/>
      <p:bldP spid="52" grpId="0"/>
      <p:bldP spid="33" grpId="0" animBg="1"/>
      <p:bldP spid="54" grpId="1"/>
      <p:bldP spid="55" grpId="0" animBg="1"/>
      <p:bldP spid="57"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world-lat-long.jpg"/>
          <p:cNvPicPr>
            <a:picLocks noChangeAspect="1"/>
          </p:cNvPicPr>
          <p:nvPr/>
        </p:nvPicPr>
        <p:blipFill>
          <a:blip r:embed="rId3">
            <a:alphaModFix amt="70000"/>
            <a:extLst>
              <a:ext uri="{28A0092B-C50C-407E-A947-70E740481C1C}">
                <a14:useLocalDpi xmlns:a14="http://schemas.microsoft.com/office/drawing/2010/main"/>
              </a:ext>
            </a:extLst>
          </a:blip>
          <a:stretch>
            <a:fillRect/>
          </a:stretch>
        </p:blipFill>
        <p:spPr>
          <a:xfrm>
            <a:off x="183560" y="848246"/>
            <a:ext cx="8820000" cy="5721975"/>
          </a:xfrm>
          <a:prstGeom prst="rect">
            <a:avLst/>
          </a:prstGeom>
        </p:spPr>
      </p:pic>
      <p:cxnSp>
        <p:nvCxnSpPr>
          <p:cNvPr id="21" name="Connecteur droit 20"/>
          <p:cNvCxnSpPr/>
          <p:nvPr/>
        </p:nvCxnSpPr>
        <p:spPr>
          <a:xfrm flipV="1">
            <a:off x="196260" y="5714786"/>
            <a:ext cx="2773440" cy="1802"/>
          </a:xfrm>
          <a:prstGeom prst="line">
            <a:avLst/>
          </a:prstGeom>
          <a:ln w="190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6" name="Forme libre 25"/>
          <p:cNvSpPr/>
          <p:nvPr/>
        </p:nvSpPr>
        <p:spPr>
          <a:xfrm>
            <a:off x="2838450" y="5607050"/>
            <a:ext cx="190500" cy="971999"/>
          </a:xfrm>
          <a:custGeom>
            <a:avLst/>
            <a:gdLst>
              <a:gd name="connsiteX0" fmla="*/ 0 w 190500"/>
              <a:gd name="connsiteY0" fmla="*/ 0 h 920750"/>
              <a:gd name="connsiteX1" fmla="*/ 19050 w 190500"/>
              <a:gd name="connsiteY1" fmla="*/ 203200 h 920750"/>
              <a:gd name="connsiteX2" fmla="*/ 69850 w 190500"/>
              <a:gd name="connsiteY2" fmla="*/ 476250 h 920750"/>
              <a:gd name="connsiteX3" fmla="*/ 152400 w 190500"/>
              <a:gd name="connsiteY3" fmla="*/ 812800 h 920750"/>
              <a:gd name="connsiteX4" fmla="*/ 190500 w 190500"/>
              <a:gd name="connsiteY4" fmla="*/ 920750 h 92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920750">
                <a:moveTo>
                  <a:pt x="0" y="0"/>
                </a:moveTo>
                <a:cubicBezTo>
                  <a:pt x="3704" y="61912"/>
                  <a:pt x="7408" y="123825"/>
                  <a:pt x="19050" y="203200"/>
                </a:cubicBezTo>
                <a:cubicBezTo>
                  <a:pt x="30692" y="282575"/>
                  <a:pt x="47625" y="374650"/>
                  <a:pt x="69850" y="476250"/>
                </a:cubicBezTo>
                <a:cubicBezTo>
                  <a:pt x="92075" y="577850"/>
                  <a:pt x="132292" y="738717"/>
                  <a:pt x="152400" y="812800"/>
                </a:cubicBezTo>
                <a:cubicBezTo>
                  <a:pt x="172508" y="886883"/>
                  <a:pt x="190500" y="920750"/>
                  <a:pt x="190500" y="920750"/>
                </a:cubicBezTo>
              </a:path>
            </a:pathLst>
          </a:custGeom>
          <a:noFill/>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56" name="Connecteur droit 55"/>
          <p:cNvCxnSpPr/>
          <p:nvPr/>
        </p:nvCxnSpPr>
        <p:spPr>
          <a:xfrm>
            <a:off x="183579" y="2375619"/>
            <a:ext cx="4607962" cy="0"/>
          </a:xfrm>
          <a:prstGeom prst="line">
            <a:avLst/>
          </a:prstGeom>
          <a:ln w="190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9" name="AutoShape 4"/>
          <p:cNvSpPr>
            <a:spLocks noChangeArrowheads="1"/>
          </p:cNvSpPr>
          <p:nvPr/>
        </p:nvSpPr>
        <p:spPr bwMode="auto">
          <a:xfrm>
            <a:off x="0" y="18990"/>
            <a:ext cx="9144000" cy="800219"/>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coordonnées Géographiques</a:t>
            </a:r>
          </a:p>
          <a:p>
            <a:pPr algn="ctr">
              <a:spcAft>
                <a:spcPts val="600"/>
              </a:spcAft>
              <a:defRPr/>
            </a:pPr>
            <a:r>
              <a:rPr lang="fr-FR" sz="1600" cap="all" dirty="0">
                <a:solidFill>
                  <a:srgbClr val="C0504D"/>
                </a:solidFill>
                <a:latin typeface="Trebuchet MS"/>
                <a:cs typeface="Trebuchet MS"/>
              </a:rPr>
              <a:t>exemple</a:t>
            </a:r>
          </a:p>
        </p:txBody>
      </p:sp>
      <p:cxnSp>
        <p:nvCxnSpPr>
          <p:cNvPr id="58" name="Connecteur droit 57"/>
          <p:cNvCxnSpPr/>
          <p:nvPr/>
        </p:nvCxnSpPr>
        <p:spPr>
          <a:xfrm>
            <a:off x="4546600" y="869832"/>
            <a:ext cx="0" cy="1727754"/>
          </a:xfrm>
          <a:prstGeom prst="line">
            <a:avLst/>
          </a:prstGeom>
          <a:ln w="190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4457700" y="1022221"/>
            <a:ext cx="0" cy="5399779"/>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Connecteur droit 52"/>
          <p:cNvCxnSpPr/>
          <p:nvPr/>
        </p:nvCxnSpPr>
        <p:spPr>
          <a:xfrm>
            <a:off x="295209" y="3952810"/>
            <a:ext cx="8532000" cy="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Ellipse 9"/>
          <p:cNvSpPr>
            <a:spLocks noChangeAspect="1"/>
          </p:cNvSpPr>
          <p:nvPr/>
        </p:nvSpPr>
        <p:spPr>
          <a:xfrm>
            <a:off x="4508500" y="2343151"/>
            <a:ext cx="72000" cy="7056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4672802" y="2016070"/>
            <a:ext cx="1727981"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200" dirty="0"/>
              <a:t>Latitude : 48° 52’ N</a:t>
            </a:r>
          </a:p>
        </p:txBody>
      </p:sp>
      <p:sp>
        <p:nvSpPr>
          <p:cNvPr id="16" name="ZoneTexte 15"/>
          <p:cNvSpPr txBox="1"/>
          <p:nvPr/>
        </p:nvSpPr>
        <p:spPr>
          <a:xfrm>
            <a:off x="4672802" y="1659610"/>
            <a:ext cx="1727981"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1200" dirty="0"/>
              <a:t>Longitude : 002° 20’ E</a:t>
            </a:r>
          </a:p>
        </p:txBody>
      </p:sp>
      <p:sp>
        <p:nvSpPr>
          <p:cNvPr id="17" name="ZoneTexte 16"/>
          <p:cNvSpPr txBox="1"/>
          <p:nvPr/>
        </p:nvSpPr>
        <p:spPr>
          <a:xfrm>
            <a:off x="4538133" y="2347113"/>
            <a:ext cx="683979" cy="27699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fr-FR" sz="1200" dirty="0">
                <a:solidFill>
                  <a:schemeClr val="tx1"/>
                </a:solidFill>
              </a:rPr>
              <a:t>Paris</a:t>
            </a:r>
          </a:p>
        </p:txBody>
      </p:sp>
      <p:sp>
        <p:nvSpPr>
          <p:cNvPr id="18" name="ZoneTexte 17"/>
          <p:cNvSpPr txBox="1"/>
          <p:nvPr/>
        </p:nvSpPr>
        <p:spPr>
          <a:xfrm>
            <a:off x="2821550" y="5471723"/>
            <a:ext cx="1102749" cy="27699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fr-FR" sz="1200" dirty="0">
                <a:solidFill>
                  <a:schemeClr val="tx1"/>
                </a:solidFill>
              </a:rPr>
              <a:t>Ushuaia</a:t>
            </a:r>
          </a:p>
        </p:txBody>
      </p:sp>
      <p:sp>
        <p:nvSpPr>
          <p:cNvPr id="20" name="Ellipse 19"/>
          <p:cNvSpPr>
            <a:spLocks noChangeAspect="1"/>
          </p:cNvSpPr>
          <p:nvPr/>
        </p:nvSpPr>
        <p:spPr>
          <a:xfrm>
            <a:off x="2804550" y="5679502"/>
            <a:ext cx="72000" cy="7056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618312" y="5477390"/>
            <a:ext cx="1727981"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200" dirty="0"/>
              <a:t>Latitude : 54° 48’ S</a:t>
            </a:r>
          </a:p>
        </p:txBody>
      </p:sp>
      <p:sp>
        <p:nvSpPr>
          <p:cNvPr id="34" name="ZoneTexte 33"/>
          <p:cNvSpPr txBox="1"/>
          <p:nvPr/>
        </p:nvSpPr>
        <p:spPr>
          <a:xfrm>
            <a:off x="3618312" y="5845208"/>
            <a:ext cx="1727981"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1200" dirty="0"/>
              <a:t>Longitude : 68° 18’ W</a:t>
            </a:r>
          </a:p>
        </p:txBody>
      </p:sp>
    </p:spTree>
    <p:extLst>
      <p:ext uri="{BB962C8B-B14F-4D97-AF65-F5344CB8AC3E}">
        <p14:creationId xmlns:p14="http://schemas.microsoft.com/office/powerpoint/2010/main" val="14142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right)">
                                      <p:cBhvr>
                                        <p:cTn id="13" dur="500"/>
                                        <p:tgtEl>
                                          <p:spTgt spid="5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down)">
                                      <p:cBhvr>
                                        <p:cTn id="21" dur="500"/>
                                        <p:tgtEl>
                                          <p:spTgt spid="58"/>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 grpId="0" animBg="1"/>
      <p:bldP spid="15" grpId="0" animBg="1"/>
      <p:bldP spid="16" grpId="0" animBg="1"/>
      <p:bldP spid="17" grpId="0"/>
      <p:bldP spid="18" grpId="0"/>
      <p:bldP spid="20" grpId="0" animBg="1"/>
      <p:bldP spid="31" grpId="0" animBg="1"/>
      <p:bldP spid="34" grpId="0" animBg="1"/>
    </p:bldLst>
  </p:timing>
</p:sld>
</file>

<file path=ppt/theme/theme1.xml><?xml version="1.0" encoding="utf-8"?>
<a:theme xmlns:a="http://schemas.openxmlformats.org/drawingml/2006/main" name="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HORNULM15.thmx</Template>
  <TotalTime>7095</TotalTime>
  <Words>4268</Words>
  <Application>Microsoft Macintosh PowerPoint</Application>
  <PresentationFormat>Affichage à l'écran (4:3)</PresentationFormat>
  <Paragraphs>765</Paragraphs>
  <Slides>55</Slides>
  <Notes>28</Notes>
  <HiddenSlides>1</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55</vt:i4>
      </vt:variant>
    </vt:vector>
  </HeadingPairs>
  <TitlesOfParts>
    <vt:vector size="68" baseType="lpstr">
      <vt:lpstr>Arial Unicode MS</vt:lpstr>
      <vt:lpstr>Arial</vt:lpstr>
      <vt:lpstr>Calibri</vt:lpstr>
      <vt:lpstr>Candara</vt:lpstr>
      <vt:lpstr>Courier New</vt:lpstr>
      <vt:lpstr>Lucida Handwriting</vt:lpstr>
      <vt:lpstr>Optima</vt:lpstr>
      <vt:lpstr>Segoe</vt:lpstr>
      <vt:lpstr>Times New Roman</vt:lpstr>
      <vt:lpstr>Trebuchet MS</vt:lpstr>
      <vt:lpstr>Wingdings</vt:lpstr>
      <vt:lpstr>HORNULM15</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HORN ULM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DIDIER HORN</dc:creator>
  <cp:keywords/>
  <dc:description/>
  <cp:lastModifiedBy>didier Horn</cp:lastModifiedBy>
  <cp:revision>482</cp:revision>
  <dcterms:created xsi:type="dcterms:W3CDTF">2010-11-30T09:07:39Z</dcterms:created>
  <dcterms:modified xsi:type="dcterms:W3CDTF">2021-02-27T15:46:04Z</dcterms:modified>
  <cp:category/>
</cp:coreProperties>
</file>