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 id="2147483751" r:id="rId2"/>
    <p:sldMasterId id="2147483753" r:id="rId3"/>
    <p:sldMasterId id="2147483755" r:id="rId4"/>
  </p:sldMasterIdLst>
  <p:notesMasterIdLst>
    <p:notesMasterId r:id="rId53"/>
  </p:notesMasterIdLst>
  <p:sldIdLst>
    <p:sldId id="399" r:id="rId5"/>
    <p:sldId id="396" r:id="rId6"/>
    <p:sldId id="420" r:id="rId7"/>
    <p:sldId id="407" r:id="rId8"/>
    <p:sldId id="408" r:id="rId9"/>
    <p:sldId id="422" r:id="rId10"/>
    <p:sldId id="425" r:id="rId11"/>
    <p:sldId id="426" r:id="rId12"/>
    <p:sldId id="434" r:id="rId13"/>
    <p:sldId id="427" r:id="rId14"/>
    <p:sldId id="435" r:id="rId15"/>
    <p:sldId id="431" r:id="rId16"/>
    <p:sldId id="429" r:id="rId17"/>
    <p:sldId id="432" r:id="rId18"/>
    <p:sldId id="433" r:id="rId19"/>
    <p:sldId id="412" r:id="rId20"/>
    <p:sldId id="414" r:id="rId21"/>
    <p:sldId id="384" r:id="rId22"/>
    <p:sldId id="385" r:id="rId23"/>
    <p:sldId id="387" r:id="rId24"/>
    <p:sldId id="386" r:id="rId25"/>
    <p:sldId id="388" r:id="rId26"/>
    <p:sldId id="415" r:id="rId27"/>
    <p:sldId id="389" r:id="rId28"/>
    <p:sldId id="390" r:id="rId29"/>
    <p:sldId id="391" r:id="rId30"/>
    <p:sldId id="441" r:id="rId31"/>
    <p:sldId id="442" r:id="rId32"/>
    <p:sldId id="402" r:id="rId33"/>
    <p:sldId id="416" r:id="rId34"/>
    <p:sldId id="392" r:id="rId35"/>
    <p:sldId id="401" r:id="rId36"/>
    <p:sldId id="403" r:id="rId37"/>
    <p:sldId id="261" r:id="rId38"/>
    <p:sldId id="395" r:id="rId39"/>
    <p:sldId id="444" r:id="rId40"/>
    <p:sldId id="443" r:id="rId41"/>
    <p:sldId id="417" r:id="rId42"/>
    <p:sldId id="404" r:id="rId43"/>
    <p:sldId id="418" r:id="rId44"/>
    <p:sldId id="393" r:id="rId45"/>
    <p:sldId id="437" r:id="rId46"/>
    <p:sldId id="436" r:id="rId47"/>
    <p:sldId id="405" r:id="rId48"/>
    <p:sldId id="419" r:id="rId49"/>
    <p:sldId id="394" r:id="rId50"/>
    <p:sldId id="438" r:id="rId51"/>
    <p:sldId id="406" r:id="rId5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Bernhard Modern Roman" pitchFamily="18" charset="0"/>
        <a:ea typeface="+mn-ea"/>
        <a:cs typeface="+mn-cs"/>
      </a:defRPr>
    </a:lvl1pPr>
    <a:lvl2pPr marL="457200" algn="l" rtl="0" fontAlgn="base">
      <a:spcBef>
        <a:spcPct val="0"/>
      </a:spcBef>
      <a:spcAft>
        <a:spcPct val="0"/>
      </a:spcAft>
      <a:defRPr kern="1200">
        <a:solidFill>
          <a:schemeClr val="tx1"/>
        </a:solidFill>
        <a:latin typeface="Bernhard Modern Roman" pitchFamily="18" charset="0"/>
        <a:ea typeface="+mn-ea"/>
        <a:cs typeface="+mn-cs"/>
      </a:defRPr>
    </a:lvl2pPr>
    <a:lvl3pPr marL="914400" algn="l" rtl="0" fontAlgn="base">
      <a:spcBef>
        <a:spcPct val="0"/>
      </a:spcBef>
      <a:spcAft>
        <a:spcPct val="0"/>
      </a:spcAft>
      <a:defRPr kern="1200">
        <a:solidFill>
          <a:schemeClr val="tx1"/>
        </a:solidFill>
        <a:latin typeface="Bernhard Modern Roman" pitchFamily="18" charset="0"/>
        <a:ea typeface="+mn-ea"/>
        <a:cs typeface="+mn-cs"/>
      </a:defRPr>
    </a:lvl3pPr>
    <a:lvl4pPr marL="1371600" algn="l" rtl="0" fontAlgn="base">
      <a:spcBef>
        <a:spcPct val="0"/>
      </a:spcBef>
      <a:spcAft>
        <a:spcPct val="0"/>
      </a:spcAft>
      <a:defRPr kern="1200">
        <a:solidFill>
          <a:schemeClr val="tx1"/>
        </a:solidFill>
        <a:latin typeface="Bernhard Modern Roman" pitchFamily="18" charset="0"/>
        <a:ea typeface="+mn-ea"/>
        <a:cs typeface="+mn-cs"/>
      </a:defRPr>
    </a:lvl4pPr>
    <a:lvl5pPr marL="1828800" algn="l" rtl="0" fontAlgn="base">
      <a:spcBef>
        <a:spcPct val="0"/>
      </a:spcBef>
      <a:spcAft>
        <a:spcPct val="0"/>
      </a:spcAft>
      <a:defRPr kern="1200">
        <a:solidFill>
          <a:schemeClr val="tx1"/>
        </a:solidFill>
        <a:latin typeface="Bernhard Modern Roman" pitchFamily="18" charset="0"/>
        <a:ea typeface="+mn-ea"/>
        <a:cs typeface="+mn-cs"/>
      </a:defRPr>
    </a:lvl5pPr>
    <a:lvl6pPr marL="2286000" algn="l" defTabSz="457200" rtl="0" eaLnBrk="1" latinLnBrk="0" hangingPunct="1">
      <a:defRPr kern="1200">
        <a:solidFill>
          <a:schemeClr val="tx1"/>
        </a:solidFill>
        <a:latin typeface="Bernhard Modern Roman" pitchFamily="18" charset="0"/>
        <a:ea typeface="+mn-ea"/>
        <a:cs typeface="+mn-cs"/>
      </a:defRPr>
    </a:lvl6pPr>
    <a:lvl7pPr marL="2743200" algn="l" defTabSz="457200" rtl="0" eaLnBrk="1" latinLnBrk="0" hangingPunct="1">
      <a:defRPr kern="1200">
        <a:solidFill>
          <a:schemeClr val="tx1"/>
        </a:solidFill>
        <a:latin typeface="Bernhard Modern Roman" pitchFamily="18" charset="0"/>
        <a:ea typeface="+mn-ea"/>
        <a:cs typeface="+mn-cs"/>
      </a:defRPr>
    </a:lvl7pPr>
    <a:lvl8pPr marL="3200400" algn="l" defTabSz="457200" rtl="0" eaLnBrk="1" latinLnBrk="0" hangingPunct="1">
      <a:defRPr kern="1200">
        <a:solidFill>
          <a:schemeClr val="tx1"/>
        </a:solidFill>
        <a:latin typeface="Bernhard Modern Roman" pitchFamily="18" charset="0"/>
        <a:ea typeface="+mn-ea"/>
        <a:cs typeface="+mn-cs"/>
      </a:defRPr>
    </a:lvl8pPr>
    <a:lvl9pPr marL="3657600" algn="l" defTabSz="457200" rtl="0" eaLnBrk="1" latinLnBrk="0" hangingPunct="1">
      <a:defRPr kern="1200">
        <a:solidFill>
          <a:schemeClr val="tx1"/>
        </a:solidFill>
        <a:latin typeface="Bernhard Modern Roman" pitchFamily="18" charset="0"/>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1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ément SABOURAUD" initials="CS" lastIdx="3" clrIdx="0">
    <p:extLst>
      <p:ext uri="{19B8F6BF-5375-455C-9EA6-DF929625EA0E}">
        <p15:presenceInfo xmlns:p15="http://schemas.microsoft.com/office/powerpoint/2012/main" userId="d399b597c7d239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4F81BD"/>
    <a:srgbClr val="0088B7"/>
    <a:srgbClr val="FF2B22"/>
    <a:srgbClr val="58A8DF"/>
    <a:srgbClr val="C1E9FC"/>
    <a:srgbClr val="00BAF5"/>
    <a:srgbClr val="B2B7A8"/>
    <a:srgbClr val="B9C8C3"/>
    <a:srgbClr val="CAD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79" autoAdjust="0"/>
    <p:restoredTop sz="94804" autoAdjust="0"/>
  </p:normalViewPr>
  <p:slideViewPr>
    <p:cSldViewPr snapToGrid="0" snapToObjects="1">
      <p:cViewPr varScale="1">
        <p:scale>
          <a:sx n="95" d="100"/>
          <a:sy n="95" d="100"/>
        </p:scale>
        <p:origin x="336" y="184"/>
      </p:cViewPr>
      <p:guideLst>
        <p:guide orient="horz" pos="686"/>
        <p:guide pos="113"/>
      </p:guideLst>
    </p:cSldViewPr>
  </p:slideViewPr>
  <p:notesTextViewPr>
    <p:cViewPr>
      <p:scale>
        <a:sx n="100" d="100"/>
        <a:sy n="100" d="100"/>
      </p:scale>
      <p:origin x="0" y="0"/>
    </p:cViewPr>
  </p:notesTextViewPr>
  <p:gridSpacing cx="60128" cy="6012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D035-43A6-2041-A505-B9744F3F3A26}" type="datetimeFigureOut">
              <a:rPr lang="fr-FR" smtClean="0"/>
              <a:pPr/>
              <a:t>16/04/2021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CC615-92CA-004C-A2BA-78BDAA0F0857}" type="slidenum">
              <a:rPr lang="fr-FR" smtClean="0"/>
              <a:pPr/>
              <a:t>‹N°›</a:t>
            </a:fld>
            <a:endParaRPr lang="fr-FR"/>
          </a:p>
        </p:txBody>
      </p:sp>
    </p:spTree>
    <p:extLst>
      <p:ext uri="{BB962C8B-B14F-4D97-AF65-F5344CB8AC3E}">
        <p14:creationId xmlns:p14="http://schemas.microsoft.com/office/powerpoint/2010/main" val="42706492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2</a:t>
            </a:fld>
            <a:endParaRPr lang="fr-FR"/>
          </a:p>
        </p:txBody>
      </p:sp>
    </p:spTree>
    <p:extLst>
      <p:ext uri="{BB962C8B-B14F-4D97-AF65-F5344CB8AC3E}">
        <p14:creationId xmlns:p14="http://schemas.microsoft.com/office/powerpoint/2010/main" val="50746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4472C4"/>
                </a:solidFill>
                <a:effectLst/>
                <a:latin typeface="Tahoma" panose="020B0604030504040204" pitchFamily="34" charset="0"/>
                <a:ea typeface="Times New Roman" panose="02020603050405020304" pitchFamily="18" charset="0"/>
              </a:rPr>
              <a:t>Pour converser une vitesse donnée, on doit régulièrement rajouter un peu de puissance. L’application du réchauffe carbu devient urgente car on se dirige vers un givrage complet. Lors de son application, il est normal que le moteur ait quelques « hoquets » car celui-ci va devoir absorber l’eau issue de la fonte du givre.</a:t>
            </a:r>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27</a:t>
            </a:fld>
            <a:endParaRPr lang="fr-FR"/>
          </a:p>
        </p:txBody>
      </p:sp>
    </p:spTree>
    <p:extLst>
      <p:ext uri="{BB962C8B-B14F-4D97-AF65-F5344CB8AC3E}">
        <p14:creationId xmlns:p14="http://schemas.microsoft.com/office/powerpoint/2010/main" val="1648401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solidFill>
                  <a:srgbClr val="C00000"/>
                </a:solidFill>
                <a:effectLst/>
                <a:latin typeface="Tahoma" panose="020B0604030504040204" pitchFamily="34" charset="0"/>
                <a:ea typeface="Calibri" panose="020F0502020204030204" pitchFamily="34" charset="0"/>
                <a:cs typeface="Times New Roman" panose="02020603050405020304" pitchFamily="18" charset="0"/>
              </a:rPr>
              <a:t>Le réchauffage carburateur est à utiliser selon les conditions météorologiques du jour et n’est pas à appliquer de façon systématique en suivant une check </a:t>
            </a:r>
            <a:r>
              <a:rPr lang="fr-FR" sz="1800" dirty="0" err="1">
                <a:solidFill>
                  <a:srgbClr val="C00000"/>
                </a:solidFill>
                <a:effectLst/>
                <a:latin typeface="Tahoma" panose="020B0604030504040204" pitchFamily="34" charset="0"/>
                <a:ea typeface="Calibri" panose="020F0502020204030204" pitchFamily="34" charset="0"/>
                <a:cs typeface="Times New Roman" panose="02020603050405020304" pitchFamily="18" charset="0"/>
              </a:rPr>
              <a:t>list</a:t>
            </a:r>
            <a:r>
              <a:rPr lang="fr-FR" sz="1800" dirty="0">
                <a:solidFill>
                  <a:srgbClr val="C00000"/>
                </a:solidFill>
                <a:effectLst/>
                <a:latin typeface="Tahoma" panose="020B060403050404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28</a:t>
            </a:fld>
            <a:endParaRPr lang="fr-FR"/>
          </a:p>
        </p:txBody>
      </p:sp>
    </p:spTree>
    <p:extLst>
      <p:ext uri="{BB962C8B-B14F-4D97-AF65-F5344CB8AC3E}">
        <p14:creationId xmlns:p14="http://schemas.microsoft.com/office/powerpoint/2010/main" val="140767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Bef>
                <a:spcPts val="1200"/>
              </a:spcBef>
              <a:spcAft>
                <a:spcPts val="800"/>
              </a:spcAft>
            </a:pPr>
            <a:r>
              <a:rPr lang="fr-FR" sz="1800" dirty="0">
                <a:effectLst/>
                <a:latin typeface="Tahoma" panose="020B0604030504040204" pitchFamily="34" charset="0"/>
                <a:ea typeface="Calibri" panose="020F0502020204030204" pitchFamily="34" charset="0"/>
                <a:cs typeface="Times New Roman" panose="02020603050405020304" pitchFamily="18" charset="0"/>
              </a:rPr>
              <a:t>L'intensité de la formation de glace sera aussi fonction de la quantité d'humidité de l'air. Nous avons vu que la quantité de vapeur d'eau que peut contenir une masse d'air est fonction de sa température.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Tahoma" panose="020B0604030504040204" pitchFamily="34" charset="0"/>
                <a:ea typeface="Calibri" panose="020F0502020204030204" pitchFamily="34" charset="0"/>
              </a:rPr>
              <a:t>La probabilité de givrage diminue à partir de 0°C </a:t>
            </a:r>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29</a:t>
            </a:fld>
            <a:endParaRPr lang="fr-FR"/>
          </a:p>
        </p:txBody>
      </p:sp>
    </p:spTree>
    <p:extLst>
      <p:ext uri="{BB962C8B-B14F-4D97-AF65-F5344CB8AC3E}">
        <p14:creationId xmlns:p14="http://schemas.microsoft.com/office/powerpoint/2010/main" val="386583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mj-lt"/>
              </a:rPr>
              <a:t>(Dans le TEMSI EUROC, seules les masses nuageuses de nébulosité supérieure à 4/8 sont décrites (BKN et OVC).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mj-lt"/>
              </a:rPr>
              <a:t>Les bases/sommets des masses nuageuses sont donnés par rapport </a:t>
            </a:r>
            <a:r>
              <a:rPr lang="fr-FR" sz="800" dirty="0">
                <a:latin typeface="+mj-lt"/>
              </a:rPr>
              <a:t>à la surface isobarique 1013 hPa (altitude-pression) sur la TEMSI EUROC.</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dirty="0">
                <a:latin typeface="+mj-lt"/>
              </a:rPr>
              <a:t> Carte TEMSI EUROC : Toutes les 3 heures à partir de 00 h UTC, - mise à disposition 4 heures avant l'heure de validité.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latin typeface="+mj-lt"/>
            </a:endParaRPr>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41</a:t>
            </a:fld>
            <a:endParaRPr lang="fr-FR"/>
          </a:p>
        </p:txBody>
      </p:sp>
    </p:spTree>
    <p:extLst>
      <p:ext uri="{BB962C8B-B14F-4D97-AF65-F5344CB8AC3E}">
        <p14:creationId xmlns:p14="http://schemas.microsoft.com/office/powerpoint/2010/main" val="280598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mj-lt"/>
              </a:rPr>
              <a:t>(Dans le TEMSI EUROC, seules les masses nuageuses de nébulosité supérieure à 4/8 sont décrites (BKN et OVC).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mj-lt"/>
              </a:rPr>
              <a:t>Les bases/sommets des masses nuageuses sont donnés par rapport </a:t>
            </a:r>
            <a:r>
              <a:rPr lang="fr-FR" sz="800" dirty="0">
                <a:latin typeface="+mj-lt"/>
              </a:rPr>
              <a:t>à la surface isobarique 1013 hPa (altitude-pression) sur la TEMSI EUROC.</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dirty="0">
                <a:latin typeface="+mj-lt"/>
              </a:rPr>
              <a:t> Carte TEMSI EUROC : Toutes les 3 heures à partir de 00 h UTC, - mise à disposition 4 heures avant l'heure de validité.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latin typeface="+mj-lt"/>
            </a:endParaRPr>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42</a:t>
            </a:fld>
            <a:endParaRPr lang="fr-FR"/>
          </a:p>
        </p:txBody>
      </p:sp>
    </p:spTree>
    <p:extLst>
      <p:ext uri="{BB962C8B-B14F-4D97-AF65-F5344CB8AC3E}">
        <p14:creationId xmlns:p14="http://schemas.microsoft.com/office/powerpoint/2010/main" val="290623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i="1" dirty="0">
                <a:latin typeface="Calibri (Corps)"/>
              </a:rPr>
              <a:t>Pour la carte WINTEM FRANCE : 020, 050 et 100.</a:t>
            </a: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46</a:t>
            </a:fld>
            <a:endParaRPr lang="fr-FR"/>
          </a:p>
        </p:txBody>
      </p:sp>
    </p:spTree>
    <p:extLst>
      <p:ext uri="{BB962C8B-B14F-4D97-AF65-F5344CB8AC3E}">
        <p14:creationId xmlns:p14="http://schemas.microsoft.com/office/powerpoint/2010/main" val="366026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i="1" dirty="0">
                <a:latin typeface="Calibri (Corps)"/>
              </a:rPr>
              <a:t>Pour la carte WINTEM FRANCE : 020, 050 et 100.</a:t>
            </a: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47</a:t>
            </a:fld>
            <a:endParaRPr lang="fr-FR"/>
          </a:p>
        </p:txBody>
      </p:sp>
    </p:spTree>
    <p:extLst>
      <p:ext uri="{BB962C8B-B14F-4D97-AF65-F5344CB8AC3E}">
        <p14:creationId xmlns:p14="http://schemas.microsoft.com/office/powerpoint/2010/main" val="219202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d’informations avec le guide météo aviation de Météo France </a:t>
            </a:r>
            <a:r>
              <a:rPr lang="fr-FR"/>
              <a:t>téléchargeable gratuitement en ligne</a:t>
            </a:r>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48</a:t>
            </a:fld>
            <a:endParaRPr lang="fr-FR"/>
          </a:p>
        </p:txBody>
      </p:sp>
    </p:spTree>
    <p:extLst>
      <p:ext uri="{BB962C8B-B14F-4D97-AF65-F5344CB8AC3E}">
        <p14:creationId xmlns:p14="http://schemas.microsoft.com/office/powerpoint/2010/main" val="265788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3</a:t>
            </a:fld>
            <a:endParaRPr lang="fr-FR"/>
          </a:p>
        </p:txBody>
      </p:sp>
    </p:spTree>
    <p:extLst>
      <p:ext uri="{BB962C8B-B14F-4D97-AF65-F5344CB8AC3E}">
        <p14:creationId xmlns:p14="http://schemas.microsoft.com/office/powerpoint/2010/main" val="166087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4</a:t>
            </a:fld>
            <a:endParaRPr lang="fr-FR"/>
          </a:p>
        </p:txBody>
      </p:sp>
    </p:spTree>
    <p:extLst>
      <p:ext uri="{BB962C8B-B14F-4D97-AF65-F5344CB8AC3E}">
        <p14:creationId xmlns:p14="http://schemas.microsoft.com/office/powerpoint/2010/main" val="28063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12</a:t>
            </a:fld>
            <a:endParaRPr lang="fr-FR"/>
          </a:p>
        </p:txBody>
      </p:sp>
    </p:spTree>
    <p:extLst>
      <p:ext uri="{BB962C8B-B14F-4D97-AF65-F5344CB8AC3E}">
        <p14:creationId xmlns:p14="http://schemas.microsoft.com/office/powerpoint/2010/main" val="133553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 sable ou de la neige est pratiquement de 100%. Ils n’absorbent que peu de calories et rayonnent beaucoup. C’est pour cette raison que vous pouvez skier en maillot de bain lorsqu’il fait soleil sans que la neige ne fonde.</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d’une forêt, d’un labour ou d’une étendue d’eau est faible car ils accumulent beaucoup d’énergie solaire, n’en renvoyant que très peu.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2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8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Les épis de blé agissent comme un « velcro » en accrochant l’air surchauffé et visqueux en contact avec eux, et qui va s’arracher soudainement à la faveur d’une rafale quelconque, déclenchant ainsi un puissant thermique, courant ascendant si précieux aux rapaces et aux vélivoles</a:t>
            </a:r>
            <a:endParaRPr kumimoji="0" lang="fr-FR" altLang="fr-FR"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600" b="0" i="0" u="none" strike="noStrike" cap="none" normalizeH="0" baseline="0" dirty="0">
              <a:ln>
                <a:noFill/>
              </a:ln>
              <a:solidFill>
                <a:schemeClr val="tx1"/>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13</a:t>
            </a:fld>
            <a:endParaRPr lang="fr-FR"/>
          </a:p>
        </p:txBody>
      </p:sp>
    </p:spTree>
    <p:extLst>
      <p:ext uri="{BB962C8B-B14F-4D97-AF65-F5344CB8AC3E}">
        <p14:creationId xmlns:p14="http://schemas.microsoft.com/office/powerpoint/2010/main" val="60957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 sable ou de la neige est pratiquement de 100%. Ils n’absorbent que peu de calories et rayonnent beaucoup. C’est pour cette raison que vous pouvez skier en maillot de bain lorsqu’il fait soleil sans que la neige ne fonde.</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d’une forêt, d’un labour ou d’une étendue d’eau est faible car ils accumulent beaucoup d’énergie solaire, n’en renvoyant que très peu.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2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8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Les épis de blé agissent comme un « velcro » en accrochant l’air surchauffé et visqueux en contact avec eux, et qui va s’arracher soudainement à la faveur d’une rafale quelconque, déclenchant ainsi un puissant thermique, courant ascendant si précieux aux rapaces et aux vélivoles</a:t>
            </a:r>
            <a:endParaRPr kumimoji="0" lang="fr-FR" altLang="fr-FR"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600" b="0" i="0" u="none" strike="noStrike" cap="none" normalizeH="0" baseline="0" dirty="0">
              <a:ln>
                <a:noFill/>
              </a:ln>
              <a:solidFill>
                <a:schemeClr val="tx1"/>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14</a:t>
            </a:fld>
            <a:endParaRPr lang="fr-FR"/>
          </a:p>
        </p:txBody>
      </p:sp>
    </p:spTree>
    <p:extLst>
      <p:ext uri="{BB962C8B-B14F-4D97-AF65-F5344CB8AC3E}">
        <p14:creationId xmlns:p14="http://schemas.microsoft.com/office/powerpoint/2010/main" val="67530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 sable ou de la neige est pratiquement de 100%. Ils n’absorbent que peu de calories et rayonnent beaucoup. C’est pour cette raison que vous pouvez skier en maillot de bain lorsqu’il fait soleil sans que la neige ne fonde.</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L’indice Albédo d’une forêt, d’un labour ou d’une étendue d’eau est faible car ils accumulent beaucoup d’énergie solaire, n’en renvoyant que très peu.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2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800" b="0"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Les épis de blé agissent comme un « velcro » en accrochant l’air surchauffé et visqueux en contact avec eux, et qui va s’arracher soudainement à la faveur d’une rafale quelconque, déclenchant ainsi un puissant thermique, courant ascendant si précieux aux rapaces et aux vélivoles</a:t>
            </a:r>
            <a:endParaRPr kumimoji="0" lang="fr-FR" altLang="fr-FR" sz="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600" b="0" i="0" u="none" strike="noStrike" cap="none" normalizeH="0" baseline="0" dirty="0">
              <a:ln>
                <a:noFill/>
              </a:ln>
              <a:solidFill>
                <a:schemeClr val="tx1"/>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15</a:t>
            </a:fld>
            <a:endParaRPr lang="fr-FR"/>
          </a:p>
        </p:txBody>
      </p:sp>
    </p:spTree>
    <p:extLst>
      <p:ext uri="{BB962C8B-B14F-4D97-AF65-F5344CB8AC3E}">
        <p14:creationId xmlns:p14="http://schemas.microsoft.com/office/powerpoint/2010/main" val="94062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mj-lt"/>
                <a:ea typeface="Times New Roman" panose="02020603050405020304" pitchFamily="18" charset="0"/>
              </a:rPr>
              <a:t>Les voilures tournantes, désormais omniprésentes sur nos terrains, génèrent d’importantes turbulence de sillage.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mj-lt"/>
                <a:ea typeface="Times New Roman" panose="02020603050405020304" pitchFamily="18" charset="0"/>
              </a:rPr>
              <a:t>Il convient d’y apporter une attention particulière et un espacement un peu plus important.</a:t>
            </a: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16</a:t>
            </a:fld>
            <a:endParaRPr lang="fr-FR"/>
          </a:p>
        </p:txBody>
      </p:sp>
    </p:spTree>
    <p:extLst>
      <p:ext uri="{BB962C8B-B14F-4D97-AF65-F5344CB8AC3E}">
        <p14:creationId xmlns:p14="http://schemas.microsoft.com/office/powerpoint/2010/main" val="173135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dirty="0">
                <a:effectLst/>
                <a:latin typeface="Candara" panose="020E0502030303020204" pitchFamily="34" charset="0"/>
                <a:ea typeface="Calibri" panose="020F0502020204030204" pitchFamily="34" charset="0"/>
                <a:cs typeface="Times New Roman" panose="02020603050405020304" pitchFamily="18" charset="0"/>
              </a:rPr>
              <a:t>Le givrage carburateur est un </a:t>
            </a:r>
            <a:r>
              <a:rPr lang="fr-FR" sz="1200" dirty="0">
                <a:effectLst/>
                <a:latin typeface="Candara" panose="020E0502030303020204" pitchFamily="34" charset="0"/>
                <a:ea typeface="Times New Roman" panose="02020603050405020304" pitchFamily="18" charset="0"/>
                <a:cs typeface="Times New Roman" panose="02020603050405020304" pitchFamily="18" charset="0"/>
              </a:rPr>
              <a:t>phénomène dangereux ayant pour effet de générer de la glace à l’intérieur du carburateur empêchant l’arrivée du carburant et pouvant provoquer l’arrêt du moteur. </a:t>
            </a:r>
            <a:endParaRPr lang="fr-FR" sz="12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ndara" panose="020E0502030303020204" pitchFamily="34" charset="0"/>
                <a:ea typeface="Times New Roman" panose="02020603050405020304" pitchFamily="18" charset="0"/>
                <a:cs typeface="Times New Roman" panose="02020603050405020304" pitchFamily="18" charset="0"/>
              </a:rPr>
              <a:t>Il est d’autant plus dangereux qu’il est insidieux. Il échappe </a:t>
            </a:r>
            <a:r>
              <a:rPr lang="fr-FR" sz="1200" dirty="0">
                <a:effectLst/>
                <a:latin typeface="Candara" panose="020E0502030303020204" pitchFamily="34" charset="0"/>
                <a:ea typeface="Calibri" panose="020F0502020204030204" pitchFamily="34" charset="0"/>
                <a:cs typeface="Times New Roman" panose="02020603050405020304" pitchFamily="18" charset="0"/>
              </a:rPr>
              <a:t>à l'observation visuelle et peut se produire non seulement pendant la traversée des nuages, dans le brouillard, la pluie, la neige, la grêle mais aussi dans de l’air clair dont la température est supérieure à zéro.</a:t>
            </a:r>
          </a:p>
          <a:p>
            <a:endParaRPr lang="fr-FR" dirty="0"/>
          </a:p>
        </p:txBody>
      </p:sp>
      <p:sp>
        <p:nvSpPr>
          <p:cNvPr id="4" name="Espace réservé du numéro de diapositive 3"/>
          <p:cNvSpPr>
            <a:spLocks noGrp="1"/>
          </p:cNvSpPr>
          <p:nvPr>
            <p:ph type="sldNum" sz="quarter" idx="5"/>
          </p:nvPr>
        </p:nvSpPr>
        <p:spPr/>
        <p:txBody>
          <a:bodyPr/>
          <a:lstStyle/>
          <a:p>
            <a:fld id="{E46CC615-92CA-004C-A2BA-78BDAA0F0857}" type="slidenum">
              <a:rPr lang="fr-FR" smtClean="0"/>
              <a:pPr/>
              <a:t>26</a:t>
            </a:fld>
            <a:endParaRPr lang="fr-FR"/>
          </a:p>
        </p:txBody>
      </p:sp>
    </p:spTree>
    <p:extLst>
      <p:ext uri="{BB962C8B-B14F-4D97-AF65-F5344CB8AC3E}">
        <p14:creationId xmlns:p14="http://schemas.microsoft.com/office/powerpoint/2010/main" val="166002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98DD163-F288-854D-A67B-0456A32B42B7}" type="slidenum">
              <a:rPr lang="fr-FR" smtClean="0"/>
              <a:pPr/>
              <a:t>‹N°›</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2C652333-8B48-B44D-BC96-1BCEFCD04DF8}" type="slidenum">
              <a:rPr lang="fr-FR" smtClean="0"/>
              <a:pPr/>
              <a:t>‹N°›</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9E1F641-C05F-5146-BC7F-24C1275380F4}" type="slidenum">
              <a:rPr lang="fr-FR" smtClean="0"/>
              <a:pPr/>
              <a:t>‹N°›</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16/04/2021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B0C24-4241-6045-A1FB-0260554D9D30}"/>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28BC9BB-5614-A842-B4E0-BF220FE4895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3B7FD1E-2077-8C4C-B496-FC4AE2D0648F}"/>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367488F2-C0A0-D840-A392-B77BC307F6D3}"/>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E45751E-FB92-264D-8EEF-4B2EB173AFA1}"/>
              </a:ext>
            </a:extLst>
          </p:cNvPr>
          <p:cNvSpPr>
            <a:spLocks noGrp="1"/>
          </p:cNvSpPr>
          <p:nvPr>
            <p:ph type="sldNum" sz="quarter" idx="12"/>
          </p:nvPr>
        </p:nvSpPr>
        <p:spPr>
          <a:xfrm>
            <a:off x="6457950" y="6356351"/>
            <a:ext cx="2057400" cy="365125"/>
          </a:xfrm>
          <a:prstGeom prst="rect">
            <a:avLst/>
          </a:prstGeom>
        </p:spPr>
        <p:txBody>
          <a:bodyPr/>
          <a:lstStyle/>
          <a:p>
            <a:fld id="{A98DD163-F288-854D-A67B-0456A32B42B7}" type="slidenum">
              <a:rPr lang="fr-FR" smtClean="0"/>
              <a:pPr/>
              <a:t>‹N°›</a:t>
            </a:fld>
            <a:endParaRPr lang="fr-FR"/>
          </a:p>
        </p:txBody>
      </p:sp>
    </p:spTree>
    <p:extLst>
      <p:ext uri="{BB962C8B-B14F-4D97-AF65-F5344CB8AC3E}">
        <p14:creationId xmlns:p14="http://schemas.microsoft.com/office/powerpoint/2010/main" val="3845408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6F341-2457-434D-BA7D-C04A610C0120}"/>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1ABF1A95-30DC-7947-8824-D17C242980FC}"/>
              </a:ext>
            </a:extLst>
          </p:cNvPr>
          <p:cNvSpPr>
            <a:spLocks noGrp="1"/>
          </p:cNvSpPr>
          <p:nvPr>
            <p:ph idx="1"/>
          </p:nvPr>
        </p:nvSpPr>
        <p:spPr>
          <a:xfrm>
            <a:off x="628650" y="1825625"/>
            <a:ext cx="78867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A75E70-E859-2649-896E-6CCE2BC57EB8}"/>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B1C6CED5-48D4-A047-BBB7-59632B680017}"/>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8A134195-6B25-0E42-8AF4-25F80D6F7133}"/>
              </a:ext>
            </a:extLst>
          </p:cNvPr>
          <p:cNvSpPr>
            <a:spLocks noGrp="1"/>
          </p:cNvSpPr>
          <p:nvPr>
            <p:ph type="sldNum" sz="quarter" idx="12"/>
          </p:nvPr>
        </p:nvSpPr>
        <p:spPr>
          <a:xfrm>
            <a:off x="6457950" y="6356351"/>
            <a:ext cx="2057400" cy="365125"/>
          </a:xfrm>
          <a:prstGeom prst="rect">
            <a:avLst/>
          </a:prstGeom>
        </p:spPr>
        <p:txBody>
          <a:bodyPr/>
          <a:lstStyle/>
          <a:p>
            <a:fld id="{340A6EC4-D392-4047-A827-A64E61118490}" type="slidenum">
              <a:rPr lang="fr-FR" smtClean="0"/>
              <a:pPr/>
              <a:t>‹N°›</a:t>
            </a:fld>
            <a:endParaRPr lang="fr-FR"/>
          </a:p>
        </p:txBody>
      </p:sp>
    </p:spTree>
    <p:extLst>
      <p:ext uri="{BB962C8B-B14F-4D97-AF65-F5344CB8AC3E}">
        <p14:creationId xmlns:p14="http://schemas.microsoft.com/office/powerpoint/2010/main" val="2729912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1ABB0-85AB-D044-A307-5AE3CCCBEA71}"/>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0EFAECF7-2D8A-8A4D-AE84-DC422ACF0605}"/>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F279A9-4B97-4746-8ACD-845E75484068}"/>
              </a:ext>
            </a:extLst>
          </p:cNvPr>
          <p:cNvSpPr>
            <a:spLocks noGrp="1"/>
          </p:cNvSpPr>
          <p:nvPr>
            <p:ph type="dt" sz="half" idx="10"/>
          </p:nvPr>
        </p:nvSpPr>
        <p:spPr>
          <a:xfrm>
            <a:off x="628650" y="6356351"/>
            <a:ext cx="2057400" cy="365125"/>
          </a:xfrm>
          <a:prstGeom prst="rect">
            <a:avLst/>
          </a:prstGeom>
        </p:spPr>
        <p:txBody>
          <a:bodyPr/>
          <a:lstStyle/>
          <a:p>
            <a:fld id="{20BC938A-8F69-FE40-9200-C7BE18C9C3ED}" type="datetimeFigureOut">
              <a:rPr lang="fr-FR" smtClean="0"/>
              <a:t>16/04/2021</a:t>
            </a:fld>
            <a:endParaRPr lang="fr-FR"/>
          </a:p>
        </p:txBody>
      </p:sp>
      <p:sp>
        <p:nvSpPr>
          <p:cNvPr id="5" name="Espace réservé du pied de page 4">
            <a:extLst>
              <a:ext uri="{FF2B5EF4-FFF2-40B4-BE49-F238E27FC236}">
                <a16:creationId xmlns:a16="http://schemas.microsoft.com/office/drawing/2014/main" id="{6D11A63C-EF89-C249-8DA4-7771F22F7C35}"/>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A6EB8F2-FB16-3C40-9337-01D70F400394}"/>
              </a:ext>
            </a:extLst>
          </p:cNvPr>
          <p:cNvSpPr>
            <a:spLocks noGrp="1"/>
          </p:cNvSpPr>
          <p:nvPr>
            <p:ph type="sldNum" sz="quarter" idx="12"/>
          </p:nvPr>
        </p:nvSpPr>
        <p:spPr>
          <a:xfrm>
            <a:off x="6457950" y="6356351"/>
            <a:ext cx="2057400" cy="365125"/>
          </a:xfrm>
          <a:prstGeom prst="rect">
            <a:avLst/>
          </a:prstGeom>
        </p:spPr>
        <p:txBody>
          <a:bodyPr/>
          <a:lstStyle/>
          <a:p>
            <a:fld id="{7A9D24C4-D395-1C40-AFDF-7CF173EFFA7A}" type="slidenum">
              <a:rPr lang="fr-FR" smtClean="0"/>
              <a:t>‹N°›</a:t>
            </a:fld>
            <a:endParaRPr lang="fr-FR"/>
          </a:p>
        </p:txBody>
      </p:sp>
    </p:spTree>
    <p:extLst>
      <p:ext uri="{BB962C8B-B14F-4D97-AF65-F5344CB8AC3E}">
        <p14:creationId xmlns:p14="http://schemas.microsoft.com/office/powerpoint/2010/main" val="1765394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06215-F20A-BC43-9505-1314328E2A8E}"/>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509A8611-B10A-324F-B905-90DCDDE5480A}"/>
              </a:ext>
            </a:extLst>
          </p:cNvPr>
          <p:cNvSpPr>
            <a:spLocks noGrp="1"/>
          </p:cNvSpPr>
          <p:nvPr>
            <p:ph sz="half" idx="1"/>
          </p:nvPr>
        </p:nvSpPr>
        <p:spPr>
          <a:xfrm>
            <a:off x="6286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75D154B-EEA2-544C-B916-B417253CF08A}"/>
              </a:ext>
            </a:extLst>
          </p:cNvPr>
          <p:cNvSpPr>
            <a:spLocks noGrp="1"/>
          </p:cNvSpPr>
          <p:nvPr>
            <p:ph sz="half" idx="2"/>
          </p:nvPr>
        </p:nvSpPr>
        <p:spPr>
          <a:xfrm>
            <a:off x="46291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9347189-3A0B-EB40-8DFE-B728C224213F}"/>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9925295C-1E86-D543-80D1-51B8C99D7A57}"/>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C6FD21D2-EEC5-C24B-ABDB-29EE88D3F378}"/>
              </a:ext>
            </a:extLst>
          </p:cNvPr>
          <p:cNvSpPr>
            <a:spLocks noGrp="1"/>
          </p:cNvSpPr>
          <p:nvPr>
            <p:ph type="sldNum" sz="quarter" idx="12"/>
          </p:nvPr>
        </p:nvSpPr>
        <p:spPr>
          <a:xfrm>
            <a:off x="6457950" y="6356351"/>
            <a:ext cx="2057400" cy="365125"/>
          </a:xfrm>
          <a:prstGeom prst="rect">
            <a:avLst/>
          </a:prstGeom>
        </p:spPr>
        <p:txBody>
          <a:bodyPr/>
          <a:lstStyle/>
          <a:p>
            <a:fld id="{ED4027C4-A467-D448-83F6-5446AFD512AB}" type="slidenum">
              <a:rPr lang="fr-FR" smtClean="0"/>
              <a:pPr/>
              <a:t>‹N°›</a:t>
            </a:fld>
            <a:endParaRPr lang="fr-FR"/>
          </a:p>
        </p:txBody>
      </p:sp>
    </p:spTree>
    <p:extLst>
      <p:ext uri="{BB962C8B-B14F-4D97-AF65-F5344CB8AC3E}">
        <p14:creationId xmlns:p14="http://schemas.microsoft.com/office/powerpoint/2010/main" val="727333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F3F0D-BAEA-7D4B-8804-0187D9ED9023}"/>
              </a:ext>
            </a:extLst>
          </p:cNvPr>
          <p:cNvSpPr>
            <a:spLocks noGrp="1"/>
          </p:cNvSpPr>
          <p:nvPr>
            <p:ph type="title"/>
          </p:nvPr>
        </p:nvSpPr>
        <p:spPr>
          <a:xfrm>
            <a:off x="629841" y="365126"/>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4430AAA9-8994-464E-8EAB-199324354044}"/>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530A83-E2F8-C844-8B56-AC4127950193}"/>
              </a:ext>
            </a:extLst>
          </p:cNvPr>
          <p:cNvSpPr>
            <a:spLocks noGrp="1"/>
          </p:cNvSpPr>
          <p:nvPr>
            <p:ph sz="half" idx="2"/>
          </p:nvPr>
        </p:nvSpPr>
        <p:spPr>
          <a:xfrm>
            <a:off x="629842" y="2505075"/>
            <a:ext cx="3868340"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C099BEA-B9F9-D84E-9D9F-67173E62046C}"/>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72A5E56-8581-FC48-93EB-9222784EAD91}"/>
              </a:ext>
            </a:extLst>
          </p:cNvPr>
          <p:cNvSpPr>
            <a:spLocks noGrp="1"/>
          </p:cNvSpPr>
          <p:nvPr>
            <p:ph sz="quarter" idx="4"/>
          </p:nvPr>
        </p:nvSpPr>
        <p:spPr>
          <a:xfrm>
            <a:off x="4629150" y="2505075"/>
            <a:ext cx="3887391"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59589A8-25FD-504A-9F95-8279152DC7A8}"/>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741B584E-016C-A84C-9298-4F45688BF829}"/>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B6755483-1B84-B347-8E0E-2CB998AB7BC9}"/>
              </a:ext>
            </a:extLst>
          </p:cNvPr>
          <p:cNvSpPr>
            <a:spLocks noGrp="1"/>
          </p:cNvSpPr>
          <p:nvPr>
            <p:ph type="sldNum" sz="quarter" idx="12"/>
          </p:nvPr>
        </p:nvSpPr>
        <p:spPr>
          <a:xfrm>
            <a:off x="6457950" y="6356351"/>
            <a:ext cx="2057400" cy="365125"/>
          </a:xfrm>
          <a:prstGeom prst="rect">
            <a:avLst/>
          </a:prstGeom>
        </p:spPr>
        <p:txBody>
          <a:bodyPr/>
          <a:lstStyle/>
          <a:p>
            <a:fld id="{56D002A5-ED21-0A46-BAF4-C75E1445C257}" type="slidenum">
              <a:rPr lang="fr-FR" smtClean="0"/>
              <a:pPr/>
              <a:t>‹N°›</a:t>
            </a:fld>
            <a:endParaRPr lang="fr-FR"/>
          </a:p>
        </p:txBody>
      </p:sp>
    </p:spTree>
    <p:extLst>
      <p:ext uri="{BB962C8B-B14F-4D97-AF65-F5344CB8AC3E}">
        <p14:creationId xmlns:p14="http://schemas.microsoft.com/office/powerpoint/2010/main" val="1454566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69175-888A-AD47-AD51-481A9F0FD9A0}"/>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85048D52-AA06-5A4D-AEBC-9EED3FEF7065}"/>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4" name="Espace réservé du pied de page 3">
            <a:extLst>
              <a:ext uri="{FF2B5EF4-FFF2-40B4-BE49-F238E27FC236}">
                <a16:creationId xmlns:a16="http://schemas.microsoft.com/office/drawing/2014/main" id="{328F7AAE-0C4A-5840-8FA4-D2B7AAB797A4}"/>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8461A194-226F-F04F-9C0D-19FC84273474}"/>
              </a:ext>
            </a:extLst>
          </p:cNvPr>
          <p:cNvSpPr>
            <a:spLocks noGrp="1"/>
          </p:cNvSpPr>
          <p:nvPr>
            <p:ph type="sldNum" sz="quarter" idx="12"/>
          </p:nvPr>
        </p:nvSpPr>
        <p:spPr>
          <a:xfrm>
            <a:off x="6457950" y="6356351"/>
            <a:ext cx="2057400" cy="365125"/>
          </a:xfrm>
          <a:prstGeom prst="rect">
            <a:avLst/>
          </a:prstGeom>
        </p:spPr>
        <p:txBody>
          <a:bodyPr/>
          <a:lstStyle/>
          <a:p>
            <a:fld id="{3A7444CF-33D3-ED40-8B92-D25F4959712D}" type="slidenum">
              <a:rPr lang="fr-FR" smtClean="0"/>
              <a:pPr/>
              <a:t>‹N°›</a:t>
            </a:fld>
            <a:endParaRPr lang="fr-FR"/>
          </a:p>
        </p:txBody>
      </p:sp>
    </p:spTree>
    <p:extLst>
      <p:ext uri="{BB962C8B-B14F-4D97-AF65-F5344CB8AC3E}">
        <p14:creationId xmlns:p14="http://schemas.microsoft.com/office/powerpoint/2010/main" val="51803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40A6EC4-D392-4047-A827-A64E61118490}" type="slidenum">
              <a:rPr lang="fr-FR" smtClean="0"/>
              <a:pPr/>
              <a:t>‹N°›</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BC93A7-0272-2F49-86A2-406B529CBA58}"/>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3" name="Espace réservé du pied de page 2">
            <a:extLst>
              <a:ext uri="{FF2B5EF4-FFF2-40B4-BE49-F238E27FC236}">
                <a16:creationId xmlns:a16="http://schemas.microsoft.com/office/drawing/2014/main" id="{8287B9DA-D7D2-DD43-92E4-050DB3EDB750}"/>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6047109E-4B42-E648-A594-022F29363888}"/>
              </a:ext>
            </a:extLst>
          </p:cNvPr>
          <p:cNvSpPr>
            <a:spLocks noGrp="1"/>
          </p:cNvSpPr>
          <p:nvPr>
            <p:ph type="sldNum" sz="quarter" idx="12"/>
          </p:nvPr>
        </p:nvSpPr>
        <p:spPr>
          <a:xfrm>
            <a:off x="6457950" y="6356351"/>
            <a:ext cx="2057400" cy="365125"/>
          </a:xfrm>
          <a:prstGeom prst="rect">
            <a:avLst/>
          </a:prstGeom>
        </p:spPr>
        <p:txBody>
          <a:bodyPr/>
          <a:lstStyle/>
          <a:p>
            <a:fld id="{7A62EA07-E40A-7F4D-B0B5-0D6252724288}" type="slidenum">
              <a:rPr lang="fr-FR" smtClean="0"/>
              <a:pPr/>
              <a:t>‹N°›</a:t>
            </a:fld>
            <a:endParaRPr lang="fr-FR"/>
          </a:p>
        </p:txBody>
      </p:sp>
    </p:spTree>
    <p:extLst>
      <p:ext uri="{BB962C8B-B14F-4D97-AF65-F5344CB8AC3E}">
        <p14:creationId xmlns:p14="http://schemas.microsoft.com/office/powerpoint/2010/main" val="4033350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7525-91D5-774F-B974-E5256A504C7E}"/>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76CA5E9-8497-2B4F-BEA3-07E15146BF7B}"/>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1CB379A-72EF-7047-BB25-D564C98D994D}"/>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313C8A-E95C-104D-8D74-79286CC8F548}"/>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3B6EE37B-9F06-B64E-A8E7-F4A360EB1074}"/>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F40DC6BF-802A-BE48-962B-19981B7A41C9}"/>
              </a:ext>
            </a:extLst>
          </p:cNvPr>
          <p:cNvSpPr>
            <a:spLocks noGrp="1"/>
          </p:cNvSpPr>
          <p:nvPr>
            <p:ph type="sldNum" sz="quarter" idx="12"/>
          </p:nvPr>
        </p:nvSpPr>
        <p:spPr>
          <a:xfrm>
            <a:off x="6457950" y="6356351"/>
            <a:ext cx="2057400" cy="365125"/>
          </a:xfrm>
          <a:prstGeom prst="rect">
            <a:avLst/>
          </a:prstGeom>
        </p:spPr>
        <p:txBody>
          <a:bodyPr/>
          <a:lstStyle/>
          <a:p>
            <a:fld id="{4891D604-EEEE-3C47-9498-B549B07A1E54}" type="slidenum">
              <a:rPr lang="fr-FR" smtClean="0"/>
              <a:pPr/>
              <a:t>‹N°›</a:t>
            </a:fld>
            <a:endParaRPr lang="fr-FR"/>
          </a:p>
        </p:txBody>
      </p:sp>
    </p:spTree>
    <p:extLst>
      <p:ext uri="{BB962C8B-B14F-4D97-AF65-F5344CB8AC3E}">
        <p14:creationId xmlns:p14="http://schemas.microsoft.com/office/powerpoint/2010/main" val="2541373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AFC5D-8480-5E4D-BB01-84B8C51C3FC0}"/>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58A129E0-67ED-7F49-AEFB-8C18F4EB677F}"/>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81EE2DB4-820C-AC4F-BBD1-8F298AFAADE2}"/>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233F0F5-141C-2C45-A4BA-98F28D1C3922}"/>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D003EC63-E73F-FE4E-B6C3-1A6158846AFA}"/>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5B9ECC4A-359A-D44F-8154-73336E7748C4}"/>
              </a:ext>
            </a:extLst>
          </p:cNvPr>
          <p:cNvSpPr>
            <a:spLocks noGrp="1"/>
          </p:cNvSpPr>
          <p:nvPr>
            <p:ph type="sldNum" sz="quarter" idx="12"/>
          </p:nvPr>
        </p:nvSpPr>
        <p:spPr>
          <a:xfrm>
            <a:off x="6457950" y="6356351"/>
            <a:ext cx="2057400" cy="365125"/>
          </a:xfrm>
          <a:prstGeom prst="rect">
            <a:avLst/>
          </a:prstGeom>
        </p:spPr>
        <p:txBody>
          <a:bodyPr/>
          <a:lstStyle/>
          <a:p>
            <a:fld id="{A2E9A788-2FAC-3F47-AF06-22F3AE28D66E}" type="slidenum">
              <a:rPr lang="fr-FR" smtClean="0"/>
              <a:pPr/>
              <a:t>‹N°›</a:t>
            </a:fld>
            <a:endParaRPr lang="fr-FR"/>
          </a:p>
        </p:txBody>
      </p:sp>
    </p:spTree>
    <p:extLst>
      <p:ext uri="{BB962C8B-B14F-4D97-AF65-F5344CB8AC3E}">
        <p14:creationId xmlns:p14="http://schemas.microsoft.com/office/powerpoint/2010/main" val="1810875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61C04-C1F1-C749-AC26-4A1EF166621E}"/>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6A31118-68BB-BD43-853D-FE567720AAB2}"/>
              </a:ext>
            </a:extLst>
          </p:cNvPr>
          <p:cNvSpPr>
            <a:spLocks noGrp="1"/>
          </p:cNvSpPr>
          <p:nvPr>
            <p:ph type="body" orient="vert" idx="1"/>
          </p:nvPr>
        </p:nvSpPr>
        <p:spPr>
          <a:xfrm>
            <a:off x="628650" y="1825625"/>
            <a:ext cx="78867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246CFA-8E3C-454F-8404-F5329A213FD3}"/>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258759CE-4952-6542-8773-D868948237A6}"/>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2CCE184B-2055-E04C-9AF0-0407510181A7}"/>
              </a:ext>
            </a:extLst>
          </p:cNvPr>
          <p:cNvSpPr>
            <a:spLocks noGrp="1"/>
          </p:cNvSpPr>
          <p:nvPr>
            <p:ph type="sldNum" sz="quarter" idx="12"/>
          </p:nvPr>
        </p:nvSpPr>
        <p:spPr>
          <a:xfrm>
            <a:off x="6457950" y="6356351"/>
            <a:ext cx="2057400" cy="365125"/>
          </a:xfrm>
          <a:prstGeom prst="rect">
            <a:avLst/>
          </a:prstGeom>
        </p:spPr>
        <p:txBody>
          <a:bodyPr/>
          <a:lstStyle/>
          <a:p>
            <a:fld id="{2C652333-8B48-B44D-BC96-1BCEFCD04DF8}" type="slidenum">
              <a:rPr lang="fr-FR" smtClean="0"/>
              <a:pPr/>
              <a:t>‹N°›</a:t>
            </a:fld>
            <a:endParaRPr lang="fr-FR"/>
          </a:p>
        </p:txBody>
      </p:sp>
    </p:spTree>
    <p:extLst>
      <p:ext uri="{BB962C8B-B14F-4D97-AF65-F5344CB8AC3E}">
        <p14:creationId xmlns:p14="http://schemas.microsoft.com/office/powerpoint/2010/main" val="1877709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46EB88-C4D5-5E40-93FC-4ED591EB416F}"/>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FEF0C60-5BF2-0A4D-AD52-5D88E527D7D8}"/>
              </a:ext>
            </a:extLst>
          </p:cNvPr>
          <p:cNvSpPr>
            <a:spLocks noGrp="1"/>
          </p:cNvSpPr>
          <p:nvPr>
            <p:ph type="body" orient="vert" idx="1"/>
          </p:nvPr>
        </p:nvSpPr>
        <p:spPr>
          <a:xfrm>
            <a:off x="628650" y="365125"/>
            <a:ext cx="5800725"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1E35CA-F38D-3647-95E3-E4857DCD51F1}"/>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40F60B2F-E90A-B342-8C22-64CB53B67A9C}"/>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D06513C9-7C8A-8745-8E68-4975D63D1054}"/>
              </a:ext>
            </a:extLst>
          </p:cNvPr>
          <p:cNvSpPr>
            <a:spLocks noGrp="1"/>
          </p:cNvSpPr>
          <p:nvPr>
            <p:ph type="sldNum" sz="quarter" idx="12"/>
          </p:nvPr>
        </p:nvSpPr>
        <p:spPr>
          <a:xfrm>
            <a:off x="6457950" y="6356351"/>
            <a:ext cx="2057400" cy="365125"/>
          </a:xfrm>
          <a:prstGeom prst="rect">
            <a:avLst/>
          </a:prstGeom>
        </p:spPr>
        <p:txBody>
          <a:bodyPr/>
          <a:lstStyle/>
          <a:p>
            <a:fld id="{49E1F641-C05F-5146-BC7F-24C1275380F4}" type="slidenum">
              <a:rPr lang="fr-FR" smtClean="0"/>
              <a:pPr/>
              <a:t>‹N°›</a:t>
            </a:fld>
            <a:endParaRPr lang="fr-FR"/>
          </a:p>
        </p:txBody>
      </p:sp>
    </p:spTree>
    <p:extLst>
      <p:ext uri="{BB962C8B-B14F-4D97-AF65-F5344CB8AC3E}">
        <p14:creationId xmlns:p14="http://schemas.microsoft.com/office/powerpoint/2010/main" val="254983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FBA1AAF7-B32C-F549-89D1-BE7263A28CAA}" type="slidenum">
              <a:rPr lang="fr-FR" smtClean="0"/>
              <a:pPr/>
              <a:t>‹N°›</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ED4027C4-A467-D448-83F6-5446AFD512AB}" type="slidenum">
              <a:rPr lang="fr-FR" smtClean="0"/>
              <a:pPr/>
              <a:t>‹N°›</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56D002A5-ED21-0A46-BAF4-C75E1445C257}" type="slidenum">
              <a:rPr lang="fr-FR" smtClean="0"/>
              <a:pPr/>
              <a:t>‹N°›</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3A7444CF-33D3-ED40-8B92-D25F4959712D}" type="slidenum">
              <a:rPr lang="fr-FR" smtClean="0"/>
              <a:pPr/>
              <a:t>‹N°›</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7A62EA07-E40A-7F4D-B0B5-0D6252724288}" type="slidenum">
              <a:rPr lang="fr-FR" smtClean="0"/>
              <a:pPr/>
              <a:t>‹N°›</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891D604-EEEE-3C47-9498-B549B07A1E54}" type="slidenum">
              <a:rPr lang="fr-FR" smtClean="0"/>
              <a:pPr/>
              <a:t>‹N°›</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2E9A788-2FAC-3F47-AF06-22F3AE28D66E}" type="slidenum">
              <a:rPr lang="fr-FR" smtClean="0"/>
              <a:pPr/>
              <a:t>‹N°›</a:t>
            </a:fld>
            <a:endParaRPr lang="fr-FR"/>
          </a:p>
        </p:txBody>
      </p:sp>
    </p:spTree>
    <p:extLst>
      <p:ext uri="{BB962C8B-B14F-4D97-AF65-F5344CB8AC3E}">
        <p14:creationId xmlns:p14="http://schemas.microsoft.com/office/powerpoint/2010/main" val="42672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16/04/2021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75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16/04/2021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75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Une image contenant dessin&#10;&#10;Description générée automatiquement">
            <a:extLst>
              <a:ext uri="{FF2B5EF4-FFF2-40B4-BE49-F238E27FC236}">
                <a16:creationId xmlns:a16="http://schemas.microsoft.com/office/drawing/2014/main" id="{889992C6-9B84-6745-B281-DE810000E300}"/>
              </a:ext>
            </a:extLst>
          </p:cNvPr>
          <p:cNvPicPr>
            <a:picLocks/>
          </p:cNvPicPr>
          <p:nvPr/>
        </p:nvPicPr>
        <p:blipFill>
          <a:blip r:embed="rId13"/>
          <a:stretch>
            <a:fillRect/>
          </a:stretch>
        </p:blipFill>
        <p:spPr>
          <a:xfrm>
            <a:off x="8067519" y="6445405"/>
            <a:ext cx="1080000" cy="400000"/>
          </a:xfrm>
          <a:prstGeom prst="rect">
            <a:avLst/>
          </a:prstGeom>
        </p:spPr>
      </p:pic>
      <p:sp>
        <p:nvSpPr>
          <p:cNvPr id="9" name="Rectangle 8">
            <a:extLst>
              <a:ext uri="{FF2B5EF4-FFF2-40B4-BE49-F238E27FC236}">
                <a16:creationId xmlns:a16="http://schemas.microsoft.com/office/drawing/2014/main" id="{CB8AED2A-9E4F-2846-88A6-7A6D2F99B6B5}"/>
              </a:ext>
            </a:extLst>
          </p:cNvPr>
          <p:cNvSpPr/>
          <p:nvPr/>
        </p:nvSpPr>
        <p:spPr>
          <a:xfrm>
            <a:off x="7593980" y="6456556"/>
            <a:ext cx="1550020" cy="4014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907831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8.wdp"/><Relationship Id="rId17" Type="http://schemas.microsoft.com/office/2007/relationships/hdphoto" Target="../media/hdphoto12.wdp"/><Relationship Id="rId2" Type="http://schemas.openxmlformats.org/officeDocument/2006/relationships/notesSlide" Target="../notesSlides/notesSlide4.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3.png"/><Relationship Id="rId5" Type="http://schemas.microsoft.com/office/2007/relationships/hdphoto" Target="../media/hdphoto5.wdp"/><Relationship Id="rId15" Type="http://schemas.microsoft.com/office/2007/relationships/hdphoto" Target="../media/hdphoto10.wdp"/><Relationship Id="rId10" Type="http://schemas.microsoft.com/office/2007/relationships/hdphoto" Target="../media/hdphoto7.wdp"/><Relationship Id="rId19" Type="http://schemas.openxmlformats.org/officeDocument/2006/relationships/image" Target="../media/image26.png"/><Relationship Id="rId4" Type="http://schemas.openxmlformats.org/officeDocument/2006/relationships/image" Target="../media/image19.png"/><Relationship Id="rId9" Type="http://schemas.microsoft.com/office/2007/relationships/hdphoto" Target="../media/hdphoto6.wdp"/><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tiff"/><Relationship Id="rId4" Type="http://schemas.openxmlformats.org/officeDocument/2006/relationships/image" Target="../media/image28.tiff"/></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9.tiff"/><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15.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gif"/></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69.jpg"/><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s://aviation.meteo.fr/"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4.tiff"/><Relationship Id="rId1" Type="http://schemas.openxmlformats.org/officeDocument/2006/relationships/slideLayout" Target="../slideLayouts/slideLayout15.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Aft>
                <a:spcPts val="1200"/>
              </a:spcAft>
              <a:defRPr/>
            </a:pP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METEOROLOGIE – </a:t>
            </a:r>
            <a:r>
              <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Partie</a:t>
            </a: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 3</a:t>
            </a:r>
            <a:endPar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Phénomènes météo dangereux pour l’aviation</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Turbulence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Brume et brouillard</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Givre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Orage</a:t>
            </a:r>
          </a:p>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Information météo pour l’aviation</a:t>
            </a:r>
            <a:endParaRPr lang="fr-FR" sz="2000" dirty="0">
              <a:solidFill>
                <a:schemeClr val="tx2"/>
              </a:solidFill>
              <a:latin typeface="Trebuchet MS" panose="020B0703020202090204" pitchFamily="34" charset="0"/>
            </a:endParaRP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METAR</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TAF</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SIGMET</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TEMSI</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WINTEM</a:t>
            </a:r>
          </a:p>
          <a:p>
            <a:pPr marL="914400" lvl="1" indent="-457200" defTabSz="457200">
              <a:spcBef>
                <a:spcPts val="0"/>
              </a:spcBef>
              <a:spcAft>
                <a:spcPts val="600"/>
              </a:spcAft>
              <a:buSzPct val="100000"/>
              <a:buFont typeface="Arial"/>
              <a:buChar char="•"/>
              <a:defRPr/>
            </a:pPr>
            <a:endParaRPr lang="fr-FR" sz="2000" dirty="0">
              <a:solidFill>
                <a:schemeClr val="tx2"/>
              </a:solidFill>
              <a:latin typeface="Trebuchet MS" panose="020B0703020202090204" pitchFamily="34" charset="0"/>
            </a:endParaRPr>
          </a:p>
          <a:p>
            <a:pPr>
              <a:spcBef>
                <a:spcPct val="50000"/>
              </a:spcBef>
              <a:spcAft>
                <a:spcPts val="1200"/>
              </a:spcAft>
              <a:buSzPct val="100000"/>
              <a:defRPr/>
            </a:pPr>
            <a:endPar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 name="Rectangle à coins arrondis 3"/>
          <p:cNvSpPr/>
          <p:nvPr/>
        </p:nvSpPr>
        <p:spPr>
          <a:xfrm>
            <a:off x="879992" y="178278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54647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7" name="Image 6">
            <a:extLst>
              <a:ext uri="{FF2B5EF4-FFF2-40B4-BE49-F238E27FC236}">
                <a16:creationId xmlns:a16="http://schemas.microsoft.com/office/drawing/2014/main" id="{47934DB8-2ACD-E640-B1E2-9D69C901DD31}"/>
              </a:ext>
            </a:extLst>
          </p:cNvPr>
          <p:cNvPicPr>
            <a:picLocks noChangeAspect="1"/>
          </p:cNvPicPr>
          <p:nvPr/>
        </p:nvPicPr>
        <p:blipFill>
          <a:blip r:embed="rId2"/>
          <a:stretch>
            <a:fillRect/>
          </a:stretch>
        </p:blipFill>
        <p:spPr>
          <a:xfrm>
            <a:off x="625509" y="793154"/>
            <a:ext cx="7954268" cy="5302846"/>
          </a:xfrm>
          <a:prstGeom prst="rect">
            <a:avLst/>
          </a:prstGeom>
        </p:spPr>
      </p:pic>
      <p:sp>
        <p:nvSpPr>
          <p:cNvPr id="23" name="Bouton d'action : Informations 22">
            <a:hlinkClick r:id="rId3" action="ppaction://hlinksldjump" highlightClick="1"/>
            <a:extLst>
              <a:ext uri="{FF2B5EF4-FFF2-40B4-BE49-F238E27FC236}">
                <a16:creationId xmlns:a16="http://schemas.microsoft.com/office/drawing/2014/main" id="{7811D529-32A1-E947-B451-49CE761DD5BE}"/>
              </a:ext>
            </a:extLst>
          </p:cNvPr>
          <p:cNvSpPr/>
          <p:nvPr/>
        </p:nvSpPr>
        <p:spPr>
          <a:xfrm>
            <a:off x="625509" y="6209958"/>
            <a:ext cx="468000" cy="252000"/>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858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 name="Image 1">
            <a:extLst>
              <a:ext uri="{FF2B5EF4-FFF2-40B4-BE49-F238E27FC236}">
                <a16:creationId xmlns:a16="http://schemas.microsoft.com/office/drawing/2014/main" id="{4CED47BE-1FD1-924B-B148-53D8CA8FD84D}"/>
              </a:ext>
            </a:extLst>
          </p:cNvPr>
          <p:cNvPicPr>
            <a:picLocks noChangeAspect="1"/>
          </p:cNvPicPr>
          <p:nvPr/>
        </p:nvPicPr>
        <p:blipFill>
          <a:blip r:embed="rId2"/>
          <a:stretch>
            <a:fillRect/>
          </a:stretch>
        </p:blipFill>
        <p:spPr>
          <a:xfrm>
            <a:off x="2180225" y="408511"/>
            <a:ext cx="4585529" cy="3020487"/>
          </a:xfrm>
          <a:prstGeom prst="rect">
            <a:avLst/>
          </a:prstGeom>
        </p:spPr>
      </p:pic>
      <p:pic>
        <p:nvPicPr>
          <p:cNvPr id="4" name="Image 3">
            <a:extLst>
              <a:ext uri="{FF2B5EF4-FFF2-40B4-BE49-F238E27FC236}">
                <a16:creationId xmlns:a16="http://schemas.microsoft.com/office/drawing/2014/main" id="{5EC5B7FD-1762-4146-8CD8-B38A3E5F69AC}"/>
              </a:ext>
            </a:extLst>
          </p:cNvPr>
          <p:cNvPicPr>
            <a:picLocks noChangeAspect="1"/>
          </p:cNvPicPr>
          <p:nvPr/>
        </p:nvPicPr>
        <p:blipFill rotWithShape="1">
          <a:blip r:embed="rId3"/>
          <a:srcRect l="12486" r="8192"/>
          <a:stretch/>
        </p:blipFill>
        <p:spPr>
          <a:xfrm>
            <a:off x="2191944" y="3601002"/>
            <a:ext cx="4589856" cy="2855374"/>
          </a:xfrm>
          <a:prstGeom prst="rect">
            <a:avLst/>
          </a:prstGeom>
        </p:spPr>
      </p:pic>
      <p:sp>
        <p:nvSpPr>
          <p:cNvPr id="11" name="Forme libre 10">
            <a:extLst>
              <a:ext uri="{FF2B5EF4-FFF2-40B4-BE49-F238E27FC236}">
                <a16:creationId xmlns:a16="http://schemas.microsoft.com/office/drawing/2014/main" id="{B95D6924-B6CB-A648-8BD9-A23D8A3C0F9D}"/>
              </a:ext>
            </a:extLst>
          </p:cNvPr>
          <p:cNvSpPr/>
          <p:nvPr/>
        </p:nvSpPr>
        <p:spPr>
          <a:xfrm rot="5400000" flipV="1">
            <a:off x="4684153" y="2896506"/>
            <a:ext cx="144000" cy="3416300"/>
          </a:xfrm>
          <a:custGeom>
            <a:avLst/>
            <a:gdLst>
              <a:gd name="connsiteX0" fmla="*/ 44450 w 254000"/>
              <a:gd name="connsiteY0" fmla="*/ 0 h 1041400"/>
              <a:gd name="connsiteX1" fmla="*/ 247650 w 254000"/>
              <a:gd name="connsiteY1" fmla="*/ 165100 h 1041400"/>
              <a:gd name="connsiteX2" fmla="*/ 6350 w 254000"/>
              <a:gd name="connsiteY2" fmla="*/ 292100 h 1041400"/>
              <a:gd name="connsiteX3" fmla="*/ 234950 w 254000"/>
              <a:gd name="connsiteY3" fmla="*/ 469900 h 1041400"/>
              <a:gd name="connsiteX4" fmla="*/ 6350 w 254000"/>
              <a:gd name="connsiteY4" fmla="*/ 635000 h 1041400"/>
              <a:gd name="connsiteX5" fmla="*/ 196850 w 254000"/>
              <a:gd name="connsiteY5" fmla="*/ 825500 h 1041400"/>
              <a:gd name="connsiteX6" fmla="*/ 158750 w 254000"/>
              <a:gd name="connsiteY6" fmla="*/ 1041400 h 1041400"/>
              <a:gd name="connsiteX0" fmla="*/ 38272 w 241746"/>
              <a:gd name="connsiteY0" fmla="*/ 0 h 825500"/>
              <a:gd name="connsiteX1" fmla="*/ 241472 w 241746"/>
              <a:gd name="connsiteY1" fmla="*/ 165100 h 825500"/>
              <a:gd name="connsiteX2" fmla="*/ 172 w 241746"/>
              <a:gd name="connsiteY2" fmla="*/ 292100 h 825500"/>
              <a:gd name="connsiteX3" fmla="*/ 228772 w 241746"/>
              <a:gd name="connsiteY3" fmla="*/ 469900 h 825500"/>
              <a:gd name="connsiteX4" fmla="*/ 172 w 241746"/>
              <a:gd name="connsiteY4" fmla="*/ 635000 h 825500"/>
              <a:gd name="connsiteX5" fmla="*/ 190672 w 241746"/>
              <a:gd name="connsiteY5" fmla="*/ 825500 h 825500"/>
              <a:gd name="connsiteX0" fmla="*/ 241472 w 241472"/>
              <a:gd name="connsiteY0" fmla="*/ 0 h 660400"/>
              <a:gd name="connsiteX1" fmla="*/ 172 w 241472"/>
              <a:gd name="connsiteY1" fmla="*/ 127000 h 660400"/>
              <a:gd name="connsiteX2" fmla="*/ 228772 w 241472"/>
              <a:gd name="connsiteY2" fmla="*/ 304800 h 660400"/>
              <a:gd name="connsiteX3" fmla="*/ 172 w 241472"/>
              <a:gd name="connsiteY3" fmla="*/ 469900 h 660400"/>
              <a:gd name="connsiteX4" fmla="*/ 190672 w 241472"/>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72" h="660400">
                <a:moveTo>
                  <a:pt x="241472" y="0"/>
                </a:moveTo>
                <a:cubicBezTo>
                  <a:pt x="235122" y="48683"/>
                  <a:pt x="2289" y="76200"/>
                  <a:pt x="172" y="127000"/>
                </a:cubicBezTo>
                <a:cubicBezTo>
                  <a:pt x="-1945" y="177800"/>
                  <a:pt x="228772" y="247650"/>
                  <a:pt x="228772" y="304800"/>
                </a:cubicBezTo>
                <a:cubicBezTo>
                  <a:pt x="228772" y="361950"/>
                  <a:pt x="6522" y="410633"/>
                  <a:pt x="172" y="469900"/>
                </a:cubicBezTo>
                <a:cubicBezTo>
                  <a:pt x="-6178" y="529167"/>
                  <a:pt x="165272" y="592667"/>
                  <a:pt x="190672" y="660400"/>
                </a:cubicBezTo>
              </a:path>
            </a:pathLst>
          </a:custGeom>
          <a:ln w="28575" cap="flat" cmpd="sng" algn="ctr">
            <a:solidFill>
              <a:srgbClr val="CC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 name="WordArt 9">
            <a:extLst>
              <a:ext uri="{FF2B5EF4-FFF2-40B4-BE49-F238E27FC236}">
                <a16:creationId xmlns:a16="http://schemas.microsoft.com/office/drawing/2014/main" id="{886AD189-BEA3-B14A-A15A-97A41C984393}"/>
              </a:ext>
            </a:extLst>
          </p:cNvPr>
          <p:cNvSpPr>
            <a:spLocks noChangeArrowheads="1" noChangeShapeType="1" noTextEdit="1"/>
          </p:cNvSpPr>
          <p:nvPr/>
        </p:nvSpPr>
        <p:spPr bwMode="auto">
          <a:xfrm>
            <a:off x="2448055" y="1089025"/>
            <a:ext cx="1199896" cy="150744"/>
          </a:xfrm>
          <a:prstGeom prst="rect">
            <a:avLst/>
          </a:prstGeom>
        </p:spPr>
        <p:txBody>
          <a:bodyPr wrap="none" numCol="1" fromWordArt="1">
            <a:prstTxWarp prst="textPlain">
              <a:avLst/>
            </a:prstTxWarp>
          </a:bodyPr>
          <a:lstStyle/>
          <a:p>
            <a:pPr algn="ctr"/>
            <a:r>
              <a:rPr lang="fr-FR" sz="2400"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a:ea typeface="Arial Black"/>
                <a:cs typeface="Arial Black"/>
              </a:rPr>
              <a:t>Condensation</a:t>
            </a:r>
          </a:p>
        </p:txBody>
      </p:sp>
      <p:sp>
        <p:nvSpPr>
          <p:cNvPr id="13" name="WordArt 11">
            <a:extLst>
              <a:ext uri="{FF2B5EF4-FFF2-40B4-BE49-F238E27FC236}">
                <a16:creationId xmlns:a16="http://schemas.microsoft.com/office/drawing/2014/main" id="{A13CAD89-BD90-F747-B614-875649C0683A}"/>
              </a:ext>
            </a:extLst>
          </p:cNvPr>
          <p:cNvSpPr>
            <a:spLocks noChangeArrowheads="1" noChangeShapeType="1" noTextEdit="1"/>
          </p:cNvSpPr>
          <p:nvPr/>
        </p:nvSpPr>
        <p:spPr bwMode="auto">
          <a:xfrm>
            <a:off x="5263953" y="1145441"/>
            <a:ext cx="1055331" cy="188655"/>
          </a:xfrm>
          <a:prstGeom prst="rect">
            <a:avLst/>
          </a:prstGeom>
        </p:spPr>
        <p:txBody>
          <a:bodyPr wrap="none" fromWordArt="1">
            <a:prstTxWarp prst="textPlain">
              <a:avLst/>
            </a:prstTxWarp>
          </a:bodyPr>
          <a:lstStyle/>
          <a:p>
            <a:pPr algn="ctr"/>
            <a:r>
              <a:rPr lang="fr-FR" sz="3600" b="1" kern="10" dirty="0">
                <a:ln w="9000" cmpd="sng">
                  <a:solidFill>
                    <a:srgbClr val="FF0000"/>
                  </a:solidFill>
                  <a:prstDash val="solid"/>
                </a:ln>
                <a:solidFill>
                  <a:srgbClr val="FFFFFF"/>
                </a:solidFill>
                <a:effectLst>
                  <a:reflection blurRad="12700" stA="28000" endPos="45000" dist="1000" dir="5400000" sy="-100000" algn="bl" rotWithShape="0"/>
                </a:effectLst>
                <a:latin typeface="Arial Black"/>
                <a:ea typeface="Arial Black"/>
                <a:cs typeface="Arial Black"/>
              </a:rPr>
              <a:t>Evaporation</a:t>
            </a:r>
          </a:p>
        </p:txBody>
      </p:sp>
      <p:sp>
        <p:nvSpPr>
          <p:cNvPr id="16" name="Forme libre 15">
            <a:extLst>
              <a:ext uri="{FF2B5EF4-FFF2-40B4-BE49-F238E27FC236}">
                <a16:creationId xmlns:a16="http://schemas.microsoft.com/office/drawing/2014/main" id="{935A0A58-192E-0148-81C6-5002E57E510C}"/>
              </a:ext>
            </a:extLst>
          </p:cNvPr>
          <p:cNvSpPr/>
          <p:nvPr/>
        </p:nvSpPr>
        <p:spPr>
          <a:xfrm rot="5400000" flipV="1">
            <a:off x="4307398" y="-852901"/>
            <a:ext cx="287900" cy="3314699"/>
          </a:xfrm>
          <a:custGeom>
            <a:avLst/>
            <a:gdLst>
              <a:gd name="connsiteX0" fmla="*/ 44450 w 254000"/>
              <a:gd name="connsiteY0" fmla="*/ 0 h 1041400"/>
              <a:gd name="connsiteX1" fmla="*/ 247650 w 254000"/>
              <a:gd name="connsiteY1" fmla="*/ 165100 h 1041400"/>
              <a:gd name="connsiteX2" fmla="*/ 6350 w 254000"/>
              <a:gd name="connsiteY2" fmla="*/ 292100 h 1041400"/>
              <a:gd name="connsiteX3" fmla="*/ 234950 w 254000"/>
              <a:gd name="connsiteY3" fmla="*/ 469900 h 1041400"/>
              <a:gd name="connsiteX4" fmla="*/ 6350 w 254000"/>
              <a:gd name="connsiteY4" fmla="*/ 635000 h 1041400"/>
              <a:gd name="connsiteX5" fmla="*/ 196850 w 254000"/>
              <a:gd name="connsiteY5" fmla="*/ 825500 h 1041400"/>
              <a:gd name="connsiteX6" fmla="*/ 158750 w 254000"/>
              <a:gd name="connsiteY6" fmla="*/ 1041400 h 1041400"/>
              <a:gd name="connsiteX0" fmla="*/ 38272 w 241746"/>
              <a:gd name="connsiteY0" fmla="*/ 0 h 825500"/>
              <a:gd name="connsiteX1" fmla="*/ 241472 w 241746"/>
              <a:gd name="connsiteY1" fmla="*/ 165100 h 825500"/>
              <a:gd name="connsiteX2" fmla="*/ 172 w 241746"/>
              <a:gd name="connsiteY2" fmla="*/ 292100 h 825500"/>
              <a:gd name="connsiteX3" fmla="*/ 228772 w 241746"/>
              <a:gd name="connsiteY3" fmla="*/ 469900 h 825500"/>
              <a:gd name="connsiteX4" fmla="*/ 172 w 241746"/>
              <a:gd name="connsiteY4" fmla="*/ 635000 h 825500"/>
              <a:gd name="connsiteX5" fmla="*/ 190672 w 241746"/>
              <a:gd name="connsiteY5" fmla="*/ 825500 h 825500"/>
              <a:gd name="connsiteX0" fmla="*/ 241472 w 241472"/>
              <a:gd name="connsiteY0" fmla="*/ 0 h 660400"/>
              <a:gd name="connsiteX1" fmla="*/ 172 w 241472"/>
              <a:gd name="connsiteY1" fmla="*/ 127000 h 660400"/>
              <a:gd name="connsiteX2" fmla="*/ 228772 w 241472"/>
              <a:gd name="connsiteY2" fmla="*/ 304800 h 660400"/>
              <a:gd name="connsiteX3" fmla="*/ 172 w 241472"/>
              <a:gd name="connsiteY3" fmla="*/ 469900 h 660400"/>
              <a:gd name="connsiteX4" fmla="*/ 190672 w 241472"/>
              <a:gd name="connsiteY4" fmla="*/ 660400 h 660400"/>
              <a:gd name="connsiteX0" fmla="*/ 172 w 228771"/>
              <a:gd name="connsiteY0" fmla="*/ 0 h 533400"/>
              <a:gd name="connsiteX1" fmla="*/ 228772 w 228771"/>
              <a:gd name="connsiteY1" fmla="*/ 177800 h 533400"/>
              <a:gd name="connsiteX2" fmla="*/ 172 w 228771"/>
              <a:gd name="connsiteY2" fmla="*/ 342900 h 533400"/>
              <a:gd name="connsiteX3" fmla="*/ 190672 w 228771"/>
              <a:gd name="connsiteY3" fmla="*/ 533400 h 533400"/>
              <a:gd name="connsiteX0" fmla="*/ 228772 w 228773"/>
              <a:gd name="connsiteY0" fmla="*/ 0 h 355600"/>
              <a:gd name="connsiteX1" fmla="*/ 172 w 228773"/>
              <a:gd name="connsiteY1" fmla="*/ 165100 h 355600"/>
              <a:gd name="connsiteX2" fmla="*/ 190672 w 228773"/>
              <a:gd name="connsiteY2" fmla="*/ 355600 h 355600"/>
              <a:gd name="connsiteX0" fmla="*/ 228794 w 228794"/>
              <a:gd name="connsiteY0" fmla="*/ 0 h 355600"/>
              <a:gd name="connsiteX1" fmla="*/ 194 w 228794"/>
              <a:gd name="connsiteY1" fmla="*/ 165100 h 355600"/>
              <a:gd name="connsiteX2" fmla="*/ 190694 w 228794"/>
              <a:gd name="connsiteY2" fmla="*/ 355600 h 355600"/>
              <a:gd name="connsiteX0" fmla="*/ 228701 w 228701"/>
              <a:gd name="connsiteY0" fmla="*/ 0 h 351559"/>
              <a:gd name="connsiteX1" fmla="*/ 101 w 228701"/>
              <a:gd name="connsiteY1" fmla="*/ 165100 h 351559"/>
              <a:gd name="connsiteX2" fmla="*/ 200689 w 228701"/>
              <a:gd name="connsiteY2" fmla="*/ 351559 h 351559"/>
              <a:gd name="connsiteX0" fmla="*/ 228693 w 228693"/>
              <a:gd name="connsiteY0" fmla="*/ 0 h 351559"/>
              <a:gd name="connsiteX1" fmla="*/ 93 w 228693"/>
              <a:gd name="connsiteY1" fmla="*/ 165100 h 351559"/>
              <a:gd name="connsiteX2" fmla="*/ 200681 w 228693"/>
              <a:gd name="connsiteY2" fmla="*/ 351559 h 351559"/>
            </a:gdLst>
            <a:ahLst/>
            <a:cxnLst>
              <a:cxn ang="0">
                <a:pos x="connsiteX0" y="connsiteY0"/>
              </a:cxn>
              <a:cxn ang="0">
                <a:pos x="connsiteX1" y="connsiteY1"/>
              </a:cxn>
              <a:cxn ang="0">
                <a:pos x="connsiteX2" y="connsiteY2"/>
              </a:cxn>
            </a:cxnLst>
            <a:rect l="l" t="t" r="r" b="b"/>
            <a:pathLst>
              <a:path w="228693" h="351559">
                <a:moveTo>
                  <a:pt x="228693" y="0"/>
                </a:moveTo>
                <a:cubicBezTo>
                  <a:pt x="228693" y="57150"/>
                  <a:pt x="4762" y="106507"/>
                  <a:pt x="93" y="165100"/>
                </a:cubicBezTo>
                <a:cubicBezTo>
                  <a:pt x="-4576" y="223693"/>
                  <a:pt x="168811" y="310664"/>
                  <a:pt x="200681" y="351559"/>
                </a:cubicBezTo>
              </a:path>
            </a:pathLst>
          </a:custGeom>
          <a:ln w="28575" cap="flat" cmpd="sng" algn="ctr">
            <a:solidFill>
              <a:srgbClr val="FFFF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8" name="Bouton d'action : Informations 17">
            <a:hlinkClick r:id="rId4" action="ppaction://hlinksldjump" highlightClick="1"/>
            <a:extLst>
              <a:ext uri="{FF2B5EF4-FFF2-40B4-BE49-F238E27FC236}">
                <a16:creationId xmlns:a16="http://schemas.microsoft.com/office/drawing/2014/main" id="{494FF724-86BA-2A46-BAFA-A22B9C96B422}"/>
              </a:ext>
            </a:extLst>
          </p:cNvPr>
          <p:cNvSpPr/>
          <p:nvPr/>
        </p:nvSpPr>
        <p:spPr>
          <a:xfrm>
            <a:off x="625509" y="6209958"/>
            <a:ext cx="468000" cy="252000"/>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64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2000"/>
                            </p:stCondLst>
                            <p:childTnLst>
                              <p:par>
                                <p:cTn id="15" presetID="22" presetClass="entr" presetSubtype="8" repeatCount="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2" name="ZoneTexte 31">
            <a:extLst>
              <a:ext uri="{FF2B5EF4-FFF2-40B4-BE49-F238E27FC236}">
                <a16:creationId xmlns:a16="http://schemas.microsoft.com/office/drawing/2014/main" id="{7CB2079A-8358-CB4D-898A-80E2F47323B1}"/>
              </a:ext>
            </a:extLst>
          </p:cNvPr>
          <p:cNvSpPr txBox="1"/>
          <p:nvPr/>
        </p:nvSpPr>
        <p:spPr>
          <a:xfrm>
            <a:off x="179387" y="1107657"/>
            <a:ext cx="8539609" cy="1107996"/>
          </a:xfrm>
          <a:prstGeom prst="rect">
            <a:avLst/>
          </a:prstGeom>
          <a:noFill/>
        </p:spPr>
        <p:txBody>
          <a:bodyPr wrap="square">
            <a:spAutoFit/>
          </a:bodyPr>
          <a:lstStyle/>
          <a:p>
            <a:pPr marL="285750" indent="-285750" eaLnBrk="0" hangingPunct="0">
              <a:lnSpc>
                <a:spcPct val="150000"/>
              </a:lnSpc>
              <a:spcAft>
                <a:spcPts val="600"/>
              </a:spcAft>
              <a:buFont typeface="Wingdings" pitchFamily="2" charset="2"/>
              <a:buChar char="v"/>
              <a:defRPr/>
            </a:pPr>
            <a:r>
              <a:rPr lang="fr-FR" b="1" kern="0" dirty="0">
                <a:solidFill>
                  <a:schemeClr val="tx2"/>
                </a:solidFill>
                <a:latin typeface="+mj-lt"/>
                <a:ea typeface="ＭＳ Ｐゴシック" pitchFamily="-84" charset="-128"/>
              </a:rPr>
              <a:t>Turbulence de frottement (Gradient de vent)</a:t>
            </a:r>
          </a:p>
          <a:p>
            <a:pPr marL="228600" marR="0" lvl="0" indent="0" defTabSz="914400" rtl="0" eaLnBrk="1" fontAlgn="base" latinLnBrk="0" hangingPunct="1">
              <a:lnSpc>
                <a:spcPct val="100000"/>
              </a:lnSpc>
              <a:spcBef>
                <a:spcPct val="0"/>
              </a:spcBef>
              <a:spcAft>
                <a:spcPct val="0"/>
              </a:spcAft>
              <a:buClrTx/>
              <a:buSzTx/>
              <a:buFontTx/>
              <a:buNone/>
              <a:tabLst/>
              <a:defRPr/>
            </a:pPr>
            <a:r>
              <a:rPr lang="fr-FR" sz="1600" kern="0" dirty="0">
                <a:latin typeface="Candara"/>
                <a:ea typeface="ＭＳ Ｐゴシック" pitchFamily="-84" charset="-128"/>
              </a:rPr>
              <a:t>A proximité du sol, les frottements de l’air et les obstacles sur la surface terrestre associés à la viscosité de l’air ralentissent la translation des particules et génère une couche turbulente. </a:t>
            </a:r>
            <a:r>
              <a:rPr kumimoji="0" lang="fr-FR" sz="1800" b="0" i="0" u="none" strike="noStrike" kern="1200" cap="none" spc="0" normalizeH="0" baseline="0" noProof="0" dirty="0">
                <a:ln>
                  <a:noFill/>
                </a:ln>
                <a:solidFill>
                  <a:prstClr val="black"/>
                </a:solidFill>
                <a:effectLst/>
                <a:uLnTx/>
                <a:uFillTx/>
                <a:latin typeface="Garamond" panose="02020404030301010803" pitchFamily="18" charset="0"/>
                <a:ea typeface="Times New Roman" panose="02020603050405020304" pitchFamily="18" charset="0"/>
                <a:cs typeface="+mn-cs"/>
              </a:rPr>
              <a:t> </a:t>
            </a: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1" name="Image 50">
            <a:extLst>
              <a:ext uri="{FF2B5EF4-FFF2-40B4-BE49-F238E27FC236}">
                <a16:creationId xmlns:a16="http://schemas.microsoft.com/office/drawing/2014/main" id="{A0E62B55-4F69-5A4D-83C4-A70CC023F59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15103" y="3768606"/>
            <a:ext cx="792000" cy="264539"/>
          </a:xfrm>
          <a:prstGeom prst="rect">
            <a:avLst/>
          </a:prstGeom>
        </p:spPr>
      </p:pic>
      <p:grpSp>
        <p:nvGrpSpPr>
          <p:cNvPr id="11" name="Groupe 10">
            <a:extLst>
              <a:ext uri="{FF2B5EF4-FFF2-40B4-BE49-F238E27FC236}">
                <a16:creationId xmlns:a16="http://schemas.microsoft.com/office/drawing/2014/main" id="{609951C5-E038-814D-99AF-4AB715708166}"/>
              </a:ext>
            </a:extLst>
          </p:cNvPr>
          <p:cNvGrpSpPr/>
          <p:nvPr/>
        </p:nvGrpSpPr>
        <p:grpSpPr>
          <a:xfrm>
            <a:off x="131442" y="4073360"/>
            <a:ext cx="2268000" cy="415242"/>
            <a:chOff x="131442" y="4073360"/>
            <a:chExt cx="2268000" cy="415242"/>
          </a:xfrm>
        </p:grpSpPr>
        <p:pic>
          <p:nvPicPr>
            <p:cNvPr id="125" name="Picture 10" descr="Turbulent">
              <a:extLst>
                <a:ext uri="{FF2B5EF4-FFF2-40B4-BE49-F238E27FC236}">
                  <a16:creationId xmlns:a16="http://schemas.microsoft.com/office/drawing/2014/main" id="{372468DD-8A61-104E-A264-A93FE337EBAB}"/>
                </a:ext>
              </a:extLst>
            </p:cNvPr>
            <p:cNvPicPr>
              <a:picLocks noChangeArrowheads="1"/>
            </p:cNvPicPr>
            <p:nvPr/>
          </p:nvPicPr>
          <p:blipFill rotWithShape="1">
            <a:blip r:embed="rId4">
              <a:alphaModFix/>
              <a:extLst>
                <a:ext uri="{BEBA8EAE-BF5A-486C-A8C5-ECC9F3942E4B}">
                  <a14:imgProps xmlns:a14="http://schemas.microsoft.com/office/drawing/2010/main">
                    <a14:imgLayer r:embed="rId5">
                      <a14:imgEffect>
                        <a14:backgroundRemoval t="9375" b="87500" l="3537" r="89711">
                          <a14:foregroundMark x1="3537" y1="59375" x2="3537" y2="59375"/>
                          <a14:foregroundMark x1="13826" y1="84375" x2="13826" y2="84375"/>
                          <a14:foregroundMark x1="18650" y1="75000" x2="18650" y2="75000"/>
                          <a14:foregroundMark x1="25723" y1="46875" x2="25723" y2="46875"/>
                          <a14:foregroundMark x1="29260" y1="31250" x2="29260" y2="31250"/>
                          <a14:foregroundMark x1="81350" y1="40625" x2="81350" y2="40625"/>
                        </a14:backgroundRemoval>
                      </a14:imgEffect>
                    </a14:imgLayer>
                  </a14:imgProps>
                </a:ext>
                <a:ext uri="{28A0092B-C50C-407E-A947-70E740481C1C}">
                  <a14:useLocalDpi xmlns:a14="http://schemas.microsoft.com/office/drawing/2010/main"/>
                </a:ext>
              </a:extLst>
            </a:blip>
            <a:srcRect/>
            <a:stretch/>
          </p:blipFill>
          <p:spPr bwMode="auto">
            <a:xfrm>
              <a:off x="131442" y="4272602"/>
              <a:ext cx="2268000" cy="216000"/>
            </a:xfrm>
            <a:prstGeom prst="rect">
              <a:avLst/>
            </a:prstGeom>
            <a:noFill/>
            <a:ln w="9525">
              <a:noFill/>
              <a:miter lim="800000"/>
              <a:headEnd/>
              <a:tailEnd/>
            </a:ln>
          </p:spPr>
        </p:pic>
        <p:sp>
          <p:nvSpPr>
            <p:cNvPr id="64" name="Text Box 70">
              <a:extLst>
                <a:ext uri="{FF2B5EF4-FFF2-40B4-BE49-F238E27FC236}">
                  <a16:creationId xmlns:a16="http://schemas.microsoft.com/office/drawing/2014/main" id="{0EEDB142-3A18-5E4A-921A-DFE8F6C174FD}"/>
                </a:ext>
              </a:extLst>
            </p:cNvPr>
            <p:cNvSpPr txBox="1">
              <a:spLocks noChangeArrowheads="1"/>
            </p:cNvSpPr>
            <p:nvPr/>
          </p:nvSpPr>
          <p:spPr bwMode="auto">
            <a:xfrm>
              <a:off x="176784" y="4073360"/>
              <a:ext cx="908271"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30 Km/h</a:t>
              </a:r>
            </a:p>
          </p:txBody>
        </p:sp>
      </p:grpSp>
      <p:grpSp>
        <p:nvGrpSpPr>
          <p:cNvPr id="6" name="Groupe 5">
            <a:extLst>
              <a:ext uri="{FF2B5EF4-FFF2-40B4-BE49-F238E27FC236}">
                <a16:creationId xmlns:a16="http://schemas.microsoft.com/office/drawing/2014/main" id="{76F6BCF6-9CF3-0646-8D96-8EB7C5CDEF3B}"/>
              </a:ext>
            </a:extLst>
          </p:cNvPr>
          <p:cNvGrpSpPr/>
          <p:nvPr/>
        </p:nvGrpSpPr>
        <p:grpSpPr>
          <a:xfrm>
            <a:off x="199586" y="5291335"/>
            <a:ext cx="8249470" cy="993147"/>
            <a:chOff x="199586" y="5291335"/>
            <a:chExt cx="8249470" cy="993147"/>
          </a:xfrm>
        </p:grpSpPr>
        <p:pic>
          <p:nvPicPr>
            <p:cNvPr id="53" name="Image 52">
              <a:extLst>
                <a:ext uri="{FF2B5EF4-FFF2-40B4-BE49-F238E27FC236}">
                  <a16:creationId xmlns:a16="http://schemas.microsoft.com/office/drawing/2014/main" id="{4313F7C2-83E7-E443-A311-A4645704F156}"/>
                </a:ext>
              </a:extLst>
            </p:cNvPr>
            <p:cNvPicPr>
              <a:picLocks/>
            </p:cNvPicPr>
            <p:nvPr/>
          </p:nvPicPr>
          <p:blipFill rotWithShape="1">
            <a:blip r:embed="rId6">
              <a:extLst>
                <a:ext uri="{28A0092B-C50C-407E-A947-70E740481C1C}">
                  <a14:useLocalDpi xmlns:a14="http://schemas.microsoft.com/office/drawing/2010/main"/>
                </a:ext>
              </a:extLst>
            </a:blip>
            <a:srcRect/>
            <a:stretch/>
          </p:blipFill>
          <p:spPr>
            <a:xfrm>
              <a:off x="199586" y="6121605"/>
              <a:ext cx="8249470" cy="144000"/>
            </a:xfrm>
            <a:prstGeom prst="rect">
              <a:avLst/>
            </a:prstGeom>
            <a:effectLst>
              <a:softEdge rad="50800"/>
            </a:effectLst>
          </p:spPr>
        </p:pic>
        <p:pic>
          <p:nvPicPr>
            <p:cNvPr id="54" name="Image 53">
              <a:extLst>
                <a:ext uri="{FF2B5EF4-FFF2-40B4-BE49-F238E27FC236}">
                  <a16:creationId xmlns:a16="http://schemas.microsoft.com/office/drawing/2014/main" id="{6E0C05A2-29BA-4342-A2A3-2C433511DD6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944856" y="5291335"/>
              <a:ext cx="354667" cy="864000"/>
            </a:xfrm>
            <a:prstGeom prst="rect">
              <a:avLst/>
            </a:prstGeom>
          </p:spPr>
        </p:pic>
        <p:pic>
          <p:nvPicPr>
            <p:cNvPr id="4" name="Image 3">
              <a:extLst>
                <a:ext uri="{FF2B5EF4-FFF2-40B4-BE49-F238E27FC236}">
                  <a16:creationId xmlns:a16="http://schemas.microsoft.com/office/drawing/2014/main" id="{B49FFF85-CC61-8E46-916C-19B176BE66C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7250" r="90000">
                          <a14:foregroundMark x1="7250" y1="62250" x2="7250" y2="62250"/>
                        </a14:backgroundRemoval>
                      </a14:imgEffect>
                    </a14:imgLayer>
                  </a14:imgProps>
                </a:ext>
              </a:extLst>
            </a:blip>
            <a:stretch>
              <a:fillRect/>
            </a:stretch>
          </p:blipFill>
          <p:spPr>
            <a:xfrm>
              <a:off x="2037436" y="5996482"/>
              <a:ext cx="288000" cy="288000"/>
            </a:xfrm>
            <a:prstGeom prst="rect">
              <a:avLst/>
            </a:prstGeom>
          </p:spPr>
        </p:pic>
        <p:pic>
          <p:nvPicPr>
            <p:cNvPr id="60" name="Image 59">
              <a:extLst>
                <a:ext uri="{FF2B5EF4-FFF2-40B4-BE49-F238E27FC236}">
                  <a16:creationId xmlns:a16="http://schemas.microsoft.com/office/drawing/2014/main" id="{38D3D248-1CCD-3541-983C-F7C423E5F976}"/>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10000" b="90000" l="7250" r="90000">
                          <a14:foregroundMark x1="7250" y1="62250" x2="7250" y2="62250"/>
                        </a14:backgroundRemoval>
                      </a14:imgEffect>
                    </a14:imgLayer>
                  </a14:imgProps>
                </a:ext>
              </a:extLst>
            </a:blip>
            <a:stretch>
              <a:fillRect/>
            </a:stretch>
          </p:blipFill>
          <p:spPr>
            <a:xfrm>
              <a:off x="301914" y="5994341"/>
              <a:ext cx="288000" cy="288000"/>
            </a:xfrm>
            <a:prstGeom prst="rect">
              <a:avLst/>
            </a:prstGeom>
          </p:spPr>
        </p:pic>
        <p:pic>
          <p:nvPicPr>
            <p:cNvPr id="5" name="Image 4">
              <a:extLst>
                <a:ext uri="{FF2B5EF4-FFF2-40B4-BE49-F238E27FC236}">
                  <a16:creationId xmlns:a16="http://schemas.microsoft.com/office/drawing/2014/main" id="{066D233B-ADAC-E342-8593-3AC0C0343E3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575" b="95819" l="3750" r="94750">
                          <a14:foregroundMark x1="20250" y1="29094" x2="20250" y2="29094"/>
                          <a14:foregroundMark x1="19750" y1="30836" x2="19750" y2="30836"/>
                          <a14:foregroundMark x1="29250" y1="25958" x2="29250" y2="25958"/>
                          <a14:foregroundMark x1="33250" y1="24216" x2="33250" y2="24216"/>
                          <a14:foregroundMark x1="36000" y1="18990" x2="36000" y2="18990"/>
                          <a14:foregroundMark x1="33000" y1="12021" x2="31250" y2="10627"/>
                          <a14:foregroundMark x1="26250" y1="7491" x2="26250" y2="7491"/>
                          <a14:foregroundMark x1="21750" y1="5749" x2="21750" y2="5749"/>
                          <a14:foregroundMark x1="7750" y1="50000" x2="7750" y2="50000"/>
                          <a14:foregroundMark x1="3750" y1="48258" x2="3750" y2="48258"/>
                          <a14:foregroundMark x1="67250" y1="88676" x2="67250" y2="88676"/>
                          <a14:foregroundMark x1="70000" y1="90070" x2="70000" y2="90070"/>
                          <a14:foregroundMark x1="72250" y1="91463" x2="72250" y2="91463"/>
                          <a14:foregroundMark x1="74500" y1="92509" x2="74500" y2="92509"/>
                          <a14:foregroundMark x1="76000" y1="93554" x2="76000" y2="93554"/>
                          <a14:foregroundMark x1="78500" y1="94948" x2="78500" y2="94948"/>
                          <a14:foregroundMark x1="80500" y1="95993" x2="80500" y2="95993"/>
                          <a14:foregroundMark x1="80500" y1="95645" x2="80500" y2="95645"/>
                          <a14:foregroundMark x1="80500" y1="94599" x2="80500" y2="94599"/>
                          <a14:foregroundMark x1="81000" y1="92857" x2="81000" y2="92857"/>
                          <a14:foregroundMark x1="88500" y1="74739" x2="88500" y2="74739"/>
                          <a14:foregroundMark x1="88500" y1="74739" x2="88500" y2="74739"/>
                          <a14:foregroundMark x1="91000" y1="67422" x2="91000" y2="67422"/>
                          <a14:foregroundMark x1="91000" y1="32578" x2="91000" y2="32578"/>
                          <a14:foregroundMark x1="89500" y1="36063" x2="89500" y2="36063"/>
                          <a14:foregroundMark x1="89750" y1="37805" x2="89750" y2="37805"/>
                          <a14:foregroundMark x1="90750" y1="41289" x2="90750" y2="41289"/>
                          <a14:foregroundMark x1="90750" y1="44077" x2="90750" y2="44077"/>
                          <a14:foregroundMark x1="90500" y1="44774" x2="90500" y2="46864"/>
                          <a14:foregroundMark x1="90500" y1="48258" x2="90500" y2="48258"/>
                          <a14:foregroundMark x1="90500" y1="50348" x2="90250" y2="52439"/>
                          <a14:foregroundMark x1="90000" y1="53484" x2="90000" y2="53484"/>
                          <a14:foregroundMark x1="89500" y1="58014" x2="89500" y2="58014"/>
                          <a14:foregroundMark x1="89250" y1="58711" x2="89250" y2="58711"/>
                          <a14:foregroundMark x1="89250" y1="61150" x2="89250" y2="61150"/>
                          <a14:foregroundMark x1="90500" y1="61847" x2="90500" y2="61847"/>
                          <a14:foregroundMark x1="91000" y1="61847" x2="91000" y2="61847"/>
                          <a14:foregroundMark x1="91500" y1="62195" x2="91500" y2="62195"/>
                          <a14:foregroundMark x1="92000" y1="64286" x2="92000" y2="64286"/>
                          <a14:foregroundMark x1="92000" y1="67422" x2="92000" y2="67422"/>
                          <a14:foregroundMark x1="94750" y1="67770" x2="94750" y2="67770"/>
                          <a14:foregroundMark x1="89750" y1="76132" x2="89750" y2="76132"/>
                          <a14:foregroundMark x1="87500" y1="78223" x2="87500" y2="78223"/>
                          <a14:foregroundMark x1="85500" y1="79965" x2="85500" y2="79965"/>
                          <a14:foregroundMark x1="86750" y1="80662" x2="86750" y2="80662"/>
                          <a14:foregroundMark x1="87000" y1="80662" x2="87000" y2="80662"/>
                          <a14:foregroundMark x1="87750" y1="81359" x2="87750" y2="81359"/>
                          <a14:foregroundMark x1="86250" y1="82404" x2="86250" y2="82404"/>
                          <a14:foregroundMark x1="85750" y1="83449" x2="85750" y2="83449"/>
                          <a14:foregroundMark x1="84500" y1="85540" x2="84500" y2="85540"/>
                          <a14:foregroundMark x1="84250" y1="85192" x2="84250" y2="85192"/>
                          <a14:foregroundMark x1="85000" y1="85192" x2="85000" y2="85192"/>
                          <a14:foregroundMark x1="86750" y1="85192" x2="86750" y2="85192"/>
                          <a14:foregroundMark x1="84000" y1="86934" x2="84000" y2="86934"/>
                        </a14:backgroundRemoval>
                      </a14:imgEffect>
                    </a14:imgLayer>
                  </a14:imgProps>
                </a:ext>
              </a:extLst>
            </a:blip>
            <a:stretch>
              <a:fillRect/>
            </a:stretch>
          </p:blipFill>
          <p:spPr>
            <a:xfrm rot="20523829">
              <a:off x="4002947" y="6006474"/>
              <a:ext cx="351220" cy="252000"/>
            </a:xfrm>
            <a:prstGeom prst="rect">
              <a:avLst/>
            </a:prstGeom>
          </p:spPr>
        </p:pic>
      </p:grpSp>
      <p:grpSp>
        <p:nvGrpSpPr>
          <p:cNvPr id="3" name="Groupe 2">
            <a:extLst>
              <a:ext uri="{FF2B5EF4-FFF2-40B4-BE49-F238E27FC236}">
                <a16:creationId xmlns:a16="http://schemas.microsoft.com/office/drawing/2014/main" id="{2E2E9657-3BC2-454F-8029-F8D870BBBBAA}"/>
              </a:ext>
            </a:extLst>
          </p:cNvPr>
          <p:cNvGrpSpPr/>
          <p:nvPr/>
        </p:nvGrpSpPr>
        <p:grpSpPr>
          <a:xfrm>
            <a:off x="82293" y="2605821"/>
            <a:ext cx="2628000" cy="385945"/>
            <a:chOff x="82293" y="2605821"/>
            <a:chExt cx="2628000" cy="385945"/>
          </a:xfrm>
        </p:grpSpPr>
        <p:sp>
          <p:nvSpPr>
            <p:cNvPr id="56" name="Text Box 70">
              <a:extLst>
                <a:ext uri="{FF2B5EF4-FFF2-40B4-BE49-F238E27FC236}">
                  <a16:creationId xmlns:a16="http://schemas.microsoft.com/office/drawing/2014/main" id="{0B9C6697-6D88-6B48-BF11-8283A6648E9B}"/>
                </a:ext>
              </a:extLst>
            </p:cNvPr>
            <p:cNvSpPr txBox="1">
              <a:spLocks noChangeArrowheads="1"/>
            </p:cNvSpPr>
            <p:nvPr/>
          </p:nvSpPr>
          <p:spPr bwMode="auto">
            <a:xfrm>
              <a:off x="197782" y="2605821"/>
              <a:ext cx="796252"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40 Km/h</a:t>
              </a:r>
            </a:p>
          </p:txBody>
        </p:sp>
        <p:pic>
          <p:nvPicPr>
            <p:cNvPr id="42" name="Picture 8" descr="Laminaire">
              <a:extLst>
                <a:ext uri="{FF2B5EF4-FFF2-40B4-BE49-F238E27FC236}">
                  <a16:creationId xmlns:a16="http://schemas.microsoft.com/office/drawing/2014/main" id="{6DD73716-4955-7243-91FD-5F26F919A613}"/>
                </a:ext>
              </a:extLst>
            </p:cNvPr>
            <p:cNvPicPr>
              <a:picLocks noChangeArrowheads="1"/>
            </p:cNvPicPr>
            <p:nvPr/>
          </p:nvPicPr>
          <p:blipFill rotWithShape="1">
            <a:blip r:embed="rId13">
              <a:biLevel thresh="50000"/>
              <a:extLst>
                <a:ext uri="{BEBA8EAE-BF5A-486C-A8C5-ECC9F3942E4B}">
                  <a14:imgProps xmlns:a14="http://schemas.microsoft.com/office/drawing/2010/main">
                    <a14:imgLayer r:embed="rId14">
                      <a14:imgEffect>
                        <a14:backgroundRemoval t="3846" b="88462" l="5394" r="89627">
                          <a14:foregroundMark x1="9544" y1="46154" x2="9544" y2="46154"/>
                          <a14:foregroundMark x1="5394" y1="46154" x2="5394" y2="46154"/>
                        </a14:backgroundRemoval>
                      </a14:imgEffect>
                    </a14:imgLayer>
                  </a14:imgProps>
                </a:ext>
                <a:ext uri="{28A0092B-C50C-407E-A947-70E740481C1C}">
                  <a14:useLocalDpi xmlns:a14="http://schemas.microsoft.com/office/drawing/2010/main"/>
                </a:ext>
              </a:extLst>
            </a:blip>
            <a:srcRect/>
            <a:stretch/>
          </p:blipFill>
          <p:spPr bwMode="auto">
            <a:xfrm>
              <a:off x="82293" y="2811766"/>
              <a:ext cx="2628000" cy="180000"/>
            </a:xfrm>
            <a:prstGeom prst="rect">
              <a:avLst/>
            </a:prstGeom>
            <a:noFill/>
            <a:ln w="9525">
              <a:noFill/>
              <a:miter lim="800000"/>
              <a:headEnd/>
              <a:tailEnd/>
            </a:ln>
          </p:spPr>
        </p:pic>
      </p:grpSp>
      <p:grpSp>
        <p:nvGrpSpPr>
          <p:cNvPr id="43" name="Groupe 42">
            <a:extLst>
              <a:ext uri="{FF2B5EF4-FFF2-40B4-BE49-F238E27FC236}">
                <a16:creationId xmlns:a16="http://schemas.microsoft.com/office/drawing/2014/main" id="{845AC071-37CD-D049-8D86-0E135290B043}"/>
              </a:ext>
            </a:extLst>
          </p:cNvPr>
          <p:cNvGrpSpPr/>
          <p:nvPr/>
        </p:nvGrpSpPr>
        <p:grpSpPr>
          <a:xfrm>
            <a:off x="76325" y="3099954"/>
            <a:ext cx="2628000" cy="385945"/>
            <a:chOff x="82293" y="2605821"/>
            <a:chExt cx="2628000" cy="385945"/>
          </a:xfrm>
        </p:grpSpPr>
        <p:sp>
          <p:nvSpPr>
            <p:cNvPr id="44" name="Text Box 70">
              <a:extLst>
                <a:ext uri="{FF2B5EF4-FFF2-40B4-BE49-F238E27FC236}">
                  <a16:creationId xmlns:a16="http://schemas.microsoft.com/office/drawing/2014/main" id="{5B20BF22-505C-7546-BC25-51762FD87C89}"/>
                </a:ext>
              </a:extLst>
            </p:cNvPr>
            <p:cNvSpPr txBox="1">
              <a:spLocks noChangeArrowheads="1"/>
            </p:cNvSpPr>
            <p:nvPr/>
          </p:nvSpPr>
          <p:spPr bwMode="auto">
            <a:xfrm>
              <a:off x="197782" y="2605821"/>
              <a:ext cx="796252"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40 Km/h</a:t>
              </a:r>
            </a:p>
          </p:txBody>
        </p:sp>
        <p:pic>
          <p:nvPicPr>
            <p:cNvPr id="50" name="Picture 8" descr="Laminaire">
              <a:extLst>
                <a:ext uri="{FF2B5EF4-FFF2-40B4-BE49-F238E27FC236}">
                  <a16:creationId xmlns:a16="http://schemas.microsoft.com/office/drawing/2014/main" id="{A80FD13D-EA70-8849-BAEE-EADBD20E5524}"/>
                </a:ext>
              </a:extLst>
            </p:cNvPr>
            <p:cNvPicPr>
              <a:picLocks noChangeArrowheads="1"/>
            </p:cNvPicPr>
            <p:nvPr/>
          </p:nvPicPr>
          <p:blipFill rotWithShape="1">
            <a:blip r:embed="rId13">
              <a:biLevel thresh="50000"/>
              <a:extLst>
                <a:ext uri="{BEBA8EAE-BF5A-486C-A8C5-ECC9F3942E4B}">
                  <a14:imgProps xmlns:a14="http://schemas.microsoft.com/office/drawing/2010/main">
                    <a14:imgLayer r:embed="rId15">
                      <a14:imgEffect>
                        <a14:backgroundRemoval t="3846" b="88462" l="5394" r="89627">
                          <a14:foregroundMark x1="9544" y1="46154" x2="9544" y2="46154"/>
                          <a14:foregroundMark x1="5394" y1="46154" x2="5394" y2="46154"/>
                        </a14:backgroundRemoval>
                      </a14:imgEffect>
                    </a14:imgLayer>
                  </a14:imgProps>
                </a:ext>
                <a:ext uri="{28A0092B-C50C-407E-A947-70E740481C1C}">
                  <a14:useLocalDpi xmlns:a14="http://schemas.microsoft.com/office/drawing/2010/main"/>
                </a:ext>
              </a:extLst>
            </a:blip>
            <a:srcRect/>
            <a:stretch/>
          </p:blipFill>
          <p:spPr bwMode="auto">
            <a:xfrm>
              <a:off x="82293" y="2811766"/>
              <a:ext cx="2628000" cy="180000"/>
            </a:xfrm>
            <a:prstGeom prst="rect">
              <a:avLst/>
            </a:prstGeom>
            <a:noFill/>
            <a:ln w="9525">
              <a:noFill/>
              <a:miter lim="800000"/>
              <a:headEnd/>
              <a:tailEnd/>
            </a:ln>
          </p:spPr>
        </p:pic>
      </p:grpSp>
      <p:grpSp>
        <p:nvGrpSpPr>
          <p:cNvPr id="62" name="Groupe 61">
            <a:extLst>
              <a:ext uri="{FF2B5EF4-FFF2-40B4-BE49-F238E27FC236}">
                <a16:creationId xmlns:a16="http://schemas.microsoft.com/office/drawing/2014/main" id="{DD10BE4E-6AFA-D140-AE09-6FBDD2C4176B}"/>
              </a:ext>
            </a:extLst>
          </p:cNvPr>
          <p:cNvGrpSpPr/>
          <p:nvPr/>
        </p:nvGrpSpPr>
        <p:grpSpPr>
          <a:xfrm>
            <a:off x="76325" y="3591376"/>
            <a:ext cx="2628000" cy="385945"/>
            <a:chOff x="82293" y="2605821"/>
            <a:chExt cx="2628000" cy="385945"/>
          </a:xfrm>
        </p:grpSpPr>
        <p:sp>
          <p:nvSpPr>
            <p:cNvPr id="63" name="Text Box 70">
              <a:extLst>
                <a:ext uri="{FF2B5EF4-FFF2-40B4-BE49-F238E27FC236}">
                  <a16:creationId xmlns:a16="http://schemas.microsoft.com/office/drawing/2014/main" id="{DE4555AE-DFD2-C549-A41F-C3CB4E7D4114}"/>
                </a:ext>
              </a:extLst>
            </p:cNvPr>
            <p:cNvSpPr txBox="1">
              <a:spLocks noChangeArrowheads="1"/>
            </p:cNvSpPr>
            <p:nvPr/>
          </p:nvSpPr>
          <p:spPr bwMode="auto">
            <a:xfrm>
              <a:off x="197782" y="2605821"/>
              <a:ext cx="796252"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40 Km/h</a:t>
              </a:r>
            </a:p>
          </p:txBody>
        </p:sp>
        <p:pic>
          <p:nvPicPr>
            <p:cNvPr id="65" name="Picture 8" descr="Laminaire">
              <a:extLst>
                <a:ext uri="{FF2B5EF4-FFF2-40B4-BE49-F238E27FC236}">
                  <a16:creationId xmlns:a16="http://schemas.microsoft.com/office/drawing/2014/main" id="{CFCD0A49-FA83-154E-987C-99639A0B7C20}"/>
                </a:ext>
              </a:extLst>
            </p:cNvPr>
            <p:cNvPicPr>
              <a:picLocks noChangeArrowheads="1"/>
            </p:cNvPicPr>
            <p:nvPr/>
          </p:nvPicPr>
          <p:blipFill rotWithShape="1">
            <a:blip r:embed="rId13">
              <a:biLevel thresh="50000"/>
              <a:extLst>
                <a:ext uri="{BEBA8EAE-BF5A-486C-A8C5-ECC9F3942E4B}">
                  <a14:imgProps xmlns:a14="http://schemas.microsoft.com/office/drawing/2010/main">
                    <a14:imgLayer r:embed="rId15">
                      <a14:imgEffect>
                        <a14:backgroundRemoval t="3846" b="88462" l="5394" r="89627">
                          <a14:foregroundMark x1="9544" y1="46154" x2="9544" y2="46154"/>
                          <a14:foregroundMark x1="5394" y1="46154" x2="5394" y2="46154"/>
                        </a14:backgroundRemoval>
                      </a14:imgEffect>
                    </a14:imgLayer>
                  </a14:imgProps>
                </a:ext>
                <a:ext uri="{28A0092B-C50C-407E-A947-70E740481C1C}">
                  <a14:useLocalDpi xmlns:a14="http://schemas.microsoft.com/office/drawing/2010/main"/>
                </a:ext>
              </a:extLst>
            </a:blip>
            <a:srcRect/>
            <a:stretch/>
          </p:blipFill>
          <p:spPr bwMode="auto">
            <a:xfrm>
              <a:off x="82293" y="2811766"/>
              <a:ext cx="2628000" cy="180000"/>
            </a:xfrm>
            <a:prstGeom prst="rect">
              <a:avLst/>
            </a:prstGeom>
            <a:noFill/>
            <a:ln w="9525">
              <a:noFill/>
              <a:miter lim="800000"/>
              <a:headEnd/>
              <a:tailEnd/>
            </a:ln>
          </p:spPr>
        </p:pic>
      </p:grpSp>
      <p:grpSp>
        <p:nvGrpSpPr>
          <p:cNvPr id="10" name="Groupe 9">
            <a:extLst>
              <a:ext uri="{FF2B5EF4-FFF2-40B4-BE49-F238E27FC236}">
                <a16:creationId xmlns:a16="http://schemas.microsoft.com/office/drawing/2014/main" id="{9F6C059B-E147-374C-8B2E-750B25CB1E5A}"/>
              </a:ext>
            </a:extLst>
          </p:cNvPr>
          <p:cNvGrpSpPr/>
          <p:nvPr/>
        </p:nvGrpSpPr>
        <p:grpSpPr>
          <a:xfrm>
            <a:off x="121857" y="4608316"/>
            <a:ext cx="1944000" cy="362790"/>
            <a:chOff x="121857" y="4608316"/>
            <a:chExt cx="1944000" cy="362790"/>
          </a:xfrm>
        </p:grpSpPr>
        <p:sp>
          <p:nvSpPr>
            <p:cNvPr id="58" name="Text Box 71">
              <a:extLst>
                <a:ext uri="{FF2B5EF4-FFF2-40B4-BE49-F238E27FC236}">
                  <a16:creationId xmlns:a16="http://schemas.microsoft.com/office/drawing/2014/main" id="{6939B4AF-BBD4-6645-8CFF-9BF4852F7046}"/>
                </a:ext>
              </a:extLst>
            </p:cNvPr>
            <p:cNvSpPr txBox="1">
              <a:spLocks noChangeArrowheads="1"/>
            </p:cNvSpPr>
            <p:nvPr/>
          </p:nvSpPr>
          <p:spPr bwMode="auto">
            <a:xfrm>
              <a:off x="169679" y="4608316"/>
              <a:ext cx="908271"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20 Km/h</a:t>
              </a:r>
            </a:p>
          </p:txBody>
        </p:sp>
        <p:pic>
          <p:nvPicPr>
            <p:cNvPr id="66" name="Picture 10" descr="Turbulent">
              <a:extLst>
                <a:ext uri="{FF2B5EF4-FFF2-40B4-BE49-F238E27FC236}">
                  <a16:creationId xmlns:a16="http://schemas.microsoft.com/office/drawing/2014/main" id="{627575A6-5C67-3D42-A099-C4C10E252669}"/>
                </a:ext>
              </a:extLst>
            </p:cNvPr>
            <p:cNvPicPr>
              <a:picLocks noChangeArrowheads="1"/>
            </p:cNvPicPr>
            <p:nvPr/>
          </p:nvPicPr>
          <p:blipFill rotWithShape="1">
            <a:blip r:embed="rId4">
              <a:alphaModFix/>
              <a:extLst>
                <a:ext uri="{BEBA8EAE-BF5A-486C-A8C5-ECC9F3942E4B}">
                  <a14:imgProps xmlns:a14="http://schemas.microsoft.com/office/drawing/2010/main">
                    <a14:imgLayer r:embed="rId16">
                      <a14:imgEffect>
                        <a14:backgroundRemoval t="9375" b="87500" l="3537" r="89711">
                          <a14:foregroundMark x1="3537" y1="59375" x2="3537" y2="59375"/>
                          <a14:foregroundMark x1="13826" y1="84375" x2="13826" y2="84375"/>
                          <a14:foregroundMark x1="18650" y1="75000" x2="18650" y2="75000"/>
                          <a14:foregroundMark x1="25723" y1="46875" x2="25723" y2="46875"/>
                          <a14:foregroundMark x1="29260" y1="31250" x2="29260" y2="31250"/>
                          <a14:foregroundMark x1="81350" y1="40625" x2="81350" y2="40625"/>
                        </a14:backgroundRemoval>
                      </a14:imgEffect>
                    </a14:imgLayer>
                  </a14:imgProps>
                </a:ext>
                <a:ext uri="{28A0092B-C50C-407E-A947-70E740481C1C}">
                  <a14:useLocalDpi xmlns:a14="http://schemas.microsoft.com/office/drawing/2010/main"/>
                </a:ext>
              </a:extLst>
            </a:blip>
            <a:srcRect/>
            <a:stretch/>
          </p:blipFill>
          <p:spPr bwMode="auto">
            <a:xfrm>
              <a:off x="121857" y="4791106"/>
              <a:ext cx="1944000" cy="180000"/>
            </a:xfrm>
            <a:prstGeom prst="rect">
              <a:avLst/>
            </a:prstGeom>
            <a:noFill/>
            <a:ln w="9525">
              <a:noFill/>
              <a:miter lim="800000"/>
              <a:headEnd/>
              <a:tailEnd/>
            </a:ln>
          </p:spPr>
        </p:pic>
      </p:grpSp>
      <p:grpSp>
        <p:nvGrpSpPr>
          <p:cNvPr id="8" name="Groupe 7">
            <a:extLst>
              <a:ext uri="{FF2B5EF4-FFF2-40B4-BE49-F238E27FC236}">
                <a16:creationId xmlns:a16="http://schemas.microsoft.com/office/drawing/2014/main" id="{CD571CEF-DED9-1B40-9D82-1ECFC893515C}"/>
              </a:ext>
            </a:extLst>
          </p:cNvPr>
          <p:cNvGrpSpPr/>
          <p:nvPr/>
        </p:nvGrpSpPr>
        <p:grpSpPr>
          <a:xfrm>
            <a:off x="142526" y="5113655"/>
            <a:ext cx="1584000" cy="359541"/>
            <a:chOff x="142526" y="5113655"/>
            <a:chExt cx="1584000" cy="359541"/>
          </a:xfrm>
        </p:grpSpPr>
        <p:sp>
          <p:nvSpPr>
            <p:cNvPr id="61" name="Text Box 72">
              <a:extLst>
                <a:ext uri="{FF2B5EF4-FFF2-40B4-BE49-F238E27FC236}">
                  <a16:creationId xmlns:a16="http://schemas.microsoft.com/office/drawing/2014/main" id="{039BC0E7-26D4-064F-9E1B-23BAA880AD12}"/>
                </a:ext>
              </a:extLst>
            </p:cNvPr>
            <p:cNvSpPr txBox="1">
              <a:spLocks noChangeArrowheads="1"/>
            </p:cNvSpPr>
            <p:nvPr/>
          </p:nvSpPr>
          <p:spPr bwMode="auto">
            <a:xfrm>
              <a:off x="188942" y="5113655"/>
              <a:ext cx="908271"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10 Km/h</a:t>
              </a:r>
            </a:p>
          </p:txBody>
        </p:sp>
        <p:pic>
          <p:nvPicPr>
            <p:cNvPr id="68" name="Picture 10" descr="Turbulent">
              <a:extLst>
                <a:ext uri="{FF2B5EF4-FFF2-40B4-BE49-F238E27FC236}">
                  <a16:creationId xmlns:a16="http://schemas.microsoft.com/office/drawing/2014/main" id="{06ED9EA0-DA59-164F-B8AC-1D847A82BFD8}"/>
                </a:ext>
              </a:extLst>
            </p:cNvPr>
            <p:cNvPicPr>
              <a:picLocks noChangeArrowheads="1"/>
            </p:cNvPicPr>
            <p:nvPr/>
          </p:nvPicPr>
          <p:blipFill rotWithShape="1">
            <a:blip r:embed="rId4">
              <a:alphaModFix/>
              <a:extLst>
                <a:ext uri="{BEBA8EAE-BF5A-486C-A8C5-ECC9F3942E4B}">
                  <a14:imgProps xmlns:a14="http://schemas.microsoft.com/office/drawing/2010/main">
                    <a14:imgLayer r:embed="rId17">
                      <a14:imgEffect>
                        <a14:backgroundRemoval t="9375" b="87500" l="3537" r="89711">
                          <a14:foregroundMark x1="3537" y1="59375" x2="3537" y2="59375"/>
                          <a14:foregroundMark x1="13826" y1="84375" x2="13826" y2="84375"/>
                          <a14:foregroundMark x1="18650" y1="75000" x2="18650" y2="75000"/>
                          <a14:foregroundMark x1="25723" y1="46875" x2="25723" y2="46875"/>
                          <a14:foregroundMark x1="29260" y1="31250" x2="29260" y2="31250"/>
                          <a14:foregroundMark x1="81350" y1="40625" x2="81350" y2="40625"/>
                        </a14:backgroundRemoval>
                      </a14:imgEffect>
                    </a14:imgLayer>
                  </a14:imgProps>
                </a:ext>
                <a:ext uri="{28A0092B-C50C-407E-A947-70E740481C1C}">
                  <a14:useLocalDpi xmlns:a14="http://schemas.microsoft.com/office/drawing/2010/main"/>
                </a:ext>
              </a:extLst>
            </a:blip>
            <a:srcRect/>
            <a:stretch/>
          </p:blipFill>
          <p:spPr bwMode="auto">
            <a:xfrm>
              <a:off x="142526" y="5329196"/>
              <a:ext cx="1584000" cy="144000"/>
            </a:xfrm>
            <a:prstGeom prst="rect">
              <a:avLst/>
            </a:prstGeom>
            <a:noFill/>
            <a:ln w="9525">
              <a:noFill/>
              <a:miter lim="800000"/>
              <a:headEnd/>
              <a:tailEnd/>
            </a:ln>
          </p:spPr>
        </p:pic>
      </p:grpSp>
      <p:grpSp>
        <p:nvGrpSpPr>
          <p:cNvPr id="7" name="Groupe 6">
            <a:extLst>
              <a:ext uri="{FF2B5EF4-FFF2-40B4-BE49-F238E27FC236}">
                <a16:creationId xmlns:a16="http://schemas.microsoft.com/office/drawing/2014/main" id="{22719CB8-30A8-A441-A47F-19349C904A7E}"/>
              </a:ext>
            </a:extLst>
          </p:cNvPr>
          <p:cNvGrpSpPr/>
          <p:nvPr/>
        </p:nvGrpSpPr>
        <p:grpSpPr>
          <a:xfrm>
            <a:off x="170625" y="5626861"/>
            <a:ext cx="1152000" cy="328542"/>
            <a:chOff x="170625" y="5626861"/>
            <a:chExt cx="1152000" cy="328542"/>
          </a:xfrm>
        </p:grpSpPr>
        <p:sp>
          <p:nvSpPr>
            <p:cNvPr id="67" name="Text Box 72">
              <a:extLst>
                <a:ext uri="{FF2B5EF4-FFF2-40B4-BE49-F238E27FC236}">
                  <a16:creationId xmlns:a16="http://schemas.microsoft.com/office/drawing/2014/main" id="{EB8F58FC-0DDC-1347-9A85-88F1136AF8A0}"/>
                </a:ext>
              </a:extLst>
            </p:cNvPr>
            <p:cNvSpPr txBox="1">
              <a:spLocks noChangeArrowheads="1"/>
            </p:cNvSpPr>
            <p:nvPr/>
          </p:nvSpPr>
          <p:spPr bwMode="auto">
            <a:xfrm>
              <a:off x="199586" y="5626861"/>
              <a:ext cx="908271" cy="276999"/>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fr-FR" sz="1200" dirty="0">
                  <a:effectLst>
                    <a:outerShdw blurRad="38100" dist="38100" dir="2700000" algn="tl">
                      <a:srgbClr val="DDDDDD"/>
                    </a:outerShdw>
                  </a:effectLst>
                  <a:latin typeface="Trebuchet MS"/>
                  <a:cs typeface="Trebuchet MS"/>
                </a:rPr>
                <a:t>5 Km/h</a:t>
              </a:r>
            </a:p>
          </p:txBody>
        </p:sp>
        <p:pic>
          <p:nvPicPr>
            <p:cNvPr id="69" name="Picture 10" descr="Turbulent">
              <a:extLst>
                <a:ext uri="{FF2B5EF4-FFF2-40B4-BE49-F238E27FC236}">
                  <a16:creationId xmlns:a16="http://schemas.microsoft.com/office/drawing/2014/main" id="{1C9ABACD-1898-5248-991E-645AC994255B}"/>
                </a:ext>
              </a:extLst>
            </p:cNvPr>
            <p:cNvPicPr>
              <a:picLocks noChangeArrowheads="1"/>
            </p:cNvPicPr>
            <p:nvPr/>
          </p:nvPicPr>
          <p:blipFill rotWithShape="1">
            <a:blip r:embed="rId4">
              <a:alphaModFix/>
              <a:extLst>
                <a:ext uri="{BEBA8EAE-BF5A-486C-A8C5-ECC9F3942E4B}">
                  <a14:imgProps xmlns:a14="http://schemas.microsoft.com/office/drawing/2010/main">
                    <a14:imgLayer r:embed="rId5">
                      <a14:imgEffect>
                        <a14:backgroundRemoval t="9375" b="87500" l="3537" r="89711">
                          <a14:foregroundMark x1="3537" y1="59375" x2="3537" y2="59375"/>
                          <a14:foregroundMark x1="13826" y1="84375" x2="13826" y2="84375"/>
                          <a14:foregroundMark x1="18650" y1="75000" x2="18650" y2="75000"/>
                          <a14:foregroundMark x1="25723" y1="46875" x2="25723" y2="46875"/>
                          <a14:foregroundMark x1="29260" y1="31250" x2="29260" y2="31250"/>
                          <a14:foregroundMark x1="81350" y1="40625" x2="81350" y2="40625"/>
                        </a14:backgroundRemoval>
                      </a14:imgEffect>
                    </a14:imgLayer>
                  </a14:imgProps>
                </a:ext>
                <a:ext uri="{28A0092B-C50C-407E-A947-70E740481C1C}">
                  <a14:useLocalDpi xmlns:a14="http://schemas.microsoft.com/office/drawing/2010/main"/>
                </a:ext>
              </a:extLst>
            </a:blip>
            <a:srcRect/>
            <a:stretch/>
          </p:blipFill>
          <p:spPr bwMode="auto">
            <a:xfrm>
              <a:off x="170625" y="5847403"/>
              <a:ext cx="1152000" cy="108000"/>
            </a:xfrm>
            <a:prstGeom prst="rect">
              <a:avLst/>
            </a:prstGeom>
            <a:noFill/>
            <a:ln w="9525">
              <a:noFill/>
              <a:miter lim="800000"/>
              <a:headEnd/>
              <a:tailEnd/>
            </a:ln>
          </p:spPr>
        </p:pic>
      </p:grpSp>
      <p:cxnSp>
        <p:nvCxnSpPr>
          <p:cNvPr id="16" name="Connecteur droit avec flèche 15">
            <a:extLst>
              <a:ext uri="{FF2B5EF4-FFF2-40B4-BE49-F238E27FC236}">
                <a16:creationId xmlns:a16="http://schemas.microsoft.com/office/drawing/2014/main" id="{291A7454-E47C-C949-B482-A82A01E4A44B}"/>
              </a:ext>
            </a:extLst>
          </p:cNvPr>
          <p:cNvCxnSpPr>
            <a:cxnSpLocks/>
            <a:stCxn id="72" idx="1"/>
          </p:cNvCxnSpPr>
          <p:nvPr/>
        </p:nvCxnSpPr>
        <p:spPr>
          <a:xfrm flipH="1">
            <a:off x="2318544" y="2776884"/>
            <a:ext cx="6063724" cy="32926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94">
            <a:extLst>
              <a:ext uri="{FF2B5EF4-FFF2-40B4-BE49-F238E27FC236}">
                <a16:creationId xmlns:a16="http://schemas.microsoft.com/office/drawing/2014/main" id="{52E5724B-5465-8343-9C8A-567035C60966}"/>
              </a:ext>
            </a:extLst>
          </p:cNvPr>
          <p:cNvGrpSpPr>
            <a:grpSpLocks noChangeAspect="1"/>
          </p:cNvGrpSpPr>
          <p:nvPr/>
        </p:nvGrpSpPr>
        <p:grpSpPr bwMode="auto">
          <a:xfrm>
            <a:off x="4860666" y="3758964"/>
            <a:ext cx="504000" cy="409776"/>
            <a:chOff x="9285" y="4829"/>
            <a:chExt cx="475" cy="425"/>
          </a:xfrm>
          <a:effectLst>
            <a:outerShdw blurRad="50800" dist="38100" dir="2700000" algn="tl" rotWithShape="0">
              <a:prstClr val="black">
                <a:alpha val="79000"/>
              </a:prstClr>
            </a:outerShdw>
          </a:effectLst>
        </p:grpSpPr>
        <p:sp>
          <p:nvSpPr>
            <p:cNvPr id="74" name="AutoShape 95">
              <a:extLst>
                <a:ext uri="{FF2B5EF4-FFF2-40B4-BE49-F238E27FC236}">
                  <a16:creationId xmlns:a16="http://schemas.microsoft.com/office/drawing/2014/main" id="{D31BBA9E-0502-044B-B450-9EA174BBD2F1}"/>
                </a:ext>
              </a:extLst>
            </p:cNvPr>
            <p:cNvSpPr>
              <a:spLocks noChangeArrowheads="1"/>
            </p:cNvSpPr>
            <p:nvPr/>
          </p:nvSpPr>
          <p:spPr bwMode="auto">
            <a:xfrm>
              <a:off x="9310" y="4829"/>
              <a:ext cx="425" cy="384"/>
            </a:xfrm>
            <a:prstGeom prst="triangle">
              <a:avLst>
                <a:gd name="adj" fmla="val 50000"/>
              </a:avLst>
            </a:prstGeom>
            <a:solidFill>
              <a:srgbClr val="F5F53D"/>
            </a:solidFill>
            <a:ln w="9525">
              <a:noFill/>
              <a:miter lim="800000"/>
              <a:headEnd/>
              <a:tailEnd/>
            </a:ln>
            <a:effectLst>
              <a:prstShdw prst="shdw17" dist="17961" dir="2700000">
                <a:srgbClr val="F5F53D">
                  <a:gamma/>
                  <a:shade val="60000"/>
                  <a:invGamma/>
                  <a:alpha val="74998"/>
                </a:srgbClr>
              </a:prstShdw>
            </a:effectLst>
          </p:spPr>
          <p:txBody>
            <a:bodyPr wrap="none" anchor="ctr">
              <a:prstTxWarp prst="textNoShape">
                <a:avLst/>
              </a:prstTxWarp>
            </a:bodyPr>
            <a:lstStyle/>
            <a:p>
              <a:endParaRPr lang="fr-FR" sz="1600"/>
            </a:p>
          </p:txBody>
        </p:sp>
        <p:sp>
          <p:nvSpPr>
            <p:cNvPr id="75" name="Text Box 96">
              <a:extLst>
                <a:ext uri="{FF2B5EF4-FFF2-40B4-BE49-F238E27FC236}">
                  <a16:creationId xmlns:a16="http://schemas.microsoft.com/office/drawing/2014/main" id="{AAE4577A-A126-EC42-8C44-2B4E7F670BDD}"/>
                </a:ext>
              </a:extLst>
            </p:cNvPr>
            <p:cNvSpPr txBox="1">
              <a:spLocks noChangeArrowheads="1"/>
            </p:cNvSpPr>
            <p:nvPr/>
          </p:nvSpPr>
          <p:spPr bwMode="auto">
            <a:xfrm>
              <a:off x="9285" y="4839"/>
              <a:ext cx="475" cy="415"/>
            </a:xfrm>
            <a:prstGeom prst="rect">
              <a:avLst/>
            </a:prstGeom>
            <a:noFill/>
            <a:ln w="9525">
              <a:noFill/>
              <a:miter lim="800000"/>
              <a:headEnd/>
              <a:tailEnd/>
            </a:ln>
            <a:effectLst/>
          </p:spPr>
          <p:txBody>
            <a:bodyPr>
              <a:prstTxWarp prst="textNoShape">
                <a:avLst/>
              </a:prstTxWarp>
              <a:spAutoFit/>
            </a:bodyPr>
            <a:lstStyle/>
            <a:p>
              <a:pPr algn="ctr"/>
              <a:r>
                <a:rPr lang="fr-FR" sz="2000" b="1" dirty="0">
                  <a:solidFill>
                    <a:srgbClr val="FF3300"/>
                  </a:solidFill>
                  <a:latin typeface="Arial Rounded MT Bold" panose="020F0704030504030204" pitchFamily="34" charset="77"/>
                </a:rPr>
                <a:t>!</a:t>
              </a:r>
              <a:endParaRPr lang="fr-FR" sz="2800" dirty="0">
                <a:latin typeface="Arial Rounded MT Bold" panose="020F0704030504030204" pitchFamily="34" charset="77"/>
              </a:endParaRPr>
            </a:p>
          </p:txBody>
        </p:sp>
      </p:grpSp>
      <p:pic>
        <p:nvPicPr>
          <p:cNvPr id="72" name="Picture 47">
            <a:extLst>
              <a:ext uri="{FF2B5EF4-FFF2-40B4-BE49-F238E27FC236}">
                <a16:creationId xmlns:a16="http://schemas.microsoft.com/office/drawing/2014/main" id="{9E08475E-8664-674E-B9A7-FBE25F651E9C}"/>
              </a:ext>
            </a:extLst>
          </p:cNvPr>
          <p:cNvPicPr>
            <a:picLocks noChangeAspect="1" noChangeArrowheads="1"/>
          </p:cNvPicPr>
          <p:nvPr/>
        </p:nvPicPr>
        <p:blipFill>
          <a:blip r:embed="rId18">
            <a:clrChange>
              <a:clrFrom>
                <a:srgbClr val="FEFEFE"/>
              </a:clrFrom>
              <a:clrTo>
                <a:srgbClr val="FEFEFE">
                  <a:alpha val="0"/>
                </a:srgbClr>
              </a:clrTo>
            </a:clrChange>
            <a:lum bright="-18000" contrast="12000"/>
          </a:blip>
          <a:srcRect/>
          <a:stretch>
            <a:fillRect/>
          </a:stretch>
        </p:blipFill>
        <p:spPr bwMode="auto">
          <a:xfrm rot="19633220">
            <a:off x="8269917" y="2124899"/>
            <a:ext cx="1411075" cy="540000"/>
          </a:xfrm>
          <a:prstGeom prst="rect">
            <a:avLst/>
          </a:prstGeom>
          <a:noFill/>
          <a:ln w="9525">
            <a:noFill/>
            <a:miter lim="800000"/>
            <a:headEnd/>
            <a:tailEnd/>
          </a:ln>
        </p:spPr>
      </p:pic>
      <p:pic>
        <p:nvPicPr>
          <p:cNvPr id="2" name="Image 1">
            <a:extLst>
              <a:ext uri="{FF2B5EF4-FFF2-40B4-BE49-F238E27FC236}">
                <a16:creationId xmlns:a16="http://schemas.microsoft.com/office/drawing/2014/main" id="{F9BB2048-AA90-414F-8B8D-18D3C8E50FC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foregroundMark x1="25231" y1="29424" x2="25231" y2="29424"/>
                        <a14:foregroundMark x1="26385" y1="30144" x2="26385" y2="30144"/>
                        <a14:foregroundMark x1="30846" y1="32446" x2="30846" y2="32446"/>
                        <a14:foregroundMark x1="38769" y1="35036" x2="38769" y2="35036"/>
                        <a14:foregroundMark x1="48000" y1="34676" x2="48000" y2="34676"/>
                        <a14:foregroundMark x1="50769" y1="29424" x2="50769" y2="29424"/>
                        <a14:foregroundMark x1="55538" y1="32446" x2="55538" y2="32446"/>
                        <a14:foregroundMark x1="67923" y1="33165" x2="67923" y2="33165"/>
                        <a14:foregroundMark x1="59923" y1="57770" x2="59923" y2="57770"/>
                        <a14:foregroundMark x1="54385" y1="63022" x2="54385" y2="63022"/>
                        <a14:foregroundMark x1="48385" y1="64173" x2="48385" y2="64173"/>
                        <a14:foregroundMark x1="51923" y1="68633" x2="51923" y2="68633"/>
                        <a14:foregroundMark x1="51923" y1="68633" x2="51923" y2="68633"/>
                        <a14:foregroundMark x1="52769" y1="62302" x2="52769" y2="62302"/>
                        <a14:foregroundMark x1="52769" y1="62302" x2="52769" y2="62302"/>
                        <a14:foregroundMark x1="61923" y1="57410" x2="61923" y2="57410"/>
                        <a14:foregroundMark x1="61923" y1="57410" x2="61923" y2="57410"/>
                        <a14:foregroundMark x1="53538" y1="33525" x2="53538" y2="33525"/>
                        <a14:foregroundMark x1="53538" y1="33525" x2="53538" y2="33525"/>
                      </a14:backgroundRemoval>
                    </a14:imgEffect>
                  </a14:imgLayer>
                </a14:imgProps>
              </a:ext>
            </a:extLst>
          </a:blip>
          <a:stretch>
            <a:fillRect/>
          </a:stretch>
        </p:blipFill>
        <p:spPr>
          <a:xfrm>
            <a:off x="4140582" y="5150377"/>
            <a:ext cx="993078" cy="1061829"/>
          </a:xfrm>
          <a:prstGeom prst="rect">
            <a:avLst/>
          </a:prstGeom>
        </p:spPr>
      </p:pic>
    </p:spTree>
    <p:extLst>
      <p:ext uri="{BB962C8B-B14F-4D97-AF65-F5344CB8AC3E}">
        <p14:creationId xmlns:p14="http://schemas.microsoft.com/office/powerpoint/2010/main" val="11830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fill="hold" nodeType="clickEffect">
                                  <p:stCondLst>
                                    <p:cond delay="0"/>
                                  </p:stCondLst>
                                  <p:childTnLst>
                                    <p:animMotion origin="layout" path="M -3.61111E-6 4.44444E-6 L -0.30364 0.22476 " pathEditMode="relative" rAng="0" ptsTypes="AA">
                                      <p:cBhvr>
                                        <p:cTn id="13" dur="2000" fill="hold"/>
                                        <p:tgtEl>
                                          <p:spTgt spid="72"/>
                                        </p:tgtEl>
                                        <p:attrNameLst>
                                          <p:attrName>ppt_x</p:attrName>
                                          <p:attrName>ppt_y</p:attrName>
                                        </p:attrNameLst>
                                      </p:cBhvr>
                                      <p:rCtr x="-15191" y="11227"/>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26" presetClass="emph" presetSubtype="0" repeatCount="indefinite" fill="hold" nodeType="withEffect">
                                  <p:stCondLst>
                                    <p:cond delay="0"/>
                                  </p:stCondLst>
                                  <p:childTnLst>
                                    <p:animEffect transition="out" filter="fade">
                                      <p:cBhvr>
                                        <p:cTn id="18" dur="1000" tmFilter="0, 0; .2, .5; .8, .5; 1, 0"/>
                                        <p:tgtEl>
                                          <p:spTgt spid="73"/>
                                        </p:tgtEl>
                                      </p:cBhvr>
                                    </p:animEffect>
                                    <p:animScale>
                                      <p:cBhvr>
                                        <p:cTn id="19" dur="500" autoRev="1" fill="hold"/>
                                        <p:tgtEl>
                                          <p:spTgt spid="7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44" presetClass="path" presetSubtype="0" fill="hold" nodeType="clickEffect">
                                  <p:stCondLst>
                                    <p:cond delay="0"/>
                                  </p:stCondLst>
                                  <p:childTnLst>
                                    <p:animMotion origin="layout" path="M -0.44514 0.51898 L -0.40486 0.44652 C -0.39618 0.43148 -0.38298 0.40717 -0.37257 0.3831 C -0.35868 0.35324 -0.34809 0.33009 -0.34166 0.31319 L -0.31041 0.23125 " pathEditMode="relative" rAng="18120000" ptsTypes="AAAAA">
                                      <p:cBhvr>
                                        <p:cTn id="23" dur="2000" spd="-100000" fill="hold"/>
                                        <p:tgtEl>
                                          <p:spTgt spid="72"/>
                                        </p:tgtEl>
                                        <p:attrNameLst>
                                          <p:attrName>ppt_x</p:attrName>
                                          <p:attrName>ppt_y</p:attrName>
                                        </p:attrNameLst>
                                      </p:cBhvr>
                                      <p:rCtr x="7049" y="-14120"/>
                                    </p:animMotion>
                                  </p:childTnLst>
                                </p:cTn>
                              </p:par>
                              <p:par>
                                <p:cTn id="24" presetID="8" presetClass="emph" presetSubtype="0" fill="hold" nodeType="withEffect">
                                  <p:stCondLst>
                                    <p:cond delay="0"/>
                                  </p:stCondLst>
                                  <p:childTnLst>
                                    <p:animRot by="1800000">
                                      <p:cBhvr>
                                        <p:cTn id="25" dur="2000" fill="hold"/>
                                        <p:tgtEl>
                                          <p:spTgt spid="72"/>
                                        </p:tgtEl>
                                        <p:attrNameLst>
                                          <p:attrName>r</p:attrName>
                                        </p:attrNameLst>
                                      </p:cBhvr>
                                    </p:animRo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thermique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86F163BA-CDF1-4A00-AB70-F4829FC455A4}"/>
              </a:ext>
            </a:extLst>
          </p:cNvPr>
          <p:cNvSpPr>
            <a:spLocks noChangeArrowheads="1"/>
          </p:cNvSpPr>
          <p:nvPr/>
        </p:nvSpPr>
        <p:spPr bwMode="auto">
          <a:xfrm>
            <a:off x="205408" y="1096989"/>
            <a:ext cx="8380325"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spcAft>
                <a:spcPts val="600"/>
              </a:spcAft>
              <a:buFont typeface="Wingdings" pitchFamily="2" charset="2"/>
              <a:buChar char="v"/>
            </a:pPr>
            <a:r>
              <a:rPr lang="fr-FR" altLang="fr-FR" b="1" kern="0" dirty="0">
                <a:solidFill>
                  <a:schemeClr val="tx2"/>
                </a:solidFill>
                <a:latin typeface="+mj-lt"/>
                <a:ea typeface="ＭＳ Ｐゴシック" pitchFamily="-84" charset="-128"/>
              </a:rPr>
              <a:t>Echanges thermiques dans l’atmosphère</a:t>
            </a:r>
            <a:endParaRPr lang="fr-FR" altLang="fr-FR" kern="0" dirty="0">
              <a:latin typeface="+mj-lt"/>
              <a:ea typeface="ＭＳ Ｐゴシック" pitchFamily="-84" charset="-128"/>
            </a:endParaRPr>
          </a:p>
          <a:p>
            <a:pPr marL="0" marR="0" lvl="0" indent="0" algn="l" defTabSz="914400" rtl="0" eaLnBrk="0" fontAlgn="base" latinLnBrk="0" hangingPunct="0">
              <a:spcBef>
                <a:spcPct val="0"/>
              </a:spcBef>
              <a:spcAft>
                <a:spcPts val="600"/>
              </a:spcAft>
              <a:buClrTx/>
              <a:buSzTx/>
              <a:buFontTx/>
              <a:buNone/>
              <a:tabLst/>
            </a:pPr>
            <a:r>
              <a:rPr lang="fr-FR" altLang="fr-FR" sz="1600" kern="0" dirty="0">
                <a:latin typeface="Candara"/>
                <a:ea typeface="ＭＳ Ｐゴシック" pitchFamily="-84" charset="-128"/>
              </a:rPr>
              <a:t>Le soleil transmet son énergie à la terre sous forme de r</a:t>
            </a:r>
            <a:r>
              <a:rPr lang="fr-FR" altLang="fr-FR" sz="1600" b="1" kern="0" dirty="0">
                <a:latin typeface="Candara"/>
                <a:ea typeface="ＭＳ Ｐゴシック" pitchFamily="-84" charset="-128"/>
              </a:rPr>
              <a:t>ayonnement</a:t>
            </a:r>
            <a:r>
              <a:rPr lang="fr-FR" altLang="fr-FR" sz="1600" kern="0" dirty="0">
                <a:latin typeface="Candara"/>
                <a:ea typeface="ＭＳ Ｐゴシック" pitchFamily="-84" charset="-128"/>
              </a:rPr>
              <a:t>. </a:t>
            </a:r>
          </a:p>
          <a:p>
            <a:pPr marL="285750" marR="0" lvl="0" indent="-285750" algn="l" defTabSz="914400" rtl="0" eaLnBrk="0" fontAlgn="base" latinLnBrk="0" hangingPunct="0">
              <a:spcBef>
                <a:spcPct val="0"/>
              </a:spcBef>
              <a:spcAft>
                <a:spcPts val="600"/>
              </a:spcAft>
              <a:buClrTx/>
              <a:buSzTx/>
              <a:buFont typeface="Wingdings" pitchFamily="2" charset="2"/>
              <a:buChar char="Ø"/>
              <a:tabLst/>
            </a:pPr>
            <a:r>
              <a:rPr lang="fr-FR" altLang="fr-FR" sz="1600" kern="0" dirty="0">
                <a:latin typeface="Candara"/>
                <a:ea typeface="ＭＳ Ｐゴシック" pitchFamily="-84" charset="-128"/>
              </a:rPr>
              <a:t>L’air en contact avec le sol, s’échauffe par </a:t>
            </a:r>
            <a:r>
              <a:rPr lang="fr-FR" altLang="fr-FR" sz="1600" b="1" kern="0" dirty="0">
                <a:latin typeface="Candara"/>
                <a:ea typeface="ＭＳ Ｐゴシック" pitchFamily="-84" charset="-128"/>
              </a:rPr>
              <a:t>conduction</a:t>
            </a:r>
            <a:r>
              <a:rPr lang="fr-FR" altLang="fr-FR" sz="1600" kern="0" dirty="0">
                <a:latin typeface="Candara"/>
                <a:ea typeface="ＭＳ Ｐゴシック" pitchFamily="-84" charset="-128"/>
              </a:rPr>
              <a:t>, s’allège et s’élève. </a:t>
            </a:r>
          </a:p>
          <a:p>
            <a:pPr marL="285750" marR="0" lvl="0" indent="-285750" algn="l" defTabSz="914400" rtl="0" eaLnBrk="0" fontAlgn="base" latinLnBrk="0" hangingPunct="0">
              <a:spcBef>
                <a:spcPct val="0"/>
              </a:spcBef>
              <a:spcAft>
                <a:spcPts val="600"/>
              </a:spcAft>
              <a:buClrTx/>
              <a:buSzTx/>
              <a:buFont typeface="Wingdings" pitchFamily="2" charset="2"/>
              <a:buChar char="Ø"/>
              <a:tabLst/>
            </a:pPr>
            <a:r>
              <a:rPr lang="fr-FR" altLang="fr-FR" sz="1600" kern="0" dirty="0">
                <a:latin typeface="Candara"/>
                <a:ea typeface="ＭＳ Ｐゴシック" pitchFamily="-84" charset="-128"/>
              </a:rPr>
              <a:t>Il est alors remplacé par de l’air frais plus lourd, qui descend.</a:t>
            </a:r>
          </a:p>
          <a:p>
            <a:pPr marL="285750" marR="0" lvl="0" indent="-285750" algn="l" defTabSz="914400" rtl="0" eaLnBrk="0" fontAlgn="base" latinLnBrk="0" hangingPunct="0">
              <a:spcBef>
                <a:spcPct val="0"/>
              </a:spcBef>
              <a:spcAft>
                <a:spcPts val="600"/>
              </a:spcAft>
              <a:buClrTx/>
              <a:buSzTx/>
              <a:buFont typeface="Wingdings" pitchFamily="2" charset="2"/>
              <a:buChar char="Ø"/>
              <a:tabLst/>
            </a:pPr>
            <a:r>
              <a:rPr lang="fr-FR" altLang="fr-FR" sz="1600" kern="0" dirty="0">
                <a:latin typeface="Candara"/>
                <a:ea typeface="ＭＳ Ｐゴシック" pitchFamily="-84" charset="-128"/>
              </a:rPr>
              <a:t>Ce mouvement vertical s’appelle un </a:t>
            </a:r>
            <a:r>
              <a:rPr lang="fr-FR" altLang="fr-FR" sz="1600" b="1" kern="0" dirty="0">
                <a:latin typeface="Candara"/>
                <a:ea typeface="ＭＳ Ｐゴシック" pitchFamily="-84" charset="-128"/>
              </a:rPr>
              <a:t>courant convectif</a:t>
            </a:r>
            <a:r>
              <a:rPr lang="fr-FR" altLang="fr-FR" sz="1600" kern="0" dirty="0">
                <a:latin typeface="Candara"/>
                <a:ea typeface="ＭＳ Ｐゴシック" pitchFamily="-84" charset="-128"/>
              </a:rPr>
              <a:t>. </a:t>
            </a:r>
          </a:p>
          <a:p>
            <a:pPr marL="0" marR="0" lvl="0" indent="0" algn="l" defTabSz="914400" rtl="0" eaLnBrk="0" fontAlgn="base" latinLnBrk="0" hangingPunct="0">
              <a:lnSpc>
                <a:spcPct val="100000"/>
              </a:lnSpc>
              <a:spcBef>
                <a:spcPct val="0"/>
              </a:spcBef>
              <a:spcAft>
                <a:spcPts val="600"/>
              </a:spcAft>
              <a:buClrTx/>
              <a:buSzTx/>
              <a:buFontTx/>
              <a:buNone/>
              <a:tabLst/>
            </a:pPr>
            <a:r>
              <a:rPr lang="fr-FR" altLang="fr-FR" sz="1600" kern="0" dirty="0">
                <a:latin typeface="Candara"/>
                <a:ea typeface="ＭＳ Ｐゴシック" pitchFamily="-84" charset="-128"/>
              </a:rPr>
              <a:t>Ce courant convectif ne se fait pas uniformément pour </a:t>
            </a:r>
            <a:r>
              <a:rPr lang="fr-FR" altLang="fr-FR" sz="1600" b="1" kern="0" dirty="0">
                <a:latin typeface="Candara"/>
                <a:ea typeface="ＭＳ Ｐゴシック" pitchFamily="-84" charset="-128"/>
              </a:rPr>
              <a:t>2 raisons </a:t>
            </a:r>
            <a:r>
              <a:rPr lang="fr-FR" altLang="fr-FR" sz="1600" kern="0" dirty="0">
                <a:latin typeface="Candara"/>
                <a:ea typeface="ＭＳ Ｐゴシック" pitchFamily="-84" charset="-128"/>
              </a:rPr>
              <a:t>:</a:t>
            </a:r>
          </a:p>
        </p:txBody>
      </p:sp>
      <p:sp>
        <p:nvSpPr>
          <p:cNvPr id="10" name="ZoneTexte 9">
            <a:extLst>
              <a:ext uri="{FF2B5EF4-FFF2-40B4-BE49-F238E27FC236}">
                <a16:creationId xmlns:a16="http://schemas.microsoft.com/office/drawing/2014/main" id="{DD6BF986-F279-4F99-9416-C5C6FA9BC104}"/>
              </a:ext>
            </a:extLst>
          </p:cNvPr>
          <p:cNvSpPr txBox="1"/>
          <p:nvPr/>
        </p:nvSpPr>
        <p:spPr>
          <a:xfrm>
            <a:off x="205408" y="3236812"/>
            <a:ext cx="8753061" cy="2046714"/>
          </a:xfrm>
          <a:prstGeom prst="rect">
            <a:avLst/>
          </a:prstGeom>
          <a:noFill/>
        </p:spPr>
        <p:txBody>
          <a:bodyPr wrap="square">
            <a:spAutoFit/>
          </a:bodyPr>
          <a:lstStyle/>
          <a:p>
            <a:pPr eaLnBrk="0" hangingPunct="0">
              <a:spcAft>
                <a:spcPts val="600"/>
              </a:spcAft>
              <a:defRPr/>
            </a:pPr>
            <a:r>
              <a:rPr lang="fr-FR" altLang="fr-FR" sz="1600" b="1" kern="0" dirty="0">
                <a:solidFill>
                  <a:srgbClr val="C00000"/>
                </a:solidFill>
                <a:latin typeface="Candara"/>
                <a:ea typeface="ＭＳ Ｐゴシック" pitchFamily="-84" charset="-128"/>
              </a:rPr>
              <a:t>1/ Nature du sol</a:t>
            </a:r>
          </a:p>
          <a:p>
            <a:pPr lvl="0" eaLnBrk="0" hangingPunct="0">
              <a:spcAft>
                <a:spcPts val="600"/>
              </a:spcAft>
            </a:pPr>
            <a:r>
              <a:rPr lang="fr-FR" altLang="fr-FR" sz="1600" kern="0" dirty="0">
                <a:latin typeface="Candara"/>
                <a:ea typeface="ＭＳ Ｐゴシック" pitchFamily="-84" charset="-128"/>
              </a:rPr>
              <a:t>En fonction de sa constitution géologique (roche, terre, eau) ou de son revêtement de surface (prés, sable, forêts, blé, villes), le sol va rayonner une quantité plus ou moins importante de chaleur.</a:t>
            </a:r>
          </a:p>
          <a:p>
            <a:pPr lvl="0" eaLnBrk="0" hangingPunct="0">
              <a:spcAft>
                <a:spcPts val="600"/>
              </a:spcAft>
            </a:pPr>
            <a:r>
              <a:rPr lang="fr-FR" altLang="fr-FR" sz="1600" kern="0" dirty="0">
                <a:latin typeface="Candara"/>
                <a:ea typeface="ＭＳ Ｐゴシック" pitchFamily="-84" charset="-128"/>
              </a:rPr>
              <a:t> C’est ce que l’on appelle </a:t>
            </a:r>
            <a:r>
              <a:rPr lang="fr-FR" altLang="fr-FR" sz="1600" b="1" kern="0" dirty="0">
                <a:latin typeface="Candara"/>
                <a:ea typeface="ＭＳ Ｐゴシック" pitchFamily="-84" charset="-128"/>
              </a:rPr>
              <a:t>l’indice Albédo</a:t>
            </a:r>
            <a:r>
              <a:rPr lang="fr-FR" altLang="fr-FR" sz="1600" kern="0" dirty="0">
                <a:latin typeface="Candara"/>
                <a:ea typeface="ＭＳ Ｐゴシック" pitchFamily="-84" charset="-128"/>
              </a:rPr>
              <a:t>, qui s’exprime en pourcentage </a:t>
            </a:r>
            <a:r>
              <a:rPr lang="fr-FR" sz="1600" dirty="0"/>
              <a:t>ou par un chiffre compris entre 0 et 1.</a:t>
            </a:r>
          </a:p>
          <a:p>
            <a:pPr marL="285750" lvl="0" indent="-285750" eaLnBrk="0" hangingPunct="0">
              <a:buFont typeface="Wingdings" pitchFamily="2" charset="2"/>
              <a:buChar char="Ø"/>
            </a:pPr>
            <a:r>
              <a:rPr lang="fr-FR" sz="1600" dirty="0"/>
              <a:t>Indice 0 ou 0% : toute la lumière est absorbée (trou noir)</a:t>
            </a:r>
          </a:p>
          <a:p>
            <a:pPr marL="285750" lvl="0" indent="-285750" eaLnBrk="0" hangingPunct="0">
              <a:buFont typeface="Wingdings" pitchFamily="2" charset="2"/>
              <a:buChar char="Ø"/>
            </a:pPr>
            <a:r>
              <a:rPr lang="fr-FR" sz="1600" dirty="0"/>
              <a:t>Indice 1 ou 100% : toute la lumière est réfléchie (miroir)</a:t>
            </a:r>
            <a:endParaRPr lang="fr-FR" altLang="fr-FR" sz="1600" kern="0" dirty="0">
              <a:latin typeface="Candara"/>
              <a:ea typeface="ＭＳ Ｐゴシック" pitchFamily="-84" charset="-128"/>
            </a:endParaRPr>
          </a:p>
        </p:txBody>
      </p:sp>
      <p:sp>
        <p:nvSpPr>
          <p:cNvPr id="11" name="Rectangle 8">
            <a:extLst>
              <a:ext uri="{FF2B5EF4-FFF2-40B4-BE49-F238E27FC236}">
                <a16:creationId xmlns:a16="http://schemas.microsoft.com/office/drawing/2014/main" id="{B7A095E1-4793-624E-9BC4-5CC0B82327AB}"/>
              </a:ext>
            </a:extLst>
          </p:cNvPr>
          <p:cNvSpPr>
            <a:spLocks noChangeArrowheads="1"/>
          </p:cNvSpPr>
          <p:nvPr/>
        </p:nvSpPr>
        <p:spPr bwMode="auto">
          <a:xfrm rot="10800000" flipV="1">
            <a:off x="177677" y="5496254"/>
            <a:ext cx="8721969"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449263" algn="r"/>
              </a:tabLst>
              <a:defRPr>
                <a:solidFill>
                  <a:schemeClr val="tx1"/>
                </a:solidFill>
                <a:latin typeface="Arial" panose="020B0604020202020204" pitchFamily="34" charset="0"/>
              </a:defRPr>
            </a:lvl1pPr>
            <a:lvl2pPr eaLnBrk="0" hangingPunct="0">
              <a:tabLst>
                <a:tab pos="449263" algn="r"/>
              </a:tabLst>
              <a:defRPr>
                <a:solidFill>
                  <a:schemeClr val="tx1"/>
                </a:solidFill>
                <a:latin typeface="Arial" panose="020B0604020202020204" pitchFamily="34" charset="0"/>
              </a:defRPr>
            </a:lvl2pPr>
            <a:lvl3pPr eaLnBrk="0" hangingPunct="0">
              <a:tabLst>
                <a:tab pos="449263" algn="r"/>
              </a:tabLst>
              <a:defRPr>
                <a:solidFill>
                  <a:schemeClr val="tx1"/>
                </a:solidFill>
                <a:latin typeface="Arial" panose="020B0604020202020204" pitchFamily="34" charset="0"/>
              </a:defRPr>
            </a:lvl3pPr>
            <a:lvl4pPr eaLnBrk="0" hangingPunct="0">
              <a:tabLst>
                <a:tab pos="449263" algn="r"/>
              </a:tabLst>
              <a:defRPr>
                <a:solidFill>
                  <a:schemeClr val="tx1"/>
                </a:solidFill>
                <a:latin typeface="Arial" panose="020B0604020202020204" pitchFamily="34" charset="0"/>
              </a:defRPr>
            </a:lvl4pPr>
            <a:lvl5pPr eaLnBrk="0" hangingPunct="0">
              <a:tabLst>
                <a:tab pos="449263"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Lst>
              <a:defRPr>
                <a:solidFill>
                  <a:schemeClr val="tx1"/>
                </a:solidFill>
                <a:latin typeface="Arial" panose="020B0604020202020204" pitchFamily="34" charset="0"/>
              </a:defRPr>
            </a:lvl9pPr>
          </a:lstStyle>
          <a:p>
            <a:pPr>
              <a:spcAft>
                <a:spcPts val="600"/>
              </a:spcAft>
              <a:tabLst/>
              <a:defRPr/>
            </a:pPr>
            <a:r>
              <a:rPr lang="fr-FR" altLang="fr-FR" sz="1600" b="1" kern="0" dirty="0">
                <a:solidFill>
                  <a:srgbClr val="C00000"/>
                </a:solidFill>
                <a:latin typeface="Candara"/>
                <a:ea typeface="ＭＳ Ｐゴシック" pitchFamily="-84" charset="-128"/>
              </a:rPr>
              <a:t>2/ Viscosité de l’air</a:t>
            </a:r>
          </a:p>
          <a:p>
            <a:pPr marR="0" lvl="0" algn="l" defTabSz="914400" rtl="0" eaLnBrk="0" fontAlgn="base" latinLnBrk="0" hangingPunct="0">
              <a:lnSpc>
                <a:spcPct val="100000"/>
              </a:lnSpc>
              <a:spcBef>
                <a:spcPct val="0"/>
              </a:spcBef>
              <a:spcAft>
                <a:spcPct val="0"/>
              </a:spcAft>
              <a:buClrTx/>
              <a:buSzTx/>
              <a:tabLst>
                <a:tab pos="449263" algn="r"/>
              </a:tabLst>
            </a:pPr>
            <a:r>
              <a:rPr lang="fr-FR" altLang="fr-FR" sz="1600" kern="0" dirty="0">
                <a:latin typeface="Candara"/>
                <a:ea typeface="ＭＳ Ｐゴシック" pitchFamily="-84" charset="-128"/>
              </a:rPr>
              <a:t>La viscosité de l’air retarde plus ou moins longtemps l’ascension de l’air chaud, en fonction de la nature et des aspérités du sol. </a:t>
            </a:r>
          </a:p>
        </p:txBody>
      </p:sp>
    </p:spTree>
    <p:extLst>
      <p:ext uri="{BB962C8B-B14F-4D97-AF65-F5344CB8AC3E}">
        <p14:creationId xmlns:p14="http://schemas.microsoft.com/office/powerpoint/2010/main" val="7173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1F81194-62E4-684C-8A3F-A6EE7EC56807}"/>
              </a:ext>
            </a:extLst>
          </p:cNvPr>
          <p:cNvGrpSpPr/>
          <p:nvPr/>
        </p:nvGrpSpPr>
        <p:grpSpPr>
          <a:xfrm>
            <a:off x="140889" y="1225471"/>
            <a:ext cx="8830638" cy="5022929"/>
            <a:chOff x="140889" y="1225471"/>
            <a:chExt cx="8830638" cy="5022929"/>
          </a:xfrm>
        </p:grpSpPr>
        <p:grpSp>
          <p:nvGrpSpPr>
            <p:cNvPr id="8" name="Groupe 7">
              <a:extLst>
                <a:ext uri="{FF2B5EF4-FFF2-40B4-BE49-F238E27FC236}">
                  <a16:creationId xmlns:a16="http://schemas.microsoft.com/office/drawing/2014/main" id="{1A568AED-9E89-F84E-B65C-C4EC0BCD0EBF}"/>
                </a:ext>
              </a:extLst>
            </p:cNvPr>
            <p:cNvGrpSpPr/>
            <p:nvPr/>
          </p:nvGrpSpPr>
          <p:grpSpPr>
            <a:xfrm>
              <a:off x="140889" y="1225471"/>
              <a:ext cx="8830638" cy="5022929"/>
              <a:chOff x="740700" y="1225470"/>
              <a:chExt cx="8244274" cy="5022929"/>
            </a:xfrm>
          </p:grpSpPr>
          <p:pic>
            <p:nvPicPr>
              <p:cNvPr id="6" name="Image 5">
                <a:extLst>
                  <a:ext uri="{FF2B5EF4-FFF2-40B4-BE49-F238E27FC236}">
                    <a16:creationId xmlns:a16="http://schemas.microsoft.com/office/drawing/2014/main" id="{BA98432F-975D-F247-9CBB-A7A191426E3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4296" y="1314450"/>
                <a:ext cx="8120678" cy="4933949"/>
              </a:xfrm>
              <a:prstGeom prst="rect">
                <a:avLst/>
              </a:prstGeom>
            </p:spPr>
          </p:pic>
          <p:pic>
            <p:nvPicPr>
              <p:cNvPr id="7" name="Image 6">
                <a:extLst>
                  <a:ext uri="{FF2B5EF4-FFF2-40B4-BE49-F238E27FC236}">
                    <a16:creationId xmlns:a16="http://schemas.microsoft.com/office/drawing/2014/main" id="{47992616-0380-7B46-9920-BBB19D230698}"/>
                  </a:ext>
                </a:extLst>
              </p:cNvPr>
              <p:cNvPicPr>
                <a:picLocks noChangeAspect="1"/>
              </p:cNvPicPr>
              <p:nvPr/>
            </p:nvPicPr>
            <p:blipFill>
              <a:blip r:embed="rId4"/>
              <a:stretch>
                <a:fillRect/>
              </a:stretch>
            </p:blipFill>
            <p:spPr>
              <a:xfrm>
                <a:off x="740700" y="1225470"/>
                <a:ext cx="3344086" cy="1106908"/>
              </a:xfrm>
              <a:prstGeom prst="rect">
                <a:avLst/>
              </a:prstGeom>
              <a:effectLst>
                <a:softEdge rad="139700"/>
              </a:effectLst>
            </p:spPr>
          </p:pic>
        </p:grpSp>
        <p:pic>
          <p:nvPicPr>
            <p:cNvPr id="40" name="Image 39">
              <a:extLst>
                <a:ext uri="{FF2B5EF4-FFF2-40B4-BE49-F238E27FC236}">
                  <a16:creationId xmlns:a16="http://schemas.microsoft.com/office/drawing/2014/main" id="{C4C51564-0EAA-5742-B943-B362ACC6E38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48718" y="4303059"/>
              <a:ext cx="968188" cy="1745723"/>
            </a:xfrm>
            <a:prstGeom prst="rect">
              <a:avLst/>
            </a:prstGeom>
            <a:effectLst>
              <a:softEdge rad="50800"/>
            </a:effectLst>
            <a:scene3d>
              <a:camera prst="perspectiveRelaxedModerately" fov="3300000">
                <a:rot lat="4119175" lon="2805442" rev="2902066"/>
              </a:camera>
              <a:lightRig rig="threePt" dir="t"/>
            </a:scene3d>
          </p:spPr>
        </p:pic>
      </p:grpSp>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thermique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642CC098-1B83-1143-83B6-697D1AD4A966}"/>
              </a:ext>
            </a:extLst>
          </p:cNvPr>
          <p:cNvSpPr>
            <a:spLocks noChangeArrowheads="1"/>
          </p:cNvSpPr>
          <p:nvPr/>
        </p:nvSpPr>
        <p:spPr bwMode="auto">
          <a:xfrm>
            <a:off x="253162" y="1453675"/>
            <a:ext cx="2945305" cy="338554"/>
          </a:xfrm>
          <a:prstGeom prst="rect">
            <a:avLst/>
          </a:prstGeom>
          <a:solidFill>
            <a:schemeClr val="bg2">
              <a:alpha val="92000"/>
            </a:schemeClr>
          </a:solidFill>
          <a:ln>
            <a:noFill/>
          </a:ln>
          <a:effectLst>
            <a:softEdge rad="38100"/>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Aft>
                <a:spcPts val="600"/>
              </a:spcAft>
            </a:pPr>
            <a:r>
              <a:rPr lang="fr-FR" altLang="fr-FR" sz="1600" kern="0" dirty="0">
                <a:latin typeface="Candara"/>
                <a:ea typeface="ＭＳ Ｐゴシック" pitchFamily="-84" charset="-128"/>
              </a:rPr>
              <a:t>Indice Albédo selon la surface</a:t>
            </a:r>
          </a:p>
        </p:txBody>
      </p:sp>
      <p:cxnSp>
        <p:nvCxnSpPr>
          <p:cNvPr id="35" name="Connecteur droit 34">
            <a:extLst>
              <a:ext uri="{FF2B5EF4-FFF2-40B4-BE49-F238E27FC236}">
                <a16:creationId xmlns:a16="http://schemas.microsoft.com/office/drawing/2014/main" id="{D53873E2-0726-F244-A3BB-F9FD45F3D046}"/>
              </a:ext>
            </a:extLst>
          </p:cNvPr>
          <p:cNvCxnSpPr>
            <a:cxnSpLocks/>
          </p:cNvCxnSpPr>
          <p:nvPr/>
        </p:nvCxnSpPr>
        <p:spPr>
          <a:xfrm flipH="1">
            <a:off x="966632" y="1799170"/>
            <a:ext cx="4168892" cy="343618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B1A70D5-473D-C342-BF62-C5DDF9885C07}"/>
              </a:ext>
            </a:extLst>
          </p:cNvPr>
          <p:cNvCxnSpPr>
            <a:cxnSpLocks/>
          </p:cNvCxnSpPr>
          <p:nvPr/>
        </p:nvCxnSpPr>
        <p:spPr>
          <a:xfrm>
            <a:off x="774083" y="4611725"/>
            <a:ext cx="182662" cy="623627"/>
          </a:xfrm>
          <a:prstGeom prst="line">
            <a:avLst/>
          </a:prstGeom>
          <a:ln w="57150">
            <a:solidFill>
              <a:srgbClr val="FFFF00"/>
            </a:solidFill>
            <a:headEnd type="triangle"/>
          </a:ln>
        </p:spPr>
        <p:style>
          <a:lnRef idx="1">
            <a:schemeClr val="accent1"/>
          </a:lnRef>
          <a:fillRef idx="0">
            <a:schemeClr val="accent1"/>
          </a:fillRef>
          <a:effectRef idx="0">
            <a:schemeClr val="accent1"/>
          </a:effectRef>
          <a:fontRef idx="minor">
            <a:schemeClr val="tx1"/>
          </a:fontRef>
        </p:style>
      </p:cxnSp>
      <p:sp>
        <p:nvSpPr>
          <p:cNvPr id="37" name="AutoShape 930">
            <a:extLst>
              <a:ext uri="{FF2B5EF4-FFF2-40B4-BE49-F238E27FC236}">
                <a16:creationId xmlns:a16="http://schemas.microsoft.com/office/drawing/2014/main" id="{68463934-5A43-8D40-9B75-D0A04D1CD663}"/>
              </a:ext>
            </a:extLst>
          </p:cNvPr>
          <p:cNvSpPr>
            <a:spLocks noChangeArrowheads="1"/>
          </p:cNvSpPr>
          <p:nvPr/>
        </p:nvSpPr>
        <p:spPr bwMode="auto">
          <a:xfrm>
            <a:off x="89477" y="4148295"/>
            <a:ext cx="1184138"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Océan</a:t>
            </a:r>
            <a:endParaRPr kumimoji="0" lang="fr-FR" altLang="fr-FR" sz="1400" i="0" u="none" strike="noStrike" kern="1200" cap="none" spc="0" normalizeH="0" baseline="0" noProof="0" dirty="0">
              <a:ln>
                <a:noFill/>
              </a:ln>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400" dirty="0">
                <a:latin typeface="Candara" panose="020E0502030303020204" pitchFamily="34" charset="0"/>
                <a:ea typeface="Times New Roman" panose="02020603050405020304" pitchFamily="18" charset="0"/>
              </a:rPr>
              <a:t>5</a:t>
            </a: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 à 10%</a:t>
            </a:r>
            <a:endParaRPr kumimoji="0" lang="fr-FR" altLang="fr-FR" sz="1400" i="0" u="none" strike="noStrike" kern="1200" cap="none" spc="0" normalizeH="0" baseline="0" noProof="0" dirty="0">
              <a:ln>
                <a:noFill/>
              </a:ln>
              <a:effectLst/>
              <a:uLnTx/>
              <a:uFillTx/>
              <a:latin typeface="Candara" panose="020E0502030303020204" pitchFamily="34" charset="0"/>
            </a:endParaRPr>
          </a:p>
        </p:txBody>
      </p:sp>
      <p:cxnSp>
        <p:nvCxnSpPr>
          <p:cNvPr id="38" name="Connecteur droit 37">
            <a:extLst>
              <a:ext uri="{FF2B5EF4-FFF2-40B4-BE49-F238E27FC236}">
                <a16:creationId xmlns:a16="http://schemas.microsoft.com/office/drawing/2014/main" id="{E9A7F0B7-DCB3-5C48-A081-77D16D730C2E}"/>
              </a:ext>
            </a:extLst>
          </p:cNvPr>
          <p:cNvCxnSpPr>
            <a:cxnSpLocks/>
          </p:cNvCxnSpPr>
          <p:nvPr/>
        </p:nvCxnSpPr>
        <p:spPr>
          <a:xfrm flipH="1">
            <a:off x="948696" y="4936173"/>
            <a:ext cx="394581" cy="29449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5F6D371-9A97-B14D-AFCB-04B9E9470DF3}"/>
              </a:ext>
            </a:extLst>
          </p:cNvPr>
          <p:cNvCxnSpPr>
            <a:cxnSpLocks/>
          </p:cNvCxnSpPr>
          <p:nvPr/>
        </p:nvCxnSpPr>
        <p:spPr>
          <a:xfrm flipH="1">
            <a:off x="5307841" y="2016690"/>
            <a:ext cx="291388" cy="205133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2A24EF8-5408-FF49-BDEE-50EE5518A992}"/>
              </a:ext>
            </a:extLst>
          </p:cNvPr>
          <p:cNvCxnSpPr>
            <a:cxnSpLocks/>
          </p:cNvCxnSpPr>
          <p:nvPr/>
        </p:nvCxnSpPr>
        <p:spPr>
          <a:xfrm>
            <a:off x="4836179" y="3155744"/>
            <a:ext cx="461775" cy="912284"/>
          </a:xfrm>
          <a:prstGeom prst="line">
            <a:avLst/>
          </a:prstGeom>
          <a:ln w="57150">
            <a:solidFill>
              <a:srgbClr val="FFFF00"/>
            </a:solidFill>
            <a:headEnd type="triangle"/>
          </a:ln>
        </p:spPr>
        <p:style>
          <a:lnRef idx="1">
            <a:schemeClr val="accent1"/>
          </a:lnRef>
          <a:fillRef idx="0">
            <a:schemeClr val="accent1"/>
          </a:fillRef>
          <a:effectRef idx="0">
            <a:schemeClr val="accent1"/>
          </a:effectRef>
          <a:fontRef idx="minor">
            <a:schemeClr val="tx1"/>
          </a:fontRef>
        </p:style>
      </p:cxnSp>
      <p:sp>
        <p:nvSpPr>
          <p:cNvPr id="44" name="AutoShape 930">
            <a:extLst>
              <a:ext uri="{FF2B5EF4-FFF2-40B4-BE49-F238E27FC236}">
                <a16:creationId xmlns:a16="http://schemas.microsoft.com/office/drawing/2014/main" id="{01496BB6-2E7C-6E40-A916-A90A6B7BBB12}"/>
              </a:ext>
            </a:extLst>
          </p:cNvPr>
          <p:cNvSpPr>
            <a:spLocks noChangeArrowheads="1"/>
          </p:cNvSpPr>
          <p:nvPr/>
        </p:nvSpPr>
        <p:spPr bwMode="auto">
          <a:xfrm>
            <a:off x="4108174" y="2705857"/>
            <a:ext cx="1419419"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i="0" u="none" strike="noStrike" kern="1200" cap="none" spc="0" normalizeH="0" noProof="0" dirty="0">
                <a:ln>
                  <a:noFill/>
                </a:ln>
                <a:effectLst/>
                <a:uLnTx/>
                <a:uFillTx/>
                <a:latin typeface="Candara" panose="020E0502030303020204" pitchFamily="34" charset="0"/>
                <a:ea typeface="Times New Roman" panose="02020603050405020304" pitchFamily="18" charset="0"/>
              </a:rPr>
              <a:t>neige</a:t>
            </a:r>
            <a:endParaRPr kumimoji="0" lang="fr-FR" altLang="fr-FR" sz="1400" i="0" u="none" strike="noStrike" kern="1200" cap="none" spc="0" normalizeH="0" baseline="0" noProof="0" dirty="0">
              <a:ln>
                <a:noFill/>
              </a:ln>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60 à 90%</a:t>
            </a:r>
            <a:endParaRPr kumimoji="0" lang="fr-FR" altLang="fr-FR" sz="1400" i="0" u="none" strike="noStrike" kern="1200" cap="none" spc="0" normalizeH="0" baseline="0" noProof="0" dirty="0">
              <a:ln>
                <a:noFill/>
              </a:ln>
              <a:effectLst/>
              <a:uLnTx/>
              <a:uFillTx/>
              <a:latin typeface="Candara" panose="020E0502030303020204" pitchFamily="34" charset="0"/>
            </a:endParaRPr>
          </a:p>
        </p:txBody>
      </p:sp>
      <p:cxnSp>
        <p:nvCxnSpPr>
          <p:cNvPr id="45" name="Connecteur droit 44">
            <a:extLst>
              <a:ext uri="{FF2B5EF4-FFF2-40B4-BE49-F238E27FC236}">
                <a16:creationId xmlns:a16="http://schemas.microsoft.com/office/drawing/2014/main" id="{C50BBC29-7719-C144-BB58-ECA13E0C9968}"/>
              </a:ext>
            </a:extLst>
          </p:cNvPr>
          <p:cNvCxnSpPr>
            <a:cxnSpLocks/>
          </p:cNvCxnSpPr>
          <p:nvPr/>
        </p:nvCxnSpPr>
        <p:spPr>
          <a:xfrm flipH="1">
            <a:off x="5289904" y="3557392"/>
            <a:ext cx="93648" cy="50594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A045B624-BFE2-474B-97A8-C79847862EEA}"/>
              </a:ext>
            </a:extLst>
          </p:cNvPr>
          <p:cNvCxnSpPr>
            <a:cxnSpLocks/>
          </p:cNvCxnSpPr>
          <p:nvPr/>
        </p:nvCxnSpPr>
        <p:spPr>
          <a:xfrm flipH="1">
            <a:off x="2729863" y="1934224"/>
            <a:ext cx="2826006" cy="334203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D67F6DD2-6B6E-C24F-9FF6-3977CEDC7482}"/>
              </a:ext>
            </a:extLst>
          </p:cNvPr>
          <p:cNvCxnSpPr>
            <a:cxnSpLocks/>
          </p:cNvCxnSpPr>
          <p:nvPr/>
        </p:nvCxnSpPr>
        <p:spPr>
          <a:xfrm>
            <a:off x="2529723" y="4279680"/>
            <a:ext cx="190254" cy="996575"/>
          </a:xfrm>
          <a:prstGeom prst="line">
            <a:avLst/>
          </a:prstGeom>
          <a:ln w="57150">
            <a:solidFill>
              <a:srgbClr val="FFFF00"/>
            </a:solidFill>
            <a:headEnd type="triangle"/>
          </a:ln>
        </p:spPr>
        <p:style>
          <a:lnRef idx="1">
            <a:schemeClr val="accent1"/>
          </a:lnRef>
          <a:fillRef idx="0">
            <a:schemeClr val="accent1"/>
          </a:fillRef>
          <a:effectRef idx="0">
            <a:schemeClr val="accent1"/>
          </a:effectRef>
          <a:fontRef idx="minor">
            <a:schemeClr val="tx1"/>
          </a:fontRef>
        </p:style>
      </p:cxnSp>
      <p:sp>
        <p:nvSpPr>
          <p:cNvPr id="58" name="AutoShape 930">
            <a:extLst>
              <a:ext uri="{FF2B5EF4-FFF2-40B4-BE49-F238E27FC236}">
                <a16:creationId xmlns:a16="http://schemas.microsoft.com/office/drawing/2014/main" id="{C6D529AF-6B1A-0148-871F-4F10FE5ED8E7}"/>
              </a:ext>
            </a:extLst>
          </p:cNvPr>
          <p:cNvSpPr>
            <a:spLocks noChangeArrowheads="1"/>
          </p:cNvSpPr>
          <p:nvPr/>
        </p:nvSpPr>
        <p:spPr bwMode="auto">
          <a:xfrm>
            <a:off x="1848849" y="3791234"/>
            <a:ext cx="1419419"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Sable</a:t>
            </a:r>
            <a:endParaRPr kumimoji="0" lang="fr-FR" altLang="fr-FR" sz="1400" i="0" u="none" strike="noStrike" kern="1200" cap="none" spc="0" normalizeH="0" baseline="0" noProof="0" dirty="0">
              <a:ln>
                <a:noFill/>
              </a:ln>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400" dirty="0">
                <a:latin typeface="Candara" panose="020E0502030303020204" pitchFamily="34" charset="0"/>
                <a:ea typeface="Times New Roman" panose="02020603050405020304" pitchFamily="18" charset="0"/>
              </a:rPr>
              <a:t>30</a:t>
            </a: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 à 50%</a:t>
            </a:r>
            <a:endParaRPr kumimoji="0" lang="fr-FR" altLang="fr-FR" sz="1400" i="0" u="none" strike="noStrike" kern="1200" cap="none" spc="0" normalizeH="0" baseline="0" noProof="0" dirty="0">
              <a:ln>
                <a:noFill/>
              </a:ln>
              <a:effectLst/>
              <a:uLnTx/>
              <a:uFillTx/>
              <a:latin typeface="Candara" panose="020E0502030303020204" pitchFamily="34" charset="0"/>
            </a:endParaRPr>
          </a:p>
        </p:txBody>
      </p:sp>
      <p:cxnSp>
        <p:nvCxnSpPr>
          <p:cNvPr id="59" name="Connecteur droit 58">
            <a:extLst>
              <a:ext uri="{FF2B5EF4-FFF2-40B4-BE49-F238E27FC236}">
                <a16:creationId xmlns:a16="http://schemas.microsoft.com/office/drawing/2014/main" id="{61439679-621B-CF46-88FA-350FDCA8B6A9}"/>
              </a:ext>
            </a:extLst>
          </p:cNvPr>
          <p:cNvCxnSpPr>
            <a:cxnSpLocks/>
          </p:cNvCxnSpPr>
          <p:nvPr/>
        </p:nvCxnSpPr>
        <p:spPr>
          <a:xfrm flipH="1">
            <a:off x="2711927" y="4836494"/>
            <a:ext cx="394528" cy="43507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359202E9-39C0-C646-91BF-E134AB96507D}"/>
              </a:ext>
            </a:extLst>
          </p:cNvPr>
          <p:cNvCxnSpPr>
            <a:cxnSpLocks/>
          </p:cNvCxnSpPr>
          <p:nvPr/>
        </p:nvCxnSpPr>
        <p:spPr>
          <a:xfrm flipH="1">
            <a:off x="5109617" y="2016690"/>
            <a:ext cx="511722" cy="338886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038BE5DE-E555-EE4D-BFC5-791E9C46B854}"/>
              </a:ext>
            </a:extLst>
          </p:cNvPr>
          <p:cNvCxnSpPr>
            <a:cxnSpLocks/>
          </p:cNvCxnSpPr>
          <p:nvPr/>
        </p:nvCxnSpPr>
        <p:spPr>
          <a:xfrm>
            <a:off x="4721171" y="4881686"/>
            <a:ext cx="366033" cy="511342"/>
          </a:xfrm>
          <a:prstGeom prst="line">
            <a:avLst/>
          </a:prstGeom>
          <a:ln w="57150">
            <a:solidFill>
              <a:srgbClr val="FFFF00"/>
            </a:solidFill>
            <a:headEnd type="triangle"/>
          </a:ln>
        </p:spPr>
        <p:style>
          <a:lnRef idx="1">
            <a:schemeClr val="accent1"/>
          </a:lnRef>
          <a:fillRef idx="0">
            <a:schemeClr val="accent1"/>
          </a:fillRef>
          <a:effectRef idx="0">
            <a:schemeClr val="accent1"/>
          </a:effectRef>
          <a:fontRef idx="minor">
            <a:schemeClr val="tx1"/>
          </a:fontRef>
        </p:style>
      </p:cxnSp>
      <p:sp>
        <p:nvSpPr>
          <p:cNvPr id="64" name="AutoShape 930">
            <a:extLst>
              <a:ext uri="{FF2B5EF4-FFF2-40B4-BE49-F238E27FC236}">
                <a16:creationId xmlns:a16="http://schemas.microsoft.com/office/drawing/2014/main" id="{BB48BB0E-2FDD-704B-B8DB-BCFC0052C69A}"/>
              </a:ext>
            </a:extLst>
          </p:cNvPr>
          <p:cNvSpPr>
            <a:spLocks noChangeArrowheads="1"/>
          </p:cNvSpPr>
          <p:nvPr/>
        </p:nvSpPr>
        <p:spPr bwMode="auto">
          <a:xfrm>
            <a:off x="3585184" y="4556272"/>
            <a:ext cx="1419419"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i="0" u="none" strike="noStrike" kern="1200" cap="none" spc="0" normalizeH="0" baseline="0" noProof="0" dirty="0">
                <a:ln>
                  <a:noFill/>
                </a:ln>
                <a:solidFill>
                  <a:schemeClr val="bg1"/>
                </a:solidFill>
                <a:effectLst/>
                <a:uLnTx/>
                <a:uFillTx/>
                <a:latin typeface="Candara" panose="020E0502030303020204" pitchFamily="34" charset="0"/>
                <a:ea typeface="Times New Roman" panose="02020603050405020304" pitchFamily="18" charset="0"/>
              </a:rPr>
              <a:t>Forêt</a:t>
            </a:r>
            <a:endParaRPr kumimoji="0" lang="fr-FR" altLang="fr-FR" sz="1400" i="0" u="none" strike="noStrike" kern="1200" cap="none" spc="0" normalizeH="0" baseline="0" noProof="0" dirty="0">
              <a:ln>
                <a:noFill/>
              </a:ln>
              <a:solidFill>
                <a:schemeClr val="bg1"/>
              </a:solidFill>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400" dirty="0">
                <a:solidFill>
                  <a:schemeClr val="bg1"/>
                </a:solidFill>
                <a:latin typeface="Candara" panose="020E0502030303020204" pitchFamily="34" charset="0"/>
                <a:ea typeface="Times New Roman" panose="02020603050405020304" pitchFamily="18" charset="0"/>
              </a:rPr>
              <a:t>5</a:t>
            </a:r>
            <a:r>
              <a:rPr kumimoji="0" lang="fr-FR" altLang="fr-FR" sz="1400" i="0" u="none" strike="noStrike" kern="1200" cap="none" spc="0" normalizeH="0" baseline="0" noProof="0" dirty="0">
                <a:ln>
                  <a:noFill/>
                </a:ln>
                <a:solidFill>
                  <a:schemeClr val="bg1"/>
                </a:solidFill>
                <a:effectLst/>
                <a:uLnTx/>
                <a:uFillTx/>
                <a:latin typeface="Candara" panose="020E0502030303020204" pitchFamily="34" charset="0"/>
                <a:ea typeface="Times New Roman" panose="02020603050405020304" pitchFamily="18" charset="0"/>
              </a:rPr>
              <a:t> à 15%</a:t>
            </a:r>
            <a:endParaRPr kumimoji="0" lang="fr-FR" altLang="fr-FR" sz="1400" i="0" u="none" strike="noStrike" kern="1200" cap="none" spc="0" normalizeH="0" baseline="0" noProof="0" dirty="0">
              <a:ln>
                <a:noFill/>
              </a:ln>
              <a:solidFill>
                <a:schemeClr val="bg1"/>
              </a:solidFill>
              <a:effectLst/>
              <a:uLnTx/>
              <a:uFillTx/>
              <a:latin typeface="Candara" panose="020E0502030303020204" pitchFamily="34" charset="0"/>
            </a:endParaRPr>
          </a:p>
        </p:txBody>
      </p:sp>
      <p:cxnSp>
        <p:nvCxnSpPr>
          <p:cNvPr id="65" name="Connecteur droit 64">
            <a:extLst>
              <a:ext uri="{FF2B5EF4-FFF2-40B4-BE49-F238E27FC236}">
                <a16:creationId xmlns:a16="http://schemas.microsoft.com/office/drawing/2014/main" id="{A2DF4B11-74B8-B04D-AAD0-6C682F49FF85}"/>
              </a:ext>
            </a:extLst>
          </p:cNvPr>
          <p:cNvCxnSpPr>
            <a:cxnSpLocks/>
          </p:cNvCxnSpPr>
          <p:nvPr/>
        </p:nvCxnSpPr>
        <p:spPr>
          <a:xfrm flipH="1">
            <a:off x="5091680" y="4747707"/>
            <a:ext cx="113064" cy="65315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B213848-C32C-584E-9300-4951600BC7CB}"/>
              </a:ext>
            </a:extLst>
          </p:cNvPr>
          <p:cNvCxnSpPr>
            <a:cxnSpLocks/>
          </p:cNvCxnSpPr>
          <p:nvPr/>
        </p:nvCxnSpPr>
        <p:spPr>
          <a:xfrm>
            <a:off x="5663618" y="1934224"/>
            <a:ext cx="1294696" cy="306371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4F51F18-AC18-CD4D-955B-667D4382836F}"/>
              </a:ext>
            </a:extLst>
          </p:cNvPr>
          <p:cNvCxnSpPr>
            <a:cxnSpLocks/>
          </p:cNvCxnSpPr>
          <p:nvPr/>
        </p:nvCxnSpPr>
        <p:spPr>
          <a:xfrm flipH="1">
            <a:off x="6937123" y="4472721"/>
            <a:ext cx="366033" cy="511342"/>
          </a:xfrm>
          <a:prstGeom prst="line">
            <a:avLst/>
          </a:prstGeom>
          <a:ln w="57150">
            <a:solidFill>
              <a:srgbClr val="FFFF00"/>
            </a:solidFill>
            <a:headEnd type="triangle"/>
          </a:ln>
        </p:spPr>
        <p:style>
          <a:lnRef idx="1">
            <a:schemeClr val="accent1"/>
          </a:lnRef>
          <a:fillRef idx="0">
            <a:schemeClr val="accent1"/>
          </a:fillRef>
          <a:effectRef idx="0">
            <a:schemeClr val="accent1"/>
          </a:effectRef>
          <a:fontRef idx="minor">
            <a:schemeClr val="tx1"/>
          </a:fontRef>
        </p:style>
      </p:cxnSp>
      <p:sp>
        <p:nvSpPr>
          <p:cNvPr id="80" name="AutoShape 930">
            <a:extLst>
              <a:ext uri="{FF2B5EF4-FFF2-40B4-BE49-F238E27FC236}">
                <a16:creationId xmlns:a16="http://schemas.microsoft.com/office/drawing/2014/main" id="{896C31CB-B9FF-E740-BA8A-09BABA9D0172}"/>
              </a:ext>
            </a:extLst>
          </p:cNvPr>
          <p:cNvSpPr>
            <a:spLocks noChangeArrowheads="1"/>
          </p:cNvSpPr>
          <p:nvPr/>
        </p:nvSpPr>
        <p:spPr bwMode="auto">
          <a:xfrm>
            <a:off x="6585441" y="3993348"/>
            <a:ext cx="1419419"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400" noProof="0" dirty="0">
                <a:latin typeface="Candara" panose="020E0502030303020204" pitchFamily="34" charset="0"/>
              </a:rPr>
              <a:t>Champs de blé</a:t>
            </a:r>
            <a:endParaRPr kumimoji="0" lang="fr-FR" altLang="fr-FR" sz="1400" i="0" u="none" strike="noStrike" kern="1200" cap="none" spc="0" normalizeH="0" baseline="0" noProof="0" dirty="0">
              <a:ln>
                <a:noFill/>
              </a:ln>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400" dirty="0">
                <a:latin typeface="Candara" panose="020E0502030303020204" pitchFamily="34" charset="0"/>
                <a:ea typeface="Times New Roman" panose="02020603050405020304" pitchFamily="18" charset="0"/>
              </a:rPr>
              <a:t>25</a:t>
            </a:r>
            <a:r>
              <a:rPr kumimoji="0" lang="fr-FR" altLang="fr-FR" sz="1400" i="0" u="none" strike="noStrike" kern="1200" cap="none" spc="0" normalizeH="0" baseline="0" noProof="0" dirty="0">
                <a:ln>
                  <a:noFill/>
                </a:ln>
                <a:effectLst/>
                <a:uLnTx/>
                <a:uFillTx/>
                <a:latin typeface="Candara" panose="020E0502030303020204" pitchFamily="34" charset="0"/>
                <a:ea typeface="Times New Roman" panose="02020603050405020304" pitchFamily="18" charset="0"/>
              </a:rPr>
              <a:t> à 35%</a:t>
            </a:r>
            <a:endParaRPr kumimoji="0" lang="fr-FR" altLang="fr-FR" sz="1400" i="0" u="none" strike="noStrike" kern="1200" cap="none" spc="0" normalizeH="0" baseline="0" noProof="0" dirty="0">
              <a:ln>
                <a:noFill/>
              </a:ln>
              <a:effectLst/>
              <a:uLnTx/>
              <a:uFillTx/>
              <a:latin typeface="Candara" panose="020E0502030303020204" pitchFamily="34" charset="0"/>
            </a:endParaRPr>
          </a:p>
        </p:txBody>
      </p:sp>
      <p:cxnSp>
        <p:nvCxnSpPr>
          <p:cNvPr id="81" name="Connecteur droit 80">
            <a:extLst>
              <a:ext uri="{FF2B5EF4-FFF2-40B4-BE49-F238E27FC236}">
                <a16:creationId xmlns:a16="http://schemas.microsoft.com/office/drawing/2014/main" id="{0EC55341-4473-AE4D-9BAF-2BD9E45843EC}"/>
              </a:ext>
            </a:extLst>
          </p:cNvPr>
          <p:cNvCxnSpPr>
            <a:cxnSpLocks/>
          </p:cNvCxnSpPr>
          <p:nvPr/>
        </p:nvCxnSpPr>
        <p:spPr>
          <a:xfrm>
            <a:off x="6718829" y="4365736"/>
            <a:ext cx="253567" cy="62751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6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22" presetClass="exit" presetSubtype="1" fill="hold" nodeType="withEffect">
                                  <p:stCondLst>
                                    <p:cond delay="500"/>
                                  </p:stCondLst>
                                  <p:childTnLst>
                                    <p:animEffect transition="out" filter="wipe(up)">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22" presetClass="entr" presetSubtype="1"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par>
                                <p:cTn id="14" presetID="22" presetClass="entr" presetSubtype="4" fill="hold" nodeType="withEffect">
                                  <p:stCondLst>
                                    <p:cond delay="50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up)">
                                      <p:cBhvr>
                                        <p:cTn id="26" dur="500"/>
                                        <p:tgtEl>
                                          <p:spTgt spid="35"/>
                                        </p:tgtEl>
                                      </p:cBhvr>
                                    </p:animEffect>
                                  </p:childTnLst>
                                </p:cTn>
                              </p:par>
                              <p:par>
                                <p:cTn id="27" presetID="22" presetClass="exit" presetSubtype="1" fill="hold" nodeType="withEffect">
                                  <p:stCondLst>
                                    <p:cond delay="500"/>
                                  </p:stCondLst>
                                  <p:childTnLst>
                                    <p:animEffect transition="out" filter="wipe(up)">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22" presetClass="entr" presetSubtype="1" fill="hold" nodeType="withEffect">
                                  <p:stCondLst>
                                    <p:cond delay="50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par>
                                <p:cTn id="33" presetID="22" presetClass="entr" presetSubtype="4" fill="hold" nodeType="withEffect">
                                  <p:stCondLst>
                                    <p:cond delay="5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up)">
                                      <p:cBhvr>
                                        <p:cTn id="45" dur="500"/>
                                        <p:tgtEl>
                                          <p:spTgt spid="56"/>
                                        </p:tgtEl>
                                      </p:cBhvr>
                                    </p:animEffect>
                                  </p:childTnLst>
                                </p:cTn>
                              </p:par>
                              <p:par>
                                <p:cTn id="46" presetID="22" presetClass="exit" presetSubtype="1" fill="hold" nodeType="withEffect">
                                  <p:stCondLst>
                                    <p:cond delay="500"/>
                                  </p:stCondLst>
                                  <p:childTnLst>
                                    <p:animEffect transition="out" filter="wipe(up)">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22" presetClass="entr" presetSubtype="1" fill="hold" nodeType="withEffect">
                                  <p:stCondLst>
                                    <p:cond delay="500"/>
                                  </p:stCondLst>
                                  <p:childTnLst>
                                    <p:set>
                                      <p:cBhvr>
                                        <p:cTn id="50" dur="1" fill="hold">
                                          <p:stCondLst>
                                            <p:cond delay="0"/>
                                          </p:stCondLst>
                                        </p:cTn>
                                        <p:tgtEl>
                                          <p:spTgt spid="59"/>
                                        </p:tgtEl>
                                        <p:attrNameLst>
                                          <p:attrName>style.visibility</p:attrName>
                                        </p:attrNameLst>
                                      </p:cBhvr>
                                      <p:to>
                                        <p:strVal val="visible"/>
                                      </p:to>
                                    </p:set>
                                    <p:animEffect transition="in" filter="wipe(up)">
                                      <p:cBhvr>
                                        <p:cTn id="51" dur="500"/>
                                        <p:tgtEl>
                                          <p:spTgt spid="59"/>
                                        </p:tgtEl>
                                      </p:cBhvr>
                                    </p:animEffect>
                                  </p:childTnLst>
                                </p:cTn>
                              </p:par>
                              <p:par>
                                <p:cTn id="52" presetID="22" presetClass="entr" presetSubtype="4" fill="hold" nodeType="withEffect">
                                  <p:stCondLst>
                                    <p:cond delay="500"/>
                                  </p:stCondLst>
                                  <p:childTnLst>
                                    <p:set>
                                      <p:cBhvr>
                                        <p:cTn id="53" dur="1" fill="hold">
                                          <p:stCondLst>
                                            <p:cond delay="0"/>
                                          </p:stCondLst>
                                        </p:cTn>
                                        <p:tgtEl>
                                          <p:spTgt spid="57"/>
                                        </p:tgtEl>
                                        <p:attrNameLst>
                                          <p:attrName>style.visibility</p:attrName>
                                        </p:attrNameLst>
                                      </p:cBhvr>
                                      <p:to>
                                        <p:strVal val="visible"/>
                                      </p:to>
                                    </p:set>
                                    <p:animEffect transition="in" filter="wipe(down)">
                                      <p:cBhvr>
                                        <p:cTn id="54" dur="500"/>
                                        <p:tgtEl>
                                          <p:spTgt spid="57"/>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Effect transition="in" filter="fade">
                                      <p:cBhvr>
                                        <p:cTn id="60" dur="500"/>
                                        <p:tgtEl>
                                          <p:spTgt spid="58"/>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up)">
                                      <p:cBhvr>
                                        <p:cTn id="64" dur="500"/>
                                        <p:tgtEl>
                                          <p:spTgt spid="62"/>
                                        </p:tgtEl>
                                      </p:cBhvr>
                                    </p:animEffect>
                                  </p:childTnLst>
                                </p:cTn>
                              </p:par>
                              <p:par>
                                <p:cTn id="65" presetID="22" presetClass="exit" presetSubtype="1" fill="hold" nodeType="withEffect">
                                  <p:stCondLst>
                                    <p:cond delay="500"/>
                                  </p:stCondLst>
                                  <p:childTnLst>
                                    <p:animEffect transition="out" filter="wipe(up)">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22" presetClass="entr" presetSubtype="1" fill="hold" nodeType="withEffect">
                                  <p:stCondLst>
                                    <p:cond delay="500"/>
                                  </p:stCondLst>
                                  <p:childTnLst>
                                    <p:set>
                                      <p:cBhvr>
                                        <p:cTn id="69" dur="1" fill="hold">
                                          <p:stCondLst>
                                            <p:cond delay="0"/>
                                          </p:stCondLst>
                                        </p:cTn>
                                        <p:tgtEl>
                                          <p:spTgt spid="65"/>
                                        </p:tgtEl>
                                        <p:attrNameLst>
                                          <p:attrName>style.visibility</p:attrName>
                                        </p:attrNameLst>
                                      </p:cBhvr>
                                      <p:to>
                                        <p:strVal val="visible"/>
                                      </p:to>
                                    </p:set>
                                    <p:animEffect transition="in" filter="wipe(up)">
                                      <p:cBhvr>
                                        <p:cTn id="70" dur="500"/>
                                        <p:tgtEl>
                                          <p:spTgt spid="65"/>
                                        </p:tgtEl>
                                      </p:cBhvr>
                                    </p:animEffect>
                                  </p:childTnLst>
                                </p:cTn>
                              </p:par>
                              <p:par>
                                <p:cTn id="71" presetID="22" presetClass="entr" presetSubtype="4" fill="hold" nodeType="withEffect">
                                  <p:stCondLst>
                                    <p:cond delay="500"/>
                                  </p:stCondLst>
                                  <p:childTnLst>
                                    <p:set>
                                      <p:cBhvr>
                                        <p:cTn id="72" dur="1" fill="hold">
                                          <p:stCondLst>
                                            <p:cond delay="0"/>
                                          </p:stCondLst>
                                        </p:cTn>
                                        <p:tgtEl>
                                          <p:spTgt spid="63"/>
                                        </p:tgtEl>
                                        <p:attrNameLst>
                                          <p:attrName>style.visibility</p:attrName>
                                        </p:attrNameLst>
                                      </p:cBhvr>
                                      <p:to>
                                        <p:strVal val="visible"/>
                                      </p:to>
                                    </p:set>
                                    <p:animEffect transition="in" filter="wipe(down)">
                                      <p:cBhvr>
                                        <p:cTn id="73" dur="500"/>
                                        <p:tgtEl>
                                          <p:spTgt spid="63"/>
                                        </p:tgtEl>
                                      </p:cBhvr>
                                    </p:animEffect>
                                  </p:childTnLst>
                                </p:cTn>
                              </p:par>
                            </p:childTnLst>
                          </p:cTn>
                        </p:par>
                        <p:par>
                          <p:cTn id="74" fill="hold">
                            <p:stCondLst>
                              <p:cond delay="5500"/>
                            </p:stCondLst>
                            <p:childTnLst>
                              <p:par>
                                <p:cTn id="75" presetID="53" presetClass="entr" presetSubtype="16"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p:cTn id="77" dur="500" fill="hold"/>
                                        <p:tgtEl>
                                          <p:spTgt spid="64"/>
                                        </p:tgtEl>
                                        <p:attrNameLst>
                                          <p:attrName>ppt_w</p:attrName>
                                        </p:attrNameLst>
                                      </p:cBhvr>
                                      <p:tavLst>
                                        <p:tav tm="0">
                                          <p:val>
                                            <p:fltVal val="0"/>
                                          </p:val>
                                        </p:tav>
                                        <p:tav tm="100000">
                                          <p:val>
                                            <p:strVal val="#ppt_w"/>
                                          </p:val>
                                        </p:tav>
                                      </p:tavLst>
                                    </p:anim>
                                    <p:anim calcmode="lin" valueType="num">
                                      <p:cBhvr>
                                        <p:cTn id="78" dur="500" fill="hold"/>
                                        <p:tgtEl>
                                          <p:spTgt spid="64"/>
                                        </p:tgtEl>
                                        <p:attrNameLst>
                                          <p:attrName>ppt_h</p:attrName>
                                        </p:attrNameLst>
                                      </p:cBhvr>
                                      <p:tavLst>
                                        <p:tav tm="0">
                                          <p:val>
                                            <p:fltVal val="0"/>
                                          </p:val>
                                        </p:tav>
                                        <p:tav tm="100000">
                                          <p:val>
                                            <p:strVal val="#ppt_h"/>
                                          </p:val>
                                        </p:tav>
                                      </p:tavLst>
                                    </p:anim>
                                    <p:animEffect transition="in" filter="fade">
                                      <p:cBhvr>
                                        <p:cTn id="79" dur="500"/>
                                        <p:tgtEl>
                                          <p:spTgt spid="64"/>
                                        </p:tgtEl>
                                      </p:cBhvr>
                                    </p:animEffect>
                                  </p:childTnLst>
                                </p:cTn>
                              </p:par>
                            </p:childTnLst>
                          </p:cTn>
                        </p:par>
                        <p:par>
                          <p:cTn id="80" fill="hold">
                            <p:stCondLst>
                              <p:cond delay="6000"/>
                            </p:stCondLst>
                            <p:childTnLst>
                              <p:par>
                                <p:cTn id="81" presetID="22" presetClass="entr" presetSubtype="1" fill="hold" nodeType="after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wipe(up)">
                                      <p:cBhvr>
                                        <p:cTn id="83" dur="500"/>
                                        <p:tgtEl>
                                          <p:spTgt spid="78"/>
                                        </p:tgtEl>
                                      </p:cBhvr>
                                    </p:animEffect>
                                  </p:childTnLst>
                                </p:cTn>
                              </p:par>
                              <p:par>
                                <p:cTn id="84" presetID="22" presetClass="exit" presetSubtype="1" fill="hold" nodeType="withEffect">
                                  <p:stCondLst>
                                    <p:cond delay="500"/>
                                  </p:stCondLst>
                                  <p:childTnLst>
                                    <p:animEffect transition="out" filter="wipe(up)">
                                      <p:cBhvr>
                                        <p:cTn id="85" dur="500"/>
                                        <p:tgtEl>
                                          <p:spTgt spid="78"/>
                                        </p:tgtEl>
                                      </p:cBhvr>
                                    </p:animEffect>
                                    <p:set>
                                      <p:cBhvr>
                                        <p:cTn id="86" dur="1" fill="hold">
                                          <p:stCondLst>
                                            <p:cond delay="499"/>
                                          </p:stCondLst>
                                        </p:cTn>
                                        <p:tgtEl>
                                          <p:spTgt spid="78"/>
                                        </p:tgtEl>
                                        <p:attrNameLst>
                                          <p:attrName>style.visibility</p:attrName>
                                        </p:attrNameLst>
                                      </p:cBhvr>
                                      <p:to>
                                        <p:strVal val="hidden"/>
                                      </p:to>
                                    </p:set>
                                  </p:childTnLst>
                                </p:cTn>
                              </p:par>
                              <p:par>
                                <p:cTn id="87" presetID="22" presetClass="entr" presetSubtype="1" fill="hold" nodeType="withEffect">
                                  <p:stCondLst>
                                    <p:cond delay="500"/>
                                  </p:stCondLst>
                                  <p:childTnLst>
                                    <p:set>
                                      <p:cBhvr>
                                        <p:cTn id="88" dur="1" fill="hold">
                                          <p:stCondLst>
                                            <p:cond delay="0"/>
                                          </p:stCondLst>
                                        </p:cTn>
                                        <p:tgtEl>
                                          <p:spTgt spid="81"/>
                                        </p:tgtEl>
                                        <p:attrNameLst>
                                          <p:attrName>style.visibility</p:attrName>
                                        </p:attrNameLst>
                                      </p:cBhvr>
                                      <p:to>
                                        <p:strVal val="visible"/>
                                      </p:to>
                                    </p:set>
                                    <p:animEffect transition="in" filter="wipe(up)">
                                      <p:cBhvr>
                                        <p:cTn id="89" dur="500"/>
                                        <p:tgtEl>
                                          <p:spTgt spid="81"/>
                                        </p:tgtEl>
                                      </p:cBhvr>
                                    </p:animEffect>
                                  </p:childTnLst>
                                </p:cTn>
                              </p:par>
                              <p:par>
                                <p:cTn id="90" presetID="22" presetClass="entr" presetSubtype="4" fill="hold" nodeType="withEffect">
                                  <p:stCondLst>
                                    <p:cond delay="500"/>
                                  </p:stCondLst>
                                  <p:childTnLst>
                                    <p:set>
                                      <p:cBhvr>
                                        <p:cTn id="91" dur="1" fill="hold">
                                          <p:stCondLst>
                                            <p:cond delay="0"/>
                                          </p:stCondLst>
                                        </p:cTn>
                                        <p:tgtEl>
                                          <p:spTgt spid="79"/>
                                        </p:tgtEl>
                                        <p:attrNameLst>
                                          <p:attrName>style.visibility</p:attrName>
                                        </p:attrNameLst>
                                      </p:cBhvr>
                                      <p:to>
                                        <p:strVal val="visible"/>
                                      </p:to>
                                    </p:set>
                                    <p:animEffect transition="in" filter="wipe(down)">
                                      <p:cBhvr>
                                        <p:cTn id="92" dur="500"/>
                                        <p:tgtEl>
                                          <p:spTgt spid="79"/>
                                        </p:tgtEl>
                                      </p:cBhvr>
                                    </p:animEffect>
                                  </p:childTnLst>
                                </p:cTn>
                              </p:par>
                            </p:childTnLst>
                          </p:cTn>
                        </p:par>
                        <p:par>
                          <p:cTn id="93" fill="hold">
                            <p:stCondLst>
                              <p:cond delay="7000"/>
                            </p:stCondLst>
                            <p:childTnLst>
                              <p:par>
                                <p:cTn id="94" presetID="53" presetClass="entr" presetSubtype="16" fill="hold" grpId="0" nodeType="afterEffect">
                                  <p:stCondLst>
                                    <p:cond delay="0"/>
                                  </p:stCondLst>
                                  <p:childTnLst>
                                    <p:set>
                                      <p:cBhvr>
                                        <p:cTn id="95" dur="1" fill="hold">
                                          <p:stCondLst>
                                            <p:cond delay="0"/>
                                          </p:stCondLst>
                                        </p:cTn>
                                        <p:tgtEl>
                                          <p:spTgt spid="80"/>
                                        </p:tgtEl>
                                        <p:attrNameLst>
                                          <p:attrName>style.visibility</p:attrName>
                                        </p:attrNameLst>
                                      </p:cBhvr>
                                      <p:to>
                                        <p:strVal val="visible"/>
                                      </p:to>
                                    </p:set>
                                    <p:anim calcmode="lin" valueType="num">
                                      <p:cBhvr>
                                        <p:cTn id="96" dur="500" fill="hold"/>
                                        <p:tgtEl>
                                          <p:spTgt spid="80"/>
                                        </p:tgtEl>
                                        <p:attrNameLst>
                                          <p:attrName>ppt_w</p:attrName>
                                        </p:attrNameLst>
                                      </p:cBhvr>
                                      <p:tavLst>
                                        <p:tav tm="0">
                                          <p:val>
                                            <p:fltVal val="0"/>
                                          </p:val>
                                        </p:tav>
                                        <p:tav tm="100000">
                                          <p:val>
                                            <p:strVal val="#ppt_w"/>
                                          </p:val>
                                        </p:tav>
                                      </p:tavLst>
                                    </p:anim>
                                    <p:anim calcmode="lin" valueType="num">
                                      <p:cBhvr>
                                        <p:cTn id="97" dur="500" fill="hold"/>
                                        <p:tgtEl>
                                          <p:spTgt spid="80"/>
                                        </p:tgtEl>
                                        <p:attrNameLst>
                                          <p:attrName>ppt_h</p:attrName>
                                        </p:attrNameLst>
                                      </p:cBhvr>
                                      <p:tavLst>
                                        <p:tav tm="0">
                                          <p:val>
                                            <p:fltVal val="0"/>
                                          </p:val>
                                        </p:tav>
                                        <p:tav tm="100000">
                                          <p:val>
                                            <p:strVal val="#ppt_h"/>
                                          </p:val>
                                        </p:tav>
                                      </p:tavLst>
                                    </p:anim>
                                    <p:animEffect transition="in" filter="fade">
                                      <p:cBhvr>
                                        <p:cTn id="9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58" grpId="0"/>
      <p:bldP spid="64" grpId="0"/>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E43CF3C9-E486-3A4E-A91A-73B5970CCD9A}"/>
              </a:ext>
            </a:extLst>
          </p:cNvPr>
          <p:cNvGrpSpPr/>
          <p:nvPr/>
        </p:nvGrpSpPr>
        <p:grpSpPr>
          <a:xfrm>
            <a:off x="140889" y="1225471"/>
            <a:ext cx="8830638" cy="5022929"/>
            <a:chOff x="140889" y="1225471"/>
            <a:chExt cx="8830638" cy="5022929"/>
          </a:xfrm>
        </p:grpSpPr>
        <p:grpSp>
          <p:nvGrpSpPr>
            <p:cNvPr id="8" name="Groupe 7">
              <a:extLst>
                <a:ext uri="{FF2B5EF4-FFF2-40B4-BE49-F238E27FC236}">
                  <a16:creationId xmlns:a16="http://schemas.microsoft.com/office/drawing/2014/main" id="{1A568AED-9E89-F84E-B65C-C4EC0BCD0EBF}"/>
                </a:ext>
              </a:extLst>
            </p:cNvPr>
            <p:cNvGrpSpPr/>
            <p:nvPr/>
          </p:nvGrpSpPr>
          <p:grpSpPr>
            <a:xfrm>
              <a:off x="140889" y="1225471"/>
              <a:ext cx="8830638" cy="5022929"/>
              <a:chOff x="740700" y="1225470"/>
              <a:chExt cx="8244274" cy="5022929"/>
            </a:xfrm>
          </p:grpSpPr>
          <p:pic>
            <p:nvPicPr>
              <p:cNvPr id="6" name="Image 5">
                <a:extLst>
                  <a:ext uri="{FF2B5EF4-FFF2-40B4-BE49-F238E27FC236}">
                    <a16:creationId xmlns:a16="http://schemas.microsoft.com/office/drawing/2014/main" id="{BA98432F-975D-F247-9CBB-A7A191426E3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4296" y="1314450"/>
                <a:ext cx="8120678" cy="4933949"/>
              </a:xfrm>
              <a:prstGeom prst="rect">
                <a:avLst/>
              </a:prstGeom>
            </p:spPr>
          </p:pic>
          <p:pic>
            <p:nvPicPr>
              <p:cNvPr id="7" name="Image 6">
                <a:extLst>
                  <a:ext uri="{FF2B5EF4-FFF2-40B4-BE49-F238E27FC236}">
                    <a16:creationId xmlns:a16="http://schemas.microsoft.com/office/drawing/2014/main" id="{47992616-0380-7B46-9920-BBB19D230698}"/>
                  </a:ext>
                </a:extLst>
              </p:cNvPr>
              <p:cNvPicPr>
                <a:picLocks noChangeAspect="1"/>
              </p:cNvPicPr>
              <p:nvPr/>
            </p:nvPicPr>
            <p:blipFill>
              <a:blip r:embed="rId4"/>
              <a:stretch>
                <a:fillRect/>
              </a:stretch>
            </p:blipFill>
            <p:spPr>
              <a:xfrm>
                <a:off x="740700" y="1225470"/>
                <a:ext cx="3344086" cy="1106908"/>
              </a:xfrm>
              <a:prstGeom prst="rect">
                <a:avLst/>
              </a:prstGeom>
              <a:effectLst>
                <a:softEdge rad="139700"/>
              </a:effectLst>
            </p:spPr>
          </p:pic>
        </p:grpSp>
        <p:pic>
          <p:nvPicPr>
            <p:cNvPr id="39" name="Image 38">
              <a:extLst>
                <a:ext uri="{FF2B5EF4-FFF2-40B4-BE49-F238E27FC236}">
                  <a16:creationId xmlns:a16="http://schemas.microsoft.com/office/drawing/2014/main" id="{F024F1CE-3473-224F-92A2-A1ABA185E1D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48718" y="4303059"/>
              <a:ext cx="968188" cy="1745723"/>
            </a:xfrm>
            <a:prstGeom prst="rect">
              <a:avLst/>
            </a:prstGeom>
            <a:effectLst>
              <a:softEdge rad="50800"/>
            </a:effectLst>
            <a:scene3d>
              <a:camera prst="perspectiveRelaxedModerately" fov="3300000">
                <a:rot lat="4119175" lon="2805442" rev="2902066"/>
              </a:camera>
              <a:lightRig rig="threePt" dir="t"/>
            </a:scene3d>
          </p:spPr>
        </p:pic>
      </p:grpSp>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thermique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642CC098-1B83-1143-83B6-697D1AD4A966}"/>
              </a:ext>
            </a:extLst>
          </p:cNvPr>
          <p:cNvSpPr>
            <a:spLocks noChangeArrowheads="1"/>
          </p:cNvSpPr>
          <p:nvPr/>
        </p:nvSpPr>
        <p:spPr bwMode="auto">
          <a:xfrm>
            <a:off x="253162" y="1453675"/>
            <a:ext cx="2945305" cy="338554"/>
          </a:xfrm>
          <a:prstGeom prst="rect">
            <a:avLst/>
          </a:prstGeom>
          <a:solidFill>
            <a:schemeClr val="bg2">
              <a:alpha val="92000"/>
            </a:schemeClr>
          </a:solidFill>
          <a:ln>
            <a:noFill/>
          </a:ln>
          <a:effectLst>
            <a:softEdge rad="38100"/>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Aft>
                <a:spcPts val="600"/>
              </a:spcAft>
            </a:pPr>
            <a:r>
              <a:rPr lang="fr-FR" altLang="fr-FR" sz="1600" kern="0" dirty="0">
                <a:latin typeface="Candara"/>
                <a:ea typeface="ＭＳ Ｐゴシック" pitchFamily="-84" charset="-128"/>
              </a:rPr>
              <a:t>Courant convectif</a:t>
            </a:r>
          </a:p>
        </p:txBody>
      </p:sp>
      <p:sp>
        <p:nvSpPr>
          <p:cNvPr id="33" name="Forme libre 32">
            <a:extLst>
              <a:ext uri="{FF2B5EF4-FFF2-40B4-BE49-F238E27FC236}">
                <a16:creationId xmlns:a16="http://schemas.microsoft.com/office/drawing/2014/main" id="{C29CE763-3656-0D47-9690-9D87F9B9DE36}"/>
              </a:ext>
            </a:extLst>
          </p:cNvPr>
          <p:cNvSpPr/>
          <p:nvPr/>
        </p:nvSpPr>
        <p:spPr>
          <a:xfrm flipV="1">
            <a:off x="1976219" y="3899648"/>
            <a:ext cx="116786" cy="1217646"/>
          </a:xfrm>
          <a:custGeom>
            <a:avLst/>
            <a:gdLst>
              <a:gd name="connsiteX0" fmla="*/ 44450 w 254000"/>
              <a:gd name="connsiteY0" fmla="*/ 0 h 1041400"/>
              <a:gd name="connsiteX1" fmla="*/ 247650 w 254000"/>
              <a:gd name="connsiteY1" fmla="*/ 165100 h 1041400"/>
              <a:gd name="connsiteX2" fmla="*/ 6350 w 254000"/>
              <a:gd name="connsiteY2" fmla="*/ 292100 h 1041400"/>
              <a:gd name="connsiteX3" fmla="*/ 234950 w 254000"/>
              <a:gd name="connsiteY3" fmla="*/ 469900 h 1041400"/>
              <a:gd name="connsiteX4" fmla="*/ 6350 w 254000"/>
              <a:gd name="connsiteY4" fmla="*/ 635000 h 1041400"/>
              <a:gd name="connsiteX5" fmla="*/ 196850 w 254000"/>
              <a:gd name="connsiteY5" fmla="*/ 825500 h 1041400"/>
              <a:gd name="connsiteX6" fmla="*/ 158750 w 25400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 h="1041400">
                <a:moveTo>
                  <a:pt x="44450" y="0"/>
                </a:moveTo>
                <a:cubicBezTo>
                  <a:pt x="149225" y="58208"/>
                  <a:pt x="254000" y="116417"/>
                  <a:pt x="247650" y="165100"/>
                </a:cubicBezTo>
                <a:cubicBezTo>
                  <a:pt x="241300" y="213783"/>
                  <a:pt x="8467" y="241300"/>
                  <a:pt x="6350" y="292100"/>
                </a:cubicBezTo>
                <a:cubicBezTo>
                  <a:pt x="4233" y="342900"/>
                  <a:pt x="234950" y="412750"/>
                  <a:pt x="234950" y="469900"/>
                </a:cubicBezTo>
                <a:cubicBezTo>
                  <a:pt x="234950" y="527050"/>
                  <a:pt x="12700" y="575733"/>
                  <a:pt x="6350" y="635000"/>
                </a:cubicBezTo>
                <a:cubicBezTo>
                  <a:pt x="0" y="694267"/>
                  <a:pt x="171450" y="757767"/>
                  <a:pt x="196850" y="825500"/>
                </a:cubicBezTo>
                <a:cubicBezTo>
                  <a:pt x="222250" y="893233"/>
                  <a:pt x="158750" y="1041400"/>
                  <a:pt x="158750" y="1041400"/>
                </a:cubicBezTo>
              </a:path>
            </a:pathLst>
          </a:custGeom>
          <a:ln w="38100" cap="flat" cmpd="sng" algn="ctr">
            <a:solidFill>
              <a:srgbClr val="CC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Forme libre 46">
            <a:extLst>
              <a:ext uri="{FF2B5EF4-FFF2-40B4-BE49-F238E27FC236}">
                <a16:creationId xmlns:a16="http://schemas.microsoft.com/office/drawing/2014/main" id="{7875FF3F-5E2A-BE4A-A134-F414B77F4395}"/>
              </a:ext>
            </a:extLst>
          </p:cNvPr>
          <p:cNvSpPr/>
          <p:nvPr/>
        </p:nvSpPr>
        <p:spPr>
          <a:xfrm rot="17711971" flipV="1">
            <a:off x="614894" y="3396857"/>
            <a:ext cx="988222" cy="143296"/>
          </a:xfrm>
          <a:custGeom>
            <a:avLst/>
            <a:gdLst>
              <a:gd name="connsiteX0" fmla="*/ 988221 w 988222"/>
              <a:gd name="connsiteY0" fmla="*/ 44873 h 143296"/>
              <a:gd name="connsiteX1" fmla="*/ 605049 w 988222"/>
              <a:gd name="connsiteY1" fmla="*/ 128538 h 143296"/>
              <a:gd name="connsiteX2" fmla="*/ 278802 w 988222"/>
              <a:gd name="connsiteY2" fmla="*/ 133416 h 143296"/>
              <a:gd name="connsiteX3" fmla="*/ 0 w 988222"/>
              <a:gd name="connsiteY3" fmla="*/ 0 h 143296"/>
            </a:gdLst>
            <a:ahLst/>
            <a:cxnLst>
              <a:cxn ang="0">
                <a:pos x="connsiteX0" y="connsiteY0"/>
              </a:cxn>
              <a:cxn ang="0">
                <a:pos x="connsiteX1" y="connsiteY1"/>
              </a:cxn>
              <a:cxn ang="0">
                <a:pos x="connsiteX2" y="connsiteY2"/>
              </a:cxn>
              <a:cxn ang="0">
                <a:pos x="connsiteX3" y="connsiteY3"/>
              </a:cxn>
            </a:cxnLst>
            <a:rect l="l" t="t" r="r" b="b"/>
            <a:pathLst>
              <a:path w="988222" h="143296" extrusionOk="0">
                <a:moveTo>
                  <a:pt x="988221" y="44873"/>
                </a:moveTo>
                <a:cubicBezTo>
                  <a:pt x="859183" y="85773"/>
                  <a:pt x="718163" y="115704"/>
                  <a:pt x="605049" y="128538"/>
                </a:cubicBezTo>
                <a:cubicBezTo>
                  <a:pt x="495309" y="145084"/>
                  <a:pt x="362872" y="135569"/>
                  <a:pt x="278802" y="133416"/>
                </a:cubicBezTo>
                <a:cubicBezTo>
                  <a:pt x="122951" y="99058"/>
                  <a:pt x="126345" y="73613"/>
                  <a:pt x="0" y="0"/>
                </a:cubicBezTo>
              </a:path>
            </a:pathLst>
          </a:custGeom>
          <a:noFill/>
          <a:ln w="38100" cap="rnd" cmpd="sng" algn="ctr">
            <a:solidFill>
              <a:schemeClr val="accent1">
                <a:lumMod val="75000"/>
              </a:schemeClr>
            </a:solidFill>
            <a:prstDash val="solid"/>
            <a:bevel/>
            <a:headEnd type="none" w="med" len="med"/>
            <a:tailEnd type="arrow" w="sm" len="sm"/>
            <a:extLst>
              <a:ext uri="{C807C97D-BFC1-408E-A445-0C87EB9F89A2}">
                <ask:lineSketchStyleProps xmlns:ask="http://schemas.microsoft.com/office/drawing/2018/sketchyshapes" sd="1219033472">
                  <a:custGeom>
                    <a:avLst/>
                    <a:gdLst>
                      <a:gd name="connsiteX0" fmla="*/ 1498600 w 1515533"/>
                      <a:gd name="connsiteY0" fmla="*/ 647700 h 647700"/>
                      <a:gd name="connsiteX1" fmla="*/ 1473200 w 1515533"/>
                      <a:gd name="connsiteY1" fmla="*/ 292100 h 647700"/>
                      <a:gd name="connsiteX2" fmla="*/ 1244600 w 1515533"/>
                      <a:gd name="connsiteY2" fmla="*/ 88900 h 647700"/>
                      <a:gd name="connsiteX3" fmla="*/ 660400 w 1515533"/>
                      <a:gd name="connsiteY3" fmla="*/ 25400 h 647700"/>
                      <a:gd name="connsiteX4" fmla="*/ 203200 w 1515533"/>
                      <a:gd name="connsiteY4" fmla="*/ 241300 h 647700"/>
                      <a:gd name="connsiteX5" fmla="*/ 0 w 1515533"/>
                      <a:gd name="connsiteY5" fmla="*/ 469900 h 647700"/>
                      <a:gd name="connsiteX6" fmla="*/ 0 w 1515533"/>
                      <a:gd name="connsiteY6" fmla="*/ 469900 h 647700"/>
                      <a:gd name="connsiteX7" fmla="*/ 0 w 1515533"/>
                      <a:gd name="connsiteY7" fmla="*/ 469900 h 647700"/>
                      <a:gd name="connsiteX8" fmla="*/ 0 w 1515533"/>
                      <a:gd name="connsiteY8" fmla="*/ 469900 h 647700"/>
                      <a:gd name="connsiteX0" fmla="*/ 1498600 w 1536700"/>
                      <a:gd name="connsiteY0" fmla="*/ 679450 h 679450"/>
                      <a:gd name="connsiteX1" fmla="*/ 1473200 w 1536700"/>
                      <a:gd name="connsiteY1" fmla="*/ 323850 h 679450"/>
                      <a:gd name="connsiteX2" fmla="*/ 1117600 w 1536700"/>
                      <a:gd name="connsiteY2" fmla="*/ 44450 h 679450"/>
                      <a:gd name="connsiteX3" fmla="*/ 660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85800"/>
                      <a:gd name="connsiteX1" fmla="*/ 1473200 w 1536700"/>
                      <a:gd name="connsiteY1" fmla="*/ 323850 h 685800"/>
                      <a:gd name="connsiteX2" fmla="*/ 1117600 w 1536700"/>
                      <a:gd name="connsiteY2" fmla="*/ 44450 h 685800"/>
                      <a:gd name="connsiteX3" fmla="*/ 533400 w 1536700"/>
                      <a:gd name="connsiteY3" fmla="*/ 57150 h 685800"/>
                      <a:gd name="connsiteX4" fmla="*/ 203200 w 1536700"/>
                      <a:gd name="connsiteY4" fmla="*/ 273050 h 685800"/>
                      <a:gd name="connsiteX5" fmla="*/ 0 w 1536700"/>
                      <a:gd name="connsiteY5" fmla="*/ 501650 h 685800"/>
                      <a:gd name="connsiteX6" fmla="*/ 0 w 1536700"/>
                      <a:gd name="connsiteY6" fmla="*/ 501650 h 685800"/>
                      <a:gd name="connsiteX7" fmla="*/ 0 w 1536700"/>
                      <a:gd name="connsiteY7" fmla="*/ 501650 h 685800"/>
                      <a:gd name="connsiteX8" fmla="*/ 0 w 1536700"/>
                      <a:gd name="connsiteY8" fmla="*/ 501650 h 68580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0 w 1536700"/>
                      <a:gd name="connsiteY6" fmla="*/ 501650 h 698500"/>
                      <a:gd name="connsiteX7" fmla="*/ 1 w 1536700"/>
                      <a:gd name="connsiteY7" fmla="*/ 698500 h 69850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1 w 1536700"/>
                      <a:gd name="connsiteY6"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203199 w 1536699"/>
                      <a:gd name="connsiteY4" fmla="*/ 273050 h 698500"/>
                      <a:gd name="connsiteX5" fmla="*/ 0 w 1536699"/>
                      <a:gd name="connsiteY5"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107949 w 1536699"/>
                      <a:gd name="connsiteY4" fmla="*/ 300107 h 698500"/>
                      <a:gd name="connsiteX5" fmla="*/ 0 w 1536699"/>
                      <a:gd name="connsiteY5" fmla="*/ 698500 h 69850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479548 w 1488014"/>
                      <a:gd name="connsiteY0" fmla="*/ 706507 h 706507"/>
                      <a:gd name="connsiteX1" fmla="*/ 1365250 w 1488014"/>
                      <a:gd name="connsiteY1" fmla="*/ 323850 h 706507"/>
                      <a:gd name="connsiteX2" fmla="*/ 1009650 w 1488014"/>
                      <a:gd name="connsiteY2" fmla="*/ 44450 h 706507"/>
                      <a:gd name="connsiteX3" fmla="*/ 425450 w 1488014"/>
                      <a:gd name="connsiteY3" fmla="*/ 57150 h 706507"/>
                      <a:gd name="connsiteX4" fmla="*/ 0 w 1488014"/>
                      <a:gd name="connsiteY4" fmla="*/ 300107 h 706507"/>
                      <a:gd name="connsiteX0" fmla="*/ 1479548 w 1479548"/>
                      <a:gd name="connsiteY0" fmla="*/ 706507 h 706507"/>
                      <a:gd name="connsiteX1" fmla="*/ 1365250 w 1479548"/>
                      <a:gd name="connsiteY1" fmla="*/ 323850 h 706507"/>
                      <a:gd name="connsiteX2" fmla="*/ 1009650 w 1479548"/>
                      <a:gd name="connsiteY2" fmla="*/ 44450 h 706507"/>
                      <a:gd name="connsiteX3" fmla="*/ 425450 w 1479548"/>
                      <a:gd name="connsiteY3" fmla="*/ 57150 h 706507"/>
                      <a:gd name="connsiteX4" fmla="*/ 0 w 1479548"/>
                      <a:gd name="connsiteY4" fmla="*/ 300107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054099 w 1054099"/>
                      <a:gd name="connsiteY0" fmla="*/ 706507 h 706507"/>
                      <a:gd name="connsiteX1" fmla="*/ 939801 w 1054099"/>
                      <a:gd name="connsiteY1" fmla="*/ 323850 h 706507"/>
                      <a:gd name="connsiteX2" fmla="*/ 584201 w 1054099"/>
                      <a:gd name="connsiteY2" fmla="*/ 44450 h 706507"/>
                      <a:gd name="connsiteX3" fmla="*/ 1 w 1054099"/>
                      <a:gd name="connsiteY3" fmla="*/ 57150 h 706507"/>
                      <a:gd name="connsiteX0" fmla="*/ 1225908 w 1225908"/>
                      <a:gd name="connsiteY0" fmla="*/ 783998 h 783998"/>
                      <a:gd name="connsiteX1" fmla="*/ 1111610 w 1225908"/>
                      <a:gd name="connsiteY1" fmla="*/ 401341 h 783998"/>
                      <a:gd name="connsiteX2" fmla="*/ 756010 w 1225908"/>
                      <a:gd name="connsiteY2" fmla="*/ 121941 h 783998"/>
                      <a:gd name="connsiteX3" fmla="*/ 0 w 1225908"/>
                      <a:gd name="connsiteY3" fmla="*/ 47119 h 783998"/>
                      <a:gd name="connsiteX0" fmla="*/ 1225908 w 1225908"/>
                      <a:gd name="connsiteY0" fmla="*/ 736879 h 736879"/>
                      <a:gd name="connsiteX1" fmla="*/ 1111610 w 1225908"/>
                      <a:gd name="connsiteY1" fmla="*/ 354222 h 736879"/>
                      <a:gd name="connsiteX2" fmla="*/ 756010 w 1225908"/>
                      <a:gd name="connsiteY2" fmla="*/ 74822 h 736879"/>
                      <a:gd name="connsiteX3" fmla="*/ 0 w 1225908"/>
                      <a:gd name="connsiteY3" fmla="*/ 0 h 736879"/>
                      <a:gd name="connsiteX0" fmla="*/ 1225908 w 1225908"/>
                      <a:gd name="connsiteY0" fmla="*/ 736879 h 736879"/>
                      <a:gd name="connsiteX1" fmla="*/ 1111610 w 1225908"/>
                      <a:gd name="connsiteY1" fmla="*/ 354222 h 736879"/>
                      <a:gd name="connsiteX2" fmla="*/ 949256 w 1225908"/>
                      <a:gd name="connsiteY2" fmla="*/ 98984 h 736879"/>
                      <a:gd name="connsiteX3" fmla="*/ 0 w 1225908"/>
                      <a:gd name="connsiteY3" fmla="*/ 0 h 736879"/>
                      <a:gd name="connsiteX0" fmla="*/ 1225908 w 1271837"/>
                      <a:gd name="connsiteY0" fmla="*/ 736879 h 736879"/>
                      <a:gd name="connsiteX1" fmla="*/ 1225727 w 1271837"/>
                      <a:gd name="connsiteY1" fmla="*/ 340262 h 736879"/>
                      <a:gd name="connsiteX2" fmla="*/ 949256 w 1271837"/>
                      <a:gd name="connsiteY2" fmla="*/ 98984 h 736879"/>
                      <a:gd name="connsiteX3" fmla="*/ 0 w 1271837"/>
                      <a:gd name="connsiteY3"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433522 w 1271836"/>
                      <a:gd name="connsiteY3" fmla="*/ 43328 h 736879"/>
                      <a:gd name="connsiteX4" fmla="*/ 0 w 1271836"/>
                      <a:gd name="connsiteY4"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380340 w 1271836"/>
                      <a:gd name="connsiteY3" fmla="*/ 285249 h 736879"/>
                      <a:gd name="connsiteX4" fmla="*/ 0 w 1271836"/>
                      <a:gd name="connsiteY4" fmla="*/ 0 h 736879"/>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273195 w 1332279"/>
                      <a:gd name="connsiteY0" fmla="*/ 636813 h 636813"/>
                      <a:gd name="connsiteX1" fmla="*/ 1288801 w 1332279"/>
                      <a:gd name="connsiteY1" fmla="*/ 264207 h 636813"/>
                      <a:gd name="connsiteX2" fmla="*/ 1012330 w 1332279"/>
                      <a:gd name="connsiteY2" fmla="*/ 22929 h 636813"/>
                      <a:gd name="connsiteX3" fmla="*/ 469594 w 1332279"/>
                      <a:gd name="connsiteY3" fmla="*/ 401775 h 636813"/>
                      <a:gd name="connsiteX4" fmla="*/ 0 w 1332279"/>
                      <a:gd name="connsiteY4" fmla="*/ 134089 h 636813"/>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404021 w 1421865"/>
                      <a:gd name="connsiteY0" fmla="*/ 543733 h 543733"/>
                      <a:gd name="connsiteX1" fmla="*/ 1288801 w 1421865"/>
                      <a:gd name="connsiteY1" fmla="*/ 264207 h 543733"/>
                      <a:gd name="connsiteX2" fmla="*/ 1012330 w 1421865"/>
                      <a:gd name="connsiteY2" fmla="*/ 22929 h 543733"/>
                      <a:gd name="connsiteX3" fmla="*/ 469594 w 1421865"/>
                      <a:gd name="connsiteY3" fmla="*/ 401775 h 543733"/>
                      <a:gd name="connsiteX4" fmla="*/ 0 w 1421865"/>
                      <a:gd name="connsiteY4" fmla="*/ 134089 h 543733"/>
                      <a:gd name="connsiteX0" fmla="*/ 1404021 w 1501555"/>
                      <a:gd name="connsiteY0" fmla="*/ 726857 h 726857"/>
                      <a:gd name="connsiteX1" fmla="*/ 1436273 w 1501555"/>
                      <a:gd name="connsiteY1" fmla="*/ 86801 h 726857"/>
                      <a:gd name="connsiteX2" fmla="*/ 1012330 w 1501555"/>
                      <a:gd name="connsiteY2" fmla="*/ 206053 h 726857"/>
                      <a:gd name="connsiteX3" fmla="*/ 469594 w 1501555"/>
                      <a:gd name="connsiteY3" fmla="*/ 584899 h 726857"/>
                      <a:gd name="connsiteX4" fmla="*/ 0 w 1501555"/>
                      <a:gd name="connsiteY4" fmla="*/ 317213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423562 w 1423562"/>
                      <a:gd name="connsiteY0" fmla="*/ 86801 h 584899"/>
                      <a:gd name="connsiteX1" fmla="*/ 999619 w 1423562"/>
                      <a:gd name="connsiteY1" fmla="*/ 206053 h 584899"/>
                      <a:gd name="connsiteX2" fmla="*/ 456883 w 1423562"/>
                      <a:gd name="connsiteY2" fmla="*/ 584899 h 584899"/>
                      <a:gd name="connsiteX3" fmla="*/ 0 w 1423562"/>
                      <a:gd name="connsiteY3" fmla="*/ 176797 h 584899"/>
                      <a:gd name="connsiteX0" fmla="*/ 1437227 w 1437227"/>
                      <a:gd name="connsiteY0" fmla="*/ 86801 h 846534"/>
                      <a:gd name="connsiteX1" fmla="*/ 999619 w 1437227"/>
                      <a:gd name="connsiteY1" fmla="*/ 467688 h 846534"/>
                      <a:gd name="connsiteX2" fmla="*/ 456883 w 1437227"/>
                      <a:gd name="connsiteY2" fmla="*/ 846534 h 846534"/>
                      <a:gd name="connsiteX3" fmla="*/ 0 w 1437227"/>
                      <a:gd name="connsiteY3" fmla="*/ 438432 h 846534"/>
                      <a:gd name="connsiteX0" fmla="*/ 1437227 w 1437227"/>
                      <a:gd name="connsiteY0" fmla="*/ 0 h 759733"/>
                      <a:gd name="connsiteX1" fmla="*/ 999619 w 1437227"/>
                      <a:gd name="connsiteY1" fmla="*/ 380887 h 759733"/>
                      <a:gd name="connsiteX2" fmla="*/ 456883 w 1437227"/>
                      <a:gd name="connsiteY2" fmla="*/ 759733 h 759733"/>
                      <a:gd name="connsiteX3" fmla="*/ 0 w 1437227"/>
                      <a:gd name="connsiteY3" fmla="*/ 351631 h 759733"/>
                      <a:gd name="connsiteX0" fmla="*/ 1619430 w 1619430"/>
                      <a:gd name="connsiteY0" fmla="*/ 153146 h 423987"/>
                      <a:gd name="connsiteX1" fmla="*/ 999619 w 1619430"/>
                      <a:gd name="connsiteY1" fmla="*/ 45141 h 423987"/>
                      <a:gd name="connsiteX2" fmla="*/ 456883 w 1619430"/>
                      <a:gd name="connsiteY2" fmla="*/ 423987 h 423987"/>
                      <a:gd name="connsiteX3" fmla="*/ 0 w 1619430"/>
                      <a:gd name="connsiteY3" fmla="*/ 15885 h 423987"/>
                      <a:gd name="connsiteX0" fmla="*/ 1619430 w 1619430"/>
                      <a:gd name="connsiteY0" fmla="*/ 153144 h 426616"/>
                      <a:gd name="connsiteX1" fmla="*/ 999619 w 1619430"/>
                      <a:gd name="connsiteY1" fmla="*/ 45139 h 426616"/>
                      <a:gd name="connsiteX2" fmla="*/ 995700 w 1619430"/>
                      <a:gd name="connsiteY2" fmla="*/ 218128 h 426616"/>
                      <a:gd name="connsiteX3" fmla="*/ 456883 w 1619430"/>
                      <a:gd name="connsiteY3" fmla="*/ 423985 h 426616"/>
                      <a:gd name="connsiteX4" fmla="*/ 0 w 1619430"/>
                      <a:gd name="connsiteY4" fmla="*/ 15883 h 426616"/>
                      <a:gd name="connsiteX0" fmla="*/ 1619430 w 1619430"/>
                      <a:gd name="connsiteY0" fmla="*/ 153146 h 428864"/>
                      <a:gd name="connsiteX1" fmla="*/ 999619 w 1619430"/>
                      <a:gd name="connsiteY1" fmla="*/ 45141 h 428864"/>
                      <a:gd name="connsiteX2" fmla="*/ 456883 w 1619430"/>
                      <a:gd name="connsiteY2" fmla="*/ 423987 h 428864"/>
                      <a:gd name="connsiteX3" fmla="*/ 0 w 1619430"/>
                      <a:gd name="connsiteY3" fmla="*/ 15885 h 428864"/>
                      <a:gd name="connsiteX0" fmla="*/ 1619430 w 1619430"/>
                      <a:gd name="connsiteY0" fmla="*/ 137261 h 438322"/>
                      <a:gd name="connsiteX1" fmla="*/ 991514 w 1619430"/>
                      <a:gd name="connsiteY1" fmla="*/ 393181 h 438322"/>
                      <a:gd name="connsiteX2" fmla="*/ 456883 w 1619430"/>
                      <a:gd name="connsiteY2" fmla="*/ 408102 h 438322"/>
                      <a:gd name="connsiteX3" fmla="*/ 0 w 1619430"/>
                      <a:gd name="connsiteY3" fmla="*/ 0 h 438322"/>
                    </a:gdLst>
                    <a:ahLst/>
                    <a:cxnLst>
                      <a:cxn ang="0">
                        <a:pos x="connsiteX0" y="connsiteY0"/>
                      </a:cxn>
                      <a:cxn ang="0">
                        <a:pos x="connsiteX1" y="connsiteY1"/>
                      </a:cxn>
                      <a:cxn ang="0">
                        <a:pos x="connsiteX2" y="connsiteY2"/>
                      </a:cxn>
                      <a:cxn ang="0">
                        <a:pos x="connsiteX3" y="connsiteY3"/>
                      </a:cxn>
                    </a:cxnLst>
                    <a:rect l="l" t="t" r="r" b="b"/>
                    <a:pathLst>
                      <a:path w="1619430" h="438322">
                        <a:moveTo>
                          <a:pt x="1619430" y="137261"/>
                        </a:moveTo>
                        <a:cubicBezTo>
                          <a:pt x="1423073" y="279757"/>
                          <a:pt x="1185272" y="348041"/>
                          <a:pt x="991514" y="393181"/>
                        </a:cubicBezTo>
                        <a:cubicBezTo>
                          <a:pt x="797756" y="438321"/>
                          <a:pt x="623486" y="412978"/>
                          <a:pt x="456883" y="408102"/>
                        </a:cubicBezTo>
                        <a:cubicBezTo>
                          <a:pt x="204419" y="297656"/>
                          <a:pt x="207253" y="223043"/>
                          <a:pt x="0" y="0"/>
                        </a:cubicBezTo>
                      </a:path>
                    </a:pathLst>
                  </a:custGeom>
                  <ask:type>
                    <ask:lineSketchCurved/>
                  </ask:type>
                </ask:lineSketchStyleProps>
              </a:ext>
            </a:extLs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3" name="Forme libre 52">
            <a:extLst>
              <a:ext uri="{FF2B5EF4-FFF2-40B4-BE49-F238E27FC236}">
                <a16:creationId xmlns:a16="http://schemas.microsoft.com/office/drawing/2014/main" id="{DDB46957-D7C2-354E-A5C8-8D9565BD7C10}"/>
              </a:ext>
            </a:extLst>
          </p:cNvPr>
          <p:cNvSpPr/>
          <p:nvPr/>
        </p:nvSpPr>
        <p:spPr>
          <a:xfrm rot="3888029" flipH="1" flipV="1">
            <a:off x="3111490" y="3396859"/>
            <a:ext cx="988222" cy="143296"/>
          </a:xfrm>
          <a:custGeom>
            <a:avLst/>
            <a:gdLst>
              <a:gd name="connsiteX0" fmla="*/ 988221 w 988222"/>
              <a:gd name="connsiteY0" fmla="*/ 44873 h 143296"/>
              <a:gd name="connsiteX1" fmla="*/ 605049 w 988222"/>
              <a:gd name="connsiteY1" fmla="*/ 128538 h 143296"/>
              <a:gd name="connsiteX2" fmla="*/ 278802 w 988222"/>
              <a:gd name="connsiteY2" fmla="*/ 133416 h 143296"/>
              <a:gd name="connsiteX3" fmla="*/ 0 w 988222"/>
              <a:gd name="connsiteY3" fmla="*/ 0 h 143296"/>
            </a:gdLst>
            <a:ahLst/>
            <a:cxnLst>
              <a:cxn ang="0">
                <a:pos x="connsiteX0" y="connsiteY0"/>
              </a:cxn>
              <a:cxn ang="0">
                <a:pos x="connsiteX1" y="connsiteY1"/>
              </a:cxn>
              <a:cxn ang="0">
                <a:pos x="connsiteX2" y="connsiteY2"/>
              </a:cxn>
              <a:cxn ang="0">
                <a:pos x="connsiteX3" y="connsiteY3"/>
              </a:cxn>
            </a:cxnLst>
            <a:rect l="l" t="t" r="r" b="b"/>
            <a:pathLst>
              <a:path w="988222" h="143296" extrusionOk="0">
                <a:moveTo>
                  <a:pt x="988221" y="44873"/>
                </a:moveTo>
                <a:cubicBezTo>
                  <a:pt x="859183" y="85773"/>
                  <a:pt x="718163" y="115704"/>
                  <a:pt x="605049" y="128538"/>
                </a:cubicBezTo>
                <a:cubicBezTo>
                  <a:pt x="495309" y="145084"/>
                  <a:pt x="362872" y="135569"/>
                  <a:pt x="278802" y="133416"/>
                </a:cubicBezTo>
                <a:cubicBezTo>
                  <a:pt x="122951" y="99058"/>
                  <a:pt x="126345" y="73613"/>
                  <a:pt x="0" y="0"/>
                </a:cubicBezTo>
              </a:path>
            </a:pathLst>
          </a:custGeom>
          <a:noFill/>
          <a:ln w="38100" cap="rnd" cmpd="sng" algn="ctr">
            <a:solidFill>
              <a:schemeClr val="accent1">
                <a:lumMod val="75000"/>
              </a:schemeClr>
            </a:solidFill>
            <a:prstDash val="solid"/>
            <a:bevel/>
            <a:headEnd type="none" w="med" len="med"/>
            <a:tailEnd type="arrow" w="sm" len="sm"/>
            <a:extLst>
              <a:ext uri="{C807C97D-BFC1-408E-A445-0C87EB9F89A2}">
                <ask:lineSketchStyleProps xmlns:ask="http://schemas.microsoft.com/office/drawing/2018/sketchyshapes" sd="1219033472">
                  <a:custGeom>
                    <a:avLst/>
                    <a:gdLst>
                      <a:gd name="connsiteX0" fmla="*/ 1498600 w 1515533"/>
                      <a:gd name="connsiteY0" fmla="*/ 647700 h 647700"/>
                      <a:gd name="connsiteX1" fmla="*/ 1473200 w 1515533"/>
                      <a:gd name="connsiteY1" fmla="*/ 292100 h 647700"/>
                      <a:gd name="connsiteX2" fmla="*/ 1244600 w 1515533"/>
                      <a:gd name="connsiteY2" fmla="*/ 88900 h 647700"/>
                      <a:gd name="connsiteX3" fmla="*/ 660400 w 1515533"/>
                      <a:gd name="connsiteY3" fmla="*/ 25400 h 647700"/>
                      <a:gd name="connsiteX4" fmla="*/ 203200 w 1515533"/>
                      <a:gd name="connsiteY4" fmla="*/ 241300 h 647700"/>
                      <a:gd name="connsiteX5" fmla="*/ 0 w 1515533"/>
                      <a:gd name="connsiteY5" fmla="*/ 469900 h 647700"/>
                      <a:gd name="connsiteX6" fmla="*/ 0 w 1515533"/>
                      <a:gd name="connsiteY6" fmla="*/ 469900 h 647700"/>
                      <a:gd name="connsiteX7" fmla="*/ 0 w 1515533"/>
                      <a:gd name="connsiteY7" fmla="*/ 469900 h 647700"/>
                      <a:gd name="connsiteX8" fmla="*/ 0 w 1515533"/>
                      <a:gd name="connsiteY8" fmla="*/ 469900 h 647700"/>
                      <a:gd name="connsiteX0" fmla="*/ 1498600 w 1536700"/>
                      <a:gd name="connsiteY0" fmla="*/ 679450 h 679450"/>
                      <a:gd name="connsiteX1" fmla="*/ 1473200 w 1536700"/>
                      <a:gd name="connsiteY1" fmla="*/ 323850 h 679450"/>
                      <a:gd name="connsiteX2" fmla="*/ 1117600 w 1536700"/>
                      <a:gd name="connsiteY2" fmla="*/ 44450 h 679450"/>
                      <a:gd name="connsiteX3" fmla="*/ 660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85800"/>
                      <a:gd name="connsiteX1" fmla="*/ 1473200 w 1536700"/>
                      <a:gd name="connsiteY1" fmla="*/ 323850 h 685800"/>
                      <a:gd name="connsiteX2" fmla="*/ 1117600 w 1536700"/>
                      <a:gd name="connsiteY2" fmla="*/ 44450 h 685800"/>
                      <a:gd name="connsiteX3" fmla="*/ 533400 w 1536700"/>
                      <a:gd name="connsiteY3" fmla="*/ 57150 h 685800"/>
                      <a:gd name="connsiteX4" fmla="*/ 203200 w 1536700"/>
                      <a:gd name="connsiteY4" fmla="*/ 273050 h 685800"/>
                      <a:gd name="connsiteX5" fmla="*/ 0 w 1536700"/>
                      <a:gd name="connsiteY5" fmla="*/ 501650 h 685800"/>
                      <a:gd name="connsiteX6" fmla="*/ 0 w 1536700"/>
                      <a:gd name="connsiteY6" fmla="*/ 501650 h 685800"/>
                      <a:gd name="connsiteX7" fmla="*/ 0 w 1536700"/>
                      <a:gd name="connsiteY7" fmla="*/ 501650 h 685800"/>
                      <a:gd name="connsiteX8" fmla="*/ 0 w 1536700"/>
                      <a:gd name="connsiteY8" fmla="*/ 501650 h 68580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0 w 1536700"/>
                      <a:gd name="connsiteY6" fmla="*/ 501650 h 698500"/>
                      <a:gd name="connsiteX7" fmla="*/ 1 w 1536700"/>
                      <a:gd name="connsiteY7" fmla="*/ 698500 h 69850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1 w 1536700"/>
                      <a:gd name="connsiteY6"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203199 w 1536699"/>
                      <a:gd name="connsiteY4" fmla="*/ 273050 h 698500"/>
                      <a:gd name="connsiteX5" fmla="*/ 0 w 1536699"/>
                      <a:gd name="connsiteY5"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107949 w 1536699"/>
                      <a:gd name="connsiteY4" fmla="*/ 300107 h 698500"/>
                      <a:gd name="connsiteX5" fmla="*/ 0 w 1536699"/>
                      <a:gd name="connsiteY5" fmla="*/ 698500 h 69850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479548 w 1488014"/>
                      <a:gd name="connsiteY0" fmla="*/ 706507 h 706507"/>
                      <a:gd name="connsiteX1" fmla="*/ 1365250 w 1488014"/>
                      <a:gd name="connsiteY1" fmla="*/ 323850 h 706507"/>
                      <a:gd name="connsiteX2" fmla="*/ 1009650 w 1488014"/>
                      <a:gd name="connsiteY2" fmla="*/ 44450 h 706507"/>
                      <a:gd name="connsiteX3" fmla="*/ 425450 w 1488014"/>
                      <a:gd name="connsiteY3" fmla="*/ 57150 h 706507"/>
                      <a:gd name="connsiteX4" fmla="*/ 0 w 1488014"/>
                      <a:gd name="connsiteY4" fmla="*/ 300107 h 706507"/>
                      <a:gd name="connsiteX0" fmla="*/ 1479548 w 1479548"/>
                      <a:gd name="connsiteY0" fmla="*/ 706507 h 706507"/>
                      <a:gd name="connsiteX1" fmla="*/ 1365250 w 1479548"/>
                      <a:gd name="connsiteY1" fmla="*/ 323850 h 706507"/>
                      <a:gd name="connsiteX2" fmla="*/ 1009650 w 1479548"/>
                      <a:gd name="connsiteY2" fmla="*/ 44450 h 706507"/>
                      <a:gd name="connsiteX3" fmla="*/ 425450 w 1479548"/>
                      <a:gd name="connsiteY3" fmla="*/ 57150 h 706507"/>
                      <a:gd name="connsiteX4" fmla="*/ 0 w 1479548"/>
                      <a:gd name="connsiteY4" fmla="*/ 300107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054099 w 1054099"/>
                      <a:gd name="connsiteY0" fmla="*/ 706507 h 706507"/>
                      <a:gd name="connsiteX1" fmla="*/ 939801 w 1054099"/>
                      <a:gd name="connsiteY1" fmla="*/ 323850 h 706507"/>
                      <a:gd name="connsiteX2" fmla="*/ 584201 w 1054099"/>
                      <a:gd name="connsiteY2" fmla="*/ 44450 h 706507"/>
                      <a:gd name="connsiteX3" fmla="*/ 1 w 1054099"/>
                      <a:gd name="connsiteY3" fmla="*/ 57150 h 706507"/>
                      <a:gd name="connsiteX0" fmla="*/ 1225908 w 1225908"/>
                      <a:gd name="connsiteY0" fmla="*/ 783998 h 783998"/>
                      <a:gd name="connsiteX1" fmla="*/ 1111610 w 1225908"/>
                      <a:gd name="connsiteY1" fmla="*/ 401341 h 783998"/>
                      <a:gd name="connsiteX2" fmla="*/ 756010 w 1225908"/>
                      <a:gd name="connsiteY2" fmla="*/ 121941 h 783998"/>
                      <a:gd name="connsiteX3" fmla="*/ 0 w 1225908"/>
                      <a:gd name="connsiteY3" fmla="*/ 47119 h 783998"/>
                      <a:gd name="connsiteX0" fmla="*/ 1225908 w 1225908"/>
                      <a:gd name="connsiteY0" fmla="*/ 736879 h 736879"/>
                      <a:gd name="connsiteX1" fmla="*/ 1111610 w 1225908"/>
                      <a:gd name="connsiteY1" fmla="*/ 354222 h 736879"/>
                      <a:gd name="connsiteX2" fmla="*/ 756010 w 1225908"/>
                      <a:gd name="connsiteY2" fmla="*/ 74822 h 736879"/>
                      <a:gd name="connsiteX3" fmla="*/ 0 w 1225908"/>
                      <a:gd name="connsiteY3" fmla="*/ 0 h 736879"/>
                      <a:gd name="connsiteX0" fmla="*/ 1225908 w 1225908"/>
                      <a:gd name="connsiteY0" fmla="*/ 736879 h 736879"/>
                      <a:gd name="connsiteX1" fmla="*/ 1111610 w 1225908"/>
                      <a:gd name="connsiteY1" fmla="*/ 354222 h 736879"/>
                      <a:gd name="connsiteX2" fmla="*/ 949256 w 1225908"/>
                      <a:gd name="connsiteY2" fmla="*/ 98984 h 736879"/>
                      <a:gd name="connsiteX3" fmla="*/ 0 w 1225908"/>
                      <a:gd name="connsiteY3" fmla="*/ 0 h 736879"/>
                      <a:gd name="connsiteX0" fmla="*/ 1225908 w 1271837"/>
                      <a:gd name="connsiteY0" fmla="*/ 736879 h 736879"/>
                      <a:gd name="connsiteX1" fmla="*/ 1225727 w 1271837"/>
                      <a:gd name="connsiteY1" fmla="*/ 340262 h 736879"/>
                      <a:gd name="connsiteX2" fmla="*/ 949256 w 1271837"/>
                      <a:gd name="connsiteY2" fmla="*/ 98984 h 736879"/>
                      <a:gd name="connsiteX3" fmla="*/ 0 w 1271837"/>
                      <a:gd name="connsiteY3"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433522 w 1271836"/>
                      <a:gd name="connsiteY3" fmla="*/ 43328 h 736879"/>
                      <a:gd name="connsiteX4" fmla="*/ 0 w 1271836"/>
                      <a:gd name="connsiteY4"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380340 w 1271836"/>
                      <a:gd name="connsiteY3" fmla="*/ 285249 h 736879"/>
                      <a:gd name="connsiteX4" fmla="*/ 0 w 1271836"/>
                      <a:gd name="connsiteY4" fmla="*/ 0 h 736879"/>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273195 w 1332279"/>
                      <a:gd name="connsiteY0" fmla="*/ 636813 h 636813"/>
                      <a:gd name="connsiteX1" fmla="*/ 1288801 w 1332279"/>
                      <a:gd name="connsiteY1" fmla="*/ 264207 h 636813"/>
                      <a:gd name="connsiteX2" fmla="*/ 1012330 w 1332279"/>
                      <a:gd name="connsiteY2" fmla="*/ 22929 h 636813"/>
                      <a:gd name="connsiteX3" fmla="*/ 469594 w 1332279"/>
                      <a:gd name="connsiteY3" fmla="*/ 401775 h 636813"/>
                      <a:gd name="connsiteX4" fmla="*/ 0 w 1332279"/>
                      <a:gd name="connsiteY4" fmla="*/ 134089 h 636813"/>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404021 w 1421865"/>
                      <a:gd name="connsiteY0" fmla="*/ 543733 h 543733"/>
                      <a:gd name="connsiteX1" fmla="*/ 1288801 w 1421865"/>
                      <a:gd name="connsiteY1" fmla="*/ 264207 h 543733"/>
                      <a:gd name="connsiteX2" fmla="*/ 1012330 w 1421865"/>
                      <a:gd name="connsiteY2" fmla="*/ 22929 h 543733"/>
                      <a:gd name="connsiteX3" fmla="*/ 469594 w 1421865"/>
                      <a:gd name="connsiteY3" fmla="*/ 401775 h 543733"/>
                      <a:gd name="connsiteX4" fmla="*/ 0 w 1421865"/>
                      <a:gd name="connsiteY4" fmla="*/ 134089 h 543733"/>
                      <a:gd name="connsiteX0" fmla="*/ 1404021 w 1501555"/>
                      <a:gd name="connsiteY0" fmla="*/ 726857 h 726857"/>
                      <a:gd name="connsiteX1" fmla="*/ 1436273 w 1501555"/>
                      <a:gd name="connsiteY1" fmla="*/ 86801 h 726857"/>
                      <a:gd name="connsiteX2" fmla="*/ 1012330 w 1501555"/>
                      <a:gd name="connsiteY2" fmla="*/ 206053 h 726857"/>
                      <a:gd name="connsiteX3" fmla="*/ 469594 w 1501555"/>
                      <a:gd name="connsiteY3" fmla="*/ 584899 h 726857"/>
                      <a:gd name="connsiteX4" fmla="*/ 0 w 1501555"/>
                      <a:gd name="connsiteY4" fmla="*/ 317213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423562 w 1423562"/>
                      <a:gd name="connsiteY0" fmla="*/ 86801 h 584899"/>
                      <a:gd name="connsiteX1" fmla="*/ 999619 w 1423562"/>
                      <a:gd name="connsiteY1" fmla="*/ 206053 h 584899"/>
                      <a:gd name="connsiteX2" fmla="*/ 456883 w 1423562"/>
                      <a:gd name="connsiteY2" fmla="*/ 584899 h 584899"/>
                      <a:gd name="connsiteX3" fmla="*/ 0 w 1423562"/>
                      <a:gd name="connsiteY3" fmla="*/ 176797 h 584899"/>
                      <a:gd name="connsiteX0" fmla="*/ 1437227 w 1437227"/>
                      <a:gd name="connsiteY0" fmla="*/ 86801 h 846534"/>
                      <a:gd name="connsiteX1" fmla="*/ 999619 w 1437227"/>
                      <a:gd name="connsiteY1" fmla="*/ 467688 h 846534"/>
                      <a:gd name="connsiteX2" fmla="*/ 456883 w 1437227"/>
                      <a:gd name="connsiteY2" fmla="*/ 846534 h 846534"/>
                      <a:gd name="connsiteX3" fmla="*/ 0 w 1437227"/>
                      <a:gd name="connsiteY3" fmla="*/ 438432 h 846534"/>
                      <a:gd name="connsiteX0" fmla="*/ 1437227 w 1437227"/>
                      <a:gd name="connsiteY0" fmla="*/ 0 h 759733"/>
                      <a:gd name="connsiteX1" fmla="*/ 999619 w 1437227"/>
                      <a:gd name="connsiteY1" fmla="*/ 380887 h 759733"/>
                      <a:gd name="connsiteX2" fmla="*/ 456883 w 1437227"/>
                      <a:gd name="connsiteY2" fmla="*/ 759733 h 759733"/>
                      <a:gd name="connsiteX3" fmla="*/ 0 w 1437227"/>
                      <a:gd name="connsiteY3" fmla="*/ 351631 h 759733"/>
                      <a:gd name="connsiteX0" fmla="*/ 1619430 w 1619430"/>
                      <a:gd name="connsiteY0" fmla="*/ 153146 h 423987"/>
                      <a:gd name="connsiteX1" fmla="*/ 999619 w 1619430"/>
                      <a:gd name="connsiteY1" fmla="*/ 45141 h 423987"/>
                      <a:gd name="connsiteX2" fmla="*/ 456883 w 1619430"/>
                      <a:gd name="connsiteY2" fmla="*/ 423987 h 423987"/>
                      <a:gd name="connsiteX3" fmla="*/ 0 w 1619430"/>
                      <a:gd name="connsiteY3" fmla="*/ 15885 h 423987"/>
                      <a:gd name="connsiteX0" fmla="*/ 1619430 w 1619430"/>
                      <a:gd name="connsiteY0" fmla="*/ 153144 h 426616"/>
                      <a:gd name="connsiteX1" fmla="*/ 999619 w 1619430"/>
                      <a:gd name="connsiteY1" fmla="*/ 45139 h 426616"/>
                      <a:gd name="connsiteX2" fmla="*/ 995700 w 1619430"/>
                      <a:gd name="connsiteY2" fmla="*/ 218128 h 426616"/>
                      <a:gd name="connsiteX3" fmla="*/ 456883 w 1619430"/>
                      <a:gd name="connsiteY3" fmla="*/ 423985 h 426616"/>
                      <a:gd name="connsiteX4" fmla="*/ 0 w 1619430"/>
                      <a:gd name="connsiteY4" fmla="*/ 15883 h 426616"/>
                      <a:gd name="connsiteX0" fmla="*/ 1619430 w 1619430"/>
                      <a:gd name="connsiteY0" fmla="*/ 153146 h 428864"/>
                      <a:gd name="connsiteX1" fmla="*/ 999619 w 1619430"/>
                      <a:gd name="connsiteY1" fmla="*/ 45141 h 428864"/>
                      <a:gd name="connsiteX2" fmla="*/ 456883 w 1619430"/>
                      <a:gd name="connsiteY2" fmla="*/ 423987 h 428864"/>
                      <a:gd name="connsiteX3" fmla="*/ 0 w 1619430"/>
                      <a:gd name="connsiteY3" fmla="*/ 15885 h 428864"/>
                      <a:gd name="connsiteX0" fmla="*/ 1619430 w 1619430"/>
                      <a:gd name="connsiteY0" fmla="*/ 137261 h 438322"/>
                      <a:gd name="connsiteX1" fmla="*/ 991514 w 1619430"/>
                      <a:gd name="connsiteY1" fmla="*/ 393181 h 438322"/>
                      <a:gd name="connsiteX2" fmla="*/ 456883 w 1619430"/>
                      <a:gd name="connsiteY2" fmla="*/ 408102 h 438322"/>
                      <a:gd name="connsiteX3" fmla="*/ 0 w 1619430"/>
                      <a:gd name="connsiteY3" fmla="*/ 0 h 438322"/>
                    </a:gdLst>
                    <a:ahLst/>
                    <a:cxnLst>
                      <a:cxn ang="0">
                        <a:pos x="connsiteX0" y="connsiteY0"/>
                      </a:cxn>
                      <a:cxn ang="0">
                        <a:pos x="connsiteX1" y="connsiteY1"/>
                      </a:cxn>
                      <a:cxn ang="0">
                        <a:pos x="connsiteX2" y="connsiteY2"/>
                      </a:cxn>
                      <a:cxn ang="0">
                        <a:pos x="connsiteX3" y="connsiteY3"/>
                      </a:cxn>
                    </a:cxnLst>
                    <a:rect l="l" t="t" r="r" b="b"/>
                    <a:pathLst>
                      <a:path w="1619430" h="438322">
                        <a:moveTo>
                          <a:pt x="1619430" y="137261"/>
                        </a:moveTo>
                        <a:cubicBezTo>
                          <a:pt x="1423073" y="279757"/>
                          <a:pt x="1185272" y="348041"/>
                          <a:pt x="991514" y="393181"/>
                        </a:cubicBezTo>
                        <a:cubicBezTo>
                          <a:pt x="797756" y="438321"/>
                          <a:pt x="623486" y="412978"/>
                          <a:pt x="456883" y="408102"/>
                        </a:cubicBezTo>
                        <a:cubicBezTo>
                          <a:pt x="204419" y="297656"/>
                          <a:pt x="207253" y="223043"/>
                          <a:pt x="0" y="0"/>
                        </a:cubicBezTo>
                      </a:path>
                    </a:pathLst>
                  </a:custGeom>
                  <ask:type>
                    <ask:lineSketchCurved/>
                  </ask:type>
                </ask:lineSketchStyleProps>
              </a:ext>
            </a:extLs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4" name="Forme libre 53">
            <a:extLst>
              <a:ext uri="{FF2B5EF4-FFF2-40B4-BE49-F238E27FC236}">
                <a16:creationId xmlns:a16="http://schemas.microsoft.com/office/drawing/2014/main" id="{E3EB9B5B-168C-4643-937B-0DD81DB996A6}"/>
              </a:ext>
            </a:extLst>
          </p:cNvPr>
          <p:cNvSpPr/>
          <p:nvPr/>
        </p:nvSpPr>
        <p:spPr>
          <a:xfrm flipV="1">
            <a:off x="6912646" y="3884909"/>
            <a:ext cx="116786" cy="1217646"/>
          </a:xfrm>
          <a:custGeom>
            <a:avLst/>
            <a:gdLst>
              <a:gd name="connsiteX0" fmla="*/ 44450 w 254000"/>
              <a:gd name="connsiteY0" fmla="*/ 0 h 1041400"/>
              <a:gd name="connsiteX1" fmla="*/ 247650 w 254000"/>
              <a:gd name="connsiteY1" fmla="*/ 165100 h 1041400"/>
              <a:gd name="connsiteX2" fmla="*/ 6350 w 254000"/>
              <a:gd name="connsiteY2" fmla="*/ 292100 h 1041400"/>
              <a:gd name="connsiteX3" fmla="*/ 234950 w 254000"/>
              <a:gd name="connsiteY3" fmla="*/ 469900 h 1041400"/>
              <a:gd name="connsiteX4" fmla="*/ 6350 w 254000"/>
              <a:gd name="connsiteY4" fmla="*/ 635000 h 1041400"/>
              <a:gd name="connsiteX5" fmla="*/ 196850 w 254000"/>
              <a:gd name="connsiteY5" fmla="*/ 825500 h 1041400"/>
              <a:gd name="connsiteX6" fmla="*/ 158750 w 25400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 h="1041400">
                <a:moveTo>
                  <a:pt x="44450" y="0"/>
                </a:moveTo>
                <a:cubicBezTo>
                  <a:pt x="149225" y="58208"/>
                  <a:pt x="254000" y="116417"/>
                  <a:pt x="247650" y="165100"/>
                </a:cubicBezTo>
                <a:cubicBezTo>
                  <a:pt x="241300" y="213783"/>
                  <a:pt x="8467" y="241300"/>
                  <a:pt x="6350" y="292100"/>
                </a:cubicBezTo>
                <a:cubicBezTo>
                  <a:pt x="4233" y="342900"/>
                  <a:pt x="234950" y="412750"/>
                  <a:pt x="234950" y="469900"/>
                </a:cubicBezTo>
                <a:cubicBezTo>
                  <a:pt x="234950" y="527050"/>
                  <a:pt x="12700" y="575733"/>
                  <a:pt x="6350" y="635000"/>
                </a:cubicBezTo>
                <a:cubicBezTo>
                  <a:pt x="0" y="694267"/>
                  <a:pt x="171450" y="757767"/>
                  <a:pt x="196850" y="825500"/>
                </a:cubicBezTo>
                <a:cubicBezTo>
                  <a:pt x="222250" y="893233"/>
                  <a:pt x="158750" y="1041400"/>
                  <a:pt x="158750" y="1041400"/>
                </a:cubicBezTo>
              </a:path>
            </a:pathLst>
          </a:custGeom>
          <a:ln w="38100" cap="flat" cmpd="sng" algn="ctr">
            <a:solidFill>
              <a:srgbClr val="CC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0" name="Forme libre 59">
            <a:extLst>
              <a:ext uri="{FF2B5EF4-FFF2-40B4-BE49-F238E27FC236}">
                <a16:creationId xmlns:a16="http://schemas.microsoft.com/office/drawing/2014/main" id="{E644EB1E-B00B-E043-9FA4-16290E49F956}"/>
              </a:ext>
            </a:extLst>
          </p:cNvPr>
          <p:cNvSpPr/>
          <p:nvPr/>
        </p:nvSpPr>
        <p:spPr>
          <a:xfrm rot="17711971" flipV="1">
            <a:off x="5613247" y="3396857"/>
            <a:ext cx="988222" cy="143296"/>
          </a:xfrm>
          <a:custGeom>
            <a:avLst/>
            <a:gdLst>
              <a:gd name="connsiteX0" fmla="*/ 988221 w 988222"/>
              <a:gd name="connsiteY0" fmla="*/ 44873 h 143296"/>
              <a:gd name="connsiteX1" fmla="*/ 605049 w 988222"/>
              <a:gd name="connsiteY1" fmla="*/ 128538 h 143296"/>
              <a:gd name="connsiteX2" fmla="*/ 278802 w 988222"/>
              <a:gd name="connsiteY2" fmla="*/ 133416 h 143296"/>
              <a:gd name="connsiteX3" fmla="*/ 0 w 988222"/>
              <a:gd name="connsiteY3" fmla="*/ 0 h 143296"/>
            </a:gdLst>
            <a:ahLst/>
            <a:cxnLst>
              <a:cxn ang="0">
                <a:pos x="connsiteX0" y="connsiteY0"/>
              </a:cxn>
              <a:cxn ang="0">
                <a:pos x="connsiteX1" y="connsiteY1"/>
              </a:cxn>
              <a:cxn ang="0">
                <a:pos x="connsiteX2" y="connsiteY2"/>
              </a:cxn>
              <a:cxn ang="0">
                <a:pos x="connsiteX3" y="connsiteY3"/>
              </a:cxn>
            </a:cxnLst>
            <a:rect l="l" t="t" r="r" b="b"/>
            <a:pathLst>
              <a:path w="988222" h="143296" extrusionOk="0">
                <a:moveTo>
                  <a:pt x="988221" y="44873"/>
                </a:moveTo>
                <a:cubicBezTo>
                  <a:pt x="859183" y="85773"/>
                  <a:pt x="718163" y="115704"/>
                  <a:pt x="605049" y="128538"/>
                </a:cubicBezTo>
                <a:cubicBezTo>
                  <a:pt x="495309" y="145084"/>
                  <a:pt x="362872" y="135569"/>
                  <a:pt x="278802" y="133416"/>
                </a:cubicBezTo>
                <a:cubicBezTo>
                  <a:pt x="122951" y="99058"/>
                  <a:pt x="126345" y="73613"/>
                  <a:pt x="0" y="0"/>
                </a:cubicBezTo>
              </a:path>
            </a:pathLst>
          </a:custGeom>
          <a:noFill/>
          <a:ln w="38100" cap="rnd" cmpd="sng" algn="ctr">
            <a:solidFill>
              <a:schemeClr val="accent1">
                <a:lumMod val="75000"/>
              </a:schemeClr>
            </a:solidFill>
            <a:prstDash val="solid"/>
            <a:bevel/>
            <a:headEnd type="none" w="med" len="med"/>
            <a:tailEnd type="arrow" w="sm" len="sm"/>
            <a:extLst>
              <a:ext uri="{C807C97D-BFC1-408E-A445-0C87EB9F89A2}">
                <ask:lineSketchStyleProps xmlns:ask="http://schemas.microsoft.com/office/drawing/2018/sketchyshapes" sd="1219033472">
                  <a:custGeom>
                    <a:avLst/>
                    <a:gdLst>
                      <a:gd name="connsiteX0" fmla="*/ 1498600 w 1515533"/>
                      <a:gd name="connsiteY0" fmla="*/ 647700 h 647700"/>
                      <a:gd name="connsiteX1" fmla="*/ 1473200 w 1515533"/>
                      <a:gd name="connsiteY1" fmla="*/ 292100 h 647700"/>
                      <a:gd name="connsiteX2" fmla="*/ 1244600 w 1515533"/>
                      <a:gd name="connsiteY2" fmla="*/ 88900 h 647700"/>
                      <a:gd name="connsiteX3" fmla="*/ 660400 w 1515533"/>
                      <a:gd name="connsiteY3" fmla="*/ 25400 h 647700"/>
                      <a:gd name="connsiteX4" fmla="*/ 203200 w 1515533"/>
                      <a:gd name="connsiteY4" fmla="*/ 241300 h 647700"/>
                      <a:gd name="connsiteX5" fmla="*/ 0 w 1515533"/>
                      <a:gd name="connsiteY5" fmla="*/ 469900 h 647700"/>
                      <a:gd name="connsiteX6" fmla="*/ 0 w 1515533"/>
                      <a:gd name="connsiteY6" fmla="*/ 469900 h 647700"/>
                      <a:gd name="connsiteX7" fmla="*/ 0 w 1515533"/>
                      <a:gd name="connsiteY7" fmla="*/ 469900 h 647700"/>
                      <a:gd name="connsiteX8" fmla="*/ 0 w 1515533"/>
                      <a:gd name="connsiteY8" fmla="*/ 469900 h 647700"/>
                      <a:gd name="connsiteX0" fmla="*/ 1498600 w 1536700"/>
                      <a:gd name="connsiteY0" fmla="*/ 679450 h 679450"/>
                      <a:gd name="connsiteX1" fmla="*/ 1473200 w 1536700"/>
                      <a:gd name="connsiteY1" fmla="*/ 323850 h 679450"/>
                      <a:gd name="connsiteX2" fmla="*/ 1117600 w 1536700"/>
                      <a:gd name="connsiteY2" fmla="*/ 44450 h 679450"/>
                      <a:gd name="connsiteX3" fmla="*/ 660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85800"/>
                      <a:gd name="connsiteX1" fmla="*/ 1473200 w 1536700"/>
                      <a:gd name="connsiteY1" fmla="*/ 323850 h 685800"/>
                      <a:gd name="connsiteX2" fmla="*/ 1117600 w 1536700"/>
                      <a:gd name="connsiteY2" fmla="*/ 44450 h 685800"/>
                      <a:gd name="connsiteX3" fmla="*/ 533400 w 1536700"/>
                      <a:gd name="connsiteY3" fmla="*/ 57150 h 685800"/>
                      <a:gd name="connsiteX4" fmla="*/ 203200 w 1536700"/>
                      <a:gd name="connsiteY4" fmla="*/ 273050 h 685800"/>
                      <a:gd name="connsiteX5" fmla="*/ 0 w 1536700"/>
                      <a:gd name="connsiteY5" fmla="*/ 501650 h 685800"/>
                      <a:gd name="connsiteX6" fmla="*/ 0 w 1536700"/>
                      <a:gd name="connsiteY6" fmla="*/ 501650 h 685800"/>
                      <a:gd name="connsiteX7" fmla="*/ 0 w 1536700"/>
                      <a:gd name="connsiteY7" fmla="*/ 501650 h 685800"/>
                      <a:gd name="connsiteX8" fmla="*/ 0 w 1536700"/>
                      <a:gd name="connsiteY8" fmla="*/ 501650 h 68580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0 w 1536700"/>
                      <a:gd name="connsiteY6" fmla="*/ 501650 h 698500"/>
                      <a:gd name="connsiteX7" fmla="*/ 1 w 1536700"/>
                      <a:gd name="connsiteY7" fmla="*/ 698500 h 69850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1 w 1536700"/>
                      <a:gd name="connsiteY6"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203199 w 1536699"/>
                      <a:gd name="connsiteY4" fmla="*/ 273050 h 698500"/>
                      <a:gd name="connsiteX5" fmla="*/ 0 w 1536699"/>
                      <a:gd name="connsiteY5"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107949 w 1536699"/>
                      <a:gd name="connsiteY4" fmla="*/ 300107 h 698500"/>
                      <a:gd name="connsiteX5" fmla="*/ 0 w 1536699"/>
                      <a:gd name="connsiteY5" fmla="*/ 698500 h 69850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479548 w 1488014"/>
                      <a:gd name="connsiteY0" fmla="*/ 706507 h 706507"/>
                      <a:gd name="connsiteX1" fmla="*/ 1365250 w 1488014"/>
                      <a:gd name="connsiteY1" fmla="*/ 323850 h 706507"/>
                      <a:gd name="connsiteX2" fmla="*/ 1009650 w 1488014"/>
                      <a:gd name="connsiteY2" fmla="*/ 44450 h 706507"/>
                      <a:gd name="connsiteX3" fmla="*/ 425450 w 1488014"/>
                      <a:gd name="connsiteY3" fmla="*/ 57150 h 706507"/>
                      <a:gd name="connsiteX4" fmla="*/ 0 w 1488014"/>
                      <a:gd name="connsiteY4" fmla="*/ 300107 h 706507"/>
                      <a:gd name="connsiteX0" fmla="*/ 1479548 w 1479548"/>
                      <a:gd name="connsiteY0" fmla="*/ 706507 h 706507"/>
                      <a:gd name="connsiteX1" fmla="*/ 1365250 w 1479548"/>
                      <a:gd name="connsiteY1" fmla="*/ 323850 h 706507"/>
                      <a:gd name="connsiteX2" fmla="*/ 1009650 w 1479548"/>
                      <a:gd name="connsiteY2" fmla="*/ 44450 h 706507"/>
                      <a:gd name="connsiteX3" fmla="*/ 425450 w 1479548"/>
                      <a:gd name="connsiteY3" fmla="*/ 57150 h 706507"/>
                      <a:gd name="connsiteX4" fmla="*/ 0 w 1479548"/>
                      <a:gd name="connsiteY4" fmla="*/ 300107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054099 w 1054099"/>
                      <a:gd name="connsiteY0" fmla="*/ 706507 h 706507"/>
                      <a:gd name="connsiteX1" fmla="*/ 939801 w 1054099"/>
                      <a:gd name="connsiteY1" fmla="*/ 323850 h 706507"/>
                      <a:gd name="connsiteX2" fmla="*/ 584201 w 1054099"/>
                      <a:gd name="connsiteY2" fmla="*/ 44450 h 706507"/>
                      <a:gd name="connsiteX3" fmla="*/ 1 w 1054099"/>
                      <a:gd name="connsiteY3" fmla="*/ 57150 h 706507"/>
                      <a:gd name="connsiteX0" fmla="*/ 1225908 w 1225908"/>
                      <a:gd name="connsiteY0" fmla="*/ 783998 h 783998"/>
                      <a:gd name="connsiteX1" fmla="*/ 1111610 w 1225908"/>
                      <a:gd name="connsiteY1" fmla="*/ 401341 h 783998"/>
                      <a:gd name="connsiteX2" fmla="*/ 756010 w 1225908"/>
                      <a:gd name="connsiteY2" fmla="*/ 121941 h 783998"/>
                      <a:gd name="connsiteX3" fmla="*/ 0 w 1225908"/>
                      <a:gd name="connsiteY3" fmla="*/ 47119 h 783998"/>
                      <a:gd name="connsiteX0" fmla="*/ 1225908 w 1225908"/>
                      <a:gd name="connsiteY0" fmla="*/ 736879 h 736879"/>
                      <a:gd name="connsiteX1" fmla="*/ 1111610 w 1225908"/>
                      <a:gd name="connsiteY1" fmla="*/ 354222 h 736879"/>
                      <a:gd name="connsiteX2" fmla="*/ 756010 w 1225908"/>
                      <a:gd name="connsiteY2" fmla="*/ 74822 h 736879"/>
                      <a:gd name="connsiteX3" fmla="*/ 0 w 1225908"/>
                      <a:gd name="connsiteY3" fmla="*/ 0 h 736879"/>
                      <a:gd name="connsiteX0" fmla="*/ 1225908 w 1225908"/>
                      <a:gd name="connsiteY0" fmla="*/ 736879 h 736879"/>
                      <a:gd name="connsiteX1" fmla="*/ 1111610 w 1225908"/>
                      <a:gd name="connsiteY1" fmla="*/ 354222 h 736879"/>
                      <a:gd name="connsiteX2" fmla="*/ 949256 w 1225908"/>
                      <a:gd name="connsiteY2" fmla="*/ 98984 h 736879"/>
                      <a:gd name="connsiteX3" fmla="*/ 0 w 1225908"/>
                      <a:gd name="connsiteY3" fmla="*/ 0 h 736879"/>
                      <a:gd name="connsiteX0" fmla="*/ 1225908 w 1271837"/>
                      <a:gd name="connsiteY0" fmla="*/ 736879 h 736879"/>
                      <a:gd name="connsiteX1" fmla="*/ 1225727 w 1271837"/>
                      <a:gd name="connsiteY1" fmla="*/ 340262 h 736879"/>
                      <a:gd name="connsiteX2" fmla="*/ 949256 w 1271837"/>
                      <a:gd name="connsiteY2" fmla="*/ 98984 h 736879"/>
                      <a:gd name="connsiteX3" fmla="*/ 0 w 1271837"/>
                      <a:gd name="connsiteY3"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433522 w 1271836"/>
                      <a:gd name="connsiteY3" fmla="*/ 43328 h 736879"/>
                      <a:gd name="connsiteX4" fmla="*/ 0 w 1271836"/>
                      <a:gd name="connsiteY4"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380340 w 1271836"/>
                      <a:gd name="connsiteY3" fmla="*/ 285249 h 736879"/>
                      <a:gd name="connsiteX4" fmla="*/ 0 w 1271836"/>
                      <a:gd name="connsiteY4" fmla="*/ 0 h 736879"/>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273195 w 1332279"/>
                      <a:gd name="connsiteY0" fmla="*/ 636813 h 636813"/>
                      <a:gd name="connsiteX1" fmla="*/ 1288801 w 1332279"/>
                      <a:gd name="connsiteY1" fmla="*/ 264207 h 636813"/>
                      <a:gd name="connsiteX2" fmla="*/ 1012330 w 1332279"/>
                      <a:gd name="connsiteY2" fmla="*/ 22929 h 636813"/>
                      <a:gd name="connsiteX3" fmla="*/ 469594 w 1332279"/>
                      <a:gd name="connsiteY3" fmla="*/ 401775 h 636813"/>
                      <a:gd name="connsiteX4" fmla="*/ 0 w 1332279"/>
                      <a:gd name="connsiteY4" fmla="*/ 134089 h 636813"/>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404021 w 1421865"/>
                      <a:gd name="connsiteY0" fmla="*/ 543733 h 543733"/>
                      <a:gd name="connsiteX1" fmla="*/ 1288801 w 1421865"/>
                      <a:gd name="connsiteY1" fmla="*/ 264207 h 543733"/>
                      <a:gd name="connsiteX2" fmla="*/ 1012330 w 1421865"/>
                      <a:gd name="connsiteY2" fmla="*/ 22929 h 543733"/>
                      <a:gd name="connsiteX3" fmla="*/ 469594 w 1421865"/>
                      <a:gd name="connsiteY3" fmla="*/ 401775 h 543733"/>
                      <a:gd name="connsiteX4" fmla="*/ 0 w 1421865"/>
                      <a:gd name="connsiteY4" fmla="*/ 134089 h 543733"/>
                      <a:gd name="connsiteX0" fmla="*/ 1404021 w 1501555"/>
                      <a:gd name="connsiteY0" fmla="*/ 726857 h 726857"/>
                      <a:gd name="connsiteX1" fmla="*/ 1436273 w 1501555"/>
                      <a:gd name="connsiteY1" fmla="*/ 86801 h 726857"/>
                      <a:gd name="connsiteX2" fmla="*/ 1012330 w 1501555"/>
                      <a:gd name="connsiteY2" fmla="*/ 206053 h 726857"/>
                      <a:gd name="connsiteX3" fmla="*/ 469594 w 1501555"/>
                      <a:gd name="connsiteY3" fmla="*/ 584899 h 726857"/>
                      <a:gd name="connsiteX4" fmla="*/ 0 w 1501555"/>
                      <a:gd name="connsiteY4" fmla="*/ 317213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423562 w 1423562"/>
                      <a:gd name="connsiteY0" fmla="*/ 86801 h 584899"/>
                      <a:gd name="connsiteX1" fmla="*/ 999619 w 1423562"/>
                      <a:gd name="connsiteY1" fmla="*/ 206053 h 584899"/>
                      <a:gd name="connsiteX2" fmla="*/ 456883 w 1423562"/>
                      <a:gd name="connsiteY2" fmla="*/ 584899 h 584899"/>
                      <a:gd name="connsiteX3" fmla="*/ 0 w 1423562"/>
                      <a:gd name="connsiteY3" fmla="*/ 176797 h 584899"/>
                      <a:gd name="connsiteX0" fmla="*/ 1437227 w 1437227"/>
                      <a:gd name="connsiteY0" fmla="*/ 86801 h 846534"/>
                      <a:gd name="connsiteX1" fmla="*/ 999619 w 1437227"/>
                      <a:gd name="connsiteY1" fmla="*/ 467688 h 846534"/>
                      <a:gd name="connsiteX2" fmla="*/ 456883 w 1437227"/>
                      <a:gd name="connsiteY2" fmla="*/ 846534 h 846534"/>
                      <a:gd name="connsiteX3" fmla="*/ 0 w 1437227"/>
                      <a:gd name="connsiteY3" fmla="*/ 438432 h 846534"/>
                      <a:gd name="connsiteX0" fmla="*/ 1437227 w 1437227"/>
                      <a:gd name="connsiteY0" fmla="*/ 0 h 759733"/>
                      <a:gd name="connsiteX1" fmla="*/ 999619 w 1437227"/>
                      <a:gd name="connsiteY1" fmla="*/ 380887 h 759733"/>
                      <a:gd name="connsiteX2" fmla="*/ 456883 w 1437227"/>
                      <a:gd name="connsiteY2" fmla="*/ 759733 h 759733"/>
                      <a:gd name="connsiteX3" fmla="*/ 0 w 1437227"/>
                      <a:gd name="connsiteY3" fmla="*/ 351631 h 759733"/>
                      <a:gd name="connsiteX0" fmla="*/ 1619430 w 1619430"/>
                      <a:gd name="connsiteY0" fmla="*/ 153146 h 423987"/>
                      <a:gd name="connsiteX1" fmla="*/ 999619 w 1619430"/>
                      <a:gd name="connsiteY1" fmla="*/ 45141 h 423987"/>
                      <a:gd name="connsiteX2" fmla="*/ 456883 w 1619430"/>
                      <a:gd name="connsiteY2" fmla="*/ 423987 h 423987"/>
                      <a:gd name="connsiteX3" fmla="*/ 0 w 1619430"/>
                      <a:gd name="connsiteY3" fmla="*/ 15885 h 423987"/>
                      <a:gd name="connsiteX0" fmla="*/ 1619430 w 1619430"/>
                      <a:gd name="connsiteY0" fmla="*/ 153144 h 426616"/>
                      <a:gd name="connsiteX1" fmla="*/ 999619 w 1619430"/>
                      <a:gd name="connsiteY1" fmla="*/ 45139 h 426616"/>
                      <a:gd name="connsiteX2" fmla="*/ 995700 w 1619430"/>
                      <a:gd name="connsiteY2" fmla="*/ 218128 h 426616"/>
                      <a:gd name="connsiteX3" fmla="*/ 456883 w 1619430"/>
                      <a:gd name="connsiteY3" fmla="*/ 423985 h 426616"/>
                      <a:gd name="connsiteX4" fmla="*/ 0 w 1619430"/>
                      <a:gd name="connsiteY4" fmla="*/ 15883 h 426616"/>
                      <a:gd name="connsiteX0" fmla="*/ 1619430 w 1619430"/>
                      <a:gd name="connsiteY0" fmla="*/ 153146 h 428864"/>
                      <a:gd name="connsiteX1" fmla="*/ 999619 w 1619430"/>
                      <a:gd name="connsiteY1" fmla="*/ 45141 h 428864"/>
                      <a:gd name="connsiteX2" fmla="*/ 456883 w 1619430"/>
                      <a:gd name="connsiteY2" fmla="*/ 423987 h 428864"/>
                      <a:gd name="connsiteX3" fmla="*/ 0 w 1619430"/>
                      <a:gd name="connsiteY3" fmla="*/ 15885 h 428864"/>
                      <a:gd name="connsiteX0" fmla="*/ 1619430 w 1619430"/>
                      <a:gd name="connsiteY0" fmla="*/ 137261 h 438322"/>
                      <a:gd name="connsiteX1" fmla="*/ 991514 w 1619430"/>
                      <a:gd name="connsiteY1" fmla="*/ 393181 h 438322"/>
                      <a:gd name="connsiteX2" fmla="*/ 456883 w 1619430"/>
                      <a:gd name="connsiteY2" fmla="*/ 408102 h 438322"/>
                      <a:gd name="connsiteX3" fmla="*/ 0 w 1619430"/>
                      <a:gd name="connsiteY3" fmla="*/ 0 h 438322"/>
                    </a:gdLst>
                    <a:ahLst/>
                    <a:cxnLst>
                      <a:cxn ang="0">
                        <a:pos x="connsiteX0" y="connsiteY0"/>
                      </a:cxn>
                      <a:cxn ang="0">
                        <a:pos x="connsiteX1" y="connsiteY1"/>
                      </a:cxn>
                      <a:cxn ang="0">
                        <a:pos x="connsiteX2" y="connsiteY2"/>
                      </a:cxn>
                      <a:cxn ang="0">
                        <a:pos x="connsiteX3" y="connsiteY3"/>
                      </a:cxn>
                    </a:cxnLst>
                    <a:rect l="l" t="t" r="r" b="b"/>
                    <a:pathLst>
                      <a:path w="1619430" h="438322">
                        <a:moveTo>
                          <a:pt x="1619430" y="137261"/>
                        </a:moveTo>
                        <a:cubicBezTo>
                          <a:pt x="1423073" y="279757"/>
                          <a:pt x="1185272" y="348041"/>
                          <a:pt x="991514" y="393181"/>
                        </a:cubicBezTo>
                        <a:cubicBezTo>
                          <a:pt x="797756" y="438321"/>
                          <a:pt x="623486" y="412978"/>
                          <a:pt x="456883" y="408102"/>
                        </a:cubicBezTo>
                        <a:cubicBezTo>
                          <a:pt x="204419" y="297656"/>
                          <a:pt x="207253" y="223043"/>
                          <a:pt x="0" y="0"/>
                        </a:cubicBezTo>
                      </a:path>
                    </a:pathLst>
                  </a:custGeom>
                  <ask:type>
                    <ask:lineSketchCurved/>
                  </ask:type>
                </ask:lineSketchStyleProps>
              </a:ext>
            </a:extLs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61" name="Forme libre 60">
            <a:extLst>
              <a:ext uri="{FF2B5EF4-FFF2-40B4-BE49-F238E27FC236}">
                <a16:creationId xmlns:a16="http://schemas.microsoft.com/office/drawing/2014/main" id="{0D508BCC-5099-B343-9EFE-0FD7B6541B63}"/>
              </a:ext>
            </a:extLst>
          </p:cNvPr>
          <p:cNvSpPr/>
          <p:nvPr/>
        </p:nvSpPr>
        <p:spPr>
          <a:xfrm rot="3888029" flipH="1" flipV="1">
            <a:off x="7885399" y="3361273"/>
            <a:ext cx="988222" cy="143296"/>
          </a:xfrm>
          <a:custGeom>
            <a:avLst/>
            <a:gdLst>
              <a:gd name="connsiteX0" fmla="*/ 988221 w 988222"/>
              <a:gd name="connsiteY0" fmla="*/ 44873 h 143296"/>
              <a:gd name="connsiteX1" fmla="*/ 605049 w 988222"/>
              <a:gd name="connsiteY1" fmla="*/ 128538 h 143296"/>
              <a:gd name="connsiteX2" fmla="*/ 278802 w 988222"/>
              <a:gd name="connsiteY2" fmla="*/ 133416 h 143296"/>
              <a:gd name="connsiteX3" fmla="*/ 0 w 988222"/>
              <a:gd name="connsiteY3" fmla="*/ 0 h 143296"/>
            </a:gdLst>
            <a:ahLst/>
            <a:cxnLst>
              <a:cxn ang="0">
                <a:pos x="connsiteX0" y="connsiteY0"/>
              </a:cxn>
              <a:cxn ang="0">
                <a:pos x="connsiteX1" y="connsiteY1"/>
              </a:cxn>
              <a:cxn ang="0">
                <a:pos x="connsiteX2" y="connsiteY2"/>
              </a:cxn>
              <a:cxn ang="0">
                <a:pos x="connsiteX3" y="connsiteY3"/>
              </a:cxn>
            </a:cxnLst>
            <a:rect l="l" t="t" r="r" b="b"/>
            <a:pathLst>
              <a:path w="988222" h="143296" extrusionOk="0">
                <a:moveTo>
                  <a:pt x="988221" y="44873"/>
                </a:moveTo>
                <a:cubicBezTo>
                  <a:pt x="859183" y="85773"/>
                  <a:pt x="718163" y="115704"/>
                  <a:pt x="605049" y="128538"/>
                </a:cubicBezTo>
                <a:cubicBezTo>
                  <a:pt x="495309" y="145084"/>
                  <a:pt x="362872" y="135569"/>
                  <a:pt x="278802" y="133416"/>
                </a:cubicBezTo>
                <a:cubicBezTo>
                  <a:pt x="122951" y="99058"/>
                  <a:pt x="126345" y="73613"/>
                  <a:pt x="0" y="0"/>
                </a:cubicBezTo>
              </a:path>
            </a:pathLst>
          </a:custGeom>
          <a:noFill/>
          <a:ln w="38100" cap="rnd" cmpd="sng" algn="ctr">
            <a:solidFill>
              <a:schemeClr val="accent1">
                <a:lumMod val="75000"/>
              </a:schemeClr>
            </a:solidFill>
            <a:prstDash val="solid"/>
            <a:bevel/>
            <a:headEnd type="none" w="med" len="med"/>
            <a:tailEnd type="arrow" w="sm" len="sm"/>
            <a:extLst>
              <a:ext uri="{C807C97D-BFC1-408E-A445-0C87EB9F89A2}">
                <ask:lineSketchStyleProps xmlns:ask="http://schemas.microsoft.com/office/drawing/2018/sketchyshapes" sd="1219033472">
                  <a:custGeom>
                    <a:avLst/>
                    <a:gdLst>
                      <a:gd name="connsiteX0" fmla="*/ 1498600 w 1515533"/>
                      <a:gd name="connsiteY0" fmla="*/ 647700 h 647700"/>
                      <a:gd name="connsiteX1" fmla="*/ 1473200 w 1515533"/>
                      <a:gd name="connsiteY1" fmla="*/ 292100 h 647700"/>
                      <a:gd name="connsiteX2" fmla="*/ 1244600 w 1515533"/>
                      <a:gd name="connsiteY2" fmla="*/ 88900 h 647700"/>
                      <a:gd name="connsiteX3" fmla="*/ 660400 w 1515533"/>
                      <a:gd name="connsiteY3" fmla="*/ 25400 h 647700"/>
                      <a:gd name="connsiteX4" fmla="*/ 203200 w 1515533"/>
                      <a:gd name="connsiteY4" fmla="*/ 241300 h 647700"/>
                      <a:gd name="connsiteX5" fmla="*/ 0 w 1515533"/>
                      <a:gd name="connsiteY5" fmla="*/ 469900 h 647700"/>
                      <a:gd name="connsiteX6" fmla="*/ 0 w 1515533"/>
                      <a:gd name="connsiteY6" fmla="*/ 469900 h 647700"/>
                      <a:gd name="connsiteX7" fmla="*/ 0 w 1515533"/>
                      <a:gd name="connsiteY7" fmla="*/ 469900 h 647700"/>
                      <a:gd name="connsiteX8" fmla="*/ 0 w 1515533"/>
                      <a:gd name="connsiteY8" fmla="*/ 469900 h 647700"/>
                      <a:gd name="connsiteX0" fmla="*/ 1498600 w 1536700"/>
                      <a:gd name="connsiteY0" fmla="*/ 679450 h 679450"/>
                      <a:gd name="connsiteX1" fmla="*/ 1473200 w 1536700"/>
                      <a:gd name="connsiteY1" fmla="*/ 323850 h 679450"/>
                      <a:gd name="connsiteX2" fmla="*/ 1117600 w 1536700"/>
                      <a:gd name="connsiteY2" fmla="*/ 44450 h 679450"/>
                      <a:gd name="connsiteX3" fmla="*/ 660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8" fmla="*/ 0 w 1536700"/>
                      <a:gd name="connsiteY8" fmla="*/ 501650 h 679450"/>
                      <a:gd name="connsiteX0" fmla="*/ 1498600 w 1536700"/>
                      <a:gd name="connsiteY0" fmla="*/ 679450 h 685800"/>
                      <a:gd name="connsiteX1" fmla="*/ 1473200 w 1536700"/>
                      <a:gd name="connsiteY1" fmla="*/ 323850 h 685800"/>
                      <a:gd name="connsiteX2" fmla="*/ 1117600 w 1536700"/>
                      <a:gd name="connsiteY2" fmla="*/ 44450 h 685800"/>
                      <a:gd name="connsiteX3" fmla="*/ 533400 w 1536700"/>
                      <a:gd name="connsiteY3" fmla="*/ 57150 h 685800"/>
                      <a:gd name="connsiteX4" fmla="*/ 203200 w 1536700"/>
                      <a:gd name="connsiteY4" fmla="*/ 273050 h 685800"/>
                      <a:gd name="connsiteX5" fmla="*/ 0 w 1536700"/>
                      <a:gd name="connsiteY5" fmla="*/ 501650 h 685800"/>
                      <a:gd name="connsiteX6" fmla="*/ 0 w 1536700"/>
                      <a:gd name="connsiteY6" fmla="*/ 501650 h 685800"/>
                      <a:gd name="connsiteX7" fmla="*/ 0 w 1536700"/>
                      <a:gd name="connsiteY7" fmla="*/ 501650 h 685800"/>
                      <a:gd name="connsiteX8" fmla="*/ 0 w 1536700"/>
                      <a:gd name="connsiteY8" fmla="*/ 501650 h 685800"/>
                      <a:gd name="connsiteX0" fmla="*/ 1498600 w 1536700"/>
                      <a:gd name="connsiteY0" fmla="*/ 679450 h 679450"/>
                      <a:gd name="connsiteX1" fmla="*/ 1473200 w 1536700"/>
                      <a:gd name="connsiteY1" fmla="*/ 323850 h 679450"/>
                      <a:gd name="connsiteX2" fmla="*/ 1117600 w 1536700"/>
                      <a:gd name="connsiteY2" fmla="*/ 44450 h 679450"/>
                      <a:gd name="connsiteX3" fmla="*/ 533400 w 1536700"/>
                      <a:gd name="connsiteY3" fmla="*/ 57150 h 679450"/>
                      <a:gd name="connsiteX4" fmla="*/ 203200 w 1536700"/>
                      <a:gd name="connsiteY4" fmla="*/ 273050 h 679450"/>
                      <a:gd name="connsiteX5" fmla="*/ 0 w 1536700"/>
                      <a:gd name="connsiteY5" fmla="*/ 501650 h 679450"/>
                      <a:gd name="connsiteX6" fmla="*/ 0 w 1536700"/>
                      <a:gd name="connsiteY6" fmla="*/ 501650 h 679450"/>
                      <a:gd name="connsiteX7" fmla="*/ 0 w 1536700"/>
                      <a:gd name="connsiteY7" fmla="*/ 501650 h 67945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0 w 1536700"/>
                      <a:gd name="connsiteY6" fmla="*/ 501650 h 698500"/>
                      <a:gd name="connsiteX7" fmla="*/ 1 w 1536700"/>
                      <a:gd name="connsiteY7" fmla="*/ 698500 h 698500"/>
                      <a:gd name="connsiteX0" fmla="*/ 1498600 w 1536700"/>
                      <a:gd name="connsiteY0" fmla="*/ 679450 h 698500"/>
                      <a:gd name="connsiteX1" fmla="*/ 1473200 w 1536700"/>
                      <a:gd name="connsiteY1" fmla="*/ 323850 h 698500"/>
                      <a:gd name="connsiteX2" fmla="*/ 1117600 w 1536700"/>
                      <a:gd name="connsiteY2" fmla="*/ 44450 h 698500"/>
                      <a:gd name="connsiteX3" fmla="*/ 533400 w 1536700"/>
                      <a:gd name="connsiteY3" fmla="*/ 57150 h 698500"/>
                      <a:gd name="connsiteX4" fmla="*/ 203200 w 1536700"/>
                      <a:gd name="connsiteY4" fmla="*/ 273050 h 698500"/>
                      <a:gd name="connsiteX5" fmla="*/ 0 w 1536700"/>
                      <a:gd name="connsiteY5" fmla="*/ 501650 h 698500"/>
                      <a:gd name="connsiteX6" fmla="*/ 1 w 1536700"/>
                      <a:gd name="connsiteY6"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203199 w 1536699"/>
                      <a:gd name="connsiteY4" fmla="*/ 273050 h 698500"/>
                      <a:gd name="connsiteX5" fmla="*/ 0 w 1536699"/>
                      <a:gd name="connsiteY5" fmla="*/ 698500 h 698500"/>
                      <a:gd name="connsiteX0" fmla="*/ 1498599 w 1536699"/>
                      <a:gd name="connsiteY0" fmla="*/ 679450 h 698500"/>
                      <a:gd name="connsiteX1" fmla="*/ 1473199 w 1536699"/>
                      <a:gd name="connsiteY1" fmla="*/ 323850 h 698500"/>
                      <a:gd name="connsiteX2" fmla="*/ 1117599 w 1536699"/>
                      <a:gd name="connsiteY2" fmla="*/ 44450 h 698500"/>
                      <a:gd name="connsiteX3" fmla="*/ 533399 w 1536699"/>
                      <a:gd name="connsiteY3" fmla="*/ 57150 h 698500"/>
                      <a:gd name="connsiteX4" fmla="*/ 107949 w 1536699"/>
                      <a:gd name="connsiteY4" fmla="*/ 300107 h 698500"/>
                      <a:gd name="connsiteX5" fmla="*/ 0 w 1536699"/>
                      <a:gd name="connsiteY5" fmla="*/ 698500 h 69850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390650 w 1428750"/>
                      <a:gd name="connsiteY0" fmla="*/ 679450 h 679450"/>
                      <a:gd name="connsiteX1" fmla="*/ 1365250 w 1428750"/>
                      <a:gd name="connsiteY1" fmla="*/ 323850 h 679450"/>
                      <a:gd name="connsiteX2" fmla="*/ 1009650 w 1428750"/>
                      <a:gd name="connsiteY2" fmla="*/ 44450 h 679450"/>
                      <a:gd name="connsiteX3" fmla="*/ 425450 w 1428750"/>
                      <a:gd name="connsiteY3" fmla="*/ 57150 h 679450"/>
                      <a:gd name="connsiteX4" fmla="*/ 0 w 1428750"/>
                      <a:gd name="connsiteY4" fmla="*/ 300107 h 679450"/>
                      <a:gd name="connsiteX0" fmla="*/ 1479548 w 1488014"/>
                      <a:gd name="connsiteY0" fmla="*/ 706507 h 706507"/>
                      <a:gd name="connsiteX1" fmla="*/ 1365250 w 1488014"/>
                      <a:gd name="connsiteY1" fmla="*/ 323850 h 706507"/>
                      <a:gd name="connsiteX2" fmla="*/ 1009650 w 1488014"/>
                      <a:gd name="connsiteY2" fmla="*/ 44450 h 706507"/>
                      <a:gd name="connsiteX3" fmla="*/ 425450 w 1488014"/>
                      <a:gd name="connsiteY3" fmla="*/ 57150 h 706507"/>
                      <a:gd name="connsiteX4" fmla="*/ 0 w 1488014"/>
                      <a:gd name="connsiteY4" fmla="*/ 300107 h 706507"/>
                      <a:gd name="connsiteX0" fmla="*/ 1479548 w 1479548"/>
                      <a:gd name="connsiteY0" fmla="*/ 706507 h 706507"/>
                      <a:gd name="connsiteX1" fmla="*/ 1365250 w 1479548"/>
                      <a:gd name="connsiteY1" fmla="*/ 323850 h 706507"/>
                      <a:gd name="connsiteX2" fmla="*/ 1009650 w 1479548"/>
                      <a:gd name="connsiteY2" fmla="*/ 44450 h 706507"/>
                      <a:gd name="connsiteX3" fmla="*/ 425450 w 1479548"/>
                      <a:gd name="connsiteY3" fmla="*/ 57150 h 706507"/>
                      <a:gd name="connsiteX4" fmla="*/ 0 w 1479548"/>
                      <a:gd name="connsiteY4" fmla="*/ 300107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479547 w 1479547"/>
                      <a:gd name="connsiteY0" fmla="*/ 706507 h 706507"/>
                      <a:gd name="connsiteX1" fmla="*/ 1365249 w 1479547"/>
                      <a:gd name="connsiteY1" fmla="*/ 323850 h 706507"/>
                      <a:gd name="connsiteX2" fmla="*/ 1009649 w 1479547"/>
                      <a:gd name="connsiteY2" fmla="*/ 44450 h 706507"/>
                      <a:gd name="connsiteX3" fmla="*/ 425449 w 1479547"/>
                      <a:gd name="connsiteY3" fmla="*/ 57150 h 706507"/>
                      <a:gd name="connsiteX4" fmla="*/ 0 w 1479547"/>
                      <a:gd name="connsiteY4" fmla="*/ 327164 h 706507"/>
                      <a:gd name="connsiteX0" fmla="*/ 1054099 w 1054099"/>
                      <a:gd name="connsiteY0" fmla="*/ 706507 h 706507"/>
                      <a:gd name="connsiteX1" fmla="*/ 939801 w 1054099"/>
                      <a:gd name="connsiteY1" fmla="*/ 323850 h 706507"/>
                      <a:gd name="connsiteX2" fmla="*/ 584201 w 1054099"/>
                      <a:gd name="connsiteY2" fmla="*/ 44450 h 706507"/>
                      <a:gd name="connsiteX3" fmla="*/ 1 w 1054099"/>
                      <a:gd name="connsiteY3" fmla="*/ 57150 h 706507"/>
                      <a:gd name="connsiteX0" fmla="*/ 1225908 w 1225908"/>
                      <a:gd name="connsiteY0" fmla="*/ 783998 h 783998"/>
                      <a:gd name="connsiteX1" fmla="*/ 1111610 w 1225908"/>
                      <a:gd name="connsiteY1" fmla="*/ 401341 h 783998"/>
                      <a:gd name="connsiteX2" fmla="*/ 756010 w 1225908"/>
                      <a:gd name="connsiteY2" fmla="*/ 121941 h 783998"/>
                      <a:gd name="connsiteX3" fmla="*/ 0 w 1225908"/>
                      <a:gd name="connsiteY3" fmla="*/ 47119 h 783998"/>
                      <a:gd name="connsiteX0" fmla="*/ 1225908 w 1225908"/>
                      <a:gd name="connsiteY0" fmla="*/ 736879 h 736879"/>
                      <a:gd name="connsiteX1" fmla="*/ 1111610 w 1225908"/>
                      <a:gd name="connsiteY1" fmla="*/ 354222 h 736879"/>
                      <a:gd name="connsiteX2" fmla="*/ 756010 w 1225908"/>
                      <a:gd name="connsiteY2" fmla="*/ 74822 h 736879"/>
                      <a:gd name="connsiteX3" fmla="*/ 0 w 1225908"/>
                      <a:gd name="connsiteY3" fmla="*/ 0 h 736879"/>
                      <a:gd name="connsiteX0" fmla="*/ 1225908 w 1225908"/>
                      <a:gd name="connsiteY0" fmla="*/ 736879 h 736879"/>
                      <a:gd name="connsiteX1" fmla="*/ 1111610 w 1225908"/>
                      <a:gd name="connsiteY1" fmla="*/ 354222 h 736879"/>
                      <a:gd name="connsiteX2" fmla="*/ 949256 w 1225908"/>
                      <a:gd name="connsiteY2" fmla="*/ 98984 h 736879"/>
                      <a:gd name="connsiteX3" fmla="*/ 0 w 1225908"/>
                      <a:gd name="connsiteY3" fmla="*/ 0 h 736879"/>
                      <a:gd name="connsiteX0" fmla="*/ 1225908 w 1271837"/>
                      <a:gd name="connsiteY0" fmla="*/ 736879 h 736879"/>
                      <a:gd name="connsiteX1" fmla="*/ 1225727 w 1271837"/>
                      <a:gd name="connsiteY1" fmla="*/ 340262 h 736879"/>
                      <a:gd name="connsiteX2" fmla="*/ 949256 w 1271837"/>
                      <a:gd name="connsiteY2" fmla="*/ 98984 h 736879"/>
                      <a:gd name="connsiteX3" fmla="*/ 0 w 1271837"/>
                      <a:gd name="connsiteY3"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433522 w 1271836"/>
                      <a:gd name="connsiteY3" fmla="*/ 43328 h 736879"/>
                      <a:gd name="connsiteX4" fmla="*/ 0 w 1271836"/>
                      <a:gd name="connsiteY4" fmla="*/ 0 h 736879"/>
                      <a:gd name="connsiteX0" fmla="*/ 1225908 w 1271836"/>
                      <a:gd name="connsiteY0" fmla="*/ 736879 h 736879"/>
                      <a:gd name="connsiteX1" fmla="*/ 1225727 w 1271836"/>
                      <a:gd name="connsiteY1" fmla="*/ 340262 h 736879"/>
                      <a:gd name="connsiteX2" fmla="*/ 949256 w 1271836"/>
                      <a:gd name="connsiteY2" fmla="*/ 98984 h 736879"/>
                      <a:gd name="connsiteX3" fmla="*/ 380340 w 1271836"/>
                      <a:gd name="connsiteY3" fmla="*/ 285249 h 736879"/>
                      <a:gd name="connsiteX4" fmla="*/ 0 w 1271836"/>
                      <a:gd name="connsiteY4" fmla="*/ 0 h 736879"/>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80340 w 1269205"/>
                      <a:gd name="connsiteY3" fmla="*/ 285249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326314 w 1269205"/>
                      <a:gd name="connsiteY3" fmla="*/ 491874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10121 w 1269205"/>
                      <a:gd name="connsiteY0" fmla="*/ 712868 h 712868"/>
                      <a:gd name="connsiteX1" fmla="*/ 1225727 w 1269205"/>
                      <a:gd name="connsiteY1" fmla="*/ 340262 h 712868"/>
                      <a:gd name="connsiteX2" fmla="*/ 949256 w 1269205"/>
                      <a:gd name="connsiteY2" fmla="*/ 98984 h 712868"/>
                      <a:gd name="connsiteX3" fmla="*/ 406520 w 1269205"/>
                      <a:gd name="connsiteY3" fmla="*/ 477830 h 712868"/>
                      <a:gd name="connsiteX4" fmla="*/ 0 w 1269205"/>
                      <a:gd name="connsiteY4" fmla="*/ 0 h 712868"/>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273195 w 1332279"/>
                      <a:gd name="connsiteY0" fmla="*/ 636813 h 636813"/>
                      <a:gd name="connsiteX1" fmla="*/ 1288801 w 1332279"/>
                      <a:gd name="connsiteY1" fmla="*/ 264207 h 636813"/>
                      <a:gd name="connsiteX2" fmla="*/ 1012330 w 1332279"/>
                      <a:gd name="connsiteY2" fmla="*/ 22929 h 636813"/>
                      <a:gd name="connsiteX3" fmla="*/ 469594 w 1332279"/>
                      <a:gd name="connsiteY3" fmla="*/ 401775 h 636813"/>
                      <a:gd name="connsiteX4" fmla="*/ 0 w 1332279"/>
                      <a:gd name="connsiteY4" fmla="*/ 134089 h 636813"/>
                      <a:gd name="connsiteX0" fmla="*/ 1273195 w 1332279"/>
                      <a:gd name="connsiteY0" fmla="*/ 636811 h 636811"/>
                      <a:gd name="connsiteX1" fmla="*/ 1288801 w 1332279"/>
                      <a:gd name="connsiteY1" fmla="*/ 264205 h 636811"/>
                      <a:gd name="connsiteX2" fmla="*/ 1012330 w 1332279"/>
                      <a:gd name="connsiteY2" fmla="*/ 22927 h 636811"/>
                      <a:gd name="connsiteX3" fmla="*/ 469594 w 1332279"/>
                      <a:gd name="connsiteY3" fmla="*/ 401773 h 636811"/>
                      <a:gd name="connsiteX4" fmla="*/ 0 w 1332279"/>
                      <a:gd name="connsiteY4" fmla="*/ 134087 h 636811"/>
                      <a:gd name="connsiteX0" fmla="*/ 1404021 w 1421865"/>
                      <a:gd name="connsiteY0" fmla="*/ 543733 h 543733"/>
                      <a:gd name="connsiteX1" fmla="*/ 1288801 w 1421865"/>
                      <a:gd name="connsiteY1" fmla="*/ 264207 h 543733"/>
                      <a:gd name="connsiteX2" fmla="*/ 1012330 w 1421865"/>
                      <a:gd name="connsiteY2" fmla="*/ 22929 h 543733"/>
                      <a:gd name="connsiteX3" fmla="*/ 469594 w 1421865"/>
                      <a:gd name="connsiteY3" fmla="*/ 401775 h 543733"/>
                      <a:gd name="connsiteX4" fmla="*/ 0 w 1421865"/>
                      <a:gd name="connsiteY4" fmla="*/ 134089 h 543733"/>
                      <a:gd name="connsiteX0" fmla="*/ 1404021 w 1501555"/>
                      <a:gd name="connsiteY0" fmla="*/ 726857 h 726857"/>
                      <a:gd name="connsiteX1" fmla="*/ 1436273 w 1501555"/>
                      <a:gd name="connsiteY1" fmla="*/ 86801 h 726857"/>
                      <a:gd name="connsiteX2" fmla="*/ 1012330 w 1501555"/>
                      <a:gd name="connsiteY2" fmla="*/ 206053 h 726857"/>
                      <a:gd name="connsiteX3" fmla="*/ 469594 w 1501555"/>
                      <a:gd name="connsiteY3" fmla="*/ 584899 h 726857"/>
                      <a:gd name="connsiteX4" fmla="*/ 0 w 1501555"/>
                      <a:gd name="connsiteY4" fmla="*/ 317213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391310 w 1488844"/>
                      <a:gd name="connsiteY0" fmla="*/ 726857 h 726857"/>
                      <a:gd name="connsiteX1" fmla="*/ 1423562 w 1488844"/>
                      <a:gd name="connsiteY1" fmla="*/ 86801 h 726857"/>
                      <a:gd name="connsiteX2" fmla="*/ 999619 w 1488844"/>
                      <a:gd name="connsiteY2" fmla="*/ 206053 h 726857"/>
                      <a:gd name="connsiteX3" fmla="*/ 456883 w 1488844"/>
                      <a:gd name="connsiteY3" fmla="*/ 584899 h 726857"/>
                      <a:gd name="connsiteX4" fmla="*/ 0 w 1488844"/>
                      <a:gd name="connsiteY4" fmla="*/ 176797 h 726857"/>
                      <a:gd name="connsiteX0" fmla="*/ 1423562 w 1423562"/>
                      <a:gd name="connsiteY0" fmla="*/ 86801 h 584899"/>
                      <a:gd name="connsiteX1" fmla="*/ 999619 w 1423562"/>
                      <a:gd name="connsiteY1" fmla="*/ 206053 h 584899"/>
                      <a:gd name="connsiteX2" fmla="*/ 456883 w 1423562"/>
                      <a:gd name="connsiteY2" fmla="*/ 584899 h 584899"/>
                      <a:gd name="connsiteX3" fmla="*/ 0 w 1423562"/>
                      <a:gd name="connsiteY3" fmla="*/ 176797 h 584899"/>
                      <a:gd name="connsiteX0" fmla="*/ 1437227 w 1437227"/>
                      <a:gd name="connsiteY0" fmla="*/ 86801 h 846534"/>
                      <a:gd name="connsiteX1" fmla="*/ 999619 w 1437227"/>
                      <a:gd name="connsiteY1" fmla="*/ 467688 h 846534"/>
                      <a:gd name="connsiteX2" fmla="*/ 456883 w 1437227"/>
                      <a:gd name="connsiteY2" fmla="*/ 846534 h 846534"/>
                      <a:gd name="connsiteX3" fmla="*/ 0 w 1437227"/>
                      <a:gd name="connsiteY3" fmla="*/ 438432 h 846534"/>
                      <a:gd name="connsiteX0" fmla="*/ 1437227 w 1437227"/>
                      <a:gd name="connsiteY0" fmla="*/ 0 h 759733"/>
                      <a:gd name="connsiteX1" fmla="*/ 999619 w 1437227"/>
                      <a:gd name="connsiteY1" fmla="*/ 380887 h 759733"/>
                      <a:gd name="connsiteX2" fmla="*/ 456883 w 1437227"/>
                      <a:gd name="connsiteY2" fmla="*/ 759733 h 759733"/>
                      <a:gd name="connsiteX3" fmla="*/ 0 w 1437227"/>
                      <a:gd name="connsiteY3" fmla="*/ 351631 h 759733"/>
                      <a:gd name="connsiteX0" fmla="*/ 1619430 w 1619430"/>
                      <a:gd name="connsiteY0" fmla="*/ 153146 h 423987"/>
                      <a:gd name="connsiteX1" fmla="*/ 999619 w 1619430"/>
                      <a:gd name="connsiteY1" fmla="*/ 45141 h 423987"/>
                      <a:gd name="connsiteX2" fmla="*/ 456883 w 1619430"/>
                      <a:gd name="connsiteY2" fmla="*/ 423987 h 423987"/>
                      <a:gd name="connsiteX3" fmla="*/ 0 w 1619430"/>
                      <a:gd name="connsiteY3" fmla="*/ 15885 h 423987"/>
                      <a:gd name="connsiteX0" fmla="*/ 1619430 w 1619430"/>
                      <a:gd name="connsiteY0" fmla="*/ 153144 h 426616"/>
                      <a:gd name="connsiteX1" fmla="*/ 999619 w 1619430"/>
                      <a:gd name="connsiteY1" fmla="*/ 45139 h 426616"/>
                      <a:gd name="connsiteX2" fmla="*/ 995700 w 1619430"/>
                      <a:gd name="connsiteY2" fmla="*/ 218128 h 426616"/>
                      <a:gd name="connsiteX3" fmla="*/ 456883 w 1619430"/>
                      <a:gd name="connsiteY3" fmla="*/ 423985 h 426616"/>
                      <a:gd name="connsiteX4" fmla="*/ 0 w 1619430"/>
                      <a:gd name="connsiteY4" fmla="*/ 15883 h 426616"/>
                      <a:gd name="connsiteX0" fmla="*/ 1619430 w 1619430"/>
                      <a:gd name="connsiteY0" fmla="*/ 153146 h 428864"/>
                      <a:gd name="connsiteX1" fmla="*/ 999619 w 1619430"/>
                      <a:gd name="connsiteY1" fmla="*/ 45141 h 428864"/>
                      <a:gd name="connsiteX2" fmla="*/ 456883 w 1619430"/>
                      <a:gd name="connsiteY2" fmla="*/ 423987 h 428864"/>
                      <a:gd name="connsiteX3" fmla="*/ 0 w 1619430"/>
                      <a:gd name="connsiteY3" fmla="*/ 15885 h 428864"/>
                      <a:gd name="connsiteX0" fmla="*/ 1619430 w 1619430"/>
                      <a:gd name="connsiteY0" fmla="*/ 137261 h 438322"/>
                      <a:gd name="connsiteX1" fmla="*/ 991514 w 1619430"/>
                      <a:gd name="connsiteY1" fmla="*/ 393181 h 438322"/>
                      <a:gd name="connsiteX2" fmla="*/ 456883 w 1619430"/>
                      <a:gd name="connsiteY2" fmla="*/ 408102 h 438322"/>
                      <a:gd name="connsiteX3" fmla="*/ 0 w 1619430"/>
                      <a:gd name="connsiteY3" fmla="*/ 0 h 438322"/>
                    </a:gdLst>
                    <a:ahLst/>
                    <a:cxnLst>
                      <a:cxn ang="0">
                        <a:pos x="connsiteX0" y="connsiteY0"/>
                      </a:cxn>
                      <a:cxn ang="0">
                        <a:pos x="connsiteX1" y="connsiteY1"/>
                      </a:cxn>
                      <a:cxn ang="0">
                        <a:pos x="connsiteX2" y="connsiteY2"/>
                      </a:cxn>
                      <a:cxn ang="0">
                        <a:pos x="connsiteX3" y="connsiteY3"/>
                      </a:cxn>
                    </a:cxnLst>
                    <a:rect l="l" t="t" r="r" b="b"/>
                    <a:pathLst>
                      <a:path w="1619430" h="438322">
                        <a:moveTo>
                          <a:pt x="1619430" y="137261"/>
                        </a:moveTo>
                        <a:cubicBezTo>
                          <a:pt x="1423073" y="279757"/>
                          <a:pt x="1185272" y="348041"/>
                          <a:pt x="991514" y="393181"/>
                        </a:cubicBezTo>
                        <a:cubicBezTo>
                          <a:pt x="797756" y="438321"/>
                          <a:pt x="623486" y="412978"/>
                          <a:pt x="456883" y="408102"/>
                        </a:cubicBezTo>
                        <a:cubicBezTo>
                          <a:pt x="204419" y="297656"/>
                          <a:pt x="207253" y="223043"/>
                          <a:pt x="0" y="0"/>
                        </a:cubicBezTo>
                      </a:path>
                    </a:pathLst>
                  </a:custGeom>
                  <ask:type>
                    <ask:lineSketchCurved/>
                  </ask:type>
                </ask:lineSketchStyleProps>
              </a:ext>
            </a:extLs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8883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repeatCount="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ppt_y</p:attrName>
                                        </p:attrNameLst>
                                      </p:cBhvr>
                                      <p:tavLst>
                                        <p:tav tm="0">
                                          <p:val>
                                            <p:strVal val="#ppt_y+#ppt_h*1.125000"/>
                                          </p:val>
                                        </p:tav>
                                        <p:tav tm="100000">
                                          <p:val>
                                            <p:strVal val="#ppt_y"/>
                                          </p:val>
                                        </p:tav>
                                      </p:tavLst>
                                    </p:anim>
                                    <p:animEffect transition="in" filter="wipe(up)">
                                      <p:cBhvr>
                                        <p:cTn id="8" dur="1000"/>
                                        <p:tgtEl>
                                          <p:spTgt spid="33"/>
                                        </p:tgtEl>
                                      </p:cBhvr>
                                    </p:animEffect>
                                  </p:childTnLst>
                                </p:cTn>
                              </p:par>
                            </p:childTnLst>
                          </p:cTn>
                        </p:par>
                        <p:par>
                          <p:cTn id="9" fill="hold">
                            <p:stCondLst>
                              <p:cond delay="1000"/>
                            </p:stCondLst>
                            <p:childTnLst>
                              <p:par>
                                <p:cTn id="10" presetID="0" presetClass="path" presetSubtype="0" fill="hold" grpId="1" nodeType="afterEffect">
                                  <p:stCondLst>
                                    <p:cond delay="0"/>
                                  </p:stCondLst>
                                  <p:childTnLst>
                                    <p:animMotion origin="layout" path="M 4.16667E-6 4.07407E-6 L 4.16667E-6 -0.12732 " pathEditMode="relative" rAng="0" ptsTypes="AA">
                                      <p:cBhvr>
                                        <p:cTn id="11" dur="1000" fill="hold"/>
                                        <p:tgtEl>
                                          <p:spTgt spid="33"/>
                                        </p:tgtEl>
                                        <p:attrNameLst>
                                          <p:attrName>ppt_x</p:attrName>
                                          <p:attrName>ppt_y</p:attrName>
                                        </p:attrNameLst>
                                      </p:cBhvr>
                                      <p:rCtr x="0" y="-6366"/>
                                    </p:animMotion>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1000"/>
                                        <p:tgtEl>
                                          <p:spTgt spid="53"/>
                                        </p:tgtEl>
                                      </p:cBhvr>
                                    </p:animEffect>
                                  </p:childTnLst>
                                </p:cTn>
                              </p:par>
                            </p:childTnLst>
                          </p:cTn>
                        </p:par>
                        <p:par>
                          <p:cTn id="19" fill="hold">
                            <p:stCondLst>
                              <p:cond delay="3000"/>
                            </p:stCondLst>
                            <p:childTnLst>
                              <p:par>
                                <p:cTn id="20" presetID="12" presetClass="entr" presetSubtype="4" repeatCount="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1000"/>
                                        <p:tgtEl>
                                          <p:spTgt spid="54"/>
                                        </p:tgtEl>
                                        <p:attrNameLst>
                                          <p:attrName>ppt_y</p:attrName>
                                        </p:attrNameLst>
                                      </p:cBhvr>
                                      <p:tavLst>
                                        <p:tav tm="0">
                                          <p:val>
                                            <p:strVal val="#ppt_y+#ppt_h*1.125000"/>
                                          </p:val>
                                        </p:tav>
                                        <p:tav tm="100000">
                                          <p:val>
                                            <p:strVal val="#ppt_y"/>
                                          </p:val>
                                        </p:tav>
                                      </p:tavLst>
                                    </p:anim>
                                    <p:animEffect transition="in" filter="wipe(up)">
                                      <p:cBhvr>
                                        <p:cTn id="23" dur="1000"/>
                                        <p:tgtEl>
                                          <p:spTgt spid="54"/>
                                        </p:tgtEl>
                                      </p:cBhvr>
                                    </p:animEffect>
                                  </p:childTnLst>
                                </p:cTn>
                              </p:par>
                            </p:childTnLst>
                          </p:cTn>
                        </p:par>
                        <p:par>
                          <p:cTn id="24" fill="hold">
                            <p:stCondLst>
                              <p:cond delay="4000"/>
                            </p:stCondLst>
                            <p:childTnLst>
                              <p:par>
                                <p:cTn id="25" presetID="0" presetClass="path" presetSubtype="0" fill="hold" grpId="1" nodeType="afterEffect">
                                  <p:stCondLst>
                                    <p:cond delay="0"/>
                                  </p:stCondLst>
                                  <p:childTnLst>
                                    <p:animMotion origin="layout" path="M 3.61111E-6 -2.59259E-6 L 3.61111E-6 -0.12731 " pathEditMode="relative" rAng="0" ptsTypes="AA">
                                      <p:cBhvr>
                                        <p:cTn id="26" dur="1000" fill="hold"/>
                                        <p:tgtEl>
                                          <p:spTgt spid="54"/>
                                        </p:tgtEl>
                                        <p:attrNameLst>
                                          <p:attrName>ppt_x</p:attrName>
                                          <p:attrName>ppt_y</p:attrName>
                                        </p:attrNameLst>
                                      </p:cBhvr>
                                      <p:rCtr x="0" y="-6366"/>
                                    </p:animMotion>
                                  </p:childTnLst>
                                </p:cTn>
                              </p:par>
                            </p:childTnLst>
                          </p:cTn>
                        </p:par>
                        <p:par>
                          <p:cTn id="27" fill="hold">
                            <p:stCondLst>
                              <p:cond delay="5000"/>
                            </p:stCondLst>
                            <p:childTnLst>
                              <p:par>
                                <p:cTn id="28" presetID="22" presetClass="entr" presetSubtype="1"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up)">
                                      <p:cBhvr>
                                        <p:cTn id="30" dur="1000"/>
                                        <p:tgtEl>
                                          <p:spTgt spid="6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up)">
                                      <p:cBhvr>
                                        <p:cTn id="33"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47" grpId="0" animBg="1"/>
      <p:bldP spid="53" grpId="0" animBg="1"/>
      <p:bldP spid="54" grpId="0" animBg="1"/>
      <p:bldP spid="54" grpId="1"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de sillage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3074" name="Image 1438">
            <a:extLst>
              <a:ext uri="{FF2B5EF4-FFF2-40B4-BE49-F238E27FC236}">
                <a16:creationId xmlns:a16="http://schemas.microsoft.com/office/drawing/2014/main" id="{4227FD79-9971-465E-96F6-1099C8F9B3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3325289"/>
            <a:ext cx="3930147" cy="3010326"/>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 1439">
            <a:extLst>
              <a:ext uri="{FF2B5EF4-FFF2-40B4-BE49-F238E27FC236}">
                <a16:creationId xmlns:a16="http://schemas.microsoft.com/office/drawing/2014/main" id="{C3ED84FC-145F-4452-8185-5A5751437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3041" y="3537165"/>
            <a:ext cx="4044950" cy="231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C6D1B79-5148-444F-9298-B7D897859013}"/>
              </a:ext>
            </a:extLst>
          </p:cNvPr>
          <p:cNvSpPr>
            <a:spLocks noChangeArrowheads="1"/>
          </p:cNvSpPr>
          <p:nvPr/>
        </p:nvSpPr>
        <p:spPr bwMode="auto">
          <a:xfrm>
            <a:off x="205408" y="1101478"/>
            <a:ext cx="89084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600" kern="0" dirty="0">
                <a:latin typeface="Candara"/>
                <a:ea typeface="ＭＳ Ｐゴシック" pitchFamily="-84" charset="-128"/>
              </a:rPr>
              <a:t>La surpression sous l’intrados cherche à combler la dépression d’extrados en contournant la voilure.</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600" kern="0" dirty="0">
                <a:latin typeface="Candara"/>
                <a:ea typeface="ＭＳ Ｐゴシック" pitchFamily="-84" charset="-128"/>
              </a:rPr>
              <a:t>Comme l’ULM avance, un mouvement contrarotatif (vortex) se crée à chaque extrémité de l’aile :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600" b="1" kern="0" dirty="0">
                <a:latin typeface="Candara"/>
                <a:ea typeface="ＭＳ Ｐゴシック" pitchFamily="-84" charset="-128"/>
              </a:rPr>
              <a:t>les tourbillons marginaux.</a:t>
            </a:r>
          </a:p>
        </p:txBody>
      </p:sp>
      <p:sp>
        <p:nvSpPr>
          <p:cNvPr id="5" name="Rectangle 5">
            <a:extLst>
              <a:ext uri="{FF2B5EF4-FFF2-40B4-BE49-F238E27FC236}">
                <a16:creationId xmlns:a16="http://schemas.microsoft.com/office/drawing/2014/main" id="{A125F84A-8D8C-4BF1-9B47-1BCBA195E7BF}"/>
              </a:ext>
            </a:extLst>
          </p:cNvPr>
          <p:cNvSpPr>
            <a:spLocks noChangeArrowheads="1"/>
          </p:cNvSpPr>
          <p:nvPr/>
        </p:nvSpPr>
        <p:spPr bwMode="auto">
          <a:xfrm>
            <a:off x="4708234" y="200429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fr-FR" altLang="fr-FR" sz="1400" b="0" i="0" u="none" strike="noStrike" cap="none" normalizeH="0" baseline="0">
                <a:ln>
                  <a:noFill/>
                </a:ln>
                <a:solidFill>
                  <a:schemeClr val="tx1"/>
                </a:solidFill>
                <a:effectLst/>
                <a:latin typeface="+mj-lt"/>
                <a:ea typeface="Times New Roman" panose="02020603050405020304" pitchFamily="18" charset="0"/>
              </a:rPr>
            </a:br>
            <a:endParaRPr kumimoji="0" lang="fr-FR" altLang="fr-FR" sz="1400" b="0" i="0" u="none" strike="noStrike" cap="none" normalizeH="0" baseline="0">
              <a:ln>
                <a:noFill/>
              </a:ln>
              <a:solidFill>
                <a:schemeClr val="tx1"/>
              </a:solidFill>
              <a:effectLst/>
              <a:latin typeface="+mj-lt"/>
            </a:endParaRPr>
          </a:p>
        </p:txBody>
      </p:sp>
      <p:sp>
        <p:nvSpPr>
          <p:cNvPr id="6" name="ZoneTexte 5">
            <a:extLst>
              <a:ext uri="{FF2B5EF4-FFF2-40B4-BE49-F238E27FC236}">
                <a16:creationId xmlns:a16="http://schemas.microsoft.com/office/drawing/2014/main" id="{D0C92047-C772-46FF-93E0-CD200BFBD510}"/>
              </a:ext>
            </a:extLst>
          </p:cNvPr>
          <p:cNvSpPr txBox="1"/>
          <p:nvPr/>
        </p:nvSpPr>
        <p:spPr>
          <a:xfrm>
            <a:off x="184023" y="2064122"/>
            <a:ext cx="8908473" cy="1261884"/>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ts val="600"/>
              </a:spcAft>
              <a:buClrTx/>
              <a:buSzTx/>
              <a:buFont typeface="Wingdings" pitchFamily="2" charset="2"/>
              <a:buChar char="Ø"/>
              <a:tabLst/>
            </a:pPr>
            <a:r>
              <a:rPr lang="fr-FR" altLang="fr-FR" sz="1600" kern="0" dirty="0">
                <a:latin typeface="Candara"/>
                <a:ea typeface="ＭＳ Ｐゴシック" pitchFamily="-84" charset="-128"/>
                <a:cs typeface="Candara"/>
              </a:rPr>
              <a:t>La turbulence de sillage est d’autant plus forte que l’appareil est lourd et lent. </a:t>
            </a:r>
          </a:p>
          <a:p>
            <a:pPr marL="285750" marR="0" lvl="0" indent="-285750" algn="l" defTabSz="914400" rtl="0" eaLnBrk="0" fontAlgn="base" latinLnBrk="0" hangingPunct="0">
              <a:lnSpc>
                <a:spcPct val="100000"/>
              </a:lnSpc>
              <a:spcBef>
                <a:spcPct val="0"/>
              </a:spcBef>
              <a:spcAft>
                <a:spcPts val="600"/>
              </a:spcAft>
              <a:buClrTx/>
              <a:buSzTx/>
              <a:buFont typeface="Wingdings" pitchFamily="2" charset="2"/>
              <a:buChar char="Ø"/>
              <a:tabLst/>
            </a:pPr>
            <a:r>
              <a:rPr lang="fr-FR" altLang="fr-FR" sz="1600" kern="0" dirty="0">
                <a:latin typeface="Candara"/>
                <a:ea typeface="ＭＳ Ｐゴシック" pitchFamily="-84" charset="-128"/>
                <a:cs typeface="Candara"/>
              </a:rPr>
              <a:t>Elle est inversement proportionnelle à l’allongement de l’aile.</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lang="fr-FR" altLang="fr-FR" sz="1500" dirty="0">
                <a:latin typeface="+mj-lt"/>
              </a:rPr>
              <a:t>Ce </a:t>
            </a:r>
            <a:r>
              <a:rPr lang="fr-FR" altLang="fr-FR" sz="1600" kern="0" dirty="0">
                <a:latin typeface="Candara"/>
                <a:ea typeface="ＭＳ Ｐゴシック" pitchFamily="-84" charset="-128"/>
                <a:cs typeface="Candara"/>
              </a:rPr>
              <a:t>phénomène est particulièrement dangereux lors des phases de décollage et d’atterrissage.</a:t>
            </a:r>
          </a:p>
          <a:p>
            <a:endParaRPr lang="fr-FR" dirty="0"/>
          </a:p>
        </p:txBody>
      </p:sp>
    </p:spTree>
    <p:extLst>
      <p:ext uri="{BB962C8B-B14F-4D97-AF65-F5344CB8AC3E}">
        <p14:creationId xmlns:p14="http://schemas.microsoft.com/office/powerpoint/2010/main" val="36607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Aft>
                <a:spcPts val="1200"/>
              </a:spcAft>
              <a:defRPr/>
            </a:pP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METEOROLOGIE – </a:t>
            </a:r>
            <a:r>
              <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Partie</a:t>
            </a: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 3</a:t>
            </a:r>
            <a:endPar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Phénomènes météo dangereux pour l’aviation</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Turbulence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Brume et brouillard</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Givre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Orage</a:t>
            </a:r>
          </a:p>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Information météo pour l’aviation</a:t>
            </a:r>
            <a:endParaRPr lang="fr-FR" sz="2000" dirty="0">
              <a:solidFill>
                <a:schemeClr val="tx2"/>
              </a:solidFill>
              <a:latin typeface="Trebuchet MS" panose="020B0703020202090204" pitchFamily="34" charset="0"/>
            </a:endParaRP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METAR</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TAF</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SIGMET</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TEMSI</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WINTEM</a:t>
            </a:r>
          </a:p>
          <a:p>
            <a:pPr marL="914400" lvl="1" indent="-457200" defTabSz="457200">
              <a:spcBef>
                <a:spcPts val="0"/>
              </a:spcBef>
              <a:spcAft>
                <a:spcPts val="600"/>
              </a:spcAft>
              <a:buSzPct val="100000"/>
              <a:buFont typeface="Arial"/>
              <a:buChar char="•"/>
              <a:defRPr/>
            </a:pPr>
            <a:endParaRPr lang="fr-FR" sz="2000" dirty="0">
              <a:solidFill>
                <a:schemeClr val="tx2"/>
              </a:solidFill>
              <a:latin typeface="Trebuchet MS" panose="020B0703020202090204" pitchFamily="34" charset="0"/>
            </a:endParaRPr>
          </a:p>
          <a:p>
            <a:pPr>
              <a:spcBef>
                <a:spcPct val="50000"/>
              </a:spcBef>
              <a:spcAft>
                <a:spcPts val="1200"/>
              </a:spcAft>
              <a:buSzPct val="100000"/>
              <a:defRPr/>
            </a:pPr>
            <a:endPar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 name="Rectangle à coins arrondis 3"/>
          <p:cNvSpPr/>
          <p:nvPr/>
        </p:nvSpPr>
        <p:spPr>
          <a:xfrm>
            <a:off x="879992" y="217648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4918695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79770" y="907365"/>
            <a:ext cx="8204199" cy="338554"/>
          </a:xfrm>
          <a:prstGeom prst="rect">
            <a:avLst/>
          </a:prstGeom>
          <a:noFill/>
        </p:spPr>
        <p:txBody>
          <a:bodyPr wrap="square" rtlCol="0">
            <a:spAutoFit/>
          </a:bodyPr>
          <a:lstStyle/>
          <a:p>
            <a:pPr algn="ctr"/>
            <a:r>
              <a:rPr lang="fr-FR" sz="1600" kern="0" dirty="0">
                <a:latin typeface="Candara"/>
                <a:ea typeface="ＭＳ Ｐゴシック" pitchFamily="-84" charset="-128"/>
              </a:rPr>
              <a:t>La brume est un phénomène météorologique réduisant la visibilité entre 1 km et 5 km.</a:t>
            </a:r>
          </a:p>
        </p:txBody>
      </p:sp>
      <p:sp>
        <p:nvSpPr>
          <p:cNvPr id="6" name="ZoneTexte 5"/>
          <p:cNvSpPr txBox="1"/>
          <p:nvPr/>
        </p:nvSpPr>
        <p:spPr>
          <a:xfrm>
            <a:off x="254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La brume </a:t>
            </a:r>
          </a:p>
        </p:txBody>
      </p:sp>
      <p:pic>
        <p:nvPicPr>
          <p:cNvPr id="7" name="Image 6" descr="5578080232_7ccfba953a_o.jpg"/>
          <p:cNvPicPr>
            <a:picLocks noChangeAspect="1"/>
          </p:cNvPicPr>
          <p:nvPr/>
        </p:nvPicPr>
        <p:blipFill>
          <a:blip r:embed="rId2"/>
          <a:stretch>
            <a:fillRect/>
          </a:stretch>
        </p:blipFill>
        <p:spPr>
          <a:xfrm>
            <a:off x="139704" y="3109218"/>
            <a:ext cx="4206850" cy="2674564"/>
          </a:xfrm>
          <a:prstGeom prst="rect">
            <a:avLst/>
          </a:prstGeom>
          <a:effectLst>
            <a:softEdge rad="101600"/>
          </a:effectLst>
        </p:spPr>
      </p:pic>
      <p:pic>
        <p:nvPicPr>
          <p:cNvPr id="8" name="Image 7" descr="images.jpeg"/>
          <p:cNvPicPr>
            <a:picLocks noChangeAspect="1"/>
          </p:cNvPicPr>
          <p:nvPr/>
        </p:nvPicPr>
        <p:blipFill>
          <a:blip r:embed="rId3"/>
          <a:stretch>
            <a:fillRect/>
          </a:stretch>
        </p:blipFill>
        <p:spPr>
          <a:xfrm>
            <a:off x="4879981" y="3109218"/>
            <a:ext cx="4030096" cy="2696499"/>
          </a:xfrm>
          <a:prstGeom prst="rect">
            <a:avLst/>
          </a:prstGeom>
          <a:effectLst>
            <a:softEdge rad="101600"/>
          </a:effectLst>
        </p:spPr>
      </p:pic>
      <p:sp>
        <p:nvSpPr>
          <p:cNvPr id="9" name="ZoneTexte 8"/>
          <p:cNvSpPr txBox="1"/>
          <p:nvPr/>
        </p:nvSpPr>
        <p:spPr>
          <a:xfrm>
            <a:off x="4660900" y="2154654"/>
            <a:ext cx="4483100" cy="830997"/>
          </a:xfrm>
          <a:prstGeom prst="rect">
            <a:avLst/>
          </a:prstGeom>
          <a:noFill/>
        </p:spPr>
        <p:txBody>
          <a:bodyPr wrap="square" rtlCol="0">
            <a:spAutoFit/>
          </a:bodyPr>
          <a:lstStyle/>
          <a:p>
            <a:pPr algn="ctr"/>
            <a:r>
              <a:rPr lang="fr-FR" sz="1600" kern="0" dirty="0">
                <a:latin typeface="Candara"/>
                <a:ea typeface="ＭＳ Ｐゴシック" pitchFamily="-84" charset="-128"/>
                <a:cs typeface="Candara"/>
              </a:rPr>
              <a:t>Elle est constituée de microscopiques gouttelettes d'eau en suspension dans l'atmosphère.</a:t>
            </a:r>
          </a:p>
        </p:txBody>
      </p:sp>
      <p:sp>
        <p:nvSpPr>
          <p:cNvPr id="10" name="ZoneTexte 9"/>
          <p:cNvSpPr txBox="1"/>
          <p:nvPr/>
        </p:nvSpPr>
        <p:spPr>
          <a:xfrm>
            <a:off x="0" y="1816100"/>
            <a:ext cx="46609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La brume sèche </a:t>
            </a:r>
          </a:p>
        </p:txBody>
      </p:sp>
      <p:sp>
        <p:nvSpPr>
          <p:cNvPr id="11" name="ZoneTexte 10"/>
          <p:cNvSpPr txBox="1"/>
          <p:nvPr/>
        </p:nvSpPr>
        <p:spPr>
          <a:xfrm>
            <a:off x="4660900" y="1816100"/>
            <a:ext cx="44831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La brume humide </a:t>
            </a:r>
          </a:p>
        </p:txBody>
      </p:sp>
      <p:sp>
        <p:nvSpPr>
          <p:cNvPr id="12" name="ZoneTexte 11"/>
          <p:cNvSpPr txBox="1"/>
          <p:nvPr/>
        </p:nvSpPr>
        <p:spPr>
          <a:xfrm>
            <a:off x="88901" y="2154654"/>
            <a:ext cx="4483100" cy="830997"/>
          </a:xfrm>
          <a:prstGeom prst="rect">
            <a:avLst/>
          </a:prstGeom>
          <a:noFill/>
        </p:spPr>
        <p:txBody>
          <a:bodyPr wrap="square" rtlCol="0">
            <a:spAutoFit/>
          </a:bodyPr>
          <a:lstStyle/>
          <a:p>
            <a:pPr algn="ctr"/>
            <a:r>
              <a:rPr lang="fr-FR" sz="1600" kern="0" dirty="0">
                <a:latin typeface="Candara"/>
                <a:ea typeface="ＭＳ Ｐゴシック" pitchFamily="-84" charset="-128"/>
                <a:cs typeface="Candara"/>
              </a:rPr>
              <a:t>Elle est constituée de poussières et de particules d'impuretés (pollution) qui s'élèvent grâce aux mouvements convectif.</a:t>
            </a:r>
          </a:p>
        </p:txBody>
      </p:sp>
      <p:grpSp>
        <p:nvGrpSpPr>
          <p:cNvPr id="13" name="Grouper 12"/>
          <p:cNvGrpSpPr/>
          <p:nvPr/>
        </p:nvGrpSpPr>
        <p:grpSpPr>
          <a:xfrm>
            <a:off x="-195599" y="1250577"/>
            <a:ext cx="8204199" cy="338554"/>
            <a:chOff x="-195599" y="1250577"/>
            <a:chExt cx="8204199" cy="338554"/>
          </a:xfrm>
        </p:grpSpPr>
        <p:sp>
          <p:nvSpPr>
            <p:cNvPr id="14" name="ZoneTexte 13"/>
            <p:cNvSpPr txBox="1"/>
            <p:nvPr/>
          </p:nvSpPr>
          <p:spPr>
            <a:xfrm>
              <a:off x="-195599" y="1250577"/>
              <a:ext cx="8204199" cy="338554"/>
            </a:xfrm>
            <a:prstGeom prst="rect">
              <a:avLst/>
            </a:prstGeom>
            <a:noFill/>
          </p:spPr>
          <p:txBody>
            <a:bodyPr wrap="square" rtlCol="0">
              <a:spAutoFit/>
            </a:bodyPr>
            <a:lstStyle/>
            <a:p>
              <a:pPr algn="ctr"/>
              <a:r>
                <a:rPr lang="fr-FR" sz="1600" kern="0" dirty="0">
                  <a:latin typeface="Candara"/>
                  <a:ea typeface="ＭＳ Ｐゴシック" pitchFamily="-84" charset="-128"/>
                </a:rPr>
                <a:t>Sur les cartes aéronautiques, elle est matérialisée par le symbole :  </a:t>
              </a:r>
            </a:p>
          </p:txBody>
        </p:sp>
        <p:grpSp>
          <p:nvGrpSpPr>
            <p:cNvPr id="15" name="Grouper 14"/>
            <p:cNvGrpSpPr/>
            <p:nvPr/>
          </p:nvGrpSpPr>
          <p:grpSpPr>
            <a:xfrm>
              <a:off x="6859900" y="1397617"/>
              <a:ext cx="765800" cy="134619"/>
              <a:chOff x="5992500" y="5485776"/>
              <a:chExt cx="765800" cy="134619"/>
            </a:xfrm>
          </p:grpSpPr>
          <p:sp>
            <p:nvSpPr>
              <p:cNvPr id="16" name="Moins 15"/>
              <p:cNvSpPr/>
              <p:nvPr/>
            </p:nvSpPr>
            <p:spPr>
              <a:xfrm>
                <a:off x="5992500" y="5485776"/>
                <a:ext cx="765800" cy="45719"/>
              </a:xfrm>
              <a:prstGeom prst="mathMinus">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17" name="Moins 16"/>
              <p:cNvSpPr/>
              <p:nvPr/>
            </p:nvSpPr>
            <p:spPr>
              <a:xfrm>
                <a:off x="5992500" y="5574676"/>
                <a:ext cx="765800" cy="45719"/>
              </a:xfrm>
              <a:prstGeom prst="mathMinus">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ffectLst>
                    <a:outerShdw blurRad="50800" dist="38100" dir="2700000">
                      <a:srgbClr val="000000">
                        <a:alpha val="43000"/>
                      </a:srgbClr>
                    </a:outerShdw>
                  </a:effectLst>
                </a:endParaRPr>
              </a:p>
            </p:txBody>
          </p:sp>
        </p:grpSp>
      </p:grpSp>
      <p:sp>
        <p:nvSpPr>
          <p:cNvPr id="18" name="Text Box 4">
            <a:extLst>
              <a:ext uri="{FF2B5EF4-FFF2-40B4-BE49-F238E27FC236}">
                <a16:creationId xmlns:a16="http://schemas.microsoft.com/office/drawing/2014/main" id="{6A983EDA-3F7E-184D-8E7E-3BCFCE0814CC}"/>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183650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375730"/>
            <a:ext cx="9144000" cy="1308050"/>
          </a:xfrm>
          <a:prstGeom prst="rect">
            <a:avLst/>
          </a:prstGeom>
          <a:noFill/>
        </p:spPr>
        <p:txBody>
          <a:bodyPr wrap="square" rtlCol="0" anchor="ctr">
            <a:spAutoFit/>
          </a:bodyPr>
          <a:lstStyle/>
          <a:p>
            <a:pPr algn="ctr">
              <a:spcAft>
                <a:spcPts val="600"/>
              </a:spcAft>
            </a:pPr>
            <a:r>
              <a:rPr lang="fr-FR" sz="1600" kern="0" dirty="0">
                <a:latin typeface="Candara"/>
                <a:ea typeface="ＭＳ Ｐゴシック" pitchFamily="-84" charset="-128"/>
                <a:cs typeface="Candara"/>
              </a:rPr>
              <a:t>Il est dû au refroidissement de l'air humide en contact avec un sol plus froid.</a:t>
            </a:r>
          </a:p>
          <a:p>
            <a:pPr algn="ctr">
              <a:spcAft>
                <a:spcPts val="600"/>
              </a:spcAft>
            </a:pPr>
            <a:r>
              <a:rPr lang="fr-FR" sz="1600" kern="0" dirty="0">
                <a:latin typeface="Candara"/>
                <a:ea typeface="ＭＳ Ｐゴシック" pitchFamily="-84" charset="-128"/>
                <a:cs typeface="Candara"/>
              </a:rPr>
              <a:t>Il se forme en situation anticyclonique avec un ciel clair et un vent calme.</a:t>
            </a:r>
          </a:p>
          <a:p>
            <a:pPr algn="ctr">
              <a:spcAft>
                <a:spcPts val="600"/>
              </a:spcAft>
            </a:pPr>
            <a:r>
              <a:rPr lang="fr-FR" sz="1600" kern="0" dirty="0">
                <a:latin typeface="Candara"/>
                <a:ea typeface="ＭＳ Ｐゴシック" pitchFamily="-84" charset="-128"/>
                <a:cs typeface="Candara"/>
              </a:rPr>
              <a:t>Son épaisseur peut varier de 1 à 300 m selon le type.</a:t>
            </a:r>
          </a:p>
          <a:p>
            <a:pPr algn="ctr">
              <a:spcAft>
                <a:spcPts val="600"/>
              </a:spcAft>
            </a:pPr>
            <a:r>
              <a:rPr lang="fr-FR" sz="1600" kern="0" dirty="0">
                <a:latin typeface="Candara"/>
                <a:ea typeface="ＭＳ Ｐゴシック" pitchFamily="-84" charset="-128"/>
                <a:cs typeface="Candara"/>
              </a:rPr>
              <a:t>Il peut persister toute la journée si la température n’augmente pas.</a:t>
            </a:r>
          </a:p>
        </p:txBody>
      </p:sp>
      <p:sp>
        <p:nvSpPr>
          <p:cNvPr id="4" name="ZoneTexte 3"/>
          <p:cNvSpPr txBox="1"/>
          <p:nvPr/>
        </p:nvSpPr>
        <p:spPr>
          <a:xfrm>
            <a:off x="254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Le</a:t>
            </a:r>
            <a:r>
              <a:rPr lang="fr-FR" sz="1600" dirty="0">
                <a:solidFill>
                  <a:schemeClr val="accent2"/>
                </a:solidFill>
                <a:latin typeface="+mn-lt"/>
              </a:rPr>
              <a:t> </a:t>
            </a:r>
            <a:r>
              <a:rPr lang="fr-FR" b="1" dirty="0">
                <a:solidFill>
                  <a:schemeClr val="accent2"/>
                </a:solidFill>
                <a:latin typeface="+mn-lt"/>
              </a:rPr>
              <a:t>brouillard</a:t>
            </a:r>
            <a:r>
              <a:rPr lang="fr-FR" sz="1600" dirty="0">
                <a:solidFill>
                  <a:schemeClr val="accent2"/>
                </a:solidFill>
                <a:latin typeface="+mn-lt"/>
              </a:rPr>
              <a:t> </a:t>
            </a:r>
          </a:p>
        </p:txBody>
      </p:sp>
      <p:sp>
        <p:nvSpPr>
          <p:cNvPr id="5" name="ZoneTexte 4"/>
          <p:cNvSpPr txBox="1"/>
          <p:nvPr/>
        </p:nvSpPr>
        <p:spPr>
          <a:xfrm>
            <a:off x="479770" y="932765"/>
            <a:ext cx="8204199" cy="661720"/>
          </a:xfrm>
          <a:prstGeom prst="rect">
            <a:avLst/>
          </a:prstGeom>
          <a:noFill/>
        </p:spPr>
        <p:txBody>
          <a:bodyPr wrap="square" rtlCol="0">
            <a:spAutoFit/>
          </a:bodyPr>
          <a:lstStyle/>
          <a:p>
            <a:pPr algn="ctr">
              <a:spcAft>
                <a:spcPts val="600"/>
              </a:spcAft>
            </a:pPr>
            <a:r>
              <a:rPr lang="fr-FR" sz="1600" kern="0" dirty="0">
                <a:latin typeface="Candara"/>
                <a:ea typeface="ＭＳ Ｐゴシック" pitchFamily="-84" charset="-128"/>
              </a:rPr>
              <a:t>En météorologie, on parle de brouillard lorsque la visibilité est inférieure à 1 km.</a:t>
            </a:r>
          </a:p>
          <a:p>
            <a:pPr algn="ctr">
              <a:spcAft>
                <a:spcPts val="600"/>
              </a:spcAft>
            </a:pPr>
            <a:r>
              <a:rPr lang="fr-FR" sz="1600" kern="0" dirty="0">
                <a:latin typeface="Candara"/>
                <a:ea typeface="ＭＳ Ｐゴシック" pitchFamily="-84" charset="-128"/>
              </a:rPr>
              <a:t>Il s’agit en fait un nuage bas de type Stratus.</a:t>
            </a:r>
          </a:p>
        </p:txBody>
      </p:sp>
      <p:sp>
        <p:nvSpPr>
          <p:cNvPr id="6" name="ZoneTexte 5"/>
          <p:cNvSpPr txBox="1"/>
          <p:nvPr/>
        </p:nvSpPr>
        <p:spPr>
          <a:xfrm>
            <a:off x="0" y="2095500"/>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Conditions</a:t>
            </a:r>
            <a:r>
              <a:rPr lang="fr-FR" sz="1600" dirty="0">
                <a:solidFill>
                  <a:schemeClr val="accent2"/>
                </a:solidFill>
                <a:latin typeface="+mn-lt"/>
              </a:rPr>
              <a:t> </a:t>
            </a:r>
            <a:r>
              <a:rPr lang="fr-FR" b="1" dirty="0">
                <a:solidFill>
                  <a:schemeClr val="accent2"/>
                </a:solidFill>
                <a:latin typeface="+mn-lt"/>
              </a:rPr>
              <a:t>de</a:t>
            </a:r>
            <a:r>
              <a:rPr lang="fr-FR" sz="1600" dirty="0">
                <a:solidFill>
                  <a:schemeClr val="accent2"/>
                </a:solidFill>
                <a:latin typeface="+mn-lt"/>
              </a:rPr>
              <a:t> </a:t>
            </a:r>
            <a:r>
              <a:rPr lang="fr-FR" b="1" dirty="0">
                <a:solidFill>
                  <a:schemeClr val="accent2"/>
                </a:solidFill>
                <a:latin typeface="+mn-lt"/>
              </a:rPr>
              <a:t>formation</a:t>
            </a:r>
          </a:p>
        </p:txBody>
      </p:sp>
      <p:sp>
        <p:nvSpPr>
          <p:cNvPr id="7" name="ZoneTexte 6"/>
          <p:cNvSpPr txBox="1"/>
          <p:nvPr/>
        </p:nvSpPr>
        <p:spPr>
          <a:xfrm>
            <a:off x="25401" y="3852446"/>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Types</a:t>
            </a:r>
            <a:r>
              <a:rPr lang="fr-FR" sz="1600" dirty="0">
                <a:solidFill>
                  <a:schemeClr val="accent2"/>
                </a:solidFill>
                <a:latin typeface="+mn-lt"/>
              </a:rPr>
              <a:t> </a:t>
            </a:r>
            <a:r>
              <a:rPr lang="fr-FR" b="1" dirty="0">
                <a:solidFill>
                  <a:schemeClr val="accent2"/>
                </a:solidFill>
                <a:latin typeface="+mn-lt"/>
              </a:rPr>
              <a:t>de</a:t>
            </a:r>
            <a:r>
              <a:rPr lang="fr-FR" sz="1600" dirty="0">
                <a:solidFill>
                  <a:schemeClr val="accent2"/>
                </a:solidFill>
                <a:latin typeface="+mn-lt"/>
              </a:rPr>
              <a:t> </a:t>
            </a:r>
            <a:r>
              <a:rPr lang="fr-FR" b="1" dirty="0">
                <a:solidFill>
                  <a:schemeClr val="accent2"/>
                </a:solidFill>
                <a:latin typeface="+mn-lt"/>
              </a:rPr>
              <a:t>brouillard</a:t>
            </a:r>
          </a:p>
        </p:txBody>
      </p:sp>
      <p:sp>
        <p:nvSpPr>
          <p:cNvPr id="8" name="ZoneTexte 7"/>
          <p:cNvSpPr txBox="1"/>
          <p:nvPr/>
        </p:nvSpPr>
        <p:spPr>
          <a:xfrm>
            <a:off x="0" y="4139169"/>
            <a:ext cx="9144000" cy="1308050"/>
          </a:xfrm>
          <a:prstGeom prst="rect">
            <a:avLst/>
          </a:prstGeom>
          <a:noFill/>
        </p:spPr>
        <p:txBody>
          <a:bodyPr wrap="square" rtlCol="0" anchor="ctr">
            <a:spAutoFit/>
          </a:bodyPr>
          <a:lstStyle/>
          <a:p>
            <a:pPr algn="ctr">
              <a:spcAft>
                <a:spcPts val="600"/>
              </a:spcAft>
            </a:pPr>
            <a:r>
              <a:rPr lang="fr-FR" sz="1600" kern="0" dirty="0">
                <a:latin typeface="Candara"/>
                <a:ea typeface="ＭＳ Ｐゴシック" pitchFamily="-84" charset="-128"/>
                <a:cs typeface="Candara"/>
              </a:rPr>
              <a:t>Les principaux types de brouillard sont :</a:t>
            </a:r>
          </a:p>
          <a:p>
            <a:pPr algn="ctr">
              <a:spcAft>
                <a:spcPts val="600"/>
              </a:spcAft>
              <a:buFont typeface="Arial"/>
              <a:buChar char="•"/>
            </a:pPr>
            <a:r>
              <a:rPr lang="fr-FR" sz="1600" kern="0" dirty="0">
                <a:latin typeface="Candara"/>
                <a:ea typeface="ＭＳ Ｐゴシック" pitchFamily="-84" charset="-128"/>
                <a:cs typeface="Candara"/>
              </a:rPr>
              <a:t>  Le brouillard de rayonnement,</a:t>
            </a:r>
          </a:p>
          <a:p>
            <a:pPr algn="ctr">
              <a:spcAft>
                <a:spcPts val="600"/>
              </a:spcAft>
              <a:buFont typeface="Arial"/>
              <a:buChar char="•"/>
            </a:pPr>
            <a:r>
              <a:rPr lang="fr-FR" sz="1600" kern="0" dirty="0">
                <a:latin typeface="Candara"/>
                <a:ea typeface="ＭＳ Ｐゴシック" pitchFamily="-84" charset="-128"/>
                <a:cs typeface="Candara"/>
              </a:rPr>
              <a:t>  Le brouillard d’advection,</a:t>
            </a:r>
          </a:p>
          <a:p>
            <a:pPr algn="ctr">
              <a:spcAft>
                <a:spcPts val="600"/>
              </a:spcAft>
              <a:buFont typeface="Arial"/>
              <a:buChar char="•"/>
            </a:pPr>
            <a:r>
              <a:rPr lang="fr-FR" sz="1600" kern="0" dirty="0">
                <a:latin typeface="Candara"/>
                <a:ea typeface="ＭＳ Ｐゴシック" pitchFamily="-84" charset="-128"/>
                <a:cs typeface="Candara"/>
              </a:rPr>
              <a:t>  Le brouillard de pente.</a:t>
            </a:r>
          </a:p>
        </p:txBody>
      </p:sp>
      <p:grpSp>
        <p:nvGrpSpPr>
          <p:cNvPr id="9" name="Grouper 8"/>
          <p:cNvGrpSpPr/>
          <p:nvPr/>
        </p:nvGrpSpPr>
        <p:grpSpPr>
          <a:xfrm>
            <a:off x="479770" y="1606946"/>
            <a:ext cx="8204199" cy="338554"/>
            <a:chOff x="479770" y="1606946"/>
            <a:chExt cx="8204199" cy="338554"/>
          </a:xfrm>
        </p:grpSpPr>
        <p:sp>
          <p:nvSpPr>
            <p:cNvPr id="10" name="ZoneTexte 9"/>
            <p:cNvSpPr txBox="1"/>
            <p:nvPr/>
          </p:nvSpPr>
          <p:spPr>
            <a:xfrm>
              <a:off x="479770" y="1606946"/>
              <a:ext cx="8204199" cy="338554"/>
            </a:xfrm>
            <a:prstGeom prst="rect">
              <a:avLst/>
            </a:prstGeom>
            <a:noFill/>
          </p:spPr>
          <p:txBody>
            <a:bodyPr wrap="square" rtlCol="0">
              <a:spAutoFit/>
            </a:bodyPr>
            <a:lstStyle/>
            <a:p>
              <a:pPr algn="ctr"/>
              <a:r>
                <a:rPr lang="fr-FR" sz="1600" kern="0" dirty="0">
                  <a:latin typeface="Candara"/>
                  <a:ea typeface="ＭＳ Ｐゴシック" pitchFamily="-84" charset="-128"/>
                </a:rPr>
                <a:t>Sur les cartes aéronautiques, il est matérialisé par le symbole :     </a:t>
              </a:r>
            </a:p>
          </p:txBody>
        </p:sp>
        <p:grpSp>
          <p:nvGrpSpPr>
            <p:cNvPr id="11" name="Grouper 10"/>
            <p:cNvGrpSpPr/>
            <p:nvPr/>
          </p:nvGrpSpPr>
          <p:grpSpPr>
            <a:xfrm>
              <a:off x="7270014" y="1681164"/>
              <a:ext cx="765800" cy="236219"/>
              <a:chOff x="6402614" y="5439123"/>
              <a:chExt cx="765800" cy="236219"/>
            </a:xfrm>
          </p:grpSpPr>
          <p:sp>
            <p:nvSpPr>
              <p:cNvPr id="12" name="Moins 11"/>
              <p:cNvSpPr/>
              <p:nvPr/>
            </p:nvSpPr>
            <p:spPr>
              <a:xfrm>
                <a:off x="6402614" y="5439123"/>
                <a:ext cx="765800" cy="45719"/>
              </a:xfrm>
              <a:prstGeom prst="mathMinus">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13" name="Moins 12"/>
              <p:cNvSpPr/>
              <p:nvPr/>
            </p:nvSpPr>
            <p:spPr>
              <a:xfrm>
                <a:off x="6402614" y="5528023"/>
                <a:ext cx="765800" cy="45719"/>
              </a:xfrm>
              <a:prstGeom prst="mathMinus">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ffectLst>
                    <a:outerShdw blurRad="50800" dist="38100" dir="2700000">
                      <a:srgbClr val="000000">
                        <a:alpha val="43000"/>
                      </a:srgbClr>
                    </a:outerShdw>
                  </a:effectLst>
                </a:endParaRPr>
              </a:p>
            </p:txBody>
          </p:sp>
          <p:sp>
            <p:nvSpPr>
              <p:cNvPr id="14" name="Moins 13"/>
              <p:cNvSpPr/>
              <p:nvPr/>
            </p:nvSpPr>
            <p:spPr>
              <a:xfrm>
                <a:off x="6402614" y="5629623"/>
                <a:ext cx="765800" cy="45719"/>
              </a:xfrm>
              <a:prstGeom prst="mathMinus">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grpSp>
      </p:grpSp>
      <p:sp>
        <p:nvSpPr>
          <p:cNvPr id="15" name="Text Box 4">
            <a:extLst>
              <a:ext uri="{FF2B5EF4-FFF2-40B4-BE49-F238E27FC236}">
                <a16:creationId xmlns:a16="http://schemas.microsoft.com/office/drawing/2014/main" id="{45999B0D-49D7-4747-8DD9-336691EEC354}"/>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218033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a:t>
            </a:r>
          </a:p>
        </p:txBody>
      </p:sp>
      <p:sp>
        <p:nvSpPr>
          <p:cNvPr id="127" name="ZoneTexte 126"/>
          <p:cNvSpPr txBox="1"/>
          <p:nvPr/>
        </p:nvSpPr>
        <p:spPr>
          <a:xfrm>
            <a:off x="192477" y="1161008"/>
            <a:ext cx="6769155" cy="126188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fr-FR" b="1" i="0" u="none" strike="noStrike" kern="1200" cap="none" spc="0" normalizeH="0" baseline="0" noProof="0" dirty="0">
                <a:ln>
                  <a:noFill/>
                </a:ln>
                <a:solidFill>
                  <a:srgbClr val="1F497D"/>
                </a:solidFill>
                <a:effectLst/>
                <a:uLnTx/>
                <a:uFillTx/>
                <a:latin typeface="Calibri" panose="020F0502020204030204"/>
                <a:ea typeface="+mn-ea"/>
                <a:cs typeface="+mn-cs"/>
              </a:rPr>
              <a:t>Rappel :</a:t>
            </a:r>
          </a:p>
          <a:p>
            <a:pPr>
              <a:spcBef>
                <a:spcPts val="600"/>
              </a:spcBef>
              <a:spcAft>
                <a:spcPts val="600"/>
              </a:spcAft>
              <a:defRPr/>
            </a:pPr>
            <a:r>
              <a:rPr lang="fr-FR" sz="1600" kern="0" dirty="0">
                <a:latin typeface="Candara"/>
                <a:ea typeface="ＭＳ Ｐゴシック" pitchFamily="-84" charset="-128"/>
                <a:cs typeface="Candara"/>
              </a:rPr>
              <a:t>Comme l’eau, l’air est un fluide et son mouvement est appelé écoulement. Cet écoulement peut être :</a:t>
            </a:r>
            <a:br>
              <a:rPr lang="fr-FR" sz="1600" kern="0" dirty="0">
                <a:latin typeface="Comic Sans MS" pitchFamily="-84" charset="0"/>
                <a:ea typeface="ＭＳ Ｐゴシック" pitchFamily="-84" charset="-128"/>
                <a:cs typeface="ＭＳ Ｐゴシック" pitchFamily="-84" charset="-128"/>
              </a:rPr>
            </a:br>
            <a:endParaRPr lang="fr-FR" sz="1600" dirty="0">
              <a:latin typeface="Candara"/>
              <a:cs typeface="Candara"/>
            </a:endParaRP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0" name="Text Box 7">
            <a:extLst>
              <a:ext uri="{FF2B5EF4-FFF2-40B4-BE49-F238E27FC236}">
                <a16:creationId xmlns:a16="http://schemas.microsoft.com/office/drawing/2014/main" id="{1313DE3E-FE9B-1249-8616-831A96E9CE73}"/>
              </a:ext>
            </a:extLst>
          </p:cNvPr>
          <p:cNvSpPr txBox="1">
            <a:spLocks noChangeArrowheads="1"/>
          </p:cNvSpPr>
          <p:nvPr/>
        </p:nvSpPr>
        <p:spPr bwMode="auto">
          <a:xfrm>
            <a:off x="177800" y="2427072"/>
            <a:ext cx="6035675" cy="830997"/>
          </a:xfrm>
          <a:prstGeom prst="rect">
            <a:avLst/>
          </a:prstGeom>
          <a:noFill/>
          <a:ln w="9525">
            <a:noFill/>
            <a:miter lim="800000"/>
            <a:headEnd/>
            <a:tailEnd/>
          </a:ln>
        </p:spPr>
        <p:txBody>
          <a:bodyPr>
            <a:prstTxWarp prst="textNoShape">
              <a:avLst/>
            </a:prstTxWarp>
            <a:spAutoFit/>
          </a:bodyPr>
          <a:lstStyle/>
          <a:p>
            <a:pPr>
              <a:spcAft>
                <a:spcPts val="0"/>
              </a:spcAft>
            </a:pPr>
            <a:r>
              <a:rPr lang="fr-FR" sz="1600" b="1" dirty="0">
                <a:solidFill>
                  <a:srgbClr val="C00000"/>
                </a:solidFill>
                <a:latin typeface="Calibri" panose="020F0502020204030204"/>
              </a:rPr>
              <a:t>Laminaire : </a:t>
            </a:r>
          </a:p>
          <a:p>
            <a:pPr>
              <a:spcBef>
                <a:spcPts val="0"/>
              </a:spcBef>
              <a:spcAft>
                <a:spcPts val="0"/>
              </a:spcAft>
            </a:pPr>
            <a:r>
              <a:rPr lang="fr-FR" sz="1600" kern="0" dirty="0">
                <a:latin typeface="Candara"/>
                <a:ea typeface="ＭＳ Ｐゴシック" pitchFamily="-84" charset="-128"/>
                <a:cs typeface="Candara"/>
              </a:rPr>
              <a:t>Les particules d'air ont des trajectoires rectilignes</a:t>
            </a:r>
          </a:p>
          <a:p>
            <a:pPr>
              <a:spcBef>
                <a:spcPts val="0"/>
              </a:spcBef>
              <a:spcAft>
                <a:spcPts val="0"/>
              </a:spcAft>
            </a:pPr>
            <a:r>
              <a:rPr lang="fr-FR" sz="1600" kern="0" dirty="0">
                <a:latin typeface="Candara"/>
                <a:ea typeface="ＭＳ Ｐゴシック" pitchFamily="-84" charset="-128"/>
                <a:cs typeface="Candara"/>
              </a:rPr>
              <a:t>et parallèles entre elles.</a:t>
            </a:r>
          </a:p>
        </p:txBody>
      </p:sp>
      <p:sp>
        <p:nvSpPr>
          <p:cNvPr id="11" name="Text Box 9">
            <a:extLst>
              <a:ext uri="{FF2B5EF4-FFF2-40B4-BE49-F238E27FC236}">
                <a16:creationId xmlns:a16="http://schemas.microsoft.com/office/drawing/2014/main" id="{E4D2C9DA-9274-2047-BFEB-3EA2571FA9CF}"/>
              </a:ext>
            </a:extLst>
          </p:cNvPr>
          <p:cNvSpPr txBox="1">
            <a:spLocks noChangeArrowheads="1"/>
          </p:cNvSpPr>
          <p:nvPr/>
        </p:nvSpPr>
        <p:spPr bwMode="auto">
          <a:xfrm>
            <a:off x="177801" y="3595472"/>
            <a:ext cx="5727700" cy="907941"/>
          </a:xfrm>
          <a:prstGeom prst="rect">
            <a:avLst/>
          </a:prstGeom>
          <a:noFill/>
          <a:ln w="9525">
            <a:noFill/>
            <a:miter lim="800000"/>
            <a:headEnd/>
            <a:tailEnd/>
          </a:ln>
        </p:spPr>
        <p:txBody>
          <a:bodyPr wrap="square">
            <a:prstTxWarp prst="textNoShape">
              <a:avLst/>
            </a:prstTxWarp>
            <a:spAutoFit/>
          </a:bodyPr>
          <a:lstStyle/>
          <a:p>
            <a:pPr>
              <a:spcAft>
                <a:spcPts val="600"/>
              </a:spcAft>
              <a:defRPr/>
            </a:pPr>
            <a:r>
              <a:rPr lang="fr-FR" sz="1600" b="1" dirty="0">
                <a:solidFill>
                  <a:srgbClr val="C00000"/>
                </a:solidFill>
                <a:latin typeface="Calibri" panose="020F0502020204030204"/>
              </a:rPr>
              <a:t>Turbulent :</a:t>
            </a:r>
          </a:p>
          <a:p>
            <a:pPr>
              <a:spcBef>
                <a:spcPts val="0"/>
              </a:spcBef>
            </a:pPr>
            <a:r>
              <a:rPr lang="fr-FR" sz="1600" kern="0" dirty="0">
                <a:latin typeface="Candara"/>
                <a:ea typeface="ＭＳ Ｐゴシック" pitchFamily="-84" charset="-128"/>
                <a:cs typeface="Candara"/>
              </a:rPr>
              <a:t>Les particules ont des trajectoires pratiquement parallèles entre elles mais non rectilignes.</a:t>
            </a:r>
          </a:p>
        </p:txBody>
      </p:sp>
      <p:sp>
        <p:nvSpPr>
          <p:cNvPr id="12" name="Text Box 12">
            <a:extLst>
              <a:ext uri="{FF2B5EF4-FFF2-40B4-BE49-F238E27FC236}">
                <a16:creationId xmlns:a16="http://schemas.microsoft.com/office/drawing/2014/main" id="{9379F0B8-D1EA-B643-B9BD-284879639BDB}"/>
              </a:ext>
            </a:extLst>
          </p:cNvPr>
          <p:cNvSpPr txBox="1">
            <a:spLocks noChangeArrowheads="1"/>
          </p:cNvSpPr>
          <p:nvPr/>
        </p:nvSpPr>
        <p:spPr bwMode="auto">
          <a:xfrm>
            <a:off x="177800" y="4814672"/>
            <a:ext cx="6188075" cy="907941"/>
          </a:xfrm>
          <a:prstGeom prst="rect">
            <a:avLst/>
          </a:prstGeom>
          <a:noFill/>
          <a:ln w="9525">
            <a:noFill/>
            <a:miter lim="800000"/>
            <a:headEnd/>
            <a:tailEnd/>
          </a:ln>
        </p:spPr>
        <p:txBody>
          <a:bodyPr>
            <a:prstTxWarp prst="textNoShape">
              <a:avLst/>
            </a:prstTxWarp>
            <a:spAutoFit/>
          </a:bodyPr>
          <a:lstStyle/>
          <a:p>
            <a:pPr>
              <a:spcAft>
                <a:spcPts val="600"/>
              </a:spcAft>
              <a:defRPr/>
            </a:pPr>
            <a:r>
              <a:rPr lang="fr-FR" sz="1600" b="1" dirty="0">
                <a:solidFill>
                  <a:srgbClr val="C00000"/>
                </a:solidFill>
                <a:latin typeface="Calibri" panose="020F0502020204030204"/>
              </a:rPr>
              <a:t>Tourbillonnaire :</a:t>
            </a:r>
          </a:p>
          <a:p>
            <a:pPr>
              <a:spcBef>
                <a:spcPts val="0"/>
              </a:spcBef>
            </a:pPr>
            <a:r>
              <a:rPr lang="fr-FR" sz="1600" kern="0" dirty="0">
                <a:latin typeface="Candara"/>
                <a:ea typeface="ＭＳ Ｐゴシック" pitchFamily="-84" charset="-128"/>
                <a:cs typeface="Candara"/>
              </a:rPr>
              <a:t>L'ensemble est très désordonné, certaines particules peuvent remonter le courant principal et former des tourbillons.</a:t>
            </a:r>
          </a:p>
        </p:txBody>
      </p:sp>
      <p:pic>
        <p:nvPicPr>
          <p:cNvPr id="13" name="Picture 8" descr="Laminaire">
            <a:extLst>
              <a:ext uri="{FF2B5EF4-FFF2-40B4-BE49-F238E27FC236}">
                <a16:creationId xmlns:a16="http://schemas.microsoft.com/office/drawing/2014/main" id="{1D002651-155E-C44F-BC9F-E41EE29FA9BB}"/>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6202751" y="2422892"/>
            <a:ext cx="1980000" cy="1194828"/>
          </a:xfrm>
          <a:prstGeom prst="rect">
            <a:avLst/>
          </a:prstGeom>
          <a:noFill/>
          <a:ln w="9525">
            <a:noFill/>
            <a:miter lim="800000"/>
            <a:headEnd/>
            <a:tailEnd/>
          </a:ln>
        </p:spPr>
      </p:pic>
      <p:pic>
        <p:nvPicPr>
          <p:cNvPr id="14" name="Picture 10" descr="Turbulent">
            <a:extLst>
              <a:ext uri="{FF2B5EF4-FFF2-40B4-BE49-F238E27FC236}">
                <a16:creationId xmlns:a16="http://schemas.microsoft.com/office/drawing/2014/main" id="{A146C5F6-8578-E941-9233-564C94E0E1E5}"/>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6253551" y="3553193"/>
            <a:ext cx="1980000" cy="1236079"/>
          </a:xfrm>
          <a:prstGeom prst="rect">
            <a:avLst/>
          </a:prstGeom>
          <a:noFill/>
          <a:ln w="9525">
            <a:noFill/>
            <a:miter lim="800000"/>
            <a:headEnd/>
            <a:tailEnd/>
          </a:ln>
        </p:spPr>
      </p:pic>
      <p:pic>
        <p:nvPicPr>
          <p:cNvPr id="15" name="Picture 13" descr="Tourbillon">
            <a:extLst>
              <a:ext uri="{FF2B5EF4-FFF2-40B4-BE49-F238E27FC236}">
                <a16:creationId xmlns:a16="http://schemas.microsoft.com/office/drawing/2014/main" id="{1C4507F4-3A4F-DA49-8411-B89900B74EB5}"/>
              </a:ext>
            </a:extLst>
          </p:cNvPr>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6266251" y="4778741"/>
            <a:ext cx="1980000" cy="1234658"/>
          </a:xfrm>
          <a:prstGeom prst="rect">
            <a:avLst/>
          </a:prstGeom>
          <a:noFill/>
          <a:ln w="9525">
            <a:noFill/>
            <a:miter lim="800000"/>
            <a:headEnd/>
            <a:tailEnd/>
          </a:ln>
        </p:spPr>
      </p:pic>
    </p:spTree>
    <p:extLst>
      <p:ext uri="{BB962C8B-B14F-4D97-AF65-F5344CB8AC3E}">
        <p14:creationId xmlns:p14="http://schemas.microsoft.com/office/powerpoint/2010/main" val="31464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89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Le</a:t>
            </a:r>
            <a:r>
              <a:rPr lang="fr-FR" sz="1600" dirty="0">
                <a:solidFill>
                  <a:schemeClr val="accent2"/>
                </a:solidFill>
                <a:latin typeface="+mn-lt"/>
              </a:rPr>
              <a:t> </a:t>
            </a:r>
            <a:r>
              <a:rPr lang="fr-FR" b="1" dirty="0">
                <a:solidFill>
                  <a:schemeClr val="accent2"/>
                </a:solidFill>
                <a:latin typeface="+mn-lt"/>
              </a:rPr>
              <a:t>brouillard</a:t>
            </a:r>
            <a:r>
              <a:rPr lang="fr-FR" sz="1600" dirty="0">
                <a:solidFill>
                  <a:schemeClr val="accent2"/>
                </a:solidFill>
                <a:latin typeface="+mn-lt"/>
              </a:rPr>
              <a:t> </a:t>
            </a:r>
            <a:r>
              <a:rPr lang="fr-FR" b="1" dirty="0">
                <a:solidFill>
                  <a:schemeClr val="accent2"/>
                </a:solidFill>
                <a:latin typeface="+mn-lt"/>
              </a:rPr>
              <a:t>de</a:t>
            </a:r>
            <a:r>
              <a:rPr lang="fr-FR" sz="1600" dirty="0">
                <a:solidFill>
                  <a:schemeClr val="accent2"/>
                </a:solidFill>
                <a:latin typeface="+mn-lt"/>
              </a:rPr>
              <a:t> </a:t>
            </a:r>
            <a:r>
              <a:rPr lang="fr-FR" b="1" dirty="0">
                <a:solidFill>
                  <a:schemeClr val="accent2"/>
                </a:solidFill>
                <a:latin typeface="+mn-lt"/>
              </a:rPr>
              <a:t>rayonnement</a:t>
            </a:r>
            <a:r>
              <a:rPr lang="fr-FR" sz="1600" dirty="0">
                <a:solidFill>
                  <a:schemeClr val="accent2"/>
                </a:solidFill>
                <a:latin typeface="+mn-lt"/>
              </a:rPr>
              <a:t> </a:t>
            </a:r>
          </a:p>
        </p:txBody>
      </p:sp>
      <p:sp>
        <p:nvSpPr>
          <p:cNvPr id="4" name="ZoneTexte 3"/>
          <p:cNvSpPr txBox="1"/>
          <p:nvPr/>
        </p:nvSpPr>
        <p:spPr>
          <a:xfrm>
            <a:off x="492470" y="1021665"/>
            <a:ext cx="8204199" cy="661720"/>
          </a:xfrm>
          <a:prstGeom prst="rect">
            <a:avLst/>
          </a:prstGeom>
          <a:noFill/>
        </p:spPr>
        <p:txBody>
          <a:bodyPr wrap="square" rtlCol="0">
            <a:spAutoFit/>
          </a:bodyPr>
          <a:lstStyle/>
          <a:p>
            <a:pPr algn="ctr">
              <a:spcAft>
                <a:spcPts val="600"/>
              </a:spcAft>
            </a:pPr>
            <a:r>
              <a:rPr lang="fr-FR" sz="1600" kern="0" dirty="0">
                <a:latin typeface="Candara"/>
                <a:ea typeface="ＭＳ Ｐゴシック" pitchFamily="-84" charset="-128"/>
              </a:rPr>
              <a:t>Il se forme par refroidissement nocturne de la surface terrestre, généralement en fin de nuit. </a:t>
            </a:r>
          </a:p>
          <a:p>
            <a:pPr algn="ctr">
              <a:spcAft>
                <a:spcPts val="600"/>
              </a:spcAft>
            </a:pPr>
            <a:r>
              <a:rPr lang="fr-FR" sz="1600" kern="0" dirty="0">
                <a:latin typeface="Candara"/>
                <a:ea typeface="ＭＳ Ｐゴシック" pitchFamily="-84" charset="-128"/>
              </a:rPr>
              <a:t>Il est typiquement terrestre et peut persister plusieurs jours en période hivernale. </a:t>
            </a:r>
          </a:p>
        </p:txBody>
      </p:sp>
      <p:pic>
        <p:nvPicPr>
          <p:cNvPr id="5" name="Image 4" descr="Unknown.jpeg"/>
          <p:cNvPicPr>
            <a:picLocks/>
          </p:cNvPicPr>
          <p:nvPr/>
        </p:nvPicPr>
        <p:blipFill>
          <a:blip r:embed="rId2"/>
          <a:stretch>
            <a:fillRect/>
          </a:stretch>
        </p:blipFill>
        <p:spPr>
          <a:xfrm>
            <a:off x="2681752" y="4328583"/>
            <a:ext cx="3865098" cy="2324100"/>
          </a:xfrm>
          <a:prstGeom prst="rect">
            <a:avLst/>
          </a:prstGeom>
          <a:effectLst>
            <a:softEdge rad="76200"/>
          </a:effectLst>
        </p:spPr>
      </p:pic>
      <p:pic>
        <p:nvPicPr>
          <p:cNvPr id="6" name="Image 5" descr="images-1.jpeg"/>
          <p:cNvPicPr>
            <a:picLocks/>
          </p:cNvPicPr>
          <p:nvPr/>
        </p:nvPicPr>
        <p:blipFill>
          <a:blip r:embed="rId3"/>
          <a:stretch>
            <a:fillRect/>
          </a:stretch>
        </p:blipFill>
        <p:spPr>
          <a:xfrm>
            <a:off x="2597150" y="1824929"/>
            <a:ext cx="3949700" cy="2292500"/>
          </a:xfrm>
          <a:prstGeom prst="rect">
            <a:avLst/>
          </a:prstGeom>
          <a:effectLst>
            <a:softEdge rad="76200"/>
          </a:effectLst>
        </p:spPr>
      </p:pic>
      <p:sp>
        <p:nvSpPr>
          <p:cNvPr id="7" name="Text Box 4">
            <a:extLst>
              <a:ext uri="{FF2B5EF4-FFF2-40B4-BE49-F238E27FC236}">
                <a16:creationId xmlns:a16="http://schemas.microsoft.com/office/drawing/2014/main" id="{14A68AB0-103A-234E-8566-5FCEBDEBD451}"/>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4040856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89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Le</a:t>
            </a:r>
            <a:r>
              <a:rPr lang="fr-FR" sz="1600" dirty="0">
                <a:solidFill>
                  <a:schemeClr val="accent2"/>
                </a:solidFill>
                <a:latin typeface="+mn-lt"/>
              </a:rPr>
              <a:t> </a:t>
            </a:r>
            <a:r>
              <a:rPr lang="fr-FR" b="1" dirty="0">
                <a:solidFill>
                  <a:schemeClr val="accent2"/>
                </a:solidFill>
                <a:latin typeface="+mn-lt"/>
              </a:rPr>
              <a:t>brouillard</a:t>
            </a:r>
            <a:r>
              <a:rPr lang="fr-FR" sz="1600" dirty="0">
                <a:solidFill>
                  <a:schemeClr val="accent2"/>
                </a:solidFill>
                <a:latin typeface="+mn-lt"/>
              </a:rPr>
              <a:t> </a:t>
            </a:r>
            <a:r>
              <a:rPr lang="fr-FR" b="1" dirty="0">
                <a:solidFill>
                  <a:schemeClr val="accent2"/>
                </a:solidFill>
                <a:latin typeface="+mn-lt"/>
              </a:rPr>
              <a:t>d’advection</a:t>
            </a:r>
            <a:r>
              <a:rPr lang="fr-FR" sz="1600" dirty="0">
                <a:solidFill>
                  <a:schemeClr val="accent2"/>
                </a:solidFill>
                <a:latin typeface="+mn-lt"/>
              </a:rPr>
              <a:t> </a:t>
            </a:r>
          </a:p>
        </p:txBody>
      </p:sp>
      <p:sp>
        <p:nvSpPr>
          <p:cNvPr id="4" name="ZoneTexte 3"/>
          <p:cNvSpPr txBox="1"/>
          <p:nvPr/>
        </p:nvSpPr>
        <p:spPr>
          <a:xfrm>
            <a:off x="492470" y="932765"/>
            <a:ext cx="8204199" cy="584775"/>
          </a:xfrm>
          <a:prstGeom prst="rect">
            <a:avLst/>
          </a:prstGeom>
          <a:noFill/>
        </p:spPr>
        <p:txBody>
          <a:bodyPr wrap="square" rtlCol="0">
            <a:spAutoFit/>
          </a:bodyPr>
          <a:lstStyle/>
          <a:p>
            <a:pPr algn="ctr"/>
            <a:r>
              <a:rPr lang="fr-FR" sz="1600" kern="0" dirty="0">
                <a:latin typeface="Candara"/>
                <a:ea typeface="ＭＳ Ｐゴシック" pitchFamily="-84" charset="-128"/>
              </a:rPr>
              <a:t>Résulte du passage d’une masse d’air chaude et humide sur une surface plus froide </a:t>
            </a:r>
          </a:p>
          <a:p>
            <a:pPr algn="ctr"/>
            <a:r>
              <a:rPr lang="fr-FR" sz="1600" kern="0" dirty="0">
                <a:latin typeface="Candara"/>
                <a:ea typeface="ＭＳ Ｐゴシック" pitchFamily="-84" charset="-128"/>
              </a:rPr>
              <a:t>(terre ou mer).</a:t>
            </a:r>
          </a:p>
        </p:txBody>
      </p:sp>
      <p:pic>
        <p:nvPicPr>
          <p:cNvPr id="5" name="Image 4" descr="images.jpeg"/>
          <p:cNvPicPr>
            <a:picLocks noChangeAspect="1"/>
          </p:cNvPicPr>
          <p:nvPr/>
        </p:nvPicPr>
        <p:blipFill>
          <a:blip r:embed="rId2"/>
          <a:stretch>
            <a:fillRect/>
          </a:stretch>
        </p:blipFill>
        <p:spPr>
          <a:xfrm>
            <a:off x="850900" y="4051300"/>
            <a:ext cx="3517900" cy="2311400"/>
          </a:xfrm>
          <a:prstGeom prst="rect">
            <a:avLst/>
          </a:prstGeom>
          <a:effectLst>
            <a:softEdge rad="63500"/>
          </a:effectLst>
        </p:spPr>
      </p:pic>
      <p:pic>
        <p:nvPicPr>
          <p:cNvPr id="6" name="Image 5" descr="images-1.jpeg"/>
          <p:cNvPicPr>
            <a:picLocks/>
          </p:cNvPicPr>
          <p:nvPr/>
        </p:nvPicPr>
        <p:blipFill>
          <a:blip r:embed="rId3"/>
          <a:stretch>
            <a:fillRect/>
          </a:stretch>
        </p:blipFill>
        <p:spPr>
          <a:xfrm>
            <a:off x="1393825" y="1517650"/>
            <a:ext cx="6369150" cy="213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descr="images.jpeg"/>
          <p:cNvPicPr>
            <a:picLocks/>
          </p:cNvPicPr>
          <p:nvPr/>
        </p:nvPicPr>
        <p:blipFill>
          <a:blip r:embed="rId4"/>
          <a:stretch>
            <a:fillRect/>
          </a:stretch>
        </p:blipFill>
        <p:spPr>
          <a:xfrm>
            <a:off x="4865502" y="3987800"/>
            <a:ext cx="3402666" cy="2416999"/>
          </a:xfrm>
          <a:prstGeom prst="rect">
            <a:avLst/>
          </a:prstGeom>
          <a:effectLst>
            <a:softEdge rad="101600"/>
          </a:effectLst>
        </p:spPr>
      </p:pic>
      <p:sp>
        <p:nvSpPr>
          <p:cNvPr id="8" name="Text Box 4">
            <a:extLst>
              <a:ext uri="{FF2B5EF4-FFF2-40B4-BE49-F238E27FC236}">
                <a16:creationId xmlns:a16="http://schemas.microsoft.com/office/drawing/2014/main" id="{3BCB8E5C-2DDF-6647-A068-88F1F191AAD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764801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89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Le brouillard de pente </a:t>
            </a:r>
          </a:p>
        </p:txBody>
      </p:sp>
      <p:sp>
        <p:nvSpPr>
          <p:cNvPr id="4" name="ZoneTexte 3"/>
          <p:cNvSpPr txBox="1"/>
          <p:nvPr/>
        </p:nvSpPr>
        <p:spPr>
          <a:xfrm>
            <a:off x="492470" y="932765"/>
            <a:ext cx="8204199" cy="338554"/>
          </a:xfrm>
          <a:prstGeom prst="rect">
            <a:avLst/>
          </a:prstGeom>
          <a:noFill/>
        </p:spPr>
        <p:txBody>
          <a:bodyPr wrap="square" rtlCol="0">
            <a:spAutoFit/>
          </a:bodyPr>
          <a:lstStyle/>
          <a:p>
            <a:pPr algn="ctr">
              <a:spcAft>
                <a:spcPts val="600"/>
              </a:spcAft>
            </a:pPr>
            <a:r>
              <a:rPr lang="fr-FR" sz="1600" kern="0" dirty="0">
                <a:latin typeface="Candara"/>
                <a:ea typeface="ＭＳ Ｐゴシック" pitchFamily="-84" charset="-128"/>
              </a:rPr>
              <a:t>Il se forme par refroidissement, lorsque l'air humide remonte le long d'une pente.</a:t>
            </a:r>
          </a:p>
        </p:txBody>
      </p:sp>
      <p:pic>
        <p:nvPicPr>
          <p:cNvPr id="5" name="Image 4" descr="SAM_519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600669" y="1409876"/>
            <a:ext cx="4064000" cy="2667000"/>
          </a:xfrm>
          <a:prstGeom prst="rect">
            <a:avLst/>
          </a:prstGeom>
          <a:effectLst>
            <a:softEdge rad="152400"/>
          </a:effectLst>
        </p:spPr>
      </p:pic>
      <p:pic>
        <p:nvPicPr>
          <p:cNvPr id="6" name="Image 5" descr="smoky-mountainss.jpg"/>
          <p:cNvPicPr>
            <a:picLocks/>
          </p:cNvPicPr>
          <p:nvPr/>
        </p:nvPicPr>
        <p:blipFill>
          <a:blip r:embed="rId3"/>
          <a:stretch>
            <a:fillRect/>
          </a:stretch>
        </p:blipFill>
        <p:spPr>
          <a:xfrm>
            <a:off x="2465404" y="4076876"/>
            <a:ext cx="4213191" cy="2639996"/>
          </a:xfrm>
          <a:prstGeom prst="rect">
            <a:avLst/>
          </a:prstGeom>
          <a:ln>
            <a:noFill/>
          </a:ln>
          <a:effectLst>
            <a:softEdge rad="112500"/>
          </a:effectLst>
        </p:spPr>
      </p:pic>
      <p:sp>
        <p:nvSpPr>
          <p:cNvPr id="7" name="Text Box 4">
            <a:extLst>
              <a:ext uri="{FF2B5EF4-FFF2-40B4-BE49-F238E27FC236}">
                <a16:creationId xmlns:a16="http://schemas.microsoft.com/office/drawing/2014/main" id="{1A73EC5E-91B6-134D-9EF0-76B5F50A97F6}"/>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16096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Aft>
                <a:spcPts val="1200"/>
              </a:spcAft>
              <a:defRPr/>
            </a:pP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METEOROLOGIE – </a:t>
            </a:r>
            <a:r>
              <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Partie</a:t>
            </a: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 3</a:t>
            </a:r>
            <a:endPar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Phénomènes météo dangereux pour l’aviation</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Turbulence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Brume et brouillard</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Givre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Orage</a:t>
            </a:r>
          </a:p>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Information météo pour l’aviation</a:t>
            </a:r>
            <a:endParaRPr lang="fr-FR" sz="2000" dirty="0">
              <a:solidFill>
                <a:schemeClr val="tx2"/>
              </a:solidFill>
              <a:latin typeface="Trebuchet MS" panose="020B0703020202090204" pitchFamily="34" charset="0"/>
            </a:endParaRP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METAR</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TAF</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SIGMET</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TEMSI</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WINTEM</a:t>
            </a:r>
          </a:p>
          <a:p>
            <a:pPr marL="914400" lvl="1" indent="-457200" defTabSz="457200">
              <a:spcBef>
                <a:spcPts val="0"/>
              </a:spcBef>
              <a:spcAft>
                <a:spcPts val="600"/>
              </a:spcAft>
              <a:buSzPct val="100000"/>
              <a:buFont typeface="Arial"/>
              <a:buChar char="•"/>
              <a:defRPr/>
            </a:pPr>
            <a:endParaRPr lang="fr-FR" sz="2000" dirty="0">
              <a:solidFill>
                <a:schemeClr val="tx2"/>
              </a:solidFill>
              <a:latin typeface="Trebuchet MS" panose="020B0703020202090204" pitchFamily="34" charset="0"/>
            </a:endParaRPr>
          </a:p>
          <a:p>
            <a:pPr>
              <a:spcBef>
                <a:spcPct val="50000"/>
              </a:spcBef>
              <a:spcAft>
                <a:spcPts val="1200"/>
              </a:spcAft>
              <a:buSzPct val="100000"/>
              <a:defRPr/>
            </a:pPr>
            <a:endPar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 name="Rectangle à coins arrondis 3"/>
          <p:cNvSpPr/>
          <p:nvPr/>
        </p:nvSpPr>
        <p:spPr>
          <a:xfrm>
            <a:off x="879992" y="257018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1587071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8901" y="592723"/>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Le</a:t>
            </a:r>
            <a:r>
              <a:rPr lang="fr-FR" sz="1600" dirty="0">
                <a:solidFill>
                  <a:schemeClr val="accent2"/>
                </a:solidFill>
                <a:latin typeface="+mn-lt"/>
              </a:rPr>
              <a:t> </a:t>
            </a:r>
            <a:r>
              <a:rPr lang="fr-FR" b="1" dirty="0">
                <a:solidFill>
                  <a:schemeClr val="accent2"/>
                </a:solidFill>
                <a:latin typeface="+mn-lt"/>
              </a:rPr>
              <a:t>givre</a:t>
            </a:r>
          </a:p>
        </p:txBody>
      </p:sp>
      <p:sp>
        <p:nvSpPr>
          <p:cNvPr id="4" name="ZoneTexte 3"/>
          <p:cNvSpPr txBox="1"/>
          <p:nvPr/>
        </p:nvSpPr>
        <p:spPr>
          <a:xfrm>
            <a:off x="25401" y="945093"/>
            <a:ext cx="9144000" cy="338554"/>
          </a:xfrm>
          <a:prstGeom prst="rect">
            <a:avLst/>
          </a:prstGeom>
          <a:noFill/>
        </p:spPr>
        <p:txBody>
          <a:bodyPr wrap="square" rtlCol="0" anchor="ctr">
            <a:spAutoFit/>
          </a:bodyPr>
          <a:lstStyle/>
          <a:p>
            <a:pPr algn="ctr">
              <a:spcAft>
                <a:spcPts val="600"/>
              </a:spcAft>
            </a:pPr>
            <a:r>
              <a:rPr lang="fr-FR" sz="1600" kern="0" dirty="0">
                <a:latin typeface="Candara"/>
                <a:ea typeface="ＭＳ Ｐゴシック" pitchFamily="-84" charset="-128"/>
                <a:cs typeface="Candara"/>
              </a:rPr>
              <a:t>C’est un dépôt de glace opaque ou transparent qui se forme sur la surface du sol ou des objets.</a:t>
            </a:r>
          </a:p>
        </p:txBody>
      </p:sp>
      <p:grpSp>
        <p:nvGrpSpPr>
          <p:cNvPr id="5" name="Grouper 4"/>
          <p:cNvGrpSpPr/>
          <p:nvPr/>
        </p:nvGrpSpPr>
        <p:grpSpPr>
          <a:xfrm>
            <a:off x="127001" y="1302008"/>
            <a:ext cx="8936500" cy="864775"/>
            <a:chOff x="25401" y="1403608"/>
            <a:chExt cx="9144000" cy="864775"/>
          </a:xfrm>
        </p:grpSpPr>
        <p:sp>
          <p:nvSpPr>
            <p:cNvPr id="6" name="ZoneTexte 5"/>
            <p:cNvSpPr txBox="1"/>
            <p:nvPr/>
          </p:nvSpPr>
          <p:spPr>
            <a:xfrm>
              <a:off x="25401" y="1403608"/>
              <a:ext cx="9144000" cy="784830"/>
            </a:xfrm>
            <a:prstGeom prst="rect">
              <a:avLst/>
            </a:prstGeom>
            <a:noFill/>
          </p:spPr>
          <p:txBody>
            <a:bodyPr wrap="square" rtlCol="0">
              <a:spAutoFit/>
            </a:bodyPr>
            <a:lstStyle/>
            <a:p>
              <a:pPr algn="ctr">
                <a:spcAft>
                  <a:spcPts val="1800"/>
                </a:spcAft>
              </a:pPr>
              <a:r>
                <a:rPr lang="fr-FR" sz="1600" kern="0" dirty="0">
                  <a:latin typeface="Candara"/>
                  <a:ea typeface="ＭＳ Ｐゴシック" pitchFamily="-84" charset="-128"/>
                </a:rPr>
                <a:t>Sur les cartes aéronautiques, il est matérialisé selon son intensité par les symboles :</a:t>
              </a:r>
            </a:p>
            <a:p>
              <a:pPr>
                <a:spcAft>
                  <a:spcPts val="1800"/>
                </a:spcAft>
              </a:pPr>
              <a:r>
                <a:rPr lang="fr-FR" sz="1400" dirty="0">
                  <a:latin typeface="+mj-lt"/>
                </a:rPr>
                <a:t>		Brouillard givrant</a:t>
              </a:r>
              <a:r>
                <a:rPr lang="fr-FR" sz="1400" i="1" dirty="0">
                  <a:latin typeface="+mj-lt"/>
                </a:rPr>
                <a:t>	       givrage modéré 		givrage fort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a:ext>
              </a:extLst>
            </a:blip>
            <a:srcRect l="67545" b="34694"/>
            <a:stretch>
              <a:fillRect/>
            </a:stretch>
          </p:blipFill>
          <p:spPr bwMode="auto">
            <a:xfrm>
              <a:off x="6049812" y="1831817"/>
              <a:ext cx="430205" cy="413393"/>
            </a:xfrm>
            <a:prstGeom prst="rect">
              <a:avLst/>
            </a:prstGeom>
            <a:noFill/>
            <a:ln w="9525">
              <a:noFill/>
              <a:miter lim="800000"/>
              <a:headEnd/>
              <a:tailEnd/>
            </a:ln>
          </p:spPr>
        </p:pic>
        <p:pic>
          <p:nvPicPr>
            <p:cNvPr id="8" name="Picture 5"/>
            <p:cNvPicPr>
              <a:picLocks noChangeAspect="1" noChangeArrowheads="1"/>
            </p:cNvPicPr>
            <p:nvPr/>
          </p:nvPicPr>
          <p:blipFill>
            <a:blip r:embed="rId2">
              <a:extLst>
                <a:ext uri="{28A0092B-C50C-407E-A947-70E740481C1C}">
                  <a14:useLocalDpi xmlns:a14="http://schemas.microsoft.com/office/drawing/2010/main"/>
                </a:ext>
              </a:extLst>
            </a:blip>
            <a:srcRect l="32540" r="34585" b="34694"/>
            <a:stretch>
              <a:fillRect/>
            </a:stretch>
          </p:blipFill>
          <p:spPr bwMode="auto">
            <a:xfrm>
              <a:off x="3567983" y="1854990"/>
              <a:ext cx="435774" cy="413393"/>
            </a:xfrm>
            <a:prstGeom prst="rect">
              <a:avLst/>
            </a:prstGeom>
            <a:noFill/>
            <a:ln w="9525">
              <a:noFill/>
              <a:miter lim="800000"/>
              <a:headEnd/>
              <a:tailEnd/>
            </a:ln>
          </p:spPr>
        </p:pic>
      </p:grpSp>
      <p:sp>
        <p:nvSpPr>
          <p:cNvPr id="10" name="ZoneTexte 9"/>
          <p:cNvSpPr txBox="1"/>
          <p:nvPr/>
        </p:nvSpPr>
        <p:spPr>
          <a:xfrm>
            <a:off x="0" y="2712591"/>
            <a:ext cx="9144000" cy="1077218"/>
          </a:xfrm>
          <a:prstGeom prst="rect">
            <a:avLst/>
          </a:prstGeom>
          <a:noFill/>
        </p:spPr>
        <p:txBody>
          <a:bodyPr wrap="square" rtlCol="0" anchor="ctr">
            <a:spAutoFit/>
          </a:bodyPr>
          <a:lstStyle/>
          <a:p>
            <a:pPr algn="ctr">
              <a:spcAft>
                <a:spcPts val="0"/>
              </a:spcAft>
            </a:pPr>
            <a:r>
              <a:rPr lang="fr-FR" sz="1600" kern="0" dirty="0">
                <a:latin typeface="Candara"/>
                <a:ea typeface="ＭＳ Ｐゴシック" pitchFamily="-84" charset="-128"/>
                <a:cs typeface="Candara"/>
              </a:rPr>
              <a:t>Le givrage est dû à la présence d’eau sous forme liquide à des températures négatives (surfusion). </a:t>
            </a:r>
          </a:p>
          <a:p>
            <a:pPr algn="ctr">
              <a:spcAft>
                <a:spcPts val="0"/>
              </a:spcAft>
            </a:pPr>
            <a:r>
              <a:rPr lang="fr-FR" sz="1600" kern="0" dirty="0">
                <a:latin typeface="Candara"/>
                <a:ea typeface="ＭＳ Ｐゴシック" pitchFamily="-84" charset="-128"/>
                <a:cs typeface="Candara"/>
              </a:rPr>
              <a:t>Phénomène particulièrement présent pour des températures extérieures comprises entre :</a:t>
            </a:r>
          </a:p>
          <a:p>
            <a:pPr lvl="7">
              <a:buFont typeface="Arial"/>
              <a:buChar char="•"/>
            </a:pPr>
            <a:r>
              <a:rPr lang="fr-FR" sz="1600" kern="0" dirty="0">
                <a:latin typeface="Candara"/>
                <a:ea typeface="ＭＳ Ｐゴシック" pitchFamily="-84" charset="-128"/>
                <a:cs typeface="Candara"/>
              </a:rPr>
              <a:t>  0°C et -15°C pour la cellule.</a:t>
            </a:r>
          </a:p>
          <a:p>
            <a:pPr lvl="7">
              <a:buFont typeface="Arial"/>
              <a:buChar char="•"/>
            </a:pPr>
            <a:r>
              <a:rPr lang="fr-FR" sz="1600" kern="0" dirty="0">
                <a:latin typeface="Candara"/>
                <a:ea typeface="ＭＳ Ｐゴシック" pitchFamily="-84" charset="-128"/>
                <a:cs typeface="Candara"/>
              </a:rPr>
              <a:t> -5°C et +20°C pour le carburateur</a:t>
            </a:r>
            <a:r>
              <a:rPr lang="fr-FR" sz="1400" dirty="0">
                <a:latin typeface="+mj-lt"/>
              </a:rPr>
              <a:t>.</a:t>
            </a:r>
          </a:p>
        </p:txBody>
      </p:sp>
      <p:sp>
        <p:nvSpPr>
          <p:cNvPr id="11" name="ZoneTexte 10"/>
          <p:cNvSpPr txBox="1"/>
          <p:nvPr/>
        </p:nvSpPr>
        <p:spPr>
          <a:xfrm>
            <a:off x="0" y="2303501"/>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Conditions</a:t>
            </a:r>
            <a:r>
              <a:rPr lang="fr-FR" sz="1600" dirty="0">
                <a:solidFill>
                  <a:schemeClr val="accent2"/>
                </a:solidFill>
                <a:latin typeface="+mn-lt"/>
              </a:rPr>
              <a:t> </a:t>
            </a:r>
            <a:r>
              <a:rPr lang="fr-FR" b="1" dirty="0">
                <a:solidFill>
                  <a:schemeClr val="accent2"/>
                </a:solidFill>
                <a:latin typeface="+mn-lt"/>
              </a:rPr>
              <a:t>de</a:t>
            </a:r>
            <a:r>
              <a:rPr lang="fr-FR" sz="1600" dirty="0">
                <a:solidFill>
                  <a:schemeClr val="accent2"/>
                </a:solidFill>
                <a:latin typeface="+mn-lt"/>
              </a:rPr>
              <a:t> </a:t>
            </a:r>
            <a:r>
              <a:rPr lang="fr-FR" b="1" dirty="0">
                <a:solidFill>
                  <a:schemeClr val="accent2"/>
                </a:solidFill>
                <a:latin typeface="+mn-lt"/>
              </a:rPr>
              <a:t>formation</a:t>
            </a:r>
          </a:p>
        </p:txBody>
      </p:sp>
      <p:sp>
        <p:nvSpPr>
          <p:cNvPr id="12" name="ZoneTexte 11"/>
          <p:cNvSpPr txBox="1"/>
          <p:nvPr/>
        </p:nvSpPr>
        <p:spPr>
          <a:xfrm>
            <a:off x="-16999" y="3949700"/>
            <a:ext cx="9144000"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Conséquences</a:t>
            </a:r>
          </a:p>
        </p:txBody>
      </p:sp>
      <p:sp>
        <p:nvSpPr>
          <p:cNvPr id="13" name="ZoneTexte 12"/>
          <p:cNvSpPr txBox="1"/>
          <p:nvPr/>
        </p:nvSpPr>
        <p:spPr>
          <a:xfrm>
            <a:off x="751461" y="4054903"/>
            <a:ext cx="8100709" cy="2462213"/>
          </a:xfrm>
          <a:prstGeom prst="rect">
            <a:avLst/>
          </a:prstGeom>
          <a:noFill/>
        </p:spPr>
        <p:txBody>
          <a:bodyPr wrap="square" rtlCol="0" anchor="ctr">
            <a:spAutoFit/>
          </a:bodyPr>
          <a:lstStyle/>
          <a:p>
            <a:pPr lvl="0"/>
            <a:r>
              <a:rPr lang="fr-FR" sz="1600" kern="0" dirty="0">
                <a:latin typeface="Candara"/>
                <a:ea typeface="ＭＳ Ｐゴシック" pitchFamily="-84" charset="-128"/>
                <a:cs typeface="Candara"/>
              </a:rPr>
              <a:t>Pour la cellule :</a:t>
            </a:r>
          </a:p>
          <a:p>
            <a:pPr lvl="1">
              <a:buFont typeface="Arial"/>
              <a:buChar char="•"/>
            </a:pPr>
            <a:r>
              <a:rPr lang="fr-FR" sz="1600" kern="0" dirty="0">
                <a:latin typeface="Candara"/>
                <a:ea typeface="ＭＳ Ｐゴシック" pitchFamily="-84" charset="-128"/>
                <a:cs typeface="Candara"/>
              </a:rPr>
              <a:t>  Alourdissement de l’aéronef</a:t>
            </a:r>
          </a:p>
          <a:p>
            <a:pPr lvl="1" indent="7200">
              <a:buFont typeface="Arial"/>
              <a:buChar char="•"/>
            </a:pPr>
            <a:r>
              <a:rPr lang="fr-FR" sz="1600" kern="0" dirty="0">
                <a:latin typeface="Candara"/>
                <a:ea typeface="ＭＳ Ｐゴシック" pitchFamily="-84" charset="-128"/>
                <a:cs typeface="Candara"/>
              </a:rPr>
              <a:t>  Déformation des profils aérodynamiques / diminution de portance et augmentation de traînée</a:t>
            </a:r>
          </a:p>
          <a:p>
            <a:pPr lvl="1">
              <a:buFont typeface="Arial"/>
              <a:buChar char="•"/>
            </a:pPr>
            <a:r>
              <a:rPr lang="fr-FR" sz="1600" kern="0" dirty="0">
                <a:latin typeface="Candara"/>
                <a:ea typeface="ＭＳ Ｐゴシック" pitchFamily="-84" charset="-128"/>
                <a:cs typeface="Candara"/>
              </a:rPr>
              <a:t>  Obstruction du tube pitot et mise hors service de l’anémomètre</a:t>
            </a:r>
          </a:p>
          <a:p>
            <a:pPr lvl="1">
              <a:spcAft>
                <a:spcPts val="1200"/>
              </a:spcAft>
              <a:buFont typeface="Arial"/>
              <a:buChar char="•"/>
            </a:pPr>
            <a:r>
              <a:rPr lang="fr-FR" sz="1600" kern="0" dirty="0">
                <a:latin typeface="Candara"/>
                <a:ea typeface="ＭＳ Ｐゴシック" pitchFamily="-84" charset="-128"/>
                <a:cs typeface="Candara"/>
              </a:rPr>
              <a:t>  Givrage de la verrière </a:t>
            </a:r>
          </a:p>
          <a:p>
            <a:pPr lvl="1" indent="-285750">
              <a:buFont typeface="Arial"/>
              <a:buChar char="•"/>
            </a:pPr>
            <a:r>
              <a:rPr lang="fr-FR" sz="1600" kern="0" dirty="0">
                <a:latin typeface="Candara"/>
                <a:ea typeface="ＭＳ Ｐゴシック" pitchFamily="-84" charset="-128"/>
                <a:cs typeface="Candara"/>
              </a:rPr>
              <a:t>Pour le carburateur :</a:t>
            </a:r>
          </a:p>
          <a:p>
            <a:pPr lvl="1" indent="-285750">
              <a:buFont typeface="Arial"/>
              <a:buChar char="•"/>
            </a:pPr>
            <a:r>
              <a:rPr lang="fr-FR" sz="1600" kern="0" dirty="0">
                <a:latin typeface="Candara"/>
                <a:ea typeface="ＭＳ Ｐゴシック" pitchFamily="-84" charset="-128"/>
                <a:cs typeface="Candara"/>
              </a:rPr>
              <a:t>  Perte de puissance</a:t>
            </a:r>
          </a:p>
          <a:p>
            <a:pPr lvl="1" indent="-285750">
              <a:buFont typeface="Arial"/>
              <a:buChar char="•"/>
            </a:pPr>
            <a:r>
              <a:rPr lang="fr-FR" sz="1600" kern="0" dirty="0">
                <a:latin typeface="Candara"/>
                <a:ea typeface="ＭＳ Ｐゴシック" pitchFamily="-84" charset="-128"/>
                <a:cs typeface="Candara"/>
              </a:rPr>
              <a:t>  Arrêt du moteur</a:t>
            </a:r>
          </a:p>
        </p:txBody>
      </p:sp>
      <p:sp>
        <p:nvSpPr>
          <p:cNvPr id="14" name="Text Box 4">
            <a:extLst>
              <a:ext uri="{FF2B5EF4-FFF2-40B4-BE49-F238E27FC236}">
                <a16:creationId xmlns:a16="http://schemas.microsoft.com/office/drawing/2014/main" id="{E7460504-B58B-9F4C-9124-116554ACCC83}"/>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pic>
        <p:nvPicPr>
          <p:cNvPr id="15" name="Espace réservé du contenu 3">
            <a:extLst>
              <a:ext uri="{FF2B5EF4-FFF2-40B4-BE49-F238E27FC236}">
                <a16:creationId xmlns:a16="http://schemas.microsoft.com/office/drawing/2014/main" id="{61931203-697E-9E46-9079-E7EEED57FC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473876" y="1726086"/>
            <a:ext cx="504000" cy="468000"/>
          </a:xfrm>
          <a:prstGeom prst="rect">
            <a:avLst/>
          </a:prstGeom>
        </p:spPr>
      </p:pic>
    </p:spTree>
    <p:extLst>
      <p:ext uri="{BB962C8B-B14F-4D97-AF65-F5344CB8AC3E}">
        <p14:creationId xmlns:p14="http://schemas.microsoft.com/office/powerpoint/2010/main" val="38639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541923"/>
            <a:ext cx="9144000" cy="338554"/>
          </a:xfrm>
          <a:prstGeom prst="rect">
            <a:avLst/>
          </a:prstGeom>
          <a:noFill/>
        </p:spPr>
        <p:txBody>
          <a:bodyPr wrap="square" rtlCol="0">
            <a:spAutoFit/>
          </a:bodyPr>
          <a:lstStyle>
            <a:defPPr>
              <a:defRPr lang="fr-FR"/>
            </a:defPPr>
            <a:lvl1pPr algn="ctr">
              <a:spcAft>
                <a:spcPts val="600"/>
              </a:spcAft>
              <a:defRPr b="1">
                <a:solidFill>
                  <a:schemeClr val="accent2"/>
                </a:solidFill>
                <a:latin typeface="+mn-lt"/>
              </a:defRPr>
            </a:lvl1pPr>
          </a:lstStyle>
          <a:p>
            <a:r>
              <a:rPr lang="fr-FR" dirty="0"/>
              <a:t>Parties de la cellule exposées au givrage</a:t>
            </a:r>
          </a:p>
        </p:txBody>
      </p:sp>
      <p:pic>
        <p:nvPicPr>
          <p:cNvPr id="4" name="Image 3"/>
          <p:cNvPicPr>
            <a:picLocks noChangeAspect="1"/>
          </p:cNvPicPr>
          <p:nvPr/>
        </p:nvPicPr>
        <p:blipFill>
          <a:blip r:embed="rId2">
            <a:clrChange>
              <a:clrFrom>
                <a:srgbClr val="FBF5EF"/>
              </a:clrFrom>
              <a:clrTo>
                <a:srgbClr val="FBF5EF">
                  <a:alpha val="0"/>
                </a:srgbClr>
              </a:clrTo>
            </a:clrChange>
            <a:grayscl/>
            <a:alphaModFix amt="68000"/>
          </a:blip>
          <a:stretch>
            <a:fillRect/>
          </a:stretch>
        </p:blipFill>
        <p:spPr>
          <a:xfrm flipH="1">
            <a:off x="1927198" y="2842606"/>
            <a:ext cx="5894689" cy="1665894"/>
          </a:xfrm>
          <a:prstGeom prst="rect">
            <a:avLst/>
          </a:prstGeom>
        </p:spPr>
      </p:pic>
      <p:grpSp>
        <p:nvGrpSpPr>
          <p:cNvPr id="5" name="Grouper 4"/>
          <p:cNvGrpSpPr/>
          <p:nvPr/>
        </p:nvGrpSpPr>
        <p:grpSpPr>
          <a:xfrm>
            <a:off x="251831" y="1104899"/>
            <a:ext cx="3034616" cy="3403601"/>
            <a:chOff x="251831" y="1104899"/>
            <a:chExt cx="3034616" cy="3403601"/>
          </a:xfrm>
        </p:grpSpPr>
        <p:sp>
          <p:nvSpPr>
            <p:cNvPr id="6" name="Ellipse 5"/>
            <p:cNvSpPr/>
            <p:nvPr/>
          </p:nvSpPr>
          <p:spPr>
            <a:xfrm>
              <a:off x="1896393" y="3096606"/>
              <a:ext cx="857250" cy="1411894"/>
            </a:xfrm>
            <a:prstGeom prst="ellipse">
              <a:avLst/>
            </a:prstGeom>
            <a:no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Unknown.jpeg"/>
            <p:cNvPicPr>
              <a:picLocks/>
            </p:cNvPicPr>
            <p:nvPr/>
          </p:nvPicPr>
          <p:blipFill>
            <a:blip r:embed="rId3">
              <a:extLst>
                <a:ext uri="{28A0092B-C50C-407E-A947-70E740481C1C}">
                  <a14:useLocalDpi xmlns:a14="http://schemas.microsoft.com/office/drawing/2010/main"/>
                </a:ext>
              </a:extLst>
            </a:blip>
            <a:srcRect/>
            <a:stretch>
              <a:fillRect/>
            </a:stretch>
          </p:blipFill>
          <p:spPr>
            <a:xfrm flipH="1">
              <a:off x="251831" y="1104899"/>
              <a:ext cx="3034616" cy="1775998"/>
            </a:xfrm>
            <a:prstGeom prst="rect">
              <a:avLst/>
            </a:prstGeom>
            <a:ln>
              <a:noFill/>
            </a:ln>
            <a:effectLst>
              <a:softEdge rad="112500"/>
            </a:effectLst>
          </p:spPr>
        </p:pic>
        <p:cxnSp>
          <p:nvCxnSpPr>
            <p:cNvPr id="8" name="Connecteur droit avec flèche 7"/>
            <p:cNvCxnSpPr/>
            <p:nvPr/>
          </p:nvCxnSpPr>
          <p:spPr>
            <a:xfrm rot="16200000" flipV="1">
              <a:off x="1711294" y="2623499"/>
              <a:ext cx="683606" cy="313407"/>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9" name="Grouper 8"/>
          <p:cNvGrpSpPr/>
          <p:nvPr/>
        </p:nvGrpSpPr>
        <p:grpSpPr>
          <a:xfrm>
            <a:off x="3238449" y="1104899"/>
            <a:ext cx="2971800" cy="2755346"/>
            <a:chOff x="3238449" y="1104899"/>
            <a:chExt cx="2971800" cy="2755346"/>
          </a:xfrm>
        </p:grpSpPr>
        <p:sp>
          <p:nvSpPr>
            <p:cNvPr id="10" name="Ellipse 9"/>
            <p:cNvSpPr/>
            <p:nvPr/>
          </p:nvSpPr>
          <p:spPr>
            <a:xfrm rot="5400000">
              <a:off x="3527396" y="3097298"/>
              <a:ext cx="474000" cy="1051894"/>
            </a:xfrm>
            <a:prstGeom prst="ellipse">
              <a:avLst/>
            </a:prstGeom>
            <a:no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images.jpeg"/>
            <p:cNvPicPr>
              <a:picLocks/>
            </p:cNvPicPr>
            <p:nvPr/>
          </p:nvPicPr>
          <p:blipFill>
            <a:blip r:embed="rId4"/>
            <a:stretch>
              <a:fillRect/>
            </a:stretch>
          </p:blipFill>
          <p:spPr>
            <a:xfrm>
              <a:off x="3378149" y="1104899"/>
              <a:ext cx="2832100" cy="1784634"/>
            </a:xfrm>
            <a:prstGeom prst="rect">
              <a:avLst/>
            </a:prstGeom>
            <a:ln>
              <a:noFill/>
            </a:ln>
            <a:effectLst>
              <a:softEdge rad="112500"/>
            </a:effectLst>
          </p:spPr>
        </p:pic>
        <p:cxnSp>
          <p:nvCxnSpPr>
            <p:cNvPr id="12" name="Connecteur droit avec flèche 11"/>
            <p:cNvCxnSpPr/>
            <p:nvPr/>
          </p:nvCxnSpPr>
          <p:spPr>
            <a:xfrm flipV="1">
              <a:off x="3872401" y="1917697"/>
              <a:ext cx="1588602" cy="1468549"/>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13" name="Grouper 12"/>
          <p:cNvGrpSpPr/>
          <p:nvPr/>
        </p:nvGrpSpPr>
        <p:grpSpPr>
          <a:xfrm>
            <a:off x="3635195" y="1084071"/>
            <a:ext cx="5316905" cy="3297429"/>
            <a:chOff x="3635195" y="1084071"/>
            <a:chExt cx="5316905" cy="3297429"/>
          </a:xfrm>
        </p:grpSpPr>
        <p:pic>
          <p:nvPicPr>
            <p:cNvPr id="14" name="Image 13" descr="Unknown.jpeg"/>
            <p:cNvPicPr>
              <a:picLocks/>
            </p:cNvPicPr>
            <p:nvPr/>
          </p:nvPicPr>
          <p:blipFill>
            <a:blip r:embed="rId5"/>
            <a:stretch>
              <a:fillRect/>
            </a:stretch>
          </p:blipFill>
          <p:spPr>
            <a:xfrm>
              <a:off x="6361249" y="1084071"/>
              <a:ext cx="2590851" cy="1796635"/>
            </a:xfrm>
            <a:prstGeom prst="rect">
              <a:avLst/>
            </a:prstGeom>
            <a:ln>
              <a:noFill/>
            </a:ln>
            <a:effectLst>
              <a:softEdge rad="112500"/>
            </a:effectLst>
          </p:spPr>
        </p:pic>
        <p:sp>
          <p:nvSpPr>
            <p:cNvPr id="15" name="Ellipse 14"/>
            <p:cNvSpPr/>
            <p:nvPr/>
          </p:nvSpPr>
          <p:spPr>
            <a:xfrm rot="5400000">
              <a:off x="4070959" y="3405371"/>
              <a:ext cx="540365" cy="1411894"/>
            </a:xfrm>
            <a:prstGeom prst="ellipse">
              <a:avLst/>
            </a:prstGeom>
            <a:no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avec flèche 15"/>
            <p:cNvCxnSpPr>
              <a:stCxn id="15" idx="2"/>
            </p:cNvCxnSpPr>
            <p:nvPr/>
          </p:nvCxnSpPr>
          <p:spPr>
            <a:xfrm rot="5400000" flipH="1" flipV="1">
              <a:off x="4748895" y="1817781"/>
              <a:ext cx="1615603" cy="2431108"/>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17" name="Grouper 16"/>
          <p:cNvGrpSpPr/>
          <p:nvPr/>
        </p:nvGrpSpPr>
        <p:grpSpPr>
          <a:xfrm>
            <a:off x="380949" y="4262004"/>
            <a:ext cx="3254245" cy="2126096"/>
            <a:chOff x="380949" y="4262004"/>
            <a:chExt cx="3254245" cy="2126096"/>
          </a:xfrm>
        </p:grpSpPr>
        <p:pic>
          <p:nvPicPr>
            <p:cNvPr id="18" name="Image 17" descr="Unknown-1.jpeg"/>
            <p:cNvPicPr>
              <a:picLocks noChangeAspect="1"/>
            </p:cNvPicPr>
            <p:nvPr/>
          </p:nvPicPr>
          <p:blipFill>
            <a:blip r:embed="rId6"/>
            <a:stretch>
              <a:fillRect/>
            </a:stretch>
          </p:blipFill>
          <p:spPr>
            <a:xfrm>
              <a:off x="380949" y="4688346"/>
              <a:ext cx="2997200" cy="1699754"/>
            </a:xfrm>
            <a:prstGeom prst="ellipse">
              <a:avLst/>
            </a:prstGeom>
            <a:ln>
              <a:noFill/>
            </a:ln>
            <a:effectLst>
              <a:softEdge rad="112500"/>
            </a:effectLst>
          </p:spPr>
        </p:pic>
        <p:cxnSp>
          <p:nvCxnSpPr>
            <p:cNvPr id="19" name="Connecteur droit avec flèche 18"/>
            <p:cNvCxnSpPr/>
            <p:nvPr/>
          </p:nvCxnSpPr>
          <p:spPr>
            <a:xfrm rot="10800000" flipV="1">
              <a:off x="2387600" y="4262004"/>
              <a:ext cx="1247594" cy="767196"/>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20" name="Grouper 19"/>
          <p:cNvGrpSpPr/>
          <p:nvPr/>
        </p:nvGrpSpPr>
        <p:grpSpPr>
          <a:xfrm>
            <a:off x="4290343" y="3761067"/>
            <a:ext cx="2692548" cy="2773112"/>
            <a:chOff x="4290343" y="3761067"/>
            <a:chExt cx="2692548" cy="2773112"/>
          </a:xfrm>
        </p:grpSpPr>
        <p:pic>
          <p:nvPicPr>
            <p:cNvPr id="21" name="Picture 2"/>
            <p:cNvPicPr>
              <a:picLocks noChangeAspect="1" noChangeArrowheads="1"/>
            </p:cNvPicPr>
            <p:nvPr/>
          </p:nvPicPr>
          <p:blipFill>
            <a:blip r:embed="rId7" cstate="print"/>
            <a:srcRect/>
            <a:stretch>
              <a:fillRect/>
            </a:stretch>
          </p:blipFill>
          <p:spPr bwMode="auto">
            <a:xfrm>
              <a:off x="4290343" y="4739146"/>
              <a:ext cx="2692548" cy="1795033"/>
            </a:xfrm>
            <a:prstGeom prst="rect">
              <a:avLst/>
            </a:prstGeom>
            <a:ln>
              <a:noFill/>
            </a:ln>
            <a:effectLst>
              <a:outerShdw blurRad="190500" algn="tl" rotWithShape="0">
                <a:srgbClr val="000000">
                  <a:alpha val="70000"/>
                </a:srgbClr>
              </a:outerShdw>
            </a:effectLst>
          </p:spPr>
        </p:pic>
        <p:cxnSp>
          <p:nvCxnSpPr>
            <p:cNvPr id="22" name="Connecteur droit avec flèche 21"/>
            <p:cNvCxnSpPr>
              <a:stCxn id="15" idx="6"/>
            </p:cNvCxnSpPr>
            <p:nvPr/>
          </p:nvCxnSpPr>
          <p:spPr>
            <a:xfrm rot="16200000" flipH="1">
              <a:off x="4424821" y="4297822"/>
              <a:ext cx="1130300" cy="1297658"/>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cxnSp>
          <p:nvCxnSpPr>
            <p:cNvPr id="23" name="Connecteur droit avec flèche 22"/>
            <p:cNvCxnSpPr>
              <a:stCxn id="26" idx="4"/>
            </p:cNvCxnSpPr>
            <p:nvPr/>
          </p:nvCxnSpPr>
          <p:spPr>
            <a:xfrm rot="10800000" flipV="1">
              <a:off x="5791205" y="3761067"/>
              <a:ext cx="761081" cy="1801532"/>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cxnSp>
          <p:nvCxnSpPr>
            <p:cNvPr id="24" name="Connecteur droit avec flèche 23"/>
            <p:cNvCxnSpPr>
              <a:stCxn id="29" idx="5"/>
            </p:cNvCxnSpPr>
            <p:nvPr/>
          </p:nvCxnSpPr>
          <p:spPr>
            <a:xfrm rot="10800000" flipV="1">
              <a:off x="6171746" y="4213678"/>
              <a:ext cx="754550" cy="1716288"/>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25" name="Grouper 24"/>
          <p:cNvGrpSpPr/>
          <p:nvPr/>
        </p:nvGrpSpPr>
        <p:grpSpPr>
          <a:xfrm>
            <a:off x="6378376" y="1917699"/>
            <a:ext cx="1195894" cy="1785324"/>
            <a:chOff x="6378376" y="1917699"/>
            <a:chExt cx="1195894" cy="1785324"/>
          </a:xfrm>
        </p:grpSpPr>
        <p:sp>
          <p:nvSpPr>
            <p:cNvPr id="26" name="Ellipse 25"/>
            <p:cNvSpPr/>
            <p:nvPr/>
          </p:nvSpPr>
          <p:spPr>
            <a:xfrm rot="2709978">
              <a:off x="6612784" y="2741537"/>
              <a:ext cx="727078" cy="1195894"/>
            </a:xfrm>
            <a:prstGeom prst="ellipse">
              <a:avLst/>
            </a:prstGeom>
            <a:no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7" name="Connecteur droit avec flèche 26"/>
            <p:cNvCxnSpPr/>
            <p:nvPr/>
          </p:nvCxnSpPr>
          <p:spPr>
            <a:xfrm rot="5400000" flipH="1" flipV="1">
              <a:off x="6912198" y="2225602"/>
              <a:ext cx="924909" cy="309103"/>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grpSp>
        <p:nvGrpSpPr>
          <p:cNvPr id="28" name="Grouper 27"/>
          <p:cNvGrpSpPr/>
          <p:nvPr/>
        </p:nvGrpSpPr>
        <p:grpSpPr>
          <a:xfrm>
            <a:off x="6772250" y="1752600"/>
            <a:ext cx="1254150" cy="2509405"/>
            <a:chOff x="6772250" y="1752600"/>
            <a:chExt cx="1254150" cy="2509405"/>
          </a:xfrm>
        </p:grpSpPr>
        <p:sp>
          <p:nvSpPr>
            <p:cNvPr id="29" name="Ellipse 28"/>
            <p:cNvSpPr/>
            <p:nvPr/>
          </p:nvSpPr>
          <p:spPr>
            <a:xfrm rot="5400000">
              <a:off x="7133197" y="3571058"/>
              <a:ext cx="330000" cy="1051894"/>
            </a:xfrm>
            <a:prstGeom prst="ellipse">
              <a:avLst/>
            </a:prstGeom>
            <a:noFill/>
            <a:ln w="1905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0" name="Connecteur droit avec flèche 29"/>
            <p:cNvCxnSpPr/>
            <p:nvPr/>
          </p:nvCxnSpPr>
          <p:spPr>
            <a:xfrm rot="5400000" flipH="1" flipV="1">
              <a:off x="6688098" y="2593706"/>
              <a:ext cx="2179408" cy="497196"/>
            </a:xfrm>
            <a:prstGeom prst="straightConnector1">
              <a:avLst/>
            </a:prstGeom>
            <a:ln w="19050" cap="flat" cmpd="sng" algn="ctr">
              <a:solidFill>
                <a:srgbClr val="9C0001"/>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grpSp>
      <p:sp>
        <p:nvSpPr>
          <p:cNvPr id="31" name="Text Box 4">
            <a:extLst>
              <a:ext uri="{FF2B5EF4-FFF2-40B4-BE49-F238E27FC236}">
                <a16:creationId xmlns:a16="http://schemas.microsoft.com/office/drawing/2014/main" id="{76B3E71F-9519-FD47-8B54-3BEB653F0253}"/>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22988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111527" y="3142720"/>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Zones</a:t>
            </a:r>
            <a:r>
              <a:rPr lang="fr-FR" sz="1600" dirty="0">
                <a:solidFill>
                  <a:schemeClr val="accent2"/>
                </a:solidFill>
                <a:latin typeface="+mn-lt"/>
              </a:rPr>
              <a:t> </a:t>
            </a:r>
            <a:r>
              <a:rPr lang="fr-FR" b="1" dirty="0">
                <a:solidFill>
                  <a:schemeClr val="accent2"/>
                </a:solidFill>
                <a:latin typeface="+mn-lt"/>
              </a:rPr>
              <a:t>de givrage du carburateur</a:t>
            </a:r>
          </a:p>
        </p:txBody>
      </p:sp>
      <p:pic>
        <p:nvPicPr>
          <p:cNvPr id="28"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l="-1309" b="-1480"/>
          <a:stretch/>
        </p:blipFill>
        <p:spPr bwMode="auto">
          <a:xfrm>
            <a:off x="2300752" y="3620720"/>
            <a:ext cx="3949828" cy="2916459"/>
          </a:xfrm>
          <a:prstGeom prst="rect">
            <a:avLst/>
          </a:prstGeom>
          <a:noFill/>
          <a:ln w="9525">
            <a:noFill/>
            <a:miter lim="800000"/>
            <a:headEnd/>
            <a:tailEnd/>
          </a:ln>
          <a:effectLst/>
        </p:spPr>
      </p:pic>
      <p:sp>
        <p:nvSpPr>
          <p:cNvPr id="29" name="Forme libre 28"/>
          <p:cNvSpPr>
            <a:spLocks/>
          </p:cNvSpPr>
          <p:nvPr/>
        </p:nvSpPr>
        <p:spPr>
          <a:xfrm>
            <a:off x="4999786" y="4423543"/>
            <a:ext cx="117301" cy="722592"/>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914400">
                <a:moveTo>
                  <a:pt x="0" y="0"/>
                </a:moveTo>
                <a:lnTo>
                  <a:pt x="88900" y="95250"/>
                </a:lnTo>
                <a:lnTo>
                  <a:pt x="139700" y="311150"/>
                </a:lnTo>
                <a:lnTo>
                  <a:pt x="127000" y="508000"/>
                </a:lnTo>
                <a:lnTo>
                  <a:pt x="146050" y="723900"/>
                </a:lnTo>
                <a:lnTo>
                  <a:pt x="31750" y="914400"/>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Forme libre 29"/>
          <p:cNvSpPr>
            <a:spLocks noChangeAspect="1"/>
          </p:cNvSpPr>
          <p:nvPr/>
        </p:nvSpPr>
        <p:spPr>
          <a:xfrm flipH="1">
            <a:off x="5678226" y="4423543"/>
            <a:ext cx="117300" cy="734400"/>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914400">
                <a:moveTo>
                  <a:pt x="0" y="0"/>
                </a:moveTo>
                <a:lnTo>
                  <a:pt x="88900" y="95250"/>
                </a:lnTo>
                <a:lnTo>
                  <a:pt x="139700" y="311150"/>
                </a:lnTo>
                <a:lnTo>
                  <a:pt x="127000" y="508000"/>
                </a:lnTo>
                <a:lnTo>
                  <a:pt x="146050" y="723900"/>
                </a:lnTo>
                <a:lnTo>
                  <a:pt x="31750" y="914400"/>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Forme libre 30"/>
          <p:cNvSpPr>
            <a:spLocks noChangeAspect="1"/>
          </p:cNvSpPr>
          <p:nvPr/>
        </p:nvSpPr>
        <p:spPr>
          <a:xfrm rot="1560000">
            <a:off x="5422257" y="3666945"/>
            <a:ext cx="45719" cy="950396"/>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914400">
                <a:moveTo>
                  <a:pt x="0" y="0"/>
                </a:moveTo>
                <a:lnTo>
                  <a:pt x="88900" y="95250"/>
                </a:lnTo>
                <a:lnTo>
                  <a:pt x="139700" y="311150"/>
                </a:lnTo>
                <a:lnTo>
                  <a:pt x="127000" y="508000"/>
                </a:lnTo>
                <a:lnTo>
                  <a:pt x="146050" y="723900"/>
                </a:lnTo>
                <a:lnTo>
                  <a:pt x="31750" y="914400"/>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2" name="Forme libre 31"/>
          <p:cNvSpPr>
            <a:spLocks noChangeAspect="1"/>
          </p:cNvSpPr>
          <p:nvPr/>
        </p:nvSpPr>
        <p:spPr>
          <a:xfrm rot="1560000" flipH="1" flipV="1">
            <a:off x="5303372" y="3649546"/>
            <a:ext cx="45719" cy="950396"/>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914400">
                <a:moveTo>
                  <a:pt x="0" y="0"/>
                </a:moveTo>
                <a:lnTo>
                  <a:pt x="88900" y="95250"/>
                </a:lnTo>
                <a:lnTo>
                  <a:pt x="139700" y="311150"/>
                </a:lnTo>
                <a:lnTo>
                  <a:pt x="127000" y="508000"/>
                </a:lnTo>
                <a:lnTo>
                  <a:pt x="146050" y="723900"/>
                </a:lnTo>
                <a:lnTo>
                  <a:pt x="31750" y="914400"/>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3" name="Grouper 32"/>
          <p:cNvGrpSpPr>
            <a:grpSpLocks noChangeAspect="1"/>
          </p:cNvGrpSpPr>
          <p:nvPr/>
        </p:nvGrpSpPr>
        <p:grpSpPr>
          <a:xfrm>
            <a:off x="5226554" y="4811836"/>
            <a:ext cx="320113" cy="241517"/>
            <a:chOff x="7776367" y="2678838"/>
            <a:chExt cx="415543" cy="313517"/>
          </a:xfrm>
        </p:grpSpPr>
        <p:sp>
          <p:nvSpPr>
            <p:cNvPr id="34" name="Forme libre 33"/>
            <p:cNvSpPr/>
            <p:nvPr/>
          </p:nvSpPr>
          <p:spPr>
            <a:xfrm>
              <a:off x="8035390" y="2703593"/>
              <a:ext cx="156520" cy="277517"/>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 name="connsiteX0" fmla="*/ 0 w 146050"/>
                <a:gd name="connsiteY0" fmla="*/ 0 h 723899"/>
                <a:gd name="connsiteX1" fmla="*/ 88900 w 146050"/>
                <a:gd name="connsiteY1" fmla="*/ 95250 h 723899"/>
                <a:gd name="connsiteX2" fmla="*/ 139700 w 146050"/>
                <a:gd name="connsiteY2" fmla="*/ 311150 h 723899"/>
                <a:gd name="connsiteX3" fmla="*/ 127000 w 146050"/>
                <a:gd name="connsiteY3" fmla="*/ 508000 h 723899"/>
                <a:gd name="connsiteX4" fmla="*/ 146050 w 146050"/>
                <a:gd name="connsiteY4" fmla="*/ 723900 h 723899"/>
                <a:gd name="connsiteX0" fmla="*/ 0 w 57150"/>
                <a:gd name="connsiteY0" fmla="*/ 1 h 628650"/>
                <a:gd name="connsiteX1" fmla="*/ 50800 w 57150"/>
                <a:gd name="connsiteY1" fmla="*/ 215901 h 628650"/>
                <a:gd name="connsiteX2" fmla="*/ 38100 w 57150"/>
                <a:gd name="connsiteY2" fmla="*/ 412751 h 628650"/>
                <a:gd name="connsiteX3" fmla="*/ 57150 w 57150"/>
                <a:gd name="connsiteY3" fmla="*/ 628651 h 628650"/>
              </a:gdLst>
              <a:ahLst/>
              <a:cxnLst>
                <a:cxn ang="0">
                  <a:pos x="connsiteX0" y="connsiteY0"/>
                </a:cxn>
                <a:cxn ang="0">
                  <a:pos x="connsiteX1" y="connsiteY1"/>
                </a:cxn>
                <a:cxn ang="0">
                  <a:pos x="connsiteX2" y="connsiteY2"/>
                </a:cxn>
                <a:cxn ang="0">
                  <a:pos x="connsiteX3" y="connsiteY3"/>
                </a:cxn>
              </a:cxnLst>
              <a:rect l="l" t="t" r="r" b="b"/>
              <a:pathLst>
                <a:path w="57150" h="628650">
                  <a:moveTo>
                    <a:pt x="0" y="1"/>
                  </a:moveTo>
                  <a:lnTo>
                    <a:pt x="50800" y="215901"/>
                  </a:lnTo>
                  <a:lnTo>
                    <a:pt x="38100" y="412751"/>
                  </a:lnTo>
                  <a:lnTo>
                    <a:pt x="57150" y="628651"/>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Forme libre 34"/>
            <p:cNvSpPr>
              <a:spLocks/>
            </p:cNvSpPr>
            <p:nvPr/>
          </p:nvSpPr>
          <p:spPr>
            <a:xfrm rot="695669" flipH="1">
              <a:off x="7776367" y="2678838"/>
              <a:ext cx="169120" cy="313517"/>
            </a:xfrm>
            <a:custGeom>
              <a:avLst/>
              <a:gdLst>
                <a:gd name="connsiteX0" fmla="*/ 0 w 146050"/>
                <a:gd name="connsiteY0" fmla="*/ 0 h 914400"/>
                <a:gd name="connsiteX1" fmla="*/ 88900 w 146050"/>
                <a:gd name="connsiteY1" fmla="*/ 95250 h 914400"/>
                <a:gd name="connsiteX2" fmla="*/ 139700 w 146050"/>
                <a:gd name="connsiteY2" fmla="*/ 311150 h 914400"/>
                <a:gd name="connsiteX3" fmla="*/ 127000 w 146050"/>
                <a:gd name="connsiteY3" fmla="*/ 508000 h 914400"/>
                <a:gd name="connsiteX4" fmla="*/ 146050 w 146050"/>
                <a:gd name="connsiteY4" fmla="*/ 723900 h 914400"/>
                <a:gd name="connsiteX5" fmla="*/ 31750 w 146050"/>
                <a:gd name="connsiteY5" fmla="*/ 914400 h 914400"/>
                <a:gd name="connsiteX0" fmla="*/ 0 w 146050"/>
                <a:gd name="connsiteY0" fmla="*/ 0 h 723899"/>
                <a:gd name="connsiteX1" fmla="*/ 88900 w 146050"/>
                <a:gd name="connsiteY1" fmla="*/ 95250 h 723899"/>
                <a:gd name="connsiteX2" fmla="*/ 139700 w 146050"/>
                <a:gd name="connsiteY2" fmla="*/ 311150 h 723899"/>
                <a:gd name="connsiteX3" fmla="*/ 127000 w 146050"/>
                <a:gd name="connsiteY3" fmla="*/ 508000 h 723899"/>
                <a:gd name="connsiteX4" fmla="*/ 146050 w 146050"/>
                <a:gd name="connsiteY4" fmla="*/ 723900 h 723899"/>
                <a:gd name="connsiteX0" fmla="*/ 0 w 57150"/>
                <a:gd name="connsiteY0" fmla="*/ 1 h 628650"/>
                <a:gd name="connsiteX1" fmla="*/ 50800 w 57150"/>
                <a:gd name="connsiteY1" fmla="*/ 215901 h 628650"/>
                <a:gd name="connsiteX2" fmla="*/ 38100 w 57150"/>
                <a:gd name="connsiteY2" fmla="*/ 412751 h 628650"/>
                <a:gd name="connsiteX3" fmla="*/ 57150 w 57150"/>
                <a:gd name="connsiteY3" fmla="*/ 628651 h 628650"/>
              </a:gdLst>
              <a:ahLst/>
              <a:cxnLst>
                <a:cxn ang="0">
                  <a:pos x="connsiteX0" y="connsiteY0"/>
                </a:cxn>
                <a:cxn ang="0">
                  <a:pos x="connsiteX1" y="connsiteY1"/>
                </a:cxn>
                <a:cxn ang="0">
                  <a:pos x="connsiteX2" y="connsiteY2"/>
                </a:cxn>
                <a:cxn ang="0">
                  <a:pos x="connsiteX3" y="connsiteY3"/>
                </a:cxn>
              </a:cxnLst>
              <a:rect l="l" t="t" r="r" b="b"/>
              <a:pathLst>
                <a:path w="57150" h="628650">
                  <a:moveTo>
                    <a:pt x="0" y="1"/>
                  </a:moveTo>
                  <a:lnTo>
                    <a:pt x="50800" y="215901"/>
                  </a:lnTo>
                  <a:lnTo>
                    <a:pt x="38100" y="412751"/>
                  </a:lnTo>
                  <a:lnTo>
                    <a:pt x="57150" y="628651"/>
                  </a:lnTo>
                </a:path>
              </a:pathLst>
            </a:custGeom>
            <a:noFill/>
            <a:ln w="149225" cap="rnd" cmpd="sng" algn="ctr">
              <a:solidFill>
                <a:srgbClr val="FF0000">
                  <a:alpha val="62000"/>
                </a:srgbClr>
              </a:solidFill>
              <a:prstDash val="solid"/>
              <a:round/>
              <a:headEnd type="none" w="med" len="med"/>
              <a:tailEnd type="none" w="med" len="med"/>
            </a:ln>
            <a:effectLst>
              <a:softEdge rad="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36" name="Ellipse 35"/>
          <p:cNvSpPr>
            <a:spLocks noChangeAspect="1"/>
          </p:cNvSpPr>
          <p:nvPr/>
        </p:nvSpPr>
        <p:spPr>
          <a:xfrm>
            <a:off x="4586751" y="3625740"/>
            <a:ext cx="1684077" cy="1568300"/>
          </a:xfrm>
          <a:prstGeom prst="ellipse">
            <a:avLst/>
          </a:prstGeom>
          <a:noFill/>
          <a:ln w="190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ext Box 4">
            <a:extLst>
              <a:ext uri="{FF2B5EF4-FFF2-40B4-BE49-F238E27FC236}">
                <a16:creationId xmlns:a16="http://schemas.microsoft.com/office/drawing/2014/main" id="{663867D2-3428-1048-99FC-72508EC1A1A3}"/>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
        <p:nvSpPr>
          <p:cNvPr id="7" name="ZoneTexte 6">
            <a:extLst>
              <a:ext uri="{FF2B5EF4-FFF2-40B4-BE49-F238E27FC236}">
                <a16:creationId xmlns:a16="http://schemas.microsoft.com/office/drawing/2014/main" id="{FF308051-7017-4425-B5EF-C55FF350A3DC}"/>
              </a:ext>
            </a:extLst>
          </p:cNvPr>
          <p:cNvSpPr txBox="1"/>
          <p:nvPr/>
        </p:nvSpPr>
        <p:spPr>
          <a:xfrm>
            <a:off x="424156" y="700609"/>
            <a:ext cx="8295687" cy="1235788"/>
          </a:xfrm>
          <a:prstGeom prst="rect">
            <a:avLst/>
          </a:prstGeom>
          <a:noFill/>
        </p:spPr>
        <p:txBody>
          <a:bodyPr wrap="square" rtlCol="0">
            <a:spAutoFit/>
          </a:bodyPr>
          <a:lstStyle/>
          <a:p>
            <a:pPr>
              <a:lnSpc>
                <a:spcPct val="107000"/>
              </a:lnSpc>
              <a:spcAft>
                <a:spcPts val="800"/>
              </a:spcAft>
            </a:pPr>
            <a:r>
              <a:rPr lang="fr-FR" sz="1600" dirty="0">
                <a:effectLst/>
                <a:latin typeface="Candara" panose="020E0502030303020204" pitchFamily="34" charset="0"/>
                <a:ea typeface="Times New Roman" panose="02020603050405020304" pitchFamily="18" charset="0"/>
                <a:cs typeface="Times New Roman" panose="02020603050405020304" pitchFamily="18" charset="0"/>
              </a:rPr>
              <a:t>Le mélange air-essence s’effectue dans une zone de dépression, le gicleur étant placé dans un étranglement du tube d’entrée d’air. </a:t>
            </a:r>
            <a:endParaRPr lang="fr-FR" sz="16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ndara" panose="020E0502030303020204" pitchFamily="34" charset="0"/>
                <a:ea typeface="Times New Roman" panose="02020603050405020304" pitchFamily="18" charset="0"/>
                <a:cs typeface="Times New Roman" panose="02020603050405020304" pitchFamily="18" charset="0"/>
              </a:rPr>
              <a:t>La vaporisation de l’essence et la détente du mélange provoquent un abaissement de la température couramment de 20°-&gt;35°.</a:t>
            </a:r>
            <a:endParaRPr lang="fr-FR" sz="1600"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1385E3D8-403C-41BA-A922-2CE3C57A4831}"/>
              </a:ext>
            </a:extLst>
          </p:cNvPr>
          <p:cNvSpPr txBox="1"/>
          <p:nvPr/>
        </p:nvSpPr>
        <p:spPr>
          <a:xfrm>
            <a:off x="424156" y="1896736"/>
            <a:ext cx="8559588" cy="1323439"/>
          </a:xfrm>
          <a:prstGeom prst="rect">
            <a:avLst/>
          </a:prstGeom>
          <a:noFill/>
        </p:spPr>
        <p:txBody>
          <a:bodyPr wrap="square" rtlCol="0">
            <a:spAutoFit/>
          </a:bodyPr>
          <a:lstStyle/>
          <a:p>
            <a:r>
              <a:rPr lang="fr-FR" sz="1600" dirty="0">
                <a:effectLst/>
                <a:latin typeface="Candara" panose="020E0502030303020204" pitchFamily="34" charset="0"/>
                <a:ea typeface="Times New Roman" panose="02020603050405020304" pitchFamily="18" charset="0"/>
                <a:cs typeface="Times New Roman" panose="02020603050405020304" pitchFamily="18" charset="0"/>
              </a:rPr>
              <a:t>Cela provoque, en fonction de la température extérieure et de l’humidité de l’air,  la condensation et le givrage de la vapeur d’eau contenue dans l’air.</a:t>
            </a:r>
          </a:p>
          <a:p>
            <a:br>
              <a:rPr lang="fr-FR" sz="1600" dirty="0">
                <a:effectLst/>
                <a:latin typeface="Candara" panose="020E0502030303020204" pitchFamily="34" charset="0"/>
                <a:ea typeface="Times New Roman" panose="02020603050405020304" pitchFamily="18" charset="0"/>
                <a:cs typeface="Times New Roman" panose="02020603050405020304" pitchFamily="18" charset="0"/>
              </a:rPr>
            </a:br>
            <a:r>
              <a:rPr lang="fr-FR" sz="1600" dirty="0">
                <a:effectLst/>
                <a:latin typeface="Candara" panose="020E0502030303020204" pitchFamily="34" charset="0"/>
                <a:ea typeface="Times New Roman" panose="02020603050405020304" pitchFamily="18" charset="0"/>
                <a:cs typeface="Times New Roman" panose="02020603050405020304" pitchFamily="18" charset="0"/>
              </a:rPr>
              <a:t>La glace ainsi formée obture, plus ou moins, l’orifice d’admission provoquant des troubles de fonctionnement, des pertes de puissance pouvant amener un arrêt du moteur. </a:t>
            </a:r>
            <a:endParaRPr lang="fr-FR" sz="1600" dirty="0"/>
          </a:p>
        </p:txBody>
      </p:sp>
      <p:sp>
        <p:nvSpPr>
          <p:cNvPr id="21" name="ZoneTexte 20">
            <a:extLst>
              <a:ext uri="{FF2B5EF4-FFF2-40B4-BE49-F238E27FC236}">
                <a16:creationId xmlns:a16="http://schemas.microsoft.com/office/drawing/2014/main" id="{F86D226E-7D9D-4422-8803-A08276150A7C}"/>
              </a:ext>
            </a:extLst>
          </p:cNvPr>
          <p:cNvSpPr txBox="1"/>
          <p:nvPr/>
        </p:nvSpPr>
        <p:spPr>
          <a:xfrm>
            <a:off x="2265049" y="434947"/>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Risques</a:t>
            </a:r>
            <a:r>
              <a:rPr lang="fr-FR" sz="1600" dirty="0">
                <a:solidFill>
                  <a:schemeClr val="accent2"/>
                </a:solidFill>
                <a:latin typeface="+mn-lt"/>
              </a:rPr>
              <a:t> </a:t>
            </a:r>
            <a:r>
              <a:rPr lang="fr-FR" b="1" dirty="0">
                <a:solidFill>
                  <a:schemeClr val="accent2"/>
                </a:solidFill>
                <a:latin typeface="+mn-lt"/>
              </a:rPr>
              <a:t>de givrage du carburateur</a:t>
            </a:r>
          </a:p>
        </p:txBody>
      </p:sp>
    </p:spTree>
    <p:extLst>
      <p:ext uri="{BB962C8B-B14F-4D97-AF65-F5344CB8AC3E}">
        <p14:creationId xmlns:p14="http://schemas.microsoft.com/office/powerpoint/2010/main" val="58260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30" grpId="0" animBg="1"/>
      <p:bldP spid="31" grpId="0" animBg="1"/>
      <p:bldP spid="32" grpId="0" animBg="1"/>
      <p:bldP spid="36"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6510" t="7085" r="6373" b="5718"/>
          <a:stretch/>
        </p:blipFill>
        <p:spPr>
          <a:xfrm>
            <a:off x="2083321" y="4118022"/>
            <a:ext cx="1870287" cy="1872000"/>
          </a:xfrm>
          <a:prstGeom prst="rect">
            <a:avLst/>
          </a:prstGeom>
        </p:spPr>
      </p:pic>
      <p:sp>
        <p:nvSpPr>
          <p:cNvPr id="4" name="ZoneTexte 3"/>
          <p:cNvSpPr txBox="1"/>
          <p:nvPr/>
        </p:nvSpPr>
        <p:spPr>
          <a:xfrm>
            <a:off x="1906491" y="548206"/>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Prévention et détection du phénomène</a:t>
            </a:r>
          </a:p>
        </p:txBody>
      </p:sp>
      <p:sp>
        <p:nvSpPr>
          <p:cNvPr id="37" name="Ellipse 36"/>
          <p:cNvSpPr>
            <a:spLocks/>
          </p:cNvSpPr>
          <p:nvPr/>
        </p:nvSpPr>
        <p:spPr>
          <a:xfrm>
            <a:off x="2666035" y="4413813"/>
            <a:ext cx="532436" cy="308658"/>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ext Box 4">
            <a:extLst>
              <a:ext uri="{FF2B5EF4-FFF2-40B4-BE49-F238E27FC236}">
                <a16:creationId xmlns:a16="http://schemas.microsoft.com/office/drawing/2014/main" id="{663867D2-3428-1048-99FC-72508EC1A1A3}"/>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
        <p:nvSpPr>
          <p:cNvPr id="20" name="ZoneTexte 19">
            <a:extLst>
              <a:ext uri="{FF2B5EF4-FFF2-40B4-BE49-F238E27FC236}">
                <a16:creationId xmlns:a16="http://schemas.microsoft.com/office/drawing/2014/main" id="{54ECF718-181C-4EA8-A246-EFAD5F306E97}"/>
              </a:ext>
            </a:extLst>
          </p:cNvPr>
          <p:cNvSpPr txBox="1"/>
          <p:nvPr/>
        </p:nvSpPr>
        <p:spPr>
          <a:xfrm>
            <a:off x="491371" y="1817355"/>
            <a:ext cx="8161257" cy="923330"/>
          </a:xfrm>
          <a:prstGeom prst="rect">
            <a:avLst/>
          </a:prstGeom>
          <a:noFill/>
        </p:spPr>
        <p:txBody>
          <a:bodyPr wrap="square">
            <a:spAutoFit/>
          </a:bodyPr>
          <a:lstStyle/>
          <a:p>
            <a:pPr marL="285750" indent="-285750">
              <a:buFont typeface="Arial" panose="020B0604020202020204" pitchFamily="34" charset="0"/>
              <a:buChar char="•"/>
            </a:pPr>
            <a:r>
              <a:rPr lang="fr-FR" dirty="0">
                <a:effectLst/>
                <a:latin typeface="Candara" panose="020E0502030303020204" pitchFamily="34" charset="0"/>
                <a:ea typeface="Calibri" panose="020F0502020204030204" pitchFamily="34" charset="0"/>
              </a:rPr>
              <a:t>Pour une machine à hélice à pas fixe, la première indication de givrage carburateur est une chute du nombre de tours/minute (RPM) qui peut être suivie de ratés moteur. </a:t>
            </a:r>
            <a:endParaRPr lang="fr-FR" dirty="0">
              <a:latin typeface="Candara" panose="020E0502030303020204" pitchFamily="34" charset="0"/>
            </a:endParaRPr>
          </a:p>
        </p:txBody>
      </p:sp>
      <p:pic>
        <p:nvPicPr>
          <p:cNvPr id="9" name="Image 8">
            <a:extLst>
              <a:ext uri="{FF2B5EF4-FFF2-40B4-BE49-F238E27FC236}">
                <a16:creationId xmlns:a16="http://schemas.microsoft.com/office/drawing/2014/main" id="{02D195C1-7B6B-4246-9300-71F8A525B1EA}"/>
              </a:ext>
            </a:extLst>
          </p:cNvPr>
          <p:cNvPicPr>
            <a:picLocks noChangeAspect="1"/>
          </p:cNvPicPr>
          <p:nvPr/>
        </p:nvPicPr>
        <p:blipFill rotWithShape="1">
          <a:blip r:embed="rId4"/>
          <a:srcRect l="3993" t="5673" r="3506" b="5149"/>
          <a:stretch/>
        </p:blipFill>
        <p:spPr>
          <a:xfrm>
            <a:off x="4795679" y="4118022"/>
            <a:ext cx="1868435" cy="1872000"/>
          </a:xfrm>
          <a:prstGeom prst="rect">
            <a:avLst/>
          </a:prstGeom>
        </p:spPr>
      </p:pic>
      <p:sp>
        <p:nvSpPr>
          <p:cNvPr id="11" name="ZoneTexte 10">
            <a:extLst>
              <a:ext uri="{FF2B5EF4-FFF2-40B4-BE49-F238E27FC236}">
                <a16:creationId xmlns:a16="http://schemas.microsoft.com/office/drawing/2014/main" id="{4ED7592C-351C-4078-8DD2-2EB2D1CB0A5E}"/>
              </a:ext>
            </a:extLst>
          </p:cNvPr>
          <p:cNvSpPr txBox="1"/>
          <p:nvPr/>
        </p:nvSpPr>
        <p:spPr>
          <a:xfrm>
            <a:off x="491371" y="2915553"/>
            <a:ext cx="7414209" cy="646331"/>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Candara" panose="020E0502030303020204" pitchFamily="34" charset="0"/>
                <a:ea typeface="Tahoma" panose="020B0604030504040204" pitchFamily="34" charset="0"/>
                <a:cs typeface="Tahoma" panose="020B0604030504040204" pitchFamily="34" charset="0"/>
              </a:rPr>
              <a:t>Utilisation d’indicateur de la température carburateur ou de la pression </a:t>
            </a:r>
          </a:p>
          <a:p>
            <a:r>
              <a:rPr lang="fr-FR" dirty="0">
                <a:latin typeface="Candara" panose="020E0502030303020204" pitchFamily="34" charset="0"/>
                <a:ea typeface="Tahoma" panose="020B0604030504040204" pitchFamily="34" charset="0"/>
                <a:cs typeface="Tahoma" panose="020B0604030504040204" pitchFamily="34" charset="0"/>
              </a:rPr>
              <a:t>      d’admission</a:t>
            </a:r>
          </a:p>
        </p:txBody>
      </p:sp>
      <p:sp>
        <p:nvSpPr>
          <p:cNvPr id="12" name="ZoneTexte 11">
            <a:extLst>
              <a:ext uri="{FF2B5EF4-FFF2-40B4-BE49-F238E27FC236}">
                <a16:creationId xmlns:a16="http://schemas.microsoft.com/office/drawing/2014/main" id="{DF611C10-A2E8-4F42-97E4-216DDFFF0C75}"/>
              </a:ext>
            </a:extLst>
          </p:cNvPr>
          <p:cNvSpPr txBox="1"/>
          <p:nvPr/>
        </p:nvSpPr>
        <p:spPr>
          <a:xfrm>
            <a:off x="491371" y="1177207"/>
            <a:ext cx="7633821" cy="375552"/>
          </a:xfrm>
          <a:prstGeom prst="rect">
            <a:avLst/>
          </a:prstGeom>
          <a:noFill/>
        </p:spPr>
        <p:txBody>
          <a:bodyPr wrap="none" rtlCol="0">
            <a:spAutoFit/>
          </a:bodyPr>
          <a:lstStyle/>
          <a:p>
            <a:pPr marL="342900" lvl="0" indent="-342900">
              <a:lnSpc>
                <a:spcPct val="107000"/>
              </a:lnSpc>
              <a:spcAft>
                <a:spcPts val="800"/>
              </a:spcAft>
              <a:buFont typeface="Arial" panose="020B0604020202020204" pitchFamily="34" charset="0"/>
              <a:buChar char="•"/>
            </a:pPr>
            <a:r>
              <a:rPr lang="fr-FR" sz="1800" dirty="0">
                <a:effectLst/>
                <a:latin typeface="Candara" panose="020E0502030303020204" pitchFamily="34" charset="0"/>
                <a:ea typeface="Times New Roman" panose="02020603050405020304" pitchFamily="18" charset="0"/>
                <a:cs typeface="Times New Roman" panose="02020603050405020304" pitchFamily="18" charset="0"/>
              </a:rPr>
              <a:t>Bien tenir compte des informations météo pendant la préparation du vol.</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46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9F6185C9-66BF-804C-BCFF-71819238756A}"/>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
        <p:nvSpPr>
          <p:cNvPr id="8" name="ZoneTexte 7">
            <a:extLst>
              <a:ext uri="{FF2B5EF4-FFF2-40B4-BE49-F238E27FC236}">
                <a16:creationId xmlns:a16="http://schemas.microsoft.com/office/drawing/2014/main" id="{05DACA68-2655-4761-A028-3ECE447B663F}"/>
              </a:ext>
            </a:extLst>
          </p:cNvPr>
          <p:cNvSpPr txBox="1"/>
          <p:nvPr/>
        </p:nvSpPr>
        <p:spPr>
          <a:xfrm>
            <a:off x="2265049" y="520700"/>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Usage du réchauffage carburateur</a:t>
            </a:r>
          </a:p>
        </p:txBody>
      </p:sp>
      <p:sp>
        <p:nvSpPr>
          <p:cNvPr id="4" name="ZoneTexte 3">
            <a:extLst>
              <a:ext uri="{FF2B5EF4-FFF2-40B4-BE49-F238E27FC236}">
                <a16:creationId xmlns:a16="http://schemas.microsoft.com/office/drawing/2014/main" id="{9B49AB5F-2EFB-40F7-9CCA-57854A33FEFB}"/>
              </a:ext>
            </a:extLst>
          </p:cNvPr>
          <p:cNvSpPr txBox="1"/>
          <p:nvPr/>
        </p:nvSpPr>
        <p:spPr>
          <a:xfrm>
            <a:off x="1" y="1040695"/>
            <a:ext cx="8889356" cy="1367234"/>
          </a:xfrm>
          <a:prstGeom prst="rect">
            <a:avLst/>
          </a:prstGeom>
          <a:noFill/>
        </p:spPr>
        <p:txBody>
          <a:bodyPr wrap="square" rtlCol="0">
            <a:spAutoFit/>
          </a:bodyPr>
          <a:lstStyle/>
          <a:p>
            <a:pPr marL="514350" indent="-285750">
              <a:lnSpc>
                <a:spcPct val="107000"/>
              </a:lnSpc>
              <a:spcAft>
                <a:spcPts val="800"/>
              </a:spcAft>
              <a:buFont typeface="Arial" panose="020B0604020202020204" pitchFamily="34" charset="0"/>
              <a:buChar char="•"/>
            </a:pPr>
            <a:r>
              <a:rPr lang="fr-FR" dirty="0">
                <a:effectLst/>
                <a:latin typeface="Candara" panose="020E0502030303020204" pitchFamily="34" charset="0"/>
                <a:ea typeface="Times New Roman" panose="02020603050405020304" pitchFamily="18" charset="0"/>
                <a:cs typeface="Times New Roman" panose="02020603050405020304" pitchFamily="18" charset="0"/>
              </a:rPr>
              <a:t>Le réchauffe carbu est utilisé de manière préventif (c’est un antigivre et non un dégivreur) dès les premiers symptômes de givrage ou en cas de réduction de la puissance moteur dans certaines phases du vol (en condition givrantes)</a:t>
            </a:r>
            <a:endParaRPr lang="fr-FR" dirty="0">
              <a:effectLst/>
              <a:latin typeface="Candara" panose="020E050203030302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fr-FR" dirty="0">
                <a:effectLst/>
                <a:latin typeface="Candara" panose="020E0502030303020204" pitchFamily="34" charset="0"/>
                <a:ea typeface="Times New Roman" panose="02020603050405020304" pitchFamily="18" charset="0"/>
                <a:cs typeface="Times New Roman" panose="02020603050405020304" pitchFamily="18" charset="0"/>
              </a:rPr>
              <a:t>Celui-ci s’utilise totalement tiré (100% ou 0%).</a:t>
            </a:r>
            <a:endParaRPr lang="fr-FR"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1C25063C-A0C4-4DFA-8677-34F1187A91A3}"/>
              </a:ext>
            </a:extLst>
          </p:cNvPr>
          <p:cNvSpPr txBox="1"/>
          <p:nvPr/>
        </p:nvSpPr>
        <p:spPr>
          <a:xfrm>
            <a:off x="0" y="2429867"/>
            <a:ext cx="8780206" cy="671915"/>
          </a:xfrm>
          <a:prstGeom prst="rect">
            <a:avLst/>
          </a:prstGeom>
          <a:noFill/>
        </p:spPr>
        <p:txBody>
          <a:bodyPr wrap="square" rtlCol="0">
            <a:spAutoFit/>
          </a:bodyPr>
          <a:lstStyle/>
          <a:p>
            <a:pPr marL="514350" indent="-285750">
              <a:lnSpc>
                <a:spcPct val="107000"/>
              </a:lnSpc>
              <a:spcAft>
                <a:spcPts val="800"/>
              </a:spcAft>
              <a:buFont typeface="Arial" panose="020B0604020202020204" pitchFamily="34" charset="0"/>
              <a:buChar char="•"/>
            </a:pPr>
            <a:r>
              <a:rPr lang="fr-FR" dirty="0">
                <a:effectLst/>
                <a:latin typeface="Candara" panose="020E0502030303020204" pitchFamily="34" charset="0"/>
                <a:ea typeface="Times New Roman" panose="02020603050405020304" pitchFamily="18" charset="0"/>
                <a:cs typeface="Times New Roman" panose="02020603050405020304" pitchFamily="18" charset="0"/>
              </a:rPr>
              <a:t>On réchauffe l’air qui arrive au carburateur par une circulation de celui-ci autour de l’échappement. Cela permet d’injecter de l’air plus chaud dans les carburateurs.</a:t>
            </a:r>
            <a:endParaRPr lang="fr-FR"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FCAAA605-09FD-45F7-B3A4-BCE4B7157832}"/>
              </a:ext>
            </a:extLst>
          </p:cNvPr>
          <p:cNvSpPr txBox="1"/>
          <p:nvPr/>
        </p:nvSpPr>
        <p:spPr>
          <a:xfrm>
            <a:off x="236450" y="3100908"/>
            <a:ext cx="8623139" cy="646331"/>
          </a:xfrm>
          <a:prstGeom prst="rect">
            <a:avLst/>
          </a:prstGeom>
          <a:noFill/>
        </p:spPr>
        <p:txBody>
          <a:bodyPr wrap="square" rtlCol="0">
            <a:spAutoFit/>
          </a:bodyPr>
          <a:lstStyle/>
          <a:p>
            <a:pPr marL="285750" indent="-285750">
              <a:buFont typeface="Arial" panose="020B0604020202020204" pitchFamily="34" charset="0"/>
              <a:buChar char="•"/>
            </a:pPr>
            <a:r>
              <a:rPr lang="fr-FR" dirty="0">
                <a:effectLst/>
                <a:latin typeface="Candara" panose="020E0502030303020204" pitchFamily="34" charset="0"/>
                <a:ea typeface="Times New Roman" panose="02020603050405020304" pitchFamily="18" charset="0"/>
              </a:rPr>
              <a:t>Attention, l’usage du réchauffe carbu peut potentiellement réduire la puissance délivrée par le moteur (</a:t>
            </a:r>
            <a:r>
              <a:rPr lang="fr-FR" dirty="0">
                <a:latin typeface="Candara" panose="020E0502030303020204" pitchFamily="34" charset="0"/>
                <a:ea typeface="Times New Roman" panose="02020603050405020304" pitchFamily="18" charset="0"/>
              </a:rPr>
              <a:t>é</a:t>
            </a:r>
            <a:r>
              <a:rPr lang="fr-FR" dirty="0">
                <a:effectLst/>
                <a:latin typeface="Candara" panose="020E0502030303020204" pitchFamily="34" charset="0"/>
                <a:ea typeface="Times New Roman" panose="02020603050405020304" pitchFamily="18" charset="0"/>
              </a:rPr>
              <a:t>viter de l’utiliser durant le décollage).</a:t>
            </a:r>
            <a:endParaRPr lang="fr-FR" dirty="0">
              <a:latin typeface="Candara" panose="020E0502030303020204" pitchFamily="34" charset="0"/>
            </a:endParaRPr>
          </a:p>
        </p:txBody>
      </p:sp>
      <p:pic>
        <p:nvPicPr>
          <p:cNvPr id="3" name="Image 2">
            <a:extLst>
              <a:ext uri="{FF2B5EF4-FFF2-40B4-BE49-F238E27FC236}">
                <a16:creationId xmlns:a16="http://schemas.microsoft.com/office/drawing/2014/main" id="{AF7E630A-7CF8-6142-B1DE-BFA59D1ED6B5}"/>
              </a:ext>
            </a:extLst>
          </p:cNvPr>
          <p:cNvPicPr>
            <a:picLocks noChangeAspect="1"/>
          </p:cNvPicPr>
          <p:nvPr/>
        </p:nvPicPr>
        <p:blipFill>
          <a:blip r:embed="rId3"/>
          <a:stretch>
            <a:fillRect/>
          </a:stretch>
        </p:blipFill>
        <p:spPr>
          <a:xfrm>
            <a:off x="1204028" y="3820435"/>
            <a:ext cx="6481301" cy="2943273"/>
          </a:xfrm>
          <a:prstGeom prst="rect">
            <a:avLst/>
          </a:prstGeom>
        </p:spPr>
      </p:pic>
    </p:spTree>
    <p:extLst>
      <p:ext uri="{BB962C8B-B14F-4D97-AF65-F5344CB8AC3E}">
        <p14:creationId xmlns:p14="http://schemas.microsoft.com/office/powerpoint/2010/main" val="4007988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C089926-0FFD-5E40-A98D-2E6AB33A8ADD}"/>
              </a:ext>
            </a:extLst>
          </p:cNvPr>
          <p:cNvPicPr>
            <a:picLocks noChangeAspect="1"/>
          </p:cNvPicPr>
          <p:nvPr/>
        </p:nvPicPr>
        <p:blipFill>
          <a:blip r:embed="rId3"/>
          <a:stretch>
            <a:fillRect/>
          </a:stretch>
        </p:blipFill>
        <p:spPr>
          <a:xfrm>
            <a:off x="1190494" y="1108372"/>
            <a:ext cx="6763010" cy="5352183"/>
          </a:xfrm>
          <a:prstGeom prst="rect">
            <a:avLst/>
          </a:prstGeom>
          <a:noFill/>
        </p:spPr>
      </p:pic>
      <p:sp>
        <p:nvSpPr>
          <p:cNvPr id="5" name="Text Box 4">
            <a:extLst>
              <a:ext uri="{FF2B5EF4-FFF2-40B4-BE49-F238E27FC236}">
                <a16:creationId xmlns:a16="http://schemas.microsoft.com/office/drawing/2014/main" id="{9F6185C9-66BF-804C-BCFF-71819238756A}"/>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
        <p:nvSpPr>
          <p:cNvPr id="8" name="ZoneTexte 7">
            <a:extLst>
              <a:ext uri="{FF2B5EF4-FFF2-40B4-BE49-F238E27FC236}">
                <a16:creationId xmlns:a16="http://schemas.microsoft.com/office/drawing/2014/main" id="{05DACA68-2655-4761-A028-3ECE447B663F}"/>
              </a:ext>
            </a:extLst>
          </p:cNvPr>
          <p:cNvSpPr txBox="1"/>
          <p:nvPr/>
        </p:nvSpPr>
        <p:spPr>
          <a:xfrm>
            <a:off x="2265049" y="520700"/>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Prévention et détection du phénomène</a:t>
            </a:r>
          </a:p>
        </p:txBody>
      </p:sp>
    </p:spTree>
    <p:extLst>
      <p:ext uri="{BB962C8B-B14F-4D97-AF65-F5344CB8AC3E}">
        <p14:creationId xmlns:p14="http://schemas.microsoft.com/office/powerpoint/2010/main" val="188303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ZoneTexte 127"/>
          <p:cNvSpPr txBox="1"/>
          <p:nvPr/>
        </p:nvSpPr>
        <p:spPr>
          <a:xfrm>
            <a:off x="179388" y="2297456"/>
            <a:ext cx="8153399" cy="2000548"/>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fr-FR" b="1" i="0" u="none" strike="noStrike" kern="1200" cap="none" spc="0" normalizeH="0" baseline="0" noProof="0" dirty="0">
                <a:ln>
                  <a:noFill/>
                </a:ln>
                <a:solidFill>
                  <a:srgbClr val="1F497D"/>
                </a:solidFill>
                <a:effectLst/>
                <a:uLnTx/>
                <a:uFillTx/>
                <a:latin typeface="Calibri" panose="020F0502020204030204"/>
                <a:ea typeface="+mn-ea"/>
                <a:cs typeface="+mn-cs"/>
              </a:rPr>
              <a:t>Classification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Sur les cartes aéronautiques, la turbulence est matérialisée par la signalétique suivante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ndara" panose="020E0502030303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 	Turbulence modérée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ndara" panose="020E0502030303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ndara" panose="020E0502030303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	Turbulence forte (fait l’objet d’un SIGMET)</a:t>
            </a:r>
          </a:p>
        </p:txBody>
      </p:sp>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a:t>
            </a:r>
          </a:p>
        </p:txBody>
      </p:sp>
      <p:pic>
        <p:nvPicPr>
          <p:cNvPr id="125"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200025" y="3063629"/>
            <a:ext cx="719999" cy="450000"/>
          </a:xfrm>
          <a:prstGeom prst="rect">
            <a:avLst/>
          </a:prstGeom>
          <a:ln>
            <a:noFill/>
          </a:ln>
          <a:effectLst/>
        </p:spPr>
      </p:pic>
      <p:pic>
        <p:nvPicPr>
          <p:cNvPr id="126"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187325" y="3656043"/>
            <a:ext cx="719999" cy="674043"/>
          </a:xfrm>
          <a:prstGeom prst="rect">
            <a:avLst/>
          </a:prstGeom>
          <a:ln>
            <a:noFill/>
          </a:ln>
          <a:effectLst/>
        </p:spPr>
      </p:pic>
      <p:sp>
        <p:nvSpPr>
          <p:cNvPr id="127" name="ZoneTexte 126"/>
          <p:cNvSpPr txBox="1"/>
          <p:nvPr/>
        </p:nvSpPr>
        <p:spPr>
          <a:xfrm>
            <a:off x="179386" y="1053233"/>
            <a:ext cx="8153399" cy="1077218"/>
          </a:xfrm>
          <a:prstGeom prst="rect">
            <a:avLst/>
          </a:prstGeom>
          <a:noFill/>
        </p:spPr>
        <p:txBody>
          <a:bodyPr wrap="square" rtlCol="0" anchor="ctr">
            <a:spAutoFit/>
          </a:bodyPr>
          <a:lstStyle/>
          <a:p>
            <a:pPr marL="0" marR="0" lvl="0" indent="0" algn="l" defTabSz="914400" rtl="0" eaLnBrk="1" fontAlgn="base" latinLnBrk="0" hangingPunct="1">
              <a:lnSpc>
                <a:spcPct val="150000"/>
              </a:lnSpc>
              <a:spcBef>
                <a:spcPct val="0"/>
              </a:spcBef>
              <a:spcAft>
                <a:spcPts val="600"/>
              </a:spcAft>
              <a:buClrTx/>
              <a:buSzTx/>
              <a:buFontTx/>
              <a:buNone/>
              <a:tabLst/>
              <a:defRPr/>
            </a:pPr>
            <a:r>
              <a:rPr kumimoji="0" lang="fr-FR" b="1" i="0" u="none" strike="noStrike" kern="1200" cap="none" spc="0" normalizeH="0" baseline="0" noProof="0" dirty="0">
                <a:ln>
                  <a:noFill/>
                </a:ln>
                <a:solidFill>
                  <a:srgbClr val="1F497D"/>
                </a:solidFill>
                <a:effectLst/>
                <a:uLnTx/>
                <a:uFillTx/>
                <a:latin typeface="Calibri" panose="020F0502020204030204"/>
                <a:ea typeface="+mn-ea"/>
                <a:cs typeface="+mn-cs"/>
              </a:rPr>
              <a:t>Définition :</a:t>
            </a:r>
          </a:p>
          <a:p>
            <a:pPr marL="0" marR="0" lvl="0" indent="0" algn="l" defTabSz="914400" rtl="0" eaLnBrk="1" fontAlgn="base" latinLnBrk="0" hangingPunct="1">
              <a:spcBef>
                <a:spcPct val="0"/>
              </a:spcBef>
              <a:spcAft>
                <a:spcPts val="12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En aéronautique, la turbulence désigne toute variation de la direction ou de la vitesse du vent engendrant des accélérations verticales ou horizontales. </a:t>
            </a:r>
          </a:p>
        </p:txBody>
      </p:sp>
      <p:sp>
        <p:nvSpPr>
          <p:cNvPr id="8" name="ZoneTexte 7"/>
          <p:cNvSpPr txBox="1"/>
          <p:nvPr/>
        </p:nvSpPr>
        <p:spPr>
          <a:xfrm>
            <a:off x="179387" y="4445232"/>
            <a:ext cx="6310313" cy="1892826"/>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fr-FR" b="1" i="0" u="none" strike="noStrike" kern="1200" cap="none" spc="0" normalizeH="0" baseline="0" noProof="0" dirty="0">
                <a:ln>
                  <a:noFill/>
                </a:ln>
                <a:solidFill>
                  <a:srgbClr val="1F497D"/>
                </a:solidFill>
                <a:effectLst/>
                <a:uLnTx/>
                <a:uFillTx/>
                <a:latin typeface="Calibri" panose="020F0502020204030204"/>
                <a:ea typeface="+mn-ea"/>
                <a:cs typeface="+mn-cs"/>
              </a:rPr>
              <a:t>Origine :</a:t>
            </a:r>
          </a:p>
          <a:p>
            <a:pPr marL="0" marR="0" lvl="0" indent="0" algn="l" defTabSz="914400" rtl="0" eaLnBrk="1" fontAlgn="base" latinLnBrk="0" hangingPunct="1">
              <a:spcBef>
                <a:spcPct val="0"/>
              </a:spcBef>
              <a:spcAft>
                <a:spcPts val="12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Un écoulement turbulent peut </a:t>
            </a:r>
            <a:r>
              <a:rPr lang="fr-FR" sz="1600" dirty="0">
                <a:solidFill>
                  <a:prstClr val="black"/>
                </a:solidFill>
                <a:latin typeface="Candara" panose="020E0502030303020204" pitchFamily="34" charset="0"/>
              </a:rPr>
              <a:t>avoir différentes </a:t>
            </a: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origines :</a:t>
            </a:r>
          </a:p>
          <a:p>
            <a:pPr marL="742950" lvl="1" indent="-285750">
              <a:spcAft>
                <a:spcPts val="1200"/>
              </a:spcAft>
              <a:buFont typeface="Wingdings" pitchFamily="2" charset="2"/>
              <a:buChar char="v"/>
              <a:defRPr/>
            </a:pPr>
            <a:r>
              <a:rPr lang="fr-FR" sz="1600" dirty="0">
                <a:solidFill>
                  <a:prstClr val="black"/>
                </a:solidFill>
                <a:latin typeface="Candara" panose="020E0502030303020204" pitchFamily="34" charset="0"/>
              </a:rPr>
              <a:t>M</a:t>
            </a:r>
            <a:r>
              <a:rPr kumimoji="0" lang="fr-FR" sz="1600" b="0" i="0" u="none" strike="noStrike" kern="1200" cap="none" spc="0" normalizeH="0" baseline="0" noProof="0" dirty="0" err="1">
                <a:ln>
                  <a:noFill/>
                </a:ln>
                <a:solidFill>
                  <a:prstClr val="black"/>
                </a:solidFill>
                <a:effectLst/>
                <a:uLnTx/>
                <a:uFillTx/>
                <a:latin typeface="Candara" panose="020E0502030303020204" pitchFamily="34" charset="0"/>
              </a:rPr>
              <a:t>écanique</a:t>
            </a: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 </a:t>
            </a:r>
          </a:p>
          <a:p>
            <a:pPr marL="742950" lvl="1" indent="-285750">
              <a:spcAft>
                <a:spcPts val="1200"/>
              </a:spcAft>
              <a:buFont typeface="Wingdings" pitchFamily="2" charset="2"/>
              <a:buChar char="v"/>
              <a:defRPr/>
            </a:pPr>
            <a:r>
              <a:rPr kumimoji="0" lang="fr-FR" sz="1600" b="0" i="0" u="none" strike="noStrike" kern="1200" cap="none" spc="0" normalizeH="0" baseline="0" noProof="0" dirty="0">
                <a:ln>
                  <a:noFill/>
                </a:ln>
                <a:solidFill>
                  <a:prstClr val="black"/>
                </a:solidFill>
                <a:effectLst/>
                <a:uLnTx/>
                <a:uFillTx/>
                <a:latin typeface="Candara" panose="020E0502030303020204" pitchFamily="34" charset="0"/>
              </a:rPr>
              <a:t>Dynamique,</a:t>
            </a:r>
          </a:p>
          <a:p>
            <a:pPr marL="742950" lvl="1" indent="-285750">
              <a:spcAft>
                <a:spcPts val="1200"/>
              </a:spcAft>
              <a:buFont typeface="Wingdings" pitchFamily="2" charset="2"/>
              <a:buChar char="v"/>
              <a:defRPr/>
            </a:pPr>
            <a:r>
              <a:rPr lang="fr-FR" sz="1600" dirty="0">
                <a:solidFill>
                  <a:prstClr val="black"/>
                </a:solidFill>
                <a:latin typeface="Candara" panose="020E0502030303020204" pitchFamily="34" charset="0"/>
              </a:rPr>
              <a:t>T</a:t>
            </a:r>
            <a:r>
              <a:rPr kumimoji="0" lang="fr-FR" sz="1600" b="0" i="0" u="none" strike="noStrike" kern="1200" cap="none" spc="0" normalizeH="0" baseline="0" noProof="0" dirty="0" err="1">
                <a:ln>
                  <a:noFill/>
                </a:ln>
                <a:solidFill>
                  <a:prstClr val="black"/>
                </a:solidFill>
                <a:effectLst/>
                <a:uLnTx/>
                <a:uFillTx/>
                <a:latin typeface="Candara" panose="020E0502030303020204" pitchFamily="34" charset="0"/>
              </a:rPr>
              <a:t>hermique</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Tree>
    <p:extLst>
      <p:ext uri="{BB962C8B-B14F-4D97-AF65-F5344CB8AC3E}">
        <p14:creationId xmlns:p14="http://schemas.microsoft.com/office/powerpoint/2010/main" val="257420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Aft>
                <a:spcPts val="1200"/>
              </a:spcAft>
              <a:defRPr/>
            </a:pP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METEOROLOGIE – </a:t>
            </a:r>
            <a:r>
              <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Partie</a:t>
            </a:r>
            <a:r>
              <a:rPr lang="fr-FR" sz="3200" b="1" cap="all"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rPr>
              <a:t> 3</a:t>
            </a:r>
            <a:endParaRPr lang="fr-FR" sz="3200" b="1" spc="17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a typeface="+mj-ea"/>
              <a:cs typeface="+mj-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Phénomènes météo dangereux pour l’aviation</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Turbulence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Brume et brouillard</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Givre</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Orage</a:t>
            </a:r>
          </a:p>
          <a:p>
            <a:pPr marL="342900" indent="-342900">
              <a:spcBef>
                <a:spcPct val="50000"/>
              </a:spcBef>
              <a:spcAft>
                <a:spcPts val="1200"/>
              </a:spcAft>
              <a:buSzPct val="100000"/>
              <a:buFont typeface="Wingdings" pitchFamily="2" charset="2"/>
              <a:buChar char="v"/>
              <a:defRPr/>
            </a:pPr>
            <a:r>
              <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Information météo pour l’aviation</a:t>
            </a:r>
            <a:endParaRPr lang="fr-FR" sz="2000" dirty="0">
              <a:solidFill>
                <a:schemeClr val="tx2"/>
              </a:solidFill>
              <a:latin typeface="Trebuchet MS" panose="020B0703020202090204" pitchFamily="34" charset="0"/>
            </a:endParaRP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METAR</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TAF</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SIGMET</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TEMSI</a:t>
            </a:r>
          </a:p>
          <a:p>
            <a:pPr marL="914400" lvl="1" indent="-457200" defTabSz="457200">
              <a:spcBef>
                <a:spcPts val="0"/>
              </a:spcBef>
              <a:spcAft>
                <a:spcPts val="600"/>
              </a:spcAft>
              <a:buSzPct val="100000"/>
              <a:buFont typeface="Arial"/>
              <a:buChar char="•"/>
              <a:defRPr/>
            </a:pPr>
            <a:r>
              <a:rPr lang="fr-FR" sz="2000" dirty="0">
                <a:solidFill>
                  <a:schemeClr val="tx2"/>
                </a:solidFill>
                <a:latin typeface="Trebuchet MS" panose="020B0703020202090204" pitchFamily="34" charset="0"/>
              </a:rPr>
              <a:t>WINTEM</a:t>
            </a:r>
          </a:p>
          <a:p>
            <a:pPr marL="914400" lvl="1" indent="-457200" defTabSz="457200">
              <a:spcBef>
                <a:spcPts val="0"/>
              </a:spcBef>
              <a:spcAft>
                <a:spcPts val="600"/>
              </a:spcAft>
              <a:buSzPct val="100000"/>
              <a:buFont typeface="Arial"/>
              <a:buChar char="•"/>
              <a:defRPr/>
            </a:pPr>
            <a:endParaRPr lang="fr-FR" sz="2000" dirty="0">
              <a:solidFill>
                <a:schemeClr val="tx2"/>
              </a:solidFill>
              <a:latin typeface="Trebuchet MS" panose="020B0703020202090204" pitchFamily="34" charset="0"/>
            </a:endParaRPr>
          </a:p>
          <a:p>
            <a:pPr>
              <a:spcBef>
                <a:spcPct val="50000"/>
              </a:spcBef>
              <a:spcAft>
                <a:spcPts val="1200"/>
              </a:spcAft>
              <a:buSzPct val="100000"/>
              <a:defRPr/>
            </a:pPr>
            <a:endParaRPr lang="fr-FR" sz="24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 name="Rectangle à coins arrondis 3"/>
          <p:cNvSpPr/>
          <p:nvPr/>
        </p:nvSpPr>
        <p:spPr>
          <a:xfrm>
            <a:off x="879992" y="2919544"/>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9538847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a:blip r:embed="rId2">
            <a:clrChange>
              <a:clrFrom>
                <a:srgbClr val="E8E8E8"/>
              </a:clrFrom>
              <a:clrTo>
                <a:srgbClr val="E8E8E8">
                  <a:alpha val="0"/>
                </a:srgbClr>
              </a:clrTo>
            </a:clrChange>
            <a:extLst>
              <a:ext uri="{28A0092B-C50C-407E-A947-70E740481C1C}">
                <a14:useLocalDpi xmlns:a14="http://schemas.microsoft.com/office/drawing/2010/main"/>
              </a:ext>
            </a:extLst>
          </a:blip>
          <a:srcRect/>
          <a:stretch>
            <a:fillRect/>
          </a:stretch>
        </p:blipFill>
        <p:spPr bwMode="auto">
          <a:xfrm>
            <a:off x="4870567" y="495301"/>
            <a:ext cx="532204" cy="424382"/>
          </a:xfrm>
          <a:prstGeom prst="rect">
            <a:avLst/>
          </a:prstGeom>
          <a:solidFill>
            <a:schemeClr val="bg1"/>
          </a:solidFill>
          <a:ln>
            <a:noFill/>
          </a:ln>
          <a:effectLst/>
        </p:spPr>
      </p:pic>
      <p:grpSp>
        <p:nvGrpSpPr>
          <p:cNvPr id="39" name="Grouper 38"/>
          <p:cNvGrpSpPr/>
          <p:nvPr/>
        </p:nvGrpSpPr>
        <p:grpSpPr>
          <a:xfrm>
            <a:off x="1847773" y="2794000"/>
            <a:ext cx="5732208" cy="3835400"/>
            <a:chOff x="1847773" y="2794000"/>
            <a:chExt cx="5732208" cy="3835400"/>
          </a:xfrm>
        </p:grpSpPr>
        <p:pic>
          <p:nvPicPr>
            <p:cNvPr id="40" name="Image 39" descr="images.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847773" y="2794000"/>
              <a:ext cx="5393451" cy="3835400"/>
            </a:xfrm>
            <a:prstGeom prst="rect">
              <a:avLst/>
            </a:prstGeom>
            <a:ln>
              <a:noFill/>
            </a:ln>
            <a:effectLst>
              <a:softEdge rad="112500"/>
            </a:effectLst>
          </p:spPr>
        </p:pic>
        <p:grpSp>
          <p:nvGrpSpPr>
            <p:cNvPr id="41" name="Grouper 40"/>
            <p:cNvGrpSpPr/>
            <p:nvPr/>
          </p:nvGrpSpPr>
          <p:grpSpPr>
            <a:xfrm>
              <a:off x="3650537" y="2830512"/>
              <a:ext cx="2102379" cy="385142"/>
              <a:chOff x="3866620" y="2938550"/>
              <a:chExt cx="2102379" cy="385142"/>
            </a:xfrm>
          </p:grpSpPr>
          <p:sp>
            <p:nvSpPr>
              <p:cNvPr id="51" name="AutoShape 21"/>
              <p:cNvSpPr>
                <a:spLocks noChangeAspect="1" noChangeArrowheads="1"/>
              </p:cNvSpPr>
              <p:nvPr/>
            </p:nvSpPr>
            <p:spPr bwMode="auto">
              <a:xfrm>
                <a:off x="4609572" y="3192551"/>
                <a:ext cx="527275" cy="131141"/>
              </a:xfrm>
              <a:prstGeom prst="rightArrow">
                <a:avLst>
                  <a:gd name="adj1" fmla="val 50000"/>
                  <a:gd name="adj2" fmla="val 100517"/>
                </a:avLst>
              </a:prstGeom>
              <a:solidFill>
                <a:srgbClr val="FFFFFF"/>
              </a:solidFill>
              <a:ln w="9525">
                <a:noFill/>
                <a:miter lim="800000"/>
                <a:headEnd/>
                <a:tailEnd/>
              </a:ln>
              <a:scene3d>
                <a:camera prst="orthographicFront"/>
                <a:lightRig rig="threePt" dir="t"/>
              </a:scene3d>
              <a:sp3d>
                <a:bevelT/>
              </a:sp3d>
            </p:spPr>
            <p:txBody>
              <a:bodyPr vert="horz" wrap="square" lIns="91440" tIns="45720" rIns="91440" bIns="45720" numCol="1" anchor="ctr" anchorCtr="0" compatLnSpc="1">
                <a:prstTxWarp prst="textNoShape">
                  <a:avLst/>
                </a:prstTxWarp>
              </a:bodyPr>
              <a:lstStyle/>
              <a:p>
                <a:endParaRPr lang="fr-FR" b="0"/>
              </a:p>
            </p:txBody>
          </p:sp>
          <p:sp>
            <p:nvSpPr>
              <p:cNvPr id="52" name="Text Box 22"/>
              <p:cNvSpPr txBox="1">
                <a:spLocks noChangeAspect="1" noChangeArrowheads="1"/>
              </p:cNvSpPr>
              <p:nvPr/>
            </p:nvSpPr>
            <p:spPr bwMode="auto">
              <a:xfrm>
                <a:off x="3866620" y="2938550"/>
                <a:ext cx="2102379" cy="34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fr-FR" sz="1200" b="0" i="0" u="none" strike="noStrike" cap="none" normalizeH="0" baseline="0" dirty="0">
                    <a:ln>
                      <a:noFill/>
                    </a:ln>
                    <a:solidFill>
                      <a:srgbClr val="000000"/>
                    </a:solidFill>
                    <a:effectLst/>
                    <a:latin typeface="Trebuchet MS"/>
                    <a:cs typeface="Trebuchet MS"/>
                  </a:rPr>
                  <a:t>Sens de déplacement</a:t>
                </a:r>
              </a:p>
            </p:txBody>
          </p:sp>
        </p:grpSp>
        <p:grpSp>
          <p:nvGrpSpPr>
            <p:cNvPr id="42" name="Grouper 41"/>
            <p:cNvGrpSpPr/>
            <p:nvPr/>
          </p:nvGrpSpPr>
          <p:grpSpPr>
            <a:xfrm>
              <a:off x="1951351" y="2994032"/>
              <a:ext cx="5475036" cy="405772"/>
              <a:chOff x="1951351" y="2994032"/>
              <a:chExt cx="5475036" cy="405772"/>
            </a:xfrm>
          </p:grpSpPr>
          <p:cxnSp>
            <p:nvCxnSpPr>
              <p:cNvPr id="48" name="Connecteur droit 47"/>
              <p:cNvCxnSpPr/>
              <p:nvPr/>
            </p:nvCxnSpPr>
            <p:spPr>
              <a:xfrm>
                <a:off x="1951351" y="3340100"/>
                <a:ext cx="5159369"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 name="Text Box 20"/>
              <p:cNvSpPr txBox="1">
                <a:spLocks noChangeArrowheads="1"/>
              </p:cNvSpPr>
              <p:nvPr/>
            </p:nvSpPr>
            <p:spPr bwMode="auto">
              <a:xfrm>
                <a:off x="6304049" y="2994032"/>
                <a:ext cx="1122338" cy="34606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glow rad="228600">
                        <a:srgbClr val="FFFF00">
                          <a:alpha val="40000"/>
                        </a:srgbClr>
                      </a:glow>
                    </a:effectLst>
                    <a:latin typeface="+mj-lt"/>
                    <a:ea typeface="Times New Roman" pitchFamily="-84" charset="0"/>
                  </a:rPr>
                  <a:t>11 000 m</a:t>
                </a:r>
              </a:p>
            </p:txBody>
          </p:sp>
          <p:sp>
            <p:nvSpPr>
              <p:cNvPr id="50" name="Text Box 20"/>
              <p:cNvSpPr txBox="1">
                <a:spLocks noChangeArrowheads="1"/>
              </p:cNvSpPr>
              <p:nvPr/>
            </p:nvSpPr>
            <p:spPr bwMode="auto">
              <a:xfrm>
                <a:off x="1954608" y="3031504"/>
                <a:ext cx="1122338" cy="3683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400" dirty="0">
                    <a:solidFill>
                      <a:srgbClr val="FF0000"/>
                    </a:solidFill>
                    <a:effectLst/>
                    <a:latin typeface="+mj-lt"/>
                    <a:ea typeface="Times New Roman" pitchFamily="-84" charset="0"/>
                  </a:rPr>
                  <a:t>- 56</a:t>
                </a:r>
                <a:r>
                  <a:rPr kumimoji="0" lang="fr-FR" sz="1400" i="0" u="none" strike="noStrike" cap="none" normalizeH="0" baseline="0" dirty="0">
                    <a:ln>
                      <a:noFill/>
                    </a:ln>
                    <a:solidFill>
                      <a:srgbClr val="FF0000"/>
                    </a:solidFill>
                    <a:effectLst/>
                    <a:latin typeface="+mj-lt"/>
                    <a:ea typeface="Times New Roman" pitchFamily="-84" charset="0"/>
                  </a:rPr>
                  <a:t>°C</a:t>
                </a:r>
              </a:p>
            </p:txBody>
          </p:sp>
        </p:grpSp>
        <p:sp>
          <p:nvSpPr>
            <p:cNvPr id="43" name="Text Box 20"/>
            <p:cNvSpPr txBox="1">
              <a:spLocks noChangeArrowheads="1"/>
            </p:cNvSpPr>
            <p:nvPr/>
          </p:nvSpPr>
          <p:spPr bwMode="auto">
            <a:xfrm>
              <a:off x="1951351" y="6127021"/>
              <a:ext cx="1122338" cy="3683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200" dirty="0">
                  <a:effectLst/>
                  <a:latin typeface="+mj-lt"/>
                  <a:ea typeface="Times New Roman" pitchFamily="-84" charset="0"/>
                </a:rPr>
                <a:t>30</a:t>
              </a:r>
              <a:r>
                <a:rPr kumimoji="0" lang="fr-FR" sz="1200" b="0" i="0" u="none" strike="noStrike" cap="none" normalizeH="0" baseline="0" dirty="0">
                  <a:ln>
                    <a:noFill/>
                  </a:ln>
                  <a:effectLst/>
                  <a:latin typeface="+mj-lt"/>
                  <a:ea typeface="Times New Roman" pitchFamily="-84" charset="0"/>
                </a:rPr>
                <a:t>°C</a:t>
              </a:r>
            </a:p>
          </p:txBody>
        </p:sp>
        <p:grpSp>
          <p:nvGrpSpPr>
            <p:cNvPr id="44" name="Grouper 43"/>
            <p:cNvGrpSpPr/>
            <p:nvPr/>
          </p:nvGrpSpPr>
          <p:grpSpPr>
            <a:xfrm>
              <a:off x="1951351" y="4824720"/>
              <a:ext cx="5628630" cy="427258"/>
              <a:chOff x="1951351" y="4824720"/>
              <a:chExt cx="5628630" cy="427258"/>
            </a:xfrm>
          </p:grpSpPr>
          <p:cxnSp>
            <p:nvCxnSpPr>
              <p:cNvPr id="45" name="Connecteur droit 44"/>
              <p:cNvCxnSpPr/>
              <p:nvPr/>
            </p:nvCxnSpPr>
            <p:spPr>
              <a:xfrm>
                <a:off x="1964051" y="5181748"/>
                <a:ext cx="5159369"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6" name="Text Box 20"/>
              <p:cNvSpPr txBox="1">
                <a:spLocks noChangeArrowheads="1"/>
              </p:cNvSpPr>
              <p:nvPr/>
            </p:nvSpPr>
            <p:spPr bwMode="auto">
              <a:xfrm>
                <a:off x="1951351" y="4883678"/>
                <a:ext cx="1122338" cy="3683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rgbClr val="FF0000"/>
                    </a:solidFill>
                    <a:effectLst/>
                    <a:latin typeface="+mj-lt"/>
                    <a:ea typeface="Times New Roman" pitchFamily="-84" charset="0"/>
                  </a:rPr>
                  <a:t>0°C</a:t>
                </a:r>
              </a:p>
            </p:txBody>
          </p:sp>
          <p:sp>
            <p:nvSpPr>
              <p:cNvPr id="47" name="Text Box 20"/>
              <p:cNvSpPr txBox="1">
                <a:spLocks noChangeArrowheads="1"/>
              </p:cNvSpPr>
              <p:nvPr/>
            </p:nvSpPr>
            <p:spPr bwMode="auto">
              <a:xfrm>
                <a:off x="6457643" y="4824720"/>
                <a:ext cx="1122338" cy="3683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400" dirty="0">
                    <a:effectLst>
                      <a:glow rad="228600">
                        <a:srgbClr val="FFFF00">
                          <a:alpha val="75000"/>
                        </a:srgbClr>
                      </a:glow>
                    </a:effectLst>
                    <a:latin typeface="+mj-lt"/>
                    <a:ea typeface="Times New Roman" pitchFamily="-84" charset="0"/>
                  </a:rPr>
                  <a:t>5</a:t>
                </a:r>
                <a:r>
                  <a:rPr kumimoji="0" lang="fr-FR" sz="1400" b="0" i="0" u="none" strike="noStrike" cap="none" normalizeH="0" baseline="0" dirty="0">
                    <a:ln>
                      <a:noFill/>
                    </a:ln>
                    <a:solidFill>
                      <a:schemeClr val="tx1"/>
                    </a:solidFill>
                    <a:effectLst>
                      <a:glow rad="228600">
                        <a:srgbClr val="FFFF00">
                          <a:alpha val="75000"/>
                        </a:srgbClr>
                      </a:glow>
                    </a:effectLst>
                    <a:latin typeface="+mj-lt"/>
                    <a:ea typeface="Times New Roman" pitchFamily="-84" charset="0"/>
                  </a:rPr>
                  <a:t> 000 m</a:t>
                </a:r>
              </a:p>
            </p:txBody>
          </p:sp>
        </p:grpSp>
      </p:grpSp>
      <p:sp>
        <p:nvSpPr>
          <p:cNvPr id="54" name="ZoneTexte 53"/>
          <p:cNvSpPr txBox="1"/>
          <p:nvPr/>
        </p:nvSpPr>
        <p:spPr>
          <a:xfrm>
            <a:off x="2098513" y="1155245"/>
            <a:ext cx="5251773" cy="1569660"/>
          </a:xfrm>
          <a:prstGeom prst="rect">
            <a:avLst/>
          </a:prstGeom>
          <a:noFill/>
        </p:spPr>
        <p:txBody>
          <a:bodyPr wrap="square" rtlCol="0" anchor="ctr">
            <a:spAutoFit/>
          </a:bodyPr>
          <a:lstStyle/>
          <a:p>
            <a:pPr marL="171450" lvl="1"/>
            <a:r>
              <a:rPr lang="fr-FR" sz="1400" dirty="0">
                <a:latin typeface="+mj-lt"/>
              </a:rPr>
              <a:t>- </a:t>
            </a:r>
            <a:r>
              <a:rPr lang="fr-FR" sz="1600" kern="0" dirty="0">
                <a:latin typeface="Candara"/>
                <a:ea typeface="ＭＳ Ｐゴシック" pitchFamily="-84" charset="-128"/>
                <a:cs typeface="Candara"/>
              </a:rPr>
              <a:t>Des phénomènes électriques (éclairs),</a:t>
            </a:r>
          </a:p>
          <a:p>
            <a:pPr marL="171450" lvl="1"/>
            <a:r>
              <a:rPr lang="fr-FR" sz="1600" kern="0" dirty="0">
                <a:latin typeface="Candara"/>
                <a:ea typeface="ＭＳ Ｐゴシック" pitchFamily="-84" charset="-128"/>
                <a:cs typeface="Candara"/>
              </a:rPr>
              <a:t>- Des phénomènes acoustiques (tonnerre),</a:t>
            </a:r>
          </a:p>
          <a:p>
            <a:pPr marL="171450" lvl="1"/>
            <a:r>
              <a:rPr lang="fr-FR" sz="1600" kern="0" dirty="0">
                <a:latin typeface="Candara"/>
                <a:ea typeface="ＭＳ Ｐゴシック" pitchFamily="-84" charset="-128"/>
                <a:cs typeface="Candara"/>
              </a:rPr>
              <a:t>- Un risque de givrage fort,</a:t>
            </a:r>
          </a:p>
          <a:p>
            <a:pPr marL="171450" lvl="1"/>
            <a:r>
              <a:rPr lang="fr-FR" sz="1600" kern="0" dirty="0">
                <a:latin typeface="Candara"/>
                <a:ea typeface="ＭＳ Ｐゴシック" pitchFamily="-84" charset="-128"/>
                <a:cs typeface="Candara"/>
              </a:rPr>
              <a:t>- Des turbulences sévères,	</a:t>
            </a:r>
          </a:p>
          <a:p>
            <a:pPr marL="171450" lvl="1"/>
            <a:r>
              <a:rPr lang="fr-FR" sz="1600" kern="0" dirty="0">
                <a:latin typeface="Candara"/>
                <a:ea typeface="ＭＳ Ｐゴシック" pitchFamily="-84" charset="-128"/>
                <a:cs typeface="Candara"/>
              </a:rPr>
              <a:t>- Des courants ascendants et descendants très puissants,</a:t>
            </a:r>
          </a:p>
          <a:p>
            <a:pPr marL="171450" lvl="1"/>
            <a:r>
              <a:rPr lang="fr-FR" sz="1600" kern="0" dirty="0">
                <a:latin typeface="Candara"/>
                <a:ea typeface="ＭＳ Ｐゴシック" pitchFamily="-84" charset="-128"/>
                <a:cs typeface="Candara"/>
              </a:rPr>
              <a:t>- De très fortes précipitations (pluie, grêle</a:t>
            </a:r>
            <a:r>
              <a:rPr lang="fr-FR" sz="1400" dirty="0">
                <a:latin typeface="+mj-lt"/>
              </a:rPr>
              <a:t>).</a:t>
            </a:r>
          </a:p>
        </p:txBody>
      </p:sp>
      <p:sp>
        <p:nvSpPr>
          <p:cNvPr id="55" name="ZoneTexte 54"/>
          <p:cNvSpPr txBox="1"/>
          <p:nvPr/>
        </p:nvSpPr>
        <p:spPr>
          <a:xfrm>
            <a:off x="2281551" y="520700"/>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L’orage</a:t>
            </a:r>
          </a:p>
        </p:txBody>
      </p:sp>
      <p:sp>
        <p:nvSpPr>
          <p:cNvPr id="56" name="ZoneTexte 55"/>
          <p:cNvSpPr txBox="1"/>
          <p:nvPr/>
        </p:nvSpPr>
        <p:spPr>
          <a:xfrm>
            <a:off x="368300" y="886312"/>
            <a:ext cx="8432799" cy="338554"/>
          </a:xfrm>
          <a:prstGeom prst="rect">
            <a:avLst/>
          </a:prstGeom>
          <a:noFill/>
        </p:spPr>
        <p:txBody>
          <a:bodyPr wrap="square" rtlCol="0" anchor="ctr">
            <a:spAutoFit/>
          </a:bodyPr>
          <a:lstStyle/>
          <a:p>
            <a:pPr marL="171450" lvl="1"/>
            <a:r>
              <a:rPr lang="fr-FR" sz="1600" kern="0" dirty="0">
                <a:latin typeface="Candara"/>
                <a:ea typeface="ＭＳ Ｐゴシック" pitchFamily="-84" charset="-128"/>
                <a:cs typeface="Candara"/>
              </a:rPr>
              <a:t>Le cumulonimbus (CB) est le nuage caractéristique de l’orage. On y trouve :</a:t>
            </a:r>
          </a:p>
        </p:txBody>
      </p:sp>
      <p:grpSp>
        <p:nvGrpSpPr>
          <p:cNvPr id="57" name="Grouper 56"/>
          <p:cNvGrpSpPr/>
          <p:nvPr/>
        </p:nvGrpSpPr>
        <p:grpSpPr>
          <a:xfrm>
            <a:off x="3800860" y="4491965"/>
            <a:ext cx="2258934" cy="2006295"/>
            <a:chOff x="3800860" y="4491965"/>
            <a:chExt cx="2258934" cy="2006295"/>
          </a:xfrm>
        </p:grpSpPr>
        <p:grpSp>
          <p:nvGrpSpPr>
            <p:cNvPr id="58" name="Grouper 57"/>
            <p:cNvGrpSpPr/>
            <p:nvPr/>
          </p:nvGrpSpPr>
          <p:grpSpPr>
            <a:xfrm>
              <a:off x="5291353" y="6222791"/>
              <a:ext cx="768441" cy="256018"/>
              <a:chOff x="1778178" y="3555410"/>
              <a:chExt cx="768441" cy="256018"/>
            </a:xfrm>
          </p:grpSpPr>
          <p:sp>
            <p:nvSpPr>
              <p:cNvPr id="80" name="Freeform 28"/>
              <p:cNvSpPr>
                <a:spLocks noChangeAspect="1"/>
              </p:cNvSpPr>
              <p:nvPr/>
            </p:nvSpPr>
            <p:spPr bwMode="auto">
              <a:xfrm>
                <a:off x="1973225" y="3635114"/>
                <a:ext cx="348971" cy="176314"/>
              </a:xfrm>
              <a:custGeom>
                <a:avLst/>
                <a:gdLst/>
                <a:ahLst/>
                <a:cxnLst>
                  <a:cxn ang="0">
                    <a:pos x="0" y="192"/>
                  </a:cxn>
                  <a:cxn ang="0">
                    <a:pos x="192" y="192"/>
                  </a:cxn>
                  <a:cxn ang="0">
                    <a:pos x="432" y="144"/>
                  </a:cxn>
                  <a:cxn ang="0">
                    <a:pos x="432" y="48"/>
                  </a:cxn>
                  <a:cxn ang="0">
                    <a:pos x="336" y="0"/>
                  </a:cxn>
                </a:cxnLst>
                <a:rect l="0" t="0" r="r" b="b"/>
                <a:pathLst>
                  <a:path w="472" h="200">
                    <a:moveTo>
                      <a:pt x="0" y="192"/>
                    </a:moveTo>
                    <a:cubicBezTo>
                      <a:pt x="60" y="196"/>
                      <a:pt x="120" y="200"/>
                      <a:pt x="192" y="192"/>
                    </a:cubicBezTo>
                    <a:cubicBezTo>
                      <a:pt x="264" y="184"/>
                      <a:pt x="392" y="168"/>
                      <a:pt x="432" y="144"/>
                    </a:cubicBezTo>
                    <a:cubicBezTo>
                      <a:pt x="472" y="120"/>
                      <a:pt x="448" y="72"/>
                      <a:pt x="432" y="48"/>
                    </a:cubicBezTo>
                    <a:cubicBezTo>
                      <a:pt x="416" y="24"/>
                      <a:pt x="352" y="8"/>
                      <a:pt x="336" y="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81" name="Freeform 29"/>
              <p:cNvSpPr>
                <a:spLocks noChangeAspect="1"/>
              </p:cNvSpPr>
              <p:nvPr/>
            </p:nvSpPr>
            <p:spPr bwMode="auto">
              <a:xfrm>
                <a:off x="1778178" y="3601300"/>
                <a:ext cx="265547" cy="170276"/>
              </a:xfrm>
              <a:custGeom>
                <a:avLst/>
                <a:gdLst/>
                <a:ahLst/>
                <a:cxnLst>
                  <a:cxn ang="0">
                    <a:pos x="312" y="8"/>
                  </a:cxn>
                  <a:cxn ang="0">
                    <a:pos x="168" y="8"/>
                  </a:cxn>
                  <a:cxn ang="0">
                    <a:pos x="24" y="56"/>
                  </a:cxn>
                  <a:cxn ang="0">
                    <a:pos x="24" y="152"/>
                  </a:cxn>
                  <a:cxn ang="0">
                    <a:pos x="72" y="248"/>
                  </a:cxn>
                  <a:cxn ang="0">
                    <a:pos x="168" y="248"/>
                  </a:cxn>
                  <a:cxn ang="0">
                    <a:pos x="264" y="152"/>
                  </a:cxn>
                </a:cxnLst>
                <a:rect l="0" t="0" r="r" b="b"/>
                <a:pathLst>
                  <a:path w="312" h="264">
                    <a:moveTo>
                      <a:pt x="312" y="8"/>
                    </a:moveTo>
                    <a:cubicBezTo>
                      <a:pt x="264" y="4"/>
                      <a:pt x="216" y="0"/>
                      <a:pt x="168" y="8"/>
                    </a:cubicBezTo>
                    <a:cubicBezTo>
                      <a:pt x="120" y="16"/>
                      <a:pt x="48" y="32"/>
                      <a:pt x="24" y="56"/>
                    </a:cubicBezTo>
                    <a:cubicBezTo>
                      <a:pt x="0" y="80"/>
                      <a:pt x="16" y="120"/>
                      <a:pt x="24" y="152"/>
                    </a:cubicBezTo>
                    <a:cubicBezTo>
                      <a:pt x="32" y="184"/>
                      <a:pt x="48" y="232"/>
                      <a:pt x="72" y="248"/>
                    </a:cubicBezTo>
                    <a:cubicBezTo>
                      <a:pt x="96" y="264"/>
                      <a:pt x="136" y="264"/>
                      <a:pt x="168" y="248"/>
                    </a:cubicBezTo>
                    <a:cubicBezTo>
                      <a:pt x="200" y="232"/>
                      <a:pt x="248" y="168"/>
                      <a:pt x="264" y="152"/>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82" name="Freeform 40"/>
              <p:cNvSpPr>
                <a:spLocks noChangeAspect="1"/>
              </p:cNvSpPr>
              <p:nvPr/>
            </p:nvSpPr>
            <p:spPr bwMode="auto">
              <a:xfrm>
                <a:off x="2398571" y="3635114"/>
                <a:ext cx="148048" cy="176314"/>
              </a:xfrm>
              <a:custGeom>
                <a:avLst/>
                <a:gdLst/>
                <a:ahLst/>
                <a:cxnLst>
                  <a:cxn ang="0">
                    <a:pos x="0" y="240"/>
                  </a:cxn>
                  <a:cxn ang="0">
                    <a:pos x="96" y="240"/>
                  </a:cxn>
                  <a:cxn ang="0">
                    <a:pos x="192" y="192"/>
                  </a:cxn>
                  <a:cxn ang="0">
                    <a:pos x="144" y="96"/>
                  </a:cxn>
                  <a:cxn ang="0">
                    <a:pos x="0" y="0"/>
                  </a:cxn>
                </a:cxnLst>
                <a:rect l="0" t="0" r="r" b="b"/>
                <a:pathLst>
                  <a:path w="200" h="248">
                    <a:moveTo>
                      <a:pt x="0" y="240"/>
                    </a:moveTo>
                    <a:cubicBezTo>
                      <a:pt x="32" y="244"/>
                      <a:pt x="64" y="248"/>
                      <a:pt x="96" y="240"/>
                    </a:cubicBezTo>
                    <a:cubicBezTo>
                      <a:pt x="128" y="232"/>
                      <a:pt x="184" y="216"/>
                      <a:pt x="192" y="192"/>
                    </a:cubicBezTo>
                    <a:cubicBezTo>
                      <a:pt x="200" y="168"/>
                      <a:pt x="176" y="128"/>
                      <a:pt x="144" y="96"/>
                    </a:cubicBezTo>
                    <a:cubicBezTo>
                      <a:pt x="112" y="64"/>
                      <a:pt x="32" y="16"/>
                      <a:pt x="0" y="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83" name="Freeform 41"/>
              <p:cNvSpPr>
                <a:spLocks noChangeAspect="1"/>
              </p:cNvSpPr>
              <p:nvPr/>
            </p:nvSpPr>
            <p:spPr bwMode="auto">
              <a:xfrm>
                <a:off x="2074274" y="3555410"/>
                <a:ext cx="148048" cy="147331"/>
              </a:xfrm>
              <a:custGeom>
                <a:avLst/>
                <a:gdLst/>
                <a:ahLst/>
                <a:cxnLst>
                  <a:cxn ang="0">
                    <a:pos x="200" y="16"/>
                  </a:cxn>
                  <a:cxn ang="0">
                    <a:pos x="56" y="16"/>
                  </a:cxn>
                  <a:cxn ang="0">
                    <a:pos x="8" y="112"/>
                  </a:cxn>
                  <a:cxn ang="0">
                    <a:pos x="104" y="208"/>
                  </a:cxn>
                </a:cxnLst>
                <a:rect l="0" t="0" r="r" b="b"/>
                <a:pathLst>
                  <a:path w="200" h="208">
                    <a:moveTo>
                      <a:pt x="200" y="16"/>
                    </a:moveTo>
                    <a:cubicBezTo>
                      <a:pt x="144" y="8"/>
                      <a:pt x="88" y="0"/>
                      <a:pt x="56" y="16"/>
                    </a:cubicBezTo>
                    <a:cubicBezTo>
                      <a:pt x="24" y="32"/>
                      <a:pt x="0" y="80"/>
                      <a:pt x="8" y="112"/>
                    </a:cubicBezTo>
                    <a:cubicBezTo>
                      <a:pt x="16" y="144"/>
                      <a:pt x="88" y="192"/>
                      <a:pt x="104" y="208"/>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nvGrpSpPr>
            <p:cNvPr id="59" name="Grouper 58"/>
            <p:cNvGrpSpPr/>
            <p:nvPr/>
          </p:nvGrpSpPr>
          <p:grpSpPr>
            <a:xfrm>
              <a:off x="3800860" y="4491965"/>
              <a:ext cx="1399308" cy="2006295"/>
              <a:chOff x="3800860" y="4491965"/>
              <a:chExt cx="1399308" cy="2006295"/>
            </a:xfrm>
          </p:grpSpPr>
          <p:grpSp>
            <p:nvGrpSpPr>
              <p:cNvPr id="60" name="Grouper 97"/>
              <p:cNvGrpSpPr/>
              <p:nvPr/>
            </p:nvGrpSpPr>
            <p:grpSpPr>
              <a:xfrm>
                <a:off x="4597400" y="5846140"/>
                <a:ext cx="602768" cy="652120"/>
                <a:chOff x="4822296" y="5669050"/>
                <a:chExt cx="814387" cy="857250"/>
              </a:xfrm>
            </p:grpSpPr>
            <p:sp>
              <p:nvSpPr>
                <p:cNvPr id="75" name="Freeform 26"/>
                <p:cNvSpPr>
                  <a:spLocks noChangeAspect="1"/>
                </p:cNvSpPr>
                <p:nvPr/>
              </p:nvSpPr>
              <p:spPr bwMode="auto">
                <a:xfrm rot="20752596">
                  <a:off x="5206471" y="5850025"/>
                  <a:ext cx="142875" cy="360363"/>
                </a:xfrm>
                <a:custGeom>
                  <a:avLst/>
                  <a:gdLst/>
                  <a:ahLst/>
                  <a:cxnLst>
                    <a:cxn ang="0">
                      <a:pos x="0" y="0"/>
                    </a:cxn>
                    <a:cxn ang="0">
                      <a:pos x="48" y="288"/>
                    </a:cxn>
                    <a:cxn ang="0">
                      <a:pos x="144" y="384"/>
                    </a:cxn>
                  </a:cxnLst>
                  <a:rect l="0" t="0" r="r" b="b"/>
                  <a:pathLst>
                    <a:path w="144" h="384">
                      <a:moveTo>
                        <a:pt x="0" y="0"/>
                      </a:moveTo>
                      <a:cubicBezTo>
                        <a:pt x="12" y="112"/>
                        <a:pt x="24" y="224"/>
                        <a:pt x="48" y="288"/>
                      </a:cubicBezTo>
                      <a:cubicBezTo>
                        <a:pt x="72" y="352"/>
                        <a:pt x="128" y="368"/>
                        <a:pt x="144" y="384"/>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6" name="Freeform 27"/>
                <p:cNvSpPr>
                  <a:spLocks noChangeAspect="1"/>
                </p:cNvSpPr>
                <p:nvPr/>
              </p:nvSpPr>
              <p:spPr bwMode="auto">
                <a:xfrm rot="19087177">
                  <a:off x="5493808" y="6164350"/>
                  <a:ext cx="142875" cy="361950"/>
                </a:xfrm>
                <a:custGeom>
                  <a:avLst/>
                  <a:gdLst/>
                  <a:ahLst/>
                  <a:cxnLst>
                    <a:cxn ang="0">
                      <a:pos x="0" y="0"/>
                    </a:cxn>
                    <a:cxn ang="0">
                      <a:pos x="48" y="288"/>
                    </a:cxn>
                    <a:cxn ang="0">
                      <a:pos x="144" y="384"/>
                    </a:cxn>
                  </a:cxnLst>
                  <a:rect l="0" t="0" r="r" b="b"/>
                  <a:pathLst>
                    <a:path w="144" h="384">
                      <a:moveTo>
                        <a:pt x="0" y="0"/>
                      </a:moveTo>
                      <a:cubicBezTo>
                        <a:pt x="12" y="112"/>
                        <a:pt x="24" y="224"/>
                        <a:pt x="48" y="288"/>
                      </a:cubicBezTo>
                      <a:cubicBezTo>
                        <a:pt x="72" y="352"/>
                        <a:pt x="128" y="368"/>
                        <a:pt x="144" y="384"/>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7" name="Freeform 35"/>
                <p:cNvSpPr>
                  <a:spLocks noChangeAspect="1"/>
                </p:cNvSpPr>
                <p:nvPr/>
              </p:nvSpPr>
              <p:spPr bwMode="auto">
                <a:xfrm flipH="1">
                  <a:off x="4822296" y="5669050"/>
                  <a:ext cx="287337" cy="406400"/>
                </a:xfrm>
                <a:custGeom>
                  <a:avLst/>
                  <a:gdLst/>
                  <a:ahLst/>
                  <a:cxnLst>
                    <a:cxn ang="0">
                      <a:pos x="288" y="0"/>
                    </a:cxn>
                    <a:cxn ang="0">
                      <a:pos x="96" y="336"/>
                    </a:cxn>
                    <a:cxn ang="0">
                      <a:pos x="0" y="432"/>
                    </a:cxn>
                  </a:cxnLst>
                  <a:rect l="0" t="0" r="r" b="b"/>
                  <a:pathLst>
                    <a:path w="288" h="432">
                      <a:moveTo>
                        <a:pt x="288" y="0"/>
                      </a:moveTo>
                      <a:cubicBezTo>
                        <a:pt x="216" y="132"/>
                        <a:pt x="144" y="264"/>
                        <a:pt x="96" y="336"/>
                      </a:cubicBezTo>
                      <a:cubicBezTo>
                        <a:pt x="48" y="408"/>
                        <a:pt x="24" y="420"/>
                        <a:pt x="0" y="432"/>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8" name="Line 37"/>
                <p:cNvSpPr>
                  <a:spLocks noChangeAspect="1" noChangeShapeType="1"/>
                </p:cNvSpPr>
                <p:nvPr/>
              </p:nvSpPr>
              <p:spPr bwMode="auto">
                <a:xfrm rot="19977568" flipH="1">
                  <a:off x="4869921" y="5984963"/>
                  <a:ext cx="1587" cy="404812"/>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9" name="Line 38"/>
                <p:cNvSpPr>
                  <a:spLocks noChangeAspect="1" noChangeShapeType="1"/>
                </p:cNvSpPr>
                <p:nvPr/>
              </p:nvSpPr>
              <p:spPr bwMode="auto">
                <a:xfrm>
                  <a:off x="5014383" y="6435813"/>
                  <a:ext cx="382588" cy="0"/>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nvGrpSpPr>
              <p:cNvPr id="61" name="Grouper 60"/>
              <p:cNvGrpSpPr/>
              <p:nvPr/>
            </p:nvGrpSpPr>
            <p:grpSpPr>
              <a:xfrm>
                <a:off x="3800860" y="4491965"/>
                <a:ext cx="923540" cy="1995006"/>
                <a:chOff x="339994" y="1776571"/>
                <a:chExt cx="923540" cy="1995006"/>
              </a:xfrm>
            </p:grpSpPr>
            <p:grpSp>
              <p:nvGrpSpPr>
                <p:cNvPr id="62" name="Group 23"/>
                <p:cNvGrpSpPr>
                  <a:grpSpLocks noChangeAspect="1"/>
                </p:cNvGrpSpPr>
                <p:nvPr/>
              </p:nvGrpSpPr>
              <p:grpSpPr bwMode="auto">
                <a:xfrm>
                  <a:off x="891063" y="1776571"/>
                  <a:ext cx="197398" cy="491505"/>
                  <a:chOff x="5754" y="6629"/>
                  <a:chExt cx="393" cy="1051"/>
                </a:xfrm>
                <a:effectLst/>
              </p:grpSpPr>
              <p:sp>
                <p:nvSpPr>
                  <p:cNvPr id="73" name="Line 24"/>
                  <p:cNvSpPr>
                    <a:spLocks noChangeAspect="1" noChangeShapeType="1"/>
                  </p:cNvSpPr>
                  <p:nvPr/>
                </p:nvSpPr>
                <p:spPr bwMode="auto">
                  <a:xfrm>
                    <a:off x="5754" y="6629"/>
                    <a:ext cx="8" cy="1051"/>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4" name="Line 25"/>
                  <p:cNvSpPr>
                    <a:spLocks noChangeAspect="1" noChangeShapeType="1"/>
                  </p:cNvSpPr>
                  <p:nvPr/>
                </p:nvSpPr>
                <p:spPr bwMode="auto">
                  <a:xfrm>
                    <a:off x="6139" y="6629"/>
                    <a:ext cx="8" cy="1051"/>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sp>
              <p:nvSpPr>
                <p:cNvPr id="63" name="Line 30"/>
                <p:cNvSpPr>
                  <a:spLocks noChangeAspect="1" noChangeShapeType="1"/>
                </p:cNvSpPr>
                <p:nvPr/>
              </p:nvSpPr>
              <p:spPr bwMode="auto">
                <a:xfrm>
                  <a:off x="1121361" y="2812718"/>
                  <a:ext cx="142173" cy="376781"/>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4" name="Line 31"/>
                <p:cNvSpPr>
                  <a:spLocks noChangeAspect="1" noChangeShapeType="1"/>
                </p:cNvSpPr>
                <p:nvPr/>
              </p:nvSpPr>
              <p:spPr bwMode="auto">
                <a:xfrm flipH="1">
                  <a:off x="735965" y="2799434"/>
                  <a:ext cx="177423" cy="342967"/>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5" name="Freeform 32"/>
                <p:cNvSpPr>
                  <a:spLocks noChangeAspect="1"/>
                </p:cNvSpPr>
                <p:nvPr/>
              </p:nvSpPr>
              <p:spPr bwMode="auto">
                <a:xfrm rot="847404" flipH="1">
                  <a:off x="589091" y="3223312"/>
                  <a:ext cx="106924" cy="274132"/>
                </a:xfrm>
                <a:custGeom>
                  <a:avLst/>
                  <a:gdLst/>
                  <a:ahLst/>
                  <a:cxnLst>
                    <a:cxn ang="0">
                      <a:pos x="0" y="0"/>
                    </a:cxn>
                    <a:cxn ang="0">
                      <a:pos x="48" y="288"/>
                    </a:cxn>
                    <a:cxn ang="0">
                      <a:pos x="144" y="384"/>
                    </a:cxn>
                  </a:cxnLst>
                  <a:rect l="0" t="0" r="r" b="b"/>
                  <a:pathLst>
                    <a:path w="144" h="384">
                      <a:moveTo>
                        <a:pt x="0" y="0"/>
                      </a:moveTo>
                      <a:cubicBezTo>
                        <a:pt x="12" y="112"/>
                        <a:pt x="24" y="224"/>
                        <a:pt x="48" y="288"/>
                      </a:cubicBezTo>
                      <a:cubicBezTo>
                        <a:pt x="72" y="352"/>
                        <a:pt x="128" y="368"/>
                        <a:pt x="144" y="384"/>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6" name="Freeform 33"/>
                <p:cNvSpPr>
                  <a:spLocks noChangeAspect="1"/>
                </p:cNvSpPr>
                <p:nvPr/>
              </p:nvSpPr>
              <p:spPr bwMode="auto">
                <a:xfrm rot="2512823" flipH="1">
                  <a:off x="339994" y="3497444"/>
                  <a:ext cx="106924" cy="274133"/>
                </a:xfrm>
                <a:custGeom>
                  <a:avLst/>
                  <a:gdLst/>
                  <a:ahLst/>
                  <a:cxnLst>
                    <a:cxn ang="0">
                      <a:pos x="0" y="0"/>
                    </a:cxn>
                    <a:cxn ang="0">
                      <a:pos x="48" y="288"/>
                    </a:cxn>
                    <a:cxn ang="0">
                      <a:pos x="144" y="384"/>
                    </a:cxn>
                  </a:cxnLst>
                  <a:rect l="0" t="0" r="r" b="b"/>
                  <a:pathLst>
                    <a:path w="144" h="384">
                      <a:moveTo>
                        <a:pt x="0" y="0"/>
                      </a:moveTo>
                      <a:cubicBezTo>
                        <a:pt x="12" y="112"/>
                        <a:pt x="24" y="224"/>
                        <a:pt x="48" y="288"/>
                      </a:cubicBezTo>
                      <a:cubicBezTo>
                        <a:pt x="72" y="352"/>
                        <a:pt x="128" y="368"/>
                        <a:pt x="144" y="384"/>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7" name="Freeform 34"/>
                <p:cNvSpPr>
                  <a:spLocks noChangeAspect="1"/>
                </p:cNvSpPr>
                <p:nvPr/>
              </p:nvSpPr>
              <p:spPr bwMode="auto">
                <a:xfrm>
                  <a:off x="772389" y="3139985"/>
                  <a:ext cx="212673" cy="307946"/>
                </a:xfrm>
                <a:custGeom>
                  <a:avLst/>
                  <a:gdLst/>
                  <a:ahLst/>
                  <a:cxnLst>
                    <a:cxn ang="0">
                      <a:pos x="288" y="0"/>
                    </a:cxn>
                    <a:cxn ang="0">
                      <a:pos x="96" y="336"/>
                    </a:cxn>
                    <a:cxn ang="0">
                      <a:pos x="0" y="432"/>
                    </a:cxn>
                  </a:cxnLst>
                  <a:rect l="0" t="0" r="r" b="b"/>
                  <a:pathLst>
                    <a:path w="288" h="432">
                      <a:moveTo>
                        <a:pt x="288" y="0"/>
                      </a:moveTo>
                      <a:cubicBezTo>
                        <a:pt x="216" y="132"/>
                        <a:pt x="144" y="264"/>
                        <a:pt x="96" y="336"/>
                      </a:cubicBezTo>
                      <a:cubicBezTo>
                        <a:pt x="48" y="408"/>
                        <a:pt x="24" y="420"/>
                        <a:pt x="0" y="432"/>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8" name="Line 36"/>
                <p:cNvSpPr>
                  <a:spLocks noChangeAspect="1" noChangeShapeType="1"/>
                </p:cNvSpPr>
                <p:nvPr/>
              </p:nvSpPr>
              <p:spPr bwMode="auto">
                <a:xfrm rot="1622432">
                  <a:off x="908688" y="3394796"/>
                  <a:ext cx="0" cy="307945"/>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69" name="Line 39"/>
                <p:cNvSpPr>
                  <a:spLocks noChangeAspect="1" noChangeShapeType="1"/>
                </p:cNvSpPr>
                <p:nvPr/>
              </p:nvSpPr>
              <p:spPr bwMode="auto">
                <a:xfrm flipH="1">
                  <a:off x="518592" y="3737763"/>
                  <a:ext cx="284347" cy="0"/>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nvGrpSpPr>
                <p:cNvPr id="70" name="Group 65"/>
                <p:cNvGrpSpPr>
                  <a:grpSpLocks noChangeAspect="1"/>
                </p:cNvGrpSpPr>
                <p:nvPr/>
              </p:nvGrpSpPr>
              <p:grpSpPr bwMode="auto">
                <a:xfrm>
                  <a:off x="899483" y="2321212"/>
                  <a:ext cx="199761" cy="386442"/>
                  <a:chOff x="5754" y="6629"/>
                  <a:chExt cx="393" cy="1051"/>
                </a:xfrm>
              </p:grpSpPr>
              <p:sp>
                <p:nvSpPr>
                  <p:cNvPr id="71" name="Line 66"/>
                  <p:cNvSpPr>
                    <a:spLocks noChangeAspect="1" noChangeShapeType="1"/>
                  </p:cNvSpPr>
                  <p:nvPr/>
                </p:nvSpPr>
                <p:spPr bwMode="auto">
                  <a:xfrm>
                    <a:off x="5754" y="6629"/>
                    <a:ext cx="8" cy="1051"/>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72" name="Line 67"/>
                  <p:cNvSpPr>
                    <a:spLocks noChangeAspect="1" noChangeShapeType="1"/>
                  </p:cNvSpPr>
                  <p:nvPr/>
                </p:nvSpPr>
                <p:spPr bwMode="auto">
                  <a:xfrm>
                    <a:off x="6139" y="6629"/>
                    <a:ext cx="8" cy="1051"/>
                  </a:xfrm>
                  <a:prstGeom prst="line">
                    <a:avLst/>
                  </a:pr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grpSp>
      </p:grpSp>
      <p:pic>
        <p:nvPicPr>
          <p:cNvPr id="84" name="Image 83" descr="tombe_pluie.gif"/>
          <p:cNvPicPr>
            <a:picLocks noChangeAspect="1"/>
          </p:cNvPicPr>
          <p:nvPr/>
        </p:nvPicPr>
        <p:blipFill>
          <a:blip r:embed="rId4">
            <a:lum contrast="64000"/>
          </a:blip>
          <a:stretch>
            <a:fillRect/>
          </a:stretch>
        </p:blipFill>
        <p:spPr>
          <a:xfrm>
            <a:off x="3960061" y="5842000"/>
            <a:ext cx="891339" cy="724658"/>
          </a:xfrm>
          <a:prstGeom prst="rect">
            <a:avLst/>
          </a:prstGeom>
        </p:spPr>
      </p:pic>
      <p:grpSp>
        <p:nvGrpSpPr>
          <p:cNvPr id="85" name="Grouper 101"/>
          <p:cNvGrpSpPr/>
          <p:nvPr/>
        </p:nvGrpSpPr>
        <p:grpSpPr>
          <a:xfrm>
            <a:off x="3232625" y="3864973"/>
            <a:ext cx="3174218" cy="2533344"/>
            <a:chOff x="2855383" y="3779925"/>
            <a:chExt cx="4460875" cy="2700338"/>
          </a:xfrm>
        </p:grpSpPr>
        <p:grpSp>
          <p:nvGrpSpPr>
            <p:cNvPr id="86" name="Grouper 100"/>
            <p:cNvGrpSpPr/>
            <p:nvPr/>
          </p:nvGrpSpPr>
          <p:grpSpPr>
            <a:xfrm>
              <a:off x="5157258" y="3779925"/>
              <a:ext cx="2159000" cy="2700338"/>
              <a:chOff x="5157258" y="3779925"/>
              <a:chExt cx="2159000" cy="2700338"/>
            </a:xfrm>
          </p:grpSpPr>
          <p:sp>
            <p:nvSpPr>
              <p:cNvPr id="98" name="Freeform 42"/>
              <p:cNvSpPr>
                <a:spLocks noChangeAspect="1"/>
              </p:cNvSpPr>
              <p:nvPr/>
            </p:nvSpPr>
            <p:spPr bwMode="auto">
              <a:xfrm>
                <a:off x="6787621" y="6075450"/>
                <a:ext cx="528637" cy="404813"/>
              </a:xfrm>
              <a:custGeom>
                <a:avLst/>
                <a:gdLst/>
                <a:ahLst/>
                <a:cxnLst>
                  <a:cxn ang="0">
                    <a:pos x="528" y="432"/>
                  </a:cxn>
                  <a:cxn ang="0">
                    <a:pos x="336" y="96"/>
                  </a:cxn>
                  <a:cxn ang="0">
                    <a:pos x="0" y="0"/>
                  </a:cxn>
                </a:cxnLst>
                <a:rect l="0" t="0" r="r" b="b"/>
                <a:pathLst>
                  <a:path w="528" h="432">
                    <a:moveTo>
                      <a:pt x="528" y="432"/>
                    </a:moveTo>
                    <a:cubicBezTo>
                      <a:pt x="476" y="300"/>
                      <a:pt x="424" y="168"/>
                      <a:pt x="336" y="96"/>
                    </a:cubicBezTo>
                    <a:cubicBezTo>
                      <a:pt x="248" y="24"/>
                      <a:pt x="124" y="12"/>
                      <a:pt x="0"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9" name="Freeform 43"/>
              <p:cNvSpPr>
                <a:spLocks noChangeAspect="1"/>
              </p:cNvSpPr>
              <p:nvPr/>
            </p:nvSpPr>
            <p:spPr bwMode="auto">
              <a:xfrm>
                <a:off x="5828771" y="5805575"/>
                <a:ext cx="815975" cy="261938"/>
              </a:xfrm>
              <a:custGeom>
                <a:avLst/>
                <a:gdLst/>
                <a:ahLst/>
                <a:cxnLst>
                  <a:cxn ang="0">
                    <a:pos x="816" y="240"/>
                  </a:cxn>
                  <a:cxn ang="0">
                    <a:pos x="480" y="240"/>
                  </a:cxn>
                  <a:cxn ang="0">
                    <a:pos x="240" y="240"/>
                  </a:cxn>
                  <a:cxn ang="0">
                    <a:pos x="0" y="0"/>
                  </a:cxn>
                </a:cxnLst>
                <a:rect l="0" t="0" r="r" b="b"/>
                <a:pathLst>
                  <a:path w="816" h="280">
                    <a:moveTo>
                      <a:pt x="816" y="240"/>
                    </a:moveTo>
                    <a:cubicBezTo>
                      <a:pt x="696" y="240"/>
                      <a:pt x="576" y="240"/>
                      <a:pt x="480" y="240"/>
                    </a:cubicBezTo>
                    <a:cubicBezTo>
                      <a:pt x="384" y="240"/>
                      <a:pt x="320" y="280"/>
                      <a:pt x="240" y="240"/>
                    </a:cubicBezTo>
                    <a:cubicBezTo>
                      <a:pt x="160" y="200"/>
                      <a:pt x="80" y="100"/>
                      <a:pt x="0"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0" name="Freeform 44"/>
              <p:cNvSpPr>
                <a:spLocks noChangeAspect="1"/>
              </p:cNvSpPr>
              <p:nvPr/>
            </p:nvSpPr>
            <p:spPr bwMode="auto">
              <a:xfrm>
                <a:off x="5781146" y="6029413"/>
                <a:ext cx="527050" cy="315912"/>
              </a:xfrm>
              <a:custGeom>
                <a:avLst/>
                <a:gdLst/>
                <a:ahLst/>
                <a:cxnLst>
                  <a:cxn ang="0">
                    <a:pos x="488" y="0"/>
                  </a:cxn>
                  <a:cxn ang="0">
                    <a:pos x="200" y="48"/>
                  </a:cxn>
                  <a:cxn ang="0">
                    <a:pos x="56" y="96"/>
                  </a:cxn>
                  <a:cxn ang="0">
                    <a:pos x="8" y="192"/>
                  </a:cxn>
                  <a:cxn ang="0">
                    <a:pos x="104" y="192"/>
                  </a:cxn>
                </a:cxnLst>
                <a:rect l="0" t="0" r="r" b="b"/>
                <a:pathLst>
                  <a:path w="488" h="208">
                    <a:moveTo>
                      <a:pt x="488" y="0"/>
                    </a:moveTo>
                    <a:cubicBezTo>
                      <a:pt x="380" y="16"/>
                      <a:pt x="272" y="32"/>
                      <a:pt x="200" y="48"/>
                    </a:cubicBezTo>
                    <a:cubicBezTo>
                      <a:pt x="128" y="64"/>
                      <a:pt x="88" y="72"/>
                      <a:pt x="56" y="96"/>
                    </a:cubicBezTo>
                    <a:cubicBezTo>
                      <a:pt x="24" y="120"/>
                      <a:pt x="0" y="176"/>
                      <a:pt x="8" y="192"/>
                    </a:cubicBezTo>
                    <a:cubicBezTo>
                      <a:pt x="16" y="208"/>
                      <a:pt x="60" y="200"/>
                      <a:pt x="104" y="192"/>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1" name="Freeform 45"/>
              <p:cNvSpPr>
                <a:spLocks noChangeAspect="1"/>
              </p:cNvSpPr>
              <p:nvPr/>
            </p:nvSpPr>
            <p:spPr bwMode="auto">
              <a:xfrm>
                <a:off x="6787621" y="6345325"/>
                <a:ext cx="384175" cy="134938"/>
              </a:xfrm>
              <a:custGeom>
                <a:avLst/>
                <a:gdLst/>
                <a:ahLst/>
                <a:cxnLst>
                  <a:cxn ang="0">
                    <a:pos x="384" y="144"/>
                  </a:cxn>
                  <a:cxn ang="0">
                    <a:pos x="240" y="48"/>
                  </a:cxn>
                  <a:cxn ang="0">
                    <a:pos x="0" y="0"/>
                  </a:cxn>
                </a:cxnLst>
                <a:rect l="0" t="0" r="r" b="b"/>
                <a:pathLst>
                  <a:path w="384" h="144">
                    <a:moveTo>
                      <a:pt x="384" y="144"/>
                    </a:moveTo>
                    <a:cubicBezTo>
                      <a:pt x="344" y="108"/>
                      <a:pt x="304" y="72"/>
                      <a:pt x="240" y="48"/>
                    </a:cubicBezTo>
                    <a:cubicBezTo>
                      <a:pt x="176" y="24"/>
                      <a:pt x="88" y="12"/>
                      <a:pt x="0"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2" name="Freeform 46"/>
              <p:cNvSpPr>
                <a:spLocks noChangeAspect="1"/>
              </p:cNvSpPr>
              <p:nvPr/>
            </p:nvSpPr>
            <p:spPr bwMode="auto">
              <a:xfrm>
                <a:off x="5493808" y="5624600"/>
                <a:ext cx="239713" cy="404813"/>
              </a:xfrm>
              <a:custGeom>
                <a:avLst/>
                <a:gdLst/>
                <a:ahLst/>
                <a:cxnLst>
                  <a:cxn ang="0">
                    <a:pos x="240" y="432"/>
                  </a:cxn>
                  <a:cxn ang="0">
                    <a:pos x="48" y="144"/>
                  </a:cxn>
                  <a:cxn ang="0">
                    <a:pos x="0" y="0"/>
                  </a:cxn>
                </a:cxnLst>
                <a:rect l="0" t="0" r="r" b="b"/>
                <a:pathLst>
                  <a:path w="240" h="432">
                    <a:moveTo>
                      <a:pt x="240" y="432"/>
                    </a:moveTo>
                    <a:cubicBezTo>
                      <a:pt x="164" y="324"/>
                      <a:pt x="88" y="216"/>
                      <a:pt x="48" y="144"/>
                    </a:cubicBezTo>
                    <a:cubicBezTo>
                      <a:pt x="8" y="72"/>
                      <a:pt x="4" y="36"/>
                      <a:pt x="0"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3" name="Line 51"/>
              <p:cNvSpPr>
                <a:spLocks noChangeAspect="1" noChangeShapeType="1"/>
              </p:cNvSpPr>
              <p:nvPr/>
            </p:nvSpPr>
            <p:spPr bwMode="auto">
              <a:xfrm flipH="1" flipV="1">
                <a:off x="5446183" y="5264238"/>
                <a:ext cx="190500" cy="3603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4" name="Line 54"/>
              <p:cNvSpPr>
                <a:spLocks noChangeAspect="1" noChangeShapeType="1"/>
              </p:cNvSpPr>
              <p:nvPr/>
            </p:nvSpPr>
            <p:spPr bwMode="auto">
              <a:xfrm flipH="1" flipV="1">
                <a:off x="5252508" y="5129300"/>
                <a:ext cx="193675" cy="360363"/>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5" name="Line 56"/>
              <p:cNvSpPr>
                <a:spLocks noChangeAspect="1" noChangeShapeType="1"/>
              </p:cNvSpPr>
              <p:nvPr/>
            </p:nvSpPr>
            <p:spPr bwMode="auto">
              <a:xfrm flipH="1" flipV="1">
                <a:off x="5396971" y="4724488"/>
                <a:ext cx="49212" cy="40481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6" name="Line 57"/>
              <p:cNvSpPr>
                <a:spLocks noChangeAspect="1" noChangeShapeType="1"/>
              </p:cNvSpPr>
              <p:nvPr/>
            </p:nvSpPr>
            <p:spPr bwMode="auto">
              <a:xfrm flipH="1" flipV="1">
                <a:off x="5157258" y="4589550"/>
                <a:ext cx="49213" cy="404813"/>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7" name="Line 59"/>
              <p:cNvSpPr>
                <a:spLocks noChangeAspect="1" noChangeShapeType="1"/>
              </p:cNvSpPr>
              <p:nvPr/>
            </p:nvSpPr>
            <p:spPr bwMode="auto">
              <a:xfrm flipV="1">
                <a:off x="5396971" y="4184738"/>
                <a:ext cx="49212" cy="4492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8" name="Line 60"/>
              <p:cNvSpPr>
                <a:spLocks noChangeAspect="1" noChangeShapeType="1"/>
              </p:cNvSpPr>
              <p:nvPr/>
            </p:nvSpPr>
            <p:spPr bwMode="auto">
              <a:xfrm flipV="1">
                <a:off x="5206471" y="4094250"/>
                <a:ext cx="46037" cy="450850"/>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09" name="Freeform 61"/>
              <p:cNvSpPr>
                <a:spLocks noChangeAspect="1"/>
              </p:cNvSpPr>
              <p:nvPr/>
            </p:nvSpPr>
            <p:spPr bwMode="auto">
              <a:xfrm>
                <a:off x="5396971" y="3779925"/>
                <a:ext cx="384175" cy="223838"/>
              </a:xfrm>
              <a:custGeom>
                <a:avLst/>
                <a:gdLst/>
                <a:ahLst/>
                <a:cxnLst>
                  <a:cxn ang="0">
                    <a:pos x="0" y="240"/>
                  </a:cxn>
                  <a:cxn ang="0">
                    <a:pos x="96" y="96"/>
                  </a:cxn>
                  <a:cxn ang="0">
                    <a:pos x="384" y="0"/>
                  </a:cxn>
                </a:cxnLst>
                <a:rect l="0" t="0" r="r" b="b"/>
                <a:pathLst>
                  <a:path w="384" h="240">
                    <a:moveTo>
                      <a:pt x="0" y="240"/>
                    </a:moveTo>
                    <a:cubicBezTo>
                      <a:pt x="16" y="188"/>
                      <a:pt x="32" y="136"/>
                      <a:pt x="96" y="96"/>
                    </a:cubicBezTo>
                    <a:cubicBezTo>
                      <a:pt x="160" y="56"/>
                      <a:pt x="272" y="28"/>
                      <a:pt x="384" y="0"/>
                    </a:cubicBezTo>
                  </a:path>
                </a:pathLst>
              </a:custGeom>
              <a:noFill/>
              <a:ln w="19050" cap="flat" cmpd="sng" algn="ctr">
                <a:solidFill>
                  <a:srgbClr val="FF0000"/>
                </a:solidFill>
                <a:prstDash val="solid"/>
                <a:round/>
                <a:headEnd type="none" w="med" len="med"/>
                <a:tailEnd type="triangle" w="med" len="med"/>
              </a:ln>
              <a:scene3d>
                <a:camera prst="orthographicFront"/>
                <a:lightRig rig="threePt" dir="t"/>
              </a:scene3d>
              <a:sp3d/>
            </p:spPr>
            <p:txBody>
              <a:bodyPr vert="horz" wrap="square" lIns="91440" tIns="45720" rIns="91440" bIns="45720" numCol="1" anchor="ctr" anchorCtr="0" compatLnSpc="1">
                <a:prstTxWarp prst="textNoShape">
                  <a:avLst/>
                </a:prstTxWarp>
              </a:bodyPr>
              <a:lstStyle/>
              <a:p>
                <a:endParaRPr lang="fr-FR"/>
              </a:p>
            </p:txBody>
          </p:sp>
          <p:sp>
            <p:nvSpPr>
              <p:cNvPr id="110" name="Freeform 62"/>
              <p:cNvSpPr>
                <a:spLocks noChangeAspect="1"/>
              </p:cNvSpPr>
              <p:nvPr/>
            </p:nvSpPr>
            <p:spPr bwMode="auto">
              <a:xfrm>
                <a:off x="5781146" y="3824375"/>
                <a:ext cx="384175" cy="225425"/>
              </a:xfrm>
              <a:custGeom>
                <a:avLst/>
                <a:gdLst/>
                <a:ahLst/>
                <a:cxnLst>
                  <a:cxn ang="0">
                    <a:pos x="0" y="240"/>
                  </a:cxn>
                  <a:cxn ang="0">
                    <a:pos x="96" y="96"/>
                  </a:cxn>
                  <a:cxn ang="0">
                    <a:pos x="384" y="0"/>
                  </a:cxn>
                </a:cxnLst>
                <a:rect l="0" t="0" r="r" b="b"/>
                <a:pathLst>
                  <a:path w="384" h="240">
                    <a:moveTo>
                      <a:pt x="0" y="240"/>
                    </a:moveTo>
                    <a:cubicBezTo>
                      <a:pt x="16" y="188"/>
                      <a:pt x="32" y="136"/>
                      <a:pt x="96" y="96"/>
                    </a:cubicBezTo>
                    <a:cubicBezTo>
                      <a:pt x="160" y="56"/>
                      <a:pt x="272" y="28"/>
                      <a:pt x="384"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nvGrpSpPr>
            <p:cNvPr id="87" name="Grouper 99"/>
            <p:cNvGrpSpPr/>
            <p:nvPr/>
          </p:nvGrpSpPr>
          <p:grpSpPr>
            <a:xfrm>
              <a:off x="2855383" y="4094250"/>
              <a:ext cx="1392238" cy="2386013"/>
              <a:chOff x="2855383" y="4094250"/>
              <a:chExt cx="1392238" cy="2386013"/>
            </a:xfrm>
          </p:grpSpPr>
          <p:sp>
            <p:nvSpPr>
              <p:cNvPr id="88" name="Freeform 47"/>
              <p:cNvSpPr>
                <a:spLocks noChangeAspect="1"/>
              </p:cNvSpPr>
              <p:nvPr/>
            </p:nvSpPr>
            <p:spPr bwMode="auto">
              <a:xfrm>
                <a:off x="2855383" y="6029413"/>
                <a:ext cx="384175" cy="450850"/>
              </a:xfrm>
              <a:custGeom>
                <a:avLst/>
                <a:gdLst/>
                <a:ahLst/>
                <a:cxnLst>
                  <a:cxn ang="0">
                    <a:pos x="0" y="480"/>
                  </a:cxn>
                  <a:cxn ang="0">
                    <a:pos x="240" y="288"/>
                  </a:cxn>
                  <a:cxn ang="0">
                    <a:pos x="336" y="144"/>
                  </a:cxn>
                  <a:cxn ang="0">
                    <a:pos x="384" y="0"/>
                  </a:cxn>
                </a:cxnLst>
                <a:rect l="0" t="0" r="r" b="b"/>
                <a:pathLst>
                  <a:path w="384" h="480">
                    <a:moveTo>
                      <a:pt x="0" y="480"/>
                    </a:moveTo>
                    <a:cubicBezTo>
                      <a:pt x="92" y="412"/>
                      <a:pt x="184" y="344"/>
                      <a:pt x="240" y="288"/>
                    </a:cubicBezTo>
                    <a:cubicBezTo>
                      <a:pt x="296" y="232"/>
                      <a:pt x="312" y="192"/>
                      <a:pt x="336" y="144"/>
                    </a:cubicBezTo>
                    <a:cubicBezTo>
                      <a:pt x="360" y="96"/>
                      <a:pt x="376" y="16"/>
                      <a:pt x="384"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89" name="Freeform 48"/>
              <p:cNvSpPr>
                <a:spLocks noChangeAspect="1"/>
              </p:cNvSpPr>
              <p:nvPr/>
            </p:nvSpPr>
            <p:spPr bwMode="auto">
              <a:xfrm>
                <a:off x="3096683" y="6029413"/>
                <a:ext cx="384175" cy="450850"/>
              </a:xfrm>
              <a:custGeom>
                <a:avLst/>
                <a:gdLst/>
                <a:ahLst/>
                <a:cxnLst>
                  <a:cxn ang="0">
                    <a:pos x="0" y="480"/>
                  </a:cxn>
                  <a:cxn ang="0">
                    <a:pos x="240" y="288"/>
                  </a:cxn>
                  <a:cxn ang="0">
                    <a:pos x="336" y="144"/>
                  </a:cxn>
                  <a:cxn ang="0">
                    <a:pos x="384" y="0"/>
                  </a:cxn>
                </a:cxnLst>
                <a:rect l="0" t="0" r="r" b="b"/>
                <a:pathLst>
                  <a:path w="384" h="480">
                    <a:moveTo>
                      <a:pt x="0" y="480"/>
                    </a:moveTo>
                    <a:cubicBezTo>
                      <a:pt x="92" y="412"/>
                      <a:pt x="184" y="344"/>
                      <a:pt x="240" y="288"/>
                    </a:cubicBezTo>
                    <a:cubicBezTo>
                      <a:pt x="296" y="232"/>
                      <a:pt x="312" y="192"/>
                      <a:pt x="336" y="144"/>
                    </a:cubicBezTo>
                    <a:cubicBezTo>
                      <a:pt x="360" y="96"/>
                      <a:pt x="376" y="16"/>
                      <a:pt x="384"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0" name="Line 49"/>
              <p:cNvSpPr>
                <a:spLocks noChangeAspect="1" noChangeShapeType="1"/>
              </p:cNvSpPr>
              <p:nvPr/>
            </p:nvSpPr>
            <p:spPr bwMode="auto">
              <a:xfrm flipV="1">
                <a:off x="3431646" y="5489663"/>
                <a:ext cx="192087" cy="3603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1" name="Line 50"/>
              <p:cNvSpPr>
                <a:spLocks noChangeAspect="1" noChangeShapeType="1"/>
              </p:cNvSpPr>
              <p:nvPr/>
            </p:nvSpPr>
            <p:spPr bwMode="auto">
              <a:xfrm flipV="1">
                <a:off x="3671358" y="5445213"/>
                <a:ext cx="192088" cy="3603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2" name="Line 52"/>
              <p:cNvSpPr>
                <a:spLocks noChangeAspect="1" noChangeShapeType="1"/>
              </p:cNvSpPr>
              <p:nvPr/>
            </p:nvSpPr>
            <p:spPr bwMode="auto">
              <a:xfrm flipV="1">
                <a:off x="3718983" y="4994363"/>
                <a:ext cx="192088" cy="3603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3" name="Line 53"/>
              <p:cNvSpPr>
                <a:spLocks noChangeAspect="1" noChangeShapeType="1"/>
              </p:cNvSpPr>
              <p:nvPr/>
            </p:nvSpPr>
            <p:spPr bwMode="auto">
              <a:xfrm flipV="1">
                <a:off x="3958696" y="4994363"/>
                <a:ext cx="192087" cy="36036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4" name="Line 55"/>
              <p:cNvSpPr>
                <a:spLocks noChangeAspect="1" noChangeShapeType="1"/>
              </p:cNvSpPr>
              <p:nvPr/>
            </p:nvSpPr>
            <p:spPr bwMode="auto">
              <a:xfrm flipV="1">
                <a:off x="4150783" y="4454613"/>
                <a:ext cx="47625" cy="404812"/>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5" name="Line 58"/>
              <p:cNvSpPr>
                <a:spLocks noChangeAspect="1" noChangeShapeType="1"/>
              </p:cNvSpPr>
              <p:nvPr/>
            </p:nvSpPr>
            <p:spPr bwMode="auto">
              <a:xfrm flipV="1">
                <a:off x="3911071" y="4589550"/>
                <a:ext cx="47625" cy="404813"/>
              </a:xfrm>
              <a:prstGeom prst="line">
                <a:avLst/>
              </a:pr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6" name="Freeform 63"/>
              <p:cNvSpPr>
                <a:spLocks noChangeAspect="1"/>
              </p:cNvSpPr>
              <p:nvPr/>
            </p:nvSpPr>
            <p:spPr bwMode="auto">
              <a:xfrm flipH="1">
                <a:off x="3623733" y="4229188"/>
                <a:ext cx="384175" cy="225425"/>
              </a:xfrm>
              <a:custGeom>
                <a:avLst/>
                <a:gdLst/>
                <a:ahLst/>
                <a:cxnLst>
                  <a:cxn ang="0">
                    <a:pos x="0" y="240"/>
                  </a:cxn>
                  <a:cxn ang="0">
                    <a:pos x="96" y="96"/>
                  </a:cxn>
                  <a:cxn ang="0">
                    <a:pos x="384" y="0"/>
                  </a:cxn>
                </a:cxnLst>
                <a:rect l="0" t="0" r="r" b="b"/>
                <a:pathLst>
                  <a:path w="384" h="240">
                    <a:moveTo>
                      <a:pt x="0" y="240"/>
                    </a:moveTo>
                    <a:cubicBezTo>
                      <a:pt x="16" y="188"/>
                      <a:pt x="32" y="136"/>
                      <a:pt x="96" y="96"/>
                    </a:cubicBezTo>
                    <a:cubicBezTo>
                      <a:pt x="160" y="56"/>
                      <a:pt x="272" y="28"/>
                      <a:pt x="384"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97" name="Freeform 64"/>
              <p:cNvSpPr>
                <a:spLocks noChangeAspect="1"/>
              </p:cNvSpPr>
              <p:nvPr/>
            </p:nvSpPr>
            <p:spPr bwMode="auto">
              <a:xfrm flipH="1">
                <a:off x="3863446" y="4094250"/>
                <a:ext cx="384175" cy="225425"/>
              </a:xfrm>
              <a:custGeom>
                <a:avLst/>
                <a:gdLst/>
                <a:ahLst/>
                <a:cxnLst>
                  <a:cxn ang="0">
                    <a:pos x="0" y="240"/>
                  </a:cxn>
                  <a:cxn ang="0">
                    <a:pos x="96" y="96"/>
                  </a:cxn>
                  <a:cxn ang="0">
                    <a:pos x="384" y="0"/>
                  </a:cxn>
                </a:cxnLst>
                <a:rect l="0" t="0" r="r" b="b"/>
                <a:pathLst>
                  <a:path w="384" h="240">
                    <a:moveTo>
                      <a:pt x="0" y="240"/>
                    </a:moveTo>
                    <a:cubicBezTo>
                      <a:pt x="16" y="188"/>
                      <a:pt x="32" y="136"/>
                      <a:pt x="96" y="96"/>
                    </a:cubicBezTo>
                    <a:cubicBezTo>
                      <a:pt x="160" y="56"/>
                      <a:pt x="272" y="28"/>
                      <a:pt x="384" y="0"/>
                    </a:cubicBezTo>
                  </a:path>
                </a:pathLst>
              </a:custGeom>
              <a:noFill/>
              <a:ln w="19050" cap="flat" cmpd="sng" algn="ctr">
                <a:solidFill>
                  <a:srgbClr val="FF0000"/>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grpSp>
        <p:nvGrpSpPr>
          <p:cNvPr id="111" name="Grouper 110"/>
          <p:cNvGrpSpPr/>
          <p:nvPr/>
        </p:nvGrpSpPr>
        <p:grpSpPr>
          <a:xfrm>
            <a:off x="2921002" y="4024167"/>
            <a:ext cx="3248233" cy="1165526"/>
            <a:chOff x="2921002" y="4024167"/>
            <a:chExt cx="3140233" cy="1165526"/>
          </a:xfrm>
        </p:grpSpPr>
        <p:grpSp>
          <p:nvGrpSpPr>
            <p:cNvPr id="112" name="Group 68"/>
            <p:cNvGrpSpPr>
              <a:grpSpLocks/>
            </p:cNvGrpSpPr>
            <p:nvPr/>
          </p:nvGrpSpPr>
          <p:grpSpPr bwMode="auto">
            <a:xfrm>
              <a:off x="3018469" y="4231291"/>
              <a:ext cx="2866044" cy="958402"/>
              <a:chOff x="2480" y="6658"/>
              <a:chExt cx="6933" cy="1777"/>
            </a:xfrm>
          </p:grpSpPr>
          <p:sp>
            <p:nvSpPr>
              <p:cNvPr id="118" name="Freeform 69"/>
              <p:cNvSpPr>
                <a:spLocks noChangeAspect="1"/>
              </p:cNvSpPr>
              <p:nvPr/>
            </p:nvSpPr>
            <p:spPr bwMode="auto">
              <a:xfrm>
                <a:off x="9060" y="7702"/>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19" name="Freeform 70"/>
              <p:cNvSpPr>
                <a:spLocks noChangeAspect="1"/>
              </p:cNvSpPr>
              <p:nvPr/>
            </p:nvSpPr>
            <p:spPr bwMode="auto">
              <a:xfrm rot="1688731" flipH="1">
                <a:off x="3014" y="6658"/>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20" name="Freeform 71"/>
              <p:cNvSpPr>
                <a:spLocks noChangeAspect="1"/>
              </p:cNvSpPr>
              <p:nvPr/>
            </p:nvSpPr>
            <p:spPr bwMode="auto">
              <a:xfrm flipH="1">
                <a:off x="2480" y="7600"/>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21" name="Freeform 72"/>
              <p:cNvSpPr>
                <a:spLocks noChangeAspect="1"/>
              </p:cNvSpPr>
              <p:nvPr/>
            </p:nvSpPr>
            <p:spPr bwMode="auto">
              <a:xfrm>
                <a:off x="8537" y="6785"/>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nvGrpSpPr>
            <p:cNvPr id="113" name="Group 68"/>
            <p:cNvGrpSpPr>
              <a:grpSpLocks/>
            </p:cNvGrpSpPr>
            <p:nvPr/>
          </p:nvGrpSpPr>
          <p:grpSpPr bwMode="auto">
            <a:xfrm>
              <a:off x="2921002" y="4024167"/>
              <a:ext cx="3140233" cy="756907"/>
              <a:chOff x="2480" y="6658"/>
              <a:chExt cx="6933" cy="1777"/>
            </a:xfrm>
          </p:grpSpPr>
          <p:sp>
            <p:nvSpPr>
              <p:cNvPr id="114" name="Freeform 69"/>
              <p:cNvSpPr>
                <a:spLocks noChangeAspect="1"/>
              </p:cNvSpPr>
              <p:nvPr/>
            </p:nvSpPr>
            <p:spPr bwMode="auto">
              <a:xfrm>
                <a:off x="9060" y="7702"/>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15" name="Freeform 70"/>
              <p:cNvSpPr>
                <a:spLocks noChangeAspect="1"/>
              </p:cNvSpPr>
              <p:nvPr/>
            </p:nvSpPr>
            <p:spPr bwMode="auto">
              <a:xfrm rot="1688731" flipH="1">
                <a:off x="3014" y="6658"/>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16" name="Freeform 71"/>
              <p:cNvSpPr>
                <a:spLocks noChangeAspect="1"/>
              </p:cNvSpPr>
              <p:nvPr/>
            </p:nvSpPr>
            <p:spPr bwMode="auto">
              <a:xfrm flipH="1">
                <a:off x="2480" y="7600"/>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sp>
            <p:nvSpPr>
              <p:cNvPr id="117" name="Freeform 72"/>
              <p:cNvSpPr>
                <a:spLocks noChangeAspect="1"/>
              </p:cNvSpPr>
              <p:nvPr/>
            </p:nvSpPr>
            <p:spPr bwMode="auto">
              <a:xfrm>
                <a:off x="8537" y="6785"/>
                <a:ext cx="353" cy="733"/>
              </a:xfrm>
              <a:custGeom>
                <a:avLst/>
                <a:gdLst/>
                <a:ahLst/>
                <a:cxnLst>
                  <a:cxn ang="0">
                    <a:pos x="0" y="0"/>
                  </a:cxn>
                  <a:cxn ang="0">
                    <a:pos x="144" y="144"/>
                  </a:cxn>
                  <a:cxn ang="0">
                    <a:pos x="192" y="288"/>
                  </a:cxn>
                  <a:cxn ang="0">
                    <a:pos x="240" y="480"/>
                  </a:cxn>
                </a:cxnLst>
                <a:rect l="0" t="0" r="r" b="b"/>
                <a:pathLst>
                  <a:path w="240" h="480">
                    <a:moveTo>
                      <a:pt x="0" y="0"/>
                    </a:moveTo>
                    <a:cubicBezTo>
                      <a:pt x="56" y="48"/>
                      <a:pt x="112" y="96"/>
                      <a:pt x="144" y="144"/>
                    </a:cubicBezTo>
                    <a:cubicBezTo>
                      <a:pt x="176" y="192"/>
                      <a:pt x="176" y="232"/>
                      <a:pt x="192" y="288"/>
                    </a:cubicBezTo>
                    <a:cubicBezTo>
                      <a:pt x="208" y="344"/>
                      <a:pt x="232" y="448"/>
                      <a:pt x="240" y="480"/>
                    </a:cubicBezTo>
                  </a:path>
                </a:pathLst>
              </a:custGeom>
              <a:noFill/>
              <a:ln w="19050" cap="flat" cmpd="sng" algn="ctr">
                <a:solidFill>
                  <a:srgbClr val="3333CC"/>
                </a:solidFill>
                <a:prstDash val="solid"/>
                <a:round/>
                <a:headEnd type="none" w="med" len="med"/>
                <a:tailEnd type="triangle" w="med" len="med"/>
              </a:ln>
            </p:spPr>
            <p:txBody>
              <a:bodyPr vert="horz" wrap="square" lIns="91440" tIns="45720" rIns="91440" bIns="45720" numCol="1" anchor="ctr" anchorCtr="0" compatLnSpc="1">
                <a:prstTxWarp prst="textNoShape">
                  <a:avLst/>
                </a:prstTxWarp>
              </a:bodyPr>
              <a:lstStyle/>
              <a:p>
                <a:endParaRPr lang="fr-FR"/>
              </a:p>
            </p:txBody>
          </p:sp>
        </p:grpSp>
      </p:grpSp>
      <p:pic>
        <p:nvPicPr>
          <p:cNvPr id="122" name="Image 121" descr="Unknown.jpeg"/>
          <p:cNvPicPr>
            <a:picLocks noChangeAspect="1"/>
          </p:cNvPicPr>
          <p:nvPr/>
        </p:nvPicPr>
        <p:blipFill>
          <a:blip r:embed="rId5">
            <a:clrChange>
              <a:clrFrom>
                <a:srgbClr val="FEFCFE"/>
              </a:clrFrom>
              <a:clrTo>
                <a:srgbClr val="FEFCFE">
                  <a:alpha val="0"/>
                </a:srgbClr>
              </a:clrTo>
            </a:clrChange>
          </a:blip>
          <a:stretch>
            <a:fillRect/>
          </a:stretch>
        </p:blipFill>
        <p:spPr>
          <a:xfrm rot="1986244">
            <a:off x="3525294" y="5804813"/>
            <a:ext cx="735308" cy="833855"/>
          </a:xfrm>
          <a:prstGeom prst="rect">
            <a:avLst/>
          </a:prstGeom>
        </p:spPr>
      </p:pic>
      <p:pic>
        <p:nvPicPr>
          <p:cNvPr id="123" name="Image 122" descr="images-2.jpeg"/>
          <p:cNvPicPr>
            <a:picLocks noChangeAspect="1"/>
          </p:cNvPicPr>
          <p:nvPr/>
        </p:nvPicPr>
        <p:blipFill>
          <a:blip r:embed="rId6">
            <a:clrChange>
              <a:clrFrom>
                <a:srgbClr val="FFFFFF"/>
              </a:clrFrom>
              <a:clrTo>
                <a:srgbClr val="FFFFFF">
                  <a:alpha val="0"/>
                </a:srgbClr>
              </a:clrTo>
            </a:clrChange>
            <a:lum bright="-22000" contrast="35000"/>
            <a:extLst>
              <a:ext uri="{28A0092B-C50C-407E-A947-70E740481C1C}">
                <a14:useLocalDpi xmlns:a14="http://schemas.microsoft.com/office/drawing/2010/main"/>
              </a:ext>
            </a:extLst>
          </a:blip>
          <a:srcRect/>
          <a:stretch>
            <a:fillRect/>
          </a:stretch>
        </p:blipFill>
        <p:spPr>
          <a:xfrm>
            <a:off x="4361555" y="5423048"/>
            <a:ext cx="208136" cy="337049"/>
          </a:xfrm>
          <a:prstGeom prst="rect">
            <a:avLst/>
          </a:prstGeom>
        </p:spPr>
      </p:pic>
      <p:pic>
        <p:nvPicPr>
          <p:cNvPr id="124" name="Image 123" descr="images.jpe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320075" y="3883366"/>
            <a:ext cx="481904" cy="495680"/>
          </a:xfrm>
          <a:prstGeom prst="rect">
            <a:avLst/>
          </a:prstGeom>
        </p:spPr>
      </p:pic>
      <p:sp>
        <p:nvSpPr>
          <p:cNvPr id="125" name="Text Box 4">
            <a:extLst>
              <a:ext uri="{FF2B5EF4-FFF2-40B4-BE49-F238E27FC236}">
                <a16:creationId xmlns:a16="http://schemas.microsoft.com/office/drawing/2014/main" id="{635D26ED-48C0-3344-9DAF-8408C72843C6}"/>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128308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22" presetClass="entr" presetSubtype="1" repeatCount="indefinite"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wipe(up)">
                                      <p:cBhvr>
                                        <p:cTn id="41" dur="1000"/>
                                        <p:tgtEl>
                                          <p:spTgt spid="122"/>
                                        </p:tgtEl>
                                      </p:cBhvr>
                                    </p:animEffect>
                                  </p:childTnLst>
                                </p:cTn>
                              </p:par>
                              <p:par>
                                <p:cTn id="42" presetID="1" presetClass="entr" presetSubtype="0" fill="hold" nodeType="withEffect">
                                  <p:stCondLst>
                                    <p:cond delay="0"/>
                                  </p:stCondLst>
                                  <p:childTnLst>
                                    <p:set>
                                      <p:cBhvr>
                                        <p:cTn id="43" dur="1" fill="hold">
                                          <p:stCondLst>
                                            <p:cond delay="0"/>
                                          </p:stCondLst>
                                        </p:cTn>
                                        <p:tgtEl>
                                          <p:spTgt spid="8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up)">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wipe(down)">
                                      <p:cBhvr>
                                        <p:cTn id="61" dur="1000"/>
                                        <p:tgtEl>
                                          <p:spTgt spid="8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wipe(up)">
                                      <p:cBhvr>
                                        <p:cTn id="66"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bldLvl="2"/>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a:blip r:embed="rId2">
            <a:clrChange>
              <a:clrFrom>
                <a:srgbClr val="E8E8E8"/>
              </a:clrFrom>
              <a:clrTo>
                <a:srgbClr val="E8E8E8">
                  <a:alpha val="0"/>
                </a:srgbClr>
              </a:clrTo>
            </a:clrChange>
            <a:extLst>
              <a:ext uri="{28A0092B-C50C-407E-A947-70E740481C1C}">
                <a14:useLocalDpi xmlns:a14="http://schemas.microsoft.com/office/drawing/2010/main"/>
              </a:ext>
            </a:extLst>
          </a:blip>
          <a:srcRect/>
          <a:stretch>
            <a:fillRect/>
          </a:stretch>
        </p:blipFill>
        <p:spPr bwMode="auto">
          <a:xfrm>
            <a:off x="4870567" y="495301"/>
            <a:ext cx="532204" cy="424382"/>
          </a:xfrm>
          <a:prstGeom prst="rect">
            <a:avLst/>
          </a:prstGeom>
          <a:solidFill>
            <a:schemeClr val="bg1"/>
          </a:solidFill>
          <a:ln>
            <a:noFill/>
          </a:ln>
          <a:effectLst/>
        </p:spPr>
      </p:pic>
      <p:sp>
        <p:nvSpPr>
          <p:cNvPr id="55" name="ZoneTexte 54"/>
          <p:cNvSpPr txBox="1"/>
          <p:nvPr/>
        </p:nvSpPr>
        <p:spPr>
          <a:xfrm>
            <a:off x="2281551" y="520700"/>
            <a:ext cx="4613901" cy="369332"/>
          </a:xfrm>
          <a:prstGeom prst="rect">
            <a:avLst/>
          </a:prstGeom>
          <a:noFill/>
        </p:spPr>
        <p:txBody>
          <a:bodyPr wrap="square" rtlCol="0">
            <a:spAutoFit/>
          </a:bodyPr>
          <a:lstStyle/>
          <a:p>
            <a:pPr algn="ctr">
              <a:spcAft>
                <a:spcPts val="600"/>
              </a:spcAft>
            </a:pPr>
            <a:r>
              <a:rPr lang="fr-FR" b="1" dirty="0">
                <a:solidFill>
                  <a:schemeClr val="accent2"/>
                </a:solidFill>
                <a:latin typeface="+mn-lt"/>
              </a:rPr>
              <a:t>L’orage</a:t>
            </a:r>
          </a:p>
        </p:txBody>
      </p:sp>
      <p:pic>
        <p:nvPicPr>
          <p:cNvPr id="2" name="Image 1"/>
          <p:cNvPicPr>
            <a:picLocks noChangeAspect="1"/>
          </p:cNvPicPr>
          <p:nvPr/>
        </p:nvPicPr>
        <p:blipFill>
          <a:blip r:embed="rId3"/>
          <a:stretch>
            <a:fillRect/>
          </a:stretch>
        </p:blipFill>
        <p:spPr>
          <a:xfrm>
            <a:off x="0" y="1219200"/>
            <a:ext cx="9144000" cy="4400550"/>
          </a:xfrm>
          <a:prstGeom prst="rect">
            <a:avLst/>
          </a:prstGeom>
        </p:spPr>
      </p:pic>
      <p:cxnSp>
        <p:nvCxnSpPr>
          <p:cNvPr id="125" name="Connecteur droit 124"/>
          <p:cNvCxnSpPr/>
          <p:nvPr/>
        </p:nvCxnSpPr>
        <p:spPr>
          <a:xfrm>
            <a:off x="1" y="1981200"/>
            <a:ext cx="9143999" cy="1588"/>
          </a:xfrm>
          <a:prstGeom prst="line">
            <a:avLst/>
          </a:prstGeom>
          <a:ln w="12700" cap="flat" cmpd="sng" algn="ctr">
            <a:solidFill>
              <a:srgbClr val="FFFF00"/>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6" name="Text Box 20"/>
          <p:cNvSpPr txBox="1">
            <a:spLocks noChangeArrowheads="1"/>
          </p:cNvSpPr>
          <p:nvPr/>
        </p:nvSpPr>
        <p:spPr bwMode="auto">
          <a:xfrm>
            <a:off x="8123263" y="1635132"/>
            <a:ext cx="1122338" cy="34606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rgbClr val="FFFF00"/>
                </a:solidFill>
                <a:effectLst>
                  <a:glow rad="228600">
                    <a:srgbClr val="FFFF00">
                      <a:alpha val="40000"/>
                    </a:srgbClr>
                  </a:glow>
                </a:effectLst>
                <a:latin typeface="+mj-lt"/>
                <a:ea typeface="Times New Roman" pitchFamily="-84" charset="0"/>
              </a:rPr>
              <a:t>11 000 m</a:t>
            </a:r>
          </a:p>
        </p:txBody>
      </p:sp>
      <p:sp>
        <p:nvSpPr>
          <p:cNvPr id="127" name="Text Box 20"/>
          <p:cNvSpPr txBox="1">
            <a:spLocks noChangeArrowheads="1"/>
          </p:cNvSpPr>
          <p:nvPr/>
        </p:nvSpPr>
        <p:spPr bwMode="auto">
          <a:xfrm>
            <a:off x="1" y="1609732"/>
            <a:ext cx="1122338" cy="3683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400" dirty="0">
                <a:solidFill>
                  <a:srgbClr val="FFFF00"/>
                </a:solidFill>
                <a:effectLst/>
                <a:latin typeface="+mj-lt"/>
                <a:ea typeface="Times New Roman" pitchFamily="-84" charset="0"/>
              </a:rPr>
              <a:t>- 56</a:t>
            </a:r>
            <a:r>
              <a:rPr kumimoji="0" lang="fr-FR" sz="1400" i="0" u="none" strike="noStrike" cap="none" normalizeH="0" baseline="0" dirty="0">
                <a:ln>
                  <a:noFill/>
                </a:ln>
                <a:solidFill>
                  <a:srgbClr val="FFFF00"/>
                </a:solidFill>
                <a:effectLst/>
                <a:latin typeface="+mj-lt"/>
                <a:ea typeface="Times New Roman" pitchFamily="-84" charset="0"/>
              </a:rPr>
              <a:t>°C</a:t>
            </a:r>
          </a:p>
        </p:txBody>
      </p:sp>
      <p:sp>
        <p:nvSpPr>
          <p:cNvPr id="9" name="Text Box 4">
            <a:extLst>
              <a:ext uri="{FF2B5EF4-FFF2-40B4-BE49-F238E27FC236}">
                <a16:creationId xmlns:a16="http://schemas.microsoft.com/office/drawing/2014/main" id="{36831D73-84B7-2E49-91DD-2402F7DF48A6}"/>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PHÉNOMÈNES DANGEREUX POUR L’AVIATION</a:t>
            </a:r>
          </a:p>
        </p:txBody>
      </p:sp>
    </p:spTree>
    <p:extLst>
      <p:ext uri="{BB962C8B-B14F-4D97-AF65-F5344CB8AC3E}">
        <p14:creationId xmlns:p14="http://schemas.microsoft.com/office/powerpoint/2010/main" val="36682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METEOROLOGIE – </a:t>
            </a:r>
            <a:r>
              <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Partie</a:t>
            </a: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 3</a:t>
            </a:r>
            <a:endPar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Phénomènes météo dangereux pour l’aviation</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Turbulence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Brume et brouillard</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Givre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Orage</a:t>
            </a:r>
          </a:p>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Information météo pour l’aviation</a:t>
            </a: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METAR</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TAF</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SIGMET</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TEMSI</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WINTEM</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0" marR="0" lvl="0" indent="0" algn="l" defTabSz="914400" rtl="0" eaLnBrk="1" fontAlgn="base" latinLnBrk="0" hangingPunct="1">
              <a:lnSpc>
                <a:spcPct val="100000"/>
              </a:lnSpc>
              <a:spcBef>
                <a:spcPct val="50000"/>
              </a:spcBef>
              <a:spcAft>
                <a:spcPts val="1200"/>
              </a:spcAft>
              <a:buClrTx/>
              <a:buSzPct val="100000"/>
              <a:buFontTx/>
              <a:buNone/>
              <a:tabLst/>
              <a:defRPr/>
            </a:pPr>
            <a:endPar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endParaRPr>
          </a:p>
        </p:txBody>
      </p:sp>
      <p:sp>
        <p:nvSpPr>
          <p:cNvPr id="4" name="Rectangle à coins arrondis 3"/>
          <p:cNvSpPr/>
          <p:nvPr/>
        </p:nvSpPr>
        <p:spPr>
          <a:xfrm>
            <a:off x="695166" y="4000695"/>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à coins arrondis 3">
            <a:extLst>
              <a:ext uri="{FF2B5EF4-FFF2-40B4-BE49-F238E27FC236}">
                <a16:creationId xmlns:a16="http://schemas.microsoft.com/office/drawing/2014/main" id="{97E4816E-64B7-4AE6-A862-0B0E9DB0DAF4}"/>
              </a:ext>
            </a:extLst>
          </p:cNvPr>
          <p:cNvSpPr/>
          <p:nvPr/>
        </p:nvSpPr>
        <p:spPr>
          <a:xfrm>
            <a:off x="695166" y="439689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559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43221F-C258-4060-A5D3-33908A31AE9E}"/>
              </a:ext>
            </a:extLst>
          </p:cNvPr>
          <p:cNvSpPr>
            <a:spLocks noGrp="1"/>
          </p:cNvSpPr>
          <p:nvPr>
            <p:ph idx="1"/>
          </p:nvPr>
        </p:nvSpPr>
        <p:spPr>
          <a:xfrm>
            <a:off x="564445" y="2393650"/>
            <a:ext cx="8442948" cy="2917938"/>
          </a:xfrm>
        </p:spPr>
        <p:txBody>
          <a:bodyPr/>
          <a:lstStyle/>
          <a:p>
            <a:pPr marL="457200" lvl="1" indent="-342900" algn="just" fontAlgn="base">
              <a:spcBef>
                <a:spcPct val="0"/>
              </a:spcBef>
              <a:spcAft>
                <a:spcPct val="0"/>
              </a:spcAft>
              <a:buFont typeface="Wingdings" panose="05000000000000000000" pitchFamily="2" charset="2"/>
              <a:buChar char="v"/>
            </a:pPr>
            <a:r>
              <a:rPr lang="fr-FR" sz="2000" b="1" kern="0" dirty="0">
                <a:solidFill>
                  <a:schemeClr val="tx2"/>
                </a:solidFill>
                <a:latin typeface="+mj-lt"/>
                <a:ea typeface="ＭＳ Ｐゴシック" pitchFamily="-84" charset="-128"/>
              </a:rPr>
              <a:t>Unités</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de</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mesures</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employées</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dans</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les</a:t>
            </a:r>
            <a:r>
              <a:rPr lang="fr-FR" sz="2400" kern="0" dirty="0">
                <a:solidFill>
                  <a:srgbClr val="4F81BD"/>
                </a:solidFill>
                <a:latin typeface="+mj-lt"/>
                <a:ea typeface="ＭＳ Ｐゴシック" pitchFamily="-84" charset="-128"/>
                <a:cs typeface="Candara"/>
              </a:rPr>
              <a:t> </a:t>
            </a:r>
            <a:r>
              <a:rPr lang="fr-FR" sz="2000" b="1" kern="0" dirty="0">
                <a:solidFill>
                  <a:schemeClr val="tx2"/>
                </a:solidFill>
                <a:latin typeface="+mj-lt"/>
                <a:ea typeface="ＭＳ Ｐゴシック" pitchFamily="-84" charset="-128"/>
              </a:rPr>
              <a:t>messages : </a:t>
            </a:r>
            <a:endParaRPr lang="fr-FR" sz="2400" kern="0" dirty="0">
              <a:solidFill>
                <a:srgbClr val="4F81BD"/>
              </a:solidFill>
              <a:latin typeface="+mj-lt"/>
              <a:ea typeface="ＭＳ Ｐゴシック" pitchFamily="-84" charset="-128"/>
              <a:cs typeface="Candara"/>
            </a:endParaRPr>
          </a:p>
          <a:p>
            <a:pPr marL="800100" lvl="2" indent="-342900" algn="just" fontAlgn="base">
              <a:lnSpc>
                <a:spcPct val="150000"/>
              </a:lnSpc>
              <a:spcBef>
                <a:spcPct val="0"/>
              </a:spcBef>
              <a:spcAft>
                <a:spcPct val="0"/>
              </a:spcAft>
            </a:pPr>
            <a:r>
              <a:rPr lang="fr-FR" sz="2000" kern="0" dirty="0">
                <a:latin typeface="Candara" panose="020E0502030303020204" pitchFamily="34" charset="0"/>
                <a:ea typeface="ＭＳ Ｐゴシック" pitchFamily="-84" charset="-128"/>
                <a:cs typeface="Candara"/>
              </a:rPr>
              <a:t>Le nœud (</a:t>
            </a:r>
            <a:r>
              <a:rPr lang="fr-FR" sz="2000" kern="0" dirty="0" err="1">
                <a:latin typeface="Candara" panose="020E0502030303020204" pitchFamily="34" charset="0"/>
                <a:ea typeface="ＭＳ Ｐゴシック" pitchFamily="-84" charset="-128"/>
                <a:cs typeface="Candara"/>
              </a:rPr>
              <a:t>kt</a:t>
            </a:r>
            <a:r>
              <a:rPr lang="fr-FR" sz="2000" kern="0" dirty="0">
                <a:latin typeface="Candara" panose="020E0502030303020204" pitchFamily="34" charset="0"/>
                <a:ea typeface="ＭＳ Ｐゴシック" pitchFamily="-84" charset="-128"/>
                <a:cs typeface="Candara"/>
              </a:rPr>
              <a:t>) pour la vitesse des vents </a:t>
            </a:r>
          </a:p>
          <a:p>
            <a:pPr marL="800100" lvl="2" indent="-342900" algn="just" fontAlgn="base">
              <a:lnSpc>
                <a:spcPct val="150000"/>
              </a:lnSpc>
              <a:spcBef>
                <a:spcPct val="0"/>
              </a:spcBef>
              <a:spcAft>
                <a:spcPct val="0"/>
              </a:spcAft>
            </a:pPr>
            <a:r>
              <a:rPr lang="fr-FR" sz="2000" kern="0" dirty="0">
                <a:latin typeface="Candara" panose="020E0502030303020204" pitchFamily="34" charset="0"/>
                <a:ea typeface="ＭＳ Ｐゴシック" pitchFamily="-84" charset="-128"/>
                <a:cs typeface="Candara"/>
              </a:rPr>
              <a:t>Le pied (</a:t>
            </a:r>
            <a:r>
              <a:rPr lang="fr-FR" sz="2000" kern="0" dirty="0" err="1">
                <a:latin typeface="Candara" panose="020E0502030303020204" pitchFamily="34" charset="0"/>
                <a:ea typeface="ＭＳ Ｐゴシック" pitchFamily="-84" charset="-128"/>
                <a:cs typeface="Candara"/>
              </a:rPr>
              <a:t>ft</a:t>
            </a:r>
            <a:r>
              <a:rPr lang="fr-FR" sz="2000" kern="0" dirty="0">
                <a:latin typeface="Candara" panose="020E0502030303020204" pitchFamily="34" charset="0"/>
                <a:ea typeface="ＭＳ Ｐゴシック" pitchFamily="-84" charset="-128"/>
                <a:cs typeface="Candara"/>
              </a:rPr>
              <a:t>) pour la hauteur des nuages par rapport au sol </a:t>
            </a:r>
          </a:p>
          <a:p>
            <a:pPr marL="800100" lvl="2" indent="-342900" algn="just" fontAlgn="base">
              <a:lnSpc>
                <a:spcPct val="150000"/>
              </a:lnSpc>
              <a:spcBef>
                <a:spcPct val="0"/>
              </a:spcBef>
              <a:spcAft>
                <a:spcPct val="0"/>
              </a:spcAft>
            </a:pPr>
            <a:r>
              <a:rPr lang="fr-FR" sz="2000" kern="0" dirty="0">
                <a:latin typeface="Candara" panose="020E0502030303020204" pitchFamily="34" charset="0"/>
                <a:ea typeface="ＭＳ Ｐゴシック" pitchFamily="-84" charset="-128"/>
                <a:cs typeface="Candara"/>
              </a:rPr>
              <a:t>Le mètre (m) pour la visibilité horizontale </a:t>
            </a:r>
          </a:p>
          <a:p>
            <a:pPr marL="800100" lvl="2" indent="-342900" fontAlgn="base">
              <a:lnSpc>
                <a:spcPct val="150000"/>
              </a:lnSpc>
              <a:spcBef>
                <a:spcPct val="0"/>
              </a:spcBef>
              <a:spcAft>
                <a:spcPct val="0"/>
              </a:spcAft>
            </a:pPr>
            <a:r>
              <a:rPr lang="fr-FR" sz="2000" kern="0" dirty="0">
                <a:latin typeface="Candara" panose="020E0502030303020204" pitchFamily="34" charset="0"/>
                <a:ea typeface="ＭＳ Ｐゴシック" pitchFamily="-84" charset="-128"/>
                <a:cs typeface="Candara"/>
              </a:rPr>
              <a:t>L’hectopascal (hPa) pour la pression atmosphérique (QNH ; QFE)</a:t>
            </a:r>
          </a:p>
          <a:p>
            <a:pPr marL="800100" lvl="2" indent="-342900" algn="just" fontAlgn="base">
              <a:lnSpc>
                <a:spcPct val="150000"/>
              </a:lnSpc>
              <a:spcBef>
                <a:spcPct val="0"/>
              </a:spcBef>
              <a:spcAft>
                <a:spcPct val="0"/>
              </a:spcAft>
            </a:pPr>
            <a:r>
              <a:rPr lang="fr-FR" sz="2000" kern="0" dirty="0">
                <a:latin typeface="Candara" panose="020E0502030303020204" pitchFamily="34" charset="0"/>
                <a:ea typeface="ＭＳ Ｐゴシック" pitchFamily="-84" charset="-128"/>
                <a:cs typeface="Candara"/>
              </a:rPr>
              <a:t>Le degré Celsius (C°) pour les mesures de températures</a:t>
            </a:r>
          </a:p>
        </p:txBody>
      </p:sp>
      <p:sp>
        <p:nvSpPr>
          <p:cNvPr id="5" name="ZoneTexte 4">
            <a:extLst>
              <a:ext uri="{FF2B5EF4-FFF2-40B4-BE49-F238E27FC236}">
                <a16:creationId xmlns:a16="http://schemas.microsoft.com/office/drawing/2014/main" id="{2CB4E032-9418-4D9C-9FD3-1B8B32171C11}"/>
              </a:ext>
            </a:extLst>
          </p:cNvPr>
          <p:cNvSpPr txBox="1"/>
          <p:nvPr/>
        </p:nvSpPr>
        <p:spPr>
          <a:xfrm>
            <a:off x="350526" y="961553"/>
            <a:ext cx="8442948" cy="1015663"/>
          </a:xfrm>
          <a:prstGeom prst="rect">
            <a:avLst/>
          </a:prstGeom>
          <a:noFill/>
        </p:spPr>
        <p:txBody>
          <a:bodyPr wrap="square">
            <a:spAutoFit/>
          </a:bodyPr>
          <a:lstStyle/>
          <a:p>
            <a:pPr marL="514350" lvl="1" indent="-342900">
              <a:buFont typeface="Wingdings" panose="05000000000000000000" pitchFamily="2" charset="2"/>
              <a:buChar char="v"/>
            </a:pPr>
            <a:r>
              <a:rPr lang="fr-FR" sz="2000" kern="0" dirty="0">
                <a:latin typeface="Candara" panose="020E0502030303020204" pitchFamily="34" charset="0"/>
                <a:ea typeface="ＭＳ Ｐゴシック" pitchFamily="-84" charset="-128"/>
              </a:rPr>
              <a:t>Ce type de message utilise un vocabulaire particulier (alphanumérique), qu’il est indispensable de connaître. Ils possèdent tous la même syntaxe et les mêmes unités de mesure.</a:t>
            </a:r>
            <a:endParaRPr lang="fr-FR" sz="2000" dirty="0">
              <a:latin typeface="Candara" panose="020E0502030303020204" pitchFamily="34" charset="0"/>
            </a:endParaRPr>
          </a:p>
        </p:txBody>
      </p:sp>
      <p:sp>
        <p:nvSpPr>
          <p:cNvPr id="8" name="Text Box 4">
            <a:extLst>
              <a:ext uri="{FF2B5EF4-FFF2-40B4-BE49-F238E27FC236}">
                <a16:creationId xmlns:a16="http://schemas.microsoft.com/office/drawing/2014/main" id="{1CF29EB6-8ED0-4DB0-805D-B52F752270B7}"/>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Tree>
    <p:extLst>
      <p:ext uri="{BB962C8B-B14F-4D97-AF65-F5344CB8AC3E}">
        <p14:creationId xmlns:p14="http://schemas.microsoft.com/office/powerpoint/2010/main" val="112624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3" name="ZoneTexte 2"/>
          <p:cNvSpPr txBox="1"/>
          <p:nvPr/>
        </p:nvSpPr>
        <p:spPr>
          <a:xfrm>
            <a:off x="346099" y="1034121"/>
            <a:ext cx="8521700" cy="1077218"/>
          </a:xfrm>
          <a:prstGeom prst="rect">
            <a:avLst/>
          </a:prstGeom>
          <a:noFill/>
        </p:spPr>
        <p:txBody>
          <a:bodyPr wrap="square" rtlCol="0" anchor="ctr">
            <a:spAutoFit/>
          </a:bodyPr>
          <a:lstStyle/>
          <a:p>
            <a:pPr marL="285750" indent="-285750">
              <a:buFont typeface="Arial" panose="020B0604020202020204" pitchFamily="34" charset="0"/>
              <a:buChar char="•"/>
            </a:pPr>
            <a:r>
              <a:rPr lang="fr-FR" sz="1600" dirty="0">
                <a:latin typeface="Candara" panose="020E0502030303020204" pitchFamily="34" charset="0"/>
              </a:rPr>
              <a:t>Le METAR est un message d’</a:t>
            </a:r>
            <a:r>
              <a:rPr lang="fr-FR" sz="1600" b="1" dirty="0">
                <a:latin typeface="Candara" panose="020E0502030303020204" pitchFamily="34" charset="0"/>
              </a:rPr>
              <a:t>observation</a:t>
            </a:r>
            <a:r>
              <a:rPr lang="fr-FR" sz="1600" dirty="0">
                <a:latin typeface="Candara" panose="020E0502030303020204" pitchFamily="34" charset="0"/>
              </a:rPr>
              <a:t> du temps présent sur un aérodrome</a:t>
            </a:r>
          </a:p>
          <a:p>
            <a:pPr marL="285750" indent="-285750">
              <a:buFont typeface="Arial" panose="020B0604020202020204" pitchFamily="34" charset="0"/>
              <a:buChar char="•"/>
            </a:pPr>
            <a:r>
              <a:rPr lang="fr-FR" sz="1600" dirty="0">
                <a:latin typeface="Candara" panose="020E0502030303020204" pitchFamily="34" charset="0"/>
              </a:rPr>
              <a:t>Il est établi un nouveau METAR toutes les heures ou toutes les demi-heures.</a:t>
            </a:r>
          </a:p>
          <a:p>
            <a:pPr marL="285750" indent="-285750">
              <a:buFont typeface="Arial" panose="020B0604020202020204" pitchFamily="34" charset="0"/>
              <a:buChar char="•"/>
            </a:pPr>
            <a:r>
              <a:rPr lang="fr-FR" sz="1600" dirty="0">
                <a:latin typeface="Candara" panose="020E0502030303020204" pitchFamily="34" charset="0"/>
              </a:rPr>
              <a:t>Le METAR peut être « AUTO » si il est réalisé uniquement par des moyens automatiques.</a:t>
            </a:r>
          </a:p>
          <a:p>
            <a:pPr marL="285750" indent="-285750">
              <a:buFont typeface="Arial" panose="020B0604020202020204" pitchFamily="34" charset="0"/>
              <a:buChar char="•"/>
            </a:pPr>
            <a:r>
              <a:rPr lang="fr-FR" sz="1600" dirty="0">
                <a:latin typeface="Candara" panose="020E0502030303020204" pitchFamily="34" charset="0"/>
              </a:rPr>
              <a:t>LE METAR peut contenir une prévision de tendance.</a:t>
            </a:r>
            <a:endParaRPr lang="fr-FR" sz="1400" dirty="0">
              <a:latin typeface="Candara" panose="020E0502030303020204" pitchFamily="34" charset="0"/>
            </a:endParaRPr>
          </a:p>
        </p:txBody>
      </p:sp>
      <p:sp>
        <p:nvSpPr>
          <p:cNvPr id="4" name="ZoneTexte 3"/>
          <p:cNvSpPr txBox="1"/>
          <p:nvPr/>
        </p:nvSpPr>
        <p:spPr>
          <a:xfrm>
            <a:off x="2265049" y="648918"/>
            <a:ext cx="4613901" cy="400110"/>
          </a:xfrm>
          <a:prstGeom prst="rect">
            <a:avLst/>
          </a:prstGeom>
          <a:noFill/>
        </p:spPr>
        <p:txBody>
          <a:bodyPr wrap="square" rtlCol="0">
            <a:spAutoFit/>
          </a:bodyPr>
          <a:lstStyle>
            <a:defPPr>
              <a:defRPr lang="fr-FR"/>
            </a:defPPr>
            <a:lvl1pPr algn="ctr">
              <a:spcAft>
                <a:spcPts val="600"/>
              </a:spcAft>
              <a:defRPr sz="2000">
                <a:solidFill>
                  <a:schemeClr val="tx2"/>
                </a:solidFill>
                <a:latin typeface="+mj-lt"/>
              </a:defRPr>
            </a:lvl1pPr>
          </a:lstStyle>
          <a:p>
            <a:r>
              <a:rPr lang="fr-FR" dirty="0"/>
              <a:t>Le METAR (</a:t>
            </a:r>
            <a:r>
              <a:rPr lang="fr-FR" dirty="0" err="1"/>
              <a:t>METéorological</a:t>
            </a:r>
            <a:r>
              <a:rPr lang="fr-FR" dirty="0"/>
              <a:t> Airport Report)</a:t>
            </a:r>
          </a:p>
        </p:txBody>
      </p:sp>
      <p:sp>
        <p:nvSpPr>
          <p:cNvPr id="9" name="Rectangle 6"/>
          <p:cNvSpPr>
            <a:spLocks noChangeArrowheads="1"/>
          </p:cNvSpPr>
          <p:nvPr/>
        </p:nvSpPr>
        <p:spPr bwMode="auto">
          <a:xfrm>
            <a:off x="457200" y="3730625"/>
            <a:ext cx="7624431" cy="544462"/>
          </a:xfrm>
          <a:prstGeom prst="rect">
            <a:avLst/>
          </a:prstGeom>
          <a:solidFill>
            <a:srgbClr val="333333"/>
          </a:solidFill>
          <a:ln w="9525">
            <a:noFill/>
            <a:miter lim="800000"/>
            <a:headEnd/>
            <a:tailEnd/>
          </a:ln>
        </p:spPr>
        <p:txBody>
          <a:bodyPr wrap="none" anchor="ctr">
            <a:prstTxWarp prst="textNoShape">
              <a:avLst/>
            </a:prstTxWarp>
          </a:bodyPr>
          <a:lstStyle/>
          <a:p>
            <a:pPr algn="ctr"/>
            <a:r>
              <a:rPr lang="fr-FR">
                <a:solidFill>
                  <a:schemeClr val="bg1"/>
                </a:solidFill>
                <a:latin typeface="+mj-lt"/>
              </a:rPr>
              <a:t>LFBI    </a:t>
            </a:r>
            <a:r>
              <a:rPr lang="fr-FR" dirty="0">
                <a:solidFill>
                  <a:schemeClr val="bg1"/>
                </a:solidFill>
                <a:latin typeface="+mj-lt"/>
              </a:rPr>
              <a:t>03 </a:t>
            </a:r>
            <a:r>
              <a:rPr lang="fr-FR">
                <a:solidFill>
                  <a:schemeClr val="bg1"/>
                </a:solidFill>
                <a:latin typeface="+mj-lt"/>
              </a:rPr>
              <a:t>1000Z    18010G20KT    3500    RA    OVC023    05/M01    </a:t>
            </a:r>
            <a:r>
              <a:rPr lang="fr-FR" dirty="0">
                <a:solidFill>
                  <a:schemeClr val="bg1"/>
                </a:solidFill>
                <a:latin typeface="+mj-lt"/>
              </a:rPr>
              <a:t>Q1015</a:t>
            </a:r>
          </a:p>
        </p:txBody>
      </p:sp>
      <p:sp>
        <p:nvSpPr>
          <p:cNvPr id="10" name="AutoShape 32"/>
          <p:cNvSpPr>
            <a:spLocks noChangeArrowheads="1"/>
          </p:cNvSpPr>
          <p:nvPr/>
        </p:nvSpPr>
        <p:spPr bwMode="auto">
          <a:xfrm>
            <a:off x="6749210" y="4265560"/>
            <a:ext cx="1256950" cy="1460400"/>
          </a:xfrm>
          <a:prstGeom prst="upArrowCallout">
            <a:avLst>
              <a:gd name="adj1" fmla="val 0"/>
              <a:gd name="adj2" fmla="val 0"/>
              <a:gd name="adj3" fmla="val 34114"/>
              <a:gd name="adj4" fmla="val 17534"/>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QNH : 1015</a:t>
            </a:r>
          </a:p>
        </p:txBody>
      </p:sp>
      <p:sp>
        <p:nvSpPr>
          <p:cNvPr id="11" name="AutoShape 29"/>
          <p:cNvSpPr>
            <a:spLocks noChangeArrowheads="1"/>
          </p:cNvSpPr>
          <p:nvPr/>
        </p:nvSpPr>
        <p:spPr bwMode="auto">
          <a:xfrm>
            <a:off x="5621362" y="4275090"/>
            <a:ext cx="1544950" cy="1128759"/>
          </a:xfrm>
          <a:prstGeom prst="upArrowCallout">
            <a:avLst>
              <a:gd name="adj1" fmla="val 7102"/>
              <a:gd name="adj2" fmla="val 0"/>
              <a:gd name="adj3" fmla="val 16704"/>
              <a:gd name="adj4" fmla="val 21363"/>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T° : 5° / Td : -1°</a:t>
            </a:r>
          </a:p>
        </p:txBody>
      </p:sp>
      <p:sp>
        <p:nvSpPr>
          <p:cNvPr id="12" name="AutoShape 23"/>
          <p:cNvSpPr>
            <a:spLocks noChangeArrowheads="1"/>
          </p:cNvSpPr>
          <p:nvPr/>
        </p:nvSpPr>
        <p:spPr bwMode="auto">
          <a:xfrm>
            <a:off x="4422799" y="4303660"/>
            <a:ext cx="717762" cy="494740"/>
          </a:xfrm>
          <a:prstGeom prst="upArrowCallout">
            <a:avLst>
              <a:gd name="adj1" fmla="val 11435"/>
              <a:gd name="adj2" fmla="val 0"/>
              <a:gd name="adj3" fmla="val 16765"/>
              <a:gd name="adj4" fmla="val 47772"/>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Pluie</a:t>
            </a:r>
          </a:p>
        </p:txBody>
      </p:sp>
      <p:sp>
        <p:nvSpPr>
          <p:cNvPr id="13" name="AutoShape 20"/>
          <p:cNvSpPr>
            <a:spLocks noChangeArrowheads="1"/>
          </p:cNvSpPr>
          <p:nvPr/>
        </p:nvSpPr>
        <p:spPr bwMode="auto">
          <a:xfrm>
            <a:off x="3571899" y="4316361"/>
            <a:ext cx="1220950" cy="1450163"/>
          </a:xfrm>
          <a:prstGeom prst="upArrowCallout">
            <a:avLst>
              <a:gd name="adj1" fmla="val 7102"/>
              <a:gd name="adj2" fmla="val 0"/>
              <a:gd name="adj3" fmla="val 9505"/>
              <a:gd name="adj4" fmla="val 14582"/>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3500 mètres</a:t>
            </a:r>
          </a:p>
        </p:txBody>
      </p:sp>
      <p:sp>
        <p:nvSpPr>
          <p:cNvPr id="14" name="Oval 8"/>
          <p:cNvSpPr>
            <a:spLocks noChangeArrowheads="1"/>
          </p:cNvSpPr>
          <p:nvPr/>
        </p:nvSpPr>
        <p:spPr bwMode="auto">
          <a:xfrm>
            <a:off x="780048" y="3756025"/>
            <a:ext cx="598489"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15" name="AutoShape 10"/>
          <p:cNvSpPr>
            <a:spLocks noChangeArrowheads="1"/>
          </p:cNvSpPr>
          <p:nvPr/>
        </p:nvSpPr>
        <p:spPr bwMode="auto">
          <a:xfrm>
            <a:off x="2910499" y="6191199"/>
            <a:ext cx="3392900"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fr-FR" sz="1400">
                <a:solidFill>
                  <a:schemeClr val="bg1"/>
                </a:solidFill>
                <a:latin typeface="+mj-lt"/>
                <a:ea typeface="+mn-ea"/>
                <a:cs typeface="Optima"/>
              </a:rPr>
              <a:t>indicatif du terrain choisi en code OACI</a:t>
            </a:r>
          </a:p>
        </p:txBody>
      </p:sp>
      <p:sp>
        <p:nvSpPr>
          <p:cNvPr id="16" name="AutoShape 11"/>
          <p:cNvSpPr>
            <a:spLocks noChangeArrowheads="1"/>
          </p:cNvSpPr>
          <p:nvPr/>
        </p:nvSpPr>
        <p:spPr bwMode="auto">
          <a:xfrm>
            <a:off x="592162" y="4275087"/>
            <a:ext cx="904675" cy="451313"/>
          </a:xfrm>
          <a:prstGeom prst="upArrowCallout">
            <a:avLst>
              <a:gd name="adj1" fmla="val 15946"/>
              <a:gd name="adj2" fmla="val 0"/>
              <a:gd name="adj3" fmla="val 16699"/>
              <a:gd name="adj4" fmla="val 49039"/>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Poitiers</a:t>
            </a:r>
          </a:p>
        </p:txBody>
      </p:sp>
      <p:sp>
        <p:nvSpPr>
          <p:cNvPr id="17" name="Oval 12"/>
          <p:cNvSpPr>
            <a:spLocks noChangeArrowheads="1"/>
          </p:cNvSpPr>
          <p:nvPr/>
        </p:nvSpPr>
        <p:spPr bwMode="auto">
          <a:xfrm>
            <a:off x="1411312" y="3756026"/>
            <a:ext cx="1119650"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18" name="AutoShape 13"/>
          <p:cNvSpPr>
            <a:spLocks noChangeArrowheads="1"/>
          </p:cNvSpPr>
          <p:nvPr/>
        </p:nvSpPr>
        <p:spPr bwMode="auto">
          <a:xfrm>
            <a:off x="2910499" y="6191199"/>
            <a:ext cx="3392900"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fr-FR" sz="1400">
                <a:solidFill>
                  <a:schemeClr val="bg1"/>
                </a:solidFill>
                <a:latin typeface="+mj-lt"/>
                <a:ea typeface="+mn-ea"/>
                <a:cs typeface="Optima"/>
              </a:rPr>
              <a:t>jour et heure de l'observation</a:t>
            </a:r>
          </a:p>
        </p:txBody>
      </p:sp>
      <p:sp>
        <p:nvSpPr>
          <p:cNvPr id="19" name="AutoShape 14"/>
          <p:cNvSpPr>
            <a:spLocks noChangeArrowheads="1"/>
          </p:cNvSpPr>
          <p:nvPr/>
        </p:nvSpPr>
        <p:spPr bwMode="auto">
          <a:xfrm>
            <a:off x="1243037" y="4263974"/>
            <a:ext cx="1436950" cy="741212"/>
          </a:xfrm>
          <a:prstGeom prst="upArrowCallout">
            <a:avLst>
              <a:gd name="adj1" fmla="val 0"/>
              <a:gd name="adj2" fmla="val 0"/>
              <a:gd name="adj3" fmla="val 12542"/>
              <a:gd name="adj4" fmla="val 29969"/>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le 3 à 10H00 TU</a:t>
            </a:r>
          </a:p>
        </p:txBody>
      </p:sp>
      <p:sp>
        <p:nvSpPr>
          <p:cNvPr id="20" name="Oval 15"/>
          <p:cNvSpPr>
            <a:spLocks noChangeArrowheads="1"/>
          </p:cNvSpPr>
          <p:nvPr/>
        </p:nvSpPr>
        <p:spPr bwMode="auto">
          <a:xfrm>
            <a:off x="2446362" y="3763913"/>
            <a:ext cx="1472587"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21" name="AutoShape 16"/>
          <p:cNvSpPr>
            <a:spLocks noChangeArrowheads="1"/>
          </p:cNvSpPr>
          <p:nvPr/>
        </p:nvSpPr>
        <p:spPr bwMode="auto">
          <a:xfrm>
            <a:off x="2910499" y="6189612"/>
            <a:ext cx="3392900" cy="371474"/>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fr-FR" sz="1400">
                <a:solidFill>
                  <a:schemeClr val="bg1"/>
                </a:solidFill>
                <a:latin typeface="+mj-lt"/>
                <a:ea typeface="+mn-ea"/>
                <a:cs typeface="Optima"/>
              </a:rPr>
              <a:t>Force et direction du vent</a:t>
            </a:r>
          </a:p>
        </p:txBody>
      </p:sp>
      <p:sp>
        <p:nvSpPr>
          <p:cNvPr id="22" name="Oval 18"/>
          <p:cNvSpPr>
            <a:spLocks noChangeArrowheads="1"/>
          </p:cNvSpPr>
          <p:nvPr/>
        </p:nvSpPr>
        <p:spPr bwMode="auto">
          <a:xfrm>
            <a:off x="3929087" y="3763913"/>
            <a:ext cx="561925"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23" name="AutoShape 19"/>
          <p:cNvSpPr>
            <a:spLocks noChangeArrowheads="1"/>
          </p:cNvSpPr>
          <p:nvPr/>
        </p:nvSpPr>
        <p:spPr bwMode="auto">
          <a:xfrm>
            <a:off x="2888273" y="6165799"/>
            <a:ext cx="3394075"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prstTxWarp prst="textNoShape">
              <a:avLst/>
            </a:prstTxWarp>
          </a:bodyPr>
          <a:lstStyle/>
          <a:p>
            <a:pPr algn="ctr"/>
            <a:r>
              <a:rPr lang="fr-FR" sz="1400">
                <a:solidFill>
                  <a:schemeClr val="bg1"/>
                </a:solidFill>
                <a:latin typeface="+mj-lt"/>
                <a:cs typeface="Optima"/>
              </a:rPr>
              <a:t>Visibilité</a:t>
            </a:r>
          </a:p>
        </p:txBody>
      </p:sp>
      <p:sp>
        <p:nvSpPr>
          <p:cNvPr id="24" name="Oval 21"/>
          <p:cNvSpPr>
            <a:spLocks noChangeArrowheads="1"/>
          </p:cNvSpPr>
          <p:nvPr/>
        </p:nvSpPr>
        <p:spPr bwMode="auto">
          <a:xfrm>
            <a:off x="4522812" y="3756027"/>
            <a:ext cx="482600"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25" name="AutoShape 22"/>
          <p:cNvSpPr>
            <a:spLocks noChangeArrowheads="1"/>
          </p:cNvSpPr>
          <p:nvPr/>
        </p:nvSpPr>
        <p:spPr bwMode="auto">
          <a:xfrm>
            <a:off x="2888273" y="6165799"/>
            <a:ext cx="3394075"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prstTxWarp prst="textNoShape">
              <a:avLst/>
            </a:prstTxWarp>
          </a:bodyPr>
          <a:lstStyle/>
          <a:p>
            <a:pPr algn="ctr"/>
            <a:r>
              <a:rPr lang="fr-FR" sz="1400">
                <a:solidFill>
                  <a:schemeClr val="bg1"/>
                </a:solidFill>
                <a:latin typeface="+mj-lt"/>
                <a:cs typeface="Optima"/>
              </a:rPr>
              <a:t>Temps présent</a:t>
            </a:r>
          </a:p>
        </p:txBody>
      </p:sp>
      <p:sp>
        <p:nvSpPr>
          <p:cNvPr id="26" name="Oval 24"/>
          <p:cNvSpPr>
            <a:spLocks noChangeArrowheads="1"/>
          </p:cNvSpPr>
          <p:nvPr/>
        </p:nvSpPr>
        <p:spPr bwMode="auto">
          <a:xfrm>
            <a:off x="5014937" y="3754388"/>
            <a:ext cx="936525"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27" name="AutoShape 25"/>
          <p:cNvSpPr>
            <a:spLocks noChangeArrowheads="1"/>
          </p:cNvSpPr>
          <p:nvPr/>
        </p:nvSpPr>
        <p:spPr bwMode="auto">
          <a:xfrm>
            <a:off x="2888273" y="6165799"/>
            <a:ext cx="3394075"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fr-FR" sz="1400">
                <a:solidFill>
                  <a:schemeClr val="bg1"/>
                </a:solidFill>
                <a:latin typeface="+mj-lt"/>
                <a:ea typeface="+mn-ea"/>
                <a:cs typeface="Optima"/>
              </a:rPr>
              <a:t>Couverture nuageuse</a:t>
            </a:r>
          </a:p>
        </p:txBody>
      </p:sp>
      <p:sp>
        <p:nvSpPr>
          <p:cNvPr id="28" name="Oval 27"/>
          <p:cNvSpPr>
            <a:spLocks noChangeArrowheads="1"/>
          </p:cNvSpPr>
          <p:nvPr/>
        </p:nvSpPr>
        <p:spPr bwMode="auto">
          <a:xfrm>
            <a:off x="5991250" y="3767088"/>
            <a:ext cx="836672"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29" name="AutoShape 28"/>
          <p:cNvSpPr>
            <a:spLocks noChangeArrowheads="1"/>
          </p:cNvSpPr>
          <p:nvPr/>
        </p:nvSpPr>
        <p:spPr bwMode="auto">
          <a:xfrm>
            <a:off x="2888273" y="6165799"/>
            <a:ext cx="3394075"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prstTxWarp prst="textNoShape">
              <a:avLst/>
            </a:prstTxWarp>
          </a:bodyPr>
          <a:lstStyle/>
          <a:p>
            <a:pPr algn="ctr"/>
            <a:r>
              <a:rPr lang="fr-FR" sz="1400">
                <a:solidFill>
                  <a:schemeClr val="bg1"/>
                </a:solidFill>
                <a:latin typeface="+mj-lt"/>
                <a:cs typeface="Optima"/>
              </a:rPr>
              <a:t>Température ambiante et point de rosée</a:t>
            </a:r>
          </a:p>
        </p:txBody>
      </p:sp>
      <p:sp>
        <p:nvSpPr>
          <p:cNvPr id="30" name="Oval 30"/>
          <p:cNvSpPr>
            <a:spLocks noChangeArrowheads="1"/>
          </p:cNvSpPr>
          <p:nvPr/>
        </p:nvSpPr>
        <p:spPr bwMode="auto">
          <a:xfrm>
            <a:off x="6922806" y="3767089"/>
            <a:ext cx="828625" cy="472461"/>
          </a:xfrm>
          <a:prstGeom prst="ellipse">
            <a:avLst/>
          </a:prstGeom>
          <a:noFill/>
          <a:ln w="19050">
            <a:solidFill>
              <a:srgbClr val="FFFF00"/>
            </a:solidFill>
            <a:round/>
            <a:headEnd/>
            <a:tailEnd/>
          </a:ln>
        </p:spPr>
        <p:txBody>
          <a:bodyPr wrap="none" anchor="ctr">
            <a:prstTxWarp prst="textNoShape">
              <a:avLst/>
            </a:prstTxWarp>
          </a:bodyPr>
          <a:lstStyle/>
          <a:p>
            <a:pPr algn="ctr"/>
            <a:endParaRPr lang="en-US">
              <a:solidFill>
                <a:srgbClr val="FFFF00"/>
              </a:solidFill>
            </a:endParaRPr>
          </a:p>
        </p:txBody>
      </p:sp>
      <p:sp>
        <p:nvSpPr>
          <p:cNvPr id="31" name="AutoShape 31"/>
          <p:cNvSpPr>
            <a:spLocks noChangeArrowheads="1"/>
          </p:cNvSpPr>
          <p:nvPr/>
        </p:nvSpPr>
        <p:spPr bwMode="auto">
          <a:xfrm>
            <a:off x="2888273" y="6165799"/>
            <a:ext cx="3394075" cy="371475"/>
          </a:xfrm>
          <a:prstGeom prst="flowChartAlternateProcess">
            <a:avLst/>
          </a:prstGeom>
          <a:ln w="12700" cmpd="sng">
            <a:solidFill>
              <a:schemeClr val="bg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defRPr/>
            </a:pPr>
            <a:r>
              <a:rPr lang="fr-FR" sz="1400">
                <a:solidFill>
                  <a:schemeClr val="bg1"/>
                </a:solidFill>
                <a:latin typeface="+mj-lt"/>
                <a:ea typeface="+mn-ea"/>
                <a:cs typeface="Optima"/>
              </a:rPr>
              <a:t>Indication de pression</a:t>
            </a:r>
          </a:p>
        </p:txBody>
      </p:sp>
      <p:sp>
        <p:nvSpPr>
          <p:cNvPr id="32" name="AutoShape 17"/>
          <p:cNvSpPr>
            <a:spLocks noChangeArrowheads="1"/>
          </p:cNvSpPr>
          <p:nvPr/>
        </p:nvSpPr>
        <p:spPr bwMode="auto">
          <a:xfrm>
            <a:off x="2211149" y="4300487"/>
            <a:ext cx="1768738" cy="1173475"/>
          </a:xfrm>
          <a:prstGeom prst="upArrowCallout">
            <a:avLst>
              <a:gd name="adj1" fmla="val 10145"/>
              <a:gd name="adj2" fmla="val 0"/>
              <a:gd name="adj3" fmla="val 12542"/>
              <a:gd name="adj4" fmla="val 34019"/>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a:solidFill>
                  <a:srgbClr val="336666"/>
                </a:solidFill>
                <a:latin typeface="+mj-lt"/>
                <a:cs typeface="Optima"/>
              </a:rPr>
              <a:t>Vent de sud 10 Kts</a:t>
            </a:r>
          </a:p>
          <a:p>
            <a:pPr algn="ctr"/>
            <a:r>
              <a:rPr lang="fr-FR" sz="1400" i="1">
                <a:solidFill>
                  <a:srgbClr val="336666"/>
                </a:solidFill>
                <a:latin typeface="+mj-lt"/>
                <a:cs typeface="Optima"/>
              </a:rPr>
              <a:t>Rafales à 20 Kts</a:t>
            </a:r>
          </a:p>
        </p:txBody>
      </p:sp>
      <p:sp>
        <p:nvSpPr>
          <p:cNvPr id="33" name="AutoShape 26"/>
          <p:cNvSpPr>
            <a:spLocks noChangeArrowheads="1"/>
          </p:cNvSpPr>
          <p:nvPr/>
        </p:nvSpPr>
        <p:spPr bwMode="auto">
          <a:xfrm>
            <a:off x="4410099" y="4265558"/>
            <a:ext cx="2161311" cy="833391"/>
          </a:xfrm>
          <a:prstGeom prst="upArrowCallout">
            <a:avLst>
              <a:gd name="adj1" fmla="val 5120"/>
              <a:gd name="adj2" fmla="val 0"/>
              <a:gd name="adj3" fmla="val 9973"/>
              <a:gd name="adj4" fmla="val 30037"/>
            </a:avLst>
          </a:prstGeom>
          <a:solidFill>
            <a:srgbClr val="FFFF66"/>
          </a:solidFill>
          <a:ln w="9525">
            <a:solidFill>
              <a:srgbClr val="333333"/>
            </a:solidFill>
            <a:miter lim="800000"/>
            <a:headEnd/>
            <a:tailEnd/>
          </a:ln>
        </p:spPr>
        <p:txBody>
          <a:bodyPr wrap="none" anchor="ctr">
            <a:prstTxWarp prst="textNoShape">
              <a:avLst/>
            </a:prstTxWarp>
          </a:bodyPr>
          <a:lstStyle/>
          <a:p>
            <a:pPr algn="ctr"/>
            <a:r>
              <a:rPr lang="fr-FR" sz="1400" i="1" dirty="0">
                <a:solidFill>
                  <a:srgbClr val="336666"/>
                </a:solidFill>
                <a:latin typeface="+mj-lt"/>
                <a:cs typeface="Optima"/>
              </a:rPr>
              <a:t>Couvert ; base à 2300 </a:t>
            </a:r>
            <a:r>
              <a:rPr lang="fr-FR" sz="1400" i="1" dirty="0" err="1">
                <a:solidFill>
                  <a:srgbClr val="336666"/>
                </a:solidFill>
                <a:latin typeface="+mj-lt"/>
                <a:cs typeface="Optima"/>
              </a:rPr>
              <a:t>Ft</a:t>
            </a:r>
            <a:endParaRPr lang="fr-FR" sz="1400" i="1" dirty="0">
              <a:solidFill>
                <a:srgbClr val="336666"/>
              </a:solidFill>
              <a:latin typeface="+mj-lt"/>
              <a:cs typeface="Optima"/>
            </a:endParaRPr>
          </a:p>
        </p:txBody>
      </p:sp>
      <p:sp>
        <p:nvSpPr>
          <p:cNvPr id="35" name="ZoneTexte 34">
            <a:extLst>
              <a:ext uri="{FF2B5EF4-FFF2-40B4-BE49-F238E27FC236}">
                <a16:creationId xmlns:a16="http://schemas.microsoft.com/office/drawing/2014/main" id="{9637384C-B86E-4E48-8CAC-028498F34025}"/>
              </a:ext>
            </a:extLst>
          </p:cNvPr>
          <p:cNvSpPr txBox="1"/>
          <p:nvPr/>
        </p:nvSpPr>
        <p:spPr>
          <a:xfrm>
            <a:off x="2278359" y="2169051"/>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j-lt"/>
              </a:rPr>
              <a:t>Le TAF (</a:t>
            </a:r>
            <a:r>
              <a:rPr lang="en-GB" sz="2000" b="1" dirty="0">
                <a:solidFill>
                  <a:schemeClr val="tx2"/>
                </a:solidFill>
                <a:latin typeface="+mj-lt"/>
              </a:rPr>
              <a:t>T</a:t>
            </a:r>
            <a:r>
              <a:rPr lang="en-GB" sz="2000" i="1" dirty="0">
                <a:solidFill>
                  <a:schemeClr val="tx2"/>
                </a:solidFill>
                <a:latin typeface="+mj-lt"/>
              </a:rPr>
              <a:t>erminal </a:t>
            </a:r>
            <a:r>
              <a:rPr lang="en-GB" sz="2000" b="1" dirty="0">
                <a:solidFill>
                  <a:schemeClr val="tx2"/>
                </a:solidFill>
                <a:latin typeface="+mj-lt"/>
              </a:rPr>
              <a:t>A</a:t>
            </a:r>
            <a:r>
              <a:rPr lang="en-GB" sz="2000" i="1" dirty="0">
                <a:solidFill>
                  <a:schemeClr val="tx2"/>
                </a:solidFill>
                <a:latin typeface="+mj-lt"/>
              </a:rPr>
              <a:t>irport </a:t>
            </a:r>
            <a:r>
              <a:rPr lang="en-GB" sz="2000" b="1" dirty="0">
                <a:solidFill>
                  <a:schemeClr val="tx2"/>
                </a:solidFill>
                <a:latin typeface="+mj-lt"/>
              </a:rPr>
              <a:t>F</a:t>
            </a:r>
            <a:r>
              <a:rPr lang="en-GB" sz="2000" i="1" dirty="0">
                <a:solidFill>
                  <a:schemeClr val="tx2"/>
                </a:solidFill>
                <a:latin typeface="+mj-lt"/>
              </a:rPr>
              <a:t>orecasts</a:t>
            </a:r>
            <a:r>
              <a:rPr lang="fr-FR" sz="2000" i="1" dirty="0">
                <a:solidFill>
                  <a:schemeClr val="tx2"/>
                </a:solidFill>
                <a:latin typeface="+mj-lt"/>
              </a:rPr>
              <a:t> </a:t>
            </a:r>
            <a:r>
              <a:rPr lang="fr-FR" sz="2000" dirty="0">
                <a:solidFill>
                  <a:schemeClr val="tx2"/>
                </a:solidFill>
                <a:latin typeface="+mj-lt"/>
              </a:rPr>
              <a:t>)</a:t>
            </a:r>
          </a:p>
        </p:txBody>
      </p:sp>
      <p:sp>
        <p:nvSpPr>
          <p:cNvPr id="36" name="ZoneTexte 35">
            <a:extLst>
              <a:ext uri="{FF2B5EF4-FFF2-40B4-BE49-F238E27FC236}">
                <a16:creationId xmlns:a16="http://schemas.microsoft.com/office/drawing/2014/main" id="{9B948D06-89EB-45BC-B06B-07F477F6EE13}"/>
              </a:ext>
            </a:extLst>
          </p:cNvPr>
          <p:cNvSpPr txBox="1"/>
          <p:nvPr/>
        </p:nvSpPr>
        <p:spPr>
          <a:xfrm>
            <a:off x="346099" y="2527449"/>
            <a:ext cx="7176067" cy="1077218"/>
          </a:xfrm>
          <a:prstGeom prst="rect">
            <a:avLst/>
          </a:prstGeom>
          <a:noFill/>
        </p:spPr>
        <p:txBody>
          <a:bodyPr wrap="none" rtlCol="0">
            <a:spAutoFit/>
          </a:bodyPr>
          <a:lstStyle/>
          <a:p>
            <a:pPr marL="285750" indent="-285750">
              <a:buFont typeface="Arial" panose="020B0604020202020204" pitchFamily="34" charset="0"/>
              <a:buChar char="•"/>
            </a:pPr>
            <a:r>
              <a:rPr lang="fr-FR" sz="1600" dirty="0">
                <a:latin typeface="Candara" panose="020E0502030303020204" pitchFamily="34" charset="0"/>
              </a:rPr>
              <a:t>Le TAF est un message de </a:t>
            </a:r>
            <a:r>
              <a:rPr lang="fr-FR" sz="1600" b="1" dirty="0">
                <a:latin typeface="Candara" panose="020E0502030303020204" pitchFamily="34" charset="0"/>
              </a:rPr>
              <a:t>prévision</a:t>
            </a:r>
            <a:r>
              <a:rPr lang="fr-FR" sz="1600" dirty="0">
                <a:latin typeface="Candara" panose="020E0502030303020204" pitchFamily="34" charset="0"/>
              </a:rPr>
              <a:t> du temps pour un aérodrome. </a:t>
            </a:r>
          </a:p>
          <a:p>
            <a:pPr marL="285750" indent="-285750">
              <a:buFont typeface="Arial" panose="020B0604020202020204" pitchFamily="34" charset="0"/>
              <a:buChar char="•"/>
            </a:pPr>
            <a:r>
              <a:rPr lang="fr-FR" sz="1600" dirty="0">
                <a:latin typeface="Candara" panose="020E0502030303020204" pitchFamily="34" charset="0"/>
              </a:rPr>
              <a:t>On distingue deux types de messages TAF :    </a:t>
            </a:r>
          </a:p>
          <a:p>
            <a:pPr marL="742950" lvl="1" indent="-285750">
              <a:buFont typeface="Wingdings" pitchFamily="2" charset="2"/>
              <a:buChar char="§"/>
            </a:pPr>
            <a:r>
              <a:rPr lang="fr-FR" sz="1600" dirty="0">
                <a:latin typeface="Candara" panose="020E0502030303020204" pitchFamily="34" charset="0"/>
              </a:rPr>
              <a:t>TAF court toutes les 3 heures et d’une validité de 9 heures.     </a:t>
            </a:r>
          </a:p>
          <a:p>
            <a:pPr marL="742950" lvl="1" indent="-285750">
              <a:buFont typeface="Wingdings" pitchFamily="2" charset="2"/>
              <a:buChar char="§"/>
            </a:pPr>
            <a:r>
              <a:rPr lang="fr-FR" sz="1600" dirty="0">
                <a:latin typeface="Candara" panose="020E0502030303020204" pitchFamily="34" charset="0"/>
              </a:rPr>
              <a:t>TAF long toutes les 6 heures et d’une validité de 24 heures ou 30 heures.</a:t>
            </a:r>
            <a:endParaRPr lang="fr-FR" sz="1400" dirty="0">
              <a:latin typeface="Candara" panose="020E0502030303020204" pitchFamily="34" charset="0"/>
            </a:endParaRPr>
          </a:p>
        </p:txBody>
      </p:sp>
    </p:spTree>
    <p:extLst>
      <p:ext uri="{BB962C8B-B14F-4D97-AF65-F5344CB8AC3E}">
        <p14:creationId xmlns:p14="http://schemas.microsoft.com/office/powerpoint/2010/main" val="8537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strVal val="(6*min(max(#ppt_w*#ppt_h,.3),1)-7.4)/-.7*#ppt_w"/>
                                          </p:val>
                                        </p:tav>
                                        <p:tav tm="100000">
                                          <p:val>
                                            <p:strVal val="#ppt_w"/>
                                          </p:val>
                                        </p:tav>
                                      </p:tavLst>
                                    </p:anim>
                                    <p:anim calcmode="lin" valueType="num">
                                      <p:cBhvr>
                                        <p:cTn id="28" dur="500" fill="hold"/>
                                        <p:tgtEl>
                                          <p:spTgt spid="14"/>
                                        </p:tgtEl>
                                        <p:attrNameLst>
                                          <p:attrName>ppt_h</p:attrName>
                                        </p:attrNameLst>
                                      </p:cBhvr>
                                      <p:tavLst>
                                        <p:tav tm="0">
                                          <p:val>
                                            <p:strVal val="(6*min(max(#ppt_w*#ppt_h,.3),1)-7.4)/-.7*#ppt_h"/>
                                          </p:val>
                                        </p:tav>
                                        <p:tav tm="100000">
                                          <p:val>
                                            <p:strVal val="#ppt_h"/>
                                          </p:val>
                                        </p:tav>
                                      </p:tavLst>
                                    </p:anim>
                                    <p:anim calcmode="lin" valueType="num">
                                      <p:cBhvr>
                                        <p:cTn id="29" dur="500" fill="hold"/>
                                        <p:tgtEl>
                                          <p:spTgt spid="14"/>
                                        </p:tgtEl>
                                        <p:attrNameLst>
                                          <p:attrName>ppt_x</p:attrName>
                                        </p:attrNameLst>
                                      </p:cBhvr>
                                      <p:tavLst>
                                        <p:tav tm="0">
                                          <p:val>
                                            <p:fltVal val="0.5"/>
                                          </p:val>
                                        </p:tav>
                                        <p:tav tm="100000">
                                          <p:val>
                                            <p:strVal val="#ppt_x"/>
                                          </p:val>
                                        </p:tav>
                                      </p:tavLst>
                                    </p:anim>
                                    <p:anim calcmode="lin" valueType="num">
                                      <p:cBhvr>
                                        <p:cTn id="3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anim calcmode="lin" valueType="num">
                                      <p:cBhvr>
                                        <p:cTn id="40" dur="500" fill="hold"/>
                                        <p:tgtEl>
                                          <p:spTgt spid="16"/>
                                        </p:tgtEl>
                                        <p:attrNameLst>
                                          <p:attrName>ppt_x</p:attrName>
                                        </p:attrNameLst>
                                      </p:cBhvr>
                                      <p:tavLst>
                                        <p:tav tm="0">
                                          <p:val>
                                            <p:strVal val="#ppt_x"/>
                                          </p:val>
                                        </p:tav>
                                        <p:tav tm="100000">
                                          <p:val>
                                            <p:strVal val="#ppt_x"/>
                                          </p:val>
                                        </p:tav>
                                      </p:tavLst>
                                    </p:anim>
                                    <p:anim calcmode="lin" valueType="num">
                                      <p:cBhvr>
                                        <p:cTn id="4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3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strVal val="(6*min(max(#ppt_w*#ppt_h,.3),1)-7.4)/-.7*#ppt_w"/>
                                          </p:val>
                                        </p:tav>
                                        <p:tav tm="100000">
                                          <p:val>
                                            <p:strVal val="#ppt_w"/>
                                          </p:val>
                                        </p:tav>
                                      </p:tavLst>
                                    </p:anim>
                                    <p:anim calcmode="lin" valueType="num">
                                      <p:cBhvr>
                                        <p:cTn id="47" dur="500" fill="hold"/>
                                        <p:tgtEl>
                                          <p:spTgt spid="17"/>
                                        </p:tgtEl>
                                        <p:attrNameLst>
                                          <p:attrName>ppt_h</p:attrName>
                                        </p:attrNameLst>
                                      </p:cBhvr>
                                      <p:tavLst>
                                        <p:tav tm="0">
                                          <p:val>
                                            <p:strVal val="(6*min(max(#ppt_w*#ppt_h,.3),1)-7.4)/-.7*#ppt_h"/>
                                          </p:val>
                                        </p:tav>
                                        <p:tav tm="100000">
                                          <p:val>
                                            <p:strVal val="#ppt_h"/>
                                          </p:val>
                                        </p:tav>
                                      </p:tavLst>
                                    </p:anim>
                                    <p:anim calcmode="lin" valueType="num">
                                      <p:cBhvr>
                                        <p:cTn id="48" dur="500" fill="hold"/>
                                        <p:tgtEl>
                                          <p:spTgt spid="17"/>
                                        </p:tgtEl>
                                        <p:attrNameLst>
                                          <p:attrName>ppt_x</p:attrName>
                                        </p:attrNameLst>
                                      </p:cBhvr>
                                      <p:tavLst>
                                        <p:tav tm="0">
                                          <p:val>
                                            <p:fltVal val="0.5"/>
                                          </p:val>
                                        </p:tav>
                                        <p:tav tm="100000">
                                          <p:val>
                                            <p:strVal val="#ppt_x"/>
                                          </p:val>
                                        </p:tav>
                                      </p:tavLst>
                                    </p:anim>
                                    <p:anim calcmode="lin" valueType="num">
                                      <p:cBhvr>
                                        <p:cTn id="49"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strVal val="#ppt_x"/>
                                          </p:val>
                                        </p:tav>
                                        <p:tav tm="100000">
                                          <p:val>
                                            <p:strVal val="#ppt_x"/>
                                          </p:val>
                                        </p:tav>
                                      </p:tavLst>
                                    </p:anim>
                                    <p:anim calcmode="lin" valueType="num">
                                      <p:cBhvr>
                                        <p:cTn id="6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36"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strVal val="(6*min(max(#ppt_w*#ppt_h,.3),1)-7.4)/-.7*#ppt_w"/>
                                          </p:val>
                                        </p:tav>
                                        <p:tav tm="100000">
                                          <p:val>
                                            <p:strVal val="#ppt_w"/>
                                          </p:val>
                                        </p:tav>
                                      </p:tavLst>
                                    </p:anim>
                                    <p:anim calcmode="lin" valueType="num">
                                      <p:cBhvr>
                                        <p:cTn id="66" dur="500" fill="hold"/>
                                        <p:tgtEl>
                                          <p:spTgt spid="20"/>
                                        </p:tgtEl>
                                        <p:attrNameLst>
                                          <p:attrName>ppt_h</p:attrName>
                                        </p:attrNameLst>
                                      </p:cBhvr>
                                      <p:tavLst>
                                        <p:tav tm="0">
                                          <p:val>
                                            <p:strVal val="(6*min(max(#ppt_w*#ppt_h,.3),1)-7.4)/-.7*#ppt_h"/>
                                          </p:val>
                                        </p:tav>
                                        <p:tav tm="100000">
                                          <p:val>
                                            <p:strVal val="#ppt_h"/>
                                          </p:val>
                                        </p:tav>
                                      </p:tavLst>
                                    </p:anim>
                                    <p:anim calcmode="lin" valueType="num">
                                      <p:cBhvr>
                                        <p:cTn id="67" dur="500" fill="hold"/>
                                        <p:tgtEl>
                                          <p:spTgt spid="20"/>
                                        </p:tgtEl>
                                        <p:attrNameLst>
                                          <p:attrName>ppt_x</p:attrName>
                                        </p:attrNameLst>
                                      </p:cBhvr>
                                      <p:tavLst>
                                        <p:tav tm="0">
                                          <p:val>
                                            <p:fltVal val="0.5"/>
                                          </p:val>
                                        </p:tav>
                                        <p:tav tm="100000">
                                          <p:val>
                                            <p:strVal val="#ppt_x"/>
                                          </p:val>
                                        </p:tav>
                                      </p:tavLst>
                                    </p:anim>
                                    <p:anim calcmode="lin" valueType="num">
                                      <p:cBhvr>
                                        <p:cTn id="68"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anim calcmode="lin" valueType="num">
                                      <p:cBhvr>
                                        <p:cTn id="78" dur="500" fill="hold"/>
                                        <p:tgtEl>
                                          <p:spTgt spid="32"/>
                                        </p:tgtEl>
                                        <p:attrNameLst>
                                          <p:attrName>ppt_x</p:attrName>
                                        </p:attrNameLst>
                                      </p:cBhvr>
                                      <p:tavLst>
                                        <p:tav tm="0">
                                          <p:val>
                                            <p:strVal val="#ppt_x"/>
                                          </p:val>
                                        </p:tav>
                                        <p:tav tm="100000">
                                          <p:val>
                                            <p:strVal val="#ppt_x"/>
                                          </p:val>
                                        </p:tav>
                                      </p:tavLst>
                                    </p:anim>
                                    <p:anim calcmode="lin" valueType="num">
                                      <p:cBhvr>
                                        <p:cTn id="7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36"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strVal val="(6*min(max(#ppt_w*#ppt_h,.3),1)-7.4)/-.7*#ppt_w"/>
                                          </p:val>
                                        </p:tav>
                                        <p:tav tm="100000">
                                          <p:val>
                                            <p:strVal val="#ppt_w"/>
                                          </p:val>
                                        </p:tav>
                                      </p:tavLst>
                                    </p:anim>
                                    <p:anim calcmode="lin" valueType="num">
                                      <p:cBhvr>
                                        <p:cTn id="85" dur="500" fill="hold"/>
                                        <p:tgtEl>
                                          <p:spTgt spid="22"/>
                                        </p:tgtEl>
                                        <p:attrNameLst>
                                          <p:attrName>ppt_h</p:attrName>
                                        </p:attrNameLst>
                                      </p:cBhvr>
                                      <p:tavLst>
                                        <p:tav tm="0">
                                          <p:val>
                                            <p:strVal val="(6*min(max(#ppt_w*#ppt_h,.3),1)-7.4)/-.7*#ppt_h"/>
                                          </p:val>
                                        </p:tav>
                                        <p:tav tm="100000">
                                          <p:val>
                                            <p:strVal val="#ppt_h"/>
                                          </p:val>
                                        </p:tav>
                                      </p:tavLst>
                                    </p:anim>
                                    <p:anim calcmode="lin" valueType="num">
                                      <p:cBhvr>
                                        <p:cTn id="86" dur="500" fill="hold"/>
                                        <p:tgtEl>
                                          <p:spTgt spid="22"/>
                                        </p:tgtEl>
                                        <p:attrNameLst>
                                          <p:attrName>ppt_x</p:attrName>
                                        </p:attrNameLst>
                                      </p:cBhvr>
                                      <p:tavLst>
                                        <p:tav tm="0">
                                          <p:val>
                                            <p:fltVal val="0.5"/>
                                          </p:val>
                                        </p:tav>
                                        <p:tav tm="100000">
                                          <p:val>
                                            <p:strVal val="#ppt_x"/>
                                          </p:val>
                                        </p:tav>
                                      </p:tavLst>
                                    </p:anim>
                                    <p:anim calcmode="lin" valueType="num">
                                      <p:cBhvr>
                                        <p:cTn id="87"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anim calcmode="lin" valueType="num">
                                      <p:cBhvr>
                                        <p:cTn id="97" dur="500" fill="hold"/>
                                        <p:tgtEl>
                                          <p:spTgt spid="13"/>
                                        </p:tgtEl>
                                        <p:attrNameLst>
                                          <p:attrName>ppt_x</p:attrName>
                                        </p:attrNameLst>
                                      </p:cBhvr>
                                      <p:tavLst>
                                        <p:tav tm="0">
                                          <p:val>
                                            <p:strVal val="#ppt_x"/>
                                          </p:val>
                                        </p:tav>
                                        <p:tav tm="100000">
                                          <p:val>
                                            <p:strVal val="#ppt_x"/>
                                          </p:val>
                                        </p:tav>
                                      </p:tavLst>
                                    </p:anim>
                                    <p:anim calcmode="lin" valueType="num">
                                      <p:cBhvr>
                                        <p:cTn id="9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p:cTn id="10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0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05" dur="500" fill="hold"/>
                                        <p:tgtEl>
                                          <p:spTgt spid="24"/>
                                        </p:tgtEl>
                                        <p:attrNameLst>
                                          <p:attrName>ppt_x</p:attrName>
                                        </p:attrNameLst>
                                      </p:cBhvr>
                                      <p:tavLst>
                                        <p:tav tm="0">
                                          <p:val>
                                            <p:fltVal val="0.5"/>
                                          </p:val>
                                        </p:tav>
                                        <p:tav tm="100000">
                                          <p:val>
                                            <p:strVal val="#ppt_x"/>
                                          </p:val>
                                        </p:tav>
                                      </p:tavLst>
                                    </p:anim>
                                    <p:anim calcmode="lin" valueType="num">
                                      <p:cBhvr>
                                        <p:cTn id="10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fade">
                                      <p:cBhvr>
                                        <p:cTn id="115" dur="500"/>
                                        <p:tgtEl>
                                          <p:spTgt spid="12"/>
                                        </p:tgtEl>
                                      </p:cBhvr>
                                    </p:animEffect>
                                    <p:anim calcmode="lin" valueType="num">
                                      <p:cBhvr>
                                        <p:cTn id="116" dur="500" fill="hold"/>
                                        <p:tgtEl>
                                          <p:spTgt spid="12"/>
                                        </p:tgtEl>
                                        <p:attrNameLst>
                                          <p:attrName>ppt_x</p:attrName>
                                        </p:attrNameLst>
                                      </p:cBhvr>
                                      <p:tavLst>
                                        <p:tav tm="0">
                                          <p:val>
                                            <p:strVal val="#ppt_x"/>
                                          </p:val>
                                        </p:tav>
                                        <p:tav tm="100000">
                                          <p:val>
                                            <p:strVal val="#ppt_x"/>
                                          </p:val>
                                        </p:tav>
                                      </p:tavLst>
                                    </p:anim>
                                    <p:anim calcmode="lin" valueType="num">
                                      <p:cBhvr>
                                        <p:cTn id="1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3" presetClass="entr" presetSubtype="36"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500" fill="hold"/>
                                        <p:tgtEl>
                                          <p:spTgt spid="26"/>
                                        </p:tgtEl>
                                        <p:attrNameLst>
                                          <p:attrName>ppt_w</p:attrName>
                                        </p:attrNameLst>
                                      </p:cBhvr>
                                      <p:tavLst>
                                        <p:tav tm="0">
                                          <p:val>
                                            <p:strVal val="(6*min(max(#ppt_w*#ppt_h,.3),1)-7.4)/-.7*#ppt_w"/>
                                          </p:val>
                                        </p:tav>
                                        <p:tav tm="100000">
                                          <p:val>
                                            <p:strVal val="#ppt_w"/>
                                          </p:val>
                                        </p:tav>
                                      </p:tavLst>
                                    </p:anim>
                                    <p:anim calcmode="lin" valueType="num">
                                      <p:cBhvr>
                                        <p:cTn id="123" dur="500" fill="hold"/>
                                        <p:tgtEl>
                                          <p:spTgt spid="26"/>
                                        </p:tgtEl>
                                        <p:attrNameLst>
                                          <p:attrName>ppt_h</p:attrName>
                                        </p:attrNameLst>
                                      </p:cBhvr>
                                      <p:tavLst>
                                        <p:tav tm="0">
                                          <p:val>
                                            <p:strVal val="(6*min(max(#ppt_w*#ppt_h,.3),1)-7.4)/-.7*#ppt_h"/>
                                          </p:val>
                                        </p:tav>
                                        <p:tav tm="100000">
                                          <p:val>
                                            <p:strVal val="#ppt_h"/>
                                          </p:val>
                                        </p:tav>
                                      </p:tavLst>
                                    </p:anim>
                                    <p:anim calcmode="lin" valueType="num">
                                      <p:cBhvr>
                                        <p:cTn id="124" dur="500" fill="hold"/>
                                        <p:tgtEl>
                                          <p:spTgt spid="26"/>
                                        </p:tgtEl>
                                        <p:attrNameLst>
                                          <p:attrName>ppt_x</p:attrName>
                                        </p:attrNameLst>
                                      </p:cBhvr>
                                      <p:tavLst>
                                        <p:tav tm="0">
                                          <p:val>
                                            <p:fltVal val="0.5"/>
                                          </p:val>
                                        </p:tav>
                                        <p:tav tm="100000">
                                          <p:val>
                                            <p:strVal val="#ppt_x"/>
                                          </p:val>
                                        </p:tav>
                                      </p:tavLst>
                                    </p:anim>
                                    <p:anim calcmode="lin" valueType="num">
                                      <p:cBhvr>
                                        <p:cTn id="125"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wipe(left)">
                                      <p:cBhvr>
                                        <p:cTn id="129"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fade">
                                      <p:cBhvr>
                                        <p:cTn id="134" dur="500"/>
                                        <p:tgtEl>
                                          <p:spTgt spid="33"/>
                                        </p:tgtEl>
                                      </p:cBhvr>
                                    </p:animEffect>
                                    <p:anim calcmode="lin" valueType="num">
                                      <p:cBhvr>
                                        <p:cTn id="135" dur="500" fill="hold"/>
                                        <p:tgtEl>
                                          <p:spTgt spid="33"/>
                                        </p:tgtEl>
                                        <p:attrNameLst>
                                          <p:attrName>ppt_x</p:attrName>
                                        </p:attrNameLst>
                                      </p:cBhvr>
                                      <p:tavLst>
                                        <p:tav tm="0">
                                          <p:val>
                                            <p:strVal val="#ppt_x"/>
                                          </p:val>
                                        </p:tav>
                                        <p:tav tm="100000">
                                          <p:val>
                                            <p:strVal val="#ppt_x"/>
                                          </p:val>
                                        </p:tav>
                                      </p:tavLst>
                                    </p:anim>
                                    <p:anim calcmode="lin" valueType="num">
                                      <p:cBhvr>
                                        <p:cTn id="13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3" presetClass="entr" presetSubtype="36" fill="hold" grpId="0" nodeType="click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2" dur="500" fill="hold"/>
                                        <p:tgtEl>
                                          <p:spTgt spid="28"/>
                                        </p:tgtEl>
                                        <p:attrNameLst>
                                          <p:attrName>ppt_h</p:attrName>
                                        </p:attrNameLst>
                                      </p:cBhvr>
                                      <p:tavLst>
                                        <p:tav tm="0">
                                          <p:val>
                                            <p:strVal val="(6*min(max(#ppt_w*#ppt_h,.3),1)-7.4)/-.7*#ppt_h"/>
                                          </p:val>
                                        </p:tav>
                                        <p:tav tm="100000">
                                          <p:val>
                                            <p:strVal val="#ppt_h"/>
                                          </p:val>
                                        </p:tav>
                                      </p:tavLst>
                                    </p:anim>
                                    <p:anim calcmode="lin" valueType="num">
                                      <p:cBhvr>
                                        <p:cTn id="143" dur="500" fill="hold"/>
                                        <p:tgtEl>
                                          <p:spTgt spid="28"/>
                                        </p:tgtEl>
                                        <p:attrNameLst>
                                          <p:attrName>ppt_x</p:attrName>
                                        </p:attrNameLst>
                                      </p:cBhvr>
                                      <p:tavLst>
                                        <p:tav tm="0">
                                          <p:val>
                                            <p:fltVal val="0.5"/>
                                          </p:val>
                                        </p:tav>
                                        <p:tav tm="100000">
                                          <p:val>
                                            <p:strVal val="#ppt_x"/>
                                          </p:val>
                                        </p:tav>
                                      </p:tavLst>
                                    </p:anim>
                                    <p:anim calcmode="lin" valueType="num">
                                      <p:cBhvr>
                                        <p:cTn id="144"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45" fill="hold">
                            <p:stCondLst>
                              <p:cond delay="500"/>
                            </p:stCondLst>
                            <p:childTnLst>
                              <p:par>
                                <p:cTn id="146" presetID="22" presetClass="entr" presetSubtype="8" fill="hold" grpId="0" nodeType="after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wipe(left)">
                                      <p:cBhvr>
                                        <p:cTn id="14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11"/>
                                        </p:tgtEl>
                                        <p:attrNameLst>
                                          <p:attrName>style.visibility</p:attrName>
                                        </p:attrNameLst>
                                      </p:cBhvr>
                                      <p:to>
                                        <p:strVal val="visible"/>
                                      </p:to>
                                    </p:set>
                                    <p:animEffect transition="in" filter="fade">
                                      <p:cBhvr>
                                        <p:cTn id="153" dur="500"/>
                                        <p:tgtEl>
                                          <p:spTgt spid="11"/>
                                        </p:tgtEl>
                                      </p:cBhvr>
                                    </p:animEffect>
                                    <p:anim calcmode="lin" valueType="num">
                                      <p:cBhvr>
                                        <p:cTn id="154" dur="500" fill="hold"/>
                                        <p:tgtEl>
                                          <p:spTgt spid="11"/>
                                        </p:tgtEl>
                                        <p:attrNameLst>
                                          <p:attrName>ppt_x</p:attrName>
                                        </p:attrNameLst>
                                      </p:cBhvr>
                                      <p:tavLst>
                                        <p:tav tm="0">
                                          <p:val>
                                            <p:strVal val="#ppt_x"/>
                                          </p:val>
                                        </p:tav>
                                        <p:tav tm="100000">
                                          <p:val>
                                            <p:strVal val="#ppt_x"/>
                                          </p:val>
                                        </p:tav>
                                      </p:tavLst>
                                    </p:anim>
                                    <p:anim calcmode="lin" valueType="num">
                                      <p:cBhvr>
                                        <p:cTn id="15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3" presetClass="entr" presetSubtype="36"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 calcmode="lin" valueType="num">
                                      <p:cBhvr>
                                        <p:cTn id="160" dur="500" fill="hold"/>
                                        <p:tgtEl>
                                          <p:spTgt spid="30"/>
                                        </p:tgtEl>
                                        <p:attrNameLst>
                                          <p:attrName>ppt_w</p:attrName>
                                        </p:attrNameLst>
                                      </p:cBhvr>
                                      <p:tavLst>
                                        <p:tav tm="0">
                                          <p:val>
                                            <p:strVal val="(6*min(max(#ppt_w*#ppt_h,.3),1)-7.4)/-.7*#ppt_w"/>
                                          </p:val>
                                        </p:tav>
                                        <p:tav tm="100000">
                                          <p:val>
                                            <p:strVal val="#ppt_w"/>
                                          </p:val>
                                        </p:tav>
                                      </p:tavLst>
                                    </p:anim>
                                    <p:anim calcmode="lin" valueType="num">
                                      <p:cBhvr>
                                        <p:cTn id="161" dur="500" fill="hold"/>
                                        <p:tgtEl>
                                          <p:spTgt spid="30"/>
                                        </p:tgtEl>
                                        <p:attrNameLst>
                                          <p:attrName>ppt_h</p:attrName>
                                        </p:attrNameLst>
                                      </p:cBhvr>
                                      <p:tavLst>
                                        <p:tav tm="0">
                                          <p:val>
                                            <p:strVal val="(6*min(max(#ppt_w*#ppt_h,.3),1)-7.4)/-.7*#ppt_h"/>
                                          </p:val>
                                        </p:tav>
                                        <p:tav tm="100000">
                                          <p:val>
                                            <p:strVal val="#ppt_h"/>
                                          </p:val>
                                        </p:tav>
                                      </p:tavLst>
                                    </p:anim>
                                    <p:anim calcmode="lin" valueType="num">
                                      <p:cBhvr>
                                        <p:cTn id="162" dur="500" fill="hold"/>
                                        <p:tgtEl>
                                          <p:spTgt spid="30"/>
                                        </p:tgtEl>
                                        <p:attrNameLst>
                                          <p:attrName>ppt_x</p:attrName>
                                        </p:attrNameLst>
                                      </p:cBhvr>
                                      <p:tavLst>
                                        <p:tav tm="0">
                                          <p:val>
                                            <p:fltVal val="0.5"/>
                                          </p:val>
                                        </p:tav>
                                        <p:tav tm="100000">
                                          <p:val>
                                            <p:strVal val="#ppt_x"/>
                                          </p:val>
                                        </p:tav>
                                      </p:tavLst>
                                    </p:anim>
                                    <p:anim calcmode="lin" valueType="num">
                                      <p:cBhvr>
                                        <p:cTn id="163"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64" fill="hold">
                            <p:stCondLst>
                              <p:cond delay="500"/>
                            </p:stCondLst>
                            <p:childTnLst>
                              <p:par>
                                <p:cTn id="165" presetID="22" presetClass="entr" presetSubtype="8" fill="hold" grpId="0" nodeType="afterEffect">
                                  <p:stCondLst>
                                    <p:cond delay="0"/>
                                  </p:stCondLst>
                                  <p:childTnLst>
                                    <p:set>
                                      <p:cBhvr>
                                        <p:cTn id="166" dur="1" fill="hold">
                                          <p:stCondLst>
                                            <p:cond delay="0"/>
                                          </p:stCondLst>
                                        </p:cTn>
                                        <p:tgtEl>
                                          <p:spTgt spid="31"/>
                                        </p:tgtEl>
                                        <p:attrNameLst>
                                          <p:attrName>style.visibility</p:attrName>
                                        </p:attrNameLst>
                                      </p:cBhvr>
                                      <p:to>
                                        <p:strVal val="visible"/>
                                      </p:to>
                                    </p:set>
                                    <p:animEffect transition="in" filter="wipe(left)">
                                      <p:cBhvr>
                                        <p:cTn id="16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10"/>
                                        </p:tgtEl>
                                        <p:attrNameLst>
                                          <p:attrName>style.visibility</p:attrName>
                                        </p:attrNameLst>
                                      </p:cBhvr>
                                      <p:to>
                                        <p:strVal val="visible"/>
                                      </p:to>
                                    </p:set>
                                    <p:animEffect transition="in" filter="fade">
                                      <p:cBhvr>
                                        <p:cTn id="172" dur="500"/>
                                        <p:tgtEl>
                                          <p:spTgt spid="10"/>
                                        </p:tgtEl>
                                      </p:cBhvr>
                                    </p:animEffect>
                                    <p:anim calcmode="lin" valueType="num">
                                      <p:cBhvr>
                                        <p:cTn id="173" dur="500" fill="hold"/>
                                        <p:tgtEl>
                                          <p:spTgt spid="10"/>
                                        </p:tgtEl>
                                        <p:attrNameLst>
                                          <p:attrName>ppt_x</p:attrName>
                                        </p:attrNameLst>
                                      </p:cBhvr>
                                      <p:tavLst>
                                        <p:tav tm="0">
                                          <p:val>
                                            <p:strVal val="#ppt_x"/>
                                          </p:val>
                                        </p:tav>
                                        <p:tav tm="100000">
                                          <p:val>
                                            <p:strVal val="#ppt_x"/>
                                          </p:val>
                                        </p:tav>
                                      </p:tavLst>
                                    </p:anim>
                                    <p:anim calcmode="lin" valueType="num">
                                      <p:cBhvr>
                                        <p:cTn id="17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FC32CC-3ED6-4503-9876-E14D13869B71}"/>
              </a:ext>
            </a:extLst>
          </p:cNvPr>
          <p:cNvSpPr>
            <a:spLocks noGrp="1"/>
          </p:cNvSpPr>
          <p:nvPr>
            <p:ph idx="1"/>
          </p:nvPr>
        </p:nvSpPr>
        <p:spPr>
          <a:xfrm>
            <a:off x="246623" y="940476"/>
            <a:ext cx="8554065" cy="400111"/>
          </a:xfrm>
        </p:spPr>
        <p:txBody>
          <a:bodyPr/>
          <a:lstStyle/>
          <a:p>
            <a:pPr algn="ctr">
              <a:buFont typeface="Courier New" panose="02070309020205020404" pitchFamily="49" charset="0"/>
              <a:buChar char="o"/>
            </a:pPr>
            <a:r>
              <a:rPr lang="fr-FR" sz="1800" dirty="0">
                <a:latin typeface="Candara" panose="020E0502030303020204" pitchFamily="34" charset="0"/>
              </a:rPr>
              <a:t> Le ciel est divisé en 8 </a:t>
            </a:r>
            <a:r>
              <a:rPr lang="fr-FR" sz="1800" dirty="0" err="1">
                <a:latin typeface="Candara" panose="020E0502030303020204" pitchFamily="34" charset="0"/>
              </a:rPr>
              <a:t>Octas</a:t>
            </a:r>
            <a:endParaRPr lang="fr-FR" sz="1800" dirty="0">
              <a:solidFill>
                <a:schemeClr val="accent1"/>
              </a:solidFill>
              <a:latin typeface="Candara" panose="020E0502030303020204" pitchFamily="34" charset="0"/>
            </a:endParaRPr>
          </a:p>
          <a:p>
            <a:pPr marL="0" indent="0" algn="ctr">
              <a:buNone/>
            </a:pPr>
            <a:endParaRPr lang="fr-FR" sz="1800" dirty="0">
              <a:latin typeface="Candara" panose="020E0502030303020204" pitchFamily="34" charset="0"/>
            </a:endParaRPr>
          </a:p>
        </p:txBody>
      </p:sp>
      <p:sp>
        <p:nvSpPr>
          <p:cNvPr id="5" name="Text Box 4">
            <a:extLst>
              <a:ext uri="{FF2B5EF4-FFF2-40B4-BE49-F238E27FC236}">
                <a16:creationId xmlns:a16="http://schemas.microsoft.com/office/drawing/2014/main" id="{CA2B31D1-4AF8-4274-AE8E-086DF1FCE9E0}"/>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6" name="ZoneTexte 5">
            <a:extLst>
              <a:ext uri="{FF2B5EF4-FFF2-40B4-BE49-F238E27FC236}">
                <a16:creationId xmlns:a16="http://schemas.microsoft.com/office/drawing/2014/main" id="{32EA478D-118D-43CD-955C-AE01128213FC}"/>
              </a:ext>
            </a:extLst>
          </p:cNvPr>
          <p:cNvSpPr txBox="1"/>
          <p:nvPr/>
        </p:nvSpPr>
        <p:spPr>
          <a:xfrm>
            <a:off x="2468355" y="530533"/>
            <a:ext cx="3782382" cy="400110"/>
          </a:xfrm>
          <a:prstGeom prst="rect">
            <a:avLst/>
          </a:prstGeom>
          <a:noFill/>
        </p:spPr>
        <p:txBody>
          <a:bodyPr wrap="square" rtlCol="0">
            <a:spAutoFit/>
          </a:bodyPr>
          <a:lstStyle>
            <a:defPPr>
              <a:defRPr lang="fr-FR"/>
            </a:defPPr>
            <a:lvl1pPr algn="ctr">
              <a:spcAft>
                <a:spcPts val="600"/>
              </a:spcAft>
              <a:defRPr sz="2000">
                <a:solidFill>
                  <a:schemeClr val="tx2"/>
                </a:solidFill>
                <a:latin typeface="+mj-lt"/>
              </a:defRPr>
            </a:lvl1pPr>
          </a:lstStyle>
          <a:p>
            <a:r>
              <a:rPr lang="fr-FR" dirty="0"/>
              <a:t>Codage de la couverture nuageuse</a:t>
            </a:r>
          </a:p>
        </p:txBody>
      </p:sp>
      <p:pic>
        <p:nvPicPr>
          <p:cNvPr id="2" name="Image 1">
            <a:extLst>
              <a:ext uri="{FF2B5EF4-FFF2-40B4-BE49-F238E27FC236}">
                <a16:creationId xmlns:a16="http://schemas.microsoft.com/office/drawing/2014/main" id="{7D8FD34E-2203-F44E-9B29-6D291963C19D}"/>
              </a:ext>
            </a:extLst>
          </p:cNvPr>
          <p:cNvPicPr>
            <a:picLocks noChangeAspect="1"/>
          </p:cNvPicPr>
          <p:nvPr/>
        </p:nvPicPr>
        <p:blipFill rotWithShape="1">
          <a:blip r:embed="rId2"/>
          <a:srcRect t="20185" r="52382" b="5660"/>
          <a:stretch/>
        </p:blipFill>
        <p:spPr>
          <a:xfrm>
            <a:off x="2371290" y="1456138"/>
            <a:ext cx="4401420" cy="4746686"/>
          </a:xfrm>
          <a:prstGeom prst="rect">
            <a:avLst/>
          </a:prstGeom>
        </p:spPr>
      </p:pic>
      <p:grpSp>
        <p:nvGrpSpPr>
          <p:cNvPr id="12" name="Groupe 11">
            <a:extLst>
              <a:ext uri="{FF2B5EF4-FFF2-40B4-BE49-F238E27FC236}">
                <a16:creationId xmlns:a16="http://schemas.microsoft.com/office/drawing/2014/main" id="{F414BA3C-756A-5048-BADE-B15C94A45BED}"/>
              </a:ext>
            </a:extLst>
          </p:cNvPr>
          <p:cNvGrpSpPr/>
          <p:nvPr/>
        </p:nvGrpSpPr>
        <p:grpSpPr>
          <a:xfrm>
            <a:off x="1595572" y="4262719"/>
            <a:ext cx="899677" cy="1842247"/>
            <a:chOff x="1126597" y="4614089"/>
            <a:chExt cx="899677" cy="2070767"/>
          </a:xfrm>
        </p:grpSpPr>
        <p:sp>
          <p:nvSpPr>
            <p:cNvPr id="10" name="Accolade ouvrante 9">
              <a:extLst>
                <a:ext uri="{FF2B5EF4-FFF2-40B4-BE49-F238E27FC236}">
                  <a16:creationId xmlns:a16="http://schemas.microsoft.com/office/drawing/2014/main" id="{672BE83B-D9D9-6443-9875-E8F58DF2B86B}"/>
                </a:ext>
              </a:extLst>
            </p:cNvPr>
            <p:cNvSpPr/>
            <p:nvPr/>
          </p:nvSpPr>
          <p:spPr>
            <a:xfrm>
              <a:off x="1532965" y="4614089"/>
              <a:ext cx="493309" cy="2070767"/>
            </a:xfrm>
            <a:prstGeom prst="leftBrace">
              <a:avLst>
                <a:gd name="adj1" fmla="val 35592"/>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1EAF903A-F04D-7047-A1C0-30B6600B854A}"/>
                </a:ext>
              </a:extLst>
            </p:cNvPr>
            <p:cNvSpPr txBox="1"/>
            <p:nvPr/>
          </p:nvSpPr>
          <p:spPr>
            <a:xfrm rot="16200000">
              <a:off x="678627" y="5515508"/>
              <a:ext cx="1296049" cy="400110"/>
            </a:xfrm>
            <a:prstGeom prst="rect">
              <a:avLst/>
            </a:prstGeom>
            <a:noFill/>
            <a:effectLst/>
          </p:spPr>
          <p:txBody>
            <a:bodyPr wrap="square" rtlCol="0">
              <a:spAutoFit/>
            </a:bodyPr>
            <a:lstStyle/>
            <a:p>
              <a:pPr algn="ctr"/>
              <a:r>
                <a:rPr lang="fr-FR" sz="2000" dirty="0">
                  <a:ln w="0"/>
                  <a:solidFill>
                    <a:schemeClr val="accent1"/>
                  </a:solidFill>
                  <a:effectLst>
                    <a:outerShdw blurRad="38100" dist="25400" dir="5400000" algn="ctr" rotWithShape="0">
                      <a:srgbClr val="6E747A">
                        <a:alpha val="43000"/>
                      </a:srgbClr>
                    </a:outerShdw>
                  </a:effectLst>
                  <a:latin typeface="+mj-lt"/>
                </a:rPr>
                <a:t>Plafond</a:t>
              </a:r>
            </a:p>
          </p:txBody>
        </p:sp>
      </p:grpSp>
    </p:spTree>
    <p:extLst>
      <p:ext uri="{BB962C8B-B14F-4D97-AF65-F5344CB8AC3E}">
        <p14:creationId xmlns:p14="http://schemas.microsoft.com/office/powerpoint/2010/main" val="371357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CA2B31D1-4AF8-4274-AE8E-086DF1FCE9E0}"/>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6" name="ZoneTexte 5">
            <a:extLst>
              <a:ext uri="{FF2B5EF4-FFF2-40B4-BE49-F238E27FC236}">
                <a16:creationId xmlns:a16="http://schemas.microsoft.com/office/drawing/2014/main" id="{32EA478D-118D-43CD-955C-AE01128213FC}"/>
              </a:ext>
            </a:extLst>
          </p:cNvPr>
          <p:cNvSpPr txBox="1"/>
          <p:nvPr/>
        </p:nvSpPr>
        <p:spPr>
          <a:xfrm>
            <a:off x="2468355" y="530533"/>
            <a:ext cx="3782382" cy="400110"/>
          </a:xfrm>
          <a:prstGeom prst="rect">
            <a:avLst/>
          </a:prstGeom>
          <a:noFill/>
        </p:spPr>
        <p:txBody>
          <a:bodyPr wrap="square" rtlCol="0">
            <a:spAutoFit/>
          </a:bodyPr>
          <a:lstStyle>
            <a:defPPr>
              <a:defRPr lang="fr-FR"/>
            </a:defPPr>
            <a:lvl1pPr algn="ctr">
              <a:spcAft>
                <a:spcPts val="600"/>
              </a:spcAft>
              <a:defRPr sz="2000">
                <a:solidFill>
                  <a:schemeClr val="tx2"/>
                </a:solidFill>
                <a:latin typeface="+mj-lt"/>
              </a:defRPr>
            </a:lvl1pPr>
          </a:lstStyle>
          <a:p>
            <a:r>
              <a:rPr lang="fr-FR" dirty="0"/>
              <a:t>Codage de la couverture nuageuse</a:t>
            </a:r>
          </a:p>
        </p:txBody>
      </p:sp>
      <p:sp>
        <p:nvSpPr>
          <p:cNvPr id="7" name="ZoneTexte 6">
            <a:extLst>
              <a:ext uri="{FF2B5EF4-FFF2-40B4-BE49-F238E27FC236}">
                <a16:creationId xmlns:a16="http://schemas.microsoft.com/office/drawing/2014/main" id="{FE3AACF5-DA10-4857-A568-FC0DAF347CF8}"/>
              </a:ext>
            </a:extLst>
          </p:cNvPr>
          <p:cNvSpPr txBox="1"/>
          <p:nvPr/>
        </p:nvSpPr>
        <p:spPr>
          <a:xfrm>
            <a:off x="524434" y="1218560"/>
            <a:ext cx="7920319" cy="2646878"/>
          </a:xfrm>
          <a:prstGeom prst="rect">
            <a:avLst/>
          </a:prstGeom>
          <a:noFill/>
        </p:spPr>
        <p:txBody>
          <a:bodyPr wrap="square" rtlCol="0">
            <a:spAutoFit/>
          </a:bodyPr>
          <a:lstStyle/>
          <a:p>
            <a:pPr>
              <a:spcAft>
                <a:spcPts val="1200"/>
              </a:spcAft>
              <a:buFont typeface="Courier New" panose="02070309020205020404" pitchFamily="49" charset="0"/>
              <a:buChar char="o"/>
            </a:pPr>
            <a:r>
              <a:rPr lang="fr-FR" dirty="0">
                <a:latin typeface="Candara" panose="020E0502030303020204" pitchFamily="34" charset="0"/>
              </a:rPr>
              <a:t>  La base est donnée par rapport à l'altitude de l'aérodrome en pieds. </a:t>
            </a:r>
          </a:p>
          <a:p>
            <a:pPr>
              <a:spcAft>
                <a:spcPts val="1200"/>
              </a:spcAft>
              <a:buFont typeface="Courier New" panose="02070309020205020404" pitchFamily="49" charset="0"/>
              <a:buChar char="o"/>
            </a:pPr>
            <a:r>
              <a:rPr lang="fr-FR" dirty="0">
                <a:latin typeface="Candara" panose="020E0502030303020204" pitchFamily="34" charset="0"/>
              </a:rPr>
              <a:t>  Le genre n'est précisé que s’il s'agit de Cb ou de TCU.</a:t>
            </a:r>
          </a:p>
          <a:p>
            <a:pPr>
              <a:spcAft>
                <a:spcPts val="1200"/>
              </a:spcAft>
              <a:buFont typeface="Courier New" panose="02070309020205020404" pitchFamily="49" charset="0"/>
              <a:buChar char="o"/>
            </a:pPr>
            <a:r>
              <a:rPr lang="fr-FR" dirty="0">
                <a:latin typeface="Candara" panose="020E0502030303020204" pitchFamily="34" charset="0"/>
              </a:rPr>
              <a:t>  NSC : aucun nuage sous 5000 pieds (1500m) et pas de cumulonimbus ou             cumulus bourgeonnants  (</a:t>
            </a:r>
            <a:r>
              <a:rPr lang="fr-FR" sz="1600" dirty="0">
                <a:latin typeface="Candara" panose="020E0502030303020204" pitchFamily="34" charset="0"/>
              </a:rPr>
              <a:t>NO SIGNIFICANT CLOUDS</a:t>
            </a:r>
            <a:r>
              <a:rPr lang="fr-FR" dirty="0">
                <a:latin typeface="Candara" panose="020E0502030303020204" pitchFamily="34" charset="0"/>
              </a:rPr>
              <a:t>) </a:t>
            </a:r>
          </a:p>
          <a:p>
            <a:pPr>
              <a:spcAft>
                <a:spcPts val="1200"/>
              </a:spcAft>
              <a:buFont typeface="Courier New" panose="02070309020205020404" pitchFamily="49" charset="0"/>
              <a:buChar char="o"/>
            </a:pPr>
            <a:r>
              <a:rPr lang="fr-FR" dirty="0">
                <a:latin typeface="Candara" panose="020E0502030303020204" pitchFamily="34" charset="0"/>
              </a:rPr>
              <a:t>  NCD : pas de nuage détecté (</a:t>
            </a:r>
            <a:r>
              <a:rPr lang="fr-FR" sz="1600" dirty="0">
                <a:latin typeface="Candara" panose="020E0502030303020204" pitchFamily="34" charset="0"/>
              </a:rPr>
              <a:t>NO CLOUD DETECTED</a:t>
            </a:r>
            <a:r>
              <a:rPr lang="fr-FR" dirty="0">
                <a:latin typeface="Candara" panose="020E0502030303020204" pitchFamily="34" charset="0"/>
              </a:rPr>
              <a:t>) </a:t>
            </a:r>
            <a:endParaRPr lang="fr-FR" i="1" dirty="0">
              <a:latin typeface="Candara" panose="020E0502030303020204" pitchFamily="34" charset="0"/>
            </a:endParaRPr>
          </a:p>
          <a:p>
            <a:pPr>
              <a:spcAft>
                <a:spcPts val="1200"/>
              </a:spcAft>
              <a:buFont typeface="Courier New" panose="02070309020205020404" pitchFamily="49" charset="0"/>
              <a:buChar char="o"/>
            </a:pPr>
            <a:r>
              <a:rPr lang="fr-FR" dirty="0">
                <a:latin typeface="Candara" panose="020E0502030303020204" pitchFamily="34" charset="0"/>
              </a:rPr>
              <a:t>  CAVOK : Plafond et visibilité OK (</a:t>
            </a:r>
            <a:r>
              <a:rPr lang="fr-FR" sz="1600" dirty="0">
                <a:latin typeface="Candara" panose="020E0502030303020204" pitchFamily="34" charset="0"/>
              </a:rPr>
              <a:t>CEILING AND VISIBILITY OK</a:t>
            </a:r>
            <a:r>
              <a:rPr lang="fr-FR" dirty="0">
                <a:latin typeface="Candara" panose="020E0502030303020204" pitchFamily="34" charset="0"/>
              </a:rPr>
              <a:t>) Visibilité de 10 km ou plus. Pas de nuages au-dessous de 1500 m (5000 Ft)</a:t>
            </a:r>
          </a:p>
        </p:txBody>
      </p:sp>
    </p:spTree>
    <p:extLst>
      <p:ext uri="{BB962C8B-B14F-4D97-AF65-F5344CB8AC3E}">
        <p14:creationId xmlns:p14="http://schemas.microsoft.com/office/powerpoint/2010/main" val="34947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METEOROLOGIE – </a:t>
            </a:r>
            <a:r>
              <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Partie</a:t>
            </a: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 3</a:t>
            </a:r>
            <a:endPar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Phénomènes météo dangereux pour l’aviation</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Turbulence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Brume et brouillard</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Givre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Orage</a:t>
            </a:r>
          </a:p>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Information météo pour l’aviation</a:t>
            </a: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METAR</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TAF</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SIGMET</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TEMSI</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WINTEM</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0" marR="0" lvl="0" indent="0" algn="l" defTabSz="914400" rtl="0" eaLnBrk="1" fontAlgn="base" latinLnBrk="0" hangingPunct="1">
              <a:lnSpc>
                <a:spcPct val="100000"/>
              </a:lnSpc>
              <a:spcBef>
                <a:spcPct val="50000"/>
              </a:spcBef>
              <a:spcAft>
                <a:spcPts val="1200"/>
              </a:spcAft>
              <a:buClrTx/>
              <a:buSzPct val="100000"/>
              <a:buFontTx/>
              <a:buNone/>
              <a:tabLst/>
              <a:defRPr/>
            </a:pPr>
            <a:endPar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endParaRPr>
          </a:p>
        </p:txBody>
      </p:sp>
      <p:sp>
        <p:nvSpPr>
          <p:cNvPr id="5" name="Rectangle à coins arrondis 3">
            <a:extLst>
              <a:ext uri="{FF2B5EF4-FFF2-40B4-BE49-F238E27FC236}">
                <a16:creationId xmlns:a16="http://schemas.microsoft.com/office/drawing/2014/main" id="{97E4816E-64B7-4AE6-A862-0B0E9DB0DAF4}"/>
              </a:ext>
            </a:extLst>
          </p:cNvPr>
          <p:cNvSpPr/>
          <p:nvPr/>
        </p:nvSpPr>
        <p:spPr>
          <a:xfrm>
            <a:off x="695166" y="479059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1697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7" name="ZoneTexte 6"/>
          <p:cNvSpPr txBox="1"/>
          <p:nvPr/>
        </p:nvSpPr>
        <p:spPr>
          <a:xfrm>
            <a:off x="2193172" y="573983"/>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j-lt"/>
              </a:rPr>
              <a:t>Le SIGMET (</a:t>
            </a:r>
            <a:r>
              <a:rPr lang="en-GB" sz="2000" b="1" dirty="0" err="1">
                <a:solidFill>
                  <a:schemeClr val="tx2"/>
                </a:solidFill>
                <a:latin typeface="+mj-lt"/>
              </a:rPr>
              <a:t>SIG</a:t>
            </a:r>
            <a:r>
              <a:rPr lang="en-GB" sz="2000" i="1" dirty="0" err="1">
                <a:solidFill>
                  <a:schemeClr val="tx2"/>
                </a:solidFill>
                <a:latin typeface="+mj-lt"/>
              </a:rPr>
              <a:t>nificatif</a:t>
            </a:r>
            <a:r>
              <a:rPr lang="en-GB" sz="2000" i="1" dirty="0">
                <a:solidFill>
                  <a:schemeClr val="tx2"/>
                </a:solidFill>
                <a:latin typeface="+mj-lt"/>
              </a:rPr>
              <a:t> </a:t>
            </a:r>
            <a:r>
              <a:rPr lang="en-GB" sz="2000" b="1" dirty="0" err="1">
                <a:solidFill>
                  <a:schemeClr val="tx2"/>
                </a:solidFill>
                <a:latin typeface="+mj-lt"/>
              </a:rPr>
              <a:t>MET</a:t>
            </a:r>
            <a:r>
              <a:rPr lang="en-GB" sz="2000" i="1" dirty="0" err="1">
                <a:solidFill>
                  <a:schemeClr val="tx2"/>
                </a:solidFill>
                <a:latin typeface="+mj-lt"/>
              </a:rPr>
              <a:t>éorological</a:t>
            </a:r>
            <a:r>
              <a:rPr lang="fr-FR" sz="2000" i="1" dirty="0">
                <a:solidFill>
                  <a:schemeClr val="tx2"/>
                </a:solidFill>
                <a:latin typeface="+mj-lt"/>
              </a:rPr>
              <a:t> </a:t>
            </a:r>
            <a:r>
              <a:rPr lang="fr-FR" sz="2000" dirty="0">
                <a:solidFill>
                  <a:schemeClr val="tx2"/>
                </a:solidFill>
                <a:latin typeface="+mj-lt"/>
              </a:rPr>
              <a:t>).</a:t>
            </a:r>
          </a:p>
        </p:txBody>
      </p:sp>
      <p:sp>
        <p:nvSpPr>
          <p:cNvPr id="8" name="ZoneTexte 7"/>
          <p:cNvSpPr txBox="1"/>
          <p:nvPr/>
        </p:nvSpPr>
        <p:spPr>
          <a:xfrm>
            <a:off x="0" y="883376"/>
            <a:ext cx="9144000" cy="923330"/>
          </a:xfrm>
          <a:prstGeom prst="rect">
            <a:avLst/>
          </a:prstGeom>
          <a:noFill/>
        </p:spPr>
        <p:txBody>
          <a:bodyPr wrap="square" rtlCol="0" anchor="ctr">
            <a:spAutoFit/>
          </a:bodyPr>
          <a:lstStyle/>
          <a:p>
            <a:pPr algn="ctr"/>
            <a:r>
              <a:rPr lang="fr-FR" dirty="0">
                <a:latin typeface="Candara" panose="020E0502030303020204" pitchFamily="34" charset="0"/>
              </a:rPr>
              <a:t>Message signalant des</a:t>
            </a:r>
            <a:r>
              <a:rPr lang="fr-FR" b="1" dirty="0">
                <a:latin typeface="Candara" panose="020E0502030303020204" pitchFamily="34" charset="0"/>
              </a:rPr>
              <a:t> phénomènes dangereux </a:t>
            </a:r>
            <a:r>
              <a:rPr lang="fr-FR" dirty="0">
                <a:latin typeface="Candara" panose="020E0502030303020204" pitchFamily="34" charset="0"/>
              </a:rPr>
              <a:t>observés et/ou prévus pour une région de </a:t>
            </a:r>
          </a:p>
          <a:p>
            <a:pPr algn="ctr"/>
            <a:r>
              <a:rPr lang="fr-FR" dirty="0">
                <a:latin typeface="Candara" panose="020E0502030303020204" pitchFamily="34" charset="0"/>
              </a:rPr>
              <a:t>vol donnée (FIR). </a:t>
            </a:r>
          </a:p>
          <a:p>
            <a:pPr algn="ctr"/>
            <a:r>
              <a:rPr lang="fr-FR" dirty="0">
                <a:latin typeface="Candara" panose="020E0502030303020204" pitchFamily="34" charset="0"/>
              </a:rPr>
              <a:t>Il informe de la présence de cumulonimbus, d'orage, de givrage fort ou de turbulences. </a:t>
            </a:r>
          </a:p>
        </p:txBody>
      </p:sp>
      <p:sp>
        <p:nvSpPr>
          <p:cNvPr id="37" name="Titre 1">
            <a:extLst>
              <a:ext uri="{FF2B5EF4-FFF2-40B4-BE49-F238E27FC236}">
                <a16:creationId xmlns:a16="http://schemas.microsoft.com/office/drawing/2014/main" id="{9ECE492D-7233-4C50-8A43-89C790CC909E}"/>
              </a:ext>
            </a:extLst>
          </p:cNvPr>
          <p:cNvSpPr>
            <a:spLocks noGrp="1"/>
          </p:cNvSpPr>
          <p:nvPr>
            <p:ph type="title"/>
          </p:nvPr>
        </p:nvSpPr>
        <p:spPr>
          <a:xfrm>
            <a:off x="278905" y="1866228"/>
            <a:ext cx="3729424" cy="1462814"/>
          </a:xfrm>
        </p:spPr>
        <p:txBody>
          <a:bodyPr/>
          <a:lstStyle/>
          <a:p>
            <a:pPr marL="285750" indent="-285750">
              <a:lnSpc>
                <a:spcPct val="100000"/>
              </a:lnSpc>
              <a:spcAft>
                <a:spcPts val="600"/>
              </a:spcAft>
              <a:buFont typeface="Wingdings" pitchFamily="2" charset="2"/>
              <a:buChar char="v"/>
            </a:pPr>
            <a:r>
              <a:rPr lang="fr-FR" sz="1800" dirty="0">
                <a:solidFill>
                  <a:srgbClr val="C00000"/>
                </a:solidFill>
              </a:rPr>
              <a:t>Structure du SIGMET : </a:t>
            </a:r>
            <a:br>
              <a:rPr lang="fr-FR" sz="1600" dirty="0">
                <a:solidFill>
                  <a:srgbClr val="C00000"/>
                </a:solidFill>
              </a:rPr>
            </a:br>
            <a:r>
              <a:rPr lang="fr-FR" sz="1600" dirty="0">
                <a:latin typeface="Candara" panose="020E0502030303020204" pitchFamily="34" charset="0"/>
              </a:rPr>
              <a:t>Type de renseignement </a:t>
            </a:r>
            <a:br>
              <a:rPr lang="fr-FR" sz="1600" dirty="0">
                <a:latin typeface="Candara" panose="020E0502030303020204" pitchFamily="34" charset="0"/>
              </a:rPr>
            </a:br>
            <a:r>
              <a:rPr lang="fr-FR" sz="1600" dirty="0">
                <a:latin typeface="Candara" panose="020E0502030303020204" pitchFamily="34" charset="0"/>
              </a:rPr>
              <a:t>Localisation  </a:t>
            </a:r>
            <a:br>
              <a:rPr lang="fr-FR" sz="1600" dirty="0">
                <a:latin typeface="Candara" panose="020E0502030303020204" pitchFamily="34" charset="0"/>
              </a:rPr>
            </a:br>
            <a:r>
              <a:rPr lang="fr-FR" sz="1600" dirty="0">
                <a:latin typeface="Candara" panose="020E0502030303020204" pitchFamily="34" charset="0"/>
              </a:rPr>
              <a:t>Déplacement </a:t>
            </a:r>
            <a:br>
              <a:rPr lang="fr-FR" sz="1600" dirty="0">
                <a:latin typeface="Candara" panose="020E0502030303020204" pitchFamily="34" charset="0"/>
              </a:rPr>
            </a:br>
            <a:r>
              <a:rPr lang="fr-FR" sz="1600" dirty="0">
                <a:latin typeface="Candara" panose="020E0502030303020204" pitchFamily="34" charset="0"/>
              </a:rPr>
              <a:t>Évolution </a:t>
            </a:r>
            <a:br>
              <a:rPr lang="fr-FR" sz="3600" dirty="0">
                <a:solidFill>
                  <a:schemeClr val="accent1"/>
                </a:solidFill>
              </a:rPr>
            </a:br>
            <a:endParaRPr lang="fr-FR" sz="3600" dirty="0">
              <a:solidFill>
                <a:srgbClr val="C00000"/>
              </a:solidFill>
            </a:endParaRPr>
          </a:p>
        </p:txBody>
      </p:sp>
      <p:pic>
        <p:nvPicPr>
          <p:cNvPr id="45" name="Image 44">
            <a:extLst>
              <a:ext uri="{FF2B5EF4-FFF2-40B4-BE49-F238E27FC236}">
                <a16:creationId xmlns:a16="http://schemas.microsoft.com/office/drawing/2014/main" id="{523467DD-F775-4191-8A4D-9C4E5D4EE183}"/>
              </a:ext>
            </a:extLst>
          </p:cNvPr>
          <p:cNvPicPr>
            <a:picLocks noChangeAspect="1"/>
          </p:cNvPicPr>
          <p:nvPr/>
        </p:nvPicPr>
        <p:blipFill>
          <a:blip r:embed="rId2"/>
          <a:stretch>
            <a:fillRect/>
          </a:stretch>
        </p:blipFill>
        <p:spPr>
          <a:xfrm>
            <a:off x="0" y="3230719"/>
            <a:ext cx="9144000" cy="3294445"/>
          </a:xfrm>
          <a:prstGeom prst="rect">
            <a:avLst/>
          </a:prstGeom>
        </p:spPr>
      </p:pic>
    </p:spTree>
    <p:extLst>
      <p:ext uri="{BB962C8B-B14F-4D97-AF65-F5344CB8AC3E}">
        <p14:creationId xmlns:p14="http://schemas.microsoft.com/office/powerpoint/2010/main" val="38852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mécanique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5" name="Rectangle 6">
            <a:extLst>
              <a:ext uri="{FF2B5EF4-FFF2-40B4-BE49-F238E27FC236}">
                <a16:creationId xmlns:a16="http://schemas.microsoft.com/office/drawing/2014/main" id="{CD1D9AAF-FD54-4A46-9645-2F0597FBD6DA}"/>
              </a:ext>
            </a:extLst>
          </p:cNvPr>
          <p:cNvSpPr>
            <a:spLocks noChangeArrowheads="1"/>
          </p:cNvSpPr>
          <p:nvPr/>
        </p:nvSpPr>
        <p:spPr bwMode="auto">
          <a:xfrm>
            <a:off x="179388" y="1019437"/>
            <a:ext cx="87487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kern="0" dirty="0">
                <a:latin typeface="Candara"/>
                <a:ea typeface="ＭＳ Ｐゴシック" pitchFamily="-84" charset="-128"/>
              </a:rPr>
              <a:t>La rencontre de deux masses d’air d’origines et de vitesses différentes engendre une turbulence de </a:t>
            </a:r>
            <a:r>
              <a:rPr lang="fr-FR" altLang="fr-FR" sz="1600" b="1" kern="0" dirty="0">
                <a:latin typeface="Candara"/>
                <a:ea typeface="ＭＳ Ｐゴシック" pitchFamily="-84" charset="-128"/>
              </a:rPr>
              <a:t>cisaillement </a:t>
            </a:r>
            <a:r>
              <a:rPr lang="fr-FR" altLang="fr-FR" sz="1600" kern="0" dirty="0">
                <a:latin typeface="Candara"/>
                <a:ea typeface="ＭＳ Ｐゴシック" pitchFamily="-84" charset="-128"/>
              </a:rPr>
              <a:t>(ex : passage d’un front).</a:t>
            </a:r>
          </a:p>
        </p:txBody>
      </p:sp>
      <p:sp>
        <p:nvSpPr>
          <p:cNvPr id="6" name="Rectangle 10">
            <a:extLst>
              <a:ext uri="{FF2B5EF4-FFF2-40B4-BE49-F238E27FC236}">
                <a16:creationId xmlns:a16="http://schemas.microsoft.com/office/drawing/2014/main" id="{D1FFC377-AE81-4CC1-9996-296B36855F61}"/>
              </a:ext>
            </a:extLst>
          </p:cNvPr>
          <p:cNvSpPr>
            <a:spLocks noChangeArrowheads="1"/>
          </p:cNvSpPr>
          <p:nvPr/>
        </p:nvSpPr>
        <p:spPr bwMode="auto">
          <a:xfrm>
            <a:off x="503237" y="17020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4" name="Groupe 3">
            <a:extLst>
              <a:ext uri="{FF2B5EF4-FFF2-40B4-BE49-F238E27FC236}">
                <a16:creationId xmlns:a16="http://schemas.microsoft.com/office/drawing/2014/main" id="{3163552D-23BD-F64D-9C6B-D3E803DAB069}"/>
              </a:ext>
            </a:extLst>
          </p:cNvPr>
          <p:cNvGrpSpPr/>
          <p:nvPr/>
        </p:nvGrpSpPr>
        <p:grpSpPr>
          <a:xfrm>
            <a:off x="2066186" y="4051299"/>
            <a:ext cx="4944952" cy="2485671"/>
            <a:chOff x="1246353" y="3809472"/>
            <a:chExt cx="5276001" cy="2660940"/>
          </a:xfrm>
        </p:grpSpPr>
        <p:pic>
          <p:nvPicPr>
            <p:cNvPr id="23" name="Image 22">
              <a:extLst>
                <a:ext uri="{FF2B5EF4-FFF2-40B4-BE49-F238E27FC236}">
                  <a16:creationId xmlns:a16="http://schemas.microsoft.com/office/drawing/2014/main" id="{B933C678-E62B-478B-AC02-02B21B4D364F}"/>
                </a:ext>
              </a:extLst>
            </p:cNvPr>
            <p:cNvPicPr>
              <a:picLocks noChangeAspect="1"/>
            </p:cNvPicPr>
            <p:nvPr/>
          </p:nvPicPr>
          <p:blipFill>
            <a:blip r:embed="rId3"/>
            <a:stretch>
              <a:fillRect/>
            </a:stretch>
          </p:blipFill>
          <p:spPr>
            <a:xfrm>
              <a:off x="1246353" y="3809472"/>
              <a:ext cx="5276001" cy="2660940"/>
            </a:xfrm>
            <a:prstGeom prst="rect">
              <a:avLst/>
            </a:prstGeom>
          </p:spPr>
        </p:pic>
        <p:sp>
          <p:nvSpPr>
            <p:cNvPr id="24" name="Légende à une bordure 2 38">
              <a:extLst>
                <a:ext uri="{FF2B5EF4-FFF2-40B4-BE49-F238E27FC236}">
                  <a16:creationId xmlns:a16="http://schemas.microsoft.com/office/drawing/2014/main" id="{D8CF37AD-3103-4841-A2A1-E7D41F57B031}"/>
                </a:ext>
              </a:extLst>
            </p:cNvPr>
            <p:cNvSpPr/>
            <p:nvPr/>
          </p:nvSpPr>
          <p:spPr>
            <a:xfrm>
              <a:off x="4402672" y="5049472"/>
              <a:ext cx="964799" cy="325505"/>
            </a:xfrm>
            <a:prstGeom prst="accentCallout2">
              <a:avLst>
                <a:gd name="adj1" fmla="val 53864"/>
                <a:gd name="adj2" fmla="val 1668"/>
                <a:gd name="adj3" fmla="val 53865"/>
                <a:gd name="adj4" fmla="val -4847"/>
                <a:gd name="adj5" fmla="val 50074"/>
                <a:gd name="adj6" fmla="val 613"/>
              </a:avLst>
            </a:prstGeom>
            <a:solidFill>
              <a:srgbClr val="C0504D"/>
            </a:solidFill>
            <a:ln w="19050" cap="flat" cmpd="sng" algn="ctr">
              <a:noFill/>
              <a:prstDash val="solid"/>
              <a:round/>
              <a:headEnd type="none" w="med" len="med"/>
              <a:tailEnd type="none" w="med" len="med"/>
            </a:ln>
            <a:effectLst>
              <a:innerShdw blurRad="50800" dist="25400" dir="10800000">
                <a:srgbClr val="808080">
                  <a:alpha val="75000"/>
                </a:srgbClr>
              </a:inn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Air chaud</a:t>
              </a:r>
            </a:p>
          </p:txBody>
        </p:sp>
        <p:sp>
          <p:nvSpPr>
            <p:cNvPr id="26" name="Légende à une bordure 2 40">
              <a:extLst>
                <a:ext uri="{FF2B5EF4-FFF2-40B4-BE49-F238E27FC236}">
                  <a16:creationId xmlns:a16="http://schemas.microsoft.com/office/drawing/2014/main" id="{692694CD-0F0E-4672-8F5D-427C46AD028F}"/>
                </a:ext>
              </a:extLst>
            </p:cNvPr>
            <p:cNvSpPr/>
            <p:nvPr/>
          </p:nvSpPr>
          <p:spPr>
            <a:xfrm>
              <a:off x="3410075" y="4724626"/>
              <a:ext cx="856799" cy="325505"/>
            </a:xfrm>
            <a:prstGeom prst="accentCallout2">
              <a:avLst>
                <a:gd name="adj1" fmla="val 53864"/>
                <a:gd name="adj2" fmla="val 1668"/>
                <a:gd name="adj3" fmla="val 57767"/>
                <a:gd name="adj4" fmla="val -9393"/>
                <a:gd name="adj5" fmla="val 57877"/>
                <a:gd name="adj6" fmla="val -2115"/>
              </a:avLst>
            </a:prstGeom>
            <a:solidFill>
              <a:srgbClr val="4F81BD"/>
            </a:solidFill>
            <a:ln w="19050" cap="flat" cmpd="sng" algn="ctr">
              <a:noFill/>
              <a:prstDash val="solid"/>
              <a:round/>
              <a:headEnd type="none" w="med" len="med"/>
              <a:tailEnd type="none" w="med" len="med"/>
            </a:ln>
            <a:effectLst>
              <a:innerShdw blurRad="50800" dist="25400" dir="10800000">
                <a:srgbClr val="808080">
                  <a:alpha val="75000"/>
                </a:srgbClr>
              </a:inn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Air froid</a:t>
              </a:r>
            </a:p>
          </p:txBody>
        </p:sp>
      </p:grpSp>
      <p:pic>
        <p:nvPicPr>
          <p:cNvPr id="19" name="Image 18" descr="frontfroid.jpg">
            <a:extLst>
              <a:ext uri="{FF2B5EF4-FFF2-40B4-BE49-F238E27FC236}">
                <a16:creationId xmlns:a16="http://schemas.microsoft.com/office/drawing/2014/main" id="{D12BDFAB-0487-1047-8477-CDB929EECEC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077021" y="1702057"/>
            <a:ext cx="4768592" cy="2250174"/>
          </a:xfrm>
          <a:prstGeom prst="rect">
            <a:avLst/>
          </a:prstGeom>
          <a:ln>
            <a:noFill/>
          </a:ln>
          <a:effectLst>
            <a:softEdge rad="112500"/>
          </a:effectLst>
        </p:spPr>
      </p:pic>
      <p:sp>
        <p:nvSpPr>
          <p:cNvPr id="32" name="Forme libre 31">
            <a:extLst>
              <a:ext uri="{FF2B5EF4-FFF2-40B4-BE49-F238E27FC236}">
                <a16:creationId xmlns:a16="http://schemas.microsoft.com/office/drawing/2014/main" id="{A324BFE2-6F30-3842-84D1-9F7CA89B6D78}"/>
              </a:ext>
            </a:extLst>
          </p:cNvPr>
          <p:cNvSpPr>
            <a:spLocks noChangeAspect="1"/>
          </p:cNvSpPr>
          <p:nvPr/>
        </p:nvSpPr>
        <p:spPr>
          <a:xfrm rot="4643516" flipH="1">
            <a:off x="4309537" y="2994700"/>
            <a:ext cx="478365" cy="558800"/>
          </a:xfrm>
          <a:custGeom>
            <a:avLst/>
            <a:gdLst>
              <a:gd name="connsiteX0" fmla="*/ 0 w 330200"/>
              <a:gd name="connsiteY0" fmla="*/ 914400 h 914400"/>
              <a:gd name="connsiteX1" fmla="*/ 152400 w 330200"/>
              <a:gd name="connsiteY1" fmla="*/ 419100 h 914400"/>
              <a:gd name="connsiteX2" fmla="*/ 152400 w 330200"/>
              <a:gd name="connsiteY2" fmla="*/ 419100 h 914400"/>
              <a:gd name="connsiteX3" fmla="*/ 88900 w 330200"/>
              <a:gd name="connsiteY3" fmla="*/ 228600 h 914400"/>
              <a:gd name="connsiteX4" fmla="*/ 330200 w 330200"/>
              <a:gd name="connsiteY4" fmla="*/ 0 h 914400"/>
              <a:gd name="connsiteX0" fmla="*/ 0 w 330200"/>
              <a:gd name="connsiteY0" fmla="*/ 1009650 h 1009650"/>
              <a:gd name="connsiteX1" fmla="*/ 152400 w 330200"/>
              <a:gd name="connsiteY1" fmla="*/ 514350 h 1009650"/>
              <a:gd name="connsiteX2" fmla="*/ 152400 w 330200"/>
              <a:gd name="connsiteY2" fmla="*/ 514350 h 1009650"/>
              <a:gd name="connsiteX3" fmla="*/ 88900 w 330200"/>
              <a:gd name="connsiteY3" fmla="*/ 323850 h 1009650"/>
              <a:gd name="connsiteX4" fmla="*/ 330200 w 330200"/>
              <a:gd name="connsiteY4" fmla="*/ 0 h 1009650"/>
              <a:gd name="connsiteX0" fmla="*/ 0 w 330200"/>
              <a:gd name="connsiteY0" fmla="*/ 1009650 h 1009650"/>
              <a:gd name="connsiteX1" fmla="*/ 69850 w 330200"/>
              <a:gd name="connsiteY1" fmla="*/ 755650 h 1009650"/>
              <a:gd name="connsiteX2" fmla="*/ 152400 w 330200"/>
              <a:gd name="connsiteY2" fmla="*/ 514350 h 1009650"/>
              <a:gd name="connsiteX3" fmla="*/ 152400 w 330200"/>
              <a:gd name="connsiteY3" fmla="*/ 514350 h 1009650"/>
              <a:gd name="connsiteX4" fmla="*/ 88900 w 330200"/>
              <a:gd name="connsiteY4" fmla="*/ 323850 h 1009650"/>
              <a:gd name="connsiteX5" fmla="*/ 330200 w 330200"/>
              <a:gd name="connsiteY5" fmla="*/ 0 h 1009650"/>
              <a:gd name="connsiteX0" fmla="*/ 0 w 330199"/>
              <a:gd name="connsiteY0" fmla="*/ 1149350 h 1149350"/>
              <a:gd name="connsiteX1" fmla="*/ 69849 w 330199"/>
              <a:gd name="connsiteY1" fmla="*/ 755650 h 1149350"/>
              <a:gd name="connsiteX2" fmla="*/ 152399 w 330199"/>
              <a:gd name="connsiteY2" fmla="*/ 514350 h 1149350"/>
              <a:gd name="connsiteX3" fmla="*/ 152399 w 330199"/>
              <a:gd name="connsiteY3" fmla="*/ 514350 h 1149350"/>
              <a:gd name="connsiteX4" fmla="*/ 88899 w 330199"/>
              <a:gd name="connsiteY4" fmla="*/ 323850 h 1149350"/>
              <a:gd name="connsiteX5" fmla="*/ 330199 w 330199"/>
              <a:gd name="connsiteY5" fmla="*/ 0 h 1149350"/>
              <a:gd name="connsiteX0" fmla="*/ 2118 w 332317"/>
              <a:gd name="connsiteY0" fmla="*/ 1149350 h 1149350"/>
              <a:gd name="connsiteX1" fmla="*/ 71967 w 332317"/>
              <a:gd name="connsiteY1" fmla="*/ 755650 h 1149350"/>
              <a:gd name="connsiteX2" fmla="*/ 154517 w 332317"/>
              <a:gd name="connsiteY2" fmla="*/ 514350 h 1149350"/>
              <a:gd name="connsiteX3" fmla="*/ 154517 w 332317"/>
              <a:gd name="connsiteY3" fmla="*/ 514350 h 1149350"/>
              <a:gd name="connsiteX4" fmla="*/ 91017 w 332317"/>
              <a:gd name="connsiteY4" fmla="*/ 323850 h 1149350"/>
              <a:gd name="connsiteX5" fmla="*/ 332317 w 332317"/>
              <a:gd name="connsiteY5" fmla="*/ 0 h 1149350"/>
              <a:gd name="connsiteX0" fmla="*/ 2118 w 332317"/>
              <a:gd name="connsiteY0" fmla="*/ 933450 h 933450"/>
              <a:gd name="connsiteX1" fmla="*/ 71967 w 332317"/>
              <a:gd name="connsiteY1" fmla="*/ 755650 h 933450"/>
              <a:gd name="connsiteX2" fmla="*/ 154517 w 332317"/>
              <a:gd name="connsiteY2" fmla="*/ 514350 h 933450"/>
              <a:gd name="connsiteX3" fmla="*/ 154517 w 332317"/>
              <a:gd name="connsiteY3" fmla="*/ 514350 h 933450"/>
              <a:gd name="connsiteX4" fmla="*/ 91017 w 332317"/>
              <a:gd name="connsiteY4" fmla="*/ 323850 h 933450"/>
              <a:gd name="connsiteX5" fmla="*/ 332317 w 332317"/>
              <a:gd name="connsiteY5" fmla="*/ 0 h 933450"/>
              <a:gd name="connsiteX0" fmla="*/ 0 w 330199"/>
              <a:gd name="connsiteY0" fmla="*/ 933450 h 933450"/>
              <a:gd name="connsiteX1" fmla="*/ 152399 w 330199"/>
              <a:gd name="connsiteY1" fmla="*/ 514350 h 933450"/>
              <a:gd name="connsiteX2" fmla="*/ 152399 w 330199"/>
              <a:gd name="connsiteY2" fmla="*/ 514350 h 933450"/>
              <a:gd name="connsiteX3" fmla="*/ 88899 w 330199"/>
              <a:gd name="connsiteY3" fmla="*/ 323850 h 933450"/>
              <a:gd name="connsiteX4" fmla="*/ 330199 w 330199"/>
              <a:gd name="connsiteY4" fmla="*/ 0 h 933450"/>
              <a:gd name="connsiteX0" fmla="*/ 0 w 330199"/>
              <a:gd name="connsiteY0" fmla="*/ 933450 h 933450"/>
              <a:gd name="connsiteX1" fmla="*/ 152399 w 330199"/>
              <a:gd name="connsiteY1" fmla="*/ 514350 h 933450"/>
              <a:gd name="connsiteX2" fmla="*/ 152399 w 330199"/>
              <a:gd name="connsiteY2" fmla="*/ 541407 h 933450"/>
              <a:gd name="connsiteX3" fmla="*/ 88899 w 330199"/>
              <a:gd name="connsiteY3" fmla="*/ 323850 h 933450"/>
              <a:gd name="connsiteX4" fmla="*/ 330199 w 330199"/>
              <a:gd name="connsiteY4" fmla="*/ 0 h 933450"/>
              <a:gd name="connsiteX0" fmla="*/ 6351 w 336550"/>
              <a:gd name="connsiteY0" fmla="*/ 933450 h 933450"/>
              <a:gd name="connsiteX1" fmla="*/ 158750 w 336550"/>
              <a:gd name="connsiteY1" fmla="*/ 514350 h 933450"/>
              <a:gd name="connsiteX2" fmla="*/ 158750 w 336550"/>
              <a:gd name="connsiteY2" fmla="*/ 541407 h 933450"/>
              <a:gd name="connsiteX3" fmla="*/ 95250 w 336550"/>
              <a:gd name="connsiteY3" fmla="*/ 323850 h 933450"/>
              <a:gd name="connsiteX4" fmla="*/ 336550 w 336550"/>
              <a:gd name="connsiteY4" fmla="*/ 0 h 933450"/>
              <a:gd name="connsiteX0" fmla="*/ 0 w 330199"/>
              <a:gd name="connsiteY0" fmla="*/ 933450 h 933450"/>
              <a:gd name="connsiteX1" fmla="*/ 152399 w 330199"/>
              <a:gd name="connsiteY1" fmla="*/ 514350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23283 w 448733"/>
              <a:gd name="connsiteY0" fmla="*/ 933450 h 933450"/>
              <a:gd name="connsiteX1" fmla="*/ 55033 w 448733"/>
              <a:gd name="connsiteY1" fmla="*/ 568464 h 933450"/>
              <a:gd name="connsiteX2" fmla="*/ 207433 w 448733"/>
              <a:gd name="connsiteY2" fmla="*/ 323850 h 933450"/>
              <a:gd name="connsiteX3" fmla="*/ 448733 w 448733"/>
              <a:gd name="connsiteY3" fmla="*/ 0 h 933450"/>
              <a:gd name="connsiteX0" fmla="*/ 55033 w 448733"/>
              <a:gd name="connsiteY0" fmla="*/ 568464 h 568464"/>
              <a:gd name="connsiteX1" fmla="*/ 207433 w 448733"/>
              <a:gd name="connsiteY1" fmla="*/ 323850 h 568464"/>
              <a:gd name="connsiteX2" fmla="*/ 448733 w 448733"/>
              <a:gd name="connsiteY2" fmla="*/ 0 h 568464"/>
              <a:gd name="connsiteX0" fmla="*/ 55033 w 448733"/>
              <a:gd name="connsiteY0" fmla="*/ 568464 h 568464"/>
              <a:gd name="connsiteX1" fmla="*/ 124883 w 448733"/>
              <a:gd name="connsiteY1" fmla="*/ 323850 h 568464"/>
              <a:gd name="connsiteX2" fmla="*/ 448733 w 448733"/>
              <a:gd name="connsiteY2" fmla="*/ 0 h 568464"/>
              <a:gd name="connsiteX0" fmla="*/ 96307 w 490007"/>
              <a:gd name="connsiteY0" fmla="*/ 568464 h 599569"/>
              <a:gd name="connsiteX1" fmla="*/ 11642 w 490007"/>
              <a:gd name="connsiteY1" fmla="*/ 558800 h 599569"/>
              <a:gd name="connsiteX2" fmla="*/ 166157 w 490007"/>
              <a:gd name="connsiteY2" fmla="*/ 323850 h 599569"/>
              <a:gd name="connsiteX3" fmla="*/ 490007 w 490007"/>
              <a:gd name="connsiteY3" fmla="*/ 0 h 599569"/>
              <a:gd name="connsiteX0" fmla="*/ 0 w 478365"/>
              <a:gd name="connsiteY0" fmla="*/ 558800 h 558800"/>
              <a:gd name="connsiteX1" fmla="*/ 154515 w 478365"/>
              <a:gd name="connsiteY1" fmla="*/ 323850 h 558800"/>
              <a:gd name="connsiteX2" fmla="*/ 478365 w 478365"/>
              <a:gd name="connsiteY2" fmla="*/ 0 h 558800"/>
              <a:gd name="connsiteX0" fmla="*/ 0 w 478365"/>
              <a:gd name="connsiteY0" fmla="*/ 558800 h 558800"/>
              <a:gd name="connsiteX1" fmla="*/ 154515 w 478365"/>
              <a:gd name="connsiteY1" fmla="*/ 323850 h 558800"/>
              <a:gd name="connsiteX2" fmla="*/ 478365 w 478365"/>
              <a:gd name="connsiteY2" fmla="*/ 0 h 558800"/>
              <a:gd name="connsiteX0" fmla="*/ 0 w 478365"/>
              <a:gd name="connsiteY0" fmla="*/ 558800 h 558800"/>
              <a:gd name="connsiteX1" fmla="*/ 154515 w 478365"/>
              <a:gd name="connsiteY1" fmla="*/ 323850 h 558800"/>
              <a:gd name="connsiteX2" fmla="*/ 478365 w 478365"/>
              <a:gd name="connsiteY2" fmla="*/ 0 h 558800"/>
            </a:gdLst>
            <a:ahLst/>
            <a:cxnLst>
              <a:cxn ang="0">
                <a:pos x="connsiteX0" y="connsiteY0"/>
              </a:cxn>
              <a:cxn ang="0">
                <a:pos x="connsiteX1" y="connsiteY1"/>
              </a:cxn>
              <a:cxn ang="0">
                <a:pos x="connsiteX2" y="connsiteY2"/>
              </a:cxn>
            </a:cxnLst>
            <a:rect l="l" t="t" r="r" b="b"/>
            <a:pathLst>
              <a:path w="478365" h="558800">
                <a:moveTo>
                  <a:pt x="0" y="558800"/>
                </a:moveTo>
                <a:cubicBezTo>
                  <a:pt x="11642" y="518031"/>
                  <a:pt x="17990" y="512233"/>
                  <a:pt x="154515" y="323850"/>
                </a:cubicBezTo>
                <a:cubicBezTo>
                  <a:pt x="292098" y="151066"/>
                  <a:pt x="478365" y="0"/>
                  <a:pt x="478365" y="0"/>
                </a:cubicBezTo>
              </a:path>
            </a:pathLst>
          </a:custGeom>
          <a:ln w="38100" cap="flat" cmpd="sng" algn="ctr">
            <a:solidFill>
              <a:srgbClr val="FF0000"/>
            </a:solidFill>
            <a:prstDash val="solid"/>
            <a:round/>
            <a:headEnd type="none" w="med" len="med"/>
            <a:tailEnd type="arrow" w="med" len="med"/>
          </a:ln>
          <a:effectLst>
            <a:outerShdw blurRad="50800" dist="38100" dir="2700000">
              <a:srgbClr val="000000">
                <a:alpha val="6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Forme libre 34">
            <a:extLst>
              <a:ext uri="{FF2B5EF4-FFF2-40B4-BE49-F238E27FC236}">
                <a16:creationId xmlns:a16="http://schemas.microsoft.com/office/drawing/2014/main" id="{F51E2C3F-6F3E-E444-8055-24753D97571B}"/>
              </a:ext>
            </a:extLst>
          </p:cNvPr>
          <p:cNvSpPr>
            <a:spLocks noChangeAspect="1"/>
          </p:cNvSpPr>
          <p:nvPr/>
        </p:nvSpPr>
        <p:spPr>
          <a:xfrm rot="8598422" flipH="1">
            <a:off x="3489356" y="3222504"/>
            <a:ext cx="478365" cy="558800"/>
          </a:xfrm>
          <a:custGeom>
            <a:avLst/>
            <a:gdLst>
              <a:gd name="connsiteX0" fmla="*/ 0 w 330200"/>
              <a:gd name="connsiteY0" fmla="*/ 914400 h 914400"/>
              <a:gd name="connsiteX1" fmla="*/ 152400 w 330200"/>
              <a:gd name="connsiteY1" fmla="*/ 419100 h 914400"/>
              <a:gd name="connsiteX2" fmla="*/ 152400 w 330200"/>
              <a:gd name="connsiteY2" fmla="*/ 419100 h 914400"/>
              <a:gd name="connsiteX3" fmla="*/ 88900 w 330200"/>
              <a:gd name="connsiteY3" fmla="*/ 228600 h 914400"/>
              <a:gd name="connsiteX4" fmla="*/ 330200 w 330200"/>
              <a:gd name="connsiteY4" fmla="*/ 0 h 914400"/>
              <a:gd name="connsiteX0" fmla="*/ 0 w 330200"/>
              <a:gd name="connsiteY0" fmla="*/ 1009650 h 1009650"/>
              <a:gd name="connsiteX1" fmla="*/ 152400 w 330200"/>
              <a:gd name="connsiteY1" fmla="*/ 514350 h 1009650"/>
              <a:gd name="connsiteX2" fmla="*/ 152400 w 330200"/>
              <a:gd name="connsiteY2" fmla="*/ 514350 h 1009650"/>
              <a:gd name="connsiteX3" fmla="*/ 88900 w 330200"/>
              <a:gd name="connsiteY3" fmla="*/ 323850 h 1009650"/>
              <a:gd name="connsiteX4" fmla="*/ 330200 w 330200"/>
              <a:gd name="connsiteY4" fmla="*/ 0 h 1009650"/>
              <a:gd name="connsiteX0" fmla="*/ 0 w 330200"/>
              <a:gd name="connsiteY0" fmla="*/ 1009650 h 1009650"/>
              <a:gd name="connsiteX1" fmla="*/ 69850 w 330200"/>
              <a:gd name="connsiteY1" fmla="*/ 755650 h 1009650"/>
              <a:gd name="connsiteX2" fmla="*/ 152400 w 330200"/>
              <a:gd name="connsiteY2" fmla="*/ 514350 h 1009650"/>
              <a:gd name="connsiteX3" fmla="*/ 152400 w 330200"/>
              <a:gd name="connsiteY3" fmla="*/ 514350 h 1009650"/>
              <a:gd name="connsiteX4" fmla="*/ 88900 w 330200"/>
              <a:gd name="connsiteY4" fmla="*/ 323850 h 1009650"/>
              <a:gd name="connsiteX5" fmla="*/ 330200 w 330200"/>
              <a:gd name="connsiteY5" fmla="*/ 0 h 1009650"/>
              <a:gd name="connsiteX0" fmla="*/ 0 w 330199"/>
              <a:gd name="connsiteY0" fmla="*/ 1149350 h 1149350"/>
              <a:gd name="connsiteX1" fmla="*/ 69849 w 330199"/>
              <a:gd name="connsiteY1" fmla="*/ 755650 h 1149350"/>
              <a:gd name="connsiteX2" fmla="*/ 152399 w 330199"/>
              <a:gd name="connsiteY2" fmla="*/ 514350 h 1149350"/>
              <a:gd name="connsiteX3" fmla="*/ 152399 w 330199"/>
              <a:gd name="connsiteY3" fmla="*/ 514350 h 1149350"/>
              <a:gd name="connsiteX4" fmla="*/ 88899 w 330199"/>
              <a:gd name="connsiteY4" fmla="*/ 323850 h 1149350"/>
              <a:gd name="connsiteX5" fmla="*/ 330199 w 330199"/>
              <a:gd name="connsiteY5" fmla="*/ 0 h 1149350"/>
              <a:gd name="connsiteX0" fmla="*/ 2118 w 332317"/>
              <a:gd name="connsiteY0" fmla="*/ 1149350 h 1149350"/>
              <a:gd name="connsiteX1" fmla="*/ 71967 w 332317"/>
              <a:gd name="connsiteY1" fmla="*/ 755650 h 1149350"/>
              <a:gd name="connsiteX2" fmla="*/ 154517 w 332317"/>
              <a:gd name="connsiteY2" fmla="*/ 514350 h 1149350"/>
              <a:gd name="connsiteX3" fmla="*/ 154517 w 332317"/>
              <a:gd name="connsiteY3" fmla="*/ 514350 h 1149350"/>
              <a:gd name="connsiteX4" fmla="*/ 91017 w 332317"/>
              <a:gd name="connsiteY4" fmla="*/ 323850 h 1149350"/>
              <a:gd name="connsiteX5" fmla="*/ 332317 w 332317"/>
              <a:gd name="connsiteY5" fmla="*/ 0 h 1149350"/>
              <a:gd name="connsiteX0" fmla="*/ 2118 w 332317"/>
              <a:gd name="connsiteY0" fmla="*/ 933450 h 933450"/>
              <a:gd name="connsiteX1" fmla="*/ 71967 w 332317"/>
              <a:gd name="connsiteY1" fmla="*/ 755650 h 933450"/>
              <a:gd name="connsiteX2" fmla="*/ 154517 w 332317"/>
              <a:gd name="connsiteY2" fmla="*/ 514350 h 933450"/>
              <a:gd name="connsiteX3" fmla="*/ 154517 w 332317"/>
              <a:gd name="connsiteY3" fmla="*/ 514350 h 933450"/>
              <a:gd name="connsiteX4" fmla="*/ 91017 w 332317"/>
              <a:gd name="connsiteY4" fmla="*/ 323850 h 933450"/>
              <a:gd name="connsiteX5" fmla="*/ 332317 w 332317"/>
              <a:gd name="connsiteY5" fmla="*/ 0 h 933450"/>
              <a:gd name="connsiteX0" fmla="*/ 0 w 330199"/>
              <a:gd name="connsiteY0" fmla="*/ 933450 h 933450"/>
              <a:gd name="connsiteX1" fmla="*/ 152399 w 330199"/>
              <a:gd name="connsiteY1" fmla="*/ 514350 h 933450"/>
              <a:gd name="connsiteX2" fmla="*/ 152399 w 330199"/>
              <a:gd name="connsiteY2" fmla="*/ 514350 h 933450"/>
              <a:gd name="connsiteX3" fmla="*/ 88899 w 330199"/>
              <a:gd name="connsiteY3" fmla="*/ 323850 h 933450"/>
              <a:gd name="connsiteX4" fmla="*/ 330199 w 330199"/>
              <a:gd name="connsiteY4" fmla="*/ 0 h 933450"/>
              <a:gd name="connsiteX0" fmla="*/ 0 w 330199"/>
              <a:gd name="connsiteY0" fmla="*/ 933450 h 933450"/>
              <a:gd name="connsiteX1" fmla="*/ 152399 w 330199"/>
              <a:gd name="connsiteY1" fmla="*/ 514350 h 933450"/>
              <a:gd name="connsiteX2" fmla="*/ 152399 w 330199"/>
              <a:gd name="connsiteY2" fmla="*/ 541407 h 933450"/>
              <a:gd name="connsiteX3" fmla="*/ 88899 w 330199"/>
              <a:gd name="connsiteY3" fmla="*/ 323850 h 933450"/>
              <a:gd name="connsiteX4" fmla="*/ 330199 w 330199"/>
              <a:gd name="connsiteY4" fmla="*/ 0 h 933450"/>
              <a:gd name="connsiteX0" fmla="*/ 6351 w 336550"/>
              <a:gd name="connsiteY0" fmla="*/ 933450 h 933450"/>
              <a:gd name="connsiteX1" fmla="*/ 158750 w 336550"/>
              <a:gd name="connsiteY1" fmla="*/ 514350 h 933450"/>
              <a:gd name="connsiteX2" fmla="*/ 158750 w 336550"/>
              <a:gd name="connsiteY2" fmla="*/ 541407 h 933450"/>
              <a:gd name="connsiteX3" fmla="*/ 95250 w 336550"/>
              <a:gd name="connsiteY3" fmla="*/ 323850 h 933450"/>
              <a:gd name="connsiteX4" fmla="*/ 336550 w 336550"/>
              <a:gd name="connsiteY4" fmla="*/ 0 h 933450"/>
              <a:gd name="connsiteX0" fmla="*/ 0 w 330199"/>
              <a:gd name="connsiteY0" fmla="*/ 933450 h 933450"/>
              <a:gd name="connsiteX1" fmla="*/ 152399 w 330199"/>
              <a:gd name="connsiteY1" fmla="*/ 514350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330199"/>
              <a:gd name="connsiteY0" fmla="*/ 933450 h 933450"/>
              <a:gd name="connsiteX1" fmla="*/ 152399 w 330199"/>
              <a:gd name="connsiteY1" fmla="*/ 541407 h 933450"/>
              <a:gd name="connsiteX2" fmla="*/ 88899 w 330199"/>
              <a:gd name="connsiteY2" fmla="*/ 323850 h 933450"/>
              <a:gd name="connsiteX3" fmla="*/ 330199 w 330199"/>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0 w 425450"/>
              <a:gd name="connsiteY0" fmla="*/ 933450 h 933450"/>
              <a:gd name="connsiteX1" fmla="*/ 247650 w 425450"/>
              <a:gd name="connsiteY1" fmla="*/ 541407 h 933450"/>
              <a:gd name="connsiteX2" fmla="*/ 184150 w 425450"/>
              <a:gd name="connsiteY2" fmla="*/ 323850 h 933450"/>
              <a:gd name="connsiteX3" fmla="*/ 425450 w 425450"/>
              <a:gd name="connsiteY3" fmla="*/ 0 h 933450"/>
              <a:gd name="connsiteX0" fmla="*/ 23283 w 448733"/>
              <a:gd name="connsiteY0" fmla="*/ 933450 h 933450"/>
              <a:gd name="connsiteX1" fmla="*/ 55033 w 448733"/>
              <a:gd name="connsiteY1" fmla="*/ 568464 h 933450"/>
              <a:gd name="connsiteX2" fmla="*/ 207433 w 448733"/>
              <a:gd name="connsiteY2" fmla="*/ 323850 h 933450"/>
              <a:gd name="connsiteX3" fmla="*/ 448733 w 448733"/>
              <a:gd name="connsiteY3" fmla="*/ 0 h 933450"/>
              <a:gd name="connsiteX0" fmla="*/ 55033 w 448733"/>
              <a:gd name="connsiteY0" fmla="*/ 568464 h 568464"/>
              <a:gd name="connsiteX1" fmla="*/ 207433 w 448733"/>
              <a:gd name="connsiteY1" fmla="*/ 323850 h 568464"/>
              <a:gd name="connsiteX2" fmla="*/ 448733 w 448733"/>
              <a:gd name="connsiteY2" fmla="*/ 0 h 568464"/>
              <a:gd name="connsiteX0" fmla="*/ 55033 w 448733"/>
              <a:gd name="connsiteY0" fmla="*/ 568464 h 568464"/>
              <a:gd name="connsiteX1" fmla="*/ 124883 w 448733"/>
              <a:gd name="connsiteY1" fmla="*/ 323850 h 568464"/>
              <a:gd name="connsiteX2" fmla="*/ 448733 w 448733"/>
              <a:gd name="connsiteY2" fmla="*/ 0 h 568464"/>
              <a:gd name="connsiteX0" fmla="*/ 96307 w 490007"/>
              <a:gd name="connsiteY0" fmla="*/ 568464 h 599569"/>
              <a:gd name="connsiteX1" fmla="*/ 11642 w 490007"/>
              <a:gd name="connsiteY1" fmla="*/ 558800 h 599569"/>
              <a:gd name="connsiteX2" fmla="*/ 166157 w 490007"/>
              <a:gd name="connsiteY2" fmla="*/ 323850 h 599569"/>
              <a:gd name="connsiteX3" fmla="*/ 490007 w 490007"/>
              <a:gd name="connsiteY3" fmla="*/ 0 h 599569"/>
              <a:gd name="connsiteX0" fmla="*/ 0 w 478365"/>
              <a:gd name="connsiteY0" fmla="*/ 558800 h 558800"/>
              <a:gd name="connsiteX1" fmla="*/ 154515 w 478365"/>
              <a:gd name="connsiteY1" fmla="*/ 323850 h 558800"/>
              <a:gd name="connsiteX2" fmla="*/ 478365 w 478365"/>
              <a:gd name="connsiteY2" fmla="*/ 0 h 558800"/>
              <a:gd name="connsiteX0" fmla="*/ 0 w 478365"/>
              <a:gd name="connsiteY0" fmla="*/ 558800 h 558800"/>
              <a:gd name="connsiteX1" fmla="*/ 154515 w 478365"/>
              <a:gd name="connsiteY1" fmla="*/ 323850 h 558800"/>
              <a:gd name="connsiteX2" fmla="*/ 478365 w 478365"/>
              <a:gd name="connsiteY2" fmla="*/ 0 h 558800"/>
              <a:gd name="connsiteX0" fmla="*/ 0 w 478365"/>
              <a:gd name="connsiteY0" fmla="*/ 558800 h 558800"/>
              <a:gd name="connsiteX1" fmla="*/ 154515 w 478365"/>
              <a:gd name="connsiteY1" fmla="*/ 323850 h 558800"/>
              <a:gd name="connsiteX2" fmla="*/ 478365 w 478365"/>
              <a:gd name="connsiteY2" fmla="*/ 0 h 558800"/>
            </a:gdLst>
            <a:ahLst/>
            <a:cxnLst>
              <a:cxn ang="0">
                <a:pos x="connsiteX0" y="connsiteY0"/>
              </a:cxn>
              <a:cxn ang="0">
                <a:pos x="connsiteX1" y="connsiteY1"/>
              </a:cxn>
              <a:cxn ang="0">
                <a:pos x="connsiteX2" y="connsiteY2"/>
              </a:cxn>
            </a:cxnLst>
            <a:rect l="l" t="t" r="r" b="b"/>
            <a:pathLst>
              <a:path w="478365" h="558800">
                <a:moveTo>
                  <a:pt x="0" y="558800"/>
                </a:moveTo>
                <a:cubicBezTo>
                  <a:pt x="11642" y="518031"/>
                  <a:pt x="17990" y="512233"/>
                  <a:pt x="154515" y="323850"/>
                </a:cubicBezTo>
                <a:cubicBezTo>
                  <a:pt x="292098" y="151066"/>
                  <a:pt x="478365" y="0"/>
                  <a:pt x="478365" y="0"/>
                </a:cubicBezTo>
              </a:path>
            </a:pathLst>
          </a:custGeom>
          <a:ln w="38100" cap="flat" cmpd="sng" algn="ctr">
            <a:solidFill>
              <a:srgbClr val="0070C0"/>
            </a:solidFill>
            <a:prstDash val="solid"/>
            <a:round/>
            <a:headEnd type="none" w="med" len="med"/>
            <a:tailEnd type="arrow" w="med" len="med"/>
          </a:ln>
          <a:effectLst>
            <a:outerShdw blurRad="50800" dist="38100" dir="2700000">
              <a:srgbClr val="000000">
                <a:alpha val="6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6" name="Légende à une bordure 2 40">
            <a:extLst>
              <a:ext uri="{FF2B5EF4-FFF2-40B4-BE49-F238E27FC236}">
                <a16:creationId xmlns:a16="http://schemas.microsoft.com/office/drawing/2014/main" id="{412112A9-7206-104B-865A-34566FCCB606}"/>
              </a:ext>
            </a:extLst>
          </p:cNvPr>
          <p:cNvSpPr/>
          <p:nvPr/>
        </p:nvSpPr>
        <p:spPr>
          <a:xfrm>
            <a:off x="4138076" y="5154801"/>
            <a:ext cx="684000" cy="304065"/>
          </a:xfrm>
          <a:prstGeom prst="accentCallout2">
            <a:avLst>
              <a:gd name="adj1" fmla="val 53864"/>
              <a:gd name="adj2" fmla="val 1668"/>
              <a:gd name="adj3" fmla="val 57767"/>
              <a:gd name="adj4" fmla="val -9393"/>
              <a:gd name="adj5" fmla="val 57877"/>
              <a:gd name="adj6" fmla="val -2115"/>
            </a:avLst>
          </a:prstGeom>
          <a:solidFill>
            <a:srgbClr val="4F81BD"/>
          </a:solidFill>
          <a:ln w="19050" cap="flat" cmpd="sng" algn="ctr">
            <a:noFill/>
            <a:prstDash val="solid"/>
            <a:round/>
            <a:headEnd type="none" w="med" len="med"/>
            <a:tailEnd type="none" w="med" len="med"/>
          </a:ln>
          <a:effectLst>
            <a:innerShdw blurRad="50800" dist="25400" dir="10800000">
              <a:srgbClr val="808080">
                <a:alpha val="75000"/>
              </a:srgbClr>
            </a:inn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20 </a:t>
            </a:r>
            <a:r>
              <a:rPr kumimoji="0" lang="fr-FR" sz="1400" b="0" i="0" u="none" strike="noStrike" kern="1200" cap="none" spc="0" normalizeH="0" baseline="0" noProof="0" dirty="0" err="1">
                <a:ln>
                  <a:noFill/>
                </a:ln>
                <a:solidFill>
                  <a:srgbClr val="FFFFFF"/>
                </a:solidFill>
                <a:effectLst/>
                <a:uLnTx/>
                <a:uFillTx/>
                <a:latin typeface="Calibri" panose="020F0502020204030204"/>
                <a:ea typeface="+mn-ea"/>
                <a:cs typeface="+mn-cs"/>
              </a:rPr>
              <a:t>Kt</a:t>
            </a:r>
            <a:endPar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Légende à une bordure 2 38">
            <a:extLst>
              <a:ext uri="{FF2B5EF4-FFF2-40B4-BE49-F238E27FC236}">
                <a16:creationId xmlns:a16="http://schemas.microsoft.com/office/drawing/2014/main" id="{8D82C870-3084-B442-9199-3984CD6C61B5}"/>
              </a:ext>
            </a:extLst>
          </p:cNvPr>
          <p:cNvSpPr/>
          <p:nvPr/>
        </p:nvSpPr>
        <p:spPr>
          <a:xfrm>
            <a:off x="5098589" y="5446166"/>
            <a:ext cx="756000" cy="304065"/>
          </a:xfrm>
          <a:prstGeom prst="accentCallout2">
            <a:avLst>
              <a:gd name="adj1" fmla="val 53864"/>
              <a:gd name="adj2" fmla="val 1668"/>
              <a:gd name="adj3" fmla="val 53865"/>
              <a:gd name="adj4" fmla="val -4847"/>
              <a:gd name="adj5" fmla="val 50074"/>
              <a:gd name="adj6" fmla="val 613"/>
            </a:avLst>
          </a:prstGeom>
          <a:solidFill>
            <a:srgbClr val="C0504D"/>
          </a:solidFill>
          <a:ln w="19050" cap="flat" cmpd="sng" algn="ctr">
            <a:noFill/>
            <a:prstDash val="solid"/>
            <a:round/>
            <a:headEnd type="none" w="med" len="med"/>
            <a:tailEnd type="none" w="med" len="med"/>
          </a:ln>
          <a:effectLst>
            <a:innerShdw blurRad="50800" dist="25400" dir="10800000">
              <a:srgbClr val="808080">
                <a:alpha val="75000"/>
              </a:srgbClr>
            </a:inn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15 </a:t>
            </a:r>
            <a:r>
              <a:rPr kumimoji="0" lang="fr-FR" sz="1400" b="0" i="0" u="none" strike="noStrike" kern="1200" cap="none" spc="0" normalizeH="0" baseline="0" noProof="0" dirty="0" err="1">
                <a:ln>
                  <a:noFill/>
                </a:ln>
                <a:solidFill>
                  <a:srgbClr val="FFFFFF"/>
                </a:solidFill>
                <a:effectLst/>
                <a:uLnTx/>
                <a:uFillTx/>
                <a:latin typeface="Calibri" panose="020F0502020204030204"/>
                <a:ea typeface="+mn-ea"/>
                <a:cs typeface="+mn-cs"/>
              </a:rPr>
              <a:t>Kt</a:t>
            </a:r>
            <a:endPar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METEOROLOGIE – </a:t>
            </a:r>
            <a:r>
              <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Partie</a:t>
            </a: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 3</a:t>
            </a:r>
            <a:endPar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Phénomènes météo dangereux pour l’aviation</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Turbulence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Brume et brouillard</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Givre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Orage</a:t>
            </a:r>
          </a:p>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 Information météo pour l’aviation</a:t>
            </a: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METAR</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TAF</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SIGMET</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TEMSI</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WINTEM</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0" marR="0" lvl="0" indent="0" algn="l" defTabSz="914400" rtl="0" eaLnBrk="1" fontAlgn="base" latinLnBrk="0" hangingPunct="1">
              <a:lnSpc>
                <a:spcPct val="100000"/>
              </a:lnSpc>
              <a:spcBef>
                <a:spcPct val="50000"/>
              </a:spcBef>
              <a:spcAft>
                <a:spcPts val="1200"/>
              </a:spcAft>
              <a:buClrTx/>
              <a:buSzPct val="100000"/>
              <a:buFontTx/>
              <a:buNone/>
              <a:tabLst/>
              <a:defRPr/>
            </a:pPr>
            <a:endPar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endParaRPr>
          </a:p>
        </p:txBody>
      </p:sp>
      <p:sp>
        <p:nvSpPr>
          <p:cNvPr id="5" name="Rectangle à coins arrondis 3">
            <a:extLst>
              <a:ext uri="{FF2B5EF4-FFF2-40B4-BE49-F238E27FC236}">
                <a16:creationId xmlns:a16="http://schemas.microsoft.com/office/drawing/2014/main" id="{97E4816E-64B7-4AE6-A862-0B0E9DB0DAF4}"/>
              </a:ext>
            </a:extLst>
          </p:cNvPr>
          <p:cNvSpPr/>
          <p:nvPr/>
        </p:nvSpPr>
        <p:spPr>
          <a:xfrm>
            <a:off x="695166" y="5184299"/>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147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1275" y="1049541"/>
            <a:ext cx="8254207" cy="1754326"/>
          </a:xfrm>
          <a:prstGeom prst="rect">
            <a:avLst/>
          </a:prstGeom>
          <a:noFill/>
        </p:spPr>
        <p:txBody>
          <a:bodyPr wrap="square" rtlCol="0" anchor="ctr">
            <a:spAutoFit/>
          </a:bodyPr>
          <a:lstStyle/>
          <a:p>
            <a:r>
              <a:rPr lang="fr-FR" dirty="0">
                <a:latin typeface="Candara" panose="020E0502030303020204" pitchFamily="34" charset="0"/>
              </a:rPr>
              <a:t>Le TEMSI est une carte du temps significatif prévu à heure fixe, sur laquelle sont portés les phénomènes intéressant l’aéronautique et les masses nuageuses. </a:t>
            </a:r>
          </a:p>
          <a:p>
            <a:endParaRPr lang="fr-FR" dirty="0">
              <a:latin typeface="Candara" panose="020E0502030303020204" pitchFamily="34" charset="0"/>
            </a:endParaRPr>
          </a:p>
          <a:p>
            <a:r>
              <a:rPr lang="fr-FR" dirty="0">
                <a:latin typeface="Candara" panose="020E0502030303020204" pitchFamily="34" charset="0"/>
              </a:rPr>
              <a:t>Dans le TEMSI France, toutes les masses nuageuses sont décrites. </a:t>
            </a:r>
          </a:p>
          <a:p>
            <a:r>
              <a:rPr lang="fr-FR" dirty="0">
                <a:latin typeface="Candara" panose="020E0502030303020204" pitchFamily="34" charset="0"/>
              </a:rPr>
              <a:t>Leurs bases/sommets sont donnés par rapport au niveau moyen de la mer (altitude).</a:t>
            </a:r>
          </a:p>
        </p:txBody>
      </p:sp>
      <p:sp>
        <p:nvSpPr>
          <p:cNvPr id="4" name="ZoneTexte 3"/>
          <p:cNvSpPr txBox="1"/>
          <p:nvPr/>
        </p:nvSpPr>
        <p:spPr>
          <a:xfrm>
            <a:off x="2265049" y="558800"/>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n-lt"/>
              </a:rPr>
              <a:t>La carte TEMSI (</a:t>
            </a:r>
            <a:r>
              <a:rPr lang="fr-FR" sz="2000" b="1" dirty="0" err="1">
                <a:solidFill>
                  <a:schemeClr val="tx2"/>
                </a:solidFill>
                <a:latin typeface="+mn-lt"/>
              </a:rPr>
              <a:t>TEM</a:t>
            </a:r>
            <a:r>
              <a:rPr lang="fr-FR" sz="2000" i="1" dirty="0" err="1">
                <a:solidFill>
                  <a:schemeClr val="tx2"/>
                </a:solidFill>
                <a:latin typeface="+mn-lt"/>
              </a:rPr>
              <a:t>ps</a:t>
            </a:r>
            <a:r>
              <a:rPr lang="fr-FR" sz="2000" dirty="0">
                <a:solidFill>
                  <a:schemeClr val="tx2"/>
                </a:solidFill>
                <a:latin typeface="+mn-lt"/>
              </a:rPr>
              <a:t> </a:t>
            </a:r>
            <a:r>
              <a:rPr lang="fr-FR" sz="2000" b="1" dirty="0">
                <a:solidFill>
                  <a:schemeClr val="tx2"/>
                </a:solidFill>
                <a:latin typeface="+mn-lt"/>
              </a:rPr>
              <a:t>Si</a:t>
            </a:r>
            <a:r>
              <a:rPr lang="fr-FR" sz="2000" i="1" dirty="0">
                <a:solidFill>
                  <a:schemeClr val="tx2"/>
                </a:solidFill>
                <a:latin typeface="+mn-lt"/>
              </a:rPr>
              <a:t>gnificatif</a:t>
            </a:r>
            <a:r>
              <a:rPr lang="fr-FR" sz="2000" dirty="0">
                <a:solidFill>
                  <a:schemeClr val="tx2"/>
                </a:solidFill>
                <a:latin typeface="+mn-lt"/>
              </a:rPr>
              <a:t>)</a:t>
            </a:r>
          </a:p>
        </p:txBody>
      </p:sp>
      <p:sp>
        <p:nvSpPr>
          <p:cNvPr id="15" name="Text Box 4">
            <a:extLst>
              <a:ext uri="{FF2B5EF4-FFF2-40B4-BE49-F238E27FC236}">
                <a16:creationId xmlns:a16="http://schemas.microsoft.com/office/drawing/2014/main" id="{B04DD21B-024E-4C4F-9408-9DE1AA709F4C}"/>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2" name="ZoneTexte 1">
            <a:extLst>
              <a:ext uri="{FF2B5EF4-FFF2-40B4-BE49-F238E27FC236}">
                <a16:creationId xmlns:a16="http://schemas.microsoft.com/office/drawing/2014/main" id="{1B17AAA1-1A92-498A-9447-C729B60F820A}"/>
              </a:ext>
            </a:extLst>
          </p:cNvPr>
          <p:cNvSpPr txBox="1"/>
          <p:nvPr/>
        </p:nvSpPr>
        <p:spPr>
          <a:xfrm>
            <a:off x="381275" y="2894497"/>
            <a:ext cx="7709647" cy="1031051"/>
          </a:xfrm>
          <a:prstGeom prst="rect">
            <a:avLst/>
          </a:prstGeom>
          <a:noFill/>
        </p:spPr>
        <p:txBody>
          <a:bodyPr wrap="square" rtlCol="0">
            <a:spAutoFit/>
          </a:bodyPr>
          <a:lstStyle/>
          <a:p>
            <a:pPr>
              <a:spcAft>
                <a:spcPts val="600"/>
              </a:spcAft>
              <a:buFont typeface="Wingdings" panose="05000000000000000000" pitchFamily="2" charset="2"/>
              <a:buChar char="v"/>
            </a:pPr>
            <a:r>
              <a:rPr lang="fr-FR" sz="2000" dirty="0">
                <a:solidFill>
                  <a:schemeClr val="tx2"/>
                </a:solidFill>
                <a:latin typeface="+mj-lt"/>
              </a:rPr>
              <a:t>  Fréquence d'émission des cartes : </a:t>
            </a:r>
          </a:p>
          <a:p>
            <a:pPr marL="0" indent="0">
              <a:buNone/>
            </a:pPr>
            <a:r>
              <a:rPr lang="fr-FR" dirty="0">
                <a:latin typeface="Candara" panose="020E0502030303020204" pitchFamily="34" charset="0"/>
              </a:rPr>
              <a:t>Carte TEMSI France: Toutes les 3 heures de 06 à 21 h UTC </a:t>
            </a:r>
          </a:p>
          <a:p>
            <a:pPr marL="0" indent="0">
              <a:buNone/>
            </a:pPr>
            <a:r>
              <a:rPr lang="fr-FR" dirty="0">
                <a:latin typeface="Candara" panose="020E0502030303020204" pitchFamily="34" charset="0"/>
              </a:rPr>
              <a:t>Mise à disposition 2 heures avant l'heure de validité.</a:t>
            </a:r>
          </a:p>
        </p:txBody>
      </p:sp>
    </p:spTree>
    <p:extLst>
      <p:ext uri="{BB962C8B-B14F-4D97-AF65-F5344CB8AC3E}">
        <p14:creationId xmlns:p14="http://schemas.microsoft.com/office/powerpoint/2010/main" val="39843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49" y="558800"/>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n-lt"/>
              </a:rPr>
              <a:t>La carte TEMSI (</a:t>
            </a:r>
            <a:r>
              <a:rPr lang="fr-FR" sz="2000" b="1" dirty="0" err="1">
                <a:solidFill>
                  <a:schemeClr val="tx2"/>
                </a:solidFill>
                <a:latin typeface="+mn-lt"/>
              </a:rPr>
              <a:t>TEM</a:t>
            </a:r>
            <a:r>
              <a:rPr lang="fr-FR" sz="2000" i="1" dirty="0" err="1">
                <a:solidFill>
                  <a:schemeClr val="tx2"/>
                </a:solidFill>
                <a:latin typeface="+mn-lt"/>
              </a:rPr>
              <a:t>ps</a:t>
            </a:r>
            <a:r>
              <a:rPr lang="fr-FR" sz="2000" dirty="0">
                <a:solidFill>
                  <a:schemeClr val="tx2"/>
                </a:solidFill>
                <a:latin typeface="+mn-lt"/>
              </a:rPr>
              <a:t> </a:t>
            </a:r>
            <a:r>
              <a:rPr lang="fr-FR" sz="2000" b="1" dirty="0">
                <a:solidFill>
                  <a:schemeClr val="tx2"/>
                </a:solidFill>
                <a:latin typeface="+mn-lt"/>
              </a:rPr>
              <a:t>Si</a:t>
            </a:r>
            <a:r>
              <a:rPr lang="fr-FR" sz="2000" i="1" dirty="0">
                <a:solidFill>
                  <a:schemeClr val="tx2"/>
                </a:solidFill>
                <a:latin typeface="+mn-lt"/>
              </a:rPr>
              <a:t>gnificatif</a:t>
            </a:r>
            <a:r>
              <a:rPr lang="fr-FR" sz="2000" dirty="0">
                <a:solidFill>
                  <a:schemeClr val="tx2"/>
                </a:solidFill>
                <a:latin typeface="+mn-lt"/>
              </a:rPr>
              <a:t>)</a:t>
            </a:r>
          </a:p>
        </p:txBody>
      </p:sp>
      <p:sp>
        <p:nvSpPr>
          <p:cNvPr id="15" name="Text Box 4">
            <a:extLst>
              <a:ext uri="{FF2B5EF4-FFF2-40B4-BE49-F238E27FC236}">
                <a16:creationId xmlns:a16="http://schemas.microsoft.com/office/drawing/2014/main" id="{B04DD21B-024E-4C4F-9408-9DE1AA709F4C}"/>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t="779" b="779"/>
          <a:stretch/>
        </p:blipFill>
        <p:spPr bwMode="auto">
          <a:xfrm>
            <a:off x="172616" y="958910"/>
            <a:ext cx="8798766" cy="5630902"/>
          </a:xfrm>
          <a:prstGeom prst="rect">
            <a:avLst/>
          </a:prstGeom>
          <a:noFill/>
          <a:ln w="9525">
            <a:noFill/>
            <a:miter lim="800000"/>
            <a:headEnd/>
            <a:tailEnd/>
          </a:ln>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690577" y="2352757"/>
            <a:ext cx="5897005" cy="2861734"/>
          </a:xfrm>
          <a:prstGeom prst="rect">
            <a:avLst/>
          </a:prstGeom>
          <a:ln>
            <a:solidFill>
              <a:srgbClr val="4F81BD"/>
            </a:solidFill>
          </a:ln>
          <a:effectLst>
            <a:outerShdw blurRad="292100" dist="139700" dir="2700000" algn="tl" rotWithShape="0">
              <a:srgbClr val="333333">
                <a:alpha val="65000"/>
              </a:srgbClr>
            </a:outerShdw>
          </a:effectLst>
        </p:spPr>
      </p:pic>
      <p:sp>
        <p:nvSpPr>
          <p:cNvPr id="8" name="Ellipse 7"/>
          <p:cNvSpPr/>
          <p:nvPr/>
        </p:nvSpPr>
        <p:spPr>
          <a:xfrm>
            <a:off x="3120938" y="3008924"/>
            <a:ext cx="1328605" cy="653088"/>
          </a:xfrm>
          <a:prstGeom prst="ellipse">
            <a:avLst/>
          </a:prstGeom>
          <a:noFill/>
          <a:ln w="19050" cap="flat" cmpd="sng" algn="ctr">
            <a:solidFill>
              <a:srgbClr val="9C000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9" name="Ellipse 8"/>
          <p:cNvSpPr/>
          <p:nvPr/>
        </p:nvSpPr>
        <p:spPr>
          <a:xfrm>
            <a:off x="4860670" y="3116218"/>
            <a:ext cx="490590" cy="694575"/>
          </a:xfrm>
          <a:prstGeom prst="ellipse">
            <a:avLst/>
          </a:prstGeom>
          <a:noFill/>
          <a:ln w="19050" cap="flat" cmpd="sng" algn="ctr">
            <a:solidFill>
              <a:srgbClr val="9C000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dirty="0"/>
          </a:p>
        </p:txBody>
      </p:sp>
      <p:sp>
        <p:nvSpPr>
          <p:cNvPr id="10" name="Ellipse 9"/>
          <p:cNvSpPr/>
          <p:nvPr/>
        </p:nvSpPr>
        <p:spPr>
          <a:xfrm>
            <a:off x="3051053" y="3810793"/>
            <a:ext cx="2300207" cy="1070512"/>
          </a:xfrm>
          <a:prstGeom prst="ellipse">
            <a:avLst/>
          </a:prstGeom>
          <a:noFill/>
          <a:ln w="19050" cap="flat" cmpd="sng" algn="ctr">
            <a:solidFill>
              <a:srgbClr val="9C000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12" name="Ellipse 11"/>
          <p:cNvSpPr/>
          <p:nvPr/>
        </p:nvSpPr>
        <p:spPr>
          <a:xfrm>
            <a:off x="5586124" y="4261910"/>
            <a:ext cx="1360460" cy="774700"/>
          </a:xfrm>
          <a:prstGeom prst="ellipse">
            <a:avLst/>
          </a:prstGeom>
          <a:noFill/>
          <a:ln w="19050" cap="flat" cmpd="sng" algn="ctr">
            <a:solidFill>
              <a:srgbClr val="9C000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14" name="Ellipse 13"/>
          <p:cNvSpPr/>
          <p:nvPr/>
        </p:nvSpPr>
        <p:spPr>
          <a:xfrm>
            <a:off x="4451350" y="3164021"/>
            <a:ext cx="409320" cy="619397"/>
          </a:xfrm>
          <a:prstGeom prst="ellipse">
            <a:avLst/>
          </a:prstGeom>
          <a:noFill/>
          <a:ln w="19050" cap="flat" cmpd="sng" algn="ctr">
            <a:solidFill>
              <a:srgbClr val="9C000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dirty="0"/>
          </a:p>
        </p:txBody>
      </p:sp>
      <p:sp>
        <p:nvSpPr>
          <p:cNvPr id="17" name="Rectangle 16">
            <a:extLst>
              <a:ext uri="{FF2B5EF4-FFF2-40B4-BE49-F238E27FC236}">
                <a16:creationId xmlns:a16="http://schemas.microsoft.com/office/drawing/2014/main" id="{76F3F3B5-1A51-4952-B4B0-C6B5A899DF94}"/>
              </a:ext>
            </a:extLst>
          </p:cNvPr>
          <p:cNvSpPr/>
          <p:nvPr/>
        </p:nvSpPr>
        <p:spPr>
          <a:xfrm>
            <a:off x="3200401" y="3065105"/>
            <a:ext cx="2071396" cy="821094"/>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Tree>
    <p:extLst>
      <p:ext uri="{BB962C8B-B14F-4D97-AF65-F5344CB8AC3E}">
        <p14:creationId xmlns:p14="http://schemas.microsoft.com/office/powerpoint/2010/main" val="32093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4"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F9BE6769-63FB-461C-9F0D-2EBE530E225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4447" y="1405217"/>
            <a:ext cx="8315105" cy="4047565"/>
          </a:xfrm>
          <a:prstGeom prst="rect">
            <a:avLst/>
          </a:prstGeom>
        </p:spPr>
      </p:pic>
      <p:sp>
        <p:nvSpPr>
          <p:cNvPr id="3" name="ZoneTexte 2">
            <a:extLst>
              <a:ext uri="{FF2B5EF4-FFF2-40B4-BE49-F238E27FC236}">
                <a16:creationId xmlns:a16="http://schemas.microsoft.com/office/drawing/2014/main" id="{F6E82436-53C4-B843-A7EF-FC1DF6C5B0B6}"/>
              </a:ext>
            </a:extLst>
          </p:cNvPr>
          <p:cNvSpPr txBox="1"/>
          <p:nvPr/>
        </p:nvSpPr>
        <p:spPr>
          <a:xfrm>
            <a:off x="2265049" y="558800"/>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n-lt"/>
              </a:rPr>
              <a:t>La carte TEMSI (</a:t>
            </a:r>
            <a:r>
              <a:rPr lang="fr-FR" sz="2000" b="1" dirty="0" err="1">
                <a:solidFill>
                  <a:schemeClr val="tx2"/>
                </a:solidFill>
                <a:latin typeface="+mn-lt"/>
              </a:rPr>
              <a:t>TEM</a:t>
            </a:r>
            <a:r>
              <a:rPr lang="fr-FR" sz="2000" i="1" dirty="0" err="1">
                <a:solidFill>
                  <a:schemeClr val="tx2"/>
                </a:solidFill>
                <a:latin typeface="+mn-lt"/>
              </a:rPr>
              <a:t>ps</a:t>
            </a:r>
            <a:r>
              <a:rPr lang="fr-FR" sz="2000" dirty="0">
                <a:solidFill>
                  <a:schemeClr val="tx2"/>
                </a:solidFill>
                <a:latin typeface="+mn-lt"/>
              </a:rPr>
              <a:t> </a:t>
            </a:r>
            <a:r>
              <a:rPr lang="fr-FR" sz="2000" b="1" dirty="0">
                <a:solidFill>
                  <a:schemeClr val="tx2"/>
                </a:solidFill>
                <a:latin typeface="+mn-lt"/>
              </a:rPr>
              <a:t>Si</a:t>
            </a:r>
            <a:r>
              <a:rPr lang="fr-FR" sz="2000" i="1" dirty="0">
                <a:solidFill>
                  <a:schemeClr val="tx2"/>
                </a:solidFill>
                <a:latin typeface="+mn-lt"/>
              </a:rPr>
              <a:t>gnificatif</a:t>
            </a:r>
            <a:r>
              <a:rPr lang="fr-FR" sz="2000" dirty="0">
                <a:solidFill>
                  <a:schemeClr val="tx2"/>
                </a:solidFill>
                <a:latin typeface="+mn-lt"/>
              </a:rPr>
              <a:t>)</a:t>
            </a:r>
          </a:p>
        </p:txBody>
      </p:sp>
      <p:sp>
        <p:nvSpPr>
          <p:cNvPr id="5" name="Text Box 4">
            <a:extLst>
              <a:ext uri="{FF2B5EF4-FFF2-40B4-BE49-F238E27FC236}">
                <a16:creationId xmlns:a16="http://schemas.microsoft.com/office/drawing/2014/main" id="{18B74B6F-737B-484D-B0F6-13C2AB459271}"/>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Tree>
    <p:extLst>
      <p:ext uri="{BB962C8B-B14F-4D97-AF65-F5344CB8AC3E}">
        <p14:creationId xmlns:p14="http://schemas.microsoft.com/office/powerpoint/2010/main" val="12579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1CB26A5-F42E-425C-A005-C60989374F2D}"/>
              </a:ext>
            </a:extLst>
          </p:cNvPr>
          <p:cNvPicPr>
            <a:picLocks noChangeAspect="1"/>
          </p:cNvPicPr>
          <p:nvPr/>
        </p:nvPicPr>
        <p:blipFill rotWithShape="1">
          <a:blip r:embed="rId2"/>
          <a:srcRect b="23799"/>
          <a:stretch/>
        </p:blipFill>
        <p:spPr>
          <a:xfrm>
            <a:off x="934140" y="1229659"/>
            <a:ext cx="6963819" cy="5069541"/>
          </a:xfrm>
          <a:prstGeom prst="rect">
            <a:avLst/>
          </a:prstGeom>
        </p:spPr>
      </p:pic>
      <p:sp>
        <p:nvSpPr>
          <p:cNvPr id="3" name="ZoneTexte 2">
            <a:extLst>
              <a:ext uri="{FF2B5EF4-FFF2-40B4-BE49-F238E27FC236}">
                <a16:creationId xmlns:a16="http://schemas.microsoft.com/office/drawing/2014/main" id="{7BAC5227-8706-BB4A-8358-BD9238BF4444}"/>
              </a:ext>
            </a:extLst>
          </p:cNvPr>
          <p:cNvSpPr txBox="1"/>
          <p:nvPr/>
        </p:nvSpPr>
        <p:spPr>
          <a:xfrm>
            <a:off x="2265049" y="558800"/>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n-lt"/>
              </a:rPr>
              <a:t>La carte TEMSI (</a:t>
            </a:r>
            <a:r>
              <a:rPr lang="fr-FR" sz="2000" b="1" dirty="0" err="1">
                <a:solidFill>
                  <a:schemeClr val="tx2"/>
                </a:solidFill>
                <a:latin typeface="+mn-lt"/>
              </a:rPr>
              <a:t>TEM</a:t>
            </a:r>
            <a:r>
              <a:rPr lang="fr-FR" sz="2000" i="1" dirty="0" err="1">
                <a:solidFill>
                  <a:schemeClr val="tx2"/>
                </a:solidFill>
                <a:latin typeface="+mn-lt"/>
              </a:rPr>
              <a:t>ps</a:t>
            </a:r>
            <a:r>
              <a:rPr lang="fr-FR" sz="2000" dirty="0">
                <a:solidFill>
                  <a:schemeClr val="tx2"/>
                </a:solidFill>
                <a:latin typeface="+mn-lt"/>
              </a:rPr>
              <a:t> </a:t>
            </a:r>
            <a:r>
              <a:rPr lang="fr-FR" sz="2000" b="1" dirty="0">
                <a:solidFill>
                  <a:schemeClr val="tx2"/>
                </a:solidFill>
                <a:latin typeface="+mn-lt"/>
              </a:rPr>
              <a:t>Si</a:t>
            </a:r>
            <a:r>
              <a:rPr lang="fr-FR" sz="2000" i="1" dirty="0">
                <a:solidFill>
                  <a:schemeClr val="tx2"/>
                </a:solidFill>
                <a:latin typeface="+mn-lt"/>
              </a:rPr>
              <a:t>gnificatif</a:t>
            </a:r>
            <a:r>
              <a:rPr lang="fr-FR" sz="2000" dirty="0">
                <a:solidFill>
                  <a:schemeClr val="tx2"/>
                </a:solidFill>
                <a:latin typeface="+mn-lt"/>
              </a:rPr>
              <a:t>)</a:t>
            </a:r>
          </a:p>
        </p:txBody>
      </p:sp>
      <p:sp>
        <p:nvSpPr>
          <p:cNvPr id="4" name="Text Box 4">
            <a:extLst>
              <a:ext uri="{FF2B5EF4-FFF2-40B4-BE49-F238E27FC236}">
                <a16:creationId xmlns:a16="http://schemas.microsoft.com/office/drawing/2014/main" id="{19081595-2F4F-4043-9ACF-F6AD19F3DE15}"/>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Tree>
    <p:extLst>
      <p:ext uri="{BB962C8B-B14F-4D97-AF65-F5344CB8AC3E}">
        <p14:creationId xmlns:p14="http://schemas.microsoft.com/office/powerpoint/2010/main" val="2552010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489444" y="295345"/>
            <a:ext cx="6174637" cy="707886"/>
          </a:xfrm>
          <a:prstGeom prst="rect">
            <a:avLst/>
          </a:prstGeom>
          <a:noFill/>
          <a:ln w="9525">
            <a:noFill/>
            <a:miter lim="800000"/>
            <a:headEnd/>
            <a:tailEnd/>
          </a:ln>
          <a:effectLst>
            <a:outerShdw blurRad="50800" dist="38100" dir="4260000" algn="br">
              <a:schemeClr val="tx1">
                <a:alpha val="87000"/>
              </a:scheme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METEOROLOGIE – </a:t>
            </a:r>
            <a:r>
              <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Partie</a:t>
            </a:r>
            <a:r>
              <a:rPr kumimoji="0" lang="fr-FR" sz="3200" b="1" i="0" u="none" strike="noStrike" kern="1200" cap="all"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rPr>
              <a:t> 3</a:t>
            </a:r>
            <a:endParaRPr kumimoji="0" lang="fr-FR" sz="3200" b="1" i="0" u="none" strike="noStrike" kern="1200" cap="none" spc="17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pitchFamily="34" charset="0"/>
              <a:ea typeface="+mn-ea"/>
              <a:cs typeface="+mn-cs"/>
            </a:endParaRPr>
          </a:p>
        </p:txBody>
      </p:sp>
      <p:sp>
        <p:nvSpPr>
          <p:cNvPr id="82949" name="Text Box 5"/>
          <p:cNvSpPr txBox="1">
            <a:spLocks noChangeArrowheads="1"/>
          </p:cNvSpPr>
          <p:nvPr/>
        </p:nvSpPr>
        <p:spPr bwMode="auto">
          <a:xfrm>
            <a:off x="602893" y="1252038"/>
            <a:ext cx="8382081" cy="5724644"/>
          </a:xfrm>
          <a:prstGeom prst="rect">
            <a:avLst/>
          </a:prstGeom>
          <a:noFill/>
          <a:ln w="9525">
            <a:noFill/>
            <a:miter lim="800000"/>
            <a:headEnd/>
            <a:tailEnd/>
          </a:ln>
          <a:effectLst/>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Phénomènes météo dangereux pour l’aviation</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Turbulence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Brume et brouillard</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Givre</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Orage</a:t>
            </a:r>
          </a:p>
          <a:p>
            <a:pPr marL="342900" marR="0" lvl="0" indent="-342900" algn="l" defTabSz="914400" rtl="0" eaLnBrk="1" fontAlgn="base" latinLnBrk="0" hangingPunct="1">
              <a:lnSpc>
                <a:spcPct val="100000"/>
              </a:lnSpc>
              <a:spcBef>
                <a:spcPct val="50000"/>
              </a:spcBef>
              <a:spcAft>
                <a:spcPts val="1200"/>
              </a:spcAft>
              <a:buClrTx/>
              <a:buSzPct val="100000"/>
              <a:buFont typeface="Wingdings" pitchFamily="2" charset="2"/>
              <a:buChar char="v"/>
              <a:tabLst/>
              <a:defRPr/>
            </a:pPr>
            <a:r>
              <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rPr>
              <a:t>Information météo pour l’aviation</a:t>
            </a: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METAR</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TAF</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SIGMET</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TEMSI</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r>
              <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rPr>
              <a:t>WINTEM</a:t>
            </a:r>
          </a:p>
          <a:p>
            <a:pPr marL="914400" marR="0" lvl="1" indent="-457200" algn="l" defTabSz="457200" rtl="0" eaLnBrk="1" fontAlgn="base" latinLnBrk="0" hangingPunct="1">
              <a:lnSpc>
                <a:spcPct val="100000"/>
              </a:lnSpc>
              <a:spcBef>
                <a:spcPts val="0"/>
              </a:spcBef>
              <a:spcAft>
                <a:spcPts val="600"/>
              </a:spcAft>
              <a:buClrTx/>
              <a:buSzPct val="100000"/>
              <a:buFont typeface="Arial"/>
              <a:buChar char="•"/>
              <a:tabLst/>
              <a:defRPr/>
            </a:pPr>
            <a:endParaRPr kumimoji="0" lang="fr-FR" sz="2000" b="0" i="0" u="none" strike="noStrike" kern="1200" cap="none" spc="0" normalizeH="0" baseline="0" noProof="0" dirty="0">
              <a:ln>
                <a:noFill/>
              </a:ln>
              <a:solidFill>
                <a:srgbClr val="1F497D"/>
              </a:solidFill>
              <a:effectLst/>
              <a:uLnTx/>
              <a:uFillTx/>
              <a:latin typeface="Trebuchet MS" panose="020B0703020202090204" pitchFamily="34" charset="0"/>
              <a:ea typeface="+mn-ea"/>
              <a:cs typeface="+mn-cs"/>
            </a:endParaRPr>
          </a:p>
          <a:p>
            <a:pPr marL="0" marR="0" lvl="0" indent="0" algn="l" defTabSz="914400" rtl="0" eaLnBrk="1" fontAlgn="base" latinLnBrk="0" hangingPunct="1">
              <a:lnSpc>
                <a:spcPct val="100000"/>
              </a:lnSpc>
              <a:spcBef>
                <a:spcPct val="50000"/>
              </a:spcBef>
              <a:spcAft>
                <a:spcPts val="1200"/>
              </a:spcAft>
              <a:buClrTx/>
              <a:buSzPct val="100000"/>
              <a:buFontTx/>
              <a:buNone/>
              <a:tabLst/>
              <a:defRPr/>
            </a:pPr>
            <a:endParaRPr kumimoji="0" lang="fr-FR" sz="2400" b="1" i="0" u="none" strike="noStrike" kern="1200" cap="none"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uLnTx/>
              <a:uFillTx/>
              <a:latin typeface="Trebuchet MS"/>
              <a:ea typeface="Comic Sans MS" charset="0"/>
              <a:cs typeface="Trebuchet MS"/>
            </a:endParaRPr>
          </a:p>
        </p:txBody>
      </p:sp>
      <p:sp>
        <p:nvSpPr>
          <p:cNvPr id="5" name="Rectangle à coins arrondis 3">
            <a:extLst>
              <a:ext uri="{FF2B5EF4-FFF2-40B4-BE49-F238E27FC236}">
                <a16:creationId xmlns:a16="http://schemas.microsoft.com/office/drawing/2014/main" id="{97E4816E-64B7-4AE6-A862-0B0E9DB0DAF4}"/>
              </a:ext>
            </a:extLst>
          </p:cNvPr>
          <p:cNvSpPr/>
          <p:nvPr/>
        </p:nvSpPr>
        <p:spPr>
          <a:xfrm>
            <a:off x="695166" y="5507571"/>
            <a:ext cx="6784089" cy="393700"/>
          </a:xfrm>
          <a:prstGeom prst="roundRect">
            <a:avLst/>
          </a:prstGeom>
          <a:noFill/>
          <a:ln w="19050" cmpd="sng"/>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0364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49" y="508000"/>
            <a:ext cx="4613901" cy="400110"/>
          </a:xfrm>
          <a:prstGeom prst="rect">
            <a:avLst/>
          </a:prstGeom>
          <a:noFill/>
        </p:spPr>
        <p:txBody>
          <a:bodyPr wrap="square" rtlCol="0">
            <a:spAutoFit/>
          </a:bodyPr>
          <a:lstStyle/>
          <a:p>
            <a:pPr algn="ctr">
              <a:spcAft>
                <a:spcPts val="600"/>
              </a:spcAft>
            </a:pPr>
            <a:r>
              <a:rPr lang="fr-FR" sz="2000" dirty="0">
                <a:solidFill>
                  <a:schemeClr val="tx2"/>
                </a:solidFill>
                <a:latin typeface="+mn-lt"/>
              </a:rPr>
              <a:t>La carte WINTEM (</a:t>
            </a:r>
            <a:r>
              <a:rPr lang="fr-FR" sz="2000" b="1" dirty="0" err="1">
                <a:solidFill>
                  <a:schemeClr val="tx2"/>
                </a:solidFill>
                <a:latin typeface="+mn-lt"/>
              </a:rPr>
              <a:t>WIN</a:t>
            </a:r>
            <a:r>
              <a:rPr lang="fr-FR" sz="2000" i="1" dirty="0" err="1">
                <a:solidFill>
                  <a:schemeClr val="tx2"/>
                </a:solidFill>
                <a:latin typeface="+mn-lt"/>
              </a:rPr>
              <a:t>d</a:t>
            </a:r>
            <a:r>
              <a:rPr lang="fr-FR" sz="2000" dirty="0">
                <a:solidFill>
                  <a:schemeClr val="tx2"/>
                </a:solidFill>
                <a:latin typeface="+mn-lt"/>
              </a:rPr>
              <a:t> </a:t>
            </a:r>
            <a:r>
              <a:rPr lang="fr-FR" sz="2000" b="1" dirty="0" err="1">
                <a:solidFill>
                  <a:schemeClr val="tx2"/>
                </a:solidFill>
                <a:latin typeface="+mn-lt"/>
              </a:rPr>
              <a:t>TEM</a:t>
            </a:r>
            <a:r>
              <a:rPr lang="fr-FR" sz="2000" i="1" dirty="0" err="1">
                <a:solidFill>
                  <a:schemeClr val="tx2"/>
                </a:solidFill>
                <a:latin typeface="+mn-lt"/>
              </a:rPr>
              <a:t>pératures</a:t>
            </a:r>
            <a:r>
              <a:rPr lang="fr-FR" sz="2000" dirty="0">
                <a:solidFill>
                  <a:schemeClr val="tx2"/>
                </a:solidFill>
                <a:latin typeface="+mn-lt"/>
              </a:rPr>
              <a:t>)</a:t>
            </a:r>
          </a:p>
        </p:txBody>
      </p:sp>
      <p:sp>
        <p:nvSpPr>
          <p:cNvPr id="6" name="Text Box 4">
            <a:extLst>
              <a:ext uri="{FF2B5EF4-FFF2-40B4-BE49-F238E27FC236}">
                <a16:creationId xmlns:a16="http://schemas.microsoft.com/office/drawing/2014/main" id="{F6F04E12-8803-954D-8F46-9796B6BCB8BE}"/>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sp>
        <p:nvSpPr>
          <p:cNvPr id="7" name="Espace réservé du contenu 2">
            <a:extLst>
              <a:ext uri="{FF2B5EF4-FFF2-40B4-BE49-F238E27FC236}">
                <a16:creationId xmlns:a16="http://schemas.microsoft.com/office/drawing/2014/main" id="{8EFC46C2-E5C9-45F8-95B5-1B2B6E3403D0}"/>
              </a:ext>
            </a:extLst>
          </p:cNvPr>
          <p:cNvSpPr>
            <a:spLocks noGrp="1"/>
          </p:cNvSpPr>
          <p:nvPr>
            <p:ph idx="1"/>
          </p:nvPr>
        </p:nvSpPr>
        <p:spPr>
          <a:xfrm>
            <a:off x="241040" y="1028427"/>
            <a:ext cx="8499837" cy="3055057"/>
          </a:xfrm>
        </p:spPr>
        <p:txBody>
          <a:bodyPr>
            <a:noAutofit/>
          </a:bodyPr>
          <a:lstStyle/>
          <a:p>
            <a:r>
              <a:rPr lang="fr-FR" sz="1800" dirty="0">
                <a:latin typeface="Candara" panose="020E0502030303020204" pitchFamily="34" charset="0"/>
              </a:rPr>
              <a:t>Les WINTEM couvrent la totalité de la France métropolitaine.         </a:t>
            </a:r>
          </a:p>
          <a:p>
            <a:r>
              <a:rPr lang="fr-FR" sz="1800" dirty="0">
                <a:latin typeface="Candara" panose="020E0502030303020204" pitchFamily="34" charset="0"/>
              </a:rPr>
              <a:t>Elles donnent des prévisions de vent et de température ressentie pour divers niveaux de vol (FL).</a:t>
            </a:r>
          </a:p>
          <a:p>
            <a:r>
              <a:rPr lang="fr-FR" sz="1800" dirty="0">
                <a:latin typeface="Candara" panose="020E0502030303020204" pitchFamily="34" charset="0"/>
              </a:rPr>
              <a:t>Elles sont émises toutes les 3heures.</a:t>
            </a:r>
          </a:p>
          <a:p>
            <a:pPr>
              <a:buSzPct val="76000"/>
              <a:buFont typeface="Wingdings" pitchFamily="2" charset="2"/>
              <a:buChar char="v"/>
            </a:pPr>
            <a:r>
              <a:rPr lang="fr-FR" sz="2400" dirty="0">
                <a:solidFill>
                  <a:schemeClr val="tx2"/>
                </a:solidFill>
                <a:latin typeface="+mj-lt"/>
              </a:rPr>
              <a:t> </a:t>
            </a:r>
            <a:r>
              <a:rPr lang="fr-FR" sz="2000" dirty="0">
                <a:solidFill>
                  <a:schemeClr val="tx2"/>
                </a:solidFill>
                <a:latin typeface="+mj-lt"/>
              </a:rPr>
              <a:t>Légende :</a:t>
            </a:r>
          </a:p>
          <a:p>
            <a:pPr marL="0" indent="0">
              <a:spcAft>
                <a:spcPts val="600"/>
              </a:spcAft>
              <a:buNone/>
            </a:pPr>
            <a:r>
              <a:rPr lang="fr-FR" sz="1800" dirty="0">
                <a:latin typeface="Candara" panose="020E0502030303020204" pitchFamily="34" charset="0"/>
              </a:rPr>
              <a:t>La hampe, qui représente le trait le plus long indique la direction d’où vient le vent et vers quelle direction va le vent.</a:t>
            </a:r>
          </a:p>
          <a:p>
            <a:pPr marL="0" indent="0">
              <a:spcAft>
                <a:spcPts val="600"/>
              </a:spcAft>
              <a:buNone/>
            </a:pPr>
            <a:r>
              <a:rPr lang="fr-FR" sz="1800" dirty="0">
                <a:latin typeface="Candara" panose="020E0502030303020204" pitchFamily="34" charset="0"/>
              </a:rPr>
              <a:t>Les barbules sont les traits (petits ou grands) ou triangles posés sur la hampe qui indiquent la vitesse du vent en nœuds.</a:t>
            </a:r>
          </a:p>
          <a:p>
            <a:pPr marL="0" indent="0">
              <a:buNone/>
            </a:pPr>
            <a:endParaRPr lang="fr-FR" sz="1800" dirty="0">
              <a:latin typeface="Calibri (Corps)"/>
            </a:endParaRPr>
          </a:p>
          <a:p>
            <a:endParaRPr lang="fr-FR" sz="1800" dirty="0">
              <a:latin typeface="Calibri (Corps)"/>
            </a:endParaRPr>
          </a:p>
        </p:txBody>
      </p:sp>
      <p:pic>
        <p:nvPicPr>
          <p:cNvPr id="8" name="Image 7">
            <a:extLst>
              <a:ext uri="{FF2B5EF4-FFF2-40B4-BE49-F238E27FC236}">
                <a16:creationId xmlns:a16="http://schemas.microsoft.com/office/drawing/2014/main" id="{ACF8FB51-FD18-413F-A936-411B9C27F8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275" y="4739195"/>
            <a:ext cx="1162050" cy="704850"/>
          </a:xfrm>
          <a:prstGeom prst="rect">
            <a:avLst/>
          </a:prstGeom>
        </p:spPr>
      </p:pic>
      <p:pic>
        <p:nvPicPr>
          <p:cNvPr id="9" name="Image 8">
            <a:extLst>
              <a:ext uri="{FF2B5EF4-FFF2-40B4-BE49-F238E27FC236}">
                <a16:creationId xmlns:a16="http://schemas.microsoft.com/office/drawing/2014/main" id="{7CB6CDF0-E860-4C25-B3DA-F4F3A9F6B2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5048" y="4371567"/>
            <a:ext cx="1377041" cy="1867868"/>
          </a:xfrm>
          <a:prstGeom prst="rect">
            <a:avLst/>
          </a:prstGeom>
        </p:spPr>
      </p:pic>
      <p:pic>
        <p:nvPicPr>
          <p:cNvPr id="10" name="Image 9">
            <a:extLst>
              <a:ext uri="{FF2B5EF4-FFF2-40B4-BE49-F238E27FC236}">
                <a16:creationId xmlns:a16="http://schemas.microsoft.com/office/drawing/2014/main" id="{A4FD62AF-EBBF-42F2-BB62-BBD420A4D76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17183" y="4009724"/>
            <a:ext cx="4278542" cy="2340276"/>
          </a:xfrm>
          <a:prstGeom prst="rect">
            <a:avLst/>
          </a:prstGeom>
        </p:spPr>
      </p:pic>
    </p:spTree>
    <p:extLst>
      <p:ext uri="{BB962C8B-B14F-4D97-AF65-F5344CB8AC3E}">
        <p14:creationId xmlns:p14="http://schemas.microsoft.com/office/powerpoint/2010/main" val="33637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F6F04E12-8803-954D-8F46-9796B6BCB8BE}"/>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pic>
        <p:nvPicPr>
          <p:cNvPr id="11" name="Espace réservé du contenu 4">
            <a:extLst>
              <a:ext uri="{FF2B5EF4-FFF2-40B4-BE49-F238E27FC236}">
                <a16:creationId xmlns:a16="http://schemas.microsoft.com/office/drawing/2014/main" id="{F42EE7B8-B0FA-416A-B2BA-262A12A34A65}"/>
              </a:ext>
            </a:extLst>
          </p:cNvPr>
          <p:cNvPicPr>
            <a:picLocks noChangeAspect="1"/>
          </p:cNvPicPr>
          <p:nvPr/>
        </p:nvPicPr>
        <p:blipFill rotWithShape="1">
          <a:blip r:embed="rId3">
            <a:extLst>
              <a:ext uri="{28A0092B-C50C-407E-A947-70E740481C1C}">
                <a14:useLocalDpi xmlns:a14="http://schemas.microsoft.com/office/drawing/2010/main"/>
              </a:ext>
            </a:extLst>
          </a:blip>
          <a:srcRect l="-827" t="2120" r="337" b="36774"/>
          <a:stretch/>
        </p:blipFill>
        <p:spPr>
          <a:xfrm>
            <a:off x="435302" y="0"/>
            <a:ext cx="8123081" cy="6858000"/>
          </a:xfrm>
          <a:prstGeom prst="rect">
            <a:avLst/>
          </a:prstGeom>
        </p:spPr>
      </p:pic>
      <p:sp>
        <p:nvSpPr>
          <p:cNvPr id="12" name="Ellipse 11">
            <a:extLst>
              <a:ext uri="{FF2B5EF4-FFF2-40B4-BE49-F238E27FC236}">
                <a16:creationId xmlns:a16="http://schemas.microsoft.com/office/drawing/2014/main" id="{BABF6E00-5B0C-4358-90A9-4D8A27DC38C3}"/>
              </a:ext>
            </a:extLst>
          </p:cNvPr>
          <p:cNvSpPr/>
          <p:nvPr/>
        </p:nvSpPr>
        <p:spPr>
          <a:xfrm>
            <a:off x="2414775" y="6231321"/>
            <a:ext cx="1375540" cy="271956"/>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B7B356B-CA35-4F56-8D39-56D8C98FD1E1}"/>
              </a:ext>
            </a:extLst>
          </p:cNvPr>
          <p:cNvSpPr/>
          <p:nvPr/>
        </p:nvSpPr>
        <p:spPr>
          <a:xfrm>
            <a:off x="2414775" y="6503277"/>
            <a:ext cx="2191406" cy="240423"/>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07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3000"/>
                                        <p:tgtEl>
                                          <p:spTgt spid="1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947AC5-BA4B-406E-AE20-A6D4155F2527}"/>
              </a:ext>
            </a:extLst>
          </p:cNvPr>
          <p:cNvSpPr txBox="1"/>
          <p:nvPr/>
        </p:nvSpPr>
        <p:spPr>
          <a:xfrm>
            <a:off x="369650" y="618345"/>
            <a:ext cx="8558039" cy="646331"/>
          </a:xfrm>
          <a:prstGeom prst="rect">
            <a:avLst/>
          </a:prstGeom>
          <a:noFill/>
        </p:spPr>
        <p:txBody>
          <a:bodyPr wrap="square">
            <a:spAutoFit/>
          </a:bodyPr>
          <a:lstStyle/>
          <a:p>
            <a:pPr algn="ctr"/>
            <a:r>
              <a:rPr lang="fr-FR" dirty="0">
                <a:effectLst/>
                <a:latin typeface="Candara" panose="020E0502030303020204" pitchFamily="34" charset="0"/>
                <a:ea typeface="Times New Roman" panose="02020603050405020304" pitchFamily="18" charset="0"/>
              </a:rPr>
              <a:t>Retrouvez toutes ces informations et préparez votre dossier météo sur le site AEROWEB de Météo France accessible à l’adresse suivante : </a:t>
            </a:r>
            <a:r>
              <a:rPr lang="fr-FR" dirty="0">
                <a:effectLst/>
                <a:latin typeface="Candara" panose="020E0502030303020204" pitchFamily="34" charset="0"/>
                <a:ea typeface="Times New Roman" panose="02020603050405020304" pitchFamily="18" charset="0"/>
                <a:hlinkClick r:id="rId3"/>
              </a:rPr>
              <a:t>https://aviation.meteo.fr/</a:t>
            </a:r>
            <a:endParaRPr lang="fr-FR" dirty="0">
              <a:latin typeface="Candara" panose="020E0502030303020204" pitchFamily="34" charset="0"/>
              <a:ea typeface="Times New Roman" panose="02020603050405020304" pitchFamily="18" charset="0"/>
            </a:endParaRPr>
          </a:p>
        </p:txBody>
      </p:sp>
      <p:sp>
        <p:nvSpPr>
          <p:cNvPr id="5" name="Text Box 4">
            <a:extLst>
              <a:ext uri="{FF2B5EF4-FFF2-40B4-BE49-F238E27FC236}">
                <a16:creationId xmlns:a16="http://schemas.microsoft.com/office/drawing/2014/main" id="{F845CDDD-6E17-454A-9029-74210084CEF4}"/>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fontAlgn="auto">
              <a:spcAft>
                <a:spcPts val="1200"/>
              </a:spcAft>
              <a:defRPr/>
            </a:pPr>
            <a:r>
              <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j-ea"/>
                <a:cs typeface="+mj-cs"/>
              </a:rPr>
              <a:t>L’INFORMATION MÉTÉO POUR L’AVIATION</a:t>
            </a:r>
          </a:p>
        </p:txBody>
      </p:sp>
      <p:pic>
        <p:nvPicPr>
          <p:cNvPr id="7" name="Image 6">
            <a:extLst>
              <a:ext uri="{FF2B5EF4-FFF2-40B4-BE49-F238E27FC236}">
                <a16:creationId xmlns:a16="http://schemas.microsoft.com/office/drawing/2014/main" id="{078B36C9-B5EE-4CAA-8456-4EB7F969684B}"/>
              </a:ext>
            </a:extLst>
          </p:cNvPr>
          <p:cNvPicPr>
            <a:picLocks noChangeAspect="1"/>
          </p:cNvPicPr>
          <p:nvPr/>
        </p:nvPicPr>
        <p:blipFill>
          <a:blip r:embed="rId4"/>
          <a:stretch>
            <a:fillRect/>
          </a:stretch>
        </p:blipFill>
        <p:spPr>
          <a:xfrm>
            <a:off x="1308084" y="1362321"/>
            <a:ext cx="6527832" cy="5378063"/>
          </a:xfrm>
          <a:prstGeom prst="rect">
            <a:avLst/>
          </a:prstGeom>
        </p:spPr>
      </p:pic>
    </p:spTree>
    <p:extLst>
      <p:ext uri="{BB962C8B-B14F-4D97-AF65-F5344CB8AC3E}">
        <p14:creationId xmlns:p14="http://schemas.microsoft.com/office/powerpoint/2010/main" val="1886197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29102AB-5941-7443-9C12-750CC39A33A1}"/>
              </a:ext>
            </a:extLst>
          </p:cNvPr>
          <p:cNvSpPr>
            <a:spLocks noChangeArrowheads="1"/>
          </p:cNvSpPr>
          <p:nvPr/>
        </p:nvSpPr>
        <p:spPr bwMode="auto">
          <a:xfrm>
            <a:off x="2110143" y="3404405"/>
            <a:ext cx="2545762" cy="2519605"/>
          </a:xfrm>
          <a:custGeom>
            <a:avLst/>
            <a:gdLst>
              <a:gd name="connsiteX0" fmla="*/ 0 w 2545762"/>
              <a:gd name="connsiteY0" fmla="*/ 0 h 2519605"/>
              <a:gd name="connsiteX1" fmla="*/ 2545762 w 2545762"/>
              <a:gd name="connsiteY1" fmla="*/ 0 h 2519605"/>
              <a:gd name="connsiteX2" fmla="*/ 2545762 w 2545762"/>
              <a:gd name="connsiteY2" fmla="*/ 2519605 h 2519605"/>
              <a:gd name="connsiteX3" fmla="*/ 0 w 2545762"/>
              <a:gd name="connsiteY3" fmla="*/ 2519605 h 2519605"/>
              <a:gd name="connsiteX4" fmla="*/ 0 w 2545762"/>
              <a:gd name="connsiteY4" fmla="*/ 0 h 2519605"/>
              <a:gd name="connsiteX0" fmla="*/ 0 w 2545762"/>
              <a:gd name="connsiteY0" fmla="*/ 0 h 2519605"/>
              <a:gd name="connsiteX1" fmla="*/ 1062035 w 2545762"/>
              <a:gd name="connsiteY1" fmla="*/ 4839 h 2519605"/>
              <a:gd name="connsiteX2" fmla="*/ 2545762 w 2545762"/>
              <a:gd name="connsiteY2" fmla="*/ 0 h 2519605"/>
              <a:gd name="connsiteX3" fmla="*/ 2545762 w 2545762"/>
              <a:gd name="connsiteY3" fmla="*/ 2519605 h 2519605"/>
              <a:gd name="connsiteX4" fmla="*/ 0 w 2545762"/>
              <a:gd name="connsiteY4" fmla="*/ 2519605 h 2519605"/>
              <a:gd name="connsiteX5" fmla="*/ 0 w 2545762"/>
              <a:gd name="connsiteY5" fmla="*/ 0 h 2519605"/>
              <a:gd name="connsiteX0" fmla="*/ 10410 w 2556172"/>
              <a:gd name="connsiteY0" fmla="*/ 0 h 2519605"/>
              <a:gd name="connsiteX1" fmla="*/ 1072445 w 2556172"/>
              <a:gd name="connsiteY1" fmla="*/ 4839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156306 h 2519605"/>
              <a:gd name="connsiteX6" fmla="*/ 10410 w 2556172"/>
              <a:gd name="connsiteY6" fmla="*/ 0 h 2519605"/>
              <a:gd name="connsiteX0" fmla="*/ 10410 w 2556172"/>
              <a:gd name="connsiteY0" fmla="*/ 84057 h 2603662"/>
              <a:gd name="connsiteX1" fmla="*/ 1072445 w 2556172"/>
              <a:gd name="connsiteY1" fmla="*/ 88896 h 2603662"/>
              <a:gd name="connsiteX2" fmla="*/ 2556172 w 2556172"/>
              <a:gd name="connsiteY2" fmla="*/ 84057 h 2603662"/>
              <a:gd name="connsiteX3" fmla="*/ 2556172 w 2556172"/>
              <a:gd name="connsiteY3" fmla="*/ 2603662 h 2603662"/>
              <a:gd name="connsiteX4" fmla="*/ 10410 w 2556172"/>
              <a:gd name="connsiteY4" fmla="*/ 2603662 h 2603662"/>
              <a:gd name="connsiteX5" fmla="*/ 0 w 2556172"/>
              <a:gd name="connsiteY5" fmla="*/ 1240363 h 2603662"/>
              <a:gd name="connsiteX6" fmla="*/ 10410 w 2556172"/>
              <a:gd name="connsiteY6" fmla="*/ 84057 h 2603662"/>
              <a:gd name="connsiteX0" fmla="*/ 82232 w 2627994"/>
              <a:gd name="connsiteY0" fmla="*/ 84057 h 2603662"/>
              <a:gd name="connsiteX1" fmla="*/ 1144267 w 2627994"/>
              <a:gd name="connsiteY1" fmla="*/ 88896 h 2603662"/>
              <a:gd name="connsiteX2" fmla="*/ 2627994 w 2627994"/>
              <a:gd name="connsiteY2" fmla="*/ 84057 h 2603662"/>
              <a:gd name="connsiteX3" fmla="*/ 2627994 w 2627994"/>
              <a:gd name="connsiteY3" fmla="*/ 2603662 h 2603662"/>
              <a:gd name="connsiteX4" fmla="*/ 82232 w 2627994"/>
              <a:gd name="connsiteY4" fmla="*/ 2603662 h 2603662"/>
              <a:gd name="connsiteX5" fmla="*/ 71822 w 2627994"/>
              <a:gd name="connsiteY5" fmla="*/ 1240363 h 2603662"/>
              <a:gd name="connsiteX6" fmla="*/ 82232 w 2627994"/>
              <a:gd name="connsiteY6" fmla="*/ 84057 h 2603662"/>
              <a:gd name="connsiteX0" fmla="*/ 82232 w 2627994"/>
              <a:gd name="connsiteY0" fmla="*/ 84057 h 2603662"/>
              <a:gd name="connsiteX1" fmla="*/ 1144267 w 2627994"/>
              <a:gd name="connsiteY1" fmla="*/ 88896 h 2603662"/>
              <a:gd name="connsiteX2" fmla="*/ 2627994 w 2627994"/>
              <a:gd name="connsiteY2" fmla="*/ 84057 h 2603662"/>
              <a:gd name="connsiteX3" fmla="*/ 2627994 w 2627994"/>
              <a:gd name="connsiteY3" fmla="*/ 2603662 h 2603662"/>
              <a:gd name="connsiteX4" fmla="*/ 82232 w 2627994"/>
              <a:gd name="connsiteY4" fmla="*/ 2603662 h 2603662"/>
              <a:gd name="connsiteX5" fmla="*/ 71822 w 2627994"/>
              <a:gd name="connsiteY5" fmla="*/ 1522585 h 2603662"/>
              <a:gd name="connsiteX6" fmla="*/ 82232 w 2627994"/>
              <a:gd name="connsiteY6" fmla="*/ 84057 h 2603662"/>
              <a:gd name="connsiteX0" fmla="*/ 992544 w 2556172"/>
              <a:gd name="connsiteY0" fmla="*/ 666044 h 2519605"/>
              <a:gd name="connsiteX1" fmla="*/ 1072445 w 2556172"/>
              <a:gd name="connsiteY1" fmla="*/ 4839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438528 h 2519605"/>
              <a:gd name="connsiteX6" fmla="*/ 992544 w 2556172"/>
              <a:gd name="connsiteY6" fmla="*/ 666044 h 2519605"/>
              <a:gd name="connsiteX0" fmla="*/ 992544 w 2556172"/>
              <a:gd name="connsiteY0" fmla="*/ 666044 h 2519605"/>
              <a:gd name="connsiteX1" fmla="*/ 1919112 w 2556172"/>
              <a:gd name="connsiteY1" fmla="*/ 27416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438528 h 2519605"/>
              <a:gd name="connsiteX6" fmla="*/ 992544 w 2556172"/>
              <a:gd name="connsiteY6" fmla="*/ 666044 h 2519605"/>
              <a:gd name="connsiteX0" fmla="*/ 924810 w 2556172"/>
              <a:gd name="connsiteY0" fmla="*/ 643466 h 2519605"/>
              <a:gd name="connsiteX1" fmla="*/ 1919112 w 2556172"/>
              <a:gd name="connsiteY1" fmla="*/ 27416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438528 h 2519605"/>
              <a:gd name="connsiteX6" fmla="*/ 924810 w 2556172"/>
              <a:gd name="connsiteY6" fmla="*/ 643466 h 2519605"/>
              <a:gd name="connsiteX0" fmla="*/ 924810 w 2556172"/>
              <a:gd name="connsiteY0" fmla="*/ 643466 h 2519605"/>
              <a:gd name="connsiteX1" fmla="*/ 1919112 w 2556172"/>
              <a:gd name="connsiteY1" fmla="*/ 27416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438528 h 2519605"/>
              <a:gd name="connsiteX6" fmla="*/ 924810 w 2556172"/>
              <a:gd name="connsiteY6" fmla="*/ 643466 h 2519605"/>
              <a:gd name="connsiteX0" fmla="*/ 1079451 w 2556172"/>
              <a:gd name="connsiteY0" fmla="*/ 751042 h 2519605"/>
              <a:gd name="connsiteX1" fmla="*/ 1919112 w 2556172"/>
              <a:gd name="connsiteY1" fmla="*/ 27416 h 2519605"/>
              <a:gd name="connsiteX2" fmla="*/ 2556172 w 2556172"/>
              <a:gd name="connsiteY2" fmla="*/ 0 h 2519605"/>
              <a:gd name="connsiteX3" fmla="*/ 2556172 w 2556172"/>
              <a:gd name="connsiteY3" fmla="*/ 2519605 h 2519605"/>
              <a:gd name="connsiteX4" fmla="*/ 10410 w 2556172"/>
              <a:gd name="connsiteY4" fmla="*/ 2519605 h 2519605"/>
              <a:gd name="connsiteX5" fmla="*/ 0 w 2556172"/>
              <a:gd name="connsiteY5" fmla="*/ 1438528 h 2519605"/>
              <a:gd name="connsiteX6" fmla="*/ 1079451 w 2556172"/>
              <a:gd name="connsiteY6" fmla="*/ 751042 h 2519605"/>
              <a:gd name="connsiteX0" fmla="*/ 1069041 w 2545762"/>
              <a:gd name="connsiteY0" fmla="*/ 751042 h 2519605"/>
              <a:gd name="connsiteX1" fmla="*/ 1908702 w 2545762"/>
              <a:gd name="connsiteY1" fmla="*/ 27416 h 2519605"/>
              <a:gd name="connsiteX2" fmla="*/ 2545762 w 2545762"/>
              <a:gd name="connsiteY2" fmla="*/ 0 h 2519605"/>
              <a:gd name="connsiteX3" fmla="*/ 2545762 w 2545762"/>
              <a:gd name="connsiteY3" fmla="*/ 2519605 h 2519605"/>
              <a:gd name="connsiteX4" fmla="*/ 0 w 2545762"/>
              <a:gd name="connsiteY4" fmla="*/ 2519605 h 2519605"/>
              <a:gd name="connsiteX5" fmla="*/ 16484 w 2545762"/>
              <a:gd name="connsiteY5" fmla="*/ 1519210 h 2519605"/>
              <a:gd name="connsiteX6" fmla="*/ 1069041 w 2545762"/>
              <a:gd name="connsiteY6" fmla="*/ 751042 h 2519605"/>
              <a:gd name="connsiteX0" fmla="*/ 1069041 w 2545762"/>
              <a:gd name="connsiteY0" fmla="*/ 751042 h 2519605"/>
              <a:gd name="connsiteX1" fmla="*/ 1989384 w 2545762"/>
              <a:gd name="connsiteY1" fmla="*/ 101375 h 2519605"/>
              <a:gd name="connsiteX2" fmla="*/ 2545762 w 2545762"/>
              <a:gd name="connsiteY2" fmla="*/ 0 h 2519605"/>
              <a:gd name="connsiteX3" fmla="*/ 2545762 w 2545762"/>
              <a:gd name="connsiteY3" fmla="*/ 2519605 h 2519605"/>
              <a:gd name="connsiteX4" fmla="*/ 0 w 2545762"/>
              <a:gd name="connsiteY4" fmla="*/ 2519605 h 2519605"/>
              <a:gd name="connsiteX5" fmla="*/ 16484 w 2545762"/>
              <a:gd name="connsiteY5" fmla="*/ 1519210 h 2519605"/>
              <a:gd name="connsiteX6" fmla="*/ 1069041 w 2545762"/>
              <a:gd name="connsiteY6" fmla="*/ 751042 h 2519605"/>
              <a:gd name="connsiteX0" fmla="*/ 1069041 w 2545762"/>
              <a:gd name="connsiteY0" fmla="*/ 751042 h 2519605"/>
              <a:gd name="connsiteX1" fmla="*/ 1989384 w 2545762"/>
              <a:gd name="connsiteY1" fmla="*/ 101375 h 2519605"/>
              <a:gd name="connsiteX2" fmla="*/ 2545762 w 2545762"/>
              <a:gd name="connsiteY2" fmla="*/ 0 h 2519605"/>
              <a:gd name="connsiteX3" fmla="*/ 2545762 w 2545762"/>
              <a:gd name="connsiteY3" fmla="*/ 2519605 h 2519605"/>
              <a:gd name="connsiteX4" fmla="*/ 0 w 2545762"/>
              <a:gd name="connsiteY4" fmla="*/ 2519605 h 2519605"/>
              <a:gd name="connsiteX5" fmla="*/ 16484 w 2545762"/>
              <a:gd name="connsiteY5" fmla="*/ 1519210 h 2519605"/>
              <a:gd name="connsiteX6" fmla="*/ 1069041 w 2545762"/>
              <a:gd name="connsiteY6" fmla="*/ 751042 h 251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762" h="2519605">
                <a:moveTo>
                  <a:pt x="1069041" y="751042"/>
                </a:moveTo>
                <a:cubicBezTo>
                  <a:pt x="1370963" y="460948"/>
                  <a:pt x="1565090" y="101375"/>
                  <a:pt x="1989384" y="101375"/>
                </a:cubicBezTo>
                <a:lnTo>
                  <a:pt x="2545762" y="0"/>
                </a:lnTo>
                <a:lnTo>
                  <a:pt x="2545762" y="2519605"/>
                </a:lnTo>
                <a:lnTo>
                  <a:pt x="0" y="2519605"/>
                </a:lnTo>
                <a:lnTo>
                  <a:pt x="16484" y="1519210"/>
                </a:lnTo>
                <a:cubicBezTo>
                  <a:pt x="513195" y="1392787"/>
                  <a:pt x="767119" y="1041136"/>
                  <a:pt x="1069041" y="751042"/>
                </a:cubicBezTo>
                <a:close/>
              </a:path>
            </a:pathLst>
          </a:custGeom>
          <a:solidFill>
            <a:schemeClr val="accent3">
              <a:alpha val="39000"/>
            </a:schemeClr>
          </a:solidFill>
          <a:ln w="9525">
            <a:noFill/>
            <a:miter lim="800000"/>
            <a:headEnd/>
            <a:tailEnd/>
          </a:ln>
          <a:effectLst>
            <a:softEdge rad="165100"/>
          </a:effec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8" name="Rectangle 17">
            <a:extLst>
              <a:ext uri="{FF2B5EF4-FFF2-40B4-BE49-F238E27FC236}">
                <a16:creationId xmlns:a16="http://schemas.microsoft.com/office/drawing/2014/main" id="{6A43C250-0E72-4EEF-BE96-07EB21E851A0}"/>
              </a:ext>
            </a:extLst>
          </p:cNvPr>
          <p:cNvSpPr>
            <a:spLocks noChangeArrowheads="1"/>
          </p:cNvSpPr>
          <p:nvPr/>
        </p:nvSpPr>
        <p:spPr bwMode="auto">
          <a:xfrm>
            <a:off x="4373339" y="3404405"/>
            <a:ext cx="2492178" cy="2448531"/>
          </a:xfrm>
          <a:custGeom>
            <a:avLst/>
            <a:gdLst>
              <a:gd name="connsiteX0" fmla="*/ 0 w 2836328"/>
              <a:gd name="connsiteY0" fmla="*/ 0 h 2448531"/>
              <a:gd name="connsiteX1" fmla="*/ 2836328 w 2836328"/>
              <a:gd name="connsiteY1" fmla="*/ 0 h 2448531"/>
              <a:gd name="connsiteX2" fmla="*/ 2836328 w 2836328"/>
              <a:gd name="connsiteY2" fmla="*/ 2448531 h 2448531"/>
              <a:gd name="connsiteX3" fmla="*/ 0 w 2836328"/>
              <a:gd name="connsiteY3" fmla="*/ 2448531 h 2448531"/>
              <a:gd name="connsiteX4" fmla="*/ 0 w 2836328"/>
              <a:gd name="connsiteY4" fmla="*/ 0 h 2448531"/>
              <a:gd name="connsiteX0" fmla="*/ 0 w 2836328"/>
              <a:gd name="connsiteY0" fmla="*/ 0 h 2448531"/>
              <a:gd name="connsiteX1" fmla="*/ 1429149 w 2836328"/>
              <a:gd name="connsiteY1" fmla="*/ 4839 h 2448531"/>
              <a:gd name="connsiteX2" fmla="*/ 2836328 w 2836328"/>
              <a:gd name="connsiteY2" fmla="*/ 0 h 2448531"/>
              <a:gd name="connsiteX3" fmla="*/ 2836328 w 2836328"/>
              <a:gd name="connsiteY3" fmla="*/ 2448531 h 2448531"/>
              <a:gd name="connsiteX4" fmla="*/ 0 w 2836328"/>
              <a:gd name="connsiteY4" fmla="*/ 2448531 h 2448531"/>
              <a:gd name="connsiteX5" fmla="*/ 0 w 2836328"/>
              <a:gd name="connsiteY5" fmla="*/ 0 h 2448531"/>
              <a:gd name="connsiteX0" fmla="*/ 0 w 2836328"/>
              <a:gd name="connsiteY0" fmla="*/ 0 h 2448531"/>
              <a:gd name="connsiteX1" fmla="*/ 1429149 w 2836328"/>
              <a:gd name="connsiteY1" fmla="*/ 4839 h 2448531"/>
              <a:gd name="connsiteX2" fmla="*/ 2836328 w 2836328"/>
              <a:gd name="connsiteY2" fmla="*/ 0 h 2448531"/>
              <a:gd name="connsiteX3" fmla="*/ 2817682 w 2836328"/>
              <a:gd name="connsiteY3" fmla="*/ 1303062 h 2448531"/>
              <a:gd name="connsiteX4" fmla="*/ 2836328 w 2836328"/>
              <a:gd name="connsiteY4" fmla="*/ 2448531 h 2448531"/>
              <a:gd name="connsiteX5" fmla="*/ 0 w 2836328"/>
              <a:gd name="connsiteY5" fmla="*/ 2448531 h 2448531"/>
              <a:gd name="connsiteX6" fmla="*/ 0 w 2836328"/>
              <a:gd name="connsiteY6" fmla="*/ 0 h 2448531"/>
              <a:gd name="connsiteX0" fmla="*/ 0 w 2836328"/>
              <a:gd name="connsiteY0" fmla="*/ 94926 h 2543457"/>
              <a:gd name="connsiteX1" fmla="*/ 1429149 w 2836328"/>
              <a:gd name="connsiteY1" fmla="*/ 99765 h 2543457"/>
              <a:gd name="connsiteX2" fmla="*/ 2836328 w 2836328"/>
              <a:gd name="connsiteY2" fmla="*/ 94926 h 2543457"/>
              <a:gd name="connsiteX3" fmla="*/ 2817682 w 2836328"/>
              <a:gd name="connsiteY3" fmla="*/ 1397988 h 2543457"/>
              <a:gd name="connsiteX4" fmla="*/ 2836328 w 2836328"/>
              <a:gd name="connsiteY4" fmla="*/ 2543457 h 2543457"/>
              <a:gd name="connsiteX5" fmla="*/ 0 w 2836328"/>
              <a:gd name="connsiteY5" fmla="*/ 2543457 h 2543457"/>
              <a:gd name="connsiteX6" fmla="*/ 0 w 2836328"/>
              <a:gd name="connsiteY6" fmla="*/ 94926 h 2543457"/>
              <a:gd name="connsiteX0" fmla="*/ 0 w 2934561"/>
              <a:gd name="connsiteY0" fmla="*/ 94926 h 2543457"/>
              <a:gd name="connsiteX1" fmla="*/ 1429149 w 2934561"/>
              <a:gd name="connsiteY1" fmla="*/ 99765 h 2543457"/>
              <a:gd name="connsiteX2" fmla="*/ 2836328 w 2934561"/>
              <a:gd name="connsiteY2" fmla="*/ 94926 h 2543457"/>
              <a:gd name="connsiteX3" fmla="*/ 2817682 w 2934561"/>
              <a:gd name="connsiteY3" fmla="*/ 1397988 h 2543457"/>
              <a:gd name="connsiteX4" fmla="*/ 2836328 w 2934561"/>
              <a:gd name="connsiteY4" fmla="*/ 2543457 h 2543457"/>
              <a:gd name="connsiteX5" fmla="*/ 0 w 2934561"/>
              <a:gd name="connsiteY5" fmla="*/ 2543457 h 2543457"/>
              <a:gd name="connsiteX6" fmla="*/ 0 w 2934561"/>
              <a:gd name="connsiteY6" fmla="*/ 94926 h 2543457"/>
              <a:gd name="connsiteX0" fmla="*/ 0 w 2940211"/>
              <a:gd name="connsiteY0" fmla="*/ 94926 h 2543457"/>
              <a:gd name="connsiteX1" fmla="*/ 1429149 w 2940211"/>
              <a:gd name="connsiteY1" fmla="*/ 99765 h 2543457"/>
              <a:gd name="connsiteX2" fmla="*/ 2836328 w 2940211"/>
              <a:gd name="connsiteY2" fmla="*/ 94926 h 2543457"/>
              <a:gd name="connsiteX3" fmla="*/ 2840260 w 2940211"/>
              <a:gd name="connsiteY3" fmla="*/ 1872121 h 2543457"/>
              <a:gd name="connsiteX4" fmla="*/ 2836328 w 2940211"/>
              <a:gd name="connsiteY4" fmla="*/ 2543457 h 2543457"/>
              <a:gd name="connsiteX5" fmla="*/ 0 w 2940211"/>
              <a:gd name="connsiteY5" fmla="*/ 2543457 h 2543457"/>
              <a:gd name="connsiteX6" fmla="*/ 0 w 2940211"/>
              <a:gd name="connsiteY6" fmla="*/ 94926 h 2543457"/>
              <a:gd name="connsiteX0" fmla="*/ 0 w 2840260"/>
              <a:gd name="connsiteY0" fmla="*/ 0 h 2448531"/>
              <a:gd name="connsiteX1" fmla="*/ 1429149 w 2840260"/>
              <a:gd name="connsiteY1" fmla="*/ 4839 h 2448531"/>
              <a:gd name="connsiteX2" fmla="*/ 1989661 w 2840260"/>
              <a:gd name="connsiteY2" fmla="*/ 970844 h 2448531"/>
              <a:gd name="connsiteX3" fmla="*/ 2840260 w 2840260"/>
              <a:gd name="connsiteY3" fmla="*/ 1777195 h 2448531"/>
              <a:gd name="connsiteX4" fmla="*/ 2836328 w 2840260"/>
              <a:gd name="connsiteY4" fmla="*/ 2448531 h 2448531"/>
              <a:gd name="connsiteX5" fmla="*/ 0 w 2840260"/>
              <a:gd name="connsiteY5" fmla="*/ 2448531 h 2448531"/>
              <a:gd name="connsiteX6" fmla="*/ 0 w 2840260"/>
              <a:gd name="connsiteY6" fmla="*/ 0 h 2448531"/>
              <a:gd name="connsiteX0" fmla="*/ 0 w 2836331"/>
              <a:gd name="connsiteY0" fmla="*/ 0 h 2448531"/>
              <a:gd name="connsiteX1" fmla="*/ 1429149 w 2836331"/>
              <a:gd name="connsiteY1" fmla="*/ 4839 h 2448531"/>
              <a:gd name="connsiteX2" fmla="*/ 1989661 w 2836331"/>
              <a:gd name="connsiteY2" fmla="*/ 970844 h 2448531"/>
              <a:gd name="connsiteX3" fmla="*/ 2467727 w 2836331"/>
              <a:gd name="connsiteY3" fmla="*/ 1867506 h 2448531"/>
              <a:gd name="connsiteX4" fmla="*/ 2836328 w 2836331"/>
              <a:gd name="connsiteY4" fmla="*/ 2448531 h 2448531"/>
              <a:gd name="connsiteX5" fmla="*/ 0 w 2836331"/>
              <a:gd name="connsiteY5" fmla="*/ 2448531 h 2448531"/>
              <a:gd name="connsiteX6" fmla="*/ 0 w 2836331"/>
              <a:gd name="connsiteY6" fmla="*/ 0 h 2448531"/>
              <a:gd name="connsiteX0" fmla="*/ 0 w 2486430"/>
              <a:gd name="connsiteY0" fmla="*/ 0 h 2448531"/>
              <a:gd name="connsiteX1" fmla="*/ 1429149 w 2486430"/>
              <a:gd name="connsiteY1" fmla="*/ 4839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943727 w 2486430"/>
              <a:gd name="connsiteY1" fmla="*/ 612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943727 w 2486430"/>
              <a:gd name="connsiteY1" fmla="*/ 612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45327 w 2486430"/>
              <a:gd name="connsiteY1" fmla="*/ 2644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45327 w 2486430"/>
              <a:gd name="connsiteY1" fmla="*/ 2644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45327 w 2486430"/>
              <a:gd name="connsiteY1" fmla="*/ 2644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45327 w 2486430"/>
              <a:gd name="connsiteY1" fmla="*/ 264483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38604 w 2486430"/>
              <a:gd name="connsiteY1" fmla="*/ 345165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38604 w 2486430"/>
              <a:gd name="connsiteY1" fmla="*/ 345165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86430"/>
              <a:gd name="connsiteY0" fmla="*/ 0 h 2448531"/>
              <a:gd name="connsiteX1" fmla="*/ 1038604 w 2486430"/>
              <a:gd name="connsiteY1" fmla="*/ 345165 h 2448531"/>
              <a:gd name="connsiteX2" fmla="*/ 1989661 w 2486430"/>
              <a:gd name="connsiteY2" fmla="*/ 970844 h 2448531"/>
              <a:gd name="connsiteX3" fmla="*/ 2467727 w 2486430"/>
              <a:gd name="connsiteY3" fmla="*/ 1867506 h 2448531"/>
              <a:gd name="connsiteX4" fmla="*/ 2486372 w 2486430"/>
              <a:gd name="connsiteY4" fmla="*/ 2448531 h 2448531"/>
              <a:gd name="connsiteX5" fmla="*/ 0 w 2486430"/>
              <a:gd name="connsiteY5" fmla="*/ 2448531 h 2448531"/>
              <a:gd name="connsiteX6" fmla="*/ 0 w 2486430"/>
              <a:gd name="connsiteY6" fmla="*/ 0 h 2448531"/>
              <a:gd name="connsiteX0" fmla="*/ 0 w 2492178"/>
              <a:gd name="connsiteY0" fmla="*/ 0 h 2448531"/>
              <a:gd name="connsiteX1" fmla="*/ 1038604 w 2492178"/>
              <a:gd name="connsiteY1" fmla="*/ 345165 h 2448531"/>
              <a:gd name="connsiteX2" fmla="*/ 1989661 w 2492178"/>
              <a:gd name="connsiteY2" fmla="*/ 970844 h 2448531"/>
              <a:gd name="connsiteX3" fmla="*/ 2467727 w 2492178"/>
              <a:gd name="connsiteY3" fmla="*/ 1867506 h 2448531"/>
              <a:gd name="connsiteX4" fmla="*/ 2486372 w 2492178"/>
              <a:gd name="connsiteY4" fmla="*/ 2448531 h 2448531"/>
              <a:gd name="connsiteX5" fmla="*/ 0 w 2492178"/>
              <a:gd name="connsiteY5" fmla="*/ 2448531 h 2448531"/>
              <a:gd name="connsiteX6" fmla="*/ 0 w 2492178"/>
              <a:gd name="connsiteY6" fmla="*/ 0 h 2448531"/>
              <a:gd name="connsiteX0" fmla="*/ 0 w 2492178"/>
              <a:gd name="connsiteY0" fmla="*/ 0 h 2448531"/>
              <a:gd name="connsiteX1" fmla="*/ 1038604 w 2492178"/>
              <a:gd name="connsiteY1" fmla="*/ 345165 h 2448531"/>
              <a:gd name="connsiteX2" fmla="*/ 1989661 w 2492178"/>
              <a:gd name="connsiteY2" fmla="*/ 970844 h 2448531"/>
              <a:gd name="connsiteX3" fmla="*/ 2467727 w 2492178"/>
              <a:gd name="connsiteY3" fmla="*/ 1867506 h 2448531"/>
              <a:gd name="connsiteX4" fmla="*/ 2486372 w 2492178"/>
              <a:gd name="connsiteY4" fmla="*/ 2448531 h 2448531"/>
              <a:gd name="connsiteX5" fmla="*/ 0 w 2492178"/>
              <a:gd name="connsiteY5" fmla="*/ 2448531 h 2448531"/>
              <a:gd name="connsiteX6" fmla="*/ 0 w 2492178"/>
              <a:gd name="connsiteY6" fmla="*/ 0 h 2448531"/>
              <a:gd name="connsiteX0" fmla="*/ 0 w 2492178"/>
              <a:gd name="connsiteY0" fmla="*/ 0 h 2448531"/>
              <a:gd name="connsiteX1" fmla="*/ 1038604 w 2492178"/>
              <a:gd name="connsiteY1" fmla="*/ 345165 h 2448531"/>
              <a:gd name="connsiteX2" fmla="*/ 1989661 w 2492178"/>
              <a:gd name="connsiteY2" fmla="*/ 970844 h 2448531"/>
              <a:gd name="connsiteX3" fmla="*/ 2467727 w 2492178"/>
              <a:gd name="connsiteY3" fmla="*/ 1867506 h 2448531"/>
              <a:gd name="connsiteX4" fmla="*/ 2486372 w 2492178"/>
              <a:gd name="connsiteY4" fmla="*/ 2448531 h 2448531"/>
              <a:gd name="connsiteX5" fmla="*/ 0 w 2492178"/>
              <a:gd name="connsiteY5" fmla="*/ 2448531 h 2448531"/>
              <a:gd name="connsiteX6" fmla="*/ 0 w 2492178"/>
              <a:gd name="connsiteY6" fmla="*/ 0 h 2448531"/>
              <a:gd name="connsiteX0" fmla="*/ 0 w 2492178"/>
              <a:gd name="connsiteY0" fmla="*/ 0 h 2448531"/>
              <a:gd name="connsiteX1" fmla="*/ 1146181 w 2492178"/>
              <a:gd name="connsiteY1" fmla="*/ 385506 h 2448531"/>
              <a:gd name="connsiteX2" fmla="*/ 1989661 w 2492178"/>
              <a:gd name="connsiteY2" fmla="*/ 970844 h 2448531"/>
              <a:gd name="connsiteX3" fmla="*/ 2467727 w 2492178"/>
              <a:gd name="connsiteY3" fmla="*/ 1867506 h 2448531"/>
              <a:gd name="connsiteX4" fmla="*/ 2486372 w 2492178"/>
              <a:gd name="connsiteY4" fmla="*/ 2448531 h 2448531"/>
              <a:gd name="connsiteX5" fmla="*/ 0 w 2492178"/>
              <a:gd name="connsiteY5" fmla="*/ 2448531 h 2448531"/>
              <a:gd name="connsiteX6" fmla="*/ 0 w 2492178"/>
              <a:gd name="connsiteY6" fmla="*/ 0 h 244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178" h="2448531">
                <a:moveTo>
                  <a:pt x="0" y="0"/>
                </a:moveTo>
                <a:cubicBezTo>
                  <a:pt x="348442" y="88161"/>
                  <a:pt x="804462" y="203217"/>
                  <a:pt x="1146181" y="385506"/>
                </a:cubicBezTo>
                <a:cubicBezTo>
                  <a:pt x="1754369" y="735462"/>
                  <a:pt x="1758239" y="754473"/>
                  <a:pt x="1989661" y="970844"/>
                </a:cubicBezTo>
                <a:cubicBezTo>
                  <a:pt x="2198505" y="1288815"/>
                  <a:pt x="2377416" y="1425551"/>
                  <a:pt x="2467727" y="1867506"/>
                </a:cubicBezTo>
                <a:cubicBezTo>
                  <a:pt x="2506758" y="2091285"/>
                  <a:pt x="2487683" y="2224752"/>
                  <a:pt x="2486372" y="2448531"/>
                </a:cubicBezTo>
                <a:lnTo>
                  <a:pt x="0" y="2448531"/>
                </a:lnTo>
                <a:lnTo>
                  <a:pt x="0" y="0"/>
                </a:lnTo>
                <a:close/>
              </a:path>
            </a:pathLst>
          </a:custGeom>
          <a:solidFill>
            <a:schemeClr val="accent2">
              <a:alpha val="39000"/>
            </a:schemeClr>
          </a:solidFill>
          <a:ln w="9525">
            <a:noFill/>
            <a:miter lim="800000"/>
            <a:headEnd/>
            <a:tailEnd/>
          </a:ln>
          <a:effectLst>
            <a:softEdge rad="139700"/>
          </a:effec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55" name="ZoneTexte 54"/>
          <p:cNvSpPr txBox="1"/>
          <p:nvPr/>
        </p:nvSpPr>
        <p:spPr>
          <a:xfrm>
            <a:off x="2231712" y="554625"/>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5" name="Rectangle 6">
            <a:extLst>
              <a:ext uri="{FF2B5EF4-FFF2-40B4-BE49-F238E27FC236}">
                <a16:creationId xmlns:a16="http://schemas.microsoft.com/office/drawing/2014/main" id="{CD1D9AAF-FD54-4A46-9645-2F0597FBD6DA}"/>
              </a:ext>
            </a:extLst>
          </p:cNvPr>
          <p:cNvSpPr>
            <a:spLocks noChangeArrowheads="1"/>
          </p:cNvSpPr>
          <p:nvPr/>
        </p:nvSpPr>
        <p:spPr bwMode="auto">
          <a:xfrm>
            <a:off x="179387" y="1102451"/>
            <a:ext cx="8696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altLang="fr-FR" sz="1600" kern="0" dirty="0">
                <a:latin typeface="Candara"/>
                <a:ea typeface="ＭＳ Ｐゴシック" pitchFamily="-84" charset="-128"/>
              </a:rPr>
              <a:t>La déviation ou l’accélération brutale des particules d’air engendre différents types de turbulences dites dynamiques :</a:t>
            </a:r>
          </a:p>
        </p:txBody>
      </p:sp>
      <p:graphicFrame>
        <p:nvGraphicFramePr>
          <p:cNvPr id="4" name="Objet 3">
            <a:extLst>
              <a:ext uri="{FF2B5EF4-FFF2-40B4-BE49-F238E27FC236}">
                <a16:creationId xmlns:a16="http://schemas.microsoft.com/office/drawing/2014/main" id="{E67D27E4-4097-44BC-9CB7-F678B1A2B408}"/>
              </a:ext>
            </a:extLst>
          </p:cNvPr>
          <p:cNvGraphicFramePr>
            <a:graphicFrameLocks noChangeAspect="1"/>
          </p:cNvGraphicFramePr>
          <p:nvPr>
            <p:extLst>
              <p:ext uri="{D42A27DB-BD31-4B8C-83A1-F6EECF244321}">
                <p14:modId xmlns:p14="http://schemas.microsoft.com/office/powerpoint/2010/main" val="649716203"/>
              </p:ext>
            </p:extLst>
          </p:nvPr>
        </p:nvGraphicFramePr>
        <p:xfrm>
          <a:off x="3735766" y="4614868"/>
          <a:ext cx="1013133" cy="1064232"/>
        </p:xfrm>
        <a:graphic>
          <a:graphicData uri="http://schemas.openxmlformats.org/presentationml/2006/ole">
            <mc:AlternateContent xmlns:mc="http://schemas.openxmlformats.org/markup-compatibility/2006">
              <mc:Choice xmlns:v="urn:schemas-microsoft-com:vml" Requires="v">
                <p:oleObj spid="_x0000_s1032" r:id="rId3" imgW="6733447" imgH="6160808" progId="MS_ClipArt_Gallery">
                  <p:embed/>
                </p:oleObj>
              </mc:Choice>
              <mc:Fallback>
                <p:oleObj r:id="rId3" imgW="6733447" imgH="6160808" progId="MS_ClipArt_Gallery">
                  <p:embed/>
                  <p:pic>
                    <p:nvPicPr>
                      <p:cNvPr id="4" name="Objet 3">
                        <a:extLst>
                          <a:ext uri="{FF2B5EF4-FFF2-40B4-BE49-F238E27FC236}">
                            <a16:creationId xmlns:a16="http://schemas.microsoft.com/office/drawing/2014/main" id="{E67D27E4-4097-44BC-9CB7-F678B1A2B408}"/>
                          </a:ext>
                        </a:extLst>
                      </p:cNvPr>
                      <p:cNvPicPr>
                        <a:picLocks noChangeAspect="1" noChangeArrowheads="1"/>
                      </p:cNvPicPr>
                      <p:nvPr/>
                    </p:nvPicPr>
                    <p:blipFill>
                      <a:blip r:embed="rId4">
                        <a:grayscl/>
                        <a:lum bright="-20000" contrast="-40000"/>
                        <a:extLst>
                          <a:ext uri="{28A0092B-C50C-407E-A947-70E740481C1C}">
                            <a14:useLocalDpi xmlns:a14="http://schemas.microsoft.com/office/drawing/2010/main" val="0"/>
                          </a:ext>
                        </a:extLst>
                      </a:blip>
                      <a:srcRect/>
                      <a:stretch>
                        <a:fillRect/>
                      </a:stretch>
                    </p:blipFill>
                    <p:spPr bwMode="auto">
                      <a:xfrm>
                        <a:off x="3735766" y="4614868"/>
                        <a:ext cx="1013133" cy="1064232"/>
                      </a:xfrm>
                      <a:prstGeom prst="rect">
                        <a:avLst/>
                      </a:prstGeom>
                      <a:noFill/>
                    </p:spPr>
                  </p:pic>
                </p:oleObj>
              </mc:Fallback>
            </mc:AlternateContent>
          </a:graphicData>
        </a:graphic>
      </p:graphicFrame>
      <p:grpSp>
        <p:nvGrpSpPr>
          <p:cNvPr id="20" name="Groupe 19">
            <a:extLst>
              <a:ext uri="{FF2B5EF4-FFF2-40B4-BE49-F238E27FC236}">
                <a16:creationId xmlns:a16="http://schemas.microsoft.com/office/drawing/2014/main" id="{47D71F7F-73C0-1447-BAF2-FA496EE6B737}"/>
              </a:ext>
            </a:extLst>
          </p:cNvPr>
          <p:cNvGrpSpPr/>
          <p:nvPr/>
        </p:nvGrpSpPr>
        <p:grpSpPr>
          <a:xfrm>
            <a:off x="1708243" y="3118370"/>
            <a:ext cx="2763571" cy="2508622"/>
            <a:chOff x="3798949" y="3350491"/>
            <a:chExt cx="1517985" cy="1081197"/>
          </a:xfrm>
        </p:grpSpPr>
        <p:grpSp>
          <p:nvGrpSpPr>
            <p:cNvPr id="10" name="Groupe 9">
              <a:extLst>
                <a:ext uri="{FF2B5EF4-FFF2-40B4-BE49-F238E27FC236}">
                  <a16:creationId xmlns:a16="http://schemas.microsoft.com/office/drawing/2014/main" id="{FE14B234-F8F8-394C-A328-1AB0722EE80B}"/>
                </a:ext>
              </a:extLst>
            </p:cNvPr>
            <p:cNvGrpSpPr/>
            <p:nvPr/>
          </p:nvGrpSpPr>
          <p:grpSpPr>
            <a:xfrm>
              <a:off x="3798949" y="4148239"/>
              <a:ext cx="314817" cy="283449"/>
              <a:chOff x="2963263" y="3635798"/>
              <a:chExt cx="314817" cy="283449"/>
            </a:xfrm>
          </p:grpSpPr>
          <p:cxnSp>
            <p:nvCxnSpPr>
              <p:cNvPr id="21" name="Line 88">
                <a:extLst>
                  <a:ext uri="{FF2B5EF4-FFF2-40B4-BE49-F238E27FC236}">
                    <a16:creationId xmlns:a16="http://schemas.microsoft.com/office/drawing/2014/main" id="{42F2423C-61B1-4B9F-A180-67E9FF30EC5F}"/>
                  </a:ext>
                </a:extLst>
              </p:cNvPr>
              <p:cNvCxnSpPr>
                <a:cxnSpLocks noChangeShapeType="1"/>
              </p:cNvCxnSpPr>
              <p:nvPr/>
            </p:nvCxnSpPr>
            <p:spPr bwMode="auto">
              <a:xfrm>
                <a:off x="2973974" y="3919247"/>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Line 89">
                <a:extLst>
                  <a:ext uri="{FF2B5EF4-FFF2-40B4-BE49-F238E27FC236}">
                    <a16:creationId xmlns:a16="http://schemas.microsoft.com/office/drawing/2014/main" id="{40969F3C-743B-496E-8E8A-115A149B6ED3}"/>
                  </a:ext>
                </a:extLst>
              </p:cNvPr>
              <p:cNvCxnSpPr>
                <a:cxnSpLocks noChangeShapeType="1"/>
              </p:cNvCxnSpPr>
              <p:nvPr/>
            </p:nvCxnSpPr>
            <p:spPr bwMode="auto">
              <a:xfrm>
                <a:off x="2966629" y="3774228"/>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Line 90">
                <a:extLst>
                  <a:ext uri="{FF2B5EF4-FFF2-40B4-BE49-F238E27FC236}">
                    <a16:creationId xmlns:a16="http://schemas.microsoft.com/office/drawing/2014/main" id="{60BAFC9B-8496-4555-913D-8ACCF030796C}"/>
                  </a:ext>
                </a:extLst>
              </p:cNvPr>
              <p:cNvCxnSpPr>
                <a:cxnSpLocks noChangeShapeType="1"/>
              </p:cNvCxnSpPr>
              <p:nvPr/>
            </p:nvCxnSpPr>
            <p:spPr bwMode="auto">
              <a:xfrm>
                <a:off x="2963263" y="3635798"/>
                <a:ext cx="28071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13" name="Groupe 12">
              <a:extLst>
                <a:ext uri="{FF2B5EF4-FFF2-40B4-BE49-F238E27FC236}">
                  <a16:creationId xmlns:a16="http://schemas.microsoft.com/office/drawing/2014/main" id="{FC3F3297-651E-E541-A5F3-EA2827142B9E}"/>
                </a:ext>
              </a:extLst>
            </p:cNvPr>
            <p:cNvGrpSpPr/>
            <p:nvPr/>
          </p:nvGrpSpPr>
          <p:grpSpPr>
            <a:xfrm>
              <a:off x="4011515" y="3350491"/>
              <a:ext cx="798429" cy="1047566"/>
              <a:chOff x="3417804" y="2865326"/>
              <a:chExt cx="798429" cy="1047566"/>
            </a:xfrm>
          </p:grpSpPr>
          <p:sp>
            <p:nvSpPr>
              <p:cNvPr id="30" name="Arc 92">
                <a:extLst>
                  <a:ext uri="{FF2B5EF4-FFF2-40B4-BE49-F238E27FC236}">
                    <a16:creationId xmlns:a16="http://schemas.microsoft.com/office/drawing/2014/main" id="{82D3E501-0657-46E7-9474-EAE1505260C3}"/>
                  </a:ext>
                </a:extLst>
              </p:cNvPr>
              <p:cNvSpPr>
                <a:spLocks/>
              </p:cNvSpPr>
              <p:nvPr/>
            </p:nvSpPr>
            <p:spPr bwMode="auto">
              <a:xfrm rot="10758896" flipH="1">
                <a:off x="3464419" y="2865326"/>
                <a:ext cx="600405" cy="802180"/>
              </a:xfrm>
              <a:custGeom>
                <a:avLst/>
                <a:gdLst>
                  <a:gd name="G0" fmla="+- 519 0 0"/>
                  <a:gd name="G1" fmla="+- 21600 0 0"/>
                  <a:gd name="G2" fmla="+- 21600 0 0"/>
                  <a:gd name="T0" fmla="*/ 0 w 16782"/>
                  <a:gd name="T1" fmla="*/ 6 h 21600"/>
                  <a:gd name="T2" fmla="*/ 16782 w 16782"/>
                  <a:gd name="T3" fmla="*/ 7385 h 21600"/>
                  <a:gd name="T4" fmla="*/ 519 w 16782"/>
                  <a:gd name="T5" fmla="*/ 21600 h 21600"/>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746 w 17009"/>
                  <a:gd name="connsiteY1" fmla="*/ 745 h 22346"/>
                  <a:gd name="connsiteX2" fmla="*/ 17009 w 17009"/>
                  <a:gd name="connsiteY2" fmla="*/ 8130 h 22346"/>
                  <a:gd name="connsiteX3" fmla="*/ 746 w 17009"/>
                  <a:gd name="connsiteY3" fmla="*/ 22346 h 22346"/>
                  <a:gd name="connsiteX4" fmla="*/ 0 w 17009"/>
                  <a:gd name="connsiteY4" fmla="*/ 0 h 22346"/>
                  <a:gd name="connsiteX0" fmla="*/ 227 w 17009"/>
                  <a:gd name="connsiteY0" fmla="*/ 1243 h 22837"/>
                  <a:gd name="connsiteX1" fmla="*/ 746 w 17009"/>
                  <a:gd name="connsiteY1" fmla="*/ 1236 h 22837"/>
                  <a:gd name="connsiteX2" fmla="*/ 17009 w 17009"/>
                  <a:gd name="connsiteY2" fmla="*/ 8621 h 22837"/>
                  <a:gd name="connsiteX0" fmla="*/ 0 w 17009"/>
                  <a:gd name="connsiteY0" fmla="*/ 491 h 22837"/>
                  <a:gd name="connsiteX1" fmla="*/ 17009 w 17009"/>
                  <a:gd name="connsiteY1" fmla="*/ 8621 h 22837"/>
                  <a:gd name="connsiteX2" fmla="*/ 746 w 17009"/>
                  <a:gd name="connsiteY2" fmla="*/ 22837 h 22837"/>
                  <a:gd name="connsiteX3" fmla="*/ 0 w 17009"/>
                  <a:gd name="connsiteY3" fmla="*/ 491 h 22837"/>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17009 w 17009"/>
                  <a:gd name="connsiteY1" fmla="*/ 8130 h 22346"/>
                  <a:gd name="connsiteX2" fmla="*/ 746 w 17009"/>
                  <a:gd name="connsiteY2" fmla="*/ 22346 h 22346"/>
                  <a:gd name="connsiteX3" fmla="*/ 0 w 17009"/>
                  <a:gd name="connsiteY3" fmla="*/ 0 h 22346"/>
                  <a:gd name="connsiteX0" fmla="*/ 0 w 16782"/>
                  <a:gd name="connsiteY0" fmla="*/ 7 h 21601"/>
                  <a:gd name="connsiteX1" fmla="*/ 519 w 16782"/>
                  <a:gd name="connsiteY1" fmla="*/ 0 h 21601"/>
                  <a:gd name="connsiteX2" fmla="*/ 16782 w 16782"/>
                  <a:gd name="connsiteY2" fmla="*/ 7385 h 21601"/>
                  <a:gd name="connsiteX0" fmla="*/ 519 w 16782"/>
                  <a:gd name="connsiteY0" fmla="*/ 21601 h 21601"/>
                  <a:gd name="connsiteX1" fmla="*/ 16782 w 16782"/>
                  <a:gd name="connsiteY1" fmla="*/ 7385 h 21601"/>
                  <a:gd name="connsiteX2" fmla="*/ 519 w 16782"/>
                  <a:gd name="connsiteY2" fmla="*/ 21601 h 21601"/>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1890"/>
                  <a:gd name="connsiteX1" fmla="*/ 0 w 17139"/>
                  <a:gd name="connsiteY1" fmla="*/ 0 h 21890"/>
                  <a:gd name="connsiteX2" fmla="*/ 17139 w 17139"/>
                  <a:gd name="connsiteY2" fmla="*/ 8130 h 21890"/>
                  <a:gd name="connsiteX0" fmla="*/ 8447 w 17139"/>
                  <a:gd name="connsiteY0" fmla="*/ 21890 h 21890"/>
                  <a:gd name="connsiteX1" fmla="*/ 17139 w 17139"/>
                  <a:gd name="connsiteY1" fmla="*/ 8130 h 21890"/>
                  <a:gd name="connsiteX2" fmla="*/ 8447 w 17139"/>
                  <a:gd name="connsiteY2" fmla="*/ 21890 h 21890"/>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8639"/>
                  <a:gd name="connsiteY0" fmla="*/ 752 h 20817"/>
                  <a:gd name="connsiteX1" fmla="*/ 0 w 18639"/>
                  <a:gd name="connsiteY1" fmla="*/ 0 h 20817"/>
                  <a:gd name="connsiteX2" fmla="*/ 17139 w 18639"/>
                  <a:gd name="connsiteY2" fmla="*/ 8130 h 20817"/>
                  <a:gd name="connsiteX0" fmla="*/ 2803 w 18639"/>
                  <a:gd name="connsiteY0" fmla="*/ 20817 h 20817"/>
                  <a:gd name="connsiteX1" fmla="*/ 18639 w 18639"/>
                  <a:gd name="connsiteY1" fmla="*/ 6983 h 20817"/>
                  <a:gd name="connsiteX2" fmla="*/ 2803 w 18639"/>
                  <a:gd name="connsiteY2" fmla="*/ 20817 h 20817"/>
                  <a:gd name="connsiteX0" fmla="*/ 357 w 18397"/>
                  <a:gd name="connsiteY0" fmla="*/ 752 h 20817"/>
                  <a:gd name="connsiteX1" fmla="*/ 0 w 18397"/>
                  <a:gd name="connsiteY1" fmla="*/ 0 h 20817"/>
                  <a:gd name="connsiteX2" fmla="*/ 17139 w 18397"/>
                  <a:gd name="connsiteY2" fmla="*/ 8130 h 20817"/>
                  <a:gd name="connsiteX0" fmla="*/ 2803 w 18397"/>
                  <a:gd name="connsiteY0" fmla="*/ 20817 h 20817"/>
                  <a:gd name="connsiteX1" fmla="*/ 18397 w 18397"/>
                  <a:gd name="connsiteY1" fmla="*/ 5100 h 20817"/>
                  <a:gd name="connsiteX2" fmla="*/ 2803 w 18397"/>
                  <a:gd name="connsiteY2" fmla="*/ 20817 h 20817"/>
                  <a:gd name="connsiteX0" fmla="*/ 357 w 17977"/>
                  <a:gd name="connsiteY0" fmla="*/ 752 h 20817"/>
                  <a:gd name="connsiteX1" fmla="*/ 0 w 17977"/>
                  <a:gd name="connsiteY1" fmla="*/ 0 h 20817"/>
                  <a:gd name="connsiteX2" fmla="*/ 17139 w 17977"/>
                  <a:gd name="connsiteY2" fmla="*/ 8130 h 20817"/>
                  <a:gd name="connsiteX0" fmla="*/ 2803 w 17977"/>
                  <a:gd name="connsiteY0" fmla="*/ 20817 h 20817"/>
                  <a:gd name="connsiteX1" fmla="*/ 17977 w 17977"/>
                  <a:gd name="connsiteY1" fmla="*/ 6047 h 20817"/>
                  <a:gd name="connsiteX2" fmla="*/ 2803 w 17977"/>
                  <a:gd name="connsiteY2" fmla="*/ 20817 h 20817"/>
                  <a:gd name="connsiteX0" fmla="*/ 357 w 17977"/>
                  <a:gd name="connsiteY0" fmla="*/ 752 h 20817"/>
                  <a:gd name="connsiteX1" fmla="*/ 0 w 17977"/>
                  <a:gd name="connsiteY1" fmla="*/ 0 h 20817"/>
                  <a:gd name="connsiteX2" fmla="*/ 17345 w 17977"/>
                  <a:gd name="connsiteY2" fmla="*/ 7374 h 20817"/>
                  <a:gd name="connsiteX0" fmla="*/ 2803 w 17977"/>
                  <a:gd name="connsiteY0" fmla="*/ 20817 h 20817"/>
                  <a:gd name="connsiteX1" fmla="*/ 17977 w 17977"/>
                  <a:gd name="connsiteY1" fmla="*/ 6047 h 20817"/>
                  <a:gd name="connsiteX2" fmla="*/ 2803 w 17977"/>
                  <a:gd name="connsiteY2" fmla="*/ 20817 h 20817"/>
                  <a:gd name="connsiteX0" fmla="*/ 0 w 18052"/>
                  <a:gd name="connsiteY0" fmla="*/ 0 h 21006"/>
                  <a:gd name="connsiteX1" fmla="*/ 75 w 18052"/>
                  <a:gd name="connsiteY1" fmla="*/ 189 h 21006"/>
                  <a:gd name="connsiteX2" fmla="*/ 17420 w 18052"/>
                  <a:gd name="connsiteY2" fmla="*/ 7563 h 21006"/>
                  <a:gd name="connsiteX0" fmla="*/ 2878 w 18052"/>
                  <a:gd name="connsiteY0" fmla="*/ 21006 h 21006"/>
                  <a:gd name="connsiteX1" fmla="*/ 18052 w 18052"/>
                  <a:gd name="connsiteY1" fmla="*/ 6236 h 21006"/>
                  <a:gd name="connsiteX2" fmla="*/ 2878 w 18052"/>
                  <a:gd name="connsiteY2" fmla="*/ 21006 h 21006"/>
                </a:gdLst>
                <a:ahLst/>
                <a:cxnLst>
                  <a:cxn ang="0">
                    <a:pos x="connsiteX0" y="connsiteY0"/>
                  </a:cxn>
                  <a:cxn ang="0">
                    <a:pos x="connsiteX1" y="connsiteY1"/>
                  </a:cxn>
                  <a:cxn ang="0">
                    <a:pos x="connsiteX2" y="connsiteY2"/>
                  </a:cxn>
                </a:cxnLst>
                <a:rect l="l" t="t" r="r" b="b"/>
                <a:pathLst>
                  <a:path w="18052" h="21006" fill="none" extrusionOk="0">
                    <a:moveTo>
                      <a:pt x="0" y="0"/>
                    </a:moveTo>
                    <a:lnTo>
                      <a:pt x="75" y="189"/>
                    </a:lnTo>
                    <a:cubicBezTo>
                      <a:pt x="6307" y="189"/>
                      <a:pt x="10267" y="1394"/>
                      <a:pt x="17420" y="7563"/>
                    </a:cubicBezTo>
                  </a:path>
                  <a:path w="18052" h="21006" stroke="0" extrusionOk="0">
                    <a:moveTo>
                      <a:pt x="2878" y="21006"/>
                    </a:moveTo>
                    <a:lnTo>
                      <a:pt x="18052" y="6236"/>
                    </a:lnTo>
                    <a:lnTo>
                      <a:pt x="2878" y="21006"/>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11" name="Groupe 10">
                <a:extLst>
                  <a:ext uri="{FF2B5EF4-FFF2-40B4-BE49-F238E27FC236}">
                    <a16:creationId xmlns:a16="http://schemas.microsoft.com/office/drawing/2014/main" id="{3AF54FF7-C949-A047-92C7-09A4B46781E5}"/>
                  </a:ext>
                </a:extLst>
              </p:cNvPr>
              <p:cNvGrpSpPr/>
              <p:nvPr/>
            </p:nvGrpSpPr>
            <p:grpSpPr>
              <a:xfrm>
                <a:off x="3417804" y="2965500"/>
                <a:ext cx="798429" cy="947392"/>
                <a:chOff x="3442773" y="2942322"/>
                <a:chExt cx="798429" cy="947392"/>
              </a:xfrm>
            </p:grpSpPr>
            <p:sp>
              <p:nvSpPr>
                <p:cNvPr id="29" name="Arc 91">
                  <a:extLst>
                    <a:ext uri="{FF2B5EF4-FFF2-40B4-BE49-F238E27FC236}">
                      <a16:creationId xmlns:a16="http://schemas.microsoft.com/office/drawing/2014/main" id="{11B3A613-717D-44CC-A1FA-439F73114F42}"/>
                    </a:ext>
                  </a:extLst>
                </p:cNvPr>
                <p:cNvSpPr>
                  <a:spLocks/>
                </p:cNvSpPr>
                <p:nvPr/>
              </p:nvSpPr>
              <p:spPr bwMode="auto">
                <a:xfrm rot="10758896" flipH="1">
                  <a:off x="3510891" y="2942322"/>
                  <a:ext cx="686157" cy="840935"/>
                </a:xfrm>
                <a:custGeom>
                  <a:avLst/>
                  <a:gdLst>
                    <a:gd name="G0" fmla="+- 0 0 0"/>
                    <a:gd name="G1" fmla="+- 21600 0 0"/>
                    <a:gd name="G2" fmla="+- 21600 0 0"/>
                    <a:gd name="T0" fmla="*/ 0 w 17350"/>
                    <a:gd name="T1" fmla="*/ 0 h 21600"/>
                    <a:gd name="T2" fmla="*/ 17350 w 17350"/>
                    <a:gd name="T3" fmla="*/ 8733 h 21600"/>
                    <a:gd name="T4" fmla="*/ 0 w 17350"/>
                    <a:gd name="T5" fmla="*/ 21600 h 2160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230 w 17579"/>
                    <a:gd name="connsiteY0" fmla="*/ 0 h 21601"/>
                    <a:gd name="connsiteX1" fmla="*/ 17579 w 17579"/>
                    <a:gd name="connsiteY1" fmla="*/ 8734 h 21601"/>
                    <a:gd name="connsiteX0" fmla="*/ 0 w 17579"/>
                    <a:gd name="connsiteY0" fmla="*/ 376 h 21601"/>
                    <a:gd name="connsiteX1" fmla="*/ 17579 w 17579"/>
                    <a:gd name="connsiteY1" fmla="*/ 8734 h 21601"/>
                    <a:gd name="connsiteX2" fmla="*/ 230 w 17579"/>
                    <a:gd name="connsiteY2" fmla="*/ 21601 h 21601"/>
                    <a:gd name="connsiteX3" fmla="*/ 0 w 17579"/>
                    <a:gd name="connsiteY3" fmla="*/ 376 h 21601"/>
                    <a:gd name="connsiteX0" fmla="*/ 238 w 17587"/>
                    <a:gd name="connsiteY0" fmla="*/ 185 h 21786"/>
                    <a:gd name="connsiteX1" fmla="*/ 17587 w 17587"/>
                    <a:gd name="connsiteY1" fmla="*/ 8919 h 21786"/>
                    <a:gd name="connsiteX0" fmla="*/ 0 w 17587"/>
                    <a:gd name="connsiteY0" fmla="*/ 0 h 21786"/>
                    <a:gd name="connsiteX1" fmla="*/ 17587 w 17587"/>
                    <a:gd name="connsiteY1" fmla="*/ 8919 h 21786"/>
                    <a:gd name="connsiteX2" fmla="*/ 238 w 17587"/>
                    <a:gd name="connsiteY2" fmla="*/ 21786 h 21786"/>
                    <a:gd name="connsiteX3" fmla="*/ 0 w 17587"/>
                    <a:gd name="connsiteY3" fmla="*/ 0 h 21786"/>
                  </a:gdLst>
                  <a:ahLst/>
                  <a:cxnLst>
                    <a:cxn ang="0">
                      <a:pos x="connsiteX0" y="connsiteY0"/>
                    </a:cxn>
                    <a:cxn ang="0">
                      <a:pos x="connsiteX1" y="connsiteY1"/>
                    </a:cxn>
                    <a:cxn ang="0">
                      <a:pos x="connsiteX2" y="connsiteY2"/>
                    </a:cxn>
                    <a:cxn ang="0">
                      <a:pos x="connsiteX3" y="connsiteY3"/>
                    </a:cxn>
                  </a:cxnLst>
                  <a:rect l="l" t="t" r="r" b="b"/>
                  <a:pathLst>
                    <a:path w="17587" h="21786" fill="none" extrusionOk="0">
                      <a:moveTo>
                        <a:pt x="238" y="185"/>
                      </a:moveTo>
                      <a:cubicBezTo>
                        <a:pt x="7828" y="1295"/>
                        <a:pt x="13513" y="3425"/>
                        <a:pt x="17587" y="8919"/>
                      </a:cubicBezTo>
                    </a:path>
                    <a:path w="17587" h="21786" stroke="0" extrusionOk="0">
                      <a:moveTo>
                        <a:pt x="0" y="0"/>
                      </a:moveTo>
                      <a:cubicBezTo>
                        <a:pt x="7221" y="1115"/>
                        <a:pt x="13513" y="3425"/>
                        <a:pt x="17587" y="8919"/>
                      </a:cubicBezTo>
                      <a:lnTo>
                        <a:pt x="238" y="21786"/>
                      </a:lnTo>
                      <a:cubicBezTo>
                        <a:pt x="161" y="14711"/>
                        <a:pt x="77" y="7075"/>
                        <a:pt x="0"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1" name="Arc 93">
                  <a:extLst>
                    <a:ext uri="{FF2B5EF4-FFF2-40B4-BE49-F238E27FC236}">
                      <a16:creationId xmlns:a16="http://schemas.microsoft.com/office/drawing/2014/main" id="{5256D13F-6545-4DED-A766-A91FA257B346}"/>
                    </a:ext>
                  </a:extLst>
                </p:cNvPr>
                <p:cNvSpPr>
                  <a:spLocks/>
                </p:cNvSpPr>
                <p:nvPr/>
              </p:nvSpPr>
              <p:spPr bwMode="auto">
                <a:xfrm rot="10246570" flipH="1">
                  <a:off x="3442773" y="3268460"/>
                  <a:ext cx="798429" cy="621254"/>
                </a:xfrm>
                <a:custGeom>
                  <a:avLst/>
                  <a:gdLst>
                    <a:gd name="G0" fmla="+- 0 0 0"/>
                    <a:gd name="G1" fmla="+- 21600 0 0"/>
                    <a:gd name="G2" fmla="+- 21600 0 0"/>
                    <a:gd name="T0" fmla="*/ 0 w 17972"/>
                    <a:gd name="T1" fmla="*/ 0 h 21600"/>
                    <a:gd name="T2" fmla="*/ 17972 w 17972"/>
                    <a:gd name="T3" fmla="*/ 9619 h 21600"/>
                    <a:gd name="T4" fmla="*/ 0 w 17972"/>
                    <a:gd name="T5" fmla="*/ 21600 h 21600"/>
                    <a:gd name="connsiteX0" fmla="*/ 1439 w 19411"/>
                    <a:gd name="connsiteY0" fmla="*/ 0 h 21601"/>
                    <a:gd name="connsiteX1" fmla="*/ 19411 w 19411"/>
                    <a:gd name="connsiteY1" fmla="*/ 9619 h 21601"/>
                    <a:gd name="connsiteX0" fmla="*/ 0 w 19411"/>
                    <a:gd name="connsiteY0" fmla="*/ 1160 h 21601"/>
                    <a:gd name="connsiteX1" fmla="*/ 19411 w 19411"/>
                    <a:gd name="connsiteY1" fmla="*/ 9619 h 21601"/>
                    <a:gd name="connsiteX2" fmla="*/ 1439 w 19411"/>
                    <a:gd name="connsiteY2" fmla="*/ 21601 h 21601"/>
                    <a:gd name="connsiteX3" fmla="*/ 0 w 19411"/>
                    <a:gd name="connsiteY3" fmla="*/ 1160 h 21601"/>
                    <a:gd name="connsiteX0" fmla="*/ 0 w 19604"/>
                    <a:gd name="connsiteY0" fmla="*/ 155 h 20441"/>
                    <a:gd name="connsiteX1" fmla="*/ 19604 w 19604"/>
                    <a:gd name="connsiteY1" fmla="*/ 8459 h 20441"/>
                    <a:gd name="connsiteX0" fmla="*/ 193 w 19604"/>
                    <a:gd name="connsiteY0" fmla="*/ 0 h 20441"/>
                    <a:gd name="connsiteX1" fmla="*/ 19604 w 19604"/>
                    <a:gd name="connsiteY1" fmla="*/ 8459 h 20441"/>
                    <a:gd name="connsiteX2" fmla="*/ 1632 w 19604"/>
                    <a:gd name="connsiteY2" fmla="*/ 20441 h 20441"/>
                    <a:gd name="connsiteX3" fmla="*/ 193 w 19604"/>
                    <a:gd name="connsiteY3" fmla="*/ 0 h 20441"/>
                  </a:gdLst>
                  <a:ahLst/>
                  <a:cxnLst>
                    <a:cxn ang="0">
                      <a:pos x="connsiteX0" y="connsiteY0"/>
                    </a:cxn>
                    <a:cxn ang="0">
                      <a:pos x="connsiteX1" y="connsiteY1"/>
                    </a:cxn>
                    <a:cxn ang="0">
                      <a:pos x="connsiteX2" y="connsiteY2"/>
                    </a:cxn>
                    <a:cxn ang="0">
                      <a:pos x="connsiteX3" y="connsiteY3"/>
                    </a:cxn>
                  </a:cxnLst>
                  <a:rect l="l" t="t" r="r" b="b"/>
                  <a:pathLst>
                    <a:path w="19604" h="20441" fill="none" extrusionOk="0">
                      <a:moveTo>
                        <a:pt x="0" y="155"/>
                      </a:moveTo>
                      <a:cubicBezTo>
                        <a:pt x="7222" y="155"/>
                        <a:pt x="15598" y="2450"/>
                        <a:pt x="19604" y="8459"/>
                      </a:cubicBezTo>
                    </a:path>
                    <a:path w="19604" h="20441" stroke="0" extrusionOk="0">
                      <a:moveTo>
                        <a:pt x="193" y="0"/>
                      </a:moveTo>
                      <a:cubicBezTo>
                        <a:pt x="7415" y="0"/>
                        <a:pt x="15598" y="2450"/>
                        <a:pt x="19604" y="8459"/>
                      </a:cubicBezTo>
                      <a:lnTo>
                        <a:pt x="1632" y="20441"/>
                      </a:lnTo>
                      <a:cubicBezTo>
                        <a:pt x="1632" y="13241"/>
                        <a:pt x="193" y="7200"/>
                        <a:pt x="193"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2" name="Groupe 1">
              <a:extLst>
                <a:ext uri="{FF2B5EF4-FFF2-40B4-BE49-F238E27FC236}">
                  <a16:creationId xmlns:a16="http://schemas.microsoft.com/office/drawing/2014/main" id="{D2A128C3-A431-CF4A-98B6-59FF4B9AEEBC}"/>
                </a:ext>
              </a:extLst>
            </p:cNvPr>
            <p:cNvGrpSpPr/>
            <p:nvPr/>
          </p:nvGrpSpPr>
          <p:grpSpPr>
            <a:xfrm>
              <a:off x="4628510" y="3546132"/>
              <a:ext cx="688424" cy="740097"/>
              <a:chOff x="4202740" y="2943810"/>
              <a:chExt cx="688424" cy="740097"/>
            </a:xfrm>
          </p:grpSpPr>
          <p:sp>
            <p:nvSpPr>
              <p:cNvPr id="34" name="Arc 96">
                <a:extLst>
                  <a:ext uri="{FF2B5EF4-FFF2-40B4-BE49-F238E27FC236}">
                    <a16:creationId xmlns:a16="http://schemas.microsoft.com/office/drawing/2014/main" id="{5F1A96EA-FD28-4BDB-AC91-02DF94DB4DFD}"/>
                  </a:ext>
                </a:extLst>
              </p:cNvPr>
              <p:cNvSpPr>
                <a:spLocks/>
              </p:cNvSpPr>
              <p:nvPr/>
            </p:nvSpPr>
            <p:spPr bwMode="auto">
              <a:xfrm rot="10758896" flipV="1">
                <a:off x="4202740" y="2943810"/>
                <a:ext cx="680777" cy="497123"/>
              </a:xfrm>
              <a:custGeom>
                <a:avLst/>
                <a:gdLst>
                  <a:gd name="G0" fmla="+- 0 0 0"/>
                  <a:gd name="G1" fmla="+- 21600 0 0"/>
                  <a:gd name="G2" fmla="+- 21600 0 0"/>
                  <a:gd name="T0" fmla="*/ 0 w 19355"/>
                  <a:gd name="T1" fmla="*/ 0 h 21600"/>
                  <a:gd name="T2" fmla="*/ 19355 w 19355"/>
                  <a:gd name="T3" fmla="*/ 12010 h 21600"/>
                  <a:gd name="T4" fmla="*/ 0 w 19355"/>
                  <a:gd name="T5" fmla="*/ 21600 h 21600"/>
                  <a:gd name="connsiteX0" fmla="*/ 0 w 20661"/>
                  <a:gd name="connsiteY0" fmla="*/ 0 h 21601"/>
                  <a:gd name="connsiteX1" fmla="*/ 19354 w 20661"/>
                  <a:gd name="connsiteY1" fmla="*/ 12011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601"/>
                  <a:gd name="connsiteX1" fmla="*/ 20237 w 20661"/>
                  <a:gd name="connsiteY1" fmla="*/ 14199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578"/>
                  <a:gd name="connsiteX1" fmla="*/ 20237 w 20661"/>
                  <a:gd name="connsiteY1" fmla="*/ 14199 h 21578"/>
                  <a:gd name="connsiteX0" fmla="*/ 0 w 20661"/>
                  <a:gd name="connsiteY0" fmla="*/ 0 h 21578"/>
                  <a:gd name="connsiteX1" fmla="*/ 20661 w 20661"/>
                  <a:gd name="connsiteY1" fmla="*/ 13247 h 21578"/>
                  <a:gd name="connsiteX2" fmla="*/ 1298 w 20661"/>
                  <a:gd name="connsiteY2" fmla="*/ 21578 h 21578"/>
                  <a:gd name="connsiteX3" fmla="*/ 0 w 20661"/>
                  <a:gd name="connsiteY3" fmla="*/ 0 h 21578"/>
                  <a:gd name="connsiteX0" fmla="*/ 0 w 21745"/>
                  <a:gd name="connsiteY0" fmla="*/ 0 h 21578"/>
                  <a:gd name="connsiteX1" fmla="*/ 20237 w 21745"/>
                  <a:gd name="connsiteY1" fmla="*/ 14199 h 21578"/>
                  <a:gd name="connsiteX0" fmla="*/ 0 w 21745"/>
                  <a:gd name="connsiteY0" fmla="*/ 0 h 21578"/>
                  <a:gd name="connsiteX1" fmla="*/ 21745 w 21745"/>
                  <a:gd name="connsiteY1" fmla="*/ 13543 h 21578"/>
                  <a:gd name="connsiteX2" fmla="*/ 1298 w 21745"/>
                  <a:gd name="connsiteY2" fmla="*/ 21578 h 21578"/>
                  <a:gd name="connsiteX3" fmla="*/ 0 w 21745"/>
                  <a:gd name="connsiteY3" fmla="*/ 0 h 21578"/>
                  <a:gd name="connsiteX0" fmla="*/ 0 w 21325"/>
                  <a:gd name="connsiteY0" fmla="*/ 0 h 21578"/>
                  <a:gd name="connsiteX1" fmla="*/ 20237 w 21325"/>
                  <a:gd name="connsiteY1" fmla="*/ 14199 h 21578"/>
                  <a:gd name="connsiteX0" fmla="*/ 0 w 21325"/>
                  <a:gd name="connsiteY0" fmla="*/ 0 h 21578"/>
                  <a:gd name="connsiteX1" fmla="*/ 21325 w 21325"/>
                  <a:gd name="connsiteY1" fmla="*/ 15125 h 21578"/>
                  <a:gd name="connsiteX2" fmla="*/ 1298 w 21325"/>
                  <a:gd name="connsiteY2" fmla="*/ 21578 h 21578"/>
                  <a:gd name="connsiteX3" fmla="*/ 0 w 21325"/>
                  <a:gd name="connsiteY3" fmla="*/ 0 h 21578"/>
                  <a:gd name="connsiteX0" fmla="*/ 0 w 20447"/>
                  <a:gd name="connsiteY0" fmla="*/ 0 h 21578"/>
                  <a:gd name="connsiteX1" fmla="*/ 20237 w 20447"/>
                  <a:gd name="connsiteY1" fmla="*/ 14199 h 21578"/>
                  <a:gd name="connsiteX0" fmla="*/ 0 w 20447"/>
                  <a:gd name="connsiteY0" fmla="*/ 0 h 21578"/>
                  <a:gd name="connsiteX1" fmla="*/ 20447 w 20447"/>
                  <a:gd name="connsiteY1" fmla="*/ 13577 h 21578"/>
                  <a:gd name="connsiteX2" fmla="*/ 1298 w 20447"/>
                  <a:gd name="connsiteY2" fmla="*/ 21578 h 21578"/>
                  <a:gd name="connsiteX3" fmla="*/ 0 w 20447"/>
                  <a:gd name="connsiteY3" fmla="*/ 0 h 21578"/>
                </a:gdLst>
                <a:ahLst/>
                <a:cxnLst>
                  <a:cxn ang="0">
                    <a:pos x="connsiteX0" y="connsiteY0"/>
                  </a:cxn>
                  <a:cxn ang="0">
                    <a:pos x="connsiteX1" y="connsiteY1"/>
                  </a:cxn>
                  <a:cxn ang="0">
                    <a:pos x="connsiteX2" y="connsiteY2"/>
                  </a:cxn>
                  <a:cxn ang="0">
                    <a:pos x="connsiteX3" y="connsiteY3"/>
                  </a:cxn>
                </a:cxnLst>
                <a:rect l="l" t="t" r="r" b="b"/>
                <a:pathLst>
                  <a:path w="20447" h="21578" fill="none" extrusionOk="0">
                    <a:moveTo>
                      <a:pt x="0" y="0"/>
                    </a:moveTo>
                    <a:cubicBezTo>
                      <a:pt x="8209" y="0"/>
                      <a:pt x="16592" y="6843"/>
                      <a:pt x="20237" y="14199"/>
                    </a:cubicBezTo>
                  </a:path>
                  <a:path w="20447" h="21578" stroke="0" extrusionOk="0">
                    <a:moveTo>
                      <a:pt x="0" y="0"/>
                    </a:moveTo>
                    <a:cubicBezTo>
                      <a:pt x="8209" y="0"/>
                      <a:pt x="16802" y="6221"/>
                      <a:pt x="20447" y="13577"/>
                    </a:cubicBezTo>
                    <a:cubicBezTo>
                      <a:pt x="13996" y="16774"/>
                      <a:pt x="7749" y="18381"/>
                      <a:pt x="1298" y="21578"/>
                    </a:cubicBezTo>
                    <a:cubicBezTo>
                      <a:pt x="865" y="14385"/>
                      <a:pt x="433" y="7193"/>
                      <a:pt x="0" y="0"/>
                    </a:cubicBez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7" name="Arc 99">
                <a:extLst>
                  <a:ext uri="{FF2B5EF4-FFF2-40B4-BE49-F238E27FC236}">
                    <a16:creationId xmlns:a16="http://schemas.microsoft.com/office/drawing/2014/main" id="{CC9EF2EC-4BF0-4A77-A1F6-815759DFFAD4}"/>
                  </a:ext>
                </a:extLst>
              </p:cNvPr>
              <p:cNvSpPr>
                <a:spLocks/>
              </p:cNvSpPr>
              <p:nvPr/>
            </p:nvSpPr>
            <p:spPr bwMode="auto">
              <a:xfrm rot="10758896" flipV="1">
                <a:off x="4324030" y="3087134"/>
                <a:ext cx="552537" cy="466886"/>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0" name="Arc 102">
                <a:extLst>
                  <a:ext uri="{FF2B5EF4-FFF2-40B4-BE49-F238E27FC236}">
                    <a16:creationId xmlns:a16="http://schemas.microsoft.com/office/drawing/2014/main" id="{0C43C6BE-E4FC-4752-AE52-7EB2BB747B88}"/>
                  </a:ext>
                </a:extLst>
              </p:cNvPr>
              <p:cNvSpPr>
                <a:spLocks/>
              </p:cNvSpPr>
              <p:nvPr/>
            </p:nvSpPr>
            <p:spPr bwMode="auto">
              <a:xfrm rot="10758896" flipV="1">
                <a:off x="4365942" y="3216597"/>
                <a:ext cx="525222" cy="467310"/>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sp>
        <p:nvSpPr>
          <p:cNvPr id="7" name="Text Box 112">
            <a:extLst>
              <a:ext uri="{FF2B5EF4-FFF2-40B4-BE49-F238E27FC236}">
                <a16:creationId xmlns:a16="http://schemas.microsoft.com/office/drawing/2014/main" id="{DD8DC848-2ABE-4A53-9C48-43257CF37ECF}"/>
              </a:ext>
            </a:extLst>
          </p:cNvPr>
          <p:cNvSpPr txBox="1">
            <a:spLocks noChangeArrowheads="1"/>
          </p:cNvSpPr>
          <p:nvPr/>
        </p:nvSpPr>
        <p:spPr bwMode="auto">
          <a:xfrm>
            <a:off x="5759142" y="3599369"/>
            <a:ext cx="1479550" cy="48576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rgbClr val="C00000"/>
                </a:solidFill>
                <a:effectLst/>
                <a:uLnTx/>
                <a:uFillTx/>
                <a:latin typeface="Candara" panose="020E0502030303020204" pitchFamily="34" charset="0"/>
                <a:ea typeface="Times New Roman" panose="02020603050405020304" pitchFamily="18" charset="0"/>
              </a:rPr>
              <a:t>Zone de turbulence</a:t>
            </a:r>
            <a:endParaRPr kumimoji="0" lang="fr-FR" altLang="fr-FR" sz="2000" b="1" i="0" u="none" strike="noStrike" kern="1200" cap="none" spc="0" normalizeH="0" baseline="0" noProof="0" dirty="0">
              <a:ln>
                <a:noFill/>
              </a:ln>
              <a:solidFill>
                <a:srgbClr val="C00000"/>
              </a:solidFill>
              <a:effectLst/>
              <a:uLnTx/>
              <a:uFillTx/>
              <a:latin typeface="Candara" panose="020E0502030303020204" pitchFamily="34" charset="0"/>
            </a:endParaRPr>
          </a:p>
        </p:txBody>
      </p:sp>
      <p:sp>
        <p:nvSpPr>
          <p:cNvPr id="8" name="AutoShape 930">
            <a:extLst>
              <a:ext uri="{FF2B5EF4-FFF2-40B4-BE49-F238E27FC236}">
                <a16:creationId xmlns:a16="http://schemas.microsoft.com/office/drawing/2014/main" id="{EF8163BB-0909-472E-9AE2-B51D5F135207}"/>
              </a:ext>
            </a:extLst>
          </p:cNvPr>
          <p:cNvSpPr>
            <a:spLocks noChangeArrowheads="1"/>
          </p:cNvSpPr>
          <p:nvPr/>
        </p:nvSpPr>
        <p:spPr bwMode="auto">
          <a:xfrm>
            <a:off x="2220557" y="3620162"/>
            <a:ext cx="1250950" cy="434883"/>
          </a:xfrm>
          <a:prstGeom prst="wedgeRectCallout">
            <a:avLst>
              <a:gd name="adj1" fmla="val 42877"/>
              <a:gd name="adj2" fmla="val 37001"/>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Zone </a:t>
            </a:r>
            <a:endParaRPr kumimoji="0" lang="fr-FR" altLang="fr-FR" sz="7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d’ascendance</a:t>
            </a:r>
            <a:endParaRPr kumimoji="0" lang="fr-FR" altLang="fr-FR" sz="20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p:txBody>
      </p:sp>
      <p:sp>
        <p:nvSpPr>
          <p:cNvPr id="12" name="Rectangle 30">
            <a:extLst>
              <a:ext uri="{FF2B5EF4-FFF2-40B4-BE49-F238E27FC236}">
                <a16:creationId xmlns:a16="http://schemas.microsoft.com/office/drawing/2014/main" id="{2DB6B2FD-FABF-4FFD-A73F-DB3AEB357DD4}"/>
              </a:ext>
            </a:extLst>
          </p:cNvPr>
          <p:cNvSpPr>
            <a:spLocks noChangeArrowheads="1"/>
          </p:cNvSpPr>
          <p:nvPr/>
        </p:nvSpPr>
        <p:spPr bwMode="auto">
          <a:xfrm>
            <a:off x="183248" y="1753904"/>
            <a:ext cx="8693121" cy="46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defTabSz="914400" rtl="0" eaLnBrk="0" fontAlgn="base" latinLnBrk="0" hangingPunct="0">
              <a:lnSpc>
                <a:spcPct val="150000"/>
              </a:lnSpc>
              <a:spcBef>
                <a:spcPct val="0"/>
              </a:spcBef>
              <a:spcAft>
                <a:spcPct val="0"/>
              </a:spcAft>
              <a:buClrTx/>
              <a:buSzTx/>
              <a:buFont typeface="Wingdings" pitchFamily="2" charset="2"/>
              <a:buChar char="v"/>
              <a:tabLst/>
              <a:defRPr/>
            </a:pPr>
            <a:r>
              <a:rPr lang="fr-FR" altLang="fr-FR" b="1" kern="0" dirty="0">
                <a:solidFill>
                  <a:schemeClr val="tx2"/>
                </a:solidFill>
                <a:latin typeface="+mj-lt"/>
                <a:ea typeface="ＭＳ Ｐゴシック" pitchFamily="-84" charset="-128"/>
                <a:cs typeface="Candara"/>
              </a:rPr>
              <a:t>Turbulence d’obstacle (constructions, arbres,...)</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51" name="Grouper 25">
            <a:extLst>
              <a:ext uri="{FF2B5EF4-FFF2-40B4-BE49-F238E27FC236}">
                <a16:creationId xmlns:a16="http://schemas.microsoft.com/office/drawing/2014/main" id="{0BD0258B-0298-3944-A17B-0DFA371B96BF}"/>
              </a:ext>
            </a:extLst>
          </p:cNvPr>
          <p:cNvGrpSpPr>
            <a:grpSpLocks noChangeAspect="1"/>
          </p:cNvGrpSpPr>
          <p:nvPr/>
        </p:nvGrpSpPr>
        <p:grpSpPr>
          <a:xfrm>
            <a:off x="1546736" y="5219264"/>
            <a:ext cx="456967" cy="399498"/>
            <a:chOff x="5125049" y="3824972"/>
            <a:chExt cx="2380070" cy="2435151"/>
          </a:xfrm>
        </p:grpSpPr>
        <p:sp>
          <p:nvSpPr>
            <p:cNvPr id="52" name="Rectangle 12">
              <a:extLst>
                <a:ext uri="{FF2B5EF4-FFF2-40B4-BE49-F238E27FC236}">
                  <a16:creationId xmlns:a16="http://schemas.microsoft.com/office/drawing/2014/main" id="{E3F5A0B4-1939-EF4A-B378-3F97145BEA9B}"/>
                </a:ext>
              </a:extLst>
            </p:cNvPr>
            <p:cNvSpPr>
              <a:spLocks noChangeArrowheads="1"/>
            </p:cNvSpPr>
            <p:nvPr/>
          </p:nvSpPr>
          <p:spPr bwMode="auto">
            <a:xfrm>
              <a:off x="5125049" y="3832421"/>
              <a:ext cx="60324" cy="2427702"/>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pPr fontAlgn="base">
                <a:spcBef>
                  <a:spcPct val="0"/>
                </a:spcBef>
                <a:spcAft>
                  <a:spcPct val="0"/>
                </a:spcAft>
              </a:pPr>
              <a:endParaRPr lang="fr-FR" sz="1801">
                <a:solidFill>
                  <a:prstClr val="black"/>
                </a:solidFill>
                <a:latin typeface="Tahoma" charset="0"/>
              </a:endParaRPr>
            </a:p>
          </p:txBody>
        </p:sp>
        <p:grpSp>
          <p:nvGrpSpPr>
            <p:cNvPr id="53" name="Grouper 38">
              <a:extLst>
                <a:ext uri="{FF2B5EF4-FFF2-40B4-BE49-F238E27FC236}">
                  <a16:creationId xmlns:a16="http://schemas.microsoft.com/office/drawing/2014/main" id="{C143399E-63E5-1B43-826D-3601618389AB}"/>
                </a:ext>
              </a:extLst>
            </p:cNvPr>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54" name="Trapèze 53">
                <a:extLst>
                  <a:ext uri="{FF2B5EF4-FFF2-40B4-BE49-F238E27FC236}">
                    <a16:creationId xmlns:a16="http://schemas.microsoft.com/office/drawing/2014/main" id="{A9926EB5-52C3-D841-A48A-335627F90B83}"/>
                  </a:ext>
                </a:extLst>
              </p:cNvPr>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56" name="Trapèze 55">
                <a:extLst>
                  <a:ext uri="{FF2B5EF4-FFF2-40B4-BE49-F238E27FC236}">
                    <a16:creationId xmlns:a16="http://schemas.microsoft.com/office/drawing/2014/main" id="{8EB14E23-685B-7743-B646-6AEC94C5A79E}"/>
                  </a:ext>
                </a:extLst>
              </p:cNvPr>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57" name="Trapèze 56">
                <a:extLst>
                  <a:ext uri="{FF2B5EF4-FFF2-40B4-BE49-F238E27FC236}">
                    <a16:creationId xmlns:a16="http://schemas.microsoft.com/office/drawing/2014/main" id="{DA7BD2DC-6F7D-D346-97B3-50CF058895FA}"/>
                  </a:ext>
                </a:extLst>
              </p:cNvPr>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58" name="Trapèze 57">
                <a:extLst>
                  <a:ext uri="{FF2B5EF4-FFF2-40B4-BE49-F238E27FC236}">
                    <a16:creationId xmlns:a16="http://schemas.microsoft.com/office/drawing/2014/main" id="{C1DD382A-5BE7-044A-9F7A-08832B4C8B7A}"/>
                  </a:ext>
                </a:extLst>
              </p:cNvPr>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59" name="Trapèze 58">
                <a:extLst>
                  <a:ext uri="{FF2B5EF4-FFF2-40B4-BE49-F238E27FC236}">
                    <a16:creationId xmlns:a16="http://schemas.microsoft.com/office/drawing/2014/main" id="{F7A37DDE-FA9A-B44B-B539-826A7D2E7951}"/>
                  </a:ext>
                </a:extLst>
              </p:cNvPr>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grpSp>
      </p:grpSp>
      <p:grpSp>
        <p:nvGrpSpPr>
          <p:cNvPr id="24" name="Groupe 23">
            <a:extLst>
              <a:ext uri="{FF2B5EF4-FFF2-40B4-BE49-F238E27FC236}">
                <a16:creationId xmlns:a16="http://schemas.microsoft.com/office/drawing/2014/main" id="{2AEB2625-E5D1-E74C-9B3B-B4A2484C0F84}"/>
              </a:ext>
            </a:extLst>
          </p:cNvPr>
          <p:cNvGrpSpPr/>
          <p:nvPr/>
        </p:nvGrpSpPr>
        <p:grpSpPr>
          <a:xfrm>
            <a:off x="4879245" y="4159475"/>
            <a:ext cx="1662360" cy="1302904"/>
            <a:chOff x="4429694" y="3947599"/>
            <a:chExt cx="1662360" cy="1302904"/>
          </a:xfrm>
        </p:grpSpPr>
        <p:grpSp>
          <p:nvGrpSpPr>
            <p:cNvPr id="16" name="Groupe 15">
              <a:extLst>
                <a:ext uri="{FF2B5EF4-FFF2-40B4-BE49-F238E27FC236}">
                  <a16:creationId xmlns:a16="http://schemas.microsoft.com/office/drawing/2014/main" id="{CEC7C7BA-4F6C-7E49-B8F7-B90DE79FF8A0}"/>
                </a:ext>
              </a:extLst>
            </p:cNvPr>
            <p:cNvGrpSpPr/>
            <p:nvPr/>
          </p:nvGrpSpPr>
          <p:grpSpPr>
            <a:xfrm>
              <a:off x="4429694" y="4533349"/>
              <a:ext cx="1207333" cy="717154"/>
              <a:chOff x="5574982" y="3158813"/>
              <a:chExt cx="1096010" cy="916940"/>
            </a:xfrm>
          </p:grpSpPr>
          <p:sp>
            <p:nvSpPr>
              <p:cNvPr id="41" name="Freeform 103">
                <a:extLst>
                  <a:ext uri="{FF2B5EF4-FFF2-40B4-BE49-F238E27FC236}">
                    <a16:creationId xmlns:a16="http://schemas.microsoft.com/office/drawing/2014/main" id="{32142344-5341-4859-84D5-1659AD3650C7}"/>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2" name="Freeform 104">
                <a:extLst>
                  <a:ext uri="{FF2B5EF4-FFF2-40B4-BE49-F238E27FC236}">
                    <a16:creationId xmlns:a16="http://schemas.microsoft.com/office/drawing/2014/main" id="{5A7BEEC0-1F91-4EA7-88EA-45910C1E8BF8}"/>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3" name="Freeform 105">
                <a:extLst>
                  <a:ext uri="{FF2B5EF4-FFF2-40B4-BE49-F238E27FC236}">
                    <a16:creationId xmlns:a16="http://schemas.microsoft.com/office/drawing/2014/main" id="{5B71659A-C716-4458-AEF9-631834C06039}"/>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4" name="Freeform 106">
                <a:extLst>
                  <a:ext uri="{FF2B5EF4-FFF2-40B4-BE49-F238E27FC236}">
                    <a16:creationId xmlns:a16="http://schemas.microsoft.com/office/drawing/2014/main" id="{15C98431-A1CD-4810-81FF-797DA40FC335}"/>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5" name="Freeform 107">
                <a:extLst>
                  <a:ext uri="{FF2B5EF4-FFF2-40B4-BE49-F238E27FC236}">
                    <a16:creationId xmlns:a16="http://schemas.microsoft.com/office/drawing/2014/main" id="{CE637BF8-326C-4C9A-975F-C5AE506E4BA6}"/>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6" name="Freeform 108">
                <a:extLst>
                  <a:ext uri="{FF2B5EF4-FFF2-40B4-BE49-F238E27FC236}">
                    <a16:creationId xmlns:a16="http://schemas.microsoft.com/office/drawing/2014/main" id="{9FE1460C-3368-4D8F-BDC4-C5C7B1766055}"/>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7" name="Freeform 109">
                <a:extLst>
                  <a:ext uri="{FF2B5EF4-FFF2-40B4-BE49-F238E27FC236}">
                    <a16:creationId xmlns:a16="http://schemas.microsoft.com/office/drawing/2014/main" id="{7373DE23-52FF-4665-9BBF-963018D18080}"/>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48" name="Freeform 110">
                <a:extLst>
                  <a:ext uri="{FF2B5EF4-FFF2-40B4-BE49-F238E27FC236}">
                    <a16:creationId xmlns:a16="http://schemas.microsoft.com/office/drawing/2014/main" id="{D1ACFB89-682B-484C-9C87-7F25D988AD46}"/>
                  </a:ext>
                </a:extLst>
              </p:cNvPr>
              <p:cNvSpPr>
                <a:spLocks/>
              </p:cNvSpPr>
              <p:nvPr/>
            </p:nvSpPr>
            <p:spPr bwMode="auto">
              <a:xfrm rot="16807310">
                <a:off x="5774689" y="313119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nvGrpSpPr>
            <p:cNvPr id="66" name="Groupe 65">
              <a:extLst>
                <a:ext uri="{FF2B5EF4-FFF2-40B4-BE49-F238E27FC236}">
                  <a16:creationId xmlns:a16="http://schemas.microsoft.com/office/drawing/2014/main" id="{E92E2DEB-A080-0441-B700-2C78FA2440D7}"/>
                </a:ext>
              </a:extLst>
            </p:cNvPr>
            <p:cNvGrpSpPr/>
            <p:nvPr/>
          </p:nvGrpSpPr>
          <p:grpSpPr>
            <a:xfrm rot="2199126">
              <a:off x="4884721" y="3947599"/>
              <a:ext cx="1207333" cy="717154"/>
              <a:chOff x="5574982" y="3158813"/>
              <a:chExt cx="1096010" cy="916940"/>
            </a:xfrm>
          </p:grpSpPr>
          <p:sp>
            <p:nvSpPr>
              <p:cNvPr id="67" name="Freeform 103">
                <a:extLst>
                  <a:ext uri="{FF2B5EF4-FFF2-40B4-BE49-F238E27FC236}">
                    <a16:creationId xmlns:a16="http://schemas.microsoft.com/office/drawing/2014/main" id="{9C9F18AE-4B6D-9248-BE49-1C152F4D00B2}"/>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68" name="Freeform 104">
                <a:extLst>
                  <a:ext uri="{FF2B5EF4-FFF2-40B4-BE49-F238E27FC236}">
                    <a16:creationId xmlns:a16="http://schemas.microsoft.com/office/drawing/2014/main" id="{7BDF9C97-AEF3-2C45-AF1C-B56666A9A5A0}"/>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69" name="Freeform 105">
                <a:extLst>
                  <a:ext uri="{FF2B5EF4-FFF2-40B4-BE49-F238E27FC236}">
                    <a16:creationId xmlns:a16="http://schemas.microsoft.com/office/drawing/2014/main" id="{6F7BC086-6D35-F347-A494-F645C54ECDC2}"/>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70" name="Freeform 106">
                <a:extLst>
                  <a:ext uri="{FF2B5EF4-FFF2-40B4-BE49-F238E27FC236}">
                    <a16:creationId xmlns:a16="http://schemas.microsoft.com/office/drawing/2014/main" id="{F8C08001-9BB1-2C4B-82F7-52D5921F27B1}"/>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71" name="Freeform 107">
                <a:extLst>
                  <a:ext uri="{FF2B5EF4-FFF2-40B4-BE49-F238E27FC236}">
                    <a16:creationId xmlns:a16="http://schemas.microsoft.com/office/drawing/2014/main" id="{1DAC85A3-17C7-AF4E-AA8C-D387B2A3A45C}"/>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72" name="Freeform 108">
                <a:extLst>
                  <a:ext uri="{FF2B5EF4-FFF2-40B4-BE49-F238E27FC236}">
                    <a16:creationId xmlns:a16="http://schemas.microsoft.com/office/drawing/2014/main" id="{07DD0D59-41AE-BF49-9B54-D270F046E9F6}"/>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73" name="Freeform 109">
                <a:extLst>
                  <a:ext uri="{FF2B5EF4-FFF2-40B4-BE49-F238E27FC236}">
                    <a16:creationId xmlns:a16="http://schemas.microsoft.com/office/drawing/2014/main" id="{EA63B7AD-268F-4A48-B093-DA963BC4C29D}"/>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74" name="Freeform 110">
                <a:extLst>
                  <a:ext uri="{FF2B5EF4-FFF2-40B4-BE49-F238E27FC236}">
                    <a16:creationId xmlns:a16="http://schemas.microsoft.com/office/drawing/2014/main" id="{1A1FC1B2-7EC5-234C-8125-0BB04726F9E2}"/>
                  </a:ext>
                </a:extLst>
              </p:cNvPr>
              <p:cNvSpPr>
                <a:spLocks/>
              </p:cNvSpPr>
              <p:nvPr/>
            </p:nvSpPr>
            <p:spPr bwMode="auto">
              <a:xfrm rot="16807310">
                <a:off x="5774689" y="313119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86" name="Groupe 85">
            <a:extLst>
              <a:ext uri="{FF2B5EF4-FFF2-40B4-BE49-F238E27FC236}">
                <a16:creationId xmlns:a16="http://schemas.microsoft.com/office/drawing/2014/main" id="{01297723-9F73-6B46-B2EF-82BBFD22CA10}"/>
              </a:ext>
            </a:extLst>
          </p:cNvPr>
          <p:cNvGrpSpPr/>
          <p:nvPr/>
        </p:nvGrpSpPr>
        <p:grpSpPr>
          <a:xfrm>
            <a:off x="4452961" y="3564932"/>
            <a:ext cx="927003" cy="2036402"/>
            <a:chOff x="4875300" y="2942278"/>
            <a:chExt cx="674917" cy="875665"/>
          </a:xfrm>
        </p:grpSpPr>
        <p:sp>
          <p:nvSpPr>
            <p:cNvPr id="94" name="Arc 95">
              <a:extLst>
                <a:ext uri="{FF2B5EF4-FFF2-40B4-BE49-F238E27FC236}">
                  <a16:creationId xmlns:a16="http://schemas.microsoft.com/office/drawing/2014/main" id="{0A28D6F8-8D09-D743-AAC0-F0E83E38CBB6}"/>
                </a:ext>
              </a:extLst>
            </p:cNvPr>
            <p:cNvSpPr>
              <a:spLocks/>
            </p:cNvSpPr>
            <p:nvPr/>
          </p:nvSpPr>
          <p:spPr bwMode="auto">
            <a:xfrm rot="10758896" flipH="1" flipV="1">
              <a:off x="4885529" y="2942278"/>
              <a:ext cx="664688" cy="635000"/>
            </a:xfrm>
            <a:custGeom>
              <a:avLst/>
              <a:gdLst>
                <a:gd name="G0" fmla="+- 0 0 0"/>
                <a:gd name="G1" fmla="+- 21600 0 0"/>
                <a:gd name="G2" fmla="+- 21600 0 0"/>
                <a:gd name="T0" fmla="*/ 0 w 13903"/>
                <a:gd name="T1" fmla="*/ 0 h 21600"/>
                <a:gd name="T2" fmla="*/ 13903 w 13903"/>
                <a:gd name="T3" fmla="*/ 5069 h 21600"/>
                <a:gd name="T4" fmla="*/ 0 w 13903"/>
                <a:gd name="T5" fmla="*/ 21600 h 21600"/>
              </a:gdLst>
              <a:ahLst/>
              <a:cxnLst>
                <a:cxn ang="0">
                  <a:pos x="T0" y="T1"/>
                </a:cxn>
                <a:cxn ang="0">
                  <a:pos x="T2" y="T3"/>
                </a:cxn>
                <a:cxn ang="0">
                  <a:pos x="T4" y="T5"/>
                </a:cxn>
              </a:cxnLst>
              <a:rect l="0" t="0" r="r" b="b"/>
              <a:pathLst>
                <a:path w="13903" h="21600" fill="none" extrusionOk="0">
                  <a:moveTo>
                    <a:pt x="0" y="-1"/>
                  </a:moveTo>
                  <a:cubicBezTo>
                    <a:pt x="5086" y="-1"/>
                    <a:pt x="10010" y="1795"/>
                    <a:pt x="13902" y="5069"/>
                  </a:cubicBezTo>
                </a:path>
                <a:path w="13903" h="21600" stroke="0" extrusionOk="0">
                  <a:moveTo>
                    <a:pt x="0" y="-1"/>
                  </a:moveTo>
                  <a:cubicBezTo>
                    <a:pt x="5086" y="-1"/>
                    <a:pt x="10010" y="1795"/>
                    <a:pt x="13902" y="5069"/>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2" name="Arc 98">
              <a:extLst>
                <a:ext uri="{FF2B5EF4-FFF2-40B4-BE49-F238E27FC236}">
                  <a16:creationId xmlns:a16="http://schemas.microsoft.com/office/drawing/2014/main" id="{2C2A1E9F-0AF0-B241-A83B-AFAFE54F8125}"/>
                </a:ext>
              </a:extLst>
            </p:cNvPr>
            <p:cNvSpPr>
              <a:spLocks/>
            </p:cNvSpPr>
            <p:nvPr/>
          </p:nvSpPr>
          <p:spPr bwMode="auto">
            <a:xfrm rot="10758896" flipH="1" flipV="1">
              <a:off x="4878433" y="3081343"/>
              <a:ext cx="629874" cy="600075"/>
            </a:xfrm>
            <a:custGeom>
              <a:avLst/>
              <a:gdLst>
                <a:gd name="G0" fmla="+- 0 0 0"/>
                <a:gd name="G1" fmla="+- 21600 0 0"/>
                <a:gd name="G2" fmla="+- 21600 0 0"/>
                <a:gd name="T0" fmla="*/ 0 w 14217"/>
                <a:gd name="T1" fmla="*/ 0 h 21600"/>
                <a:gd name="T2" fmla="*/ 14217 w 14217"/>
                <a:gd name="T3" fmla="*/ 5338 h 21600"/>
                <a:gd name="T4" fmla="*/ 0 w 14217"/>
                <a:gd name="T5" fmla="*/ 21600 h 21600"/>
              </a:gdLst>
              <a:ahLst/>
              <a:cxnLst>
                <a:cxn ang="0">
                  <a:pos x="T0" y="T1"/>
                </a:cxn>
                <a:cxn ang="0">
                  <a:pos x="T2" y="T3"/>
                </a:cxn>
                <a:cxn ang="0">
                  <a:pos x="T4" y="T5"/>
                </a:cxn>
              </a:cxnLst>
              <a:rect l="0" t="0" r="r" b="b"/>
              <a:pathLst>
                <a:path w="14217" h="21600" fill="none" extrusionOk="0">
                  <a:moveTo>
                    <a:pt x="0" y="-1"/>
                  </a:moveTo>
                  <a:cubicBezTo>
                    <a:pt x="5228" y="-1"/>
                    <a:pt x="10280" y="1896"/>
                    <a:pt x="14216" y="5338"/>
                  </a:cubicBezTo>
                </a:path>
                <a:path w="14217" h="21600" stroke="0" extrusionOk="0">
                  <a:moveTo>
                    <a:pt x="0" y="-1"/>
                  </a:moveTo>
                  <a:cubicBezTo>
                    <a:pt x="5228" y="-1"/>
                    <a:pt x="10280" y="1896"/>
                    <a:pt x="14216" y="533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0" name="Arc 101">
              <a:extLst>
                <a:ext uri="{FF2B5EF4-FFF2-40B4-BE49-F238E27FC236}">
                  <a16:creationId xmlns:a16="http://schemas.microsoft.com/office/drawing/2014/main" id="{E9FC231F-F2CA-D845-9CC5-86D2EE784079}"/>
                </a:ext>
              </a:extLst>
            </p:cNvPr>
            <p:cNvSpPr>
              <a:spLocks/>
            </p:cNvSpPr>
            <p:nvPr/>
          </p:nvSpPr>
          <p:spPr bwMode="auto">
            <a:xfrm rot="10758896" flipH="1" flipV="1">
              <a:off x="4875300" y="3216598"/>
              <a:ext cx="601890" cy="601345"/>
            </a:xfrm>
            <a:custGeom>
              <a:avLst/>
              <a:gdLst>
                <a:gd name="G0" fmla="+- 0 0 0"/>
                <a:gd name="G1" fmla="+- 21600 0 0"/>
                <a:gd name="G2" fmla="+- 21600 0 0"/>
                <a:gd name="T0" fmla="*/ 0 w 14297"/>
                <a:gd name="T1" fmla="*/ 0 h 21600"/>
                <a:gd name="T2" fmla="*/ 14297 w 14297"/>
                <a:gd name="T3" fmla="*/ 5409 h 21600"/>
                <a:gd name="T4" fmla="*/ 0 w 14297"/>
                <a:gd name="T5" fmla="*/ 21600 h 21600"/>
              </a:gdLst>
              <a:ahLst/>
              <a:cxnLst>
                <a:cxn ang="0">
                  <a:pos x="T0" y="T1"/>
                </a:cxn>
                <a:cxn ang="0">
                  <a:pos x="T2" y="T3"/>
                </a:cxn>
                <a:cxn ang="0">
                  <a:pos x="T4" y="T5"/>
                </a:cxn>
              </a:cxnLst>
              <a:rect l="0" t="0" r="r" b="b"/>
              <a:pathLst>
                <a:path w="14297" h="21600" fill="none" extrusionOk="0">
                  <a:moveTo>
                    <a:pt x="0" y="-1"/>
                  </a:moveTo>
                  <a:cubicBezTo>
                    <a:pt x="5265" y="-1"/>
                    <a:pt x="10350" y="1923"/>
                    <a:pt x="14297" y="5408"/>
                  </a:cubicBezTo>
                </a:path>
                <a:path w="14297" h="21600" stroke="0" extrusionOk="0">
                  <a:moveTo>
                    <a:pt x="0" y="-1"/>
                  </a:moveTo>
                  <a:cubicBezTo>
                    <a:pt x="5265" y="-1"/>
                    <a:pt x="10350" y="1923"/>
                    <a:pt x="14297" y="540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sp>
        <p:nvSpPr>
          <p:cNvPr id="103" name="Rectangle 30">
            <a:extLst>
              <a:ext uri="{FF2B5EF4-FFF2-40B4-BE49-F238E27FC236}">
                <a16:creationId xmlns:a16="http://schemas.microsoft.com/office/drawing/2014/main" id="{A095146D-01D4-6248-8685-D5EB6CBD17E6}"/>
              </a:ext>
            </a:extLst>
          </p:cNvPr>
          <p:cNvSpPr>
            <a:spLocks noChangeArrowheads="1"/>
          </p:cNvSpPr>
          <p:nvPr/>
        </p:nvSpPr>
        <p:spPr bwMode="auto">
          <a:xfrm>
            <a:off x="303129" y="2313786"/>
            <a:ext cx="68021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chemeClr val="accent3">
                    <a:lumMod val="50000"/>
                  </a:schemeClr>
                </a:solidFill>
                <a:latin typeface="Candara"/>
                <a:ea typeface="ＭＳ Ｐゴシック" pitchFamily="-84" charset="-128"/>
                <a:cs typeface="Candara"/>
              </a:rPr>
              <a:t>La zone « au vent » génère une onde ascendante.</a:t>
            </a:r>
          </a:p>
        </p:txBody>
      </p:sp>
      <p:sp>
        <p:nvSpPr>
          <p:cNvPr id="104" name="Rectangle 30">
            <a:extLst>
              <a:ext uri="{FF2B5EF4-FFF2-40B4-BE49-F238E27FC236}">
                <a16:creationId xmlns:a16="http://schemas.microsoft.com/office/drawing/2014/main" id="{7ABD4321-C4DD-364A-8037-E6784EF54FAB}"/>
              </a:ext>
            </a:extLst>
          </p:cNvPr>
          <p:cNvSpPr>
            <a:spLocks noChangeArrowheads="1"/>
          </p:cNvSpPr>
          <p:nvPr/>
        </p:nvSpPr>
        <p:spPr bwMode="auto">
          <a:xfrm>
            <a:off x="318124" y="2676326"/>
            <a:ext cx="68561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rgbClr val="C00000"/>
                </a:solidFill>
                <a:latin typeface="Candara"/>
                <a:ea typeface="ＭＳ Ｐゴシック" pitchFamily="-84" charset="-128"/>
                <a:cs typeface="Candara"/>
              </a:rPr>
              <a:t>La zone « sous le vent » est à éviter (rotors, rabattants).</a:t>
            </a:r>
          </a:p>
        </p:txBody>
      </p:sp>
      <p:grpSp>
        <p:nvGrpSpPr>
          <p:cNvPr id="105" name="Group 94">
            <a:extLst>
              <a:ext uri="{FF2B5EF4-FFF2-40B4-BE49-F238E27FC236}">
                <a16:creationId xmlns:a16="http://schemas.microsoft.com/office/drawing/2014/main" id="{1FA2D0BD-EB92-634C-A363-1983C2007B41}"/>
              </a:ext>
            </a:extLst>
          </p:cNvPr>
          <p:cNvGrpSpPr>
            <a:grpSpLocks noChangeAspect="1"/>
          </p:cNvGrpSpPr>
          <p:nvPr/>
        </p:nvGrpSpPr>
        <p:grpSpPr bwMode="auto">
          <a:xfrm>
            <a:off x="6219777" y="3075752"/>
            <a:ext cx="504000" cy="409776"/>
            <a:chOff x="9285" y="4829"/>
            <a:chExt cx="475" cy="425"/>
          </a:xfrm>
          <a:effectLst>
            <a:outerShdw blurRad="50800" dist="38100" dir="2700000" algn="tl" rotWithShape="0">
              <a:prstClr val="black">
                <a:alpha val="79000"/>
              </a:prstClr>
            </a:outerShdw>
          </a:effectLst>
        </p:grpSpPr>
        <p:sp>
          <p:nvSpPr>
            <p:cNvPr id="106" name="AutoShape 95">
              <a:extLst>
                <a:ext uri="{FF2B5EF4-FFF2-40B4-BE49-F238E27FC236}">
                  <a16:creationId xmlns:a16="http://schemas.microsoft.com/office/drawing/2014/main" id="{3C9E4187-70A3-0940-A194-220029DCEC73}"/>
                </a:ext>
              </a:extLst>
            </p:cNvPr>
            <p:cNvSpPr>
              <a:spLocks noChangeArrowheads="1"/>
            </p:cNvSpPr>
            <p:nvPr/>
          </p:nvSpPr>
          <p:spPr bwMode="auto">
            <a:xfrm>
              <a:off x="9310" y="4829"/>
              <a:ext cx="425" cy="384"/>
            </a:xfrm>
            <a:prstGeom prst="triangle">
              <a:avLst>
                <a:gd name="adj" fmla="val 50000"/>
              </a:avLst>
            </a:prstGeom>
            <a:solidFill>
              <a:srgbClr val="F5F53D"/>
            </a:solidFill>
            <a:ln w="9525">
              <a:noFill/>
              <a:miter lim="800000"/>
              <a:headEnd/>
              <a:tailEnd/>
            </a:ln>
            <a:effectLst>
              <a:prstShdw prst="shdw17" dist="17961" dir="2700000">
                <a:srgbClr val="F5F53D">
                  <a:gamma/>
                  <a:shade val="60000"/>
                  <a:invGamma/>
                  <a:alpha val="74998"/>
                </a:srgbClr>
              </a:prstShdw>
            </a:effectLst>
          </p:spPr>
          <p:txBody>
            <a:bodyPr wrap="none" anchor="ctr">
              <a:prstTxWarp prst="textNoShape">
                <a:avLst/>
              </a:prstTxWarp>
            </a:bodyPr>
            <a:lstStyle/>
            <a:p>
              <a:endParaRPr lang="fr-FR" sz="1600"/>
            </a:p>
          </p:txBody>
        </p:sp>
        <p:sp>
          <p:nvSpPr>
            <p:cNvPr id="107" name="Text Box 96">
              <a:extLst>
                <a:ext uri="{FF2B5EF4-FFF2-40B4-BE49-F238E27FC236}">
                  <a16:creationId xmlns:a16="http://schemas.microsoft.com/office/drawing/2014/main" id="{F5BA2020-E7D2-D643-ACC1-A5408D8F1F58}"/>
                </a:ext>
              </a:extLst>
            </p:cNvPr>
            <p:cNvSpPr txBox="1">
              <a:spLocks noChangeArrowheads="1"/>
            </p:cNvSpPr>
            <p:nvPr/>
          </p:nvSpPr>
          <p:spPr bwMode="auto">
            <a:xfrm>
              <a:off x="9285" y="4839"/>
              <a:ext cx="475" cy="415"/>
            </a:xfrm>
            <a:prstGeom prst="rect">
              <a:avLst/>
            </a:prstGeom>
            <a:noFill/>
            <a:ln w="9525">
              <a:noFill/>
              <a:miter lim="800000"/>
              <a:headEnd/>
              <a:tailEnd/>
            </a:ln>
            <a:effectLst/>
          </p:spPr>
          <p:txBody>
            <a:bodyPr>
              <a:prstTxWarp prst="textNoShape">
                <a:avLst/>
              </a:prstTxWarp>
              <a:spAutoFit/>
            </a:bodyPr>
            <a:lstStyle/>
            <a:p>
              <a:pPr algn="ctr"/>
              <a:r>
                <a:rPr lang="fr-FR" sz="2000" b="1" dirty="0">
                  <a:solidFill>
                    <a:srgbClr val="FF3300"/>
                  </a:solidFill>
                  <a:latin typeface="Arial Rounded MT Bold" panose="020F0704030504030204" pitchFamily="34" charset="77"/>
                </a:rPr>
                <a:t>!</a:t>
              </a:r>
              <a:endParaRPr lang="fr-FR" sz="2800" dirty="0">
                <a:latin typeface="Arial Rounded MT Bold" panose="020F0704030504030204" pitchFamily="34" charset="77"/>
              </a:endParaRPr>
            </a:p>
          </p:txBody>
        </p:sp>
      </p:grpSp>
    </p:spTree>
    <p:extLst>
      <p:ext uri="{BB962C8B-B14F-4D97-AF65-F5344CB8AC3E}">
        <p14:creationId xmlns:p14="http://schemas.microsoft.com/office/powerpoint/2010/main" val="169901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left)">
                                      <p:cBhvr>
                                        <p:cTn id="24" dur="1000"/>
                                        <p:tgtEl>
                                          <p:spTgt spid="49"/>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left)">
                                      <p:cBhvr>
                                        <p:cTn id="38" dur="500"/>
                                        <p:tgtEl>
                                          <p:spTgt spid="86"/>
                                        </p:tgtEl>
                                      </p:cBhvr>
                                    </p:animEffect>
                                  </p:childTnLst>
                                </p:cTn>
                              </p:par>
                            </p:childTnLst>
                          </p:cTn>
                        </p:par>
                        <p:par>
                          <p:cTn id="39" fill="hold">
                            <p:stCondLst>
                              <p:cond delay="500"/>
                            </p:stCondLst>
                            <p:childTnLst>
                              <p:par>
                                <p:cTn id="40" presetID="21" presetClass="entr" presetSubtype="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500"/>
                                        <p:tgtEl>
                                          <p:spTgt spid="2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1000"/>
                                        <p:tgtEl>
                                          <p:spTgt spid="18"/>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par>
                          <p:cTn id="53" fill="hold">
                            <p:stCondLst>
                              <p:cond delay="2500"/>
                            </p:stCondLst>
                            <p:childTnLst>
                              <p:par>
                                <p:cTn id="54" presetID="1" presetClass="entr" presetSubtype="0" fill="hold" nodeType="afterEffect">
                                  <p:stCondLst>
                                    <p:cond delay="0"/>
                                  </p:stCondLst>
                                  <p:childTnLst>
                                    <p:set>
                                      <p:cBhvr>
                                        <p:cTn id="55" dur="1" fill="hold">
                                          <p:stCondLst>
                                            <p:cond delay="0"/>
                                          </p:stCondLst>
                                        </p:cTn>
                                        <p:tgtEl>
                                          <p:spTgt spid="105"/>
                                        </p:tgtEl>
                                        <p:attrNameLst>
                                          <p:attrName>style.visibility</p:attrName>
                                        </p:attrNameLst>
                                      </p:cBhvr>
                                      <p:to>
                                        <p:strVal val="visible"/>
                                      </p:to>
                                    </p:set>
                                  </p:childTnLst>
                                </p:cTn>
                              </p:par>
                              <p:par>
                                <p:cTn id="56" presetID="26" presetClass="emph" presetSubtype="0" repeatCount="indefinite" fill="hold" nodeType="withEffect">
                                  <p:stCondLst>
                                    <p:cond delay="0"/>
                                  </p:stCondLst>
                                  <p:childTnLst>
                                    <p:animEffect transition="out" filter="fade">
                                      <p:cBhvr>
                                        <p:cTn id="57" dur="1000" tmFilter="0, 0; .2, .5; .8, .5; 1, 0"/>
                                        <p:tgtEl>
                                          <p:spTgt spid="105"/>
                                        </p:tgtEl>
                                      </p:cBhvr>
                                    </p:animEffect>
                                    <p:animScale>
                                      <p:cBhvr>
                                        <p:cTn id="58" dur="500" autoRev="1" fill="hold"/>
                                        <p:tgtEl>
                                          <p:spTgt spid="10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8" grpId="0" animBg="1"/>
      <p:bldP spid="7" grpId="0"/>
      <p:bldP spid="8" grpId="0"/>
      <p:bldP spid="12" grpId="0"/>
      <p:bldP spid="103"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val 154" descr="blanc)">
            <a:extLst>
              <a:ext uri="{FF2B5EF4-FFF2-40B4-BE49-F238E27FC236}">
                <a16:creationId xmlns:a16="http://schemas.microsoft.com/office/drawing/2014/main" id="{A4E2F34A-8823-0D4D-9CAC-937B119BFCA2}"/>
              </a:ext>
            </a:extLst>
          </p:cNvPr>
          <p:cNvSpPr>
            <a:spLocks noChangeArrowheads="1"/>
          </p:cNvSpPr>
          <p:nvPr/>
        </p:nvSpPr>
        <p:spPr bwMode="auto">
          <a:xfrm rot="8217744">
            <a:off x="2768529" y="4584026"/>
            <a:ext cx="2118409" cy="1625618"/>
          </a:xfrm>
          <a:custGeom>
            <a:avLst/>
            <a:gdLst>
              <a:gd name="connsiteX0" fmla="*/ 0 w 1981959"/>
              <a:gd name="connsiteY0" fmla="*/ 782712 h 1565423"/>
              <a:gd name="connsiteX1" fmla="*/ 990980 w 1981959"/>
              <a:gd name="connsiteY1" fmla="*/ 0 h 1565423"/>
              <a:gd name="connsiteX2" fmla="*/ 1981960 w 1981959"/>
              <a:gd name="connsiteY2" fmla="*/ 782712 h 1565423"/>
              <a:gd name="connsiteX3" fmla="*/ 990980 w 1981959"/>
              <a:gd name="connsiteY3" fmla="*/ 1565424 h 1565423"/>
              <a:gd name="connsiteX4" fmla="*/ 0 w 1981959"/>
              <a:gd name="connsiteY4" fmla="*/ 782712 h 1565423"/>
              <a:gd name="connsiteX0" fmla="*/ 53677 w 2035637"/>
              <a:gd name="connsiteY0" fmla="*/ 782712 h 1579123"/>
              <a:gd name="connsiteX1" fmla="*/ 1044657 w 2035637"/>
              <a:gd name="connsiteY1" fmla="*/ 0 h 1579123"/>
              <a:gd name="connsiteX2" fmla="*/ 2035637 w 2035637"/>
              <a:gd name="connsiteY2" fmla="*/ 782712 h 1579123"/>
              <a:gd name="connsiteX3" fmla="*/ 1044657 w 2035637"/>
              <a:gd name="connsiteY3" fmla="*/ 1565424 h 1579123"/>
              <a:gd name="connsiteX4" fmla="*/ 228835 w 2035637"/>
              <a:gd name="connsiteY4" fmla="*/ 1244886 h 1579123"/>
              <a:gd name="connsiteX5" fmla="*/ 53677 w 2035637"/>
              <a:gd name="connsiteY5" fmla="*/ 782712 h 1579123"/>
              <a:gd name="connsiteX0" fmla="*/ 38384 w 2130664"/>
              <a:gd name="connsiteY0" fmla="*/ 725585 h 1579343"/>
              <a:gd name="connsiteX1" fmla="*/ 1139684 w 2130664"/>
              <a:gd name="connsiteY1" fmla="*/ 220 h 1579343"/>
              <a:gd name="connsiteX2" fmla="*/ 2130664 w 2130664"/>
              <a:gd name="connsiteY2" fmla="*/ 782932 h 1579343"/>
              <a:gd name="connsiteX3" fmla="*/ 1139684 w 2130664"/>
              <a:gd name="connsiteY3" fmla="*/ 1565644 h 1579343"/>
              <a:gd name="connsiteX4" fmla="*/ 323862 w 2130664"/>
              <a:gd name="connsiteY4" fmla="*/ 1245106 h 1579343"/>
              <a:gd name="connsiteX5" fmla="*/ 38384 w 2130664"/>
              <a:gd name="connsiteY5" fmla="*/ 725585 h 1579343"/>
              <a:gd name="connsiteX0" fmla="*/ 21856 w 2114136"/>
              <a:gd name="connsiteY0" fmla="*/ 725497 h 1587201"/>
              <a:gd name="connsiteX1" fmla="*/ 1123156 w 2114136"/>
              <a:gd name="connsiteY1" fmla="*/ 132 h 1587201"/>
              <a:gd name="connsiteX2" fmla="*/ 2114136 w 2114136"/>
              <a:gd name="connsiteY2" fmla="*/ 782844 h 1587201"/>
              <a:gd name="connsiteX3" fmla="*/ 1123156 w 2114136"/>
              <a:gd name="connsiteY3" fmla="*/ 1565556 h 1587201"/>
              <a:gd name="connsiteX4" fmla="*/ 436663 w 2114136"/>
              <a:gd name="connsiteY4" fmla="*/ 1317637 h 1587201"/>
              <a:gd name="connsiteX5" fmla="*/ 21856 w 2114136"/>
              <a:gd name="connsiteY5" fmla="*/ 725497 h 1587201"/>
              <a:gd name="connsiteX0" fmla="*/ 21856 w 2114136"/>
              <a:gd name="connsiteY0" fmla="*/ 725497 h 1529032"/>
              <a:gd name="connsiteX1" fmla="*/ 1123156 w 2114136"/>
              <a:gd name="connsiteY1" fmla="*/ 132 h 1529032"/>
              <a:gd name="connsiteX2" fmla="*/ 2114136 w 2114136"/>
              <a:gd name="connsiteY2" fmla="*/ 782844 h 1529032"/>
              <a:gd name="connsiteX3" fmla="*/ 1315599 w 2114136"/>
              <a:gd name="connsiteY3" fmla="*/ 1501210 h 1529032"/>
              <a:gd name="connsiteX4" fmla="*/ 436663 w 2114136"/>
              <a:gd name="connsiteY4" fmla="*/ 1317637 h 1529032"/>
              <a:gd name="connsiteX5" fmla="*/ 21856 w 2114136"/>
              <a:gd name="connsiteY5" fmla="*/ 725497 h 1529032"/>
              <a:gd name="connsiteX0" fmla="*/ 21856 w 2114136"/>
              <a:gd name="connsiteY0" fmla="*/ 725497 h 1529032"/>
              <a:gd name="connsiteX1" fmla="*/ 1123156 w 2114136"/>
              <a:gd name="connsiteY1" fmla="*/ 132 h 1529032"/>
              <a:gd name="connsiteX2" fmla="*/ 2114136 w 2114136"/>
              <a:gd name="connsiteY2" fmla="*/ 782844 h 1529032"/>
              <a:gd name="connsiteX3" fmla="*/ 1315599 w 2114136"/>
              <a:gd name="connsiteY3" fmla="*/ 1501210 h 1529032"/>
              <a:gd name="connsiteX4" fmla="*/ 436663 w 2114136"/>
              <a:gd name="connsiteY4" fmla="*/ 1317637 h 1529032"/>
              <a:gd name="connsiteX5" fmla="*/ 21856 w 2114136"/>
              <a:gd name="connsiteY5" fmla="*/ 725497 h 1529032"/>
              <a:gd name="connsiteX0" fmla="*/ 17618 w 2109898"/>
              <a:gd name="connsiteY0" fmla="*/ 606087 h 1409622"/>
              <a:gd name="connsiteX1" fmla="*/ 1031215 w 2109898"/>
              <a:gd name="connsiteY1" fmla="*/ 162 h 1409622"/>
              <a:gd name="connsiteX2" fmla="*/ 2109898 w 2109898"/>
              <a:gd name="connsiteY2" fmla="*/ 663434 h 1409622"/>
              <a:gd name="connsiteX3" fmla="*/ 1311361 w 2109898"/>
              <a:gd name="connsiteY3" fmla="*/ 1381800 h 1409622"/>
              <a:gd name="connsiteX4" fmla="*/ 432425 w 2109898"/>
              <a:gd name="connsiteY4" fmla="*/ 1198227 h 1409622"/>
              <a:gd name="connsiteX5" fmla="*/ 17618 w 2109898"/>
              <a:gd name="connsiteY5" fmla="*/ 606087 h 1409622"/>
              <a:gd name="connsiteX0" fmla="*/ 17618 w 2065229"/>
              <a:gd name="connsiteY0" fmla="*/ 606333 h 1407559"/>
              <a:gd name="connsiteX1" fmla="*/ 1031215 w 2065229"/>
              <a:gd name="connsiteY1" fmla="*/ 408 h 1407559"/>
              <a:gd name="connsiteX2" fmla="*/ 2065229 w 2065229"/>
              <a:gd name="connsiteY2" fmla="*/ 698530 h 1407559"/>
              <a:gd name="connsiteX3" fmla="*/ 1311361 w 2065229"/>
              <a:gd name="connsiteY3" fmla="*/ 1382046 h 1407559"/>
              <a:gd name="connsiteX4" fmla="*/ 432425 w 2065229"/>
              <a:gd name="connsiteY4" fmla="*/ 1198473 h 1407559"/>
              <a:gd name="connsiteX5" fmla="*/ 17618 w 2065229"/>
              <a:gd name="connsiteY5" fmla="*/ 606333 h 1407559"/>
              <a:gd name="connsiteX0" fmla="*/ 18044 w 2055414"/>
              <a:gd name="connsiteY0" fmla="*/ 697284 h 1407152"/>
              <a:gd name="connsiteX1" fmla="*/ 1021400 w 2055414"/>
              <a:gd name="connsiteY1" fmla="*/ 1 h 1407152"/>
              <a:gd name="connsiteX2" fmla="*/ 2055414 w 2055414"/>
              <a:gd name="connsiteY2" fmla="*/ 698123 h 1407152"/>
              <a:gd name="connsiteX3" fmla="*/ 1301546 w 2055414"/>
              <a:gd name="connsiteY3" fmla="*/ 1381639 h 1407152"/>
              <a:gd name="connsiteX4" fmla="*/ 422610 w 2055414"/>
              <a:gd name="connsiteY4" fmla="*/ 1198066 h 1407152"/>
              <a:gd name="connsiteX5" fmla="*/ 18044 w 2055414"/>
              <a:gd name="connsiteY5" fmla="*/ 697284 h 1407152"/>
              <a:gd name="connsiteX0" fmla="*/ 75030 w 2112400"/>
              <a:gd name="connsiteY0" fmla="*/ 697284 h 1390231"/>
              <a:gd name="connsiteX1" fmla="*/ 1078386 w 2112400"/>
              <a:gd name="connsiteY1" fmla="*/ 1 h 1390231"/>
              <a:gd name="connsiteX2" fmla="*/ 2112400 w 2112400"/>
              <a:gd name="connsiteY2" fmla="*/ 698123 h 1390231"/>
              <a:gd name="connsiteX3" fmla="*/ 1358532 w 2112400"/>
              <a:gd name="connsiteY3" fmla="*/ 1381639 h 1390231"/>
              <a:gd name="connsiteX4" fmla="*/ 183582 w 2112400"/>
              <a:gd name="connsiteY4" fmla="*/ 1051540 h 1390231"/>
              <a:gd name="connsiteX5" fmla="*/ 75030 w 2112400"/>
              <a:gd name="connsiteY5" fmla="*/ 697284 h 1390231"/>
              <a:gd name="connsiteX0" fmla="*/ 75030 w 2112400"/>
              <a:gd name="connsiteY0" fmla="*/ 697284 h 1329834"/>
              <a:gd name="connsiteX1" fmla="*/ 1078386 w 2112400"/>
              <a:gd name="connsiteY1" fmla="*/ 1 h 1329834"/>
              <a:gd name="connsiteX2" fmla="*/ 2112400 w 2112400"/>
              <a:gd name="connsiteY2" fmla="*/ 698123 h 1329834"/>
              <a:gd name="connsiteX3" fmla="*/ 1330354 w 2112400"/>
              <a:gd name="connsiteY3" fmla="*/ 1319068 h 1329834"/>
              <a:gd name="connsiteX4" fmla="*/ 183582 w 2112400"/>
              <a:gd name="connsiteY4" fmla="*/ 1051540 h 1329834"/>
              <a:gd name="connsiteX5" fmla="*/ 75030 w 2112400"/>
              <a:gd name="connsiteY5" fmla="*/ 697284 h 1329834"/>
              <a:gd name="connsiteX0" fmla="*/ 56820 w 2094190"/>
              <a:gd name="connsiteY0" fmla="*/ 697284 h 1326889"/>
              <a:gd name="connsiteX1" fmla="*/ 1060176 w 2094190"/>
              <a:gd name="connsiteY1" fmla="*/ 1 h 1326889"/>
              <a:gd name="connsiteX2" fmla="*/ 2094190 w 2094190"/>
              <a:gd name="connsiteY2" fmla="*/ 698123 h 1326889"/>
              <a:gd name="connsiteX3" fmla="*/ 1312144 w 2094190"/>
              <a:gd name="connsiteY3" fmla="*/ 1319068 h 1326889"/>
              <a:gd name="connsiteX4" fmla="*/ 223535 w 2094190"/>
              <a:gd name="connsiteY4" fmla="*/ 1014690 h 1326889"/>
              <a:gd name="connsiteX5" fmla="*/ 56820 w 2094190"/>
              <a:gd name="connsiteY5" fmla="*/ 697284 h 132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190" h="1326889">
                <a:moveTo>
                  <a:pt x="56820" y="697284"/>
                </a:moveTo>
                <a:cubicBezTo>
                  <a:pt x="196260" y="528169"/>
                  <a:pt x="720614" y="-139"/>
                  <a:pt x="1060176" y="1"/>
                </a:cubicBezTo>
                <a:cubicBezTo>
                  <a:pt x="1399738" y="141"/>
                  <a:pt x="1749519" y="465416"/>
                  <a:pt x="2094190" y="698123"/>
                </a:cubicBezTo>
                <a:cubicBezTo>
                  <a:pt x="2094190" y="1130403"/>
                  <a:pt x="1623920" y="1266307"/>
                  <a:pt x="1312144" y="1319068"/>
                </a:cubicBezTo>
                <a:cubicBezTo>
                  <a:pt x="1000368" y="1371829"/>
                  <a:pt x="388698" y="1145142"/>
                  <a:pt x="223535" y="1014690"/>
                </a:cubicBezTo>
                <a:cubicBezTo>
                  <a:pt x="58372" y="884238"/>
                  <a:pt x="-82620" y="866399"/>
                  <a:pt x="56820" y="697284"/>
                </a:cubicBezTo>
                <a:close/>
              </a:path>
            </a:pathLst>
          </a:custGeom>
          <a:solidFill>
            <a:schemeClr val="accent3">
              <a:alpha val="52000"/>
            </a:schemeClr>
          </a:solidFill>
          <a:ln w="9525">
            <a:noFill/>
            <a:miter lim="800000"/>
            <a:headEnd/>
            <a:tailEnd/>
          </a:ln>
          <a:effectLst>
            <a:softEdge rad="139700"/>
          </a:effectLst>
        </p:spPr>
        <p:txBody>
          <a:bodyPr rot="0" vert="horz" wrap="square" lIns="91440" tIns="45720" rIns="91440" bIns="45720" anchor="ctr" anchorCtr="0" upright="1">
            <a:noAutofit/>
          </a:bodyPr>
          <a:lstStyle/>
          <a:p>
            <a:endParaRPr lang="fr-FR">
              <a:solidFill>
                <a:prstClr val="black"/>
              </a:solidFill>
            </a:endParaRPr>
          </a:p>
        </p:txBody>
      </p:sp>
      <p:sp>
        <p:nvSpPr>
          <p:cNvPr id="55" name="ZoneTexte 54"/>
          <p:cNvSpPr txBox="1"/>
          <p:nvPr/>
        </p:nvSpPr>
        <p:spPr>
          <a:xfrm>
            <a:off x="2231712" y="509531"/>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2" name="Rectangle 77">
            <a:extLst>
              <a:ext uri="{FF2B5EF4-FFF2-40B4-BE49-F238E27FC236}">
                <a16:creationId xmlns:a16="http://schemas.microsoft.com/office/drawing/2014/main" id="{37D556AA-DBD2-406F-81FB-7A5F68CECE89}"/>
              </a:ext>
            </a:extLst>
          </p:cNvPr>
          <p:cNvSpPr>
            <a:spLocks noChangeArrowheads="1"/>
          </p:cNvSpPr>
          <p:nvPr/>
        </p:nvSpPr>
        <p:spPr bwMode="auto">
          <a:xfrm>
            <a:off x="179388" y="1123353"/>
            <a:ext cx="867505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85750">
              <a:spcAft>
                <a:spcPts val="600"/>
              </a:spcAft>
              <a:buFont typeface="Wingdings" pitchFamily="2" charset="2"/>
              <a:buChar char="v"/>
              <a:defRPr/>
            </a:pPr>
            <a:r>
              <a:rPr lang="fr-FR" altLang="fr-FR" b="1" kern="0" dirty="0">
                <a:solidFill>
                  <a:schemeClr val="tx2"/>
                </a:solidFill>
                <a:latin typeface="+mj-lt"/>
                <a:ea typeface="ＭＳ Ｐゴシック" pitchFamily="-84" charset="-128"/>
              </a:rPr>
              <a:t>Turbulence de relief (orographique)</a:t>
            </a:r>
          </a:p>
          <a:p>
            <a:pPr marL="0" marR="0" lvl="0" indent="0" algn="l" defTabSz="914400" rtl="0" eaLnBrk="0" fontAlgn="base" latinLnBrk="0" hangingPunct="0">
              <a:spcBef>
                <a:spcPct val="0"/>
              </a:spcBef>
              <a:spcAft>
                <a:spcPts val="600"/>
              </a:spcAft>
              <a:buClrTx/>
              <a:buSzTx/>
              <a:buFontTx/>
              <a:buNone/>
              <a:tabLst/>
            </a:pPr>
            <a:r>
              <a:rPr lang="fr-FR" altLang="fr-FR" sz="1600" kern="0" dirty="0">
                <a:latin typeface="Candara"/>
                <a:ea typeface="ＭＳ Ｐゴシック" pitchFamily="-84" charset="-128"/>
              </a:rPr>
              <a:t>La virulence de l’ascendance et de la turbulence dépend de la forme du relief et de la force du vent.</a:t>
            </a: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8" name="Rectangle 87">
            <a:extLst>
              <a:ext uri="{FF2B5EF4-FFF2-40B4-BE49-F238E27FC236}">
                <a16:creationId xmlns:a16="http://schemas.microsoft.com/office/drawing/2014/main" id="{A3FDC8F9-3E42-DA47-A692-A8893CB965A0}"/>
              </a:ext>
            </a:extLst>
          </p:cNvPr>
          <p:cNvSpPr>
            <a:spLocks noChangeArrowheads="1"/>
          </p:cNvSpPr>
          <p:nvPr/>
        </p:nvSpPr>
        <p:spPr bwMode="auto">
          <a:xfrm>
            <a:off x="4301427" y="4424056"/>
            <a:ext cx="2294720" cy="1712848"/>
          </a:xfrm>
          <a:custGeom>
            <a:avLst/>
            <a:gdLst>
              <a:gd name="connsiteX0" fmla="*/ 0 w 2282528"/>
              <a:gd name="connsiteY0" fmla="*/ 0 h 1800493"/>
              <a:gd name="connsiteX1" fmla="*/ 2282528 w 2282528"/>
              <a:gd name="connsiteY1" fmla="*/ 0 h 1800493"/>
              <a:gd name="connsiteX2" fmla="*/ 2282528 w 2282528"/>
              <a:gd name="connsiteY2" fmla="*/ 1800493 h 1800493"/>
              <a:gd name="connsiteX3" fmla="*/ 0 w 2282528"/>
              <a:gd name="connsiteY3" fmla="*/ 1800493 h 1800493"/>
              <a:gd name="connsiteX4" fmla="*/ 0 w 2282528"/>
              <a:gd name="connsiteY4" fmla="*/ 0 h 1800493"/>
              <a:gd name="connsiteX0" fmla="*/ 0 w 2282528"/>
              <a:gd name="connsiteY0" fmla="*/ 0 h 1800493"/>
              <a:gd name="connsiteX1" fmla="*/ 1024100 w 2282528"/>
              <a:gd name="connsiteY1" fmla="*/ 3862 h 1800493"/>
              <a:gd name="connsiteX2" fmla="*/ 2282528 w 2282528"/>
              <a:gd name="connsiteY2" fmla="*/ 0 h 1800493"/>
              <a:gd name="connsiteX3" fmla="*/ 2282528 w 2282528"/>
              <a:gd name="connsiteY3" fmla="*/ 1800493 h 1800493"/>
              <a:gd name="connsiteX4" fmla="*/ 0 w 2282528"/>
              <a:gd name="connsiteY4" fmla="*/ 1800493 h 1800493"/>
              <a:gd name="connsiteX5" fmla="*/ 0 w 2282528"/>
              <a:gd name="connsiteY5" fmla="*/ 0 h 1800493"/>
              <a:gd name="connsiteX0" fmla="*/ 0 w 2282528"/>
              <a:gd name="connsiteY0" fmla="*/ 132089 h 1932582"/>
              <a:gd name="connsiteX1" fmla="*/ 1024100 w 2282528"/>
              <a:gd name="connsiteY1" fmla="*/ 135951 h 1932582"/>
              <a:gd name="connsiteX2" fmla="*/ 2282528 w 2282528"/>
              <a:gd name="connsiteY2" fmla="*/ 132089 h 1932582"/>
              <a:gd name="connsiteX3" fmla="*/ 2282528 w 2282528"/>
              <a:gd name="connsiteY3" fmla="*/ 1932582 h 1932582"/>
              <a:gd name="connsiteX4" fmla="*/ 0 w 2282528"/>
              <a:gd name="connsiteY4" fmla="*/ 1932582 h 1932582"/>
              <a:gd name="connsiteX5" fmla="*/ 0 w 2282528"/>
              <a:gd name="connsiteY5" fmla="*/ 132089 h 1932582"/>
              <a:gd name="connsiteX0" fmla="*/ 0 w 2282528"/>
              <a:gd name="connsiteY0" fmla="*/ 132090 h 1932583"/>
              <a:gd name="connsiteX1" fmla="*/ 1024100 w 2282528"/>
              <a:gd name="connsiteY1" fmla="*/ 135952 h 1932583"/>
              <a:gd name="connsiteX2" fmla="*/ 2282528 w 2282528"/>
              <a:gd name="connsiteY2" fmla="*/ 132090 h 1932583"/>
              <a:gd name="connsiteX3" fmla="*/ 2282528 w 2282528"/>
              <a:gd name="connsiteY3" fmla="*/ 1932583 h 1932583"/>
              <a:gd name="connsiteX4" fmla="*/ 0 w 2282528"/>
              <a:gd name="connsiteY4" fmla="*/ 1932583 h 1932583"/>
              <a:gd name="connsiteX5" fmla="*/ 0 w 2282528"/>
              <a:gd name="connsiteY5" fmla="*/ 132090 h 1932583"/>
              <a:gd name="connsiteX0" fmla="*/ 0 w 2291287"/>
              <a:gd name="connsiteY0" fmla="*/ 164377 h 1964870"/>
              <a:gd name="connsiteX1" fmla="*/ 1024100 w 2291287"/>
              <a:gd name="connsiteY1" fmla="*/ 168239 h 1964870"/>
              <a:gd name="connsiteX2" fmla="*/ 2157956 w 2291287"/>
              <a:gd name="connsiteY2" fmla="*/ 82896 h 1964870"/>
              <a:gd name="connsiteX3" fmla="*/ 2282528 w 2291287"/>
              <a:gd name="connsiteY3" fmla="*/ 164377 h 1964870"/>
              <a:gd name="connsiteX4" fmla="*/ 2282528 w 2291287"/>
              <a:gd name="connsiteY4" fmla="*/ 1964870 h 1964870"/>
              <a:gd name="connsiteX5" fmla="*/ 0 w 2291287"/>
              <a:gd name="connsiteY5" fmla="*/ 1964870 h 1964870"/>
              <a:gd name="connsiteX6" fmla="*/ 0 w 2291287"/>
              <a:gd name="connsiteY6" fmla="*/ 164377 h 1964870"/>
              <a:gd name="connsiteX0" fmla="*/ 0 w 2298219"/>
              <a:gd name="connsiteY0" fmla="*/ 132091 h 1932584"/>
              <a:gd name="connsiteX1" fmla="*/ 1024100 w 2298219"/>
              <a:gd name="connsiteY1" fmla="*/ 135953 h 1932584"/>
              <a:gd name="connsiteX2" fmla="*/ 2157956 w 2298219"/>
              <a:gd name="connsiteY2" fmla="*/ 50610 h 1932584"/>
              <a:gd name="connsiteX3" fmla="*/ 2294720 w 2298219"/>
              <a:gd name="connsiteY3" fmla="*/ 656347 h 1932584"/>
              <a:gd name="connsiteX4" fmla="*/ 2282528 w 2298219"/>
              <a:gd name="connsiteY4" fmla="*/ 1932584 h 1932584"/>
              <a:gd name="connsiteX5" fmla="*/ 0 w 2298219"/>
              <a:gd name="connsiteY5" fmla="*/ 1932584 h 1932584"/>
              <a:gd name="connsiteX6" fmla="*/ 0 w 2298219"/>
              <a:gd name="connsiteY6" fmla="*/ 132091 h 1932584"/>
              <a:gd name="connsiteX0" fmla="*/ 0 w 2294720"/>
              <a:gd name="connsiteY0" fmla="*/ 132091 h 1932584"/>
              <a:gd name="connsiteX1" fmla="*/ 1024100 w 2294720"/>
              <a:gd name="connsiteY1" fmla="*/ 135953 h 1932584"/>
              <a:gd name="connsiteX2" fmla="*/ 1926308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0 w 2294720"/>
              <a:gd name="connsiteY0" fmla="*/ 132091 h 1932584"/>
              <a:gd name="connsiteX1" fmla="*/ 1024100 w 2294720"/>
              <a:gd name="connsiteY1" fmla="*/ 135953 h 1932584"/>
              <a:gd name="connsiteX2" fmla="*/ 1719044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2922 w 2297642"/>
              <a:gd name="connsiteY0" fmla="*/ 175259 h 1975752"/>
              <a:gd name="connsiteX1" fmla="*/ 112622 w 2297642"/>
              <a:gd name="connsiteY1" fmla="*/ 69394 h 1975752"/>
              <a:gd name="connsiteX2" fmla="*/ 1027022 w 2297642"/>
              <a:gd name="connsiteY2" fmla="*/ 179121 h 1975752"/>
              <a:gd name="connsiteX3" fmla="*/ 1721966 w 2297642"/>
              <a:gd name="connsiteY3" fmla="*/ 227890 h 1975752"/>
              <a:gd name="connsiteX4" fmla="*/ 2297642 w 2297642"/>
              <a:gd name="connsiteY4" fmla="*/ 699515 h 1975752"/>
              <a:gd name="connsiteX5" fmla="*/ 2285450 w 2297642"/>
              <a:gd name="connsiteY5" fmla="*/ 1975752 h 1975752"/>
              <a:gd name="connsiteX6" fmla="*/ 2922 w 2297642"/>
              <a:gd name="connsiteY6" fmla="*/ 1975752 h 1975752"/>
              <a:gd name="connsiteX7" fmla="*/ 2922 w 2297642"/>
              <a:gd name="connsiteY7" fmla="*/ 175259 h 1975752"/>
              <a:gd name="connsiteX0" fmla="*/ 0 w 2294720"/>
              <a:gd name="connsiteY0" fmla="*/ 170577 h 1971070"/>
              <a:gd name="connsiteX1" fmla="*/ 207236 w 2294720"/>
              <a:gd name="connsiteY1" fmla="*/ 76904 h 1971070"/>
              <a:gd name="connsiteX2" fmla="*/ 1024100 w 2294720"/>
              <a:gd name="connsiteY2" fmla="*/ 174439 h 1971070"/>
              <a:gd name="connsiteX3" fmla="*/ 1719044 w 2294720"/>
              <a:gd name="connsiteY3" fmla="*/ 223208 h 1971070"/>
              <a:gd name="connsiteX4" fmla="*/ 2294720 w 2294720"/>
              <a:gd name="connsiteY4" fmla="*/ 694833 h 1971070"/>
              <a:gd name="connsiteX5" fmla="*/ 2282528 w 2294720"/>
              <a:gd name="connsiteY5" fmla="*/ 1971070 h 1971070"/>
              <a:gd name="connsiteX6" fmla="*/ 0 w 2294720"/>
              <a:gd name="connsiteY6" fmla="*/ 1971070 h 1971070"/>
              <a:gd name="connsiteX7" fmla="*/ 0 w 2294720"/>
              <a:gd name="connsiteY7" fmla="*/ 170577 h 1971070"/>
              <a:gd name="connsiteX0" fmla="*/ 12192 w 2294720"/>
              <a:gd name="connsiteY0" fmla="*/ 386286 h 1894171"/>
              <a:gd name="connsiteX1" fmla="*/ 207236 w 2294720"/>
              <a:gd name="connsiteY1" fmla="*/ 5 h 1894171"/>
              <a:gd name="connsiteX2" fmla="*/ 1024100 w 2294720"/>
              <a:gd name="connsiteY2" fmla="*/ 97540 h 1894171"/>
              <a:gd name="connsiteX3" fmla="*/ 1719044 w 2294720"/>
              <a:gd name="connsiteY3" fmla="*/ 146309 h 1894171"/>
              <a:gd name="connsiteX4" fmla="*/ 2294720 w 2294720"/>
              <a:gd name="connsiteY4" fmla="*/ 617934 h 1894171"/>
              <a:gd name="connsiteX5" fmla="*/ 2282528 w 2294720"/>
              <a:gd name="connsiteY5" fmla="*/ 1894171 h 1894171"/>
              <a:gd name="connsiteX6" fmla="*/ 0 w 2294720"/>
              <a:gd name="connsiteY6" fmla="*/ 1894171 h 1894171"/>
              <a:gd name="connsiteX7" fmla="*/ 12192 w 2294720"/>
              <a:gd name="connsiteY7" fmla="*/ 386286 h 1894171"/>
              <a:gd name="connsiteX0" fmla="*/ 0 w 2294720"/>
              <a:gd name="connsiteY0" fmla="*/ 556971 h 1894168"/>
              <a:gd name="connsiteX1" fmla="*/ 207236 w 2294720"/>
              <a:gd name="connsiteY1" fmla="*/ 2 h 1894168"/>
              <a:gd name="connsiteX2" fmla="*/ 1024100 w 2294720"/>
              <a:gd name="connsiteY2" fmla="*/ 97537 h 1894168"/>
              <a:gd name="connsiteX3" fmla="*/ 1719044 w 2294720"/>
              <a:gd name="connsiteY3" fmla="*/ 146306 h 1894168"/>
              <a:gd name="connsiteX4" fmla="*/ 2294720 w 2294720"/>
              <a:gd name="connsiteY4" fmla="*/ 617931 h 1894168"/>
              <a:gd name="connsiteX5" fmla="*/ 2282528 w 2294720"/>
              <a:gd name="connsiteY5" fmla="*/ 1894168 h 1894168"/>
              <a:gd name="connsiteX6" fmla="*/ 0 w 2294720"/>
              <a:gd name="connsiteY6" fmla="*/ 1894168 h 1894168"/>
              <a:gd name="connsiteX7" fmla="*/ 0 w 2294720"/>
              <a:gd name="connsiteY7" fmla="*/ 556971 h 1894168"/>
              <a:gd name="connsiteX0" fmla="*/ 0 w 2294720"/>
              <a:gd name="connsiteY0" fmla="*/ 462174 h 1799371"/>
              <a:gd name="connsiteX1" fmla="*/ 463268 w 2294720"/>
              <a:gd name="connsiteY1" fmla="*/ 149045 h 1799371"/>
              <a:gd name="connsiteX2" fmla="*/ 1024100 w 2294720"/>
              <a:gd name="connsiteY2" fmla="*/ 2740 h 1799371"/>
              <a:gd name="connsiteX3" fmla="*/ 1719044 w 2294720"/>
              <a:gd name="connsiteY3" fmla="*/ 51509 h 1799371"/>
              <a:gd name="connsiteX4" fmla="*/ 2294720 w 2294720"/>
              <a:gd name="connsiteY4" fmla="*/ 523134 h 1799371"/>
              <a:gd name="connsiteX5" fmla="*/ 2282528 w 2294720"/>
              <a:gd name="connsiteY5" fmla="*/ 1799371 h 1799371"/>
              <a:gd name="connsiteX6" fmla="*/ 0 w 2294720"/>
              <a:gd name="connsiteY6" fmla="*/ 1799371 h 1799371"/>
              <a:gd name="connsiteX7" fmla="*/ 0 w 2294720"/>
              <a:gd name="connsiteY7" fmla="*/ 462174 h 1799371"/>
              <a:gd name="connsiteX0" fmla="*/ 0 w 2294720"/>
              <a:gd name="connsiteY0" fmla="*/ 410667 h 1747864"/>
              <a:gd name="connsiteX1" fmla="*/ 463268 w 2294720"/>
              <a:gd name="connsiteY1" fmla="*/ 97538 h 1747864"/>
              <a:gd name="connsiteX2" fmla="*/ 1182596 w 2294720"/>
              <a:gd name="connsiteY2" fmla="*/ 36577 h 1747864"/>
              <a:gd name="connsiteX3" fmla="*/ 1719044 w 2294720"/>
              <a:gd name="connsiteY3" fmla="*/ 2 h 1747864"/>
              <a:gd name="connsiteX4" fmla="*/ 2294720 w 2294720"/>
              <a:gd name="connsiteY4" fmla="*/ 471627 h 1747864"/>
              <a:gd name="connsiteX5" fmla="*/ 2282528 w 2294720"/>
              <a:gd name="connsiteY5" fmla="*/ 1747864 h 1747864"/>
              <a:gd name="connsiteX6" fmla="*/ 0 w 2294720"/>
              <a:gd name="connsiteY6" fmla="*/ 1747864 h 1747864"/>
              <a:gd name="connsiteX7" fmla="*/ 0 w 2294720"/>
              <a:gd name="connsiteY7" fmla="*/ 410667 h 1747864"/>
              <a:gd name="connsiteX0" fmla="*/ 0 w 2294720"/>
              <a:gd name="connsiteY0" fmla="*/ 431435 h 1768632"/>
              <a:gd name="connsiteX1" fmla="*/ 463268 w 2294720"/>
              <a:gd name="connsiteY1" fmla="*/ 118306 h 1768632"/>
              <a:gd name="connsiteX2" fmla="*/ 1719044 w 2294720"/>
              <a:gd name="connsiteY2" fmla="*/ 20770 h 1768632"/>
              <a:gd name="connsiteX3" fmla="*/ 2294720 w 2294720"/>
              <a:gd name="connsiteY3" fmla="*/ 492395 h 1768632"/>
              <a:gd name="connsiteX4" fmla="*/ 2282528 w 2294720"/>
              <a:gd name="connsiteY4" fmla="*/ 1768632 h 1768632"/>
              <a:gd name="connsiteX5" fmla="*/ 0 w 2294720"/>
              <a:gd name="connsiteY5" fmla="*/ 1768632 h 1768632"/>
              <a:gd name="connsiteX6" fmla="*/ 0 w 2294720"/>
              <a:gd name="connsiteY6" fmla="*/ 431435 h 1768632"/>
              <a:gd name="connsiteX0" fmla="*/ 0 w 2306912"/>
              <a:gd name="connsiteY0" fmla="*/ 528971 h 1768632"/>
              <a:gd name="connsiteX1" fmla="*/ 475460 w 2306912"/>
              <a:gd name="connsiteY1" fmla="*/ 118306 h 1768632"/>
              <a:gd name="connsiteX2" fmla="*/ 1731236 w 2306912"/>
              <a:gd name="connsiteY2" fmla="*/ 20770 h 1768632"/>
              <a:gd name="connsiteX3" fmla="*/ 2306912 w 2306912"/>
              <a:gd name="connsiteY3" fmla="*/ 492395 h 1768632"/>
              <a:gd name="connsiteX4" fmla="*/ 2294720 w 2306912"/>
              <a:gd name="connsiteY4" fmla="*/ 1768632 h 1768632"/>
              <a:gd name="connsiteX5" fmla="*/ 12192 w 2306912"/>
              <a:gd name="connsiteY5" fmla="*/ 1768632 h 1768632"/>
              <a:gd name="connsiteX6" fmla="*/ 0 w 2306912"/>
              <a:gd name="connsiteY6" fmla="*/ 528971 h 1768632"/>
              <a:gd name="connsiteX0" fmla="*/ 0 w 2306912"/>
              <a:gd name="connsiteY0" fmla="*/ 532947 h 1772608"/>
              <a:gd name="connsiteX1" fmla="*/ 731492 w 2306912"/>
              <a:gd name="connsiteY1" fmla="*/ 97898 h 1772608"/>
              <a:gd name="connsiteX2" fmla="*/ 1731236 w 2306912"/>
              <a:gd name="connsiteY2" fmla="*/ 24746 h 1772608"/>
              <a:gd name="connsiteX3" fmla="*/ 2306912 w 2306912"/>
              <a:gd name="connsiteY3" fmla="*/ 496371 h 1772608"/>
              <a:gd name="connsiteX4" fmla="*/ 2294720 w 2306912"/>
              <a:gd name="connsiteY4" fmla="*/ 1772608 h 1772608"/>
              <a:gd name="connsiteX5" fmla="*/ 12192 w 2306912"/>
              <a:gd name="connsiteY5" fmla="*/ 1772608 h 1772608"/>
              <a:gd name="connsiteX6" fmla="*/ 0 w 2306912"/>
              <a:gd name="connsiteY6" fmla="*/ 532947 h 1772608"/>
              <a:gd name="connsiteX0" fmla="*/ 0 w 2306912"/>
              <a:gd name="connsiteY0" fmla="*/ 446811 h 1686472"/>
              <a:gd name="connsiteX1" fmla="*/ 731492 w 2306912"/>
              <a:gd name="connsiteY1" fmla="*/ 11762 h 1686472"/>
              <a:gd name="connsiteX2" fmla="*/ 1828772 w 2306912"/>
              <a:gd name="connsiteY2" fmla="*/ 255602 h 1686472"/>
              <a:gd name="connsiteX3" fmla="*/ 2306912 w 2306912"/>
              <a:gd name="connsiteY3" fmla="*/ 410235 h 1686472"/>
              <a:gd name="connsiteX4" fmla="*/ 2294720 w 2306912"/>
              <a:gd name="connsiteY4" fmla="*/ 1686472 h 1686472"/>
              <a:gd name="connsiteX5" fmla="*/ 12192 w 2306912"/>
              <a:gd name="connsiteY5" fmla="*/ 1686472 h 1686472"/>
              <a:gd name="connsiteX6" fmla="*/ 0 w 2306912"/>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52037 h 1691698"/>
              <a:gd name="connsiteX1" fmla="*/ 731492 w 2294720"/>
              <a:gd name="connsiteY1" fmla="*/ 16988 h 1691698"/>
              <a:gd name="connsiteX2" fmla="*/ 1645892 w 2294720"/>
              <a:gd name="connsiteY2" fmla="*/ 224252 h 1691698"/>
              <a:gd name="connsiteX3" fmla="*/ 2294720 w 2294720"/>
              <a:gd name="connsiteY3" fmla="*/ 915333 h 1691698"/>
              <a:gd name="connsiteX4" fmla="*/ 2294720 w 2294720"/>
              <a:gd name="connsiteY4" fmla="*/ 1691698 h 1691698"/>
              <a:gd name="connsiteX5" fmla="*/ 12192 w 2294720"/>
              <a:gd name="connsiteY5" fmla="*/ 1691698 h 1691698"/>
              <a:gd name="connsiteX6" fmla="*/ 0 w 2294720"/>
              <a:gd name="connsiteY6" fmla="*/ 452037 h 1691698"/>
              <a:gd name="connsiteX0" fmla="*/ 0 w 2294720"/>
              <a:gd name="connsiteY0" fmla="*/ 435478 h 1675139"/>
              <a:gd name="connsiteX1" fmla="*/ 731492 w 2294720"/>
              <a:gd name="connsiteY1" fmla="*/ 429 h 1675139"/>
              <a:gd name="connsiteX2" fmla="*/ 1645892 w 2294720"/>
              <a:gd name="connsiteY2" fmla="*/ 207693 h 1675139"/>
              <a:gd name="connsiteX3" fmla="*/ 2294720 w 2294720"/>
              <a:gd name="connsiteY3" fmla="*/ 898774 h 1675139"/>
              <a:gd name="connsiteX4" fmla="*/ 2294720 w 2294720"/>
              <a:gd name="connsiteY4" fmla="*/ 1675139 h 1675139"/>
              <a:gd name="connsiteX5" fmla="*/ 12192 w 2294720"/>
              <a:gd name="connsiteY5" fmla="*/ 1675139 h 1675139"/>
              <a:gd name="connsiteX6" fmla="*/ 0 w 2294720"/>
              <a:gd name="connsiteY6" fmla="*/ 435478 h 1675139"/>
              <a:gd name="connsiteX0" fmla="*/ 0 w 2294720"/>
              <a:gd name="connsiteY0" fmla="*/ 435478 h 1675139"/>
              <a:gd name="connsiteX1" fmla="*/ 189891 w 2294720"/>
              <a:gd name="connsiteY1" fmla="*/ 170989 h 1675139"/>
              <a:gd name="connsiteX2" fmla="*/ 731492 w 2294720"/>
              <a:gd name="connsiteY2" fmla="*/ 429 h 1675139"/>
              <a:gd name="connsiteX3" fmla="*/ 1645892 w 2294720"/>
              <a:gd name="connsiteY3" fmla="*/ 207693 h 1675139"/>
              <a:gd name="connsiteX4" fmla="*/ 2294720 w 2294720"/>
              <a:gd name="connsiteY4" fmla="*/ 898774 h 1675139"/>
              <a:gd name="connsiteX5" fmla="*/ 2294720 w 2294720"/>
              <a:gd name="connsiteY5" fmla="*/ 1675139 h 1675139"/>
              <a:gd name="connsiteX6" fmla="*/ 12192 w 2294720"/>
              <a:gd name="connsiteY6" fmla="*/ 1675139 h 1675139"/>
              <a:gd name="connsiteX7" fmla="*/ 0 w 2294720"/>
              <a:gd name="connsiteY7" fmla="*/ 435478 h 1675139"/>
              <a:gd name="connsiteX0" fmla="*/ 0 w 2294720"/>
              <a:gd name="connsiteY0" fmla="*/ 435478 h 1675139"/>
              <a:gd name="connsiteX1" fmla="*/ 189891 w 2294720"/>
              <a:gd name="connsiteY1" fmla="*/ 170989 h 1675139"/>
              <a:gd name="connsiteX2" fmla="*/ 731492 w 2294720"/>
              <a:gd name="connsiteY2" fmla="*/ 429 h 1675139"/>
              <a:gd name="connsiteX3" fmla="*/ 1645892 w 2294720"/>
              <a:gd name="connsiteY3" fmla="*/ 207693 h 1675139"/>
              <a:gd name="connsiteX4" fmla="*/ 2294720 w 2294720"/>
              <a:gd name="connsiteY4" fmla="*/ 898774 h 1675139"/>
              <a:gd name="connsiteX5" fmla="*/ 2294720 w 2294720"/>
              <a:gd name="connsiteY5" fmla="*/ 1675139 h 1675139"/>
              <a:gd name="connsiteX6" fmla="*/ 12192 w 2294720"/>
              <a:gd name="connsiteY6" fmla="*/ 1675139 h 1675139"/>
              <a:gd name="connsiteX7" fmla="*/ 0 w 2294720"/>
              <a:gd name="connsiteY7" fmla="*/ 435478 h 1675139"/>
              <a:gd name="connsiteX0" fmla="*/ 0 w 2294720"/>
              <a:gd name="connsiteY0" fmla="*/ 435478 h 1675139"/>
              <a:gd name="connsiteX1" fmla="*/ 109209 w 2294720"/>
              <a:gd name="connsiteY1" fmla="*/ 170989 h 1675139"/>
              <a:gd name="connsiteX2" fmla="*/ 731492 w 2294720"/>
              <a:gd name="connsiteY2" fmla="*/ 429 h 1675139"/>
              <a:gd name="connsiteX3" fmla="*/ 1645892 w 2294720"/>
              <a:gd name="connsiteY3" fmla="*/ 207693 h 1675139"/>
              <a:gd name="connsiteX4" fmla="*/ 2294720 w 2294720"/>
              <a:gd name="connsiteY4" fmla="*/ 898774 h 1675139"/>
              <a:gd name="connsiteX5" fmla="*/ 2294720 w 2294720"/>
              <a:gd name="connsiteY5" fmla="*/ 1675139 h 1675139"/>
              <a:gd name="connsiteX6" fmla="*/ 12192 w 2294720"/>
              <a:gd name="connsiteY6" fmla="*/ 1675139 h 1675139"/>
              <a:gd name="connsiteX7" fmla="*/ 0 w 2294720"/>
              <a:gd name="connsiteY7" fmla="*/ 435478 h 167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4720" h="1675139">
                <a:moveTo>
                  <a:pt x="0" y="435478"/>
                </a:moveTo>
                <a:cubicBezTo>
                  <a:pt x="29617" y="184786"/>
                  <a:pt x="61253" y="250072"/>
                  <a:pt x="109209" y="170989"/>
                </a:cubicBezTo>
                <a:cubicBezTo>
                  <a:pt x="231124" y="98481"/>
                  <a:pt x="488825" y="-5688"/>
                  <a:pt x="731492" y="429"/>
                </a:cubicBezTo>
                <a:cubicBezTo>
                  <a:pt x="1115535" y="-7055"/>
                  <a:pt x="1291882" y="84385"/>
                  <a:pt x="1645892" y="207693"/>
                </a:cubicBezTo>
                <a:cubicBezTo>
                  <a:pt x="1916590" y="328969"/>
                  <a:pt x="2176422" y="536344"/>
                  <a:pt x="2294720" y="898774"/>
                </a:cubicBezTo>
                <a:lnTo>
                  <a:pt x="2294720" y="1675139"/>
                </a:lnTo>
                <a:lnTo>
                  <a:pt x="12192" y="1675139"/>
                </a:lnTo>
                <a:lnTo>
                  <a:pt x="0" y="435478"/>
                </a:lnTo>
                <a:close/>
              </a:path>
            </a:pathLst>
          </a:custGeom>
          <a:solidFill>
            <a:schemeClr val="accent2">
              <a:alpha val="39000"/>
            </a:schemeClr>
          </a:solidFill>
          <a:ln w="9525">
            <a:noFill/>
            <a:miter lim="800000"/>
            <a:headEnd/>
            <a:tailEnd/>
          </a:ln>
          <a:effectLst>
            <a:softEdge rad="139700"/>
          </a:effec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90" name="Groupe 89">
            <a:extLst>
              <a:ext uri="{FF2B5EF4-FFF2-40B4-BE49-F238E27FC236}">
                <a16:creationId xmlns:a16="http://schemas.microsoft.com/office/drawing/2014/main" id="{6D0FC590-C227-184D-A884-E7040358092F}"/>
              </a:ext>
            </a:extLst>
          </p:cNvPr>
          <p:cNvGrpSpPr/>
          <p:nvPr/>
        </p:nvGrpSpPr>
        <p:grpSpPr>
          <a:xfrm>
            <a:off x="1595965" y="4123348"/>
            <a:ext cx="2763571" cy="1923971"/>
            <a:chOff x="3798949" y="3350491"/>
            <a:chExt cx="1517985" cy="1095075"/>
          </a:xfrm>
        </p:grpSpPr>
        <p:grpSp>
          <p:nvGrpSpPr>
            <p:cNvPr id="91" name="Groupe 90">
              <a:extLst>
                <a:ext uri="{FF2B5EF4-FFF2-40B4-BE49-F238E27FC236}">
                  <a16:creationId xmlns:a16="http://schemas.microsoft.com/office/drawing/2014/main" id="{FCD77189-17B7-864C-A378-04AD62344469}"/>
                </a:ext>
              </a:extLst>
            </p:cNvPr>
            <p:cNvGrpSpPr/>
            <p:nvPr/>
          </p:nvGrpSpPr>
          <p:grpSpPr>
            <a:xfrm>
              <a:off x="3798949" y="4148239"/>
              <a:ext cx="314817" cy="297327"/>
              <a:chOff x="2963263" y="3635798"/>
              <a:chExt cx="314817" cy="297327"/>
            </a:xfrm>
          </p:grpSpPr>
          <p:cxnSp>
            <p:nvCxnSpPr>
              <p:cNvPr id="101" name="Line 88">
                <a:extLst>
                  <a:ext uri="{FF2B5EF4-FFF2-40B4-BE49-F238E27FC236}">
                    <a16:creationId xmlns:a16="http://schemas.microsoft.com/office/drawing/2014/main" id="{155D988B-A09C-A44B-8A13-2C8E3967DD6D}"/>
                  </a:ext>
                </a:extLst>
              </p:cNvPr>
              <p:cNvCxnSpPr>
                <a:cxnSpLocks noChangeShapeType="1"/>
              </p:cNvCxnSpPr>
              <p:nvPr/>
            </p:nvCxnSpPr>
            <p:spPr bwMode="auto">
              <a:xfrm>
                <a:off x="2973974" y="3933125"/>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 name="Line 89">
                <a:extLst>
                  <a:ext uri="{FF2B5EF4-FFF2-40B4-BE49-F238E27FC236}">
                    <a16:creationId xmlns:a16="http://schemas.microsoft.com/office/drawing/2014/main" id="{089A1B7A-0147-4D4B-9CED-92DC757FF504}"/>
                  </a:ext>
                </a:extLst>
              </p:cNvPr>
              <p:cNvCxnSpPr>
                <a:cxnSpLocks noChangeShapeType="1"/>
              </p:cNvCxnSpPr>
              <p:nvPr/>
            </p:nvCxnSpPr>
            <p:spPr bwMode="auto">
              <a:xfrm>
                <a:off x="2966629" y="3774228"/>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3" name="Line 90">
                <a:extLst>
                  <a:ext uri="{FF2B5EF4-FFF2-40B4-BE49-F238E27FC236}">
                    <a16:creationId xmlns:a16="http://schemas.microsoft.com/office/drawing/2014/main" id="{0BB1880A-E5B1-7D49-A67C-5B283CD0678E}"/>
                  </a:ext>
                </a:extLst>
              </p:cNvPr>
              <p:cNvCxnSpPr>
                <a:cxnSpLocks noChangeShapeType="1"/>
              </p:cNvCxnSpPr>
              <p:nvPr/>
            </p:nvCxnSpPr>
            <p:spPr bwMode="auto">
              <a:xfrm>
                <a:off x="2963263" y="3635798"/>
                <a:ext cx="28071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92" name="Groupe 91">
              <a:extLst>
                <a:ext uri="{FF2B5EF4-FFF2-40B4-BE49-F238E27FC236}">
                  <a16:creationId xmlns:a16="http://schemas.microsoft.com/office/drawing/2014/main" id="{E5FF4DB9-CC26-3A42-97DB-FE95F8ED5DAE}"/>
                </a:ext>
              </a:extLst>
            </p:cNvPr>
            <p:cNvGrpSpPr/>
            <p:nvPr/>
          </p:nvGrpSpPr>
          <p:grpSpPr>
            <a:xfrm>
              <a:off x="4011515" y="3350491"/>
              <a:ext cx="798429" cy="1047566"/>
              <a:chOff x="3417804" y="2865326"/>
              <a:chExt cx="798429" cy="1047566"/>
            </a:xfrm>
          </p:grpSpPr>
          <p:sp>
            <p:nvSpPr>
              <p:cNvPr id="97" name="Arc 92">
                <a:extLst>
                  <a:ext uri="{FF2B5EF4-FFF2-40B4-BE49-F238E27FC236}">
                    <a16:creationId xmlns:a16="http://schemas.microsoft.com/office/drawing/2014/main" id="{70DF5FF9-CBCA-6848-BA88-1EE4A918538A}"/>
                  </a:ext>
                </a:extLst>
              </p:cNvPr>
              <p:cNvSpPr>
                <a:spLocks/>
              </p:cNvSpPr>
              <p:nvPr/>
            </p:nvSpPr>
            <p:spPr bwMode="auto">
              <a:xfrm rot="10758896" flipH="1">
                <a:off x="3464419" y="2865326"/>
                <a:ext cx="600405" cy="802180"/>
              </a:xfrm>
              <a:custGeom>
                <a:avLst/>
                <a:gdLst>
                  <a:gd name="G0" fmla="+- 519 0 0"/>
                  <a:gd name="G1" fmla="+- 21600 0 0"/>
                  <a:gd name="G2" fmla="+- 21600 0 0"/>
                  <a:gd name="T0" fmla="*/ 0 w 16782"/>
                  <a:gd name="T1" fmla="*/ 6 h 21600"/>
                  <a:gd name="T2" fmla="*/ 16782 w 16782"/>
                  <a:gd name="T3" fmla="*/ 7385 h 21600"/>
                  <a:gd name="T4" fmla="*/ 519 w 16782"/>
                  <a:gd name="T5" fmla="*/ 21600 h 21600"/>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746 w 17009"/>
                  <a:gd name="connsiteY1" fmla="*/ 745 h 22346"/>
                  <a:gd name="connsiteX2" fmla="*/ 17009 w 17009"/>
                  <a:gd name="connsiteY2" fmla="*/ 8130 h 22346"/>
                  <a:gd name="connsiteX3" fmla="*/ 746 w 17009"/>
                  <a:gd name="connsiteY3" fmla="*/ 22346 h 22346"/>
                  <a:gd name="connsiteX4" fmla="*/ 0 w 17009"/>
                  <a:gd name="connsiteY4" fmla="*/ 0 h 22346"/>
                  <a:gd name="connsiteX0" fmla="*/ 227 w 17009"/>
                  <a:gd name="connsiteY0" fmla="*/ 1243 h 22837"/>
                  <a:gd name="connsiteX1" fmla="*/ 746 w 17009"/>
                  <a:gd name="connsiteY1" fmla="*/ 1236 h 22837"/>
                  <a:gd name="connsiteX2" fmla="*/ 17009 w 17009"/>
                  <a:gd name="connsiteY2" fmla="*/ 8621 h 22837"/>
                  <a:gd name="connsiteX0" fmla="*/ 0 w 17009"/>
                  <a:gd name="connsiteY0" fmla="*/ 491 h 22837"/>
                  <a:gd name="connsiteX1" fmla="*/ 17009 w 17009"/>
                  <a:gd name="connsiteY1" fmla="*/ 8621 h 22837"/>
                  <a:gd name="connsiteX2" fmla="*/ 746 w 17009"/>
                  <a:gd name="connsiteY2" fmla="*/ 22837 h 22837"/>
                  <a:gd name="connsiteX3" fmla="*/ 0 w 17009"/>
                  <a:gd name="connsiteY3" fmla="*/ 491 h 22837"/>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17009 w 17009"/>
                  <a:gd name="connsiteY1" fmla="*/ 8130 h 22346"/>
                  <a:gd name="connsiteX2" fmla="*/ 746 w 17009"/>
                  <a:gd name="connsiteY2" fmla="*/ 22346 h 22346"/>
                  <a:gd name="connsiteX3" fmla="*/ 0 w 17009"/>
                  <a:gd name="connsiteY3" fmla="*/ 0 h 22346"/>
                  <a:gd name="connsiteX0" fmla="*/ 0 w 16782"/>
                  <a:gd name="connsiteY0" fmla="*/ 7 h 21601"/>
                  <a:gd name="connsiteX1" fmla="*/ 519 w 16782"/>
                  <a:gd name="connsiteY1" fmla="*/ 0 h 21601"/>
                  <a:gd name="connsiteX2" fmla="*/ 16782 w 16782"/>
                  <a:gd name="connsiteY2" fmla="*/ 7385 h 21601"/>
                  <a:gd name="connsiteX0" fmla="*/ 519 w 16782"/>
                  <a:gd name="connsiteY0" fmla="*/ 21601 h 21601"/>
                  <a:gd name="connsiteX1" fmla="*/ 16782 w 16782"/>
                  <a:gd name="connsiteY1" fmla="*/ 7385 h 21601"/>
                  <a:gd name="connsiteX2" fmla="*/ 519 w 16782"/>
                  <a:gd name="connsiteY2" fmla="*/ 21601 h 21601"/>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1890"/>
                  <a:gd name="connsiteX1" fmla="*/ 0 w 17139"/>
                  <a:gd name="connsiteY1" fmla="*/ 0 h 21890"/>
                  <a:gd name="connsiteX2" fmla="*/ 17139 w 17139"/>
                  <a:gd name="connsiteY2" fmla="*/ 8130 h 21890"/>
                  <a:gd name="connsiteX0" fmla="*/ 8447 w 17139"/>
                  <a:gd name="connsiteY0" fmla="*/ 21890 h 21890"/>
                  <a:gd name="connsiteX1" fmla="*/ 17139 w 17139"/>
                  <a:gd name="connsiteY1" fmla="*/ 8130 h 21890"/>
                  <a:gd name="connsiteX2" fmla="*/ 8447 w 17139"/>
                  <a:gd name="connsiteY2" fmla="*/ 21890 h 21890"/>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8639"/>
                  <a:gd name="connsiteY0" fmla="*/ 752 h 20817"/>
                  <a:gd name="connsiteX1" fmla="*/ 0 w 18639"/>
                  <a:gd name="connsiteY1" fmla="*/ 0 h 20817"/>
                  <a:gd name="connsiteX2" fmla="*/ 17139 w 18639"/>
                  <a:gd name="connsiteY2" fmla="*/ 8130 h 20817"/>
                  <a:gd name="connsiteX0" fmla="*/ 2803 w 18639"/>
                  <a:gd name="connsiteY0" fmla="*/ 20817 h 20817"/>
                  <a:gd name="connsiteX1" fmla="*/ 18639 w 18639"/>
                  <a:gd name="connsiteY1" fmla="*/ 6983 h 20817"/>
                  <a:gd name="connsiteX2" fmla="*/ 2803 w 18639"/>
                  <a:gd name="connsiteY2" fmla="*/ 20817 h 20817"/>
                  <a:gd name="connsiteX0" fmla="*/ 357 w 18397"/>
                  <a:gd name="connsiteY0" fmla="*/ 752 h 20817"/>
                  <a:gd name="connsiteX1" fmla="*/ 0 w 18397"/>
                  <a:gd name="connsiteY1" fmla="*/ 0 h 20817"/>
                  <a:gd name="connsiteX2" fmla="*/ 17139 w 18397"/>
                  <a:gd name="connsiteY2" fmla="*/ 8130 h 20817"/>
                  <a:gd name="connsiteX0" fmla="*/ 2803 w 18397"/>
                  <a:gd name="connsiteY0" fmla="*/ 20817 h 20817"/>
                  <a:gd name="connsiteX1" fmla="*/ 18397 w 18397"/>
                  <a:gd name="connsiteY1" fmla="*/ 5100 h 20817"/>
                  <a:gd name="connsiteX2" fmla="*/ 2803 w 18397"/>
                  <a:gd name="connsiteY2" fmla="*/ 20817 h 20817"/>
                  <a:gd name="connsiteX0" fmla="*/ 357 w 17977"/>
                  <a:gd name="connsiteY0" fmla="*/ 752 h 20817"/>
                  <a:gd name="connsiteX1" fmla="*/ 0 w 17977"/>
                  <a:gd name="connsiteY1" fmla="*/ 0 h 20817"/>
                  <a:gd name="connsiteX2" fmla="*/ 17139 w 17977"/>
                  <a:gd name="connsiteY2" fmla="*/ 8130 h 20817"/>
                  <a:gd name="connsiteX0" fmla="*/ 2803 w 17977"/>
                  <a:gd name="connsiteY0" fmla="*/ 20817 h 20817"/>
                  <a:gd name="connsiteX1" fmla="*/ 17977 w 17977"/>
                  <a:gd name="connsiteY1" fmla="*/ 6047 h 20817"/>
                  <a:gd name="connsiteX2" fmla="*/ 2803 w 17977"/>
                  <a:gd name="connsiteY2" fmla="*/ 20817 h 20817"/>
                  <a:gd name="connsiteX0" fmla="*/ 357 w 17977"/>
                  <a:gd name="connsiteY0" fmla="*/ 752 h 20817"/>
                  <a:gd name="connsiteX1" fmla="*/ 0 w 17977"/>
                  <a:gd name="connsiteY1" fmla="*/ 0 h 20817"/>
                  <a:gd name="connsiteX2" fmla="*/ 17345 w 17977"/>
                  <a:gd name="connsiteY2" fmla="*/ 7374 h 20817"/>
                  <a:gd name="connsiteX0" fmla="*/ 2803 w 17977"/>
                  <a:gd name="connsiteY0" fmla="*/ 20817 h 20817"/>
                  <a:gd name="connsiteX1" fmla="*/ 17977 w 17977"/>
                  <a:gd name="connsiteY1" fmla="*/ 6047 h 20817"/>
                  <a:gd name="connsiteX2" fmla="*/ 2803 w 17977"/>
                  <a:gd name="connsiteY2" fmla="*/ 20817 h 20817"/>
                  <a:gd name="connsiteX0" fmla="*/ 0 w 18052"/>
                  <a:gd name="connsiteY0" fmla="*/ 0 h 21006"/>
                  <a:gd name="connsiteX1" fmla="*/ 75 w 18052"/>
                  <a:gd name="connsiteY1" fmla="*/ 189 h 21006"/>
                  <a:gd name="connsiteX2" fmla="*/ 17420 w 18052"/>
                  <a:gd name="connsiteY2" fmla="*/ 7563 h 21006"/>
                  <a:gd name="connsiteX0" fmla="*/ 2878 w 18052"/>
                  <a:gd name="connsiteY0" fmla="*/ 21006 h 21006"/>
                  <a:gd name="connsiteX1" fmla="*/ 18052 w 18052"/>
                  <a:gd name="connsiteY1" fmla="*/ 6236 h 21006"/>
                  <a:gd name="connsiteX2" fmla="*/ 2878 w 18052"/>
                  <a:gd name="connsiteY2" fmla="*/ 21006 h 21006"/>
                </a:gdLst>
                <a:ahLst/>
                <a:cxnLst>
                  <a:cxn ang="0">
                    <a:pos x="connsiteX0" y="connsiteY0"/>
                  </a:cxn>
                  <a:cxn ang="0">
                    <a:pos x="connsiteX1" y="connsiteY1"/>
                  </a:cxn>
                  <a:cxn ang="0">
                    <a:pos x="connsiteX2" y="connsiteY2"/>
                  </a:cxn>
                </a:cxnLst>
                <a:rect l="l" t="t" r="r" b="b"/>
                <a:pathLst>
                  <a:path w="18052" h="21006" fill="none" extrusionOk="0">
                    <a:moveTo>
                      <a:pt x="0" y="0"/>
                    </a:moveTo>
                    <a:lnTo>
                      <a:pt x="75" y="189"/>
                    </a:lnTo>
                    <a:cubicBezTo>
                      <a:pt x="6307" y="189"/>
                      <a:pt x="10267" y="1394"/>
                      <a:pt x="17420" y="7563"/>
                    </a:cubicBezTo>
                  </a:path>
                  <a:path w="18052" h="21006" stroke="0" extrusionOk="0">
                    <a:moveTo>
                      <a:pt x="2878" y="21006"/>
                    </a:moveTo>
                    <a:lnTo>
                      <a:pt x="18052" y="6236"/>
                    </a:lnTo>
                    <a:lnTo>
                      <a:pt x="2878" y="21006"/>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98" name="Groupe 97">
                <a:extLst>
                  <a:ext uri="{FF2B5EF4-FFF2-40B4-BE49-F238E27FC236}">
                    <a16:creationId xmlns:a16="http://schemas.microsoft.com/office/drawing/2014/main" id="{260B39D8-9369-E44F-82CD-A49132384274}"/>
                  </a:ext>
                </a:extLst>
              </p:cNvPr>
              <p:cNvGrpSpPr/>
              <p:nvPr/>
            </p:nvGrpSpPr>
            <p:grpSpPr>
              <a:xfrm>
                <a:off x="3417804" y="2965500"/>
                <a:ext cx="798429" cy="947392"/>
                <a:chOff x="3442773" y="2942322"/>
                <a:chExt cx="798429" cy="947392"/>
              </a:xfrm>
            </p:grpSpPr>
            <p:sp>
              <p:nvSpPr>
                <p:cNvPr id="99" name="Arc 91">
                  <a:extLst>
                    <a:ext uri="{FF2B5EF4-FFF2-40B4-BE49-F238E27FC236}">
                      <a16:creationId xmlns:a16="http://schemas.microsoft.com/office/drawing/2014/main" id="{B3ADB687-83D2-C14D-A173-AA69B96B9E2D}"/>
                    </a:ext>
                  </a:extLst>
                </p:cNvPr>
                <p:cNvSpPr>
                  <a:spLocks/>
                </p:cNvSpPr>
                <p:nvPr/>
              </p:nvSpPr>
              <p:spPr bwMode="auto">
                <a:xfrm rot="10758896" flipH="1">
                  <a:off x="3510891" y="2942322"/>
                  <a:ext cx="686157" cy="840935"/>
                </a:xfrm>
                <a:custGeom>
                  <a:avLst/>
                  <a:gdLst>
                    <a:gd name="G0" fmla="+- 0 0 0"/>
                    <a:gd name="G1" fmla="+- 21600 0 0"/>
                    <a:gd name="G2" fmla="+- 21600 0 0"/>
                    <a:gd name="T0" fmla="*/ 0 w 17350"/>
                    <a:gd name="T1" fmla="*/ 0 h 21600"/>
                    <a:gd name="T2" fmla="*/ 17350 w 17350"/>
                    <a:gd name="T3" fmla="*/ 8733 h 21600"/>
                    <a:gd name="T4" fmla="*/ 0 w 17350"/>
                    <a:gd name="T5" fmla="*/ 21600 h 2160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230 w 17579"/>
                    <a:gd name="connsiteY0" fmla="*/ 0 h 21601"/>
                    <a:gd name="connsiteX1" fmla="*/ 17579 w 17579"/>
                    <a:gd name="connsiteY1" fmla="*/ 8734 h 21601"/>
                    <a:gd name="connsiteX0" fmla="*/ 0 w 17579"/>
                    <a:gd name="connsiteY0" fmla="*/ 376 h 21601"/>
                    <a:gd name="connsiteX1" fmla="*/ 17579 w 17579"/>
                    <a:gd name="connsiteY1" fmla="*/ 8734 h 21601"/>
                    <a:gd name="connsiteX2" fmla="*/ 230 w 17579"/>
                    <a:gd name="connsiteY2" fmla="*/ 21601 h 21601"/>
                    <a:gd name="connsiteX3" fmla="*/ 0 w 17579"/>
                    <a:gd name="connsiteY3" fmla="*/ 376 h 21601"/>
                    <a:gd name="connsiteX0" fmla="*/ 238 w 17587"/>
                    <a:gd name="connsiteY0" fmla="*/ 185 h 21786"/>
                    <a:gd name="connsiteX1" fmla="*/ 17587 w 17587"/>
                    <a:gd name="connsiteY1" fmla="*/ 8919 h 21786"/>
                    <a:gd name="connsiteX0" fmla="*/ 0 w 17587"/>
                    <a:gd name="connsiteY0" fmla="*/ 0 h 21786"/>
                    <a:gd name="connsiteX1" fmla="*/ 17587 w 17587"/>
                    <a:gd name="connsiteY1" fmla="*/ 8919 h 21786"/>
                    <a:gd name="connsiteX2" fmla="*/ 238 w 17587"/>
                    <a:gd name="connsiteY2" fmla="*/ 21786 h 21786"/>
                    <a:gd name="connsiteX3" fmla="*/ 0 w 17587"/>
                    <a:gd name="connsiteY3" fmla="*/ 0 h 21786"/>
                  </a:gdLst>
                  <a:ahLst/>
                  <a:cxnLst>
                    <a:cxn ang="0">
                      <a:pos x="connsiteX0" y="connsiteY0"/>
                    </a:cxn>
                    <a:cxn ang="0">
                      <a:pos x="connsiteX1" y="connsiteY1"/>
                    </a:cxn>
                    <a:cxn ang="0">
                      <a:pos x="connsiteX2" y="connsiteY2"/>
                    </a:cxn>
                    <a:cxn ang="0">
                      <a:pos x="connsiteX3" y="connsiteY3"/>
                    </a:cxn>
                  </a:cxnLst>
                  <a:rect l="l" t="t" r="r" b="b"/>
                  <a:pathLst>
                    <a:path w="17587" h="21786" fill="none" extrusionOk="0">
                      <a:moveTo>
                        <a:pt x="238" y="185"/>
                      </a:moveTo>
                      <a:cubicBezTo>
                        <a:pt x="7828" y="1295"/>
                        <a:pt x="13513" y="3425"/>
                        <a:pt x="17587" y="8919"/>
                      </a:cubicBezTo>
                    </a:path>
                    <a:path w="17587" h="21786" stroke="0" extrusionOk="0">
                      <a:moveTo>
                        <a:pt x="0" y="0"/>
                      </a:moveTo>
                      <a:cubicBezTo>
                        <a:pt x="7221" y="1115"/>
                        <a:pt x="13513" y="3425"/>
                        <a:pt x="17587" y="8919"/>
                      </a:cubicBezTo>
                      <a:lnTo>
                        <a:pt x="238" y="21786"/>
                      </a:lnTo>
                      <a:cubicBezTo>
                        <a:pt x="161" y="14711"/>
                        <a:pt x="77" y="7075"/>
                        <a:pt x="0"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00" name="Arc 93">
                  <a:extLst>
                    <a:ext uri="{FF2B5EF4-FFF2-40B4-BE49-F238E27FC236}">
                      <a16:creationId xmlns:a16="http://schemas.microsoft.com/office/drawing/2014/main" id="{39A0E7A2-4FB3-174D-9342-42B6E811912E}"/>
                    </a:ext>
                  </a:extLst>
                </p:cNvPr>
                <p:cNvSpPr>
                  <a:spLocks/>
                </p:cNvSpPr>
                <p:nvPr/>
              </p:nvSpPr>
              <p:spPr bwMode="auto">
                <a:xfrm rot="10246570" flipH="1">
                  <a:off x="3442773" y="3268460"/>
                  <a:ext cx="798429" cy="621254"/>
                </a:xfrm>
                <a:custGeom>
                  <a:avLst/>
                  <a:gdLst>
                    <a:gd name="G0" fmla="+- 0 0 0"/>
                    <a:gd name="G1" fmla="+- 21600 0 0"/>
                    <a:gd name="G2" fmla="+- 21600 0 0"/>
                    <a:gd name="T0" fmla="*/ 0 w 17972"/>
                    <a:gd name="T1" fmla="*/ 0 h 21600"/>
                    <a:gd name="T2" fmla="*/ 17972 w 17972"/>
                    <a:gd name="T3" fmla="*/ 9619 h 21600"/>
                    <a:gd name="T4" fmla="*/ 0 w 17972"/>
                    <a:gd name="T5" fmla="*/ 21600 h 21600"/>
                    <a:gd name="connsiteX0" fmla="*/ 1439 w 19411"/>
                    <a:gd name="connsiteY0" fmla="*/ 0 h 21601"/>
                    <a:gd name="connsiteX1" fmla="*/ 19411 w 19411"/>
                    <a:gd name="connsiteY1" fmla="*/ 9619 h 21601"/>
                    <a:gd name="connsiteX0" fmla="*/ 0 w 19411"/>
                    <a:gd name="connsiteY0" fmla="*/ 1160 h 21601"/>
                    <a:gd name="connsiteX1" fmla="*/ 19411 w 19411"/>
                    <a:gd name="connsiteY1" fmla="*/ 9619 h 21601"/>
                    <a:gd name="connsiteX2" fmla="*/ 1439 w 19411"/>
                    <a:gd name="connsiteY2" fmla="*/ 21601 h 21601"/>
                    <a:gd name="connsiteX3" fmla="*/ 0 w 19411"/>
                    <a:gd name="connsiteY3" fmla="*/ 1160 h 21601"/>
                    <a:gd name="connsiteX0" fmla="*/ 0 w 19604"/>
                    <a:gd name="connsiteY0" fmla="*/ 155 h 20441"/>
                    <a:gd name="connsiteX1" fmla="*/ 19604 w 19604"/>
                    <a:gd name="connsiteY1" fmla="*/ 8459 h 20441"/>
                    <a:gd name="connsiteX0" fmla="*/ 193 w 19604"/>
                    <a:gd name="connsiteY0" fmla="*/ 0 h 20441"/>
                    <a:gd name="connsiteX1" fmla="*/ 19604 w 19604"/>
                    <a:gd name="connsiteY1" fmla="*/ 8459 h 20441"/>
                    <a:gd name="connsiteX2" fmla="*/ 1632 w 19604"/>
                    <a:gd name="connsiteY2" fmla="*/ 20441 h 20441"/>
                    <a:gd name="connsiteX3" fmla="*/ 193 w 19604"/>
                    <a:gd name="connsiteY3" fmla="*/ 0 h 20441"/>
                  </a:gdLst>
                  <a:ahLst/>
                  <a:cxnLst>
                    <a:cxn ang="0">
                      <a:pos x="connsiteX0" y="connsiteY0"/>
                    </a:cxn>
                    <a:cxn ang="0">
                      <a:pos x="connsiteX1" y="connsiteY1"/>
                    </a:cxn>
                    <a:cxn ang="0">
                      <a:pos x="connsiteX2" y="connsiteY2"/>
                    </a:cxn>
                    <a:cxn ang="0">
                      <a:pos x="connsiteX3" y="connsiteY3"/>
                    </a:cxn>
                  </a:cxnLst>
                  <a:rect l="l" t="t" r="r" b="b"/>
                  <a:pathLst>
                    <a:path w="19604" h="20441" fill="none" extrusionOk="0">
                      <a:moveTo>
                        <a:pt x="0" y="155"/>
                      </a:moveTo>
                      <a:cubicBezTo>
                        <a:pt x="7222" y="155"/>
                        <a:pt x="15598" y="2450"/>
                        <a:pt x="19604" y="8459"/>
                      </a:cubicBezTo>
                    </a:path>
                    <a:path w="19604" h="20441" stroke="0" extrusionOk="0">
                      <a:moveTo>
                        <a:pt x="193" y="0"/>
                      </a:moveTo>
                      <a:cubicBezTo>
                        <a:pt x="7415" y="0"/>
                        <a:pt x="15598" y="2450"/>
                        <a:pt x="19604" y="8459"/>
                      </a:cubicBezTo>
                      <a:lnTo>
                        <a:pt x="1632" y="20441"/>
                      </a:lnTo>
                      <a:cubicBezTo>
                        <a:pt x="1632" y="13241"/>
                        <a:pt x="193" y="7200"/>
                        <a:pt x="193"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93" name="Groupe 92">
              <a:extLst>
                <a:ext uri="{FF2B5EF4-FFF2-40B4-BE49-F238E27FC236}">
                  <a16:creationId xmlns:a16="http://schemas.microsoft.com/office/drawing/2014/main" id="{9006B169-EC7F-124A-8260-68B20BC51BF9}"/>
                </a:ext>
              </a:extLst>
            </p:cNvPr>
            <p:cNvGrpSpPr/>
            <p:nvPr/>
          </p:nvGrpSpPr>
          <p:grpSpPr>
            <a:xfrm>
              <a:off x="4628510" y="3546132"/>
              <a:ext cx="688424" cy="740097"/>
              <a:chOff x="4202740" y="2943810"/>
              <a:chExt cx="688424" cy="740097"/>
            </a:xfrm>
          </p:grpSpPr>
          <p:sp>
            <p:nvSpPr>
              <p:cNvPr id="94" name="Arc 96">
                <a:extLst>
                  <a:ext uri="{FF2B5EF4-FFF2-40B4-BE49-F238E27FC236}">
                    <a16:creationId xmlns:a16="http://schemas.microsoft.com/office/drawing/2014/main" id="{F8EA6A9F-E5DE-1448-9273-8D13F3540C3D}"/>
                  </a:ext>
                </a:extLst>
              </p:cNvPr>
              <p:cNvSpPr>
                <a:spLocks/>
              </p:cNvSpPr>
              <p:nvPr/>
            </p:nvSpPr>
            <p:spPr bwMode="auto">
              <a:xfrm rot="10758896" flipV="1">
                <a:off x="4202740" y="2943810"/>
                <a:ext cx="680777" cy="497123"/>
              </a:xfrm>
              <a:custGeom>
                <a:avLst/>
                <a:gdLst>
                  <a:gd name="G0" fmla="+- 0 0 0"/>
                  <a:gd name="G1" fmla="+- 21600 0 0"/>
                  <a:gd name="G2" fmla="+- 21600 0 0"/>
                  <a:gd name="T0" fmla="*/ 0 w 19355"/>
                  <a:gd name="T1" fmla="*/ 0 h 21600"/>
                  <a:gd name="T2" fmla="*/ 19355 w 19355"/>
                  <a:gd name="T3" fmla="*/ 12010 h 21600"/>
                  <a:gd name="T4" fmla="*/ 0 w 19355"/>
                  <a:gd name="T5" fmla="*/ 21600 h 21600"/>
                  <a:gd name="connsiteX0" fmla="*/ 0 w 20661"/>
                  <a:gd name="connsiteY0" fmla="*/ 0 h 21601"/>
                  <a:gd name="connsiteX1" fmla="*/ 19354 w 20661"/>
                  <a:gd name="connsiteY1" fmla="*/ 12011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601"/>
                  <a:gd name="connsiteX1" fmla="*/ 20237 w 20661"/>
                  <a:gd name="connsiteY1" fmla="*/ 14199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578"/>
                  <a:gd name="connsiteX1" fmla="*/ 20237 w 20661"/>
                  <a:gd name="connsiteY1" fmla="*/ 14199 h 21578"/>
                  <a:gd name="connsiteX0" fmla="*/ 0 w 20661"/>
                  <a:gd name="connsiteY0" fmla="*/ 0 h 21578"/>
                  <a:gd name="connsiteX1" fmla="*/ 20661 w 20661"/>
                  <a:gd name="connsiteY1" fmla="*/ 13247 h 21578"/>
                  <a:gd name="connsiteX2" fmla="*/ 1298 w 20661"/>
                  <a:gd name="connsiteY2" fmla="*/ 21578 h 21578"/>
                  <a:gd name="connsiteX3" fmla="*/ 0 w 20661"/>
                  <a:gd name="connsiteY3" fmla="*/ 0 h 21578"/>
                  <a:gd name="connsiteX0" fmla="*/ 0 w 21745"/>
                  <a:gd name="connsiteY0" fmla="*/ 0 h 21578"/>
                  <a:gd name="connsiteX1" fmla="*/ 20237 w 21745"/>
                  <a:gd name="connsiteY1" fmla="*/ 14199 h 21578"/>
                  <a:gd name="connsiteX0" fmla="*/ 0 w 21745"/>
                  <a:gd name="connsiteY0" fmla="*/ 0 h 21578"/>
                  <a:gd name="connsiteX1" fmla="*/ 21745 w 21745"/>
                  <a:gd name="connsiteY1" fmla="*/ 13543 h 21578"/>
                  <a:gd name="connsiteX2" fmla="*/ 1298 w 21745"/>
                  <a:gd name="connsiteY2" fmla="*/ 21578 h 21578"/>
                  <a:gd name="connsiteX3" fmla="*/ 0 w 21745"/>
                  <a:gd name="connsiteY3" fmla="*/ 0 h 21578"/>
                  <a:gd name="connsiteX0" fmla="*/ 0 w 21325"/>
                  <a:gd name="connsiteY0" fmla="*/ 0 h 21578"/>
                  <a:gd name="connsiteX1" fmla="*/ 20237 w 21325"/>
                  <a:gd name="connsiteY1" fmla="*/ 14199 h 21578"/>
                  <a:gd name="connsiteX0" fmla="*/ 0 w 21325"/>
                  <a:gd name="connsiteY0" fmla="*/ 0 h 21578"/>
                  <a:gd name="connsiteX1" fmla="*/ 21325 w 21325"/>
                  <a:gd name="connsiteY1" fmla="*/ 15125 h 21578"/>
                  <a:gd name="connsiteX2" fmla="*/ 1298 w 21325"/>
                  <a:gd name="connsiteY2" fmla="*/ 21578 h 21578"/>
                  <a:gd name="connsiteX3" fmla="*/ 0 w 21325"/>
                  <a:gd name="connsiteY3" fmla="*/ 0 h 21578"/>
                  <a:gd name="connsiteX0" fmla="*/ 0 w 20447"/>
                  <a:gd name="connsiteY0" fmla="*/ 0 h 21578"/>
                  <a:gd name="connsiteX1" fmla="*/ 20237 w 20447"/>
                  <a:gd name="connsiteY1" fmla="*/ 14199 h 21578"/>
                  <a:gd name="connsiteX0" fmla="*/ 0 w 20447"/>
                  <a:gd name="connsiteY0" fmla="*/ 0 h 21578"/>
                  <a:gd name="connsiteX1" fmla="*/ 20447 w 20447"/>
                  <a:gd name="connsiteY1" fmla="*/ 13577 h 21578"/>
                  <a:gd name="connsiteX2" fmla="*/ 1298 w 20447"/>
                  <a:gd name="connsiteY2" fmla="*/ 21578 h 21578"/>
                  <a:gd name="connsiteX3" fmla="*/ 0 w 20447"/>
                  <a:gd name="connsiteY3" fmla="*/ 0 h 21578"/>
                </a:gdLst>
                <a:ahLst/>
                <a:cxnLst>
                  <a:cxn ang="0">
                    <a:pos x="connsiteX0" y="connsiteY0"/>
                  </a:cxn>
                  <a:cxn ang="0">
                    <a:pos x="connsiteX1" y="connsiteY1"/>
                  </a:cxn>
                  <a:cxn ang="0">
                    <a:pos x="connsiteX2" y="connsiteY2"/>
                  </a:cxn>
                  <a:cxn ang="0">
                    <a:pos x="connsiteX3" y="connsiteY3"/>
                  </a:cxn>
                </a:cxnLst>
                <a:rect l="l" t="t" r="r" b="b"/>
                <a:pathLst>
                  <a:path w="20447" h="21578" fill="none" extrusionOk="0">
                    <a:moveTo>
                      <a:pt x="0" y="0"/>
                    </a:moveTo>
                    <a:cubicBezTo>
                      <a:pt x="8209" y="0"/>
                      <a:pt x="16592" y="6843"/>
                      <a:pt x="20237" y="14199"/>
                    </a:cubicBezTo>
                  </a:path>
                  <a:path w="20447" h="21578" stroke="0" extrusionOk="0">
                    <a:moveTo>
                      <a:pt x="0" y="0"/>
                    </a:moveTo>
                    <a:cubicBezTo>
                      <a:pt x="8209" y="0"/>
                      <a:pt x="16802" y="6221"/>
                      <a:pt x="20447" y="13577"/>
                    </a:cubicBezTo>
                    <a:cubicBezTo>
                      <a:pt x="13996" y="16774"/>
                      <a:pt x="7749" y="18381"/>
                      <a:pt x="1298" y="21578"/>
                    </a:cubicBezTo>
                    <a:cubicBezTo>
                      <a:pt x="865" y="14385"/>
                      <a:pt x="433" y="7193"/>
                      <a:pt x="0" y="0"/>
                    </a:cubicBez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5" name="Arc 99">
                <a:extLst>
                  <a:ext uri="{FF2B5EF4-FFF2-40B4-BE49-F238E27FC236}">
                    <a16:creationId xmlns:a16="http://schemas.microsoft.com/office/drawing/2014/main" id="{50C9CC29-774F-2042-8A0A-837412CDE76E}"/>
                  </a:ext>
                </a:extLst>
              </p:cNvPr>
              <p:cNvSpPr>
                <a:spLocks/>
              </p:cNvSpPr>
              <p:nvPr/>
            </p:nvSpPr>
            <p:spPr bwMode="auto">
              <a:xfrm rot="10758896" flipV="1">
                <a:off x="4324030" y="3087134"/>
                <a:ext cx="552537" cy="466886"/>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6" name="Arc 102">
                <a:extLst>
                  <a:ext uri="{FF2B5EF4-FFF2-40B4-BE49-F238E27FC236}">
                    <a16:creationId xmlns:a16="http://schemas.microsoft.com/office/drawing/2014/main" id="{AD33CF41-70B0-9E41-BC2A-5F218C5C1EB8}"/>
                  </a:ext>
                </a:extLst>
              </p:cNvPr>
              <p:cNvSpPr>
                <a:spLocks/>
              </p:cNvSpPr>
              <p:nvPr/>
            </p:nvSpPr>
            <p:spPr bwMode="auto">
              <a:xfrm rot="10758896" flipV="1">
                <a:off x="4365942" y="3216597"/>
                <a:ext cx="525222" cy="467310"/>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sp>
        <p:nvSpPr>
          <p:cNvPr id="105" name="AutoShape 930">
            <a:extLst>
              <a:ext uri="{FF2B5EF4-FFF2-40B4-BE49-F238E27FC236}">
                <a16:creationId xmlns:a16="http://schemas.microsoft.com/office/drawing/2014/main" id="{04D731D5-1F93-6A41-BCBC-BF0FE13A605D}"/>
              </a:ext>
            </a:extLst>
          </p:cNvPr>
          <p:cNvSpPr>
            <a:spLocks noChangeArrowheads="1"/>
          </p:cNvSpPr>
          <p:nvPr/>
        </p:nvSpPr>
        <p:spPr bwMode="auto">
          <a:xfrm>
            <a:off x="2084269" y="3997486"/>
            <a:ext cx="1250950" cy="434883"/>
          </a:xfrm>
          <a:prstGeom prst="wedgeRectCallout">
            <a:avLst>
              <a:gd name="adj1" fmla="val 65293"/>
              <a:gd name="adj2" fmla="val 146338"/>
            </a:avLst>
          </a:prstGeom>
          <a:solidFill>
            <a:schemeClr val="bg1"/>
          </a:solidFill>
          <a:ln w="9525">
            <a:solidFill>
              <a:schemeClr val="accent3">
                <a:lumMod val="50000"/>
              </a:schemeClr>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Zone </a:t>
            </a:r>
            <a:endParaRPr kumimoji="0" lang="fr-FR" altLang="fr-FR" sz="7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d’ascendance</a:t>
            </a:r>
            <a:endParaRPr kumimoji="0" lang="fr-FR" altLang="fr-FR" sz="20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p:txBody>
      </p:sp>
      <p:grpSp>
        <p:nvGrpSpPr>
          <p:cNvPr id="106" name="Grouper 25">
            <a:extLst>
              <a:ext uri="{FF2B5EF4-FFF2-40B4-BE49-F238E27FC236}">
                <a16:creationId xmlns:a16="http://schemas.microsoft.com/office/drawing/2014/main" id="{A9A9CBBB-8356-C345-86D1-9695BF64EAA7}"/>
              </a:ext>
            </a:extLst>
          </p:cNvPr>
          <p:cNvGrpSpPr>
            <a:grpSpLocks noChangeAspect="1"/>
          </p:cNvGrpSpPr>
          <p:nvPr/>
        </p:nvGrpSpPr>
        <p:grpSpPr>
          <a:xfrm>
            <a:off x="1434458" y="5676172"/>
            <a:ext cx="456967" cy="399498"/>
            <a:chOff x="5125049" y="3824972"/>
            <a:chExt cx="2380070" cy="2435151"/>
          </a:xfrm>
        </p:grpSpPr>
        <p:sp>
          <p:nvSpPr>
            <p:cNvPr id="107" name="Rectangle 12">
              <a:extLst>
                <a:ext uri="{FF2B5EF4-FFF2-40B4-BE49-F238E27FC236}">
                  <a16:creationId xmlns:a16="http://schemas.microsoft.com/office/drawing/2014/main" id="{FF5849B6-A9A3-4640-A223-051A2FDD583B}"/>
                </a:ext>
              </a:extLst>
            </p:cNvPr>
            <p:cNvSpPr>
              <a:spLocks noChangeArrowheads="1"/>
            </p:cNvSpPr>
            <p:nvPr/>
          </p:nvSpPr>
          <p:spPr bwMode="auto">
            <a:xfrm>
              <a:off x="5125049" y="3832421"/>
              <a:ext cx="60324" cy="2427702"/>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pPr fontAlgn="base">
                <a:spcBef>
                  <a:spcPct val="0"/>
                </a:spcBef>
                <a:spcAft>
                  <a:spcPct val="0"/>
                </a:spcAft>
              </a:pPr>
              <a:endParaRPr lang="fr-FR" sz="1801">
                <a:solidFill>
                  <a:prstClr val="black"/>
                </a:solidFill>
                <a:latin typeface="Tahoma" charset="0"/>
              </a:endParaRPr>
            </a:p>
          </p:txBody>
        </p:sp>
        <p:grpSp>
          <p:nvGrpSpPr>
            <p:cNvPr id="108" name="Grouper 38">
              <a:extLst>
                <a:ext uri="{FF2B5EF4-FFF2-40B4-BE49-F238E27FC236}">
                  <a16:creationId xmlns:a16="http://schemas.microsoft.com/office/drawing/2014/main" id="{7EA2F88B-E08B-534C-930F-04888946C183}"/>
                </a:ext>
              </a:extLst>
            </p:cNvPr>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109" name="Trapèze 108">
                <a:extLst>
                  <a:ext uri="{FF2B5EF4-FFF2-40B4-BE49-F238E27FC236}">
                    <a16:creationId xmlns:a16="http://schemas.microsoft.com/office/drawing/2014/main" id="{1B6CD18B-836E-9A42-B348-637E3CD820D4}"/>
                  </a:ext>
                </a:extLst>
              </p:cNvPr>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110" name="Trapèze 109">
                <a:extLst>
                  <a:ext uri="{FF2B5EF4-FFF2-40B4-BE49-F238E27FC236}">
                    <a16:creationId xmlns:a16="http://schemas.microsoft.com/office/drawing/2014/main" id="{A21C9281-7517-484E-B517-A96C4FFEF9A4}"/>
                  </a:ext>
                </a:extLst>
              </p:cNvPr>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112" name="Trapèze 111">
                <a:extLst>
                  <a:ext uri="{FF2B5EF4-FFF2-40B4-BE49-F238E27FC236}">
                    <a16:creationId xmlns:a16="http://schemas.microsoft.com/office/drawing/2014/main" id="{043EDBD2-78FE-5749-BD09-E387711EB19D}"/>
                  </a:ext>
                </a:extLst>
              </p:cNvPr>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145" name="Trapèze 144">
                <a:extLst>
                  <a:ext uri="{FF2B5EF4-FFF2-40B4-BE49-F238E27FC236}">
                    <a16:creationId xmlns:a16="http://schemas.microsoft.com/office/drawing/2014/main" id="{013BFF46-E246-8A4C-97A5-297D8967AE15}"/>
                  </a:ext>
                </a:extLst>
              </p:cNvPr>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146" name="Trapèze 145">
                <a:extLst>
                  <a:ext uri="{FF2B5EF4-FFF2-40B4-BE49-F238E27FC236}">
                    <a16:creationId xmlns:a16="http://schemas.microsoft.com/office/drawing/2014/main" id="{0C88B13D-D04F-2543-86AE-7FDC202FEA7B}"/>
                  </a:ext>
                </a:extLst>
              </p:cNvPr>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grpSp>
      </p:grpSp>
      <p:grpSp>
        <p:nvGrpSpPr>
          <p:cNvPr id="5" name="Groupe 4">
            <a:extLst>
              <a:ext uri="{FF2B5EF4-FFF2-40B4-BE49-F238E27FC236}">
                <a16:creationId xmlns:a16="http://schemas.microsoft.com/office/drawing/2014/main" id="{E04159C9-F260-9247-B495-C13B75AB5266}"/>
              </a:ext>
            </a:extLst>
          </p:cNvPr>
          <p:cNvGrpSpPr/>
          <p:nvPr/>
        </p:nvGrpSpPr>
        <p:grpSpPr>
          <a:xfrm>
            <a:off x="5298162" y="4949603"/>
            <a:ext cx="1061446" cy="1137113"/>
            <a:chOff x="5298162" y="4949603"/>
            <a:chExt cx="1061446" cy="1137113"/>
          </a:xfrm>
        </p:grpSpPr>
        <p:grpSp>
          <p:nvGrpSpPr>
            <p:cNvPr id="148" name="Groupe 147">
              <a:extLst>
                <a:ext uri="{FF2B5EF4-FFF2-40B4-BE49-F238E27FC236}">
                  <a16:creationId xmlns:a16="http://schemas.microsoft.com/office/drawing/2014/main" id="{AD31A9C2-C7DA-2447-B301-B9FAA115DA24}"/>
                </a:ext>
              </a:extLst>
            </p:cNvPr>
            <p:cNvGrpSpPr/>
            <p:nvPr/>
          </p:nvGrpSpPr>
          <p:grpSpPr>
            <a:xfrm rot="1326465">
              <a:off x="5298162" y="4949603"/>
              <a:ext cx="1061446" cy="458101"/>
              <a:chOff x="5574982" y="3282003"/>
              <a:chExt cx="1096010" cy="793750"/>
            </a:xfrm>
          </p:grpSpPr>
          <p:sp>
            <p:nvSpPr>
              <p:cNvPr id="158" name="Freeform 103">
                <a:extLst>
                  <a:ext uri="{FF2B5EF4-FFF2-40B4-BE49-F238E27FC236}">
                    <a16:creationId xmlns:a16="http://schemas.microsoft.com/office/drawing/2014/main" id="{793EBA82-BE92-9F4A-AC04-36426679DFAE}"/>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9" name="Freeform 104">
                <a:extLst>
                  <a:ext uri="{FF2B5EF4-FFF2-40B4-BE49-F238E27FC236}">
                    <a16:creationId xmlns:a16="http://schemas.microsoft.com/office/drawing/2014/main" id="{F6B58F97-8FC2-9743-A027-F3476AF7BD38}"/>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0" name="Freeform 105">
                <a:extLst>
                  <a:ext uri="{FF2B5EF4-FFF2-40B4-BE49-F238E27FC236}">
                    <a16:creationId xmlns:a16="http://schemas.microsoft.com/office/drawing/2014/main" id="{366D5986-B05A-944C-A943-BD9929DD88E4}"/>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1" name="Freeform 106">
                <a:extLst>
                  <a:ext uri="{FF2B5EF4-FFF2-40B4-BE49-F238E27FC236}">
                    <a16:creationId xmlns:a16="http://schemas.microsoft.com/office/drawing/2014/main" id="{4EBE7BB7-A731-0B41-B938-B118623DA25C}"/>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2" name="Freeform 107">
                <a:extLst>
                  <a:ext uri="{FF2B5EF4-FFF2-40B4-BE49-F238E27FC236}">
                    <a16:creationId xmlns:a16="http://schemas.microsoft.com/office/drawing/2014/main" id="{53406045-82B4-414B-9FF5-1D249E1CBE55}"/>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3" name="Freeform 108">
                <a:extLst>
                  <a:ext uri="{FF2B5EF4-FFF2-40B4-BE49-F238E27FC236}">
                    <a16:creationId xmlns:a16="http://schemas.microsoft.com/office/drawing/2014/main" id="{198058EB-C546-8747-BA81-54AADD185C65}"/>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4" name="Freeform 109">
                <a:extLst>
                  <a:ext uri="{FF2B5EF4-FFF2-40B4-BE49-F238E27FC236}">
                    <a16:creationId xmlns:a16="http://schemas.microsoft.com/office/drawing/2014/main" id="{19254751-366B-3A49-BB65-57BE02892EEB}"/>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nvGrpSpPr>
            <p:cNvPr id="149" name="Groupe 148">
              <a:extLst>
                <a:ext uri="{FF2B5EF4-FFF2-40B4-BE49-F238E27FC236}">
                  <a16:creationId xmlns:a16="http://schemas.microsoft.com/office/drawing/2014/main" id="{027C283A-6C46-9D43-ABC0-78A2F14F95B6}"/>
                </a:ext>
              </a:extLst>
            </p:cNvPr>
            <p:cNvGrpSpPr/>
            <p:nvPr/>
          </p:nvGrpSpPr>
          <p:grpSpPr>
            <a:xfrm rot="3259789" flipH="1">
              <a:off x="5096305" y="5254688"/>
              <a:ext cx="1061446" cy="602610"/>
              <a:chOff x="5574982" y="3158813"/>
              <a:chExt cx="1096010" cy="916940"/>
            </a:xfrm>
          </p:grpSpPr>
          <p:sp>
            <p:nvSpPr>
              <p:cNvPr id="150" name="Freeform 103">
                <a:extLst>
                  <a:ext uri="{FF2B5EF4-FFF2-40B4-BE49-F238E27FC236}">
                    <a16:creationId xmlns:a16="http://schemas.microsoft.com/office/drawing/2014/main" id="{21F10335-C856-5246-AE82-36F2DF5CE10B}"/>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1" name="Freeform 104">
                <a:extLst>
                  <a:ext uri="{FF2B5EF4-FFF2-40B4-BE49-F238E27FC236}">
                    <a16:creationId xmlns:a16="http://schemas.microsoft.com/office/drawing/2014/main" id="{4532ADFD-6664-AC4D-B2B6-FA777A86ABC5}"/>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2" name="Freeform 105">
                <a:extLst>
                  <a:ext uri="{FF2B5EF4-FFF2-40B4-BE49-F238E27FC236}">
                    <a16:creationId xmlns:a16="http://schemas.microsoft.com/office/drawing/2014/main" id="{1E096375-95BD-6C41-BD27-2C56C966F0F4}"/>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3" name="Freeform 106">
                <a:extLst>
                  <a:ext uri="{FF2B5EF4-FFF2-40B4-BE49-F238E27FC236}">
                    <a16:creationId xmlns:a16="http://schemas.microsoft.com/office/drawing/2014/main" id="{686D59A4-34EB-D443-B655-F5E5ED5B003E}"/>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4" name="Freeform 107">
                <a:extLst>
                  <a:ext uri="{FF2B5EF4-FFF2-40B4-BE49-F238E27FC236}">
                    <a16:creationId xmlns:a16="http://schemas.microsoft.com/office/drawing/2014/main" id="{EE5E25A4-39CF-E045-8919-1A30325B04BC}"/>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5" name="Freeform 108">
                <a:extLst>
                  <a:ext uri="{FF2B5EF4-FFF2-40B4-BE49-F238E27FC236}">
                    <a16:creationId xmlns:a16="http://schemas.microsoft.com/office/drawing/2014/main" id="{FB336CA0-CE8C-6841-ADD4-14BF98D03544}"/>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6" name="Freeform 109">
                <a:extLst>
                  <a:ext uri="{FF2B5EF4-FFF2-40B4-BE49-F238E27FC236}">
                    <a16:creationId xmlns:a16="http://schemas.microsoft.com/office/drawing/2014/main" id="{355A7D43-FB67-2B4B-9F39-082A1F5D9746}"/>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7" name="Freeform 110">
                <a:extLst>
                  <a:ext uri="{FF2B5EF4-FFF2-40B4-BE49-F238E27FC236}">
                    <a16:creationId xmlns:a16="http://schemas.microsoft.com/office/drawing/2014/main" id="{A3B06F11-0AAA-A241-8291-82CE2B7C1177}"/>
                  </a:ext>
                </a:extLst>
              </p:cNvPr>
              <p:cNvSpPr>
                <a:spLocks/>
              </p:cNvSpPr>
              <p:nvPr/>
            </p:nvSpPr>
            <p:spPr bwMode="auto">
              <a:xfrm rot="16807310">
                <a:off x="5774689" y="313119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166" name="Groupe 165">
            <a:extLst>
              <a:ext uri="{FF2B5EF4-FFF2-40B4-BE49-F238E27FC236}">
                <a16:creationId xmlns:a16="http://schemas.microsoft.com/office/drawing/2014/main" id="{EB02BD70-6CB5-9C45-8570-FCD9BD6115E0}"/>
              </a:ext>
            </a:extLst>
          </p:cNvPr>
          <p:cNvGrpSpPr/>
          <p:nvPr/>
        </p:nvGrpSpPr>
        <p:grpSpPr>
          <a:xfrm>
            <a:off x="4317435" y="4450993"/>
            <a:ext cx="927003" cy="1557448"/>
            <a:chOff x="4875300" y="2942278"/>
            <a:chExt cx="674917" cy="875665"/>
          </a:xfrm>
        </p:grpSpPr>
        <p:sp>
          <p:nvSpPr>
            <p:cNvPr id="167" name="Arc 95">
              <a:extLst>
                <a:ext uri="{FF2B5EF4-FFF2-40B4-BE49-F238E27FC236}">
                  <a16:creationId xmlns:a16="http://schemas.microsoft.com/office/drawing/2014/main" id="{FE9DFE89-A91B-DE48-A853-A6C40BF4DD22}"/>
                </a:ext>
              </a:extLst>
            </p:cNvPr>
            <p:cNvSpPr>
              <a:spLocks/>
            </p:cNvSpPr>
            <p:nvPr/>
          </p:nvSpPr>
          <p:spPr bwMode="auto">
            <a:xfrm rot="10758896" flipH="1" flipV="1">
              <a:off x="4885529" y="2942278"/>
              <a:ext cx="664688" cy="635000"/>
            </a:xfrm>
            <a:custGeom>
              <a:avLst/>
              <a:gdLst>
                <a:gd name="G0" fmla="+- 0 0 0"/>
                <a:gd name="G1" fmla="+- 21600 0 0"/>
                <a:gd name="G2" fmla="+- 21600 0 0"/>
                <a:gd name="T0" fmla="*/ 0 w 13903"/>
                <a:gd name="T1" fmla="*/ 0 h 21600"/>
                <a:gd name="T2" fmla="*/ 13903 w 13903"/>
                <a:gd name="T3" fmla="*/ 5069 h 21600"/>
                <a:gd name="T4" fmla="*/ 0 w 13903"/>
                <a:gd name="T5" fmla="*/ 21600 h 21600"/>
              </a:gdLst>
              <a:ahLst/>
              <a:cxnLst>
                <a:cxn ang="0">
                  <a:pos x="T0" y="T1"/>
                </a:cxn>
                <a:cxn ang="0">
                  <a:pos x="T2" y="T3"/>
                </a:cxn>
                <a:cxn ang="0">
                  <a:pos x="T4" y="T5"/>
                </a:cxn>
              </a:cxnLst>
              <a:rect l="0" t="0" r="r" b="b"/>
              <a:pathLst>
                <a:path w="13903" h="21600" fill="none" extrusionOk="0">
                  <a:moveTo>
                    <a:pt x="0" y="-1"/>
                  </a:moveTo>
                  <a:cubicBezTo>
                    <a:pt x="5086" y="-1"/>
                    <a:pt x="10010" y="1795"/>
                    <a:pt x="13902" y="5069"/>
                  </a:cubicBezTo>
                </a:path>
                <a:path w="13903" h="21600" stroke="0" extrusionOk="0">
                  <a:moveTo>
                    <a:pt x="0" y="-1"/>
                  </a:moveTo>
                  <a:cubicBezTo>
                    <a:pt x="5086" y="-1"/>
                    <a:pt x="10010" y="1795"/>
                    <a:pt x="13902" y="5069"/>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8" name="Arc 98">
              <a:extLst>
                <a:ext uri="{FF2B5EF4-FFF2-40B4-BE49-F238E27FC236}">
                  <a16:creationId xmlns:a16="http://schemas.microsoft.com/office/drawing/2014/main" id="{7C05ADAA-0D41-A843-8BFA-958AD1A52A4A}"/>
                </a:ext>
              </a:extLst>
            </p:cNvPr>
            <p:cNvSpPr>
              <a:spLocks/>
            </p:cNvSpPr>
            <p:nvPr/>
          </p:nvSpPr>
          <p:spPr bwMode="auto">
            <a:xfrm rot="10758896" flipH="1" flipV="1">
              <a:off x="4878433" y="3081343"/>
              <a:ext cx="629874" cy="600075"/>
            </a:xfrm>
            <a:custGeom>
              <a:avLst/>
              <a:gdLst>
                <a:gd name="G0" fmla="+- 0 0 0"/>
                <a:gd name="G1" fmla="+- 21600 0 0"/>
                <a:gd name="G2" fmla="+- 21600 0 0"/>
                <a:gd name="T0" fmla="*/ 0 w 14217"/>
                <a:gd name="T1" fmla="*/ 0 h 21600"/>
                <a:gd name="T2" fmla="*/ 14217 w 14217"/>
                <a:gd name="T3" fmla="*/ 5338 h 21600"/>
                <a:gd name="T4" fmla="*/ 0 w 14217"/>
                <a:gd name="T5" fmla="*/ 21600 h 21600"/>
              </a:gdLst>
              <a:ahLst/>
              <a:cxnLst>
                <a:cxn ang="0">
                  <a:pos x="T0" y="T1"/>
                </a:cxn>
                <a:cxn ang="0">
                  <a:pos x="T2" y="T3"/>
                </a:cxn>
                <a:cxn ang="0">
                  <a:pos x="T4" y="T5"/>
                </a:cxn>
              </a:cxnLst>
              <a:rect l="0" t="0" r="r" b="b"/>
              <a:pathLst>
                <a:path w="14217" h="21600" fill="none" extrusionOk="0">
                  <a:moveTo>
                    <a:pt x="0" y="-1"/>
                  </a:moveTo>
                  <a:cubicBezTo>
                    <a:pt x="5228" y="-1"/>
                    <a:pt x="10280" y="1896"/>
                    <a:pt x="14216" y="5338"/>
                  </a:cubicBezTo>
                </a:path>
                <a:path w="14217" h="21600" stroke="0" extrusionOk="0">
                  <a:moveTo>
                    <a:pt x="0" y="-1"/>
                  </a:moveTo>
                  <a:cubicBezTo>
                    <a:pt x="5228" y="-1"/>
                    <a:pt x="10280" y="1896"/>
                    <a:pt x="14216" y="533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9" name="Arc 101">
              <a:extLst>
                <a:ext uri="{FF2B5EF4-FFF2-40B4-BE49-F238E27FC236}">
                  <a16:creationId xmlns:a16="http://schemas.microsoft.com/office/drawing/2014/main" id="{4745623F-1D38-8942-90EE-F427F4ADC6D5}"/>
                </a:ext>
              </a:extLst>
            </p:cNvPr>
            <p:cNvSpPr>
              <a:spLocks/>
            </p:cNvSpPr>
            <p:nvPr/>
          </p:nvSpPr>
          <p:spPr bwMode="auto">
            <a:xfrm rot="10758896" flipH="1" flipV="1">
              <a:off x="4875300" y="3216598"/>
              <a:ext cx="601890" cy="601345"/>
            </a:xfrm>
            <a:custGeom>
              <a:avLst/>
              <a:gdLst>
                <a:gd name="G0" fmla="+- 0 0 0"/>
                <a:gd name="G1" fmla="+- 21600 0 0"/>
                <a:gd name="G2" fmla="+- 21600 0 0"/>
                <a:gd name="T0" fmla="*/ 0 w 14297"/>
                <a:gd name="T1" fmla="*/ 0 h 21600"/>
                <a:gd name="T2" fmla="*/ 14297 w 14297"/>
                <a:gd name="T3" fmla="*/ 5409 h 21600"/>
                <a:gd name="T4" fmla="*/ 0 w 14297"/>
                <a:gd name="T5" fmla="*/ 21600 h 21600"/>
              </a:gdLst>
              <a:ahLst/>
              <a:cxnLst>
                <a:cxn ang="0">
                  <a:pos x="T0" y="T1"/>
                </a:cxn>
                <a:cxn ang="0">
                  <a:pos x="T2" y="T3"/>
                </a:cxn>
                <a:cxn ang="0">
                  <a:pos x="T4" y="T5"/>
                </a:cxn>
              </a:cxnLst>
              <a:rect l="0" t="0" r="r" b="b"/>
              <a:pathLst>
                <a:path w="14297" h="21600" fill="none" extrusionOk="0">
                  <a:moveTo>
                    <a:pt x="0" y="-1"/>
                  </a:moveTo>
                  <a:cubicBezTo>
                    <a:pt x="5265" y="-1"/>
                    <a:pt x="10350" y="1923"/>
                    <a:pt x="14297" y="5408"/>
                  </a:cubicBezTo>
                </a:path>
                <a:path w="14297" h="21600" stroke="0" extrusionOk="0">
                  <a:moveTo>
                    <a:pt x="0" y="-1"/>
                  </a:moveTo>
                  <a:cubicBezTo>
                    <a:pt x="5265" y="-1"/>
                    <a:pt x="10350" y="1923"/>
                    <a:pt x="14297" y="540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nvGrpSpPr>
          <p:cNvPr id="170" name="Group 94">
            <a:extLst>
              <a:ext uri="{FF2B5EF4-FFF2-40B4-BE49-F238E27FC236}">
                <a16:creationId xmlns:a16="http://schemas.microsoft.com/office/drawing/2014/main" id="{5F0FC4EB-4092-0241-866A-A03116E9CFE5}"/>
              </a:ext>
            </a:extLst>
          </p:cNvPr>
          <p:cNvGrpSpPr>
            <a:grpSpLocks noChangeAspect="1"/>
          </p:cNvGrpSpPr>
          <p:nvPr/>
        </p:nvGrpSpPr>
        <p:grpSpPr bwMode="auto">
          <a:xfrm>
            <a:off x="6113107" y="3451129"/>
            <a:ext cx="504000" cy="409776"/>
            <a:chOff x="9285" y="4829"/>
            <a:chExt cx="475" cy="425"/>
          </a:xfrm>
          <a:effectLst>
            <a:outerShdw blurRad="50800" dist="38100" dir="2700000" algn="tl" rotWithShape="0">
              <a:prstClr val="black">
                <a:alpha val="79000"/>
              </a:prstClr>
            </a:outerShdw>
          </a:effectLst>
        </p:grpSpPr>
        <p:sp>
          <p:nvSpPr>
            <p:cNvPr id="171" name="AutoShape 95">
              <a:extLst>
                <a:ext uri="{FF2B5EF4-FFF2-40B4-BE49-F238E27FC236}">
                  <a16:creationId xmlns:a16="http://schemas.microsoft.com/office/drawing/2014/main" id="{FB8392A6-6745-FC47-8EDF-BA6E2BA56266}"/>
                </a:ext>
              </a:extLst>
            </p:cNvPr>
            <p:cNvSpPr>
              <a:spLocks noChangeArrowheads="1"/>
            </p:cNvSpPr>
            <p:nvPr/>
          </p:nvSpPr>
          <p:spPr bwMode="auto">
            <a:xfrm>
              <a:off x="9310" y="4829"/>
              <a:ext cx="425" cy="384"/>
            </a:xfrm>
            <a:prstGeom prst="triangle">
              <a:avLst>
                <a:gd name="adj" fmla="val 50000"/>
              </a:avLst>
            </a:prstGeom>
            <a:solidFill>
              <a:srgbClr val="F5F53D"/>
            </a:solidFill>
            <a:ln w="9525">
              <a:noFill/>
              <a:miter lim="800000"/>
              <a:headEnd/>
              <a:tailEnd/>
            </a:ln>
            <a:effectLst>
              <a:prstShdw prst="shdw17" dist="17961" dir="2700000">
                <a:srgbClr val="F5F53D">
                  <a:gamma/>
                  <a:shade val="60000"/>
                  <a:invGamma/>
                  <a:alpha val="74998"/>
                </a:srgbClr>
              </a:prstShdw>
            </a:effectLst>
          </p:spPr>
          <p:txBody>
            <a:bodyPr wrap="none" anchor="ctr">
              <a:prstTxWarp prst="textNoShape">
                <a:avLst/>
              </a:prstTxWarp>
            </a:bodyPr>
            <a:lstStyle/>
            <a:p>
              <a:endParaRPr lang="fr-FR" sz="1600"/>
            </a:p>
          </p:txBody>
        </p:sp>
        <p:sp>
          <p:nvSpPr>
            <p:cNvPr id="172" name="Text Box 96">
              <a:extLst>
                <a:ext uri="{FF2B5EF4-FFF2-40B4-BE49-F238E27FC236}">
                  <a16:creationId xmlns:a16="http://schemas.microsoft.com/office/drawing/2014/main" id="{BB51A9AF-9E22-CA4D-8A1F-3A74D8E09624}"/>
                </a:ext>
              </a:extLst>
            </p:cNvPr>
            <p:cNvSpPr txBox="1">
              <a:spLocks noChangeArrowheads="1"/>
            </p:cNvSpPr>
            <p:nvPr/>
          </p:nvSpPr>
          <p:spPr bwMode="auto">
            <a:xfrm>
              <a:off x="9285" y="4839"/>
              <a:ext cx="475" cy="415"/>
            </a:xfrm>
            <a:prstGeom prst="rect">
              <a:avLst/>
            </a:prstGeom>
            <a:noFill/>
            <a:ln w="9525">
              <a:noFill/>
              <a:miter lim="800000"/>
              <a:headEnd/>
              <a:tailEnd/>
            </a:ln>
            <a:effectLst/>
          </p:spPr>
          <p:txBody>
            <a:bodyPr>
              <a:prstTxWarp prst="textNoShape">
                <a:avLst/>
              </a:prstTxWarp>
              <a:spAutoFit/>
            </a:bodyPr>
            <a:lstStyle/>
            <a:p>
              <a:pPr algn="ctr"/>
              <a:r>
                <a:rPr lang="fr-FR" sz="2000" b="1" dirty="0">
                  <a:solidFill>
                    <a:srgbClr val="FF3300"/>
                  </a:solidFill>
                  <a:latin typeface="Arial Rounded MT Bold" panose="020F0704030504030204" pitchFamily="34" charset="77"/>
                </a:rPr>
                <a:t>!</a:t>
              </a:r>
              <a:endParaRPr lang="fr-FR" sz="2800" dirty="0">
                <a:latin typeface="Arial Rounded MT Bold" panose="020F0704030504030204" pitchFamily="34" charset="77"/>
              </a:endParaRPr>
            </a:p>
          </p:txBody>
        </p:sp>
      </p:grpSp>
      <p:pic>
        <p:nvPicPr>
          <p:cNvPr id="173" name="Image 172">
            <a:extLst>
              <a:ext uri="{FF2B5EF4-FFF2-40B4-BE49-F238E27FC236}">
                <a16:creationId xmlns:a16="http://schemas.microsoft.com/office/drawing/2014/main" id="{8CA69160-D90D-E346-845A-95E0AC05F3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100000" l="794" r="89683">
                        <a14:foregroundMark x1="6349" y1="96491" x2="6349" y2="96491"/>
                        <a14:foregroundMark x1="57937" y1="94737" x2="57937" y2="94737"/>
                        <a14:foregroundMark x1="65873" y1="94737" x2="65873" y2="94737"/>
                      </a14:backgroundRemoval>
                    </a14:imgEffect>
                    <a14:imgEffect>
                      <a14:saturation sat="400000"/>
                    </a14:imgEffect>
                  </a14:imgLayer>
                </a14:imgProps>
              </a:ext>
              <a:ext uri="{28A0092B-C50C-407E-A947-70E740481C1C}">
                <a14:useLocalDpi xmlns:a14="http://schemas.microsoft.com/office/drawing/2010/main"/>
              </a:ext>
            </a:extLst>
          </a:blip>
          <a:srcRect/>
          <a:stretch/>
        </p:blipFill>
        <p:spPr>
          <a:xfrm>
            <a:off x="3143066" y="4799431"/>
            <a:ext cx="2459579" cy="1235750"/>
          </a:xfrm>
          <a:prstGeom prst="rect">
            <a:avLst/>
          </a:prstGeom>
          <a:ln>
            <a:noFill/>
          </a:ln>
          <a:effectLst>
            <a:innerShdw blurRad="88900" dist="50800" dir="14640000">
              <a:prstClr val="black">
                <a:alpha val="79000"/>
              </a:prstClr>
            </a:innerShdw>
          </a:effectLst>
        </p:spPr>
      </p:pic>
      <p:sp>
        <p:nvSpPr>
          <p:cNvPr id="177" name="AutoShape 930">
            <a:extLst>
              <a:ext uri="{FF2B5EF4-FFF2-40B4-BE49-F238E27FC236}">
                <a16:creationId xmlns:a16="http://schemas.microsoft.com/office/drawing/2014/main" id="{73449F70-FBFD-E246-A49D-A411BB95A3F7}"/>
              </a:ext>
            </a:extLst>
          </p:cNvPr>
          <p:cNvSpPr>
            <a:spLocks noChangeArrowheads="1"/>
          </p:cNvSpPr>
          <p:nvPr/>
        </p:nvSpPr>
        <p:spPr bwMode="auto">
          <a:xfrm>
            <a:off x="5783105" y="4003604"/>
            <a:ext cx="1250950" cy="434883"/>
          </a:xfrm>
          <a:prstGeom prst="wedgeRectCallout">
            <a:avLst>
              <a:gd name="adj1" fmla="val -59458"/>
              <a:gd name="adj2" fmla="val 140731"/>
            </a:avLst>
          </a:prstGeom>
          <a:solidFill>
            <a:schemeClr val="bg1"/>
          </a:solidFill>
          <a:ln w="9525">
            <a:solidFill>
              <a:srgbClr val="C00000"/>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400" b="1" dirty="0">
                <a:solidFill>
                  <a:srgbClr val="C00000"/>
                </a:solidFill>
                <a:latin typeface="Candara" panose="020E0502030303020204" pitchFamily="34" charset="0"/>
                <a:ea typeface="Times New Roman" panose="02020603050405020304" pitchFamily="18" charset="0"/>
              </a:rPr>
              <a:t>Zone de turbulence</a:t>
            </a:r>
            <a:endParaRPr lang="fr-FR" altLang="fr-FR" sz="2000" b="1" dirty="0">
              <a:solidFill>
                <a:srgbClr val="C00000"/>
              </a:solidFill>
              <a:latin typeface="Candara" panose="020E0502030303020204" pitchFamily="34" charset="0"/>
            </a:endParaRPr>
          </a:p>
        </p:txBody>
      </p:sp>
      <p:sp>
        <p:nvSpPr>
          <p:cNvPr id="178" name="Rectangle 30">
            <a:extLst>
              <a:ext uri="{FF2B5EF4-FFF2-40B4-BE49-F238E27FC236}">
                <a16:creationId xmlns:a16="http://schemas.microsoft.com/office/drawing/2014/main" id="{1EC99ECA-9976-A34D-AA36-CB4435A638A3}"/>
              </a:ext>
            </a:extLst>
          </p:cNvPr>
          <p:cNvSpPr>
            <a:spLocks noChangeArrowheads="1"/>
          </p:cNvSpPr>
          <p:nvPr/>
        </p:nvSpPr>
        <p:spPr bwMode="auto">
          <a:xfrm>
            <a:off x="-319051" y="1839325"/>
            <a:ext cx="83160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chemeClr val="accent3">
                    <a:lumMod val="50000"/>
                  </a:schemeClr>
                </a:solidFill>
                <a:latin typeface="Candara"/>
                <a:ea typeface="ＭＳ Ｐゴシック" pitchFamily="-84" charset="-128"/>
                <a:cs typeface="Candara"/>
              </a:rPr>
              <a:t>La zone « au vent » génère une onde ascendante large mais de faible intensité.</a:t>
            </a:r>
          </a:p>
        </p:txBody>
      </p:sp>
      <p:sp>
        <p:nvSpPr>
          <p:cNvPr id="179" name="Rectangle 30">
            <a:extLst>
              <a:ext uri="{FF2B5EF4-FFF2-40B4-BE49-F238E27FC236}">
                <a16:creationId xmlns:a16="http://schemas.microsoft.com/office/drawing/2014/main" id="{E4671D73-32CD-C745-8001-D31EEF5BAC2F}"/>
              </a:ext>
            </a:extLst>
          </p:cNvPr>
          <p:cNvSpPr>
            <a:spLocks noChangeArrowheads="1"/>
          </p:cNvSpPr>
          <p:nvPr/>
        </p:nvSpPr>
        <p:spPr bwMode="auto">
          <a:xfrm>
            <a:off x="-319050" y="2253263"/>
            <a:ext cx="87672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rgbClr val="C00000"/>
                </a:solidFill>
                <a:latin typeface="Candara"/>
                <a:ea typeface="ＭＳ Ｐゴシック" pitchFamily="-84" charset="-128"/>
                <a:cs typeface="Candara"/>
              </a:rPr>
              <a:t>La zone « sous le vent » est dangereuse et doit être évitée (rotors, rabattants).</a:t>
            </a:r>
          </a:p>
        </p:txBody>
      </p:sp>
    </p:spTree>
    <p:extLst>
      <p:ext uri="{BB962C8B-B14F-4D97-AF65-F5344CB8AC3E}">
        <p14:creationId xmlns:p14="http://schemas.microsoft.com/office/powerpoint/2010/main" val="12539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70"/>
                                        </p:tgtEl>
                                      </p:cBhvr>
                                    </p:animEffect>
                                    <p:animScale>
                                      <p:cBhvr>
                                        <p:cTn id="7" dur="50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val 154" descr="blanc)">
            <a:extLst>
              <a:ext uri="{FF2B5EF4-FFF2-40B4-BE49-F238E27FC236}">
                <a16:creationId xmlns:a16="http://schemas.microsoft.com/office/drawing/2014/main" id="{A4E2F34A-8823-0D4D-9CAC-937B119BFCA2}"/>
              </a:ext>
            </a:extLst>
          </p:cNvPr>
          <p:cNvSpPr>
            <a:spLocks noChangeArrowheads="1"/>
          </p:cNvSpPr>
          <p:nvPr/>
        </p:nvSpPr>
        <p:spPr bwMode="auto">
          <a:xfrm rot="8217744">
            <a:off x="2846657" y="4452401"/>
            <a:ext cx="2082518" cy="1623621"/>
          </a:xfrm>
          <a:custGeom>
            <a:avLst/>
            <a:gdLst>
              <a:gd name="connsiteX0" fmla="*/ 0 w 1981959"/>
              <a:gd name="connsiteY0" fmla="*/ 782712 h 1565423"/>
              <a:gd name="connsiteX1" fmla="*/ 990980 w 1981959"/>
              <a:gd name="connsiteY1" fmla="*/ 0 h 1565423"/>
              <a:gd name="connsiteX2" fmla="*/ 1981960 w 1981959"/>
              <a:gd name="connsiteY2" fmla="*/ 782712 h 1565423"/>
              <a:gd name="connsiteX3" fmla="*/ 990980 w 1981959"/>
              <a:gd name="connsiteY3" fmla="*/ 1565424 h 1565423"/>
              <a:gd name="connsiteX4" fmla="*/ 0 w 1981959"/>
              <a:gd name="connsiteY4" fmla="*/ 782712 h 1565423"/>
              <a:gd name="connsiteX0" fmla="*/ 53677 w 2035637"/>
              <a:gd name="connsiteY0" fmla="*/ 782712 h 1579123"/>
              <a:gd name="connsiteX1" fmla="*/ 1044657 w 2035637"/>
              <a:gd name="connsiteY1" fmla="*/ 0 h 1579123"/>
              <a:gd name="connsiteX2" fmla="*/ 2035637 w 2035637"/>
              <a:gd name="connsiteY2" fmla="*/ 782712 h 1579123"/>
              <a:gd name="connsiteX3" fmla="*/ 1044657 w 2035637"/>
              <a:gd name="connsiteY3" fmla="*/ 1565424 h 1579123"/>
              <a:gd name="connsiteX4" fmla="*/ 228835 w 2035637"/>
              <a:gd name="connsiteY4" fmla="*/ 1244886 h 1579123"/>
              <a:gd name="connsiteX5" fmla="*/ 53677 w 2035637"/>
              <a:gd name="connsiteY5" fmla="*/ 782712 h 1579123"/>
              <a:gd name="connsiteX0" fmla="*/ 38384 w 2130664"/>
              <a:gd name="connsiteY0" fmla="*/ 725585 h 1579343"/>
              <a:gd name="connsiteX1" fmla="*/ 1139684 w 2130664"/>
              <a:gd name="connsiteY1" fmla="*/ 220 h 1579343"/>
              <a:gd name="connsiteX2" fmla="*/ 2130664 w 2130664"/>
              <a:gd name="connsiteY2" fmla="*/ 782932 h 1579343"/>
              <a:gd name="connsiteX3" fmla="*/ 1139684 w 2130664"/>
              <a:gd name="connsiteY3" fmla="*/ 1565644 h 1579343"/>
              <a:gd name="connsiteX4" fmla="*/ 323862 w 2130664"/>
              <a:gd name="connsiteY4" fmla="*/ 1245106 h 1579343"/>
              <a:gd name="connsiteX5" fmla="*/ 38384 w 2130664"/>
              <a:gd name="connsiteY5" fmla="*/ 725585 h 1579343"/>
              <a:gd name="connsiteX0" fmla="*/ 21856 w 2114136"/>
              <a:gd name="connsiteY0" fmla="*/ 725497 h 1587201"/>
              <a:gd name="connsiteX1" fmla="*/ 1123156 w 2114136"/>
              <a:gd name="connsiteY1" fmla="*/ 132 h 1587201"/>
              <a:gd name="connsiteX2" fmla="*/ 2114136 w 2114136"/>
              <a:gd name="connsiteY2" fmla="*/ 782844 h 1587201"/>
              <a:gd name="connsiteX3" fmla="*/ 1123156 w 2114136"/>
              <a:gd name="connsiteY3" fmla="*/ 1565556 h 1587201"/>
              <a:gd name="connsiteX4" fmla="*/ 436663 w 2114136"/>
              <a:gd name="connsiteY4" fmla="*/ 1317637 h 1587201"/>
              <a:gd name="connsiteX5" fmla="*/ 21856 w 2114136"/>
              <a:gd name="connsiteY5" fmla="*/ 725497 h 1587201"/>
              <a:gd name="connsiteX0" fmla="*/ 21856 w 2114136"/>
              <a:gd name="connsiteY0" fmla="*/ 725497 h 1529032"/>
              <a:gd name="connsiteX1" fmla="*/ 1123156 w 2114136"/>
              <a:gd name="connsiteY1" fmla="*/ 132 h 1529032"/>
              <a:gd name="connsiteX2" fmla="*/ 2114136 w 2114136"/>
              <a:gd name="connsiteY2" fmla="*/ 782844 h 1529032"/>
              <a:gd name="connsiteX3" fmla="*/ 1315599 w 2114136"/>
              <a:gd name="connsiteY3" fmla="*/ 1501210 h 1529032"/>
              <a:gd name="connsiteX4" fmla="*/ 436663 w 2114136"/>
              <a:gd name="connsiteY4" fmla="*/ 1317637 h 1529032"/>
              <a:gd name="connsiteX5" fmla="*/ 21856 w 2114136"/>
              <a:gd name="connsiteY5" fmla="*/ 725497 h 1529032"/>
              <a:gd name="connsiteX0" fmla="*/ 21856 w 2114136"/>
              <a:gd name="connsiteY0" fmla="*/ 725497 h 1529032"/>
              <a:gd name="connsiteX1" fmla="*/ 1123156 w 2114136"/>
              <a:gd name="connsiteY1" fmla="*/ 132 h 1529032"/>
              <a:gd name="connsiteX2" fmla="*/ 2114136 w 2114136"/>
              <a:gd name="connsiteY2" fmla="*/ 782844 h 1529032"/>
              <a:gd name="connsiteX3" fmla="*/ 1315599 w 2114136"/>
              <a:gd name="connsiteY3" fmla="*/ 1501210 h 1529032"/>
              <a:gd name="connsiteX4" fmla="*/ 436663 w 2114136"/>
              <a:gd name="connsiteY4" fmla="*/ 1317637 h 1529032"/>
              <a:gd name="connsiteX5" fmla="*/ 21856 w 2114136"/>
              <a:gd name="connsiteY5" fmla="*/ 725497 h 1529032"/>
              <a:gd name="connsiteX0" fmla="*/ 17618 w 2109898"/>
              <a:gd name="connsiteY0" fmla="*/ 606087 h 1409622"/>
              <a:gd name="connsiteX1" fmla="*/ 1031215 w 2109898"/>
              <a:gd name="connsiteY1" fmla="*/ 162 h 1409622"/>
              <a:gd name="connsiteX2" fmla="*/ 2109898 w 2109898"/>
              <a:gd name="connsiteY2" fmla="*/ 663434 h 1409622"/>
              <a:gd name="connsiteX3" fmla="*/ 1311361 w 2109898"/>
              <a:gd name="connsiteY3" fmla="*/ 1381800 h 1409622"/>
              <a:gd name="connsiteX4" fmla="*/ 432425 w 2109898"/>
              <a:gd name="connsiteY4" fmla="*/ 1198227 h 1409622"/>
              <a:gd name="connsiteX5" fmla="*/ 17618 w 2109898"/>
              <a:gd name="connsiteY5" fmla="*/ 606087 h 1409622"/>
              <a:gd name="connsiteX0" fmla="*/ 17618 w 2065229"/>
              <a:gd name="connsiteY0" fmla="*/ 606333 h 1407559"/>
              <a:gd name="connsiteX1" fmla="*/ 1031215 w 2065229"/>
              <a:gd name="connsiteY1" fmla="*/ 408 h 1407559"/>
              <a:gd name="connsiteX2" fmla="*/ 2065229 w 2065229"/>
              <a:gd name="connsiteY2" fmla="*/ 698530 h 1407559"/>
              <a:gd name="connsiteX3" fmla="*/ 1311361 w 2065229"/>
              <a:gd name="connsiteY3" fmla="*/ 1382046 h 1407559"/>
              <a:gd name="connsiteX4" fmla="*/ 432425 w 2065229"/>
              <a:gd name="connsiteY4" fmla="*/ 1198473 h 1407559"/>
              <a:gd name="connsiteX5" fmla="*/ 17618 w 2065229"/>
              <a:gd name="connsiteY5" fmla="*/ 606333 h 1407559"/>
              <a:gd name="connsiteX0" fmla="*/ 18044 w 2055414"/>
              <a:gd name="connsiteY0" fmla="*/ 697284 h 1407152"/>
              <a:gd name="connsiteX1" fmla="*/ 1021400 w 2055414"/>
              <a:gd name="connsiteY1" fmla="*/ 1 h 1407152"/>
              <a:gd name="connsiteX2" fmla="*/ 2055414 w 2055414"/>
              <a:gd name="connsiteY2" fmla="*/ 698123 h 1407152"/>
              <a:gd name="connsiteX3" fmla="*/ 1301546 w 2055414"/>
              <a:gd name="connsiteY3" fmla="*/ 1381639 h 1407152"/>
              <a:gd name="connsiteX4" fmla="*/ 422610 w 2055414"/>
              <a:gd name="connsiteY4" fmla="*/ 1198066 h 1407152"/>
              <a:gd name="connsiteX5" fmla="*/ 18044 w 2055414"/>
              <a:gd name="connsiteY5" fmla="*/ 697284 h 1407152"/>
              <a:gd name="connsiteX0" fmla="*/ 75030 w 2112400"/>
              <a:gd name="connsiteY0" fmla="*/ 697284 h 1390231"/>
              <a:gd name="connsiteX1" fmla="*/ 1078386 w 2112400"/>
              <a:gd name="connsiteY1" fmla="*/ 1 h 1390231"/>
              <a:gd name="connsiteX2" fmla="*/ 2112400 w 2112400"/>
              <a:gd name="connsiteY2" fmla="*/ 698123 h 1390231"/>
              <a:gd name="connsiteX3" fmla="*/ 1358532 w 2112400"/>
              <a:gd name="connsiteY3" fmla="*/ 1381639 h 1390231"/>
              <a:gd name="connsiteX4" fmla="*/ 183582 w 2112400"/>
              <a:gd name="connsiteY4" fmla="*/ 1051540 h 1390231"/>
              <a:gd name="connsiteX5" fmla="*/ 75030 w 2112400"/>
              <a:gd name="connsiteY5" fmla="*/ 697284 h 1390231"/>
              <a:gd name="connsiteX0" fmla="*/ 75030 w 2112400"/>
              <a:gd name="connsiteY0" fmla="*/ 697284 h 1329834"/>
              <a:gd name="connsiteX1" fmla="*/ 1078386 w 2112400"/>
              <a:gd name="connsiteY1" fmla="*/ 1 h 1329834"/>
              <a:gd name="connsiteX2" fmla="*/ 2112400 w 2112400"/>
              <a:gd name="connsiteY2" fmla="*/ 698123 h 1329834"/>
              <a:gd name="connsiteX3" fmla="*/ 1330354 w 2112400"/>
              <a:gd name="connsiteY3" fmla="*/ 1319068 h 1329834"/>
              <a:gd name="connsiteX4" fmla="*/ 183582 w 2112400"/>
              <a:gd name="connsiteY4" fmla="*/ 1051540 h 1329834"/>
              <a:gd name="connsiteX5" fmla="*/ 75030 w 2112400"/>
              <a:gd name="connsiteY5" fmla="*/ 697284 h 1329834"/>
              <a:gd name="connsiteX0" fmla="*/ 56820 w 2094190"/>
              <a:gd name="connsiteY0" fmla="*/ 697284 h 1326889"/>
              <a:gd name="connsiteX1" fmla="*/ 1060176 w 2094190"/>
              <a:gd name="connsiteY1" fmla="*/ 1 h 1326889"/>
              <a:gd name="connsiteX2" fmla="*/ 2094190 w 2094190"/>
              <a:gd name="connsiteY2" fmla="*/ 698123 h 1326889"/>
              <a:gd name="connsiteX3" fmla="*/ 1312144 w 2094190"/>
              <a:gd name="connsiteY3" fmla="*/ 1319068 h 1326889"/>
              <a:gd name="connsiteX4" fmla="*/ 223535 w 2094190"/>
              <a:gd name="connsiteY4" fmla="*/ 1014690 h 1326889"/>
              <a:gd name="connsiteX5" fmla="*/ 56820 w 2094190"/>
              <a:gd name="connsiteY5" fmla="*/ 697284 h 1326889"/>
              <a:gd name="connsiteX0" fmla="*/ 57204 w 2094574"/>
              <a:gd name="connsiteY0" fmla="*/ 697284 h 1132469"/>
              <a:gd name="connsiteX1" fmla="*/ 1060560 w 2094574"/>
              <a:gd name="connsiteY1" fmla="*/ 1 h 1132469"/>
              <a:gd name="connsiteX2" fmla="*/ 2094574 w 2094574"/>
              <a:gd name="connsiteY2" fmla="*/ 698123 h 1132469"/>
              <a:gd name="connsiteX3" fmla="*/ 1061302 w 2094574"/>
              <a:gd name="connsiteY3" fmla="*/ 1115925 h 1132469"/>
              <a:gd name="connsiteX4" fmla="*/ 223919 w 2094574"/>
              <a:gd name="connsiteY4" fmla="*/ 1014690 h 1132469"/>
              <a:gd name="connsiteX5" fmla="*/ 57204 w 2094574"/>
              <a:gd name="connsiteY5" fmla="*/ 697284 h 1132469"/>
              <a:gd name="connsiteX0" fmla="*/ 76978 w 2114348"/>
              <a:gd name="connsiteY0" fmla="*/ 697284 h 1251415"/>
              <a:gd name="connsiteX1" fmla="*/ 1080334 w 2114348"/>
              <a:gd name="connsiteY1" fmla="*/ 1 h 1251415"/>
              <a:gd name="connsiteX2" fmla="*/ 2114348 w 2114348"/>
              <a:gd name="connsiteY2" fmla="*/ 698123 h 1251415"/>
              <a:gd name="connsiteX3" fmla="*/ 1081076 w 2114348"/>
              <a:gd name="connsiteY3" fmla="*/ 1115925 h 1251415"/>
              <a:gd name="connsiteX4" fmla="*/ 181632 w 2114348"/>
              <a:gd name="connsiteY4" fmla="*/ 1231586 h 1251415"/>
              <a:gd name="connsiteX5" fmla="*/ 76978 w 2114348"/>
              <a:gd name="connsiteY5" fmla="*/ 697284 h 1251415"/>
              <a:gd name="connsiteX0" fmla="*/ 76109 w 2113479"/>
              <a:gd name="connsiteY0" fmla="*/ 697284 h 1264508"/>
              <a:gd name="connsiteX1" fmla="*/ 1079465 w 2113479"/>
              <a:gd name="connsiteY1" fmla="*/ 1 h 1264508"/>
              <a:gd name="connsiteX2" fmla="*/ 2113479 w 2113479"/>
              <a:gd name="connsiteY2" fmla="*/ 698123 h 1264508"/>
              <a:gd name="connsiteX3" fmla="*/ 1058979 w 2113479"/>
              <a:gd name="connsiteY3" fmla="*/ 1175200 h 1264508"/>
              <a:gd name="connsiteX4" fmla="*/ 180763 w 2113479"/>
              <a:gd name="connsiteY4" fmla="*/ 1231586 h 1264508"/>
              <a:gd name="connsiteX5" fmla="*/ 76109 w 2113479"/>
              <a:gd name="connsiteY5" fmla="*/ 697284 h 1264508"/>
              <a:gd name="connsiteX0" fmla="*/ 183653 w 2221023"/>
              <a:gd name="connsiteY0" fmla="*/ 697284 h 1345481"/>
              <a:gd name="connsiteX1" fmla="*/ 1187009 w 2221023"/>
              <a:gd name="connsiteY1" fmla="*/ 1 h 1345481"/>
              <a:gd name="connsiteX2" fmla="*/ 2221023 w 2221023"/>
              <a:gd name="connsiteY2" fmla="*/ 698123 h 1345481"/>
              <a:gd name="connsiteX3" fmla="*/ 1166523 w 2221023"/>
              <a:gd name="connsiteY3" fmla="*/ 1175200 h 1345481"/>
              <a:gd name="connsiteX4" fmla="*/ 90847 w 2221023"/>
              <a:gd name="connsiteY4" fmla="*/ 1325183 h 1345481"/>
              <a:gd name="connsiteX5" fmla="*/ 183653 w 2221023"/>
              <a:gd name="connsiteY5" fmla="*/ 697284 h 1345481"/>
              <a:gd name="connsiteX0" fmla="*/ 241947 w 2279317"/>
              <a:gd name="connsiteY0" fmla="*/ 697284 h 1426034"/>
              <a:gd name="connsiteX1" fmla="*/ 1245303 w 2279317"/>
              <a:gd name="connsiteY1" fmla="*/ 1 h 1426034"/>
              <a:gd name="connsiteX2" fmla="*/ 2279317 w 2279317"/>
              <a:gd name="connsiteY2" fmla="*/ 698123 h 1426034"/>
              <a:gd name="connsiteX3" fmla="*/ 1224817 w 2279317"/>
              <a:gd name="connsiteY3" fmla="*/ 1175200 h 1426034"/>
              <a:gd name="connsiteX4" fmla="*/ 149141 w 2279317"/>
              <a:gd name="connsiteY4" fmla="*/ 1325183 h 1426034"/>
              <a:gd name="connsiteX5" fmla="*/ 241947 w 2279317"/>
              <a:gd name="connsiteY5" fmla="*/ 697284 h 1426034"/>
              <a:gd name="connsiteX0" fmla="*/ 278226 w 2315596"/>
              <a:gd name="connsiteY0" fmla="*/ 697284 h 1357952"/>
              <a:gd name="connsiteX1" fmla="*/ 1281582 w 2315596"/>
              <a:gd name="connsiteY1" fmla="*/ 1 h 1357952"/>
              <a:gd name="connsiteX2" fmla="*/ 2315596 w 2315596"/>
              <a:gd name="connsiteY2" fmla="*/ 698123 h 1357952"/>
              <a:gd name="connsiteX3" fmla="*/ 1261096 w 2315596"/>
              <a:gd name="connsiteY3" fmla="*/ 1175200 h 1357952"/>
              <a:gd name="connsiteX4" fmla="*/ 185420 w 2315596"/>
              <a:gd name="connsiteY4" fmla="*/ 1325183 h 1357952"/>
              <a:gd name="connsiteX5" fmla="*/ 278226 w 2315596"/>
              <a:gd name="connsiteY5" fmla="*/ 697284 h 1357952"/>
              <a:gd name="connsiteX0" fmla="*/ 278226 w 2315596"/>
              <a:gd name="connsiteY0" fmla="*/ 697284 h 1359406"/>
              <a:gd name="connsiteX1" fmla="*/ 1281582 w 2315596"/>
              <a:gd name="connsiteY1" fmla="*/ 1 h 1359406"/>
              <a:gd name="connsiteX2" fmla="*/ 2315596 w 2315596"/>
              <a:gd name="connsiteY2" fmla="*/ 698123 h 1359406"/>
              <a:gd name="connsiteX3" fmla="*/ 1261096 w 2315596"/>
              <a:gd name="connsiteY3" fmla="*/ 1175200 h 1359406"/>
              <a:gd name="connsiteX4" fmla="*/ 185420 w 2315596"/>
              <a:gd name="connsiteY4" fmla="*/ 1325183 h 1359406"/>
              <a:gd name="connsiteX5" fmla="*/ 278226 w 2315596"/>
              <a:gd name="connsiteY5" fmla="*/ 697284 h 1359406"/>
              <a:gd name="connsiteX0" fmla="*/ 184456 w 2221826"/>
              <a:gd name="connsiteY0" fmla="*/ 697284 h 1343738"/>
              <a:gd name="connsiteX1" fmla="*/ 1187812 w 2221826"/>
              <a:gd name="connsiteY1" fmla="*/ 1 h 1343738"/>
              <a:gd name="connsiteX2" fmla="*/ 2221826 w 2221826"/>
              <a:gd name="connsiteY2" fmla="*/ 698123 h 1343738"/>
              <a:gd name="connsiteX3" fmla="*/ 1178345 w 2221826"/>
              <a:gd name="connsiteY3" fmla="*/ 1155330 h 1343738"/>
              <a:gd name="connsiteX4" fmla="*/ 91650 w 2221826"/>
              <a:gd name="connsiteY4" fmla="*/ 1325183 h 1343738"/>
              <a:gd name="connsiteX5" fmla="*/ 184456 w 2221826"/>
              <a:gd name="connsiteY5" fmla="*/ 697284 h 1343738"/>
              <a:gd name="connsiteX0" fmla="*/ 184456 w 2049281"/>
              <a:gd name="connsiteY0" fmla="*/ 697299 h 1343753"/>
              <a:gd name="connsiteX1" fmla="*/ 1187812 w 2049281"/>
              <a:gd name="connsiteY1" fmla="*/ 16 h 1343753"/>
              <a:gd name="connsiteX2" fmla="*/ 2049281 w 2049281"/>
              <a:gd name="connsiteY2" fmla="*/ 678572 h 1343753"/>
              <a:gd name="connsiteX3" fmla="*/ 1178345 w 2049281"/>
              <a:gd name="connsiteY3" fmla="*/ 1155345 h 1343753"/>
              <a:gd name="connsiteX4" fmla="*/ 91650 w 2049281"/>
              <a:gd name="connsiteY4" fmla="*/ 1325198 h 1343753"/>
              <a:gd name="connsiteX5" fmla="*/ 184456 w 2049281"/>
              <a:gd name="connsiteY5" fmla="*/ 697299 h 1343753"/>
              <a:gd name="connsiteX0" fmla="*/ 184456 w 2049281"/>
              <a:gd name="connsiteY0" fmla="*/ 697301 h 1343755"/>
              <a:gd name="connsiteX1" fmla="*/ 1187812 w 2049281"/>
              <a:gd name="connsiteY1" fmla="*/ 18 h 1343755"/>
              <a:gd name="connsiteX2" fmla="*/ 2049281 w 2049281"/>
              <a:gd name="connsiteY2" fmla="*/ 678574 h 1343755"/>
              <a:gd name="connsiteX3" fmla="*/ 1178345 w 2049281"/>
              <a:gd name="connsiteY3" fmla="*/ 1155347 h 1343755"/>
              <a:gd name="connsiteX4" fmla="*/ 91650 w 2049281"/>
              <a:gd name="connsiteY4" fmla="*/ 1325200 h 1343755"/>
              <a:gd name="connsiteX5" fmla="*/ 184456 w 2049281"/>
              <a:gd name="connsiteY5" fmla="*/ 697301 h 1343755"/>
              <a:gd name="connsiteX0" fmla="*/ 184456 w 2049281"/>
              <a:gd name="connsiteY0" fmla="*/ 697301 h 1343755"/>
              <a:gd name="connsiteX1" fmla="*/ 1187812 w 2049281"/>
              <a:gd name="connsiteY1" fmla="*/ 18 h 1343755"/>
              <a:gd name="connsiteX2" fmla="*/ 2049281 w 2049281"/>
              <a:gd name="connsiteY2" fmla="*/ 678574 h 1343755"/>
              <a:gd name="connsiteX3" fmla="*/ 1178345 w 2049281"/>
              <a:gd name="connsiteY3" fmla="*/ 1155347 h 1343755"/>
              <a:gd name="connsiteX4" fmla="*/ 91650 w 2049281"/>
              <a:gd name="connsiteY4" fmla="*/ 1325200 h 1343755"/>
              <a:gd name="connsiteX5" fmla="*/ 184456 w 2049281"/>
              <a:gd name="connsiteY5" fmla="*/ 697301 h 1343755"/>
              <a:gd name="connsiteX0" fmla="*/ 184313 w 2049138"/>
              <a:gd name="connsiteY0" fmla="*/ 697301 h 1355212"/>
              <a:gd name="connsiteX1" fmla="*/ 1187669 w 2049138"/>
              <a:gd name="connsiteY1" fmla="*/ 18 h 1355212"/>
              <a:gd name="connsiteX2" fmla="*/ 2049138 w 2049138"/>
              <a:gd name="connsiteY2" fmla="*/ 678574 h 1355212"/>
              <a:gd name="connsiteX3" fmla="*/ 1176242 w 2049138"/>
              <a:gd name="connsiteY3" fmla="*/ 1221412 h 1355212"/>
              <a:gd name="connsiteX4" fmla="*/ 91507 w 2049138"/>
              <a:gd name="connsiteY4" fmla="*/ 1325200 h 1355212"/>
              <a:gd name="connsiteX5" fmla="*/ 184313 w 2049138"/>
              <a:gd name="connsiteY5" fmla="*/ 697301 h 1355212"/>
              <a:gd name="connsiteX0" fmla="*/ 185444 w 2050269"/>
              <a:gd name="connsiteY0" fmla="*/ 697301 h 1363878"/>
              <a:gd name="connsiteX1" fmla="*/ 1188800 w 2050269"/>
              <a:gd name="connsiteY1" fmla="*/ 18 h 1363878"/>
              <a:gd name="connsiteX2" fmla="*/ 2050269 w 2050269"/>
              <a:gd name="connsiteY2" fmla="*/ 678574 h 1363878"/>
              <a:gd name="connsiteX3" fmla="*/ 1192913 w 2050269"/>
              <a:gd name="connsiteY3" fmla="*/ 1255917 h 1363878"/>
              <a:gd name="connsiteX4" fmla="*/ 92638 w 2050269"/>
              <a:gd name="connsiteY4" fmla="*/ 1325200 h 1363878"/>
              <a:gd name="connsiteX5" fmla="*/ 185444 w 2050269"/>
              <a:gd name="connsiteY5" fmla="*/ 697301 h 1363878"/>
              <a:gd name="connsiteX0" fmla="*/ 193884 w 2058709"/>
              <a:gd name="connsiteY0" fmla="*/ 697301 h 1325260"/>
              <a:gd name="connsiteX1" fmla="*/ 1197240 w 2058709"/>
              <a:gd name="connsiteY1" fmla="*/ 18 h 1325260"/>
              <a:gd name="connsiteX2" fmla="*/ 2058709 w 2058709"/>
              <a:gd name="connsiteY2" fmla="*/ 678574 h 1325260"/>
              <a:gd name="connsiteX3" fmla="*/ 1201353 w 2058709"/>
              <a:gd name="connsiteY3" fmla="*/ 1255917 h 1325260"/>
              <a:gd name="connsiteX4" fmla="*/ 89431 w 2058709"/>
              <a:gd name="connsiteY4" fmla="*/ 1271170 h 1325260"/>
              <a:gd name="connsiteX5" fmla="*/ 193884 w 2058709"/>
              <a:gd name="connsiteY5" fmla="*/ 697301 h 13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709" h="1325260">
                <a:moveTo>
                  <a:pt x="193884" y="697301"/>
                </a:moveTo>
                <a:cubicBezTo>
                  <a:pt x="378519" y="485442"/>
                  <a:pt x="886436" y="3139"/>
                  <a:pt x="1197240" y="18"/>
                </a:cubicBezTo>
                <a:cubicBezTo>
                  <a:pt x="1508044" y="-3103"/>
                  <a:pt x="1740978" y="381541"/>
                  <a:pt x="2058709" y="678574"/>
                </a:cubicBezTo>
                <a:cubicBezTo>
                  <a:pt x="1869470" y="974411"/>
                  <a:pt x="1513129" y="1203156"/>
                  <a:pt x="1201353" y="1255917"/>
                </a:cubicBezTo>
                <a:cubicBezTo>
                  <a:pt x="919759" y="1322493"/>
                  <a:pt x="257342" y="1364273"/>
                  <a:pt x="89431" y="1271170"/>
                </a:cubicBezTo>
                <a:cubicBezTo>
                  <a:pt x="-78480" y="1178067"/>
                  <a:pt x="9249" y="909160"/>
                  <a:pt x="193884" y="697301"/>
                </a:cubicBezTo>
                <a:close/>
              </a:path>
            </a:pathLst>
          </a:custGeom>
          <a:solidFill>
            <a:schemeClr val="accent3">
              <a:alpha val="52000"/>
            </a:schemeClr>
          </a:solidFill>
          <a:ln w="9525">
            <a:noFill/>
            <a:miter lim="800000"/>
            <a:headEnd/>
            <a:tailEnd/>
          </a:ln>
          <a:effectLst>
            <a:softEdge rad="139700"/>
          </a:effectLst>
        </p:spPr>
        <p:txBody>
          <a:bodyPr rot="0" vert="horz" wrap="square" lIns="91440" tIns="45720" rIns="91440" bIns="45720" anchor="ctr" anchorCtr="0" upright="1">
            <a:noAutofit/>
          </a:bodyPr>
          <a:lstStyle/>
          <a:p>
            <a:endParaRPr lang="fr-FR">
              <a:solidFill>
                <a:prstClr val="black"/>
              </a:solidFill>
            </a:endParaRPr>
          </a:p>
        </p:txBody>
      </p:sp>
      <p:sp>
        <p:nvSpPr>
          <p:cNvPr id="55" name="ZoneTexte 54"/>
          <p:cNvSpPr txBox="1"/>
          <p:nvPr/>
        </p:nvSpPr>
        <p:spPr>
          <a:xfrm>
            <a:off x="2231712" y="509531"/>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8" name="Rectangle 87">
            <a:extLst>
              <a:ext uri="{FF2B5EF4-FFF2-40B4-BE49-F238E27FC236}">
                <a16:creationId xmlns:a16="http://schemas.microsoft.com/office/drawing/2014/main" id="{A3FDC8F9-3E42-DA47-A692-A8893CB965A0}"/>
              </a:ext>
            </a:extLst>
          </p:cNvPr>
          <p:cNvSpPr>
            <a:spLocks noChangeArrowheads="1"/>
          </p:cNvSpPr>
          <p:nvPr/>
        </p:nvSpPr>
        <p:spPr bwMode="auto">
          <a:xfrm>
            <a:off x="4364663" y="4424150"/>
            <a:ext cx="2786532" cy="1645258"/>
          </a:xfrm>
          <a:custGeom>
            <a:avLst/>
            <a:gdLst>
              <a:gd name="connsiteX0" fmla="*/ 0 w 2282528"/>
              <a:gd name="connsiteY0" fmla="*/ 0 h 1800493"/>
              <a:gd name="connsiteX1" fmla="*/ 2282528 w 2282528"/>
              <a:gd name="connsiteY1" fmla="*/ 0 h 1800493"/>
              <a:gd name="connsiteX2" fmla="*/ 2282528 w 2282528"/>
              <a:gd name="connsiteY2" fmla="*/ 1800493 h 1800493"/>
              <a:gd name="connsiteX3" fmla="*/ 0 w 2282528"/>
              <a:gd name="connsiteY3" fmla="*/ 1800493 h 1800493"/>
              <a:gd name="connsiteX4" fmla="*/ 0 w 2282528"/>
              <a:gd name="connsiteY4" fmla="*/ 0 h 1800493"/>
              <a:gd name="connsiteX0" fmla="*/ 0 w 2282528"/>
              <a:gd name="connsiteY0" fmla="*/ 0 h 1800493"/>
              <a:gd name="connsiteX1" fmla="*/ 1024100 w 2282528"/>
              <a:gd name="connsiteY1" fmla="*/ 3862 h 1800493"/>
              <a:gd name="connsiteX2" fmla="*/ 2282528 w 2282528"/>
              <a:gd name="connsiteY2" fmla="*/ 0 h 1800493"/>
              <a:gd name="connsiteX3" fmla="*/ 2282528 w 2282528"/>
              <a:gd name="connsiteY3" fmla="*/ 1800493 h 1800493"/>
              <a:gd name="connsiteX4" fmla="*/ 0 w 2282528"/>
              <a:gd name="connsiteY4" fmla="*/ 1800493 h 1800493"/>
              <a:gd name="connsiteX5" fmla="*/ 0 w 2282528"/>
              <a:gd name="connsiteY5" fmla="*/ 0 h 1800493"/>
              <a:gd name="connsiteX0" fmla="*/ 0 w 2282528"/>
              <a:gd name="connsiteY0" fmla="*/ 132089 h 1932582"/>
              <a:gd name="connsiteX1" fmla="*/ 1024100 w 2282528"/>
              <a:gd name="connsiteY1" fmla="*/ 135951 h 1932582"/>
              <a:gd name="connsiteX2" fmla="*/ 2282528 w 2282528"/>
              <a:gd name="connsiteY2" fmla="*/ 132089 h 1932582"/>
              <a:gd name="connsiteX3" fmla="*/ 2282528 w 2282528"/>
              <a:gd name="connsiteY3" fmla="*/ 1932582 h 1932582"/>
              <a:gd name="connsiteX4" fmla="*/ 0 w 2282528"/>
              <a:gd name="connsiteY4" fmla="*/ 1932582 h 1932582"/>
              <a:gd name="connsiteX5" fmla="*/ 0 w 2282528"/>
              <a:gd name="connsiteY5" fmla="*/ 132089 h 1932582"/>
              <a:gd name="connsiteX0" fmla="*/ 0 w 2282528"/>
              <a:gd name="connsiteY0" fmla="*/ 132090 h 1932583"/>
              <a:gd name="connsiteX1" fmla="*/ 1024100 w 2282528"/>
              <a:gd name="connsiteY1" fmla="*/ 135952 h 1932583"/>
              <a:gd name="connsiteX2" fmla="*/ 2282528 w 2282528"/>
              <a:gd name="connsiteY2" fmla="*/ 132090 h 1932583"/>
              <a:gd name="connsiteX3" fmla="*/ 2282528 w 2282528"/>
              <a:gd name="connsiteY3" fmla="*/ 1932583 h 1932583"/>
              <a:gd name="connsiteX4" fmla="*/ 0 w 2282528"/>
              <a:gd name="connsiteY4" fmla="*/ 1932583 h 1932583"/>
              <a:gd name="connsiteX5" fmla="*/ 0 w 2282528"/>
              <a:gd name="connsiteY5" fmla="*/ 132090 h 1932583"/>
              <a:gd name="connsiteX0" fmla="*/ 0 w 2291287"/>
              <a:gd name="connsiteY0" fmla="*/ 164377 h 1964870"/>
              <a:gd name="connsiteX1" fmla="*/ 1024100 w 2291287"/>
              <a:gd name="connsiteY1" fmla="*/ 168239 h 1964870"/>
              <a:gd name="connsiteX2" fmla="*/ 2157956 w 2291287"/>
              <a:gd name="connsiteY2" fmla="*/ 82896 h 1964870"/>
              <a:gd name="connsiteX3" fmla="*/ 2282528 w 2291287"/>
              <a:gd name="connsiteY3" fmla="*/ 164377 h 1964870"/>
              <a:gd name="connsiteX4" fmla="*/ 2282528 w 2291287"/>
              <a:gd name="connsiteY4" fmla="*/ 1964870 h 1964870"/>
              <a:gd name="connsiteX5" fmla="*/ 0 w 2291287"/>
              <a:gd name="connsiteY5" fmla="*/ 1964870 h 1964870"/>
              <a:gd name="connsiteX6" fmla="*/ 0 w 2291287"/>
              <a:gd name="connsiteY6" fmla="*/ 164377 h 1964870"/>
              <a:gd name="connsiteX0" fmla="*/ 0 w 2298219"/>
              <a:gd name="connsiteY0" fmla="*/ 132091 h 1932584"/>
              <a:gd name="connsiteX1" fmla="*/ 1024100 w 2298219"/>
              <a:gd name="connsiteY1" fmla="*/ 135953 h 1932584"/>
              <a:gd name="connsiteX2" fmla="*/ 2157956 w 2298219"/>
              <a:gd name="connsiteY2" fmla="*/ 50610 h 1932584"/>
              <a:gd name="connsiteX3" fmla="*/ 2294720 w 2298219"/>
              <a:gd name="connsiteY3" fmla="*/ 656347 h 1932584"/>
              <a:gd name="connsiteX4" fmla="*/ 2282528 w 2298219"/>
              <a:gd name="connsiteY4" fmla="*/ 1932584 h 1932584"/>
              <a:gd name="connsiteX5" fmla="*/ 0 w 2298219"/>
              <a:gd name="connsiteY5" fmla="*/ 1932584 h 1932584"/>
              <a:gd name="connsiteX6" fmla="*/ 0 w 2298219"/>
              <a:gd name="connsiteY6" fmla="*/ 132091 h 1932584"/>
              <a:gd name="connsiteX0" fmla="*/ 0 w 2294720"/>
              <a:gd name="connsiteY0" fmla="*/ 132091 h 1932584"/>
              <a:gd name="connsiteX1" fmla="*/ 1024100 w 2294720"/>
              <a:gd name="connsiteY1" fmla="*/ 135953 h 1932584"/>
              <a:gd name="connsiteX2" fmla="*/ 1926308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0 w 2294720"/>
              <a:gd name="connsiteY0" fmla="*/ 132091 h 1932584"/>
              <a:gd name="connsiteX1" fmla="*/ 1024100 w 2294720"/>
              <a:gd name="connsiteY1" fmla="*/ 135953 h 1932584"/>
              <a:gd name="connsiteX2" fmla="*/ 1719044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2922 w 2297642"/>
              <a:gd name="connsiteY0" fmla="*/ 175259 h 1975752"/>
              <a:gd name="connsiteX1" fmla="*/ 112622 w 2297642"/>
              <a:gd name="connsiteY1" fmla="*/ 69394 h 1975752"/>
              <a:gd name="connsiteX2" fmla="*/ 1027022 w 2297642"/>
              <a:gd name="connsiteY2" fmla="*/ 179121 h 1975752"/>
              <a:gd name="connsiteX3" fmla="*/ 1721966 w 2297642"/>
              <a:gd name="connsiteY3" fmla="*/ 227890 h 1975752"/>
              <a:gd name="connsiteX4" fmla="*/ 2297642 w 2297642"/>
              <a:gd name="connsiteY4" fmla="*/ 699515 h 1975752"/>
              <a:gd name="connsiteX5" fmla="*/ 2285450 w 2297642"/>
              <a:gd name="connsiteY5" fmla="*/ 1975752 h 1975752"/>
              <a:gd name="connsiteX6" fmla="*/ 2922 w 2297642"/>
              <a:gd name="connsiteY6" fmla="*/ 1975752 h 1975752"/>
              <a:gd name="connsiteX7" fmla="*/ 2922 w 2297642"/>
              <a:gd name="connsiteY7" fmla="*/ 175259 h 1975752"/>
              <a:gd name="connsiteX0" fmla="*/ 0 w 2294720"/>
              <a:gd name="connsiteY0" fmla="*/ 170577 h 1971070"/>
              <a:gd name="connsiteX1" fmla="*/ 207236 w 2294720"/>
              <a:gd name="connsiteY1" fmla="*/ 76904 h 1971070"/>
              <a:gd name="connsiteX2" fmla="*/ 1024100 w 2294720"/>
              <a:gd name="connsiteY2" fmla="*/ 174439 h 1971070"/>
              <a:gd name="connsiteX3" fmla="*/ 1719044 w 2294720"/>
              <a:gd name="connsiteY3" fmla="*/ 223208 h 1971070"/>
              <a:gd name="connsiteX4" fmla="*/ 2294720 w 2294720"/>
              <a:gd name="connsiteY4" fmla="*/ 694833 h 1971070"/>
              <a:gd name="connsiteX5" fmla="*/ 2282528 w 2294720"/>
              <a:gd name="connsiteY5" fmla="*/ 1971070 h 1971070"/>
              <a:gd name="connsiteX6" fmla="*/ 0 w 2294720"/>
              <a:gd name="connsiteY6" fmla="*/ 1971070 h 1971070"/>
              <a:gd name="connsiteX7" fmla="*/ 0 w 2294720"/>
              <a:gd name="connsiteY7" fmla="*/ 170577 h 1971070"/>
              <a:gd name="connsiteX0" fmla="*/ 12192 w 2294720"/>
              <a:gd name="connsiteY0" fmla="*/ 386286 h 1894171"/>
              <a:gd name="connsiteX1" fmla="*/ 207236 w 2294720"/>
              <a:gd name="connsiteY1" fmla="*/ 5 h 1894171"/>
              <a:gd name="connsiteX2" fmla="*/ 1024100 w 2294720"/>
              <a:gd name="connsiteY2" fmla="*/ 97540 h 1894171"/>
              <a:gd name="connsiteX3" fmla="*/ 1719044 w 2294720"/>
              <a:gd name="connsiteY3" fmla="*/ 146309 h 1894171"/>
              <a:gd name="connsiteX4" fmla="*/ 2294720 w 2294720"/>
              <a:gd name="connsiteY4" fmla="*/ 617934 h 1894171"/>
              <a:gd name="connsiteX5" fmla="*/ 2282528 w 2294720"/>
              <a:gd name="connsiteY5" fmla="*/ 1894171 h 1894171"/>
              <a:gd name="connsiteX6" fmla="*/ 0 w 2294720"/>
              <a:gd name="connsiteY6" fmla="*/ 1894171 h 1894171"/>
              <a:gd name="connsiteX7" fmla="*/ 12192 w 2294720"/>
              <a:gd name="connsiteY7" fmla="*/ 386286 h 1894171"/>
              <a:gd name="connsiteX0" fmla="*/ 0 w 2294720"/>
              <a:gd name="connsiteY0" fmla="*/ 556971 h 1894168"/>
              <a:gd name="connsiteX1" fmla="*/ 207236 w 2294720"/>
              <a:gd name="connsiteY1" fmla="*/ 2 h 1894168"/>
              <a:gd name="connsiteX2" fmla="*/ 1024100 w 2294720"/>
              <a:gd name="connsiteY2" fmla="*/ 97537 h 1894168"/>
              <a:gd name="connsiteX3" fmla="*/ 1719044 w 2294720"/>
              <a:gd name="connsiteY3" fmla="*/ 146306 h 1894168"/>
              <a:gd name="connsiteX4" fmla="*/ 2294720 w 2294720"/>
              <a:gd name="connsiteY4" fmla="*/ 617931 h 1894168"/>
              <a:gd name="connsiteX5" fmla="*/ 2282528 w 2294720"/>
              <a:gd name="connsiteY5" fmla="*/ 1894168 h 1894168"/>
              <a:gd name="connsiteX6" fmla="*/ 0 w 2294720"/>
              <a:gd name="connsiteY6" fmla="*/ 1894168 h 1894168"/>
              <a:gd name="connsiteX7" fmla="*/ 0 w 2294720"/>
              <a:gd name="connsiteY7" fmla="*/ 556971 h 1894168"/>
              <a:gd name="connsiteX0" fmla="*/ 0 w 2294720"/>
              <a:gd name="connsiteY0" fmla="*/ 462174 h 1799371"/>
              <a:gd name="connsiteX1" fmla="*/ 463268 w 2294720"/>
              <a:gd name="connsiteY1" fmla="*/ 149045 h 1799371"/>
              <a:gd name="connsiteX2" fmla="*/ 1024100 w 2294720"/>
              <a:gd name="connsiteY2" fmla="*/ 2740 h 1799371"/>
              <a:gd name="connsiteX3" fmla="*/ 1719044 w 2294720"/>
              <a:gd name="connsiteY3" fmla="*/ 51509 h 1799371"/>
              <a:gd name="connsiteX4" fmla="*/ 2294720 w 2294720"/>
              <a:gd name="connsiteY4" fmla="*/ 523134 h 1799371"/>
              <a:gd name="connsiteX5" fmla="*/ 2282528 w 2294720"/>
              <a:gd name="connsiteY5" fmla="*/ 1799371 h 1799371"/>
              <a:gd name="connsiteX6" fmla="*/ 0 w 2294720"/>
              <a:gd name="connsiteY6" fmla="*/ 1799371 h 1799371"/>
              <a:gd name="connsiteX7" fmla="*/ 0 w 2294720"/>
              <a:gd name="connsiteY7" fmla="*/ 462174 h 1799371"/>
              <a:gd name="connsiteX0" fmla="*/ 0 w 2294720"/>
              <a:gd name="connsiteY0" fmla="*/ 410667 h 1747864"/>
              <a:gd name="connsiteX1" fmla="*/ 463268 w 2294720"/>
              <a:gd name="connsiteY1" fmla="*/ 97538 h 1747864"/>
              <a:gd name="connsiteX2" fmla="*/ 1182596 w 2294720"/>
              <a:gd name="connsiteY2" fmla="*/ 36577 h 1747864"/>
              <a:gd name="connsiteX3" fmla="*/ 1719044 w 2294720"/>
              <a:gd name="connsiteY3" fmla="*/ 2 h 1747864"/>
              <a:gd name="connsiteX4" fmla="*/ 2294720 w 2294720"/>
              <a:gd name="connsiteY4" fmla="*/ 471627 h 1747864"/>
              <a:gd name="connsiteX5" fmla="*/ 2282528 w 2294720"/>
              <a:gd name="connsiteY5" fmla="*/ 1747864 h 1747864"/>
              <a:gd name="connsiteX6" fmla="*/ 0 w 2294720"/>
              <a:gd name="connsiteY6" fmla="*/ 1747864 h 1747864"/>
              <a:gd name="connsiteX7" fmla="*/ 0 w 2294720"/>
              <a:gd name="connsiteY7" fmla="*/ 410667 h 1747864"/>
              <a:gd name="connsiteX0" fmla="*/ 0 w 2294720"/>
              <a:gd name="connsiteY0" fmla="*/ 431435 h 1768632"/>
              <a:gd name="connsiteX1" fmla="*/ 463268 w 2294720"/>
              <a:gd name="connsiteY1" fmla="*/ 118306 h 1768632"/>
              <a:gd name="connsiteX2" fmla="*/ 1719044 w 2294720"/>
              <a:gd name="connsiteY2" fmla="*/ 20770 h 1768632"/>
              <a:gd name="connsiteX3" fmla="*/ 2294720 w 2294720"/>
              <a:gd name="connsiteY3" fmla="*/ 492395 h 1768632"/>
              <a:gd name="connsiteX4" fmla="*/ 2282528 w 2294720"/>
              <a:gd name="connsiteY4" fmla="*/ 1768632 h 1768632"/>
              <a:gd name="connsiteX5" fmla="*/ 0 w 2294720"/>
              <a:gd name="connsiteY5" fmla="*/ 1768632 h 1768632"/>
              <a:gd name="connsiteX6" fmla="*/ 0 w 2294720"/>
              <a:gd name="connsiteY6" fmla="*/ 431435 h 1768632"/>
              <a:gd name="connsiteX0" fmla="*/ 0 w 2306912"/>
              <a:gd name="connsiteY0" fmla="*/ 528971 h 1768632"/>
              <a:gd name="connsiteX1" fmla="*/ 475460 w 2306912"/>
              <a:gd name="connsiteY1" fmla="*/ 118306 h 1768632"/>
              <a:gd name="connsiteX2" fmla="*/ 1731236 w 2306912"/>
              <a:gd name="connsiteY2" fmla="*/ 20770 h 1768632"/>
              <a:gd name="connsiteX3" fmla="*/ 2306912 w 2306912"/>
              <a:gd name="connsiteY3" fmla="*/ 492395 h 1768632"/>
              <a:gd name="connsiteX4" fmla="*/ 2294720 w 2306912"/>
              <a:gd name="connsiteY4" fmla="*/ 1768632 h 1768632"/>
              <a:gd name="connsiteX5" fmla="*/ 12192 w 2306912"/>
              <a:gd name="connsiteY5" fmla="*/ 1768632 h 1768632"/>
              <a:gd name="connsiteX6" fmla="*/ 0 w 2306912"/>
              <a:gd name="connsiteY6" fmla="*/ 528971 h 1768632"/>
              <a:gd name="connsiteX0" fmla="*/ 0 w 2306912"/>
              <a:gd name="connsiteY0" fmla="*/ 532947 h 1772608"/>
              <a:gd name="connsiteX1" fmla="*/ 731492 w 2306912"/>
              <a:gd name="connsiteY1" fmla="*/ 97898 h 1772608"/>
              <a:gd name="connsiteX2" fmla="*/ 1731236 w 2306912"/>
              <a:gd name="connsiteY2" fmla="*/ 24746 h 1772608"/>
              <a:gd name="connsiteX3" fmla="*/ 2306912 w 2306912"/>
              <a:gd name="connsiteY3" fmla="*/ 496371 h 1772608"/>
              <a:gd name="connsiteX4" fmla="*/ 2294720 w 2306912"/>
              <a:gd name="connsiteY4" fmla="*/ 1772608 h 1772608"/>
              <a:gd name="connsiteX5" fmla="*/ 12192 w 2306912"/>
              <a:gd name="connsiteY5" fmla="*/ 1772608 h 1772608"/>
              <a:gd name="connsiteX6" fmla="*/ 0 w 2306912"/>
              <a:gd name="connsiteY6" fmla="*/ 532947 h 1772608"/>
              <a:gd name="connsiteX0" fmla="*/ 0 w 2306912"/>
              <a:gd name="connsiteY0" fmla="*/ 446811 h 1686472"/>
              <a:gd name="connsiteX1" fmla="*/ 731492 w 2306912"/>
              <a:gd name="connsiteY1" fmla="*/ 11762 h 1686472"/>
              <a:gd name="connsiteX2" fmla="*/ 1828772 w 2306912"/>
              <a:gd name="connsiteY2" fmla="*/ 255602 h 1686472"/>
              <a:gd name="connsiteX3" fmla="*/ 2306912 w 2306912"/>
              <a:gd name="connsiteY3" fmla="*/ 410235 h 1686472"/>
              <a:gd name="connsiteX4" fmla="*/ 2294720 w 2306912"/>
              <a:gd name="connsiteY4" fmla="*/ 1686472 h 1686472"/>
              <a:gd name="connsiteX5" fmla="*/ 12192 w 2306912"/>
              <a:gd name="connsiteY5" fmla="*/ 1686472 h 1686472"/>
              <a:gd name="connsiteX6" fmla="*/ 0 w 2306912"/>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52037 h 1691698"/>
              <a:gd name="connsiteX1" fmla="*/ 731492 w 2294720"/>
              <a:gd name="connsiteY1" fmla="*/ 16988 h 1691698"/>
              <a:gd name="connsiteX2" fmla="*/ 1645892 w 2294720"/>
              <a:gd name="connsiteY2" fmla="*/ 224252 h 1691698"/>
              <a:gd name="connsiteX3" fmla="*/ 2294720 w 2294720"/>
              <a:gd name="connsiteY3" fmla="*/ 915333 h 1691698"/>
              <a:gd name="connsiteX4" fmla="*/ 2294720 w 2294720"/>
              <a:gd name="connsiteY4" fmla="*/ 1691698 h 1691698"/>
              <a:gd name="connsiteX5" fmla="*/ 12192 w 2294720"/>
              <a:gd name="connsiteY5" fmla="*/ 1691698 h 1691698"/>
              <a:gd name="connsiteX6" fmla="*/ 0 w 2294720"/>
              <a:gd name="connsiteY6" fmla="*/ 452037 h 1691698"/>
              <a:gd name="connsiteX0" fmla="*/ 0 w 2294720"/>
              <a:gd name="connsiteY0" fmla="*/ 435478 h 1675139"/>
              <a:gd name="connsiteX1" fmla="*/ 731492 w 2294720"/>
              <a:gd name="connsiteY1" fmla="*/ 429 h 1675139"/>
              <a:gd name="connsiteX2" fmla="*/ 1645892 w 2294720"/>
              <a:gd name="connsiteY2" fmla="*/ 207693 h 1675139"/>
              <a:gd name="connsiteX3" fmla="*/ 2294720 w 2294720"/>
              <a:gd name="connsiteY3" fmla="*/ 898774 h 1675139"/>
              <a:gd name="connsiteX4" fmla="*/ 2294720 w 2294720"/>
              <a:gd name="connsiteY4" fmla="*/ 1675139 h 1675139"/>
              <a:gd name="connsiteX5" fmla="*/ 12192 w 2294720"/>
              <a:gd name="connsiteY5" fmla="*/ 1675139 h 1675139"/>
              <a:gd name="connsiteX6" fmla="*/ 0 w 2294720"/>
              <a:gd name="connsiteY6" fmla="*/ 435478 h 1675139"/>
              <a:gd name="connsiteX0" fmla="*/ 0 w 2718467"/>
              <a:gd name="connsiteY0" fmla="*/ 282798 h 1675139"/>
              <a:gd name="connsiteX1" fmla="*/ 1155239 w 2718467"/>
              <a:gd name="connsiteY1" fmla="*/ 429 h 1675139"/>
              <a:gd name="connsiteX2" fmla="*/ 2069639 w 2718467"/>
              <a:gd name="connsiteY2" fmla="*/ 207693 h 1675139"/>
              <a:gd name="connsiteX3" fmla="*/ 2718467 w 2718467"/>
              <a:gd name="connsiteY3" fmla="*/ 898774 h 1675139"/>
              <a:gd name="connsiteX4" fmla="*/ 2718467 w 2718467"/>
              <a:gd name="connsiteY4" fmla="*/ 1675139 h 1675139"/>
              <a:gd name="connsiteX5" fmla="*/ 435939 w 2718467"/>
              <a:gd name="connsiteY5" fmla="*/ 1675139 h 1675139"/>
              <a:gd name="connsiteX6" fmla="*/ 0 w 2718467"/>
              <a:gd name="connsiteY6" fmla="*/ 282798 h 1675139"/>
              <a:gd name="connsiteX0" fmla="*/ 1060 w 2719527"/>
              <a:gd name="connsiteY0" fmla="*/ 288669 h 1681010"/>
              <a:gd name="connsiteX1" fmla="*/ 341882 w 2719527"/>
              <a:gd name="connsiteY1" fmla="*/ 74794 h 1681010"/>
              <a:gd name="connsiteX2" fmla="*/ 1156299 w 2719527"/>
              <a:gd name="connsiteY2" fmla="*/ 6300 h 1681010"/>
              <a:gd name="connsiteX3" fmla="*/ 2070699 w 2719527"/>
              <a:gd name="connsiteY3" fmla="*/ 213564 h 1681010"/>
              <a:gd name="connsiteX4" fmla="*/ 2719527 w 2719527"/>
              <a:gd name="connsiteY4" fmla="*/ 904645 h 1681010"/>
              <a:gd name="connsiteX5" fmla="*/ 2719527 w 2719527"/>
              <a:gd name="connsiteY5" fmla="*/ 1681010 h 1681010"/>
              <a:gd name="connsiteX6" fmla="*/ 436999 w 2719527"/>
              <a:gd name="connsiteY6" fmla="*/ 1681010 h 1681010"/>
              <a:gd name="connsiteX7" fmla="*/ 1060 w 2719527"/>
              <a:gd name="connsiteY7" fmla="*/ 288669 h 1681010"/>
              <a:gd name="connsiteX0" fmla="*/ 8457 w 2726924"/>
              <a:gd name="connsiteY0" fmla="*/ 378292 h 1770633"/>
              <a:gd name="connsiteX1" fmla="*/ 170859 w 2726924"/>
              <a:gd name="connsiteY1" fmla="*/ 11737 h 1770633"/>
              <a:gd name="connsiteX2" fmla="*/ 1163696 w 2726924"/>
              <a:gd name="connsiteY2" fmla="*/ 95923 h 1770633"/>
              <a:gd name="connsiteX3" fmla="*/ 2078096 w 2726924"/>
              <a:gd name="connsiteY3" fmla="*/ 303187 h 1770633"/>
              <a:gd name="connsiteX4" fmla="*/ 2726924 w 2726924"/>
              <a:gd name="connsiteY4" fmla="*/ 994268 h 1770633"/>
              <a:gd name="connsiteX5" fmla="*/ 2726924 w 2726924"/>
              <a:gd name="connsiteY5" fmla="*/ 1770633 h 1770633"/>
              <a:gd name="connsiteX6" fmla="*/ 444396 w 2726924"/>
              <a:gd name="connsiteY6" fmla="*/ 1770633 h 1770633"/>
              <a:gd name="connsiteX7" fmla="*/ 8457 w 2726924"/>
              <a:gd name="connsiteY7" fmla="*/ 378292 h 1770633"/>
              <a:gd name="connsiteX0" fmla="*/ 8457 w 2726924"/>
              <a:gd name="connsiteY0" fmla="*/ 366555 h 1758896"/>
              <a:gd name="connsiteX1" fmla="*/ 170859 w 2726924"/>
              <a:gd name="connsiteY1" fmla="*/ 0 h 1758896"/>
              <a:gd name="connsiteX2" fmla="*/ 1163696 w 2726924"/>
              <a:gd name="connsiteY2" fmla="*/ 84186 h 1758896"/>
              <a:gd name="connsiteX3" fmla="*/ 2078096 w 2726924"/>
              <a:gd name="connsiteY3" fmla="*/ 291450 h 1758896"/>
              <a:gd name="connsiteX4" fmla="*/ 2726924 w 2726924"/>
              <a:gd name="connsiteY4" fmla="*/ 982531 h 1758896"/>
              <a:gd name="connsiteX5" fmla="*/ 2726924 w 2726924"/>
              <a:gd name="connsiteY5" fmla="*/ 1758896 h 1758896"/>
              <a:gd name="connsiteX6" fmla="*/ 444396 w 2726924"/>
              <a:gd name="connsiteY6" fmla="*/ 1758896 h 1758896"/>
              <a:gd name="connsiteX7" fmla="*/ 8457 w 2726924"/>
              <a:gd name="connsiteY7" fmla="*/ 366555 h 1758896"/>
              <a:gd name="connsiteX0" fmla="*/ 16957 w 2735424"/>
              <a:gd name="connsiteY0" fmla="*/ 530141 h 1922482"/>
              <a:gd name="connsiteX1" fmla="*/ 145905 w 2735424"/>
              <a:gd name="connsiteY1" fmla="*/ 0 h 1922482"/>
              <a:gd name="connsiteX2" fmla="*/ 1172196 w 2735424"/>
              <a:gd name="connsiteY2" fmla="*/ 247772 h 1922482"/>
              <a:gd name="connsiteX3" fmla="*/ 2086596 w 2735424"/>
              <a:gd name="connsiteY3" fmla="*/ 455036 h 1922482"/>
              <a:gd name="connsiteX4" fmla="*/ 2735424 w 2735424"/>
              <a:gd name="connsiteY4" fmla="*/ 1146117 h 1922482"/>
              <a:gd name="connsiteX5" fmla="*/ 2735424 w 2735424"/>
              <a:gd name="connsiteY5" fmla="*/ 1922482 h 1922482"/>
              <a:gd name="connsiteX6" fmla="*/ 452896 w 2735424"/>
              <a:gd name="connsiteY6" fmla="*/ 1922482 h 1922482"/>
              <a:gd name="connsiteX7" fmla="*/ 16957 w 2735424"/>
              <a:gd name="connsiteY7" fmla="*/ 530141 h 1922482"/>
              <a:gd name="connsiteX0" fmla="*/ 16957 w 2735424"/>
              <a:gd name="connsiteY0" fmla="*/ 530141 h 1922482"/>
              <a:gd name="connsiteX1" fmla="*/ 145905 w 2735424"/>
              <a:gd name="connsiteY1" fmla="*/ 0 h 1922482"/>
              <a:gd name="connsiteX2" fmla="*/ 1517884 w 2735424"/>
              <a:gd name="connsiteY2" fmla="*/ 356829 h 1922482"/>
              <a:gd name="connsiteX3" fmla="*/ 2086596 w 2735424"/>
              <a:gd name="connsiteY3" fmla="*/ 455036 h 1922482"/>
              <a:gd name="connsiteX4" fmla="*/ 2735424 w 2735424"/>
              <a:gd name="connsiteY4" fmla="*/ 1146117 h 1922482"/>
              <a:gd name="connsiteX5" fmla="*/ 2735424 w 2735424"/>
              <a:gd name="connsiteY5" fmla="*/ 1922482 h 1922482"/>
              <a:gd name="connsiteX6" fmla="*/ 452896 w 2735424"/>
              <a:gd name="connsiteY6" fmla="*/ 1922482 h 1922482"/>
              <a:gd name="connsiteX7" fmla="*/ 16957 w 2735424"/>
              <a:gd name="connsiteY7" fmla="*/ 530141 h 1922482"/>
              <a:gd name="connsiteX0" fmla="*/ 460 w 2718927"/>
              <a:gd name="connsiteY0" fmla="*/ 178705 h 1571046"/>
              <a:gd name="connsiteX1" fmla="*/ 575457 w 2718927"/>
              <a:gd name="connsiteY1" fmla="*/ 41170 h 1571046"/>
              <a:gd name="connsiteX2" fmla="*/ 1501387 w 2718927"/>
              <a:gd name="connsiteY2" fmla="*/ 5393 h 1571046"/>
              <a:gd name="connsiteX3" fmla="*/ 2070099 w 2718927"/>
              <a:gd name="connsiteY3" fmla="*/ 103600 h 1571046"/>
              <a:gd name="connsiteX4" fmla="*/ 2718927 w 2718927"/>
              <a:gd name="connsiteY4" fmla="*/ 794681 h 1571046"/>
              <a:gd name="connsiteX5" fmla="*/ 2718927 w 2718927"/>
              <a:gd name="connsiteY5" fmla="*/ 1571046 h 1571046"/>
              <a:gd name="connsiteX6" fmla="*/ 436399 w 2718927"/>
              <a:gd name="connsiteY6" fmla="*/ 1571046 h 1571046"/>
              <a:gd name="connsiteX7" fmla="*/ 460 w 2718927"/>
              <a:gd name="connsiteY7" fmla="*/ 178705 h 1571046"/>
              <a:gd name="connsiteX0" fmla="*/ 387 w 2718854"/>
              <a:gd name="connsiteY0" fmla="*/ 178705 h 1571046"/>
              <a:gd name="connsiteX1" fmla="*/ 575384 w 2718854"/>
              <a:gd name="connsiteY1" fmla="*/ 41170 h 1571046"/>
              <a:gd name="connsiteX2" fmla="*/ 1501314 w 2718854"/>
              <a:gd name="connsiteY2" fmla="*/ 5393 h 1571046"/>
              <a:gd name="connsiteX3" fmla="*/ 2070026 w 2718854"/>
              <a:gd name="connsiteY3" fmla="*/ 103600 h 1571046"/>
              <a:gd name="connsiteX4" fmla="*/ 2718854 w 2718854"/>
              <a:gd name="connsiteY4" fmla="*/ 794681 h 1571046"/>
              <a:gd name="connsiteX5" fmla="*/ 2718854 w 2718854"/>
              <a:gd name="connsiteY5" fmla="*/ 1571046 h 1571046"/>
              <a:gd name="connsiteX6" fmla="*/ 436326 w 2718854"/>
              <a:gd name="connsiteY6" fmla="*/ 1571046 h 1571046"/>
              <a:gd name="connsiteX7" fmla="*/ 387 w 2718854"/>
              <a:gd name="connsiteY7" fmla="*/ 178705 h 1571046"/>
              <a:gd name="connsiteX0" fmla="*/ 200 w 2718667"/>
              <a:gd name="connsiteY0" fmla="*/ 178705 h 1571046"/>
              <a:gd name="connsiteX1" fmla="*/ 1032397 w 2718667"/>
              <a:gd name="connsiteY1" fmla="*/ 41170 h 1571046"/>
              <a:gd name="connsiteX2" fmla="*/ 1501127 w 2718667"/>
              <a:gd name="connsiteY2" fmla="*/ 5393 h 1571046"/>
              <a:gd name="connsiteX3" fmla="*/ 2069839 w 2718667"/>
              <a:gd name="connsiteY3" fmla="*/ 103600 h 1571046"/>
              <a:gd name="connsiteX4" fmla="*/ 2718667 w 2718667"/>
              <a:gd name="connsiteY4" fmla="*/ 794681 h 1571046"/>
              <a:gd name="connsiteX5" fmla="*/ 2718667 w 2718667"/>
              <a:gd name="connsiteY5" fmla="*/ 1571046 h 1571046"/>
              <a:gd name="connsiteX6" fmla="*/ 436139 w 2718667"/>
              <a:gd name="connsiteY6" fmla="*/ 1571046 h 1571046"/>
              <a:gd name="connsiteX7" fmla="*/ 200 w 2718667"/>
              <a:gd name="connsiteY7" fmla="*/ 178705 h 1571046"/>
              <a:gd name="connsiteX0" fmla="*/ 200 w 2718667"/>
              <a:gd name="connsiteY0" fmla="*/ 137535 h 1529876"/>
              <a:gd name="connsiteX1" fmla="*/ 1032397 w 2718667"/>
              <a:gd name="connsiteY1" fmla="*/ 0 h 1529876"/>
              <a:gd name="connsiteX2" fmla="*/ 1846815 w 2718667"/>
              <a:gd name="connsiteY2" fmla="*/ 116903 h 1529876"/>
              <a:gd name="connsiteX3" fmla="*/ 2069839 w 2718667"/>
              <a:gd name="connsiteY3" fmla="*/ 62430 h 1529876"/>
              <a:gd name="connsiteX4" fmla="*/ 2718667 w 2718667"/>
              <a:gd name="connsiteY4" fmla="*/ 753511 h 1529876"/>
              <a:gd name="connsiteX5" fmla="*/ 2718667 w 2718667"/>
              <a:gd name="connsiteY5" fmla="*/ 1529876 h 1529876"/>
              <a:gd name="connsiteX6" fmla="*/ 436139 w 2718667"/>
              <a:gd name="connsiteY6" fmla="*/ 1529876 h 1529876"/>
              <a:gd name="connsiteX7" fmla="*/ 200 w 2718667"/>
              <a:gd name="connsiteY7" fmla="*/ 137535 h 1529876"/>
              <a:gd name="connsiteX0" fmla="*/ 200 w 2718667"/>
              <a:gd name="connsiteY0" fmla="*/ 137535 h 1529876"/>
              <a:gd name="connsiteX1" fmla="*/ 1032397 w 2718667"/>
              <a:gd name="connsiteY1" fmla="*/ 0 h 1529876"/>
              <a:gd name="connsiteX2" fmla="*/ 1846815 w 2718667"/>
              <a:gd name="connsiteY2" fmla="*/ 116903 h 1529876"/>
              <a:gd name="connsiteX3" fmla="*/ 2426678 w 2718667"/>
              <a:gd name="connsiteY3" fmla="*/ 356883 h 1529876"/>
              <a:gd name="connsiteX4" fmla="*/ 2718667 w 2718667"/>
              <a:gd name="connsiteY4" fmla="*/ 753511 h 1529876"/>
              <a:gd name="connsiteX5" fmla="*/ 2718667 w 2718667"/>
              <a:gd name="connsiteY5" fmla="*/ 1529876 h 1529876"/>
              <a:gd name="connsiteX6" fmla="*/ 436139 w 2718667"/>
              <a:gd name="connsiteY6" fmla="*/ 1529876 h 1529876"/>
              <a:gd name="connsiteX7" fmla="*/ 200 w 2718667"/>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426678 w 2763272"/>
              <a:gd name="connsiteY3" fmla="*/ 356883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332 w 2763404"/>
              <a:gd name="connsiteY0" fmla="*/ 216697 h 1609038"/>
              <a:gd name="connsiteX1" fmla="*/ 1032529 w 2763404"/>
              <a:gd name="connsiteY1" fmla="*/ 79162 h 1609038"/>
              <a:gd name="connsiteX2" fmla="*/ 1635074 w 2763404"/>
              <a:gd name="connsiteY2" fmla="*/ 196065 h 1609038"/>
              <a:gd name="connsiteX3" fmla="*/ 2337600 w 2763404"/>
              <a:gd name="connsiteY3" fmla="*/ 403328 h 1609038"/>
              <a:gd name="connsiteX4" fmla="*/ 2763404 w 2763404"/>
              <a:gd name="connsiteY4" fmla="*/ 1159844 h 1609038"/>
              <a:gd name="connsiteX5" fmla="*/ 2718799 w 2763404"/>
              <a:gd name="connsiteY5" fmla="*/ 1609038 h 1609038"/>
              <a:gd name="connsiteX6" fmla="*/ 436271 w 2763404"/>
              <a:gd name="connsiteY6" fmla="*/ 1609038 h 1609038"/>
              <a:gd name="connsiteX7" fmla="*/ 332 w 2763404"/>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42796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88400 w 2786532"/>
              <a:gd name="connsiteY3" fmla="*/ 502691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88400 w 2786532"/>
              <a:gd name="connsiteY3" fmla="*/ 502691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532" h="1609038">
                <a:moveTo>
                  <a:pt x="332" y="216697"/>
                </a:moveTo>
                <a:cubicBezTo>
                  <a:pt x="-15521" y="-51006"/>
                  <a:pt x="538906" y="-37363"/>
                  <a:pt x="1032529" y="79162"/>
                </a:cubicBezTo>
                <a:cubicBezTo>
                  <a:pt x="1559606" y="152064"/>
                  <a:pt x="1355405" y="123255"/>
                  <a:pt x="1635074" y="196065"/>
                </a:cubicBezTo>
                <a:cubicBezTo>
                  <a:pt x="2095317" y="322479"/>
                  <a:pt x="2012088" y="303042"/>
                  <a:pt x="2388400" y="502691"/>
                </a:cubicBezTo>
                <a:cubicBezTo>
                  <a:pt x="2667152" y="796238"/>
                  <a:pt x="2645106" y="797414"/>
                  <a:pt x="2763404" y="1159844"/>
                </a:cubicBezTo>
                <a:lnTo>
                  <a:pt x="2786532" y="1592478"/>
                </a:lnTo>
                <a:lnTo>
                  <a:pt x="436271" y="1609038"/>
                </a:lnTo>
                <a:cubicBezTo>
                  <a:pt x="432207" y="1195818"/>
                  <a:pt x="4396" y="629917"/>
                  <a:pt x="332" y="216697"/>
                </a:cubicBezTo>
                <a:close/>
              </a:path>
            </a:pathLst>
          </a:custGeom>
          <a:solidFill>
            <a:schemeClr val="accent2">
              <a:alpha val="39000"/>
            </a:schemeClr>
          </a:solidFill>
          <a:ln w="9525">
            <a:noFill/>
            <a:miter lim="800000"/>
            <a:headEnd/>
            <a:tailEnd/>
          </a:ln>
          <a:effectLst>
            <a:softEdge rad="139700"/>
          </a:effec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90" name="Groupe 89">
            <a:extLst>
              <a:ext uri="{FF2B5EF4-FFF2-40B4-BE49-F238E27FC236}">
                <a16:creationId xmlns:a16="http://schemas.microsoft.com/office/drawing/2014/main" id="{6D0FC590-C227-184D-A884-E7040358092F}"/>
              </a:ext>
            </a:extLst>
          </p:cNvPr>
          <p:cNvGrpSpPr/>
          <p:nvPr/>
        </p:nvGrpSpPr>
        <p:grpSpPr>
          <a:xfrm>
            <a:off x="2245627" y="3681714"/>
            <a:ext cx="2135402" cy="2270977"/>
            <a:chOff x="3798949" y="3350491"/>
            <a:chExt cx="1533419" cy="1053070"/>
          </a:xfrm>
        </p:grpSpPr>
        <p:grpSp>
          <p:nvGrpSpPr>
            <p:cNvPr id="91" name="Groupe 90">
              <a:extLst>
                <a:ext uri="{FF2B5EF4-FFF2-40B4-BE49-F238E27FC236}">
                  <a16:creationId xmlns:a16="http://schemas.microsoft.com/office/drawing/2014/main" id="{FCD77189-17B7-864C-A378-04AD62344469}"/>
                </a:ext>
              </a:extLst>
            </p:cNvPr>
            <p:cNvGrpSpPr/>
            <p:nvPr/>
          </p:nvGrpSpPr>
          <p:grpSpPr>
            <a:xfrm>
              <a:off x="3798949" y="4148239"/>
              <a:ext cx="314817" cy="255322"/>
              <a:chOff x="2963263" y="3635798"/>
              <a:chExt cx="314817" cy="255322"/>
            </a:xfrm>
          </p:grpSpPr>
          <p:cxnSp>
            <p:nvCxnSpPr>
              <p:cNvPr id="101" name="Line 88">
                <a:extLst>
                  <a:ext uri="{FF2B5EF4-FFF2-40B4-BE49-F238E27FC236}">
                    <a16:creationId xmlns:a16="http://schemas.microsoft.com/office/drawing/2014/main" id="{155D988B-A09C-A44B-8A13-2C8E3967DD6D}"/>
                  </a:ext>
                </a:extLst>
              </p:cNvPr>
              <p:cNvCxnSpPr>
                <a:cxnSpLocks noChangeShapeType="1"/>
              </p:cNvCxnSpPr>
              <p:nvPr/>
            </p:nvCxnSpPr>
            <p:spPr bwMode="auto">
              <a:xfrm>
                <a:off x="2973974" y="3891120"/>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 name="Line 89">
                <a:extLst>
                  <a:ext uri="{FF2B5EF4-FFF2-40B4-BE49-F238E27FC236}">
                    <a16:creationId xmlns:a16="http://schemas.microsoft.com/office/drawing/2014/main" id="{089A1B7A-0147-4D4B-9CED-92DC757FF504}"/>
                  </a:ext>
                </a:extLst>
              </p:cNvPr>
              <p:cNvCxnSpPr>
                <a:cxnSpLocks noChangeShapeType="1"/>
              </p:cNvCxnSpPr>
              <p:nvPr/>
            </p:nvCxnSpPr>
            <p:spPr bwMode="auto">
              <a:xfrm>
                <a:off x="2966629" y="3774228"/>
                <a:ext cx="30410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3" name="Line 90">
                <a:extLst>
                  <a:ext uri="{FF2B5EF4-FFF2-40B4-BE49-F238E27FC236}">
                    <a16:creationId xmlns:a16="http://schemas.microsoft.com/office/drawing/2014/main" id="{0BB1880A-E5B1-7D49-A67C-5B283CD0678E}"/>
                  </a:ext>
                </a:extLst>
              </p:cNvPr>
              <p:cNvCxnSpPr>
                <a:cxnSpLocks noChangeShapeType="1"/>
              </p:cNvCxnSpPr>
              <p:nvPr/>
            </p:nvCxnSpPr>
            <p:spPr bwMode="auto">
              <a:xfrm>
                <a:off x="2963263" y="3635798"/>
                <a:ext cx="28071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92" name="Groupe 91">
              <a:extLst>
                <a:ext uri="{FF2B5EF4-FFF2-40B4-BE49-F238E27FC236}">
                  <a16:creationId xmlns:a16="http://schemas.microsoft.com/office/drawing/2014/main" id="{E5FF4DB9-CC26-3A42-97DB-FE95F8ED5DAE}"/>
                </a:ext>
              </a:extLst>
            </p:cNvPr>
            <p:cNvGrpSpPr/>
            <p:nvPr/>
          </p:nvGrpSpPr>
          <p:grpSpPr>
            <a:xfrm>
              <a:off x="3998468" y="3350491"/>
              <a:ext cx="798429" cy="1021712"/>
              <a:chOff x="3404757" y="2865326"/>
              <a:chExt cx="798429" cy="1021712"/>
            </a:xfrm>
          </p:grpSpPr>
          <p:sp>
            <p:nvSpPr>
              <p:cNvPr id="97" name="Arc 92">
                <a:extLst>
                  <a:ext uri="{FF2B5EF4-FFF2-40B4-BE49-F238E27FC236}">
                    <a16:creationId xmlns:a16="http://schemas.microsoft.com/office/drawing/2014/main" id="{70DF5FF9-CBCA-6848-BA88-1EE4A918538A}"/>
                  </a:ext>
                </a:extLst>
              </p:cNvPr>
              <p:cNvSpPr>
                <a:spLocks/>
              </p:cNvSpPr>
              <p:nvPr/>
            </p:nvSpPr>
            <p:spPr bwMode="auto">
              <a:xfrm rot="10758896" flipH="1">
                <a:off x="3464419" y="2865326"/>
                <a:ext cx="600405" cy="802180"/>
              </a:xfrm>
              <a:custGeom>
                <a:avLst/>
                <a:gdLst>
                  <a:gd name="G0" fmla="+- 519 0 0"/>
                  <a:gd name="G1" fmla="+- 21600 0 0"/>
                  <a:gd name="G2" fmla="+- 21600 0 0"/>
                  <a:gd name="T0" fmla="*/ 0 w 16782"/>
                  <a:gd name="T1" fmla="*/ 6 h 21600"/>
                  <a:gd name="T2" fmla="*/ 16782 w 16782"/>
                  <a:gd name="T3" fmla="*/ 7385 h 21600"/>
                  <a:gd name="T4" fmla="*/ 519 w 16782"/>
                  <a:gd name="T5" fmla="*/ 21600 h 21600"/>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746 w 17009"/>
                  <a:gd name="connsiteY1" fmla="*/ 745 h 22346"/>
                  <a:gd name="connsiteX2" fmla="*/ 17009 w 17009"/>
                  <a:gd name="connsiteY2" fmla="*/ 8130 h 22346"/>
                  <a:gd name="connsiteX3" fmla="*/ 746 w 17009"/>
                  <a:gd name="connsiteY3" fmla="*/ 22346 h 22346"/>
                  <a:gd name="connsiteX4" fmla="*/ 0 w 17009"/>
                  <a:gd name="connsiteY4" fmla="*/ 0 h 22346"/>
                  <a:gd name="connsiteX0" fmla="*/ 227 w 17009"/>
                  <a:gd name="connsiteY0" fmla="*/ 1243 h 22837"/>
                  <a:gd name="connsiteX1" fmla="*/ 746 w 17009"/>
                  <a:gd name="connsiteY1" fmla="*/ 1236 h 22837"/>
                  <a:gd name="connsiteX2" fmla="*/ 17009 w 17009"/>
                  <a:gd name="connsiteY2" fmla="*/ 8621 h 22837"/>
                  <a:gd name="connsiteX0" fmla="*/ 0 w 17009"/>
                  <a:gd name="connsiteY0" fmla="*/ 491 h 22837"/>
                  <a:gd name="connsiteX1" fmla="*/ 17009 w 17009"/>
                  <a:gd name="connsiteY1" fmla="*/ 8621 h 22837"/>
                  <a:gd name="connsiteX2" fmla="*/ 746 w 17009"/>
                  <a:gd name="connsiteY2" fmla="*/ 22837 h 22837"/>
                  <a:gd name="connsiteX3" fmla="*/ 0 w 17009"/>
                  <a:gd name="connsiteY3" fmla="*/ 491 h 22837"/>
                  <a:gd name="connsiteX0" fmla="*/ 227 w 17009"/>
                  <a:gd name="connsiteY0" fmla="*/ 752 h 22346"/>
                  <a:gd name="connsiteX1" fmla="*/ 746 w 17009"/>
                  <a:gd name="connsiteY1" fmla="*/ 745 h 22346"/>
                  <a:gd name="connsiteX2" fmla="*/ 17009 w 17009"/>
                  <a:gd name="connsiteY2" fmla="*/ 8130 h 22346"/>
                  <a:gd name="connsiteX0" fmla="*/ 0 w 17009"/>
                  <a:gd name="connsiteY0" fmla="*/ 0 h 22346"/>
                  <a:gd name="connsiteX1" fmla="*/ 17009 w 17009"/>
                  <a:gd name="connsiteY1" fmla="*/ 8130 h 22346"/>
                  <a:gd name="connsiteX2" fmla="*/ 746 w 17009"/>
                  <a:gd name="connsiteY2" fmla="*/ 22346 h 22346"/>
                  <a:gd name="connsiteX3" fmla="*/ 0 w 17009"/>
                  <a:gd name="connsiteY3" fmla="*/ 0 h 22346"/>
                  <a:gd name="connsiteX0" fmla="*/ 0 w 16782"/>
                  <a:gd name="connsiteY0" fmla="*/ 7 h 21601"/>
                  <a:gd name="connsiteX1" fmla="*/ 519 w 16782"/>
                  <a:gd name="connsiteY1" fmla="*/ 0 h 21601"/>
                  <a:gd name="connsiteX2" fmla="*/ 16782 w 16782"/>
                  <a:gd name="connsiteY2" fmla="*/ 7385 h 21601"/>
                  <a:gd name="connsiteX0" fmla="*/ 519 w 16782"/>
                  <a:gd name="connsiteY0" fmla="*/ 21601 h 21601"/>
                  <a:gd name="connsiteX1" fmla="*/ 16782 w 16782"/>
                  <a:gd name="connsiteY1" fmla="*/ 7385 h 21601"/>
                  <a:gd name="connsiteX2" fmla="*/ 519 w 16782"/>
                  <a:gd name="connsiteY2" fmla="*/ 21601 h 21601"/>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2346"/>
                  <a:gd name="connsiteX1" fmla="*/ 0 w 17139"/>
                  <a:gd name="connsiteY1" fmla="*/ 0 h 22346"/>
                  <a:gd name="connsiteX2" fmla="*/ 17139 w 17139"/>
                  <a:gd name="connsiteY2" fmla="*/ 8130 h 22346"/>
                  <a:gd name="connsiteX0" fmla="*/ 876 w 17139"/>
                  <a:gd name="connsiteY0" fmla="*/ 22346 h 22346"/>
                  <a:gd name="connsiteX1" fmla="*/ 17139 w 17139"/>
                  <a:gd name="connsiteY1" fmla="*/ 8130 h 22346"/>
                  <a:gd name="connsiteX2" fmla="*/ 876 w 17139"/>
                  <a:gd name="connsiteY2" fmla="*/ 22346 h 22346"/>
                  <a:gd name="connsiteX0" fmla="*/ 357 w 17139"/>
                  <a:gd name="connsiteY0" fmla="*/ 752 h 21890"/>
                  <a:gd name="connsiteX1" fmla="*/ 0 w 17139"/>
                  <a:gd name="connsiteY1" fmla="*/ 0 h 21890"/>
                  <a:gd name="connsiteX2" fmla="*/ 17139 w 17139"/>
                  <a:gd name="connsiteY2" fmla="*/ 8130 h 21890"/>
                  <a:gd name="connsiteX0" fmla="*/ 8447 w 17139"/>
                  <a:gd name="connsiteY0" fmla="*/ 21890 h 21890"/>
                  <a:gd name="connsiteX1" fmla="*/ 17139 w 17139"/>
                  <a:gd name="connsiteY1" fmla="*/ 8130 h 21890"/>
                  <a:gd name="connsiteX2" fmla="*/ 8447 w 17139"/>
                  <a:gd name="connsiteY2" fmla="*/ 21890 h 21890"/>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7139"/>
                  <a:gd name="connsiteY0" fmla="*/ 752 h 20817"/>
                  <a:gd name="connsiteX1" fmla="*/ 0 w 17139"/>
                  <a:gd name="connsiteY1" fmla="*/ 0 h 20817"/>
                  <a:gd name="connsiteX2" fmla="*/ 17139 w 17139"/>
                  <a:gd name="connsiteY2" fmla="*/ 8130 h 20817"/>
                  <a:gd name="connsiteX0" fmla="*/ 2803 w 17139"/>
                  <a:gd name="connsiteY0" fmla="*/ 20817 h 20817"/>
                  <a:gd name="connsiteX1" fmla="*/ 17139 w 17139"/>
                  <a:gd name="connsiteY1" fmla="*/ 8130 h 20817"/>
                  <a:gd name="connsiteX2" fmla="*/ 2803 w 17139"/>
                  <a:gd name="connsiteY2" fmla="*/ 20817 h 20817"/>
                  <a:gd name="connsiteX0" fmla="*/ 357 w 18639"/>
                  <a:gd name="connsiteY0" fmla="*/ 752 h 20817"/>
                  <a:gd name="connsiteX1" fmla="*/ 0 w 18639"/>
                  <a:gd name="connsiteY1" fmla="*/ 0 h 20817"/>
                  <a:gd name="connsiteX2" fmla="*/ 17139 w 18639"/>
                  <a:gd name="connsiteY2" fmla="*/ 8130 h 20817"/>
                  <a:gd name="connsiteX0" fmla="*/ 2803 w 18639"/>
                  <a:gd name="connsiteY0" fmla="*/ 20817 h 20817"/>
                  <a:gd name="connsiteX1" fmla="*/ 18639 w 18639"/>
                  <a:gd name="connsiteY1" fmla="*/ 6983 h 20817"/>
                  <a:gd name="connsiteX2" fmla="*/ 2803 w 18639"/>
                  <a:gd name="connsiteY2" fmla="*/ 20817 h 20817"/>
                  <a:gd name="connsiteX0" fmla="*/ 357 w 18397"/>
                  <a:gd name="connsiteY0" fmla="*/ 752 h 20817"/>
                  <a:gd name="connsiteX1" fmla="*/ 0 w 18397"/>
                  <a:gd name="connsiteY1" fmla="*/ 0 h 20817"/>
                  <a:gd name="connsiteX2" fmla="*/ 17139 w 18397"/>
                  <a:gd name="connsiteY2" fmla="*/ 8130 h 20817"/>
                  <a:gd name="connsiteX0" fmla="*/ 2803 w 18397"/>
                  <a:gd name="connsiteY0" fmla="*/ 20817 h 20817"/>
                  <a:gd name="connsiteX1" fmla="*/ 18397 w 18397"/>
                  <a:gd name="connsiteY1" fmla="*/ 5100 h 20817"/>
                  <a:gd name="connsiteX2" fmla="*/ 2803 w 18397"/>
                  <a:gd name="connsiteY2" fmla="*/ 20817 h 20817"/>
                  <a:gd name="connsiteX0" fmla="*/ 357 w 17977"/>
                  <a:gd name="connsiteY0" fmla="*/ 752 h 20817"/>
                  <a:gd name="connsiteX1" fmla="*/ 0 w 17977"/>
                  <a:gd name="connsiteY1" fmla="*/ 0 h 20817"/>
                  <a:gd name="connsiteX2" fmla="*/ 17139 w 17977"/>
                  <a:gd name="connsiteY2" fmla="*/ 8130 h 20817"/>
                  <a:gd name="connsiteX0" fmla="*/ 2803 w 17977"/>
                  <a:gd name="connsiteY0" fmla="*/ 20817 h 20817"/>
                  <a:gd name="connsiteX1" fmla="*/ 17977 w 17977"/>
                  <a:gd name="connsiteY1" fmla="*/ 6047 h 20817"/>
                  <a:gd name="connsiteX2" fmla="*/ 2803 w 17977"/>
                  <a:gd name="connsiteY2" fmla="*/ 20817 h 20817"/>
                  <a:gd name="connsiteX0" fmla="*/ 357 w 17977"/>
                  <a:gd name="connsiteY0" fmla="*/ 752 h 20817"/>
                  <a:gd name="connsiteX1" fmla="*/ 0 w 17977"/>
                  <a:gd name="connsiteY1" fmla="*/ 0 h 20817"/>
                  <a:gd name="connsiteX2" fmla="*/ 17345 w 17977"/>
                  <a:gd name="connsiteY2" fmla="*/ 7374 h 20817"/>
                  <a:gd name="connsiteX0" fmla="*/ 2803 w 17977"/>
                  <a:gd name="connsiteY0" fmla="*/ 20817 h 20817"/>
                  <a:gd name="connsiteX1" fmla="*/ 17977 w 17977"/>
                  <a:gd name="connsiteY1" fmla="*/ 6047 h 20817"/>
                  <a:gd name="connsiteX2" fmla="*/ 2803 w 17977"/>
                  <a:gd name="connsiteY2" fmla="*/ 20817 h 20817"/>
                  <a:gd name="connsiteX0" fmla="*/ 0 w 18052"/>
                  <a:gd name="connsiteY0" fmla="*/ 0 h 21006"/>
                  <a:gd name="connsiteX1" fmla="*/ 75 w 18052"/>
                  <a:gd name="connsiteY1" fmla="*/ 189 h 21006"/>
                  <a:gd name="connsiteX2" fmla="*/ 17420 w 18052"/>
                  <a:gd name="connsiteY2" fmla="*/ 7563 h 21006"/>
                  <a:gd name="connsiteX0" fmla="*/ 2878 w 18052"/>
                  <a:gd name="connsiteY0" fmla="*/ 21006 h 21006"/>
                  <a:gd name="connsiteX1" fmla="*/ 18052 w 18052"/>
                  <a:gd name="connsiteY1" fmla="*/ 6236 h 21006"/>
                  <a:gd name="connsiteX2" fmla="*/ 2878 w 18052"/>
                  <a:gd name="connsiteY2" fmla="*/ 21006 h 21006"/>
                </a:gdLst>
                <a:ahLst/>
                <a:cxnLst>
                  <a:cxn ang="0">
                    <a:pos x="connsiteX0" y="connsiteY0"/>
                  </a:cxn>
                  <a:cxn ang="0">
                    <a:pos x="connsiteX1" y="connsiteY1"/>
                  </a:cxn>
                  <a:cxn ang="0">
                    <a:pos x="connsiteX2" y="connsiteY2"/>
                  </a:cxn>
                </a:cxnLst>
                <a:rect l="l" t="t" r="r" b="b"/>
                <a:pathLst>
                  <a:path w="18052" h="21006" fill="none" extrusionOk="0">
                    <a:moveTo>
                      <a:pt x="0" y="0"/>
                    </a:moveTo>
                    <a:lnTo>
                      <a:pt x="75" y="189"/>
                    </a:lnTo>
                    <a:cubicBezTo>
                      <a:pt x="6307" y="189"/>
                      <a:pt x="10267" y="1394"/>
                      <a:pt x="17420" y="7563"/>
                    </a:cubicBezTo>
                  </a:path>
                  <a:path w="18052" h="21006" stroke="0" extrusionOk="0">
                    <a:moveTo>
                      <a:pt x="2878" y="21006"/>
                    </a:moveTo>
                    <a:lnTo>
                      <a:pt x="18052" y="6236"/>
                    </a:lnTo>
                    <a:lnTo>
                      <a:pt x="2878" y="21006"/>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nvGrpSpPr>
              <p:cNvPr id="98" name="Groupe 97">
                <a:extLst>
                  <a:ext uri="{FF2B5EF4-FFF2-40B4-BE49-F238E27FC236}">
                    <a16:creationId xmlns:a16="http://schemas.microsoft.com/office/drawing/2014/main" id="{260B39D8-9369-E44F-82CD-A49132384274}"/>
                  </a:ext>
                </a:extLst>
              </p:cNvPr>
              <p:cNvGrpSpPr/>
              <p:nvPr/>
            </p:nvGrpSpPr>
            <p:grpSpPr>
              <a:xfrm>
                <a:off x="3404757" y="2965500"/>
                <a:ext cx="798429" cy="921538"/>
                <a:chOff x="3429726" y="2942322"/>
                <a:chExt cx="798429" cy="921538"/>
              </a:xfrm>
            </p:grpSpPr>
            <p:sp>
              <p:nvSpPr>
                <p:cNvPr id="99" name="Arc 91">
                  <a:extLst>
                    <a:ext uri="{FF2B5EF4-FFF2-40B4-BE49-F238E27FC236}">
                      <a16:creationId xmlns:a16="http://schemas.microsoft.com/office/drawing/2014/main" id="{B3ADB687-83D2-C14D-A173-AA69B96B9E2D}"/>
                    </a:ext>
                  </a:extLst>
                </p:cNvPr>
                <p:cNvSpPr>
                  <a:spLocks/>
                </p:cNvSpPr>
                <p:nvPr/>
              </p:nvSpPr>
              <p:spPr bwMode="auto">
                <a:xfrm rot="10758896" flipH="1">
                  <a:off x="3510891" y="2942322"/>
                  <a:ext cx="686157" cy="840935"/>
                </a:xfrm>
                <a:custGeom>
                  <a:avLst/>
                  <a:gdLst>
                    <a:gd name="G0" fmla="+- 0 0 0"/>
                    <a:gd name="G1" fmla="+- 21600 0 0"/>
                    <a:gd name="G2" fmla="+- 21600 0 0"/>
                    <a:gd name="T0" fmla="*/ 0 w 17350"/>
                    <a:gd name="T1" fmla="*/ 0 h 21600"/>
                    <a:gd name="T2" fmla="*/ 17350 w 17350"/>
                    <a:gd name="T3" fmla="*/ 8733 h 21600"/>
                    <a:gd name="T4" fmla="*/ 0 w 17350"/>
                    <a:gd name="T5" fmla="*/ 21600 h 2160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13 w 17362"/>
                    <a:gd name="connsiteY0" fmla="*/ 1119 h 22720"/>
                    <a:gd name="connsiteX1" fmla="*/ 17362 w 17362"/>
                    <a:gd name="connsiteY1" fmla="*/ 9853 h 22720"/>
                    <a:gd name="connsiteX0" fmla="*/ 0 w 17362"/>
                    <a:gd name="connsiteY0" fmla="*/ 0 h 22720"/>
                    <a:gd name="connsiteX1" fmla="*/ 17362 w 17362"/>
                    <a:gd name="connsiteY1" fmla="*/ 9853 h 22720"/>
                    <a:gd name="connsiteX2" fmla="*/ 13 w 17362"/>
                    <a:gd name="connsiteY2" fmla="*/ 22720 h 22720"/>
                    <a:gd name="connsiteX3" fmla="*/ 0 w 17362"/>
                    <a:gd name="connsiteY3" fmla="*/ 0 h 22720"/>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0 w 17349"/>
                    <a:gd name="connsiteY0" fmla="*/ 0 h 21601"/>
                    <a:gd name="connsiteX1" fmla="*/ 17349 w 17349"/>
                    <a:gd name="connsiteY1" fmla="*/ 8734 h 21601"/>
                    <a:gd name="connsiteX0" fmla="*/ 0 w 17349"/>
                    <a:gd name="connsiteY0" fmla="*/ 0 h 21601"/>
                    <a:gd name="connsiteX1" fmla="*/ 17349 w 17349"/>
                    <a:gd name="connsiteY1" fmla="*/ 8734 h 21601"/>
                    <a:gd name="connsiteX2" fmla="*/ 0 w 17349"/>
                    <a:gd name="connsiteY2" fmla="*/ 21601 h 21601"/>
                    <a:gd name="connsiteX3" fmla="*/ 0 w 17349"/>
                    <a:gd name="connsiteY3" fmla="*/ 0 h 21601"/>
                    <a:gd name="connsiteX0" fmla="*/ 230 w 17579"/>
                    <a:gd name="connsiteY0" fmla="*/ 0 h 21601"/>
                    <a:gd name="connsiteX1" fmla="*/ 17579 w 17579"/>
                    <a:gd name="connsiteY1" fmla="*/ 8734 h 21601"/>
                    <a:gd name="connsiteX0" fmla="*/ 0 w 17579"/>
                    <a:gd name="connsiteY0" fmla="*/ 376 h 21601"/>
                    <a:gd name="connsiteX1" fmla="*/ 17579 w 17579"/>
                    <a:gd name="connsiteY1" fmla="*/ 8734 h 21601"/>
                    <a:gd name="connsiteX2" fmla="*/ 230 w 17579"/>
                    <a:gd name="connsiteY2" fmla="*/ 21601 h 21601"/>
                    <a:gd name="connsiteX3" fmla="*/ 0 w 17579"/>
                    <a:gd name="connsiteY3" fmla="*/ 376 h 21601"/>
                    <a:gd name="connsiteX0" fmla="*/ 238 w 17587"/>
                    <a:gd name="connsiteY0" fmla="*/ 185 h 21786"/>
                    <a:gd name="connsiteX1" fmla="*/ 17587 w 17587"/>
                    <a:gd name="connsiteY1" fmla="*/ 8919 h 21786"/>
                    <a:gd name="connsiteX0" fmla="*/ 0 w 17587"/>
                    <a:gd name="connsiteY0" fmla="*/ 0 h 21786"/>
                    <a:gd name="connsiteX1" fmla="*/ 17587 w 17587"/>
                    <a:gd name="connsiteY1" fmla="*/ 8919 h 21786"/>
                    <a:gd name="connsiteX2" fmla="*/ 238 w 17587"/>
                    <a:gd name="connsiteY2" fmla="*/ 21786 h 21786"/>
                    <a:gd name="connsiteX3" fmla="*/ 0 w 17587"/>
                    <a:gd name="connsiteY3" fmla="*/ 0 h 21786"/>
                  </a:gdLst>
                  <a:ahLst/>
                  <a:cxnLst>
                    <a:cxn ang="0">
                      <a:pos x="connsiteX0" y="connsiteY0"/>
                    </a:cxn>
                    <a:cxn ang="0">
                      <a:pos x="connsiteX1" y="connsiteY1"/>
                    </a:cxn>
                    <a:cxn ang="0">
                      <a:pos x="connsiteX2" y="connsiteY2"/>
                    </a:cxn>
                    <a:cxn ang="0">
                      <a:pos x="connsiteX3" y="connsiteY3"/>
                    </a:cxn>
                  </a:cxnLst>
                  <a:rect l="l" t="t" r="r" b="b"/>
                  <a:pathLst>
                    <a:path w="17587" h="21786" fill="none" extrusionOk="0">
                      <a:moveTo>
                        <a:pt x="238" y="185"/>
                      </a:moveTo>
                      <a:cubicBezTo>
                        <a:pt x="7828" y="1295"/>
                        <a:pt x="13513" y="3425"/>
                        <a:pt x="17587" y="8919"/>
                      </a:cubicBezTo>
                    </a:path>
                    <a:path w="17587" h="21786" stroke="0" extrusionOk="0">
                      <a:moveTo>
                        <a:pt x="0" y="0"/>
                      </a:moveTo>
                      <a:cubicBezTo>
                        <a:pt x="7221" y="1115"/>
                        <a:pt x="13513" y="3425"/>
                        <a:pt x="17587" y="8919"/>
                      </a:cubicBezTo>
                      <a:lnTo>
                        <a:pt x="238" y="21786"/>
                      </a:lnTo>
                      <a:cubicBezTo>
                        <a:pt x="161" y="14711"/>
                        <a:pt x="77" y="7075"/>
                        <a:pt x="0"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00" name="Arc 93">
                  <a:extLst>
                    <a:ext uri="{FF2B5EF4-FFF2-40B4-BE49-F238E27FC236}">
                      <a16:creationId xmlns:a16="http://schemas.microsoft.com/office/drawing/2014/main" id="{39A0E7A2-4FB3-174D-9342-42B6E811912E}"/>
                    </a:ext>
                  </a:extLst>
                </p:cNvPr>
                <p:cNvSpPr>
                  <a:spLocks/>
                </p:cNvSpPr>
                <p:nvPr/>
              </p:nvSpPr>
              <p:spPr bwMode="auto">
                <a:xfrm rot="10246570" flipH="1">
                  <a:off x="3429726" y="3242606"/>
                  <a:ext cx="798429" cy="621254"/>
                </a:xfrm>
                <a:custGeom>
                  <a:avLst/>
                  <a:gdLst>
                    <a:gd name="G0" fmla="+- 0 0 0"/>
                    <a:gd name="G1" fmla="+- 21600 0 0"/>
                    <a:gd name="G2" fmla="+- 21600 0 0"/>
                    <a:gd name="T0" fmla="*/ 0 w 17972"/>
                    <a:gd name="T1" fmla="*/ 0 h 21600"/>
                    <a:gd name="T2" fmla="*/ 17972 w 17972"/>
                    <a:gd name="T3" fmla="*/ 9619 h 21600"/>
                    <a:gd name="T4" fmla="*/ 0 w 17972"/>
                    <a:gd name="T5" fmla="*/ 21600 h 21600"/>
                    <a:gd name="connsiteX0" fmla="*/ 1439 w 19411"/>
                    <a:gd name="connsiteY0" fmla="*/ 0 h 21601"/>
                    <a:gd name="connsiteX1" fmla="*/ 19411 w 19411"/>
                    <a:gd name="connsiteY1" fmla="*/ 9619 h 21601"/>
                    <a:gd name="connsiteX0" fmla="*/ 0 w 19411"/>
                    <a:gd name="connsiteY0" fmla="*/ 1160 h 21601"/>
                    <a:gd name="connsiteX1" fmla="*/ 19411 w 19411"/>
                    <a:gd name="connsiteY1" fmla="*/ 9619 h 21601"/>
                    <a:gd name="connsiteX2" fmla="*/ 1439 w 19411"/>
                    <a:gd name="connsiteY2" fmla="*/ 21601 h 21601"/>
                    <a:gd name="connsiteX3" fmla="*/ 0 w 19411"/>
                    <a:gd name="connsiteY3" fmla="*/ 1160 h 21601"/>
                    <a:gd name="connsiteX0" fmla="*/ 0 w 19604"/>
                    <a:gd name="connsiteY0" fmla="*/ 155 h 20441"/>
                    <a:gd name="connsiteX1" fmla="*/ 19604 w 19604"/>
                    <a:gd name="connsiteY1" fmla="*/ 8459 h 20441"/>
                    <a:gd name="connsiteX0" fmla="*/ 193 w 19604"/>
                    <a:gd name="connsiteY0" fmla="*/ 0 h 20441"/>
                    <a:gd name="connsiteX1" fmla="*/ 19604 w 19604"/>
                    <a:gd name="connsiteY1" fmla="*/ 8459 h 20441"/>
                    <a:gd name="connsiteX2" fmla="*/ 1632 w 19604"/>
                    <a:gd name="connsiteY2" fmla="*/ 20441 h 20441"/>
                    <a:gd name="connsiteX3" fmla="*/ 193 w 19604"/>
                    <a:gd name="connsiteY3" fmla="*/ 0 h 20441"/>
                  </a:gdLst>
                  <a:ahLst/>
                  <a:cxnLst>
                    <a:cxn ang="0">
                      <a:pos x="connsiteX0" y="connsiteY0"/>
                    </a:cxn>
                    <a:cxn ang="0">
                      <a:pos x="connsiteX1" y="connsiteY1"/>
                    </a:cxn>
                    <a:cxn ang="0">
                      <a:pos x="connsiteX2" y="connsiteY2"/>
                    </a:cxn>
                    <a:cxn ang="0">
                      <a:pos x="connsiteX3" y="connsiteY3"/>
                    </a:cxn>
                  </a:cxnLst>
                  <a:rect l="l" t="t" r="r" b="b"/>
                  <a:pathLst>
                    <a:path w="19604" h="20441" fill="none" extrusionOk="0">
                      <a:moveTo>
                        <a:pt x="0" y="155"/>
                      </a:moveTo>
                      <a:cubicBezTo>
                        <a:pt x="7222" y="155"/>
                        <a:pt x="15598" y="2450"/>
                        <a:pt x="19604" y="8459"/>
                      </a:cubicBezTo>
                    </a:path>
                    <a:path w="19604" h="20441" stroke="0" extrusionOk="0">
                      <a:moveTo>
                        <a:pt x="193" y="0"/>
                      </a:moveTo>
                      <a:cubicBezTo>
                        <a:pt x="7415" y="0"/>
                        <a:pt x="15598" y="2450"/>
                        <a:pt x="19604" y="8459"/>
                      </a:cubicBezTo>
                      <a:lnTo>
                        <a:pt x="1632" y="20441"/>
                      </a:lnTo>
                      <a:cubicBezTo>
                        <a:pt x="1632" y="13241"/>
                        <a:pt x="193" y="7200"/>
                        <a:pt x="193" y="0"/>
                      </a:cubicBez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93" name="Groupe 92">
              <a:extLst>
                <a:ext uri="{FF2B5EF4-FFF2-40B4-BE49-F238E27FC236}">
                  <a16:creationId xmlns:a16="http://schemas.microsoft.com/office/drawing/2014/main" id="{9006B169-EC7F-124A-8260-68B20BC51BF9}"/>
                </a:ext>
              </a:extLst>
            </p:cNvPr>
            <p:cNvGrpSpPr/>
            <p:nvPr/>
          </p:nvGrpSpPr>
          <p:grpSpPr>
            <a:xfrm>
              <a:off x="4628552" y="3550754"/>
              <a:ext cx="703816" cy="699214"/>
              <a:chOff x="4202782" y="2948432"/>
              <a:chExt cx="703816" cy="699214"/>
            </a:xfrm>
          </p:grpSpPr>
          <p:sp>
            <p:nvSpPr>
              <p:cNvPr id="94" name="Arc 96">
                <a:extLst>
                  <a:ext uri="{FF2B5EF4-FFF2-40B4-BE49-F238E27FC236}">
                    <a16:creationId xmlns:a16="http://schemas.microsoft.com/office/drawing/2014/main" id="{F8EA6A9F-E5DE-1448-9273-8D13F3540C3D}"/>
                  </a:ext>
                </a:extLst>
              </p:cNvPr>
              <p:cNvSpPr>
                <a:spLocks/>
              </p:cNvSpPr>
              <p:nvPr/>
            </p:nvSpPr>
            <p:spPr bwMode="auto">
              <a:xfrm rot="10758896" flipV="1">
                <a:off x="4202782" y="2948432"/>
                <a:ext cx="680777" cy="492501"/>
              </a:xfrm>
              <a:custGeom>
                <a:avLst/>
                <a:gdLst>
                  <a:gd name="G0" fmla="+- 0 0 0"/>
                  <a:gd name="G1" fmla="+- 21600 0 0"/>
                  <a:gd name="G2" fmla="+- 21600 0 0"/>
                  <a:gd name="T0" fmla="*/ 0 w 19355"/>
                  <a:gd name="T1" fmla="*/ 0 h 21600"/>
                  <a:gd name="T2" fmla="*/ 19355 w 19355"/>
                  <a:gd name="T3" fmla="*/ 12010 h 21600"/>
                  <a:gd name="T4" fmla="*/ 0 w 19355"/>
                  <a:gd name="T5" fmla="*/ 21600 h 21600"/>
                  <a:gd name="connsiteX0" fmla="*/ 0 w 20661"/>
                  <a:gd name="connsiteY0" fmla="*/ 0 h 21601"/>
                  <a:gd name="connsiteX1" fmla="*/ 19354 w 20661"/>
                  <a:gd name="connsiteY1" fmla="*/ 12011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601"/>
                  <a:gd name="connsiteX1" fmla="*/ 20237 w 20661"/>
                  <a:gd name="connsiteY1" fmla="*/ 14199 h 21601"/>
                  <a:gd name="connsiteX0" fmla="*/ 0 w 20661"/>
                  <a:gd name="connsiteY0" fmla="*/ 0 h 21601"/>
                  <a:gd name="connsiteX1" fmla="*/ 20661 w 20661"/>
                  <a:gd name="connsiteY1" fmla="*/ 13247 h 21601"/>
                  <a:gd name="connsiteX2" fmla="*/ 0 w 20661"/>
                  <a:gd name="connsiteY2" fmla="*/ 21601 h 21601"/>
                  <a:gd name="connsiteX3" fmla="*/ 0 w 20661"/>
                  <a:gd name="connsiteY3" fmla="*/ 0 h 21601"/>
                  <a:gd name="connsiteX0" fmla="*/ 0 w 20661"/>
                  <a:gd name="connsiteY0" fmla="*/ 0 h 21578"/>
                  <a:gd name="connsiteX1" fmla="*/ 20237 w 20661"/>
                  <a:gd name="connsiteY1" fmla="*/ 14199 h 21578"/>
                  <a:gd name="connsiteX0" fmla="*/ 0 w 20661"/>
                  <a:gd name="connsiteY0" fmla="*/ 0 h 21578"/>
                  <a:gd name="connsiteX1" fmla="*/ 20661 w 20661"/>
                  <a:gd name="connsiteY1" fmla="*/ 13247 h 21578"/>
                  <a:gd name="connsiteX2" fmla="*/ 1298 w 20661"/>
                  <a:gd name="connsiteY2" fmla="*/ 21578 h 21578"/>
                  <a:gd name="connsiteX3" fmla="*/ 0 w 20661"/>
                  <a:gd name="connsiteY3" fmla="*/ 0 h 21578"/>
                  <a:gd name="connsiteX0" fmla="*/ 0 w 21745"/>
                  <a:gd name="connsiteY0" fmla="*/ 0 h 21578"/>
                  <a:gd name="connsiteX1" fmla="*/ 20237 w 21745"/>
                  <a:gd name="connsiteY1" fmla="*/ 14199 h 21578"/>
                  <a:gd name="connsiteX0" fmla="*/ 0 w 21745"/>
                  <a:gd name="connsiteY0" fmla="*/ 0 h 21578"/>
                  <a:gd name="connsiteX1" fmla="*/ 21745 w 21745"/>
                  <a:gd name="connsiteY1" fmla="*/ 13543 h 21578"/>
                  <a:gd name="connsiteX2" fmla="*/ 1298 w 21745"/>
                  <a:gd name="connsiteY2" fmla="*/ 21578 h 21578"/>
                  <a:gd name="connsiteX3" fmla="*/ 0 w 21745"/>
                  <a:gd name="connsiteY3" fmla="*/ 0 h 21578"/>
                  <a:gd name="connsiteX0" fmla="*/ 0 w 21325"/>
                  <a:gd name="connsiteY0" fmla="*/ 0 h 21578"/>
                  <a:gd name="connsiteX1" fmla="*/ 20237 w 21325"/>
                  <a:gd name="connsiteY1" fmla="*/ 14199 h 21578"/>
                  <a:gd name="connsiteX0" fmla="*/ 0 w 21325"/>
                  <a:gd name="connsiteY0" fmla="*/ 0 h 21578"/>
                  <a:gd name="connsiteX1" fmla="*/ 21325 w 21325"/>
                  <a:gd name="connsiteY1" fmla="*/ 15125 h 21578"/>
                  <a:gd name="connsiteX2" fmla="*/ 1298 w 21325"/>
                  <a:gd name="connsiteY2" fmla="*/ 21578 h 21578"/>
                  <a:gd name="connsiteX3" fmla="*/ 0 w 21325"/>
                  <a:gd name="connsiteY3" fmla="*/ 0 h 21578"/>
                  <a:gd name="connsiteX0" fmla="*/ 0 w 20447"/>
                  <a:gd name="connsiteY0" fmla="*/ 0 h 21578"/>
                  <a:gd name="connsiteX1" fmla="*/ 20237 w 20447"/>
                  <a:gd name="connsiteY1" fmla="*/ 14199 h 21578"/>
                  <a:gd name="connsiteX0" fmla="*/ 0 w 20447"/>
                  <a:gd name="connsiteY0" fmla="*/ 0 h 21578"/>
                  <a:gd name="connsiteX1" fmla="*/ 20447 w 20447"/>
                  <a:gd name="connsiteY1" fmla="*/ 13577 h 21578"/>
                  <a:gd name="connsiteX2" fmla="*/ 1298 w 20447"/>
                  <a:gd name="connsiteY2" fmla="*/ 21578 h 21578"/>
                  <a:gd name="connsiteX3" fmla="*/ 0 w 20447"/>
                  <a:gd name="connsiteY3" fmla="*/ 0 h 21578"/>
                </a:gdLst>
                <a:ahLst/>
                <a:cxnLst>
                  <a:cxn ang="0">
                    <a:pos x="connsiteX0" y="connsiteY0"/>
                  </a:cxn>
                  <a:cxn ang="0">
                    <a:pos x="connsiteX1" y="connsiteY1"/>
                  </a:cxn>
                  <a:cxn ang="0">
                    <a:pos x="connsiteX2" y="connsiteY2"/>
                  </a:cxn>
                  <a:cxn ang="0">
                    <a:pos x="connsiteX3" y="connsiteY3"/>
                  </a:cxn>
                </a:cxnLst>
                <a:rect l="l" t="t" r="r" b="b"/>
                <a:pathLst>
                  <a:path w="20447" h="21578" fill="none" extrusionOk="0">
                    <a:moveTo>
                      <a:pt x="0" y="0"/>
                    </a:moveTo>
                    <a:cubicBezTo>
                      <a:pt x="8209" y="0"/>
                      <a:pt x="16592" y="6843"/>
                      <a:pt x="20237" y="14199"/>
                    </a:cubicBezTo>
                  </a:path>
                  <a:path w="20447" h="21578" stroke="0" extrusionOk="0">
                    <a:moveTo>
                      <a:pt x="0" y="0"/>
                    </a:moveTo>
                    <a:cubicBezTo>
                      <a:pt x="8209" y="0"/>
                      <a:pt x="16802" y="6221"/>
                      <a:pt x="20447" y="13577"/>
                    </a:cubicBezTo>
                    <a:cubicBezTo>
                      <a:pt x="13996" y="16774"/>
                      <a:pt x="7749" y="18381"/>
                      <a:pt x="1298" y="21578"/>
                    </a:cubicBezTo>
                    <a:cubicBezTo>
                      <a:pt x="865" y="14385"/>
                      <a:pt x="433" y="7193"/>
                      <a:pt x="0" y="0"/>
                    </a:cubicBez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5" name="Arc 99">
                <a:extLst>
                  <a:ext uri="{FF2B5EF4-FFF2-40B4-BE49-F238E27FC236}">
                    <a16:creationId xmlns:a16="http://schemas.microsoft.com/office/drawing/2014/main" id="{50C9CC29-774F-2042-8A0A-837412CDE76E}"/>
                  </a:ext>
                </a:extLst>
              </p:cNvPr>
              <p:cNvSpPr>
                <a:spLocks/>
              </p:cNvSpPr>
              <p:nvPr/>
            </p:nvSpPr>
            <p:spPr bwMode="auto">
              <a:xfrm rot="10758896" flipV="1">
                <a:off x="4323809" y="3063216"/>
                <a:ext cx="552537" cy="490805"/>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96" name="Arc 102">
                <a:extLst>
                  <a:ext uri="{FF2B5EF4-FFF2-40B4-BE49-F238E27FC236}">
                    <a16:creationId xmlns:a16="http://schemas.microsoft.com/office/drawing/2014/main" id="{AD33CF41-70B0-9E41-BC2A-5F218C5C1EB8}"/>
                  </a:ext>
                </a:extLst>
              </p:cNvPr>
              <p:cNvSpPr>
                <a:spLocks/>
              </p:cNvSpPr>
              <p:nvPr/>
            </p:nvSpPr>
            <p:spPr bwMode="auto">
              <a:xfrm rot="10758896" flipV="1">
                <a:off x="4381376" y="3180336"/>
                <a:ext cx="525222" cy="467310"/>
              </a:xfrm>
              <a:custGeom>
                <a:avLst/>
                <a:gdLst>
                  <a:gd name="G0" fmla="+- 0 0 0"/>
                  <a:gd name="G1" fmla="+- 21600 0 0"/>
                  <a:gd name="G2" fmla="+- 21600 0 0"/>
                  <a:gd name="T0" fmla="*/ 0 w 19977"/>
                  <a:gd name="T1" fmla="*/ 0 h 21600"/>
                  <a:gd name="T2" fmla="*/ 19977 w 19977"/>
                  <a:gd name="T3" fmla="*/ 13386 h 21600"/>
                  <a:gd name="T4" fmla="*/ 0 w 19977"/>
                  <a:gd name="T5" fmla="*/ 21600 h 21600"/>
                </a:gdLst>
                <a:ahLst/>
                <a:cxnLst>
                  <a:cxn ang="0">
                    <a:pos x="T0" y="T1"/>
                  </a:cxn>
                  <a:cxn ang="0">
                    <a:pos x="T2" y="T3"/>
                  </a:cxn>
                  <a:cxn ang="0">
                    <a:pos x="T4" y="T5"/>
                  </a:cxn>
                </a:cxnLst>
                <a:rect l="0" t="0" r="r" b="b"/>
                <a:pathLst>
                  <a:path w="19977" h="21600" fill="none" extrusionOk="0">
                    <a:moveTo>
                      <a:pt x="0" y="-1"/>
                    </a:moveTo>
                    <a:cubicBezTo>
                      <a:pt x="8756" y="-1"/>
                      <a:pt x="16647" y="5286"/>
                      <a:pt x="19977" y="13385"/>
                    </a:cubicBezTo>
                  </a:path>
                  <a:path w="19977" h="21600" stroke="0" extrusionOk="0">
                    <a:moveTo>
                      <a:pt x="0" y="-1"/>
                    </a:moveTo>
                    <a:cubicBezTo>
                      <a:pt x="8756" y="-1"/>
                      <a:pt x="16647" y="5286"/>
                      <a:pt x="19977" y="13385"/>
                    </a:cubicBezTo>
                    <a:lnTo>
                      <a:pt x="0" y="21600"/>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sp>
        <p:nvSpPr>
          <p:cNvPr id="105" name="AutoShape 930">
            <a:extLst>
              <a:ext uri="{FF2B5EF4-FFF2-40B4-BE49-F238E27FC236}">
                <a16:creationId xmlns:a16="http://schemas.microsoft.com/office/drawing/2014/main" id="{04D731D5-1F93-6A41-BCBC-BF0FE13A605D}"/>
              </a:ext>
            </a:extLst>
          </p:cNvPr>
          <p:cNvSpPr>
            <a:spLocks noChangeArrowheads="1"/>
          </p:cNvSpPr>
          <p:nvPr/>
        </p:nvSpPr>
        <p:spPr bwMode="auto">
          <a:xfrm>
            <a:off x="2084269" y="3997486"/>
            <a:ext cx="1250950" cy="434883"/>
          </a:xfrm>
          <a:prstGeom prst="wedgeRectCallout">
            <a:avLst>
              <a:gd name="adj1" fmla="val 65293"/>
              <a:gd name="adj2" fmla="val 146338"/>
            </a:avLst>
          </a:prstGeom>
          <a:solidFill>
            <a:schemeClr val="bg1"/>
          </a:solidFill>
          <a:ln w="9525">
            <a:solidFill>
              <a:schemeClr val="accent3">
                <a:lumMod val="50000"/>
              </a:schemeClr>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Zone </a:t>
            </a:r>
            <a:endParaRPr kumimoji="0" lang="fr-FR" altLang="fr-FR" sz="7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chemeClr val="accent3">
                    <a:lumMod val="50000"/>
                  </a:schemeClr>
                </a:solidFill>
                <a:effectLst/>
                <a:uLnTx/>
                <a:uFillTx/>
                <a:latin typeface="Candara" panose="020E0502030303020204" pitchFamily="34" charset="0"/>
                <a:ea typeface="Times New Roman" panose="02020603050405020304" pitchFamily="18" charset="0"/>
              </a:rPr>
              <a:t>d’ascendance</a:t>
            </a:r>
            <a:endParaRPr kumimoji="0" lang="fr-FR" altLang="fr-FR" sz="2000" b="0" i="0" u="none" strike="noStrike" kern="1200" cap="none" spc="0" normalizeH="0" baseline="0" noProof="0" dirty="0">
              <a:ln>
                <a:noFill/>
              </a:ln>
              <a:solidFill>
                <a:schemeClr val="accent3">
                  <a:lumMod val="50000"/>
                </a:schemeClr>
              </a:solidFill>
              <a:effectLst/>
              <a:uLnTx/>
              <a:uFillTx/>
              <a:latin typeface="Candara" panose="020E0502030303020204" pitchFamily="34" charset="0"/>
            </a:endParaRPr>
          </a:p>
        </p:txBody>
      </p:sp>
      <p:grpSp>
        <p:nvGrpSpPr>
          <p:cNvPr id="106" name="Grouper 25">
            <a:extLst>
              <a:ext uri="{FF2B5EF4-FFF2-40B4-BE49-F238E27FC236}">
                <a16:creationId xmlns:a16="http://schemas.microsoft.com/office/drawing/2014/main" id="{A9A9CBBB-8356-C345-86D1-9695BF64EAA7}"/>
              </a:ext>
            </a:extLst>
          </p:cNvPr>
          <p:cNvGrpSpPr>
            <a:grpSpLocks noChangeAspect="1"/>
          </p:cNvGrpSpPr>
          <p:nvPr/>
        </p:nvGrpSpPr>
        <p:grpSpPr>
          <a:xfrm>
            <a:off x="1434458" y="5676172"/>
            <a:ext cx="456967" cy="399498"/>
            <a:chOff x="5125049" y="3824972"/>
            <a:chExt cx="2380070" cy="2435151"/>
          </a:xfrm>
        </p:grpSpPr>
        <p:sp>
          <p:nvSpPr>
            <p:cNvPr id="107" name="Rectangle 12">
              <a:extLst>
                <a:ext uri="{FF2B5EF4-FFF2-40B4-BE49-F238E27FC236}">
                  <a16:creationId xmlns:a16="http://schemas.microsoft.com/office/drawing/2014/main" id="{FF5849B6-A9A3-4640-A223-051A2FDD583B}"/>
                </a:ext>
              </a:extLst>
            </p:cNvPr>
            <p:cNvSpPr>
              <a:spLocks noChangeArrowheads="1"/>
            </p:cNvSpPr>
            <p:nvPr/>
          </p:nvSpPr>
          <p:spPr bwMode="auto">
            <a:xfrm>
              <a:off x="5125049" y="3832421"/>
              <a:ext cx="60324" cy="2427702"/>
            </a:xfrm>
            <a:prstGeom prst="rect">
              <a:avLst/>
            </a:prstGeom>
            <a:solidFill>
              <a:schemeClr val="bg1">
                <a:lumMod val="85000"/>
              </a:schemeClr>
            </a:solidFill>
            <a:ln w="3175" cap="flat" cmpd="sng" algn="ctr">
              <a:solidFill>
                <a:srgbClr val="000000"/>
              </a:solidFill>
              <a:prstDash val="solid"/>
              <a:miter lim="800000"/>
              <a:headEnd type="none" w="med" len="med"/>
              <a:tailEnd type="none" w="med" len="med"/>
            </a:ln>
            <a:effectLst>
              <a:outerShdw blurRad="152400" dist="12700" dir="8760000" sy="-23000" kx="800400" algn="br">
                <a:srgbClr val="000000">
                  <a:alpha val="15000"/>
                </a:srgbClr>
              </a:outerShdw>
            </a:effectLst>
            <a:scene3d>
              <a:camera prst="orthographicFront"/>
              <a:lightRig rig="threePt" dir="t"/>
            </a:scene3d>
            <a:sp3d>
              <a:bevelT/>
            </a:sp3d>
          </p:spPr>
          <p:txBody>
            <a:bodyPr wrap="none" anchor="ctr">
              <a:prstTxWarp prst="textNoShape">
                <a:avLst/>
              </a:prstTxWarp>
            </a:bodyPr>
            <a:lstStyle/>
            <a:p>
              <a:pPr fontAlgn="base">
                <a:spcBef>
                  <a:spcPct val="0"/>
                </a:spcBef>
                <a:spcAft>
                  <a:spcPct val="0"/>
                </a:spcAft>
              </a:pPr>
              <a:endParaRPr lang="fr-FR" sz="1801">
                <a:solidFill>
                  <a:prstClr val="black"/>
                </a:solidFill>
                <a:latin typeface="Tahoma" charset="0"/>
              </a:endParaRPr>
            </a:p>
          </p:txBody>
        </p:sp>
        <p:grpSp>
          <p:nvGrpSpPr>
            <p:cNvPr id="108" name="Grouper 38">
              <a:extLst>
                <a:ext uri="{FF2B5EF4-FFF2-40B4-BE49-F238E27FC236}">
                  <a16:creationId xmlns:a16="http://schemas.microsoft.com/office/drawing/2014/main" id="{7EA2F88B-E08B-534C-930F-04888946C183}"/>
                </a:ext>
              </a:extLst>
            </p:cNvPr>
            <p:cNvGrpSpPr/>
            <p:nvPr/>
          </p:nvGrpSpPr>
          <p:grpSpPr>
            <a:xfrm>
              <a:off x="5257798" y="3824972"/>
              <a:ext cx="2247321" cy="791642"/>
              <a:chOff x="3067048" y="1905649"/>
              <a:chExt cx="2859321" cy="1099548"/>
            </a:xfrm>
            <a:effectLst>
              <a:outerShdw blurRad="127000" dist="76200" dir="2700000" algn="br">
                <a:srgbClr val="000000">
                  <a:alpha val="43000"/>
                </a:srgbClr>
              </a:outerShdw>
            </a:effectLst>
          </p:grpSpPr>
          <p:sp>
            <p:nvSpPr>
              <p:cNvPr id="109" name="Trapèze 108">
                <a:extLst>
                  <a:ext uri="{FF2B5EF4-FFF2-40B4-BE49-F238E27FC236}">
                    <a16:creationId xmlns:a16="http://schemas.microsoft.com/office/drawing/2014/main" id="{1B6CD18B-836E-9A42-B348-637E3CD820D4}"/>
                  </a:ext>
                </a:extLst>
              </p:cNvPr>
              <p:cNvSpPr/>
              <p:nvPr/>
            </p:nvSpPr>
            <p:spPr>
              <a:xfrm rot="5400000" flipH="1">
                <a:off x="3597980" y="2147068"/>
                <a:ext cx="848464" cy="605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110" name="Trapèze 109">
                <a:extLst>
                  <a:ext uri="{FF2B5EF4-FFF2-40B4-BE49-F238E27FC236}">
                    <a16:creationId xmlns:a16="http://schemas.microsoft.com/office/drawing/2014/main" id="{A21C9281-7517-484E-B517-A96C4FFEF9A4}"/>
                  </a:ext>
                </a:extLst>
              </p:cNvPr>
              <p:cNvSpPr/>
              <p:nvPr/>
            </p:nvSpPr>
            <p:spPr>
              <a:xfrm rot="5400000" flipH="1">
                <a:off x="2856206" y="2116491"/>
                <a:ext cx="1099548" cy="677864"/>
              </a:xfrm>
              <a:prstGeom prst="trapezoid">
                <a:avLst>
                  <a:gd name="adj" fmla="val 1375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112" name="Trapèze 111">
                <a:extLst>
                  <a:ext uri="{FF2B5EF4-FFF2-40B4-BE49-F238E27FC236}">
                    <a16:creationId xmlns:a16="http://schemas.microsoft.com/office/drawing/2014/main" id="{043EDBD2-78FE-5749-BD09-E387711EB19D}"/>
                  </a:ext>
                </a:extLst>
              </p:cNvPr>
              <p:cNvSpPr/>
              <p:nvPr/>
            </p:nvSpPr>
            <p:spPr>
              <a:xfrm rot="5400000" flipH="1">
                <a:off x="4282243" y="2163967"/>
                <a:ext cx="668464" cy="569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sp>
            <p:nvSpPr>
              <p:cNvPr id="145" name="Trapèze 144">
                <a:extLst>
                  <a:ext uri="{FF2B5EF4-FFF2-40B4-BE49-F238E27FC236}">
                    <a16:creationId xmlns:a16="http://schemas.microsoft.com/office/drawing/2014/main" id="{013BFF46-E246-8A4C-97A5-297D8967AE15}"/>
                  </a:ext>
                </a:extLst>
              </p:cNvPr>
              <p:cNvSpPr/>
              <p:nvPr/>
            </p:nvSpPr>
            <p:spPr>
              <a:xfrm rot="5400000" flipH="1">
                <a:off x="4940006" y="2163599"/>
                <a:ext cx="488464" cy="569863"/>
              </a:xfrm>
              <a:prstGeom prst="trapezoid">
                <a:avLst>
                  <a:gd name="adj" fmla="val 1375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a:solidFill>
                    <a:prstClr val="white"/>
                  </a:solidFill>
                  <a:latin typeface="Candara"/>
                </a:endParaRPr>
              </a:p>
            </p:txBody>
          </p:sp>
          <p:sp>
            <p:nvSpPr>
              <p:cNvPr id="146" name="Trapèze 145">
                <a:extLst>
                  <a:ext uri="{FF2B5EF4-FFF2-40B4-BE49-F238E27FC236}">
                    <a16:creationId xmlns:a16="http://schemas.microsoft.com/office/drawing/2014/main" id="{0C88B13D-D04F-2543-86AE-7FDC202FEA7B}"/>
                  </a:ext>
                </a:extLst>
              </p:cNvPr>
              <p:cNvSpPr/>
              <p:nvPr/>
            </p:nvSpPr>
            <p:spPr>
              <a:xfrm rot="5400000" flipH="1">
                <a:off x="5523207" y="2221799"/>
                <a:ext cx="344462" cy="461863"/>
              </a:xfrm>
              <a:prstGeom prst="trapezoid">
                <a:avLst>
                  <a:gd name="adj" fmla="val 13759"/>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fr-FR" sz="1801" dirty="0">
                  <a:solidFill>
                    <a:prstClr val="white"/>
                  </a:solidFill>
                  <a:latin typeface="Candara"/>
                </a:endParaRPr>
              </a:p>
            </p:txBody>
          </p:sp>
        </p:grpSp>
      </p:grpSp>
      <p:grpSp>
        <p:nvGrpSpPr>
          <p:cNvPr id="5" name="Groupe 4">
            <a:extLst>
              <a:ext uri="{FF2B5EF4-FFF2-40B4-BE49-F238E27FC236}">
                <a16:creationId xmlns:a16="http://schemas.microsoft.com/office/drawing/2014/main" id="{E04159C9-F260-9247-B495-C13B75AB5266}"/>
              </a:ext>
            </a:extLst>
          </p:cNvPr>
          <p:cNvGrpSpPr/>
          <p:nvPr/>
        </p:nvGrpSpPr>
        <p:grpSpPr>
          <a:xfrm>
            <a:off x="4985251" y="4628623"/>
            <a:ext cx="911265" cy="1398866"/>
            <a:chOff x="5298162" y="4949603"/>
            <a:chExt cx="1061446" cy="1137113"/>
          </a:xfrm>
        </p:grpSpPr>
        <p:grpSp>
          <p:nvGrpSpPr>
            <p:cNvPr id="148" name="Groupe 147">
              <a:extLst>
                <a:ext uri="{FF2B5EF4-FFF2-40B4-BE49-F238E27FC236}">
                  <a16:creationId xmlns:a16="http://schemas.microsoft.com/office/drawing/2014/main" id="{AD31A9C2-C7DA-2447-B301-B9FAA115DA24}"/>
                </a:ext>
              </a:extLst>
            </p:cNvPr>
            <p:cNvGrpSpPr/>
            <p:nvPr/>
          </p:nvGrpSpPr>
          <p:grpSpPr>
            <a:xfrm rot="1326465">
              <a:off x="5298162" y="4949603"/>
              <a:ext cx="1061446" cy="458101"/>
              <a:chOff x="5574982" y="3282003"/>
              <a:chExt cx="1096010" cy="793750"/>
            </a:xfrm>
          </p:grpSpPr>
          <p:sp>
            <p:nvSpPr>
              <p:cNvPr id="158" name="Freeform 103">
                <a:extLst>
                  <a:ext uri="{FF2B5EF4-FFF2-40B4-BE49-F238E27FC236}">
                    <a16:creationId xmlns:a16="http://schemas.microsoft.com/office/drawing/2014/main" id="{793EBA82-BE92-9F4A-AC04-36426679DFAE}"/>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9" name="Freeform 104">
                <a:extLst>
                  <a:ext uri="{FF2B5EF4-FFF2-40B4-BE49-F238E27FC236}">
                    <a16:creationId xmlns:a16="http://schemas.microsoft.com/office/drawing/2014/main" id="{F6B58F97-8FC2-9743-A027-F3476AF7BD38}"/>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0" name="Freeform 105">
                <a:extLst>
                  <a:ext uri="{FF2B5EF4-FFF2-40B4-BE49-F238E27FC236}">
                    <a16:creationId xmlns:a16="http://schemas.microsoft.com/office/drawing/2014/main" id="{366D5986-B05A-944C-A943-BD9929DD88E4}"/>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1" name="Freeform 106">
                <a:extLst>
                  <a:ext uri="{FF2B5EF4-FFF2-40B4-BE49-F238E27FC236}">
                    <a16:creationId xmlns:a16="http://schemas.microsoft.com/office/drawing/2014/main" id="{4EBE7BB7-A731-0B41-B938-B118623DA25C}"/>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2" name="Freeform 107">
                <a:extLst>
                  <a:ext uri="{FF2B5EF4-FFF2-40B4-BE49-F238E27FC236}">
                    <a16:creationId xmlns:a16="http://schemas.microsoft.com/office/drawing/2014/main" id="{53406045-82B4-414B-9FF5-1D249E1CBE55}"/>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3" name="Freeform 108">
                <a:extLst>
                  <a:ext uri="{FF2B5EF4-FFF2-40B4-BE49-F238E27FC236}">
                    <a16:creationId xmlns:a16="http://schemas.microsoft.com/office/drawing/2014/main" id="{198058EB-C546-8747-BA81-54AADD185C65}"/>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4" name="Freeform 109">
                <a:extLst>
                  <a:ext uri="{FF2B5EF4-FFF2-40B4-BE49-F238E27FC236}">
                    <a16:creationId xmlns:a16="http://schemas.microsoft.com/office/drawing/2014/main" id="{19254751-366B-3A49-BB65-57BE02892EEB}"/>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nvGrpSpPr>
            <p:cNvPr id="149" name="Groupe 148">
              <a:extLst>
                <a:ext uri="{FF2B5EF4-FFF2-40B4-BE49-F238E27FC236}">
                  <a16:creationId xmlns:a16="http://schemas.microsoft.com/office/drawing/2014/main" id="{027C283A-6C46-9D43-ABC0-78A2F14F95B6}"/>
                </a:ext>
              </a:extLst>
            </p:cNvPr>
            <p:cNvGrpSpPr/>
            <p:nvPr/>
          </p:nvGrpSpPr>
          <p:grpSpPr>
            <a:xfrm rot="3259789" flipH="1">
              <a:off x="5096305" y="5254688"/>
              <a:ext cx="1061446" cy="602610"/>
              <a:chOff x="5574982" y="3158813"/>
              <a:chExt cx="1096010" cy="916940"/>
            </a:xfrm>
          </p:grpSpPr>
          <p:sp>
            <p:nvSpPr>
              <p:cNvPr id="150" name="Freeform 103">
                <a:extLst>
                  <a:ext uri="{FF2B5EF4-FFF2-40B4-BE49-F238E27FC236}">
                    <a16:creationId xmlns:a16="http://schemas.microsoft.com/office/drawing/2014/main" id="{21F10335-C856-5246-AE82-36F2DF5CE10B}"/>
                  </a:ext>
                </a:extLst>
              </p:cNvPr>
              <p:cNvSpPr>
                <a:spLocks/>
              </p:cNvSpPr>
              <p:nvPr/>
            </p:nvSpPr>
            <p:spPr bwMode="auto">
              <a:xfrm rot="20360261">
                <a:off x="5574982" y="3297243"/>
                <a:ext cx="274955" cy="24384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1" name="Freeform 104">
                <a:extLst>
                  <a:ext uri="{FF2B5EF4-FFF2-40B4-BE49-F238E27FC236}">
                    <a16:creationId xmlns:a16="http://schemas.microsoft.com/office/drawing/2014/main" id="{4532ADFD-6664-AC4D-B2B6-FA777A86ABC5}"/>
                  </a:ext>
                </a:extLst>
              </p:cNvPr>
              <p:cNvSpPr>
                <a:spLocks/>
              </p:cNvSpPr>
              <p:nvPr/>
            </p:nvSpPr>
            <p:spPr bwMode="auto">
              <a:xfrm>
                <a:off x="6057582" y="3282003"/>
                <a:ext cx="147955" cy="24892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2" name="Freeform 105">
                <a:extLst>
                  <a:ext uri="{FF2B5EF4-FFF2-40B4-BE49-F238E27FC236}">
                    <a16:creationId xmlns:a16="http://schemas.microsoft.com/office/drawing/2014/main" id="{1E096375-95BD-6C41-BD27-2C56C966F0F4}"/>
                  </a:ext>
                </a:extLst>
              </p:cNvPr>
              <p:cNvSpPr>
                <a:spLocks/>
              </p:cNvSpPr>
              <p:nvPr/>
            </p:nvSpPr>
            <p:spPr bwMode="auto">
              <a:xfrm rot="16807310">
                <a:off x="5816599" y="357188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3" name="Freeform 106">
                <a:extLst>
                  <a:ext uri="{FF2B5EF4-FFF2-40B4-BE49-F238E27FC236}">
                    <a16:creationId xmlns:a16="http://schemas.microsoft.com/office/drawing/2014/main" id="{686D59A4-34EB-D443-B655-F5E5ED5B003E}"/>
                  </a:ext>
                </a:extLst>
              </p:cNvPr>
              <p:cNvSpPr>
                <a:spLocks/>
              </p:cNvSpPr>
              <p:nvPr/>
            </p:nvSpPr>
            <p:spPr bwMode="auto">
              <a:xfrm rot="4005143">
                <a:off x="6228079" y="3564261"/>
                <a:ext cx="161925" cy="26797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4" name="Freeform 107">
                <a:extLst>
                  <a:ext uri="{FF2B5EF4-FFF2-40B4-BE49-F238E27FC236}">
                    <a16:creationId xmlns:a16="http://schemas.microsoft.com/office/drawing/2014/main" id="{EE5E25A4-39CF-E045-8919-1A30325B04BC}"/>
                  </a:ext>
                </a:extLst>
              </p:cNvPr>
              <p:cNvSpPr>
                <a:spLocks/>
              </p:cNvSpPr>
              <p:nvPr/>
            </p:nvSpPr>
            <p:spPr bwMode="auto">
              <a:xfrm rot="4910143">
                <a:off x="5942964" y="3880491"/>
                <a:ext cx="12255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5" name="Freeform 108">
                <a:extLst>
                  <a:ext uri="{FF2B5EF4-FFF2-40B4-BE49-F238E27FC236}">
                    <a16:creationId xmlns:a16="http://schemas.microsoft.com/office/drawing/2014/main" id="{FB336CA0-CE8C-6841-ADD4-14BF98D03544}"/>
                  </a:ext>
                </a:extLst>
              </p:cNvPr>
              <p:cNvSpPr>
                <a:spLocks/>
              </p:cNvSpPr>
              <p:nvPr/>
            </p:nvSpPr>
            <p:spPr bwMode="auto">
              <a:xfrm>
                <a:off x="6354127" y="3930973"/>
                <a:ext cx="147955" cy="14478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6" name="Freeform 109">
                <a:extLst>
                  <a:ext uri="{FF2B5EF4-FFF2-40B4-BE49-F238E27FC236}">
                    <a16:creationId xmlns:a16="http://schemas.microsoft.com/office/drawing/2014/main" id="{355A7D43-FB67-2B4B-9F39-082A1F5D9746}"/>
                  </a:ext>
                </a:extLst>
              </p:cNvPr>
              <p:cNvSpPr>
                <a:spLocks/>
              </p:cNvSpPr>
              <p:nvPr/>
            </p:nvSpPr>
            <p:spPr bwMode="auto">
              <a:xfrm rot="19329333">
                <a:off x="6523037" y="3760793"/>
                <a:ext cx="147955" cy="145415"/>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7" name="Freeform 110">
                <a:extLst>
                  <a:ext uri="{FF2B5EF4-FFF2-40B4-BE49-F238E27FC236}">
                    <a16:creationId xmlns:a16="http://schemas.microsoft.com/office/drawing/2014/main" id="{A3B06F11-0AAA-A241-8291-82CE2B7C1177}"/>
                  </a:ext>
                </a:extLst>
              </p:cNvPr>
              <p:cNvSpPr>
                <a:spLocks/>
              </p:cNvSpPr>
              <p:nvPr/>
            </p:nvSpPr>
            <p:spPr bwMode="auto">
              <a:xfrm rot="16807310">
                <a:off x="5774689" y="3131191"/>
                <a:ext cx="121285" cy="176530"/>
              </a:xfrm>
              <a:custGeom>
                <a:avLst/>
                <a:gdLst>
                  <a:gd name="T0" fmla="*/ 0 w 168"/>
                  <a:gd name="T1" fmla="*/ 0 h 200"/>
                  <a:gd name="T2" fmla="*/ 60 w 168"/>
                  <a:gd name="T3" fmla="*/ 12 h 200"/>
                  <a:gd name="T4" fmla="*/ 120 w 168"/>
                  <a:gd name="T5" fmla="*/ 24 h 200"/>
                  <a:gd name="T6" fmla="*/ 144 w 168"/>
                  <a:gd name="T7" fmla="*/ 48 h 200"/>
                  <a:gd name="T8" fmla="*/ 168 w 168"/>
                  <a:gd name="T9" fmla="*/ 72 h 200"/>
                  <a:gd name="T10" fmla="*/ 152 w 168"/>
                  <a:gd name="T11" fmla="*/ 120 h 200"/>
                  <a:gd name="T12" fmla="*/ 144 w 168"/>
                  <a:gd name="T13" fmla="*/ 144 h 200"/>
                  <a:gd name="T14" fmla="*/ 136 w 168"/>
                  <a:gd name="T15" fmla="*/ 168 h 200"/>
                  <a:gd name="T16" fmla="*/ 120 w 168"/>
                  <a:gd name="T17" fmla="*/ 184 h 200"/>
                  <a:gd name="T18" fmla="*/ 96 w 168"/>
                  <a:gd name="T19" fmla="*/ 192 h 200"/>
                  <a:gd name="T20" fmla="*/ 72 w 168"/>
                  <a:gd name="T21" fmla="*/ 200 h 200"/>
                  <a:gd name="T22" fmla="*/ 16 w 168"/>
                  <a:gd name="T23" fmla="*/ 192 h 200"/>
                  <a:gd name="T24" fmla="*/ 0 w 168"/>
                  <a:gd name="T25"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200">
                    <a:moveTo>
                      <a:pt x="0" y="0"/>
                    </a:moveTo>
                    <a:cubicBezTo>
                      <a:pt x="60" y="12"/>
                      <a:pt x="120" y="24"/>
                      <a:pt x="144" y="48"/>
                    </a:cubicBezTo>
                    <a:cubicBezTo>
                      <a:pt x="168" y="72"/>
                      <a:pt x="152" y="120"/>
                      <a:pt x="144" y="144"/>
                    </a:cubicBezTo>
                    <a:cubicBezTo>
                      <a:pt x="136" y="168"/>
                      <a:pt x="120" y="184"/>
                      <a:pt x="96" y="192"/>
                    </a:cubicBezTo>
                    <a:cubicBezTo>
                      <a:pt x="72" y="200"/>
                      <a:pt x="16" y="192"/>
                      <a:pt x="0" y="192"/>
                    </a:cubicBezTo>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grpSp>
      </p:grpSp>
      <p:grpSp>
        <p:nvGrpSpPr>
          <p:cNvPr id="166" name="Groupe 165">
            <a:extLst>
              <a:ext uri="{FF2B5EF4-FFF2-40B4-BE49-F238E27FC236}">
                <a16:creationId xmlns:a16="http://schemas.microsoft.com/office/drawing/2014/main" id="{EB02BD70-6CB5-9C45-8570-FCD9BD6115E0}"/>
              </a:ext>
            </a:extLst>
          </p:cNvPr>
          <p:cNvGrpSpPr/>
          <p:nvPr/>
        </p:nvGrpSpPr>
        <p:grpSpPr>
          <a:xfrm>
            <a:off x="4311766" y="4122920"/>
            <a:ext cx="658160" cy="1500653"/>
            <a:chOff x="4875300" y="2938873"/>
            <a:chExt cx="674917" cy="885880"/>
          </a:xfrm>
        </p:grpSpPr>
        <p:sp>
          <p:nvSpPr>
            <p:cNvPr id="167" name="Arc 95">
              <a:extLst>
                <a:ext uri="{FF2B5EF4-FFF2-40B4-BE49-F238E27FC236}">
                  <a16:creationId xmlns:a16="http://schemas.microsoft.com/office/drawing/2014/main" id="{FE9DFE89-A91B-DE48-A853-A6C40BF4DD22}"/>
                </a:ext>
              </a:extLst>
            </p:cNvPr>
            <p:cNvSpPr>
              <a:spLocks/>
            </p:cNvSpPr>
            <p:nvPr/>
          </p:nvSpPr>
          <p:spPr bwMode="auto">
            <a:xfrm rot="10758896" flipH="1" flipV="1">
              <a:off x="4885529" y="2938873"/>
              <a:ext cx="664688" cy="635000"/>
            </a:xfrm>
            <a:custGeom>
              <a:avLst/>
              <a:gdLst>
                <a:gd name="G0" fmla="+- 0 0 0"/>
                <a:gd name="G1" fmla="+- 21600 0 0"/>
                <a:gd name="G2" fmla="+- 21600 0 0"/>
                <a:gd name="T0" fmla="*/ 0 w 13903"/>
                <a:gd name="T1" fmla="*/ 0 h 21600"/>
                <a:gd name="T2" fmla="*/ 13903 w 13903"/>
                <a:gd name="T3" fmla="*/ 5069 h 21600"/>
                <a:gd name="T4" fmla="*/ 0 w 13903"/>
                <a:gd name="T5" fmla="*/ 21600 h 21600"/>
              </a:gdLst>
              <a:ahLst/>
              <a:cxnLst>
                <a:cxn ang="0">
                  <a:pos x="T0" y="T1"/>
                </a:cxn>
                <a:cxn ang="0">
                  <a:pos x="T2" y="T3"/>
                </a:cxn>
                <a:cxn ang="0">
                  <a:pos x="T4" y="T5"/>
                </a:cxn>
              </a:cxnLst>
              <a:rect l="0" t="0" r="r" b="b"/>
              <a:pathLst>
                <a:path w="13903" h="21600" fill="none" extrusionOk="0">
                  <a:moveTo>
                    <a:pt x="0" y="-1"/>
                  </a:moveTo>
                  <a:cubicBezTo>
                    <a:pt x="5086" y="-1"/>
                    <a:pt x="10010" y="1795"/>
                    <a:pt x="13902" y="5069"/>
                  </a:cubicBezTo>
                </a:path>
                <a:path w="13903" h="21600" stroke="0" extrusionOk="0">
                  <a:moveTo>
                    <a:pt x="0" y="-1"/>
                  </a:moveTo>
                  <a:cubicBezTo>
                    <a:pt x="5086" y="-1"/>
                    <a:pt x="10010" y="1795"/>
                    <a:pt x="13902" y="5069"/>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8" name="Arc 98">
              <a:extLst>
                <a:ext uri="{FF2B5EF4-FFF2-40B4-BE49-F238E27FC236}">
                  <a16:creationId xmlns:a16="http://schemas.microsoft.com/office/drawing/2014/main" id="{7C05ADAA-0D41-A843-8BFA-958AD1A52A4A}"/>
                </a:ext>
              </a:extLst>
            </p:cNvPr>
            <p:cNvSpPr>
              <a:spLocks/>
            </p:cNvSpPr>
            <p:nvPr/>
          </p:nvSpPr>
          <p:spPr bwMode="auto">
            <a:xfrm rot="10758896" flipH="1" flipV="1">
              <a:off x="4878433" y="3081343"/>
              <a:ext cx="629874" cy="600075"/>
            </a:xfrm>
            <a:custGeom>
              <a:avLst/>
              <a:gdLst>
                <a:gd name="G0" fmla="+- 0 0 0"/>
                <a:gd name="G1" fmla="+- 21600 0 0"/>
                <a:gd name="G2" fmla="+- 21600 0 0"/>
                <a:gd name="T0" fmla="*/ 0 w 14217"/>
                <a:gd name="T1" fmla="*/ 0 h 21600"/>
                <a:gd name="T2" fmla="*/ 14217 w 14217"/>
                <a:gd name="T3" fmla="*/ 5338 h 21600"/>
                <a:gd name="T4" fmla="*/ 0 w 14217"/>
                <a:gd name="T5" fmla="*/ 21600 h 21600"/>
              </a:gdLst>
              <a:ahLst/>
              <a:cxnLst>
                <a:cxn ang="0">
                  <a:pos x="T0" y="T1"/>
                </a:cxn>
                <a:cxn ang="0">
                  <a:pos x="T2" y="T3"/>
                </a:cxn>
                <a:cxn ang="0">
                  <a:pos x="T4" y="T5"/>
                </a:cxn>
              </a:cxnLst>
              <a:rect l="0" t="0" r="r" b="b"/>
              <a:pathLst>
                <a:path w="14217" h="21600" fill="none" extrusionOk="0">
                  <a:moveTo>
                    <a:pt x="0" y="-1"/>
                  </a:moveTo>
                  <a:cubicBezTo>
                    <a:pt x="5228" y="-1"/>
                    <a:pt x="10280" y="1896"/>
                    <a:pt x="14216" y="5338"/>
                  </a:cubicBezTo>
                </a:path>
                <a:path w="14217" h="21600" stroke="0" extrusionOk="0">
                  <a:moveTo>
                    <a:pt x="0" y="-1"/>
                  </a:moveTo>
                  <a:cubicBezTo>
                    <a:pt x="5228" y="-1"/>
                    <a:pt x="10280" y="1896"/>
                    <a:pt x="14216" y="533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69" name="Arc 101">
              <a:extLst>
                <a:ext uri="{FF2B5EF4-FFF2-40B4-BE49-F238E27FC236}">
                  <a16:creationId xmlns:a16="http://schemas.microsoft.com/office/drawing/2014/main" id="{4745623F-1D38-8942-90EE-F427F4ADC6D5}"/>
                </a:ext>
              </a:extLst>
            </p:cNvPr>
            <p:cNvSpPr>
              <a:spLocks/>
            </p:cNvSpPr>
            <p:nvPr/>
          </p:nvSpPr>
          <p:spPr bwMode="auto">
            <a:xfrm rot="10758896" flipH="1" flipV="1">
              <a:off x="4875300" y="3223408"/>
              <a:ext cx="601890" cy="601345"/>
            </a:xfrm>
            <a:custGeom>
              <a:avLst/>
              <a:gdLst>
                <a:gd name="G0" fmla="+- 0 0 0"/>
                <a:gd name="G1" fmla="+- 21600 0 0"/>
                <a:gd name="G2" fmla="+- 21600 0 0"/>
                <a:gd name="T0" fmla="*/ 0 w 14297"/>
                <a:gd name="T1" fmla="*/ 0 h 21600"/>
                <a:gd name="T2" fmla="*/ 14297 w 14297"/>
                <a:gd name="T3" fmla="*/ 5409 h 21600"/>
                <a:gd name="T4" fmla="*/ 0 w 14297"/>
                <a:gd name="T5" fmla="*/ 21600 h 21600"/>
              </a:gdLst>
              <a:ahLst/>
              <a:cxnLst>
                <a:cxn ang="0">
                  <a:pos x="T0" y="T1"/>
                </a:cxn>
                <a:cxn ang="0">
                  <a:pos x="T2" y="T3"/>
                </a:cxn>
                <a:cxn ang="0">
                  <a:pos x="T4" y="T5"/>
                </a:cxn>
              </a:cxnLst>
              <a:rect l="0" t="0" r="r" b="b"/>
              <a:pathLst>
                <a:path w="14297" h="21600" fill="none" extrusionOk="0">
                  <a:moveTo>
                    <a:pt x="0" y="-1"/>
                  </a:moveTo>
                  <a:cubicBezTo>
                    <a:pt x="5265" y="-1"/>
                    <a:pt x="10350" y="1923"/>
                    <a:pt x="14297" y="5408"/>
                  </a:cubicBezTo>
                </a:path>
                <a:path w="14297" h="21600" stroke="0" extrusionOk="0">
                  <a:moveTo>
                    <a:pt x="0" y="-1"/>
                  </a:moveTo>
                  <a:cubicBezTo>
                    <a:pt x="5265" y="-1"/>
                    <a:pt x="10350" y="1923"/>
                    <a:pt x="14297" y="5408"/>
                  </a:cubicBezTo>
                  <a:lnTo>
                    <a:pt x="0" y="21600"/>
                  </a:lnTo>
                  <a:close/>
                </a:path>
              </a:pathLst>
            </a:custGeom>
            <a:noFill/>
            <a:ln w="9525">
              <a:solidFill>
                <a:srgbClr val="000000"/>
              </a:solidFill>
              <a:round/>
              <a:headEnd/>
              <a:tailEnd type="triangle" w="med" len="med"/>
            </a:ln>
            <a:extLst>
              <a:ext uri="{909E8E84-426E-40DD-AFC4-6F175D3DCCD1}">
                <a14:hiddenFill xmlns:a14="http://schemas.microsoft.com/office/drawing/2010/main">
                  <a:solidFill>
                    <a:srgbClr val="00CC99"/>
                  </a:solidFill>
                </a14:hiddenFill>
              </a:ext>
            </a:ex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Bernhard Modern Roman" pitchFamily="18" charset="0"/>
                <a:ea typeface="+mn-ea"/>
                <a:cs typeface="+mn-cs"/>
              </a:endParaRPr>
            </a:p>
          </p:txBody>
        </p:sp>
      </p:grpSp>
      <p:grpSp>
        <p:nvGrpSpPr>
          <p:cNvPr id="170" name="Group 94">
            <a:extLst>
              <a:ext uri="{FF2B5EF4-FFF2-40B4-BE49-F238E27FC236}">
                <a16:creationId xmlns:a16="http://schemas.microsoft.com/office/drawing/2014/main" id="{5F0FC4EB-4092-0241-866A-A03116E9CFE5}"/>
              </a:ext>
            </a:extLst>
          </p:cNvPr>
          <p:cNvGrpSpPr>
            <a:grpSpLocks noChangeAspect="1"/>
          </p:cNvGrpSpPr>
          <p:nvPr/>
        </p:nvGrpSpPr>
        <p:grpSpPr bwMode="auto">
          <a:xfrm>
            <a:off x="6095834" y="5122347"/>
            <a:ext cx="504000" cy="409776"/>
            <a:chOff x="9285" y="4829"/>
            <a:chExt cx="475" cy="425"/>
          </a:xfrm>
          <a:effectLst>
            <a:outerShdw blurRad="50800" dist="38100" dir="2700000" algn="tl" rotWithShape="0">
              <a:prstClr val="black">
                <a:alpha val="79000"/>
              </a:prstClr>
            </a:outerShdw>
          </a:effectLst>
        </p:grpSpPr>
        <p:sp>
          <p:nvSpPr>
            <p:cNvPr id="171" name="AutoShape 95">
              <a:extLst>
                <a:ext uri="{FF2B5EF4-FFF2-40B4-BE49-F238E27FC236}">
                  <a16:creationId xmlns:a16="http://schemas.microsoft.com/office/drawing/2014/main" id="{FB8392A6-6745-FC47-8EDF-BA6E2BA56266}"/>
                </a:ext>
              </a:extLst>
            </p:cNvPr>
            <p:cNvSpPr>
              <a:spLocks noChangeArrowheads="1"/>
            </p:cNvSpPr>
            <p:nvPr/>
          </p:nvSpPr>
          <p:spPr bwMode="auto">
            <a:xfrm>
              <a:off x="9310" y="4829"/>
              <a:ext cx="425" cy="384"/>
            </a:xfrm>
            <a:prstGeom prst="triangle">
              <a:avLst>
                <a:gd name="adj" fmla="val 50000"/>
              </a:avLst>
            </a:prstGeom>
            <a:solidFill>
              <a:srgbClr val="F5F53D"/>
            </a:solidFill>
            <a:ln w="9525">
              <a:noFill/>
              <a:miter lim="800000"/>
              <a:headEnd/>
              <a:tailEnd/>
            </a:ln>
            <a:effectLst>
              <a:prstShdw prst="shdw17" dist="17961" dir="2700000">
                <a:srgbClr val="F5F53D">
                  <a:gamma/>
                  <a:shade val="60000"/>
                  <a:invGamma/>
                  <a:alpha val="74998"/>
                </a:srgbClr>
              </a:prstShdw>
            </a:effectLst>
          </p:spPr>
          <p:txBody>
            <a:bodyPr wrap="none" anchor="ctr">
              <a:prstTxWarp prst="textNoShape">
                <a:avLst/>
              </a:prstTxWarp>
            </a:bodyPr>
            <a:lstStyle/>
            <a:p>
              <a:endParaRPr lang="fr-FR" sz="1600"/>
            </a:p>
          </p:txBody>
        </p:sp>
        <p:sp>
          <p:nvSpPr>
            <p:cNvPr id="172" name="Text Box 96">
              <a:extLst>
                <a:ext uri="{FF2B5EF4-FFF2-40B4-BE49-F238E27FC236}">
                  <a16:creationId xmlns:a16="http://schemas.microsoft.com/office/drawing/2014/main" id="{BB51A9AF-9E22-CA4D-8A1F-3A74D8E09624}"/>
                </a:ext>
              </a:extLst>
            </p:cNvPr>
            <p:cNvSpPr txBox="1">
              <a:spLocks noChangeArrowheads="1"/>
            </p:cNvSpPr>
            <p:nvPr/>
          </p:nvSpPr>
          <p:spPr bwMode="auto">
            <a:xfrm>
              <a:off x="9285" y="4839"/>
              <a:ext cx="475" cy="415"/>
            </a:xfrm>
            <a:prstGeom prst="rect">
              <a:avLst/>
            </a:prstGeom>
            <a:noFill/>
            <a:ln w="9525">
              <a:noFill/>
              <a:miter lim="800000"/>
              <a:headEnd/>
              <a:tailEnd/>
            </a:ln>
            <a:effectLst/>
          </p:spPr>
          <p:txBody>
            <a:bodyPr>
              <a:prstTxWarp prst="textNoShape">
                <a:avLst/>
              </a:prstTxWarp>
              <a:spAutoFit/>
            </a:bodyPr>
            <a:lstStyle/>
            <a:p>
              <a:pPr algn="ctr"/>
              <a:r>
                <a:rPr lang="fr-FR" sz="2000" b="1" dirty="0">
                  <a:solidFill>
                    <a:srgbClr val="FF3300"/>
                  </a:solidFill>
                  <a:latin typeface="Arial Rounded MT Bold" panose="020F0704030504030204" pitchFamily="34" charset="77"/>
                </a:rPr>
                <a:t>!</a:t>
              </a:r>
              <a:endParaRPr lang="fr-FR" sz="2800" dirty="0">
                <a:latin typeface="Arial Rounded MT Bold" panose="020F0704030504030204" pitchFamily="34" charset="77"/>
              </a:endParaRPr>
            </a:p>
          </p:txBody>
        </p:sp>
      </p:grpSp>
      <p:sp>
        <p:nvSpPr>
          <p:cNvPr id="177" name="AutoShape 930">
            <a:extLst>
              <a:ext uri="{FF2B5EF4-FFF2-40B4-BE49-F238E27FC236}">
                <a16:creationId xmlns:a16="http://schemas.microsoft.com/office/drawing/2014/main" id="{73449F70-FBFD-E246-A49D-A411BB95A3F7}"/>
              </a:ext>
            </a:extLst>
          </p:cNvPr>
          <p:cNvSpPr>
            <a:spLocks noChangeArrowheads="1"/>
          </p:cNvSpPr>
          <p:nvPr/>
        </p:nvSpPr>
        <p:spPr bwMode="auto">
          <a:xfrm>
            <a:off x="5880067" y="3999852"/>
            <a:ext cx="1250950" cy="434883"/>
          </a:xfrm>
          <a:prstGeom prst="wedgeRectCallout">
            <a:avLst>
              <a:gd name="adj1" fmla="val -59458"/>
              <a:gd name="adj2" fmla="val 140731"/>
            </a:avLst>
          </a:prstGeom>
          <a:solidFill>
            <a:schemeClr val="bg1"/>
          </a:solidFill>
          <a:ln w="9525">
            <a:solidFill>
              <a:srgbClr val="C00000"/>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400" b="1" dirty="0">
                <a:solidFill>
                  <a:srgbClr val="C00000"/>
                </a:solidFill>
                <a:latin typeface="Candara" panose="020E0502030303020204" pitchFamily="34" charset="0"/>
                <a:ea typeface="Times New Roman" panose="02020603050405020304" pitchFamily="18" charset="0"/>
              </a:rPr>
              <a:t>Zone de turbulence</a:t>
            </a:r>
            <a:endParaRPr lang="fr-FR" altLang="fr-FR" sz="2000" b="1" dirty="0">
              <a:solidFill>
                <a:srgbClr val="C00000"/>
              </a:solidFill>
              <a:latin typeface="Candara" panose="020E0502030303020204" pitchFamily="34" charset="0"/>
            </a:endParaRPr>
          </a:p>
        </p:txBody>
      </p:sp>
      <p:pic>
        <p:nvPicPr>
          <p:cNvPr id="62" name="Image 61">
            <a:extLst>
              <a:ext uri="{FF2B5EF4-FFF2-40B4-BE49-F238E27FC236}">
                <a16:creationId xmlns:a16="http://schemas.microsoft.com/office/drawing/2014/main" id="{9C9E6426-07AB-B345-98AA-D874A992A7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85" b="90741" l="0" r="93651">
                        <a14:foregroundMark x1="88095" y1="89815" x2="88095" y2="89815"/>
                        <a14:foregroundMark x1="92063" y1="88889" x2="92063" y2="88889"/>
                        <a14:foregroundMark x1="91270" y1="87037" x2="91270" y2="87037"/>
                        <a14:foregroundMark x1="0" y1="89815" x2="0" y2="89815"/>
                        <a14:foregroundMark x1="0" y1="90741" x2="0" y2="90741"/>
                        <a14:foregroundMark x1="93651" y1="89815" x2="93651" y2="89815"/>
                        <a14:backgroundMark x1="0" y1="92593" x2="0" y2="92593"/>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3680647" y="4373921"/>
            <a:ext cx="1425657" cy="1762496"/>
          </a:xfrm>
          <a:prstGeom prst="rect">
            <a:avLst/>
          </a:prstGeom>
          <a:effectLst>
            <a:innerShdw blurRad="152400" dist="50800" dir="16260000">
              <a:prstClr val="black">
                <a:alpha val="65000"/>
              </a:prstClr>
            </a:innerShdw>
          </a:effectLst>
        </p:spPr>
      </p:pic>
      <p:sp>
        <p:nvSpPr>
          <p:cNvPr id="63" name="Rectangle 77">
            <a:extLst>
              <a:ext uri="{FF2B5EF4-FFF2-40B4-BE49-F238E27FC236}">
                <a16:creationId xmlns:a16="http://schemas.microsoft.com/office/drawing/2014/main" id="{521644D1-6409-3A44-8C42-D12CD4047F7F}"/>
              </a:ext>
            </a:extLst>
          </p:cNvPr>
          <p:cNvSpPr>
            <a:spLocks noChangeArrowheads="1"/>
          </p:cNvSpPr>
          <p:nvPr/>
        </p:nvSpPr>
        <p:spPr bwMode="auto">
          <a:xfrm>
            <a:off x="179388" y="1123353"/>
            <a:ext cx="867505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85750">
              <a:spcAft>
                <a:spcPts val="600"/>
              </a:spcAft>
              <a:buFont typeface="Wingdings" pitchFamily="2" charset="2"/>
              <a:buChar char="v"/>
              <a:defRPr/>
            </a:pPr>
            <a:r>
              <a:rPr lang="fr-FR" altLang="fr-FR" b="1" kern="0" dirty="0">
                <a:solidFill>
                  <a:schemeClr val="tx2"/>
                </a:solidFill>
                <a:latin typeface="+mj-lt"/>
                <a:ea typeface="ＭＳ Ｐゴシック" pitchFamily="-84" charset="-128"/>
              </a:rPr>
              <a:t>Turbulence de relief (orographique)</a:t>
            </a:r>
          </a:p>
          <a:p>
            <a:pPr marL="0" marR="0" lvl="0" indent="0" algn="l" defTabSz="914400" rtl="0" eaLnBrk="0" fontAlgn="base" latinLnBrk="0" hangingPunct="0">
              <a:spcBef>
                <a:spcPct val="0"/>
              </a:spcBef>
              <a:spcAft>
                <a:spcPts val="600"/>
              </a:spcAft>
              <a:buClrTx/>
              <a:buSzTx/>
              <a:buFontTx/>
              <a:buNone/>
              <a:tabLst/>
            </a:pPr>
            <a:r>
              <a:rPr lang="fr-FR" altLang="fr-FR" sz="1600" kern="0" dirty="0">
                <a:latin typeface="Candara"/>
                <a:ea typeface="ＭＳ Ｐゴシック" pitchFamily="-84" charset="-128"/>
              </a:rPr>
              <a:t>La virulence de l’ascendance et de la turbulence dépend de la forme du relief et de la force du vent.</a:t>
            </a:r>
          </a:p>
        </p:txBody>
      </p:sp>
      <p:sp>
        <p:nvSpPr>
          <p:cNvPr id="64" name="Rectangle 30">
            <a:extLst>
              <a:ext uri="{FF2B5EF4-FFF2-40B4-BE49-F238E27FC236}">
                <a16:creationId xmlns:a16="http://schemas.microsoft.com/office/drawing/2014/main" id="{A3E1F64C-D5EC-E548-88D3-28AD33E7C4F7}"/>
              </a:ext>
            </a:extLst>
          </p:cNvPr>
          <p:cNvSpPr>
            <a:spLocks noChangeArrowheads="1"/>
          </p:cNvSpPr>
          <p:nvPr/>
        </p:nvSpPr>
        <p:spPr bwMode="auto">
          <a:xfrm>
            <a:off x="-319051" y="1839325"/>
            <a:ext cx="83160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chemeClr val="accent3">
                    <a:lumMod val="50000"/>
                  </a:schemeClr>
                </a:solidFill>
                <a:latin typeface="Candara"/>
                <a:ea typeface="ＭＳ Ｐゴシック" pitchFamily="-84" charset="-128"/>
                <a:cs typeface="Candara"/>
              </a:rPr>
              <a:t>La zone « au vent » génère une onde ascendante étroite mais de </a:t>
            </a:r>
            <a:r>
              <a:rPr lang="fr-FR" altLang="fr-FR" sz="1600" kern="0">
                <a:solidFill>
                  <a:schemeClr val="accent3">
                    <a:lumMod val="50000"/>
                  </a:schemeClr>
                </a:solidFill>
                <a:latin typeface="Candara"/>
                <a:ea typeface="ＭＳ Ｐゴシック" pitchFamily="-84" charset="-128"/>
                <a:cs typeface="Candara"/>
              </a:rPr>
              <a:t>forte intensité.</a:t>
            </a:r>
            <a:endParaRPr lang="fr-FR" altLang="fr-FR" sz="1600" kern="0" dirty="0">
              <a:solidFill>
                <a:schemeClr val="accent3">
                  <a:lumMod val="50000"/>
                </a:schemeClr>
              </a:solidFill>
              <a:latin typeface="Candara"/>
              <a:ea typeface="ＭＳ Ｐゴシック" pitchFamily="-84" charset="-128"/>
              <a:cs typeface="Candara"/>
            </a:endParaRPr>
          </a:p>
        </p:txBody>
      </p:sp>
      <p:sp>
        <p:nvSpPr>
          <p:cNvPr id="65" name="Rectangle 30">
            <a:extLst>
              <a:ext uri="{FF2B5EF4-FFF2-40B4-BE49-F238E27FC236}">
                <a16:creationId xmlns:a16="http://schemas.microsoft.com/office/drawing/2014/main" id="{B41E124E-7326-F143-BB1B-CACF871E5025}"/>
              </a:ext>
            </a:extLst>
          </p:cNvPr>
          <p:cNvSpPr>
            <a:spLocks noChangeArrowheads="1"/>
          </p:cNvSpPr>
          <p:nvPr/>
        </p:nvSpPr>
        <p:spPr bwMode="auto">
          <a:xfrm>
            <a:off x="-319050" y="2253263"/>
            <a:ext cx="87672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hangingPunct="0">
              <a:buFont typeface="Wingdings" pitchFamily="2" charset="2"/>
              <a:buChar char="Ø"/>
              <a:defRPr/>
            </a:pPr>
            <a:r>
              <a:rPr lang="fr-FR" altLang="fr-FR" sz="1600" kern="0" dirty="0">
                <a:solidFill>
                  <a:srgbClr val="C00000"/>
                </a:solidFill>
                <a:latin typeface="Candara"/>
                <a:ea typeface="ＭＳ Ｐゴシック" pitchFamily="-84" charset="-128"/>
                <a:cs typeface="Candara"/>
              </a:rPr>
              <a:t>La zone « sous le vent » est dangereuse et doit être évitée (rotors, rabattants).</a:t>
            </a:r>
          </a:p>
        </p:txBody>
      </p:sp>
    </p:spTree>
    <p:extLst>
      <p:ext uri="{BB962C8B-B14F-4D97-AF65-F5344CB8AC3E}">
        <p14:creationId xmlns:p14="http://schemas.microsoft.com/office/powerpoint/2010/main" val="1373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70"/>
                                        </p:tgtEl>
                                      </p:cBhvr>
                                    </p:animEffect>
                                    <p:animScale>
                                      <p:cBhvr>
                                        <p:cTn id="7" dur="50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09531"/>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3" name="Rectangle 77">
            <a:extLst>
              <a:ext uri="{FF2B5EF4-FFF2-40B4-BE49-F238E27FC236}">
                <a16:creationId xmlns:a16="http://schemas.microsoft.com/office/drawing/2014/main" id="{521644D1-6409-3A44-8C42-D12CD4047F7F}"/>
              </a:ext>
            </a:extLst>
          </p:cNvPr>
          <p:cNvSpPr>
            <a:spLocks noChangeArrowheads="1"/>
          </p:cNvSpPr>
          <p:nvPr/>
        </p:nvSpPr>
        <p:spPr bwMode="auto">
          <a:xfrm>
            <a:off x="179388" y="1123353"/>
            <a:ext cx="86750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85750">
              <a:spcAft>
                <a:spcPts val="600"/>
              </a:spcAft>
              <a:buFont typeface="Wingdings" pitchFamily="2" charset="2"/>
              <a:buChar char="v"/>
              <a:defRPr/>
            </a:pPr>
            <a:r>
              <a:rPr lang="fr-FR" altLang="fr-FR" b="1" kern="0" dirty="0">
                <a:solidFill>
                  <a:schemeClr val="tx2"/>
                </a:solidFill>
                <a:latin typeface="+mj-lt"/>
                <a:ea typeface="ＭＳ Ｐゴシック" pitchFamily="-84" charset="-128"/>
              </a:rPr>
              <a:t>L’effet de Foehn </a:t>
            </a:r>
            <a:endParaRPr lang="fr-FR" altLang="fr-FR" b="1" i="1" kern="0" dirty="0">
              <a:solidFill>
                <a:schemeClr val="tx2"/>
              </a:solidFill>
              <a:latin typeface="+mj-lt"/>
              <a:ea typeface="ＭＳ Ｐゴシック" pitchFamily="-84" charset="-128"/>
            </a:endParaRPr>
          </a:p>
        </p:txBody>
      </p:sp>
      <p:pic>
        <p:nvPicPr>
          <p:cNvPr id="2" name="FOEHN_H264" descr="FOEHN_H264">
            <a:hlinkClick r:id="" action="ppaction://media"/>
            <a:extLst>
              <a:ext uri="{FF2B5EF4-FFF2-40B4-BE49-F238E27FC236}">
                <a16:creationId xmlns:a16="http://schemas.microsoft.com/office/drawing/2014/main" id="{1BCDA13B-9C5C-CD44-AB54-CE7D736E92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121" y="1644842"/>
            <a:ext cx="8468320" cy="4661823"/>
          </a:xfrm>
          <a:prstGeom prst="rect">
            <a:avLst/>
          </a:prstGeom>
        </p:spPr>
      </p:pic>
    </p:spTree>
    <p:extLst>
      <p:ext uri="{BB962C8B-B14F-4D97-AF65-F5344CB8AC3E}">
        <p14:creationId xmlns:p14="http://schemas.microsoft.com/office/powerpoint/2010/main" val="4451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2231712" y="509531"/>
            <a:ext cx="461390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fr-FR" sz="2200" b="1" i="0" u="none" strike="noStrike" kern="1200" cap="none" spc="0" normalizeH="0" baseline="0" noProof="0" dirty="0">
                <a:ln>
                  <a:noFill/>
                </a:ln>
                <a:solidFill>
                  <a:srgbClr val="C0504D"/>
                </a:solidFill>
                <a:effectLst/>
                <a:uLnTx/>
                <a:uFillTx/>
                <a:latin typeface="Calibri" panose="020F0502020204030204"/>
                <a:ea typeface="+mn-ea"/>
                <a:cs typeface="+mn-cs"/>
              </a:rPr>
              <a:t>La turbulence dynamique</a:t>
            </a:r>
          </a:p>
        </p:txBody>
      </p:sp>
      <p:sp>
        <p:nvSpPr>
          <p:cNvPr id="9" name="Text Box 4">
            <a:extLst>
              <a:ext uri="{FF2B5EF4-FFF2-40B4-BE49-F238E27FC236}">
                <a16:creationId xmlns:a16="http://schemas.microsoft.com/office/drawing/2014/main" id="{7C884C9B-310C-F14E-B1D2-0140CDE65BC9}"/>
              </a:ext>
            </a:extLst>
          </p:cNvPr>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FR" sz="2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pitchFamily="34" charset="0"/>
                <a:ea typeface="+mn-ea"/>
                <a:cs typeface="+mn-cs"/>
              </a:rPr>
              <a:t>PHÉNOMÈNES DANGEREUX POUR L’AVIATION</a:t>
            </a:r>
          </a:p>
        </p:txBody>
      </p:sp>
      <p:sp>
        <p:nvSpPr>
          <p:cNvPr id="14" name="Rectangle 32">
            <a:extLst>
              <a:ext uri="{FF2B5EF4-FFF2-40B4-BE49-F238E27FC236}">
                <a16:creationId xmlns:a16="http://schemas.microsoft.com/office/drawing/2014/main" id="{15817EEA-AA23-47BF-8A4E-264FC40DA3D1}"/>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5" name="Rectangle 34">
            <a:extLst>
              <a:ext uri="{FF2B5EF4-FFF2-40B4-BE49-F238E27FC236}">
                <a16:creationId xmlns:a16="http://schemas.microsoft.com/office/drawing/2014/main" id="{E56AF53E-58D8-4360-8D85-9E68479EA070}"/>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3" name="Rectangle 82">
            <a:extLst>
              <a:ext uri="{FF2B5EF4-FFF2-40B4-BE49-F238E27FC236}">
                <a16:creationId xmlns:a16="http://schemas.microsoft.com/office/drawing/2014/main" id="{E11C7401-0532-4229-819B-370A7AE9D4AD}"/>
              </a:ext>
            </a:extLst>
          </p:cNvPr>
          <p:cNvSpPr>
            <a:spLocks noChangeArrowheads="1"/>
          </p:cNvSpPr>
          <p:nvPr/>
        </p:nvSpPr>
        <p:spPr bwMode="auto">
          <a:xfrm>
            <a:off x="564223" y="8495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3" name="Rectangle 77">
            <a:extLst>
              <a:ext uri="{FF2B5EF4-FFF2-40B4-BE49-F238E27FC236}">
                <a16:creationId xmlns:a16="http://schemas.microsoft.com/office/drawing/2014/main" id="{521644D1-6409-3A44-8C42-D12CD4047F7F}"/>
              </a:ext>
            </a:extLst>
          </p:cNvPr>
          <p:cNvSpPr>
            <a:spLocks noChangeArrowheads="1"/>
          </p:cNvSpPr>
          <p:nvPr/>
        </p:nvSpPr>
        <p:spPr bwMode="auto">
          <a:xfrm>
            <a:off x="179388" y="1123353"/>
            <a:ext cx="86750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85750">
              <a:spcAft>
                <a:spcPts val="600"/>
              </a:spcAft>
              <a:buFont typeface="Wingdings" pitchFamily="2" charset="2"/>
              <a:buChar char="v"/>
              <a:defRPr/>
            </a:pPr>
            <a:r>
              <a:rPr lang="fr-FR" altLang="fr-FR" b="1" kern="0" dirty="0">
                <a:solidFill>
                  <a:schemeClr val="tx2"/>
                </a:solidFill>
                <a:latin typeface="+mj-lt"/>
                <a:ea typeface="ＭＳ Ｐゴシック" pitchFamily="-84" charset="-128"/>
              </a:rPr>
              <a:t>Système ondulatoire associé à l’effet de Foehn </a:t>
            </a:r>
            <a:endParaRPr lang="fr-FR" altLang="fr-FR" b="1" i="1" kern="0" dirty="0">
              <a:solidFill>
                <a:schemeClr val="tx2"/>
              </a:solidFill>
              <a:latin typeface="+mj-lt"/>
              <a:ea typeface="ＭＳ Ｐゴシック" pitchFamily="-84" charset="-128"/>
            </a:endParaRPr>
          </a:p>
        </p:txBody>
      </p:sp>
      <p:pic>
        <p:nvPicPr>
          <p:cNvPr id="4" name="Image 3">
            <a:extLst>
              <a:ext uri="{FF2B5EF4-FFF2-40B4-BE49-F238E27FC236}">
                <a16:creationId xmlns:a16="http://schemas.microsoft.com/office/drawing/2014/main" id="{A5C2EB24-AF67-0F4F-9C9A-986FD97C1A08}"/>
              </a:ext>
            </a:extLst>
          </p:cNvPr>
          <p:cNvPicPr>
            <a:picLocks noChangeAspect="1"/>
          </p:cNvPicPr>
          <p:nvPr/>
        </p:nvPicPr>
        <p:blipFill>
          <a:blip r:embed="rId2"/>
          <a:stretch>
            <a:fillRect/>
          </a:stretch>
        </p:blipFill>
        <p:spPr>
          <a:xfrm>
            <a:off x="831768" y="1534532"/>
            <a:ext cx="7370292" cy="4713868"/>
          </a:xfrm>
          <a:prstGeom prst="rect">
            <a:avLst/>
          </a:prstGeom>
        </p:spPr>
      </p:pic>
      <p:sp>
        <p:nvSpPr>
          <p:cNvPr id="10" name="Rectangle 87">
            <a:extLst>
              <a:ext uri="{FF2B5EF4-FFF2-40B4-BE49-F238E27FC236}">
                <a16:creationId xmlns:a16="http://schemas.microsoft.com/office/drawing/2014/main" id="{F4D465C8-A8FA-0945-9021-9EF874E84C28}"/>
              </a:ext>
            </a:extLst>
          </p:cNvPr>
          <p:cNvSpPr>
            <a:spLocks noChangeArrowheads="1"/>
          </p:cNvSpPr>
          <p:nvPr/>
        </p:nvSpPr>
        <p:spPr bwMode="auto">
          <a:xfrm>
            <a:off x="3540950" y="4699498"/>
            <a:ext cx="4779563" cy="1117865"/>
          </a:xfrm>
          <a:custGeom>
            <a:avLst/>
            <a:gdLst>
              <a:gd name="connsiteX0" fmla="*/ 0 w 2282528"/>
              <a:gd name="connsiteY0" fmla="*/ 0 h 1800493"/>
              <a:gd name="connsiteX1" fmla="*/ 2282528 w 2282528"/>
              <a:gd name="connsiteY1" fmla="*/ 0 h 1800493"/>
              <a:gd name="connsiteX2" fmla="*/ 2282528 w 2282528"/>
              <a:gd name="connsiteY2" fmla="*/ 1800493 h 1800493"/>
              <a:gd name="connsiteX3" fmla="*/ 0 w 2282528"/>
              <a:gd name="connsiteY3" fmla="*/ 1800493 h 1800493"/>
              <a:gd name="connsiteX4" fmla="*/ 0 w 2282528"/>
              <a:gd name="connsiteY4" fmla="*/ 0 h 1800493"/>
              <a:gd name="connsiteX0" fmla="*/ 0 w 2282528"/>
              <a:gd name="connsiteY0" fmla="*/ 0 h 1800493"/>
              <a:gd name="connsiteX1" fmla="*/ 1024100 w 2282528"/>
              <a:gd name="connsiteY1" fmla="*/ 3862 h 1800493"/>
              <a:gd name="connsiteX2" fmla="*/ 2282528 w 2282528"/>
              <a:gd name="connsiteY2" fmla="*/ 0 h 1800493"/>
              <a:gd name="connsiteX3" fmla="*/ 2282528 w 2282528"/>
              <a:gd name="connsiteY3" fmla="*/ 1800493 h 1800493"/>
              <a:gd name="connsiteX4" fmla="*/ 0 w 2282528"/>
              <a:gd name="connsiteY4" fmla="*/ 1800493 h 1800493"/>
              <a:gd name="connsiteX5" fmla="*/ 0 w 2282528"/>
              <a:gd name="connsiteY5" fmla="*/ 0 h 1800493"/>
              <a:gd name="connsiteX0" fmla="*/ 0 w 2282528"/>
              <a:gd name="connsiteY0" fmla="*/ 132089 h 1932582"/>
              <a:gd name="connsiteX1" fmla="*/ 1024100 w 2282528"/>
              <a:gd name="connsiteY1" fmla="*/ 135951 h 1932582"/>
              <a:gd name="connsiteX2" fmla="*/ 2282528 w 2282528"/>
              <a:gd name="connsiteY2" fmla="*/ 132089 h 1932582"/>
              <a:gd name="connsiteX3" fmla="*/ 2282528 w 2282528"/>
              <a:gd name="connsiteY3" fmla="*/ 1932582 h 1932582"/>
              <a:gd name="connsiteX4" fmla="*/ 0 w 2282528"/>
              <a:gd name="connsiteY4" fmla="*/ 1932582 h 1932582"/>
              <a:gd name="connsiteX5" fmla="*/ 0 w 2282528"/>
              <a:gd name="connsiteY5" fmla="*/ 132089 h 1932582"/>
              <a:gd name="connsiteX0" fmla="*/ 0 w 2282528"/>
              <a:gd name="connsiteY0" fmla="*/ 132090 h 1932583"/>
              <a:gd name="connsiteX1" fmla="*/ 1024100 w 2282528"/>
              <a:gd name="connsiteY1" fmla="*/ 135952 h 1932583"/>
              <a:gd name="connsiteX2" fmla="*/ 2282528 w 2282528"/>
              <a:gd name="connsiteY2" fmla="*/ 132090 h 1932583"/>
              <a:gd name="connsiteX3" fmla="*/ 2282528 w 2282528"/>
              <a:gd name="connsiteY3" fmla="*/ 1932583 h 1932583"/>
              <a:gd name="connsiteX4" fmla="*/ 0 w 2282528"/>
              <a:gd name="connsiteY4" fmla="*/ 1932583 h 1932583"/>
              <a:gd name="connsiteX5" fmla="*/ 0 w 2282528"/>
              <a:gd name="connsiteY5" fmla="*/ 132090 h 1932583"/>
              <a:gd name="connsiteX0" fmla="*/ 0 w 2291287"/>
              <a:gd name="connsiteY0" fmla="*/ 164377 h 1964870"/>
              <a:gd name="connsiteX1" fmla="*/ 1024100 w 2291287"/>
              <a:gd name="connsiteY1" fmla="*/ 168239 h 1964870"/>
              <a:gd name="connsiteX2" fmla="*/ 2157956 w 2291287"/>
              <a:gd name="connsiteY2" fmla="*/ 82896 h 1964870"/>
              <a:gd name="connsiteX3" fmla="*/ 2282528 w 2291287"/>
              <a:gd name="connsiteY3" fmla="*/ 164377 h 1964870"/>
              <a:gd name="connsiteX4" fmla="*/ 2282528 w 2291287"/>
              <a:gd name="connsiteY4" fmla="*/ 1964870 h 1964870"/>
              <a:gd name="connsiteX5" fmla="*/ 0 w 2291287"/>
              <a:gd name="connsiteY5" fmla="*/ 1964870 h 1964870"/>
              <a:gd name="connsiteX6" fmla="*/ 0 w 2291287"/>
              <a:gd name="connsiteY6" fmla="*/ 164377 h 1964870"/>
              <a:gd name="connsiteX0" fmla="*/ 0 w 2298219"/>
              <a:gd name="connsiteY0" fmla="*/ 132091 h 1932584"/>
              <a:gd name="connsiteX1" fmla="*/ 1024100 w 2298219"/>
              <a:gd name="connsiteY1" fmla="*/ 135953 h 1932584"/>
              <a:gd name="connsiteX2" fmla="*/ 2157956 w 2298219"/>
              <a:gd name="connsiteY2" fmla="*/ 50610 h 1932584"/>
              <a:gd name="connsiteX3" fmla="*/ 2294720 w 2298219"/>
              <a:gd name="connsiteY3" fmla="*/ 656347 h 1932584"/>
              <a:gd name="connsiteX4" fmla="*/ 2282528 w 2298219"/>
              <a:gd name="connsiteY4" fmla="*/ 1932584 h 1932584"/>
              <a:gd name="connsiteX5" fmla="*/ 0 w 2298219"/>
              <a:gd name="connsiteY5" fmla="*/ 1932584 h 1932584"/>
              <a:gd name="connsiteX6" fmla="*/ 0 w 2298219"/>
              <a:gd name="connsiteY6" fmla="*/ 132091 h 1932584"/>
              <a:gd name="connsiteX0" fmla="*/ 0 w 2294720"/>
              <a:gd name="connsiteY0" fmla="*/ 132091 h 1932584"/>
              <a:gd name="connsiteX1" fmla="*/ 1024100 w 2294720"/>
              <a:gd name="connsiteY1" fmla="*/ 135953 h 1932584"/>
              <a:gd name="connsiteX2" fmla="*/ 1926308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0 w 2294720"/>
              <a:gd name="connsiteY0" fmla="*/ 132091 h 1932584"/>
              <a:gd name="connsiteX1" fmla="*/ 1024100 w 2294720"/>
              <a:gd name="connsiteY1" fmla="*/ 135953 h 1932584"/>
              <a:gd name="connsiteX2" fmla="*/ 1719044 w 2294720"/>
              <a:gd name="connsiteY2" fmla="*/ 184722 h 1932584"/>
              <a:gd name="connsiteX3" fmla="*/ 2294720 w 2294720"/>
              <a:gd name="connsiteY3" fmla="*/ 656347 h 1932584"/>
              <a:gd name="connsiteX4" fmla="*/ 2282528 w 2294720"/>
              <a:gd name="connsiteY4" fmla="*/ 1932584 h 1932584"/>
              <a:gd name="connsiteX5" fmla="*/ 0 w 2294720"/>
              <a:gd name="connsiteY5" fmla="*/ 1932584 h 1932584"/>
              <a:gd name="connsiteX6" fmla="*/ 0 w 2294720"/>
              <a:gd name="connsiteY6" fmla="*/ 132091 h 1932584"/>
              <a:gd name="connsiteX0" fmla="*/ 2922 w 2297642"/>
              <a:gd name="connsiteY0" fmla="*/ 175259 h 1975752"/>
              <a:gd name="connsiteX1" fmla="*/ 112622 w 2297642"/>
              <a:gd name="connsiteY1" fmla="*/ 69394 h 1975752"/>
              <a:gd name="connsiteX2" fmla="*/ 1027022 w 2297642"/>
              <a:gd name="connsiteY2" fmla="*/ 179121 h 1975752"/>
              <a:gd name="connsiteX3" fmla="*/ 1721966 w 2297642"/>
              <a:gd name="connsiteY3" fmla="*/ 227890 h 1975752"/>
              <a:gd name="connsiteX4" fmla="*/ 2297642 w 2297642"/>
              <a:gd name="connsiteY4" fmla="*/ 699515 h 1975752"/>
              <a:gd name="connsiteX5" fmla="*/ 2285450 w 2297642"/>
              <a:gd name="connsiteY5" fmla="*/ 1975752 h 1975752"/>
              <a:gd name="connsiteX6" fmla="*/ 2922 w 2297642"/>
              <a:gd name="connsiteY6" fmla="*/ 1975752 h 1975752"/>
              <a:gd name="connsiteX7" fmla="*/ 2922 w 2297642"/>
              <a:gd name="connsiteY7" fmla="*/ 175259 h 1975752"/>
              <a:gd name="connsiteX0" fmla="*/ 0 w 2294720"/>
              <a:gd name="connsiteY0" fmla="*/ 170577 h 1971070"/>
              <a:gd name="connsiteX1" fmla="*/ 207236 w 2294720"/>
              <a:gd name="connsiteY1" fmla="*/ 76904 h 1971070"/>
              <a:gd name="connsiteX2" fmla="*/ 1024100 w 2294720"/>
              <a:gd name="connsiteY2" fmla="*/ 174439 h 1971070"/>
              <a:gd name="connsiteX3" fmla="*/ 1719044 w 2294720"/>
              <a:gd name="connsiteY3" fmla="*/ 223208 h 1971070"/>
              <a:gd name="connsiteX4" fmla="*/ 2294720 w 2294720"/>
              <a:gd name="connsiteY4" fmla="*/ 694833 h 1971070"/>
              <a:gd name="connsiteX5" fmla="*/ 2282528 w 2294720"/>
              <a:gd name="connsiteY5" fmla="*/ 1971070 h 1971070"/>
              <a:gd name="connsiteX6" fmla="*/ 0 w 2294720"/>
              <a:gd name="connsiteY6" fmla="*/ 1971070 h 1971070"/>
              <a:gd name="connsiteX7" fmla="*/ 0 w 2294720"/>
              <a:gd name="connsiteY7" fmla="*/ 170577 h 1971070"/>
              <a:gd name="connsiteX0" fmla="*/ 12192 w 2294720"/>
              <a:gd name="connsiteY0" fmla="*/ 386286 h 1894171"/>
              <a:gd name="connsiteX1" fmla="*/ 207236 w 2294720"/>
              <a:gd name="connsiteY1" fmla="*/ 5 h 1894171"/>
              <a:gd name="connsiteX2" fmla="*/ 1024100 w 2294720"/>
              <a:gd name="connsiteY2" fmla="*/ 97540 h 1894171"/>
              <a:gd name="connsiteX3" fmla="*/ 1719044 w 2294720"/>
              <a:gd name="connsiteY3" fmla="*/ 146309 h 1894171"/>
              <a:gd name="connsiteX4" fmla="*/ 2294720 w 2294720"/>
              <a:gd name="connsiteY4" fmla="*/ 617934 h 1894171"/>
              <a:gd name="connsiteX5" fmla="*/ 2282528 w 2294720"/>
              <a:gd name="connsiteY5" fmla="*/ 1894171 h 1894171"/>
              <a:gd name="connsiteX6" fmla="*/ 0 w 2294720"/>
              <a:gd name="connsiteY6" fmla="*/ 1894171 h 1894171"/>
              <a:gd name="connsiteX7" fmla="*/ 12192 w 2294720"/>
              <a:gd name="connsiteY7" fmla="*/ 386286 h 1894171"/>
              <a:gd name="connsiteX0" fmla="*/ 0 w 2294720"/>
              <a:gd name="connsiteY0" fmla="*/ 556971 h 1894168"/>
              <a:gd name="connsiteX1" fmla="*/ 207236 w 2294720"/>
              <a:gd name="connsiteY1" fmla="*/ 2 h 1894168"/>
              <a:gd name="connsiteX2" fmla="*/ 1024100 w 2294720"/>
              <a:gd name="connsiteY2" fmla="*/ 97537 h 1894168"/>
              <a:gd name="connsiteX3" fmla="*/ 1719044 w 2294720"/>
              <a:gd name="connsiteY3" fmla="*/ 146306 h 1894168"/>
              <a:gd name="connsiteX4" fmla="*/ 2294720 w 2294720"/>
              <a:gd name="connsiteY4" fmla="*/ 617931 h 1894168"/>
              <a:gd name="connsiteX5" fmla="*/ 2282528 w 2294720"/>
              <a:gd name="connsiteY5" fmla="*/ 1894168 h 1894168"/>
              <a:gd name="connsiteX6" fmla="*/ 0 w 2294720"/>
              <a:gd name="connsiteY6" fmla="*/ 1894168 h 1894168"/>
              <a:gd name="connsiteX7" fmla="*/ 0 w 2294720"/>
              <a:gd name="connsiteY7" fmla="*/ 556971 h 1894168"/>
              <a:gd name="connsiteX0" fmla="*/ 0 w 2294720"/>
              <a:gd name="connsiteY0" fmla="*/ 462174 h 1799371"/>
              <a:gd name="connsiteX1" fmla="*/ 463268 w 2294720"/>
              <a:gd name="connsiteY1" fmla="*/ 149045 h 1799371"/>
              <a:gd name="connsiteX2" fmla="*/ 1024100 w 2294720"/>
              <a:gd name="connsiteY2" fmla="*/ 2740 h 1799371"/>
              <a:gd name="connsiteX3" fmla="*/ 1719044 w 2294720"/>
              <a:gd name="connsiteY3" fmla="*/ 51509 h 1799371"/>
              <a:gd name="connsiteX4" fmla="*/ 2294720 w 2294720"/>
              <a:gd name="connsiteY4" fmla="*/ 523134 h 1799371"/>
              <a:gd name="connsiteX5" fmla="*/ 2282528 w 2294720"/>
              <a:gd name="connsiteY5" fmla="*/ 1799371 h 1799371"/>
              <a:gd name="connsiteX6" fmla="*/ 0 w 2294720"/>
              <a:gd name="connsiteY6" fmla="*/ 1799371 h 1799371"/>
              <a:gd name="connsiteX7" fmla="*/ 0 w 2294720"/>
              <a:gd name="connsiteY7" fmla="*/ 462174 h 1799371"/>
              <a:gd name="connsiteX0" fmla="*/ 0 w 2294720"/>
              <a:gd name="connsiteY0" fmla="*/ 410667 h 1747864"/>
              <a:gd name="connsiteX1" fmla="*/ 463268 w 2294720"/>
              <a:gd name="connsiteY1" fmla="*/ 97538 h 1747864"/>
              <a:gd name="connsiteX2" fmla="*/ 1182596 w 2294720"/>
              <a:gd name="connsiteY2" fmla="*/ 36577 h 1747864"/>
              <a:gd name="connsiteX3" fmla="*/ 1719044 w 2294720"/>
              <a:gd name="connsiteY3" fmla="*/ 2 h 1747864"/>
              <a:gd name="connsiteX4" fmla="*/ 2294720 w 2294720"/>
              <a:gd name="connsiteY4" fmla="*/ 471627 h 1747864"/>
              <a:gd name="connsiteX5" fmla="*/ 2282528 w 2294720"/>
              <a:gd name="connsiteY5" fmla="*/ 1747864 h 1747864"/>
              <a:gd name="connsiteX6" fmla="*/ 0 w 2294720"/>
              <a:gd name="connsiteY6" fmla="*/ 1747864 h 1747864"/>
              <a:gd name="connsiteX7" fmla="*/ 0 w 2294720"/>
              <a:gd name="connsiteY7" fmla="*/ 410667 h 1747864"/>
              <a:gd name="connsiteX0" fmla="*/ 0 w 2294720"/>
              <a:gd name="connsiteY0" fmla="*/ 431435 h 1768632"/>
              <a:gd name="connsiteX1" fmla="*/ 463268 w 2294720"/>
              <a:gd name="connsiteY1" fmla="*/ 118306 h 1768632"/>
              <a:gd name="connsiteX2" fmla="*/ 1719044 w 2294720"/>
              <a:gd name="connsiteY2" fmla="*/ 20770 h 1768632"/>
              <a:gd name="connsiteX3" fmla="*/ 2294720 w 2294720"/>
              <a:gd name="connsiteY3" fmla="*/ 492395 h 1768632"/>
              <a:gd name="connsiteX4" fmla="*/ 2282528 w 2294720"/>
              <a:gd name="connsiteY4" fmla="*/ 1768632 h 1768632"/>
              <a:gd name="connsiteX5" fmla="*/ 0 w 2294720"/>
              <a:gd name="connsiteY5" fmla="*/ 1768632 h 1768632"/>
              <a:gd name="connsiteX6" fmla="*/ 0 w 2294720"/>
              <a:gd name="connsiteY6" fmla="*/ 431435 h 1768632"/>
              <a:gd name="connsiteX0" fmla="*/ 0 w 2306912"/>
              <a:gd name="connsiteY0" fmla="*/ 528971 h 1768632"/>
              <a:gd name="connsiteX1" fmla="*/ 475460 w 2306912"/>
              <a:gd name="connsiteY1" fmla="*/ 118306 h 1768632"/>
              <a:gd name="connsiteX2" fmla="*/ 1731236 w 2306912"/>
              <a:gd name="connsiteY2" fmla="*/ 20770 h 1768632"/>
              <a:gd name="connsiteX3" fmla="*/ 2306912 w 2306912"/>
              <a:gd name="connsiteY3" fmla="*/ 492395 h 1768632"/>
              <a:gd name="connsiteX4" fmla="*/ 2294720 w 2306912"/>
              <a:gd name="connsiteY4" fmla="*/ 1768632 h 1768632"/>
              <a:gd name="connsiteX5" fmla="*/ 12192 w 2306912"/>
              <a:gd name="connsiteY5" fmla="*/ 1768632 h 1768632"/>
              <a:gd name="connsiteX6" fmla="*/ 0 w 2306912"/>
              <a:gd name="connsiteY6" fmla="*/ 528971 h 1768632"/>
              <a:gd name="connsiteX0" fmla="*/ 0 w 2306912"/>
              <a:gd name="connsiteY0" fmla="*/ 532947 h 1772608"/>
              <a:gd name="connsiteX1" fmla="*/ 731492 w 2306912"/>
              <a:gd name="connsiteY1" fmla="*/ 97898 h 1772608"/>
              <a:gd name="connsiteX2" fmla="*/ 1731236 w 2306912"/>
              <a:gd name="connsiteY2" fmla="*/ 24746 h 1772608"/>
              <a:gd name="connsiteX3" fmla="*/ 2306912 w 2306912"/>
              <a:gd name="connsiteY3" fmla="*/ 496371 h 1772608"/>
              <a:gd name="connsiteX4" fmla="*/ 2294720 w 2306912"/>
              <a:gd name="connsiteY4" fmla="*/ 1772608 h 1772608"/>
              <a:gd name="connsiteX5" fmla="*/ 12192 w 2306912"/>
              <a:gd name="connsiteY5" fmla="*/ 1772608 h 1772608"/>
              <a:gd name="connsiteX6" fmla="*/ 0 w 2306912"/>
              <a:gd name="connsiteY6" fmla="*/ 532947 h 1772608"/>
              <a:gd name="connsiteX0" fmla="*/ 0 w 2306912"/>
              <a:gd name="connsiteY0" fmla="*/ 446811 h 1686472"/>
              <a:gd name="connsiteX1" fmla="*/ 731492 w 2306912"/>
              <a:gd name="connsiteY1" fmla="*/ 11762 h 1686472"/>
              <a:gd name="connsiteX2" fmla="*/ 1828772 w 2306912"/>
              <a:gd name="connsiteY2" fmla="*/ 255602 h 1686472"/>
              <a:gd name="connsiteX3" fmla="*/ 2306912 w 2306912"/>
              <a:gd name="connsiteY3" fmla="*/ 410235 h 1686472"/>
              <a:gd name="connsiteX4" fmla="*/ 2294720 w 2306912"/>
              <a:gd name="connsiteY4" fmla="*/ 1686472 h 1686472"/>
              <a:gd name="connsiteX5" fmla="*/ 12192 w 2306912"/>
              <a:gd name="connsiteY5" fmla="*/ 1686472 h 1686472"/>
              <a:gd name="connsiteX6" fmla="*/ 0 w 2306912"/>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70336 w 2294720"/>
              <a:gd name="connsiteY3" fmla="*/ 702843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6811 h 1686472"/>
              <a:gd name="connsiteX1" fmla="*/ 731492 w 2294720"/>
              <a:gd name="connsiteY1" fmla="*/ 11762 h 1686472"/>
              <a:gd name="connsiteX2" fmla="*/ 1828772 w 2294720"/>
              <a:gd name="connsiteY2" fmla="*/ 255602 h 1686472"/>
              <a:gd name="connsiteX3" fmla="*/ 2294720 w 2294720"/>
              <a:gd name="connsiteY3" fmla="*/ 910107 h 1686472"/>
              <a:gd name="connsiteX4" fmla="*/ 2294720 w 2294720"/>
              <a:gd name="connsiteY4" fmla="*/ 1686472 h 1686472"/>
              <a:gd name="connsiteX5" fmla="*/ 12192 w 2294720"/>
              <a:gd name="connsiteY5" fmla="*/ 1686472 h 1686472"/>
              <a:gd name="connsiteX6" fmla="*/ 0 w 2294720"/>
              <a:gd name="connsiteY6" fmla="*/ 446811 h 1686472"/>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48426 h 1688087"/>
              <a:gd name="connsiteX1" fmla="*/ 731492 w 2294720"/>
              <a:gd name="connsiteY1" fmla="*/ 13377 h 1688087"/>
              <a:gd name="connsiteX2" fmla="*/ 1645892 w 2294720"/>
              <a:gd name="connsiteY2" fmla="*/ 220641 h 1688087"/>
              <a:gd name="connsiteX3" fmla="*/ 2294720 w 2294720"/>
              <a:gd name="connsiteY3" fmla="*/ 911722 h 1688087"/>
              <a:gd name="connsiteX4" fmla="*/ 2294720 w 2294720"/>
              <a:gd name="connsiteY4" fmla="*/ 1688087 h 1688087"/>
              <a:gd name="connsiteX5" fmla="*/ 12192 w 2294720"/>
              <a:gd name="connsiteY5" fmla="*/ 1688087 h 1688087"/>
              <a:gd name="connsiteX6" fmla="*/ 0 w 2294720"/>
              <a:gd name="connsiteY6" fmla="*/ 448426 h 1688087"/>
              <a:gd name="connsiteX0" fmla="*/ 0 w 2294720"/>
              <a:gd name="connsiteY0" fmla="*/ 452037 h 1691698"/>
              <a:gd name="connsiteX1" fmla="*/ 731492 w 2294720"/>
              <a:gd name="connsiteY1" fmla="*/ 16988 h 1691698"/>
              <a:gd name="connsiteX2" fmla="*/ 1645892 w 2294720"/>
              <a:gd name="connsiteY2" fmla="*/ 224252 h 1691698"/>
              <a:gd name="connsiteX3" fmla="*/ 2294720 w 2294720"/>
              <a:gd name="connsiteY3" fmla="*/ 915333 h 1691698"/>
              <a:gd name="connsiteX4" fmla="*/ 2294720 w 2294720"/>
              <a:gd name="connsiteY4" fmla="*/ 1691698 h 1691698"/>
              <a:gd name="connsiteX5" fmla="*/ 12192 w 2294720"/>
              <a:gd name="connsiteY5" fmla="*/ 1691698 h 1691698"/>
              <a:gd name="connsiteX6" fmla="*/ 0 w 2294720"/>
              <a:gd name="connsiteY6" fmla="*/ 452037 h 1691698"/>
              <a:gd name="connsiteX0" fmla="*/ 0 w 2294720"/>
              <a:gd name="connsiteY0" fmla="*/ 435478 h 1675139"/>
              <a:gd name="connsiteX1" fmla="*/ 731492 w 2294720"/>
              <a:gd name="connsiteY1" fmla="*/ 429 h 1675139"/>
              <a:gd name="connsiteX2" fmla="*/ 1645892 w 2294720"/>
              <a:gd name="connsiteY2" fmla="*/ 207693 h 1675139"/>
              <a:gd name="connsiteX3" fmla="*/ 2294720 w 2294720"/>
              <a:gd name="connsiteY3" fmla="*/ 898774 h 1675139"/>
              <a:gd name="connsiteX4" fmla="*/ 2294720 w 2294720"/>
              <a:gd name="connsiteY4" fmla="*/ 1675139 h 1675139"/>
              <a:gd name="connsiteX5" fmla="*/ 12192 w 2294720"/>
              <a:gd name="connsiteY5" fmla="*/ 1675139 h 1675139"/>
              <a:gd name="connsiteX6" fmla="*/ 0 w 2294720"/>
              <a:gd name="connsiteY6" fmla="*/ 435478 h 1675139"/>
              <a:gd name="connsiteX0" fmla="*/ 0 w 2718467"/>
              <a:gd name="connsiteY0" fmla="*/ 282798 h 1675139"/>
              <a:gd name="connsiteX1" fmla="*/ 1155239 w 2718467"/>
              <a:gd name="connsiteY1" fmla="*/ 429 h 1675139"/>
              <a:gd name="connsiteX2" fmla="*/ 2069639 w 2718467"/>
              <a:gd name="connsiteY2" fmla="*/ 207693 h 1675139"/>
              <a:gd name="connsiteX3" fmla="*/ 2718467 w 2718467"/>
              <a:gd name="connsiteY3" fmla="*/ 898774 h 1675139"/>
              <a:gd name="connsiteX4" fmla="*/ 2718467 w 2718467"/>
              <a:gd name="connsiteY4" fmla="*/ 1675139 h 1675139"/>
              <a:gd name="connsiteX5" fmla="*/ 435939 w 2718467"/>
              <a:gd name="connsiteY5" fmla="*/ 1675139 h 1675139"/>
              <a:gd name="connsiteX6" fmla="*/ 0 w 2718467"/>
              <a:gd name="connsiteY6" fmla="*/ 282798 h 1675139"/>
              <a:gd name="connsiteX0" fmla="*/ 1060 w 2719527"/>
              <a:gd name="connsiteY0" fmla="*/ 288669 h 1681010"/>
              <a:gd name="connsiteX1" fmla="*/ 341882 w 2719527"/>
              <a:gd name="connsiteY1" fmla="*/ 74794 h 1681010"/>
              <a:gd name="connsiteX2" fmla="*/ 1156299 w 2719527"/>
              <a:gd name="connsiteY2" fmla="*/ 6300 h 1681010"/>
              <a:gd name="connsiteX3" fmla="*/ 2070699 w 2719527"/>
              <a:gd name="connsiteY3" fmla="*/ 213564 h 1681010"/>
              <a:gd name="connsiteX4" fmla="*/ 2719527 w 2719527"/>
              <a:gd name="connsiteY4" fmla="*/ 904645 h 1681010"/>
              <a:gd name="connsiteX5" fmla="*/ 2719527 w 2719527"/>
              <a:gd name="connsiteY5" fmla="*/ 1681010 h 1681010"/>
              <a:gd name="connsiteX6" fmla="*/ 436999 w 2719527"/>
              <a:gd name="connsiteY6" fmla="*/ 1681010 h 1681010"/>
              <a:gd name="connsiteX7" fmla="*/ 1060 w 2719527"/>
              <a:gd name="connsiteY7" fmla="*/ 288669 h 1681010"/>
              <a:gd name="connsiteX0" fmla="*/ 8457 w 2726924"/>
              <a:gd name="connsiteY0" fmla="*/ 378292 h 1770633"/>
              <a:gd name="connsiteX1" fmla="*/ 170859 w 2726924"/>
              <a:gd name="connsiteY1" fmla="*/ 11737 h 1770633"/>
              <a:gd name="connsiteX2" fmla="*/ 1163696 w 2726924"/>
              <a:gd name="connsiteY2" fmla="*/ 95923 h 1770633"/>
              <a:gd name="connsiteX3" fmla="*/ 2078096 w 2726924"/>
              <a:gd name="connsiteY3" fmla="*/ 303187 h 1770633"/>
              <a:gd name="connsiteX4" fmla="*/ 2726924 w 2726924"/>
              <a:gd name="connsiteY4" fmla="*/ 994268 h 1770633"/>
              <a:gd name="connsiteX5" fmla="*/ 2726924 w 2726924"/>
              <a:gd name="connsiteY5" fmla="*/ 1770633 h 1770633"/>
              <a:gd name="connsiteX6" fmla="*/ 444396 w 2726924"/>
              <a:gd name="connsiteY6" fmla="*/ 1770633 h 1770633"/>
              <a:gd name="connsiteX7" fmla="*/ 8457 w 2726924"/>
              <a:gd name="connsiteY7" fmla="*/ 378292 h 1770633"/>
              <a:gd name="connsiteX0" fmla="*/ 8457 w 2726924"/>
              <a:gd name="connsiteY0" fmla="*/ 366555 h 1758896"/>
              <a:gd name="connsiteX1" fmla="*/ 170859 w 2726924"/>
              <a:gd name="connsiteY1" fmla="*/ 0 h 1758896"/>
              <a:gd name="connsiteX2" fmla="*/ 1163696 w 2726924"/>
              <a:gd name="connsiteY2" fmla="*/ 84186 h 1758896"/>
              <a:gd name="connsiteX3" fmla="*/ 2078096 w 2726924"/>
              <a:gd name="connsiteY3" fmla="*/ 291450 h 1758896"/>
              <a:gd name="connsiteX4" fmla="*/ 2726924 w 2726924"/>
              <a:gd name="connsiteY4" fmla="*/ 982531 h 1758896"/>
              <a:gd name="connsiteX5" fmla="*/ 2726924 w 2726924"/>
              <a:gd name="connsiteY5" fmla="*/ 1758896 h 1758896"/>
              <a:gd name="connsiteX6" fmla="*/ 444396 w 2726924"/>
              <a:gd name="connsiteY6" fmla="*/ 1758896 h 1758896"/>
              <a:gd name="connsiteX7" fmla="*/ 8457 w 2726924"/>
              <a:gd name="connsiteY7" fmla="*/ 366555 h 1758896"/>
              <a:gd name="connsiteX0" fmla="*/ 16957 w 2735424"/>
              <a:gd name="connsiteY0" fmla="*/ 530141 h 1922482"/>
              <a:gd name="connsiteX1" fmla="*/ 145905 w 2735424"/>
              <a:gd name="connsiteY1" fmla="*/ 0 h 1922482"/>
              <a:gd name="connsiteX2" fmla="*/ 1172196 w 2735424"/>
              <a:gd name="connsiteY2" fmla="*/ 247772 h 1922482"/>
              <a:gd name="connsiteX3" fmla="*/ 2086596 w 2735424"/>
              <a:gd name="connsiteY3" fmla="*/ 455036 h 1922482"/>
              <a:gd name="connsiteX4" fmla="*/ 2735424 w 2735424"/>
              <a:gd name="connsiteY4" fmla="*/ 1146117 h 1922482"/>
              <a:gd name="connsiteX5" fmla="*/ 2735424 w 2735424"/>
              <a:gd name="connsiteY5" fmla="*/ 1922482 h 1922482"/>
              <a:gd name="connsiteX6" fmla="*/ 452896 w 2735424"/>
              <a:gd name="connsiteY6" fmla="*/ 1922482 h 1922482"/>
              <a:gd name="connsiteX7" fmla="*/ 16957 w 2735424"/>
              <a:gd name="connsiteY7" fmla="*/ 530141 h 1922482"/>
              <a:gd name="connsiteX0" fmla="*/ 16957 w 2735424"/>
              <a:gd name="connsiteY0" fmla="*/ 530141 h 1922482"/>
              <a:gd name="connsiteX1" fmla="*/ 145905 w 2735424"/>
              <a:gd name="connsiteY1" fmla="*/ 0 h 1922482"/>
              <a:gd name="connsiteX2" fmla="*/ 1517884 w 2735424"/>
              <a:gd name="connsiteY2" fmla="*/ 356829 h 1922482"/>
              <a:gd name="connsiteX3" fmla="*/ 2086596 w 2735424"/>
              <a:gd name="connsiteY3" fmla="*/ 455036 h 1922482"/>
              <a:gd name="connsiteX4" fmla="*/ 2735424 w 2735424"/>
              <a:gd name="connsiteY4" fmla="*/ 1146117 h 1922482"/>
              <a:gd name="connsiteX5" fmla="*/ 2735424 w 2735424"/>
              <a:gd name="connsiteY5" fmla="*/ 1922482 h 1922482"/>
              <a:gd name="connsiteX6" fmla="*/ 452896 w 2735424"/>
              <a:gd name="connsiteY6" fmla="*/ 1922482 h 1922482"/>
              <a:gd name="connsiteX7" fmla="*/ 16957 w 2735424"/>
              <a:gd name="connsiteY7" fmla="*/ 530141 h 1922482"/>
              <a:gd name="connsiteX0" fmla="*/ 460 w 2718927"/>
              <a:gd name="connsiteY0" fmla="*/ 178705 h 1571046"/>
              <a:gd name="connsiteX1" fmla="*/ 575457 w 2718927"/>
              <a:gd name="connsiteY1" fmla="*/ 41170 h 1571046"/>
              <a:gd name="connsiteX2" fmla="*/ 1501387 w 2718927"/>
              <a:gd name="connsiteY2" fmla="*/ 5393 h 1571046"/>
              <a:gd name="connsiteX3" fmla="*/ 2070099 w 2718927"/>
              <a:gd name="connsiteY3" fmla="*/ 103600 h 1571046"/>
              <a:gd name="connsiteX4" fmla="*/ 2718927 w 2718927"/>
              <a:gd name="connsiteY4" fmla="*/ 794681 h 1571046"/>
              <a:gd name="connsiteX5" fmla="*/ 2718927 w 2718927"/>
              <a:gd name="connsiteY5" fmla="*/ 1571046 h 1571046"/>
              <a:gd name="connsiteX6" fmla="*/ 436399 w 2718927"/>
              <a:gd name="connsiteY6" fmla="*/ 1571046 h 1571046"/>
              <a:gd name="connsiteX7" fmla="*/ 460 w 2718927"/>
              <a:gd name="connsiteY7" fmla="*/ 178705 h 1571046"/>
              <a:gd name="connsiteX0" fmla="*/ 387 w 2718854"/>
              <a:gd name="connsiteY0" fmla="*/ 178705 h 1571046"/>
              <a:gd name="connsiteX1" fmla="*/ 575384 w 2718854"/>
              <a:gd name="connsiteY1" fmla="*/ 41170 h 1571046"/>
              <a:gd name="connsiteX2" fmla="*/ 1501314 w 2718854"/>
              <a:gd name="connsiteY2" fmla="*/ 5393 h 1571046"/>
              <a:gd name="connsiteX3" fmla="*/ 2070026 w 2718854"/>
              <a:gd name="connsiteY3" fmla="*/ 103600 h 1571046"/>
              <a:gd name="connsiteX4" fmla="*/ 2718854 w 2718854"/>
              <a:gd name="connsiteY4" fmla="*/ 794681 h 1571046"/>
              <a:gd name="connsiteX5" fmla="*/ 2718854 w 2718854"/>
              <a:gd name="connsiteY5" fmla="*/ 1571046 h 1571046"/>
              <a:gd name="connsiteX6" fmla="*/ 436326 w 2718854"/>
              <a:gd name="connsiteY6" fmla="*/ 1571046 h 1571046"/>
              <a:gd name="connsiteX7" fmla="*/ 387 w 2718854"/>
              <a:gd name="connsiteY7" fmla="*/ 178705 h 1571046"/>
              <a:gd name="connsiteX0" fmla="*/ 200 w 2718667"/>
              <a:gd name="connsiteY0" fmla="*/ 178705 h 1571046"/>
              <a:gd name="connsiteX1" fmla="*/ 1032397 w 2718667"/>
              <a:gd name="connsiteY1" fmla="*/ 41170 h 1571046"/>
              <a:gd name="connsiteX2" fmla="*/ 1501127 w 2718667"/>
              <a:gd name="connsiteY2" fmla="*/ 5393 h 1571046"/>
              <a:gd name="connsiteX3" fmla="*/ 2069839 w 2718667"/>
              <a:gd name="connsiteY3" fmla="*/ 103600 h 1571046"/>
              <a:gd name="connsiteX4" fmla="*/ 2718667 w 2718667"/>
              <a:gd name="connsiteY4" fmla="*/ 794681 h 1571046"/>
              <a:gd name="connsiteX5" fmla="*/ 2718667 w 2718667"/>
              <a:gd name="connsiteY5" fmla="*/ 1571046 h 1571046"/>
              <a:gd name="connsiteX6" fmla="*/ 436139 w 2718667"/>
              <a:gd name="connsiteY6" fmla="*/ 1571046 h 1571046"/>
              <a:gd name="connsiteX7" fmla="*/ 200 w 2718667"/>
              <a:gd name="connsiteY7" fmla="*/ 178705 h 1571046"/>
              <a:gd name="connsiteX0" fmla="*/ 200 w 2718667"/>
              <a:gd name="connsiteY0" fmla="*/ 137535 h 1529876"/>
              <a:gd name="connsiteX1" fmla="*/ 1032397 w 2718667"/>
              <a:gd name="connsiteY1" fmla="*/ 0 h 1529876"/>
              <a:gd name="connsiteX2" fmla="*/ 1846815 w 2718667"/>
              <a:gd name="connsiteY2" fmla="*/ 116903 h 1529876"/>
              <a:gd name="connsiteX3" fmla="*/ 2069839 w 2718667"/>
              <a:gd name="connsiteY3" fmla="*/ 62430 h 1529876"/>
              <a:gd name="connsiteX4" fmla="*/ 2718667 w 2718667"/>
              <a:gd name="connsiteY4" fmla="*/ 753511 h 1529876"/>
              <a:gd name="connsiteX5" fmla="*/ 2718667 w 2718667"/>
              <a:gd name="connsiteY5" fmla="*/ 1529876 h 1529876"/>
              <a:gd name="connsiteX6" fmla="*/ 436139 w 2718667"/>
              <a:gd name="connsiteY6" fmla="*/ 1529876 h 1529876"/>
              <a:gd name="connsiteX7" fmla="*/ 200 w 2718667"/>
              <a:gd name="connsiteY7" fmla="*/ 137535 h 1529876"/>
              <a:gd name="connsiteX0" fmla="*/ 200 w 2718667"/>
              <a:gd name="connsiteY0" fmla="*/ 137535 h 1529876"/>
              <a:gd name="connsiteX1" fmla="*/ 1032397 w 2718667"/>
              <a:gd name="connsiteY1" fmla="*/ 0 h 1529876"/>
              <a:gd name="connsiteX2" fmla="*/ 1846815 w 2718667"/>
              <a:gd name="connsiteY2" fmla="*/ 116903 h 1529876"/>
              <a:gd name="connsiteX3" fmla="*/ 2426678 w 2718667"/>
              <a:gd name="connsiteY3" fmla="*/ 356883 h 1529876"/>
              <a:gd name="connsiteX4" fmla="*/ 2718667 w 2718667"/>
              <a:gd name="connsiteY4" fmla="*/ 753511 h 1529876"/>
              <a:gd name="connsiteX5" fmla="*/ 2718667 w 2718667"/>
              <a:gd name="connsiteY5" fmla="*/ 1529876 h 1529876"/>
              <a:gd name="connsiteX6" fmla="*/ 436139 w 2718667"/>
              <a:gd name="connsiteY6" fmla="*/ 1529876 h 1529876"/>
              <a:gd name="connsiteX7" fmla="*/ 200 w 2718667"/>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426678 w 2763272"/>
              <a:gd name="connsiteY3" fmla="*/ 356883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846815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200 w 2763272"/>
              <a:gd name="connsiteY0" fmla="*/ 137535 h 1529876"/>
              <a:gd name="connsiteX1" fmla="*/ 1032397 w 2763272"/>
              <a:gd name="connsiteY1" fmla="*/ 0 h 1529876"/>
              <a:gd name="connsiteX2" fmla="*/ 1634942 w 2763272"/>
              <a:gd name="connsiteY2" fmla="*/ 116903 h 1529876"/>
              <a:gd name="connsiteX3" fmla="*/ 2337468 w 2763272"/>
              <a:gd name="connsiteY3" fmla="*/ 324166 h 1529876"/>
              <a:gd name="connsiteX4" fmla="*/ 2763272 w 2763272"/>
              <a:gd name="connsiteY4" fmla="*/ 1080682 h 1529876"/>
              <a:gd name="connsiteX5" fmla="*/ 2718667 w 2763272"/>
              <a:gd name="connsiteY5" fmla="*/ 1529876 h 1529876"/>
              <a:gd name="connsiteX6" fmla="*/ 436139 w 2763272"/>
              <a:gd name="connsiteY6" fmla="*/ 1529876 h 1529876"/>
              <a:gd name="connsiteX7" fmla="*/ 200 w 2763272"/>
              <a:gd name="connsiteY7" fmla="*/ 137535 h 1529876"/>
              <a:gd name="connsiteX0" fmla="*/ 332 w 2763404"/>
              <a:gd name="connsiteY0" fmla="*/ 216697 h 1609038"/>
              <a:gd name="connsiteX1" fmla="*/ 1032529 w 2763404"/>
              <a:gd name="connsiteY1" fmla="*/ 79162 h 1609038"/>
              <a:gd name="connsiteX2" fmla="*/ 1635074 w 2763404"/>
              <a:gd name="connsiteY2" fmla="*/ 196065 h 1609038"/>
              <a:gd name="connsiteX3" fmla="*/ 2337600 w 2763404"/>
              <a:gd name="connsiteY3" fmla="*/ 403328 h 1609038"/>
              <a:gd name="connsiteX4" fmla="*/ 2763404 w 2763404"/>
              <a:gd name="connsiteY4" fmla="*/ 1159844 h 1609038"/>
              <a:gd name="connsiteX5" fmla="*/ 2718799 w 2763404"/>
              <a:gd name="connsiteY5" fmla="*/ 1609038 h 1609038"/>
              <a:gd name="connsiteX6" fmla="*/ 436271 w 2763404"/>
              <a:gd name="connsiteY6" fmla="*/ 1609038 h 1609038"/>
              <a:gd name="connsiteX7" fmla="*/ 332 w 2763404"/>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42796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37600 w 2786532"/>
              <a:gd name="connsiteY3" fmla="*/ 403328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88400 w 2786532"/>
              <a:gd name="connsiteY3" fmla="*/ 502691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32 w 2786532"/>
              <a:gd name="connsiteY0" fmla="*/ 216697 h 1609038"/>
              <a:gd name="connsiteX1" fmla="*/ 1032529 w 2786532"/>
              <a:gd name="connsiteY1" fmla="*/ 79162 h 1609038"/>
              <a:gd name="connsiteX2" fmla="*/ 1635074 w 2786532"/>
              <a:gd name="connsiteY2" fmla="*/ 196065 h 1609038"/>
              <a:gd name="connsiteX3" fmla="*/ 2388400 w 2786532"/>
              <a:gd name="connsiteY3" fmla="*/ 502691 h 1609038"/>
              <a:gd name="connsiteX4" fmla="*/ 2763404 w 2786532"/>
              <a:gd name="connsiteY4" fmla="*/ 1159844 h 1609038"/>
              <a:gd name="connsiteX5" fmla="*/ 2786532 w 2786532"/>
              <a:gd name="connsiteY5" fmla="*/ 1592478 h 1609038"/>
              <a:gd name="connsiteX6" fmla="*/ 436271 w 2786532"/>
              <a:gd name="connsiteY6" fmla="*/ 1609038 h 1609038"/>
              <a:gd name="connsiteX7" fmla="*/ 332 w 2786532"/>
              <a:gd name="connsiteY7" fmla="*/ 216697 h 1609038"/>
              <a:gd name="connsiteX0" fmla="*/ 315 w 2816903"/>
              <a:gd name="connsiteY0" fmla="*/ 253783 h 1591356"/>
              <a:gd name="connsiteX1" fmla="*/ 1062900 w 2816903"/>
              <a:gd name="connsiteY1" fmla="*/ 61480 h 1591356"/>
              <a:gd name="connsiteX2" fmla="*/ 1665445 w 2816903"/>
              <a:gd name="connsiteY2" fmla="*/ 178383 h 1591356"/>
              <a:gd name="connsiteX3" fmla="*/ 2418771 w 2816903"/>
              <a:gd name="connsiteY3" fmla="*/ 485009 h 1591356"/>
              <a:gd name="connsiteX4" fmla="*/ 2793775 w 2816903"/>
              <a:gd name="connsiteY4" fmla="*/ 1142162 h 1591356"/>
              <a:gd name="connsiteX5" fmla="*/ 2816903 w 2816903"/>
              <a:gd name="connsiteY5" fmla="*/ 1574796 h 1591356"/>
              <a:gd name="connsiteX6" fmla="*/ 466642 w 2816903"/>
              <a:gd name="connsiteY6" fmla="*/ 1591356 h 1591356"/>
              <a:gd name="connsiteX7" fmla="*/ 315 w 2816903"/>
              <a:gd name="connsiteY7" fmla="*/ 253783 h 1591356"/>
              <a:gd name="connsiteX0" fmla="*/ 315 w 2816903"/>
              <a:gd name="connsiteY0" fmla="*/ 253783 h 1574796"/>
              <a:gd name="connsiteX1" fmla="*/ 1062900 w 2816903"/>
              <a:gd name="connsiteY1" fmla="*/ 61480 h 1574796"/>
              <a:gd name="connsiteX2" fmla="*/ 1665445 w 2816903"/>
              <a:gd name="connsiteY2" fmla="*/ 178383 h 1574796"/>
              <a:gd name="connsiteX3" fmla="*/ 2418771 w 2816903"/>
              <a:gd name="connsiteY3" fmla="*/ 485009 h 1574796"/>
              <a:gd name="connsiteX4" fmla="*/ 2793775 w 2816903"/>
              <a:gd name="connsiteY4" fmla="*/ 1142162 h 1574796"/>
              <a:gd name="connsiteX5" fmla="*/ 2816903 w 2816903"/>
              <a:gd name="connsiteY5" fmla="*/ 1574796 h 1574796"/>
              <a:gd name="connsiteX6" fmla="*/ 517289 w 2816903"/>
              <a:gd name="connsiteY6" fmla="*/ 1369967 h 1574796"/>
              <a:gd name="connsiteX7" fmla="*/ 315 w 2816903"/>
              <a:gd name="connsiteY7" fmla="*/ 253783 h 1574796"/>
              <a:gd name="connsiteX0" fmla="*/ 315 w 2816903"/>
              <a:gd name="connsiteY0" fmla="*/ 253783 h 1574796"/>
              <a:gd name="connsiteX1" fmla="*/ 1062900 w 2816903"/>
              <a:gd name="connsiteY1" fmla="*/ 61480 h 1574796"/>
              <a:gd name="connsiteX2" fmla="*/ 1665445 w 2816903"/>
              <a:gd name="connsiteY2" fmla="*/ 178383 h 1574796"/>
              <a:gd name="connsiteX3" fmla="*/ 2418771 w 2816903"/>
              <a:gd name="connsiteY3" fmla="*/ 485009 h 1574796"/>
              <a:gd name="connsiteX4" fmla="*/ 2793775 w 2816903"/>
              <a:gd name="connsiteY4" fmla="*/ 1142162 h 1574796"/>
              <a:gd name="connsiteX5" fmla="*/ 2816903 w 2816903"/>
              <a:gd name="connsiteY5" fmla="*/ 1574796 h 1574796"/>
              <a:gd name="connsiteX6" fmla="*/ 502095 w 2816903"/>
              <a:gd name="connsiteY6" fmla="*/ 1474150 h 1574796"/>
              <a:gd name="connsiteX7" fmla="*/ 315 w 2816903"/>
              <a:gd name="connsiteY7" fmla="*/ 253783 h 1574796"/>
              <a:gd name="connsiteX0" fmla="*/ 315 w 2796644"/>
              <a:gd name="connsiteY0" fmla="*/ 253783 h 1587819"/>
              <a:gd name="connsiteX1" fmla="*/ 1062900 w 2796644"/>
              <a:gd name="connsiteY1" fmla="*/ 61480 h 1587819"/>
              <a:gd name="connsiteX2" fmla="*/ 1665445 w 2796644"/>
              <a:gd name="connsiteY2" fmla="*/ 178383 h 1587819"/>
              <a:gd name="connsiteX3" fmla="*/ 2418771 w 2796644"/>
              <a:gd name="connsiteY3" fmla="*/ 485009 h 1587819"/>
              <a:gd name="connsiteX4" fmla="*/ 2793775 w 2796644"/>
              <a:gd name="connsiteY4" fmla="*/ 1142162 h 1587819"/>
              <a:gd name="connsiteX5" fmla="*/ 2796644 w 2796644"/>
              <a:gd name="connsiteY5" fmla="*/ 1587819 h 1587819"/>
              <a:gd name="connsiteX6" fmla="*/ 502095 w 2796644"/>
              <a:gd name="connsiteY6" fmla="*/ 1474150 h 1587819"/>
              <a:gd name="connsiteX7" fmla="*/ 315 w 2796644"/>
              <a:gd name="connsiteY7" fmla="*/ 253783 h 1587819"/>
              <a:gd name="connsiteX0" fmla="*/ 315 w 2842226"/>
              <a:gd name="connsiteY0" fmla="*/ 253783 h 1600842"/>
              <a:gd name="connsiteX1" fmla="*/ 1062900 w 2842226"/>
              <a:gd name="connsiteY1" fmla="*/ 61480 h 1600842"/>
              <a:gd name="connsiteX2" fmla="*/ 1665445 w 2842226"/>
              <a:gd name="connsiteY2" fmla="*/ 178383 h 1600842"/>
              <a:gd name="connsiteX3" fmla="*/ 2418771 w 2842226"/>
              <a:gd name="connsiteY3" fmla="*/ 485009 h 1600842"/>
              <a:gd name="connsiteX4" fmla="*/ 2793775 w 2842226"/>
              <a:gd name="connsiteY4" fmla="*/ 1142162 h 1600842"/>
              <a:gd name="connsiteX5" fmla="*/ 2842226 w 2842226"/>
              <a:gd name="connsiteY5" fmla="*/ 1600842 h 1600842"/>
              <a:gd name="connsiteX6" fmla="*/ 502095 w 2842226"/>
              <a:gd name="connsiteY6" fmla="*/ 1474150 h 1600842"/>
              <a:gd name="connsiteX7" fmla="*/ 315 w 2842226"/>
              <a:gd name="connsiteY7" fmla="*/ 253783 h 1600842"/>
              <a:gd name="connsiteX0" fmla="*/ 315 w 2842226"/>
              <a:gd name="connsiteY0" fmla="*/ 253783 h 1600842"/>
              <a:gd name="connsiteX1" fmla="*/ 1062900 w 2842226"/>
              <a:gd name="connsiteY1" fmla="*/ 61480 h 1600842"/>
              <a:gd name="connsiteX2" fmla="*/ 1665445 w 2842226"/>
              <a:gd name="connsiteY2" fmla="*/ 178383 h 1600842"/>
              <a:gd name="connsiteX3" fmla="*/ 2418771 w 2842226"/>
              <a:gd name="connsiteY3" fmla="*/ 485009 h 1600842"/>
              <a:gd name="connsiteX4" fmla="*/ 2778581 w 2842226"/>
              <a:gd name="connsiteY4" fmla="*/ 595198 h 1600842"/>
              <a:gd name="connsiteX5" fmla="*/ 2842226 w 2842226"/>
              <a:gd name="connsiteY5" fmla="*/ 1600842 h 1600842"/>
              <a:gd name="connsiteX6" fmla="*/ 502095 w 2842226"/>
              <a:gd name="connsiteY6" fmla="*/ 1474150 h 1600842"/>
              <a:gd name="connsiteX7" fmla="*/ 315 w 2842226"/>
              <a:gd name="connsiteY7" fmla="*/ 253783 h 1600842"/>
              <a:gd name="connsiteX0" fmla="*/ 315 w 2842226"/>
              <a:gd name="connsiteY0" fmla="*/ 253783 h 1600842"/>
              <a:gd name="connsiteX1" fmla="*/ 1062900 w 2842226"/>
              <a:gd name="connsiteY1" fmla="*/ 61480 h 1600842"/>
              <a:gd name="connsiteX2" fmla="*/ 1665445 w 2842226"/>
              <a:gd name="connsiteY2" fmla="*/ 178383 h 1600842"/>
              <a:gd name="connsiteX3" fmla="*/ 2418771 w 2842226"/>
              <a:gd name="connsiteY3" fmla="*/ 485009 h 1600842"/>
              <a:gd name="connsiteX4" fmla="*/ 2783646 w 2842226"/>
              <a:gd name="connsiteY4" fmla="*/ 412877 h 1600842"/>
              <a:gd name="connsiteX5" fmla="*/ 2842226 w 2842226"/>
              <a:gd name="connsiteY5" fmla="*/ 1600842 h 1600842"/>
              <a:gd name="connsiteX6" fmla="*/ 502095 w 2842226"/>
              <a:gd name="connsiteY6" fmla="*/ 1474150 h 1600842"/>
              <a:gd name="connsiteX7" fmla="*/ 315 w 2842226"/>
              <a:gd name="connsiteY7" fmla="*/ 253783 h 1600842"/>
              <a:gd name="connsiteX0" fmla="*/ 315 w 2842226"/>
              <a:gd name="connsiteY0" fmla="*/ 253783 h 1600842"/>
              <a:gd name="connsiteX1" fmla="*/ 1062900 w 2842226"/>
              <a:gd name="connsiteY1" fmla="*/ 61480 h 1600842"/>
              <a:gd name="connsiteX2" fmla="*/ 1665445 w 2842226"/>
              <a:gd name="connsiteY2" fmla="*/ 178383 h 1600842"/>
              <a:gd name="connsiteX3" fmla="*/ 2474483 w 2842226"/>
              <a:gd name="connsiteY3" fmla="*/ 367803 h 1600842"/>
              <a:gd name="connsiteX4" fmla="*/ 2783646 w 2842226"/>
              <a:gd name="connsiteY4" fmla="*/ 412877 h 1600842"/>
              <a:gd name="connsiteX5" fmla="*/ 2842226 w 2842226"/>
              <a:gd name="connsiteY5" fmla="*/ 1600842 h 1600842"/>
              <a:gd name="connsiteX6" fmla="*/ 502095 w 2842226"/>
              <a:gd name="connsiteY6" fmla="*/ 1474150 h 1600842"/>
              <a:gd name="connsiteX7" fmla="*/ 315 w 2842226"/>
              <a:gd name="connsiteY7" fmla="*/ 253783 h 1600842"/>
              <a:gd name="connsiteX0" fmla="*/ 315 w 2842226"/>
              <a:gd name="connsiteY0" fmla="*/ 253783 h 1600842"/>
              <a:gd name="connsiteX1" fmla="*/ 1062900 w 2842226"/>
              <a:gd name="connsiteY1" fmla="*/ 61480 h 1600842"/>
              <a:gd name="connsiteX2" fmla="*/ 1665445 w 2842226"/>
              <a:gd name="connsiteY2" fmla="*/ 178383 h 1600842"/>
              <a:gd name="connsiteX3" fmla="*/ 2474483 w 2842226"/>
              <a:gd name="connsiteY3" fmla="*/ 367803 h 1600842"/>
              <a:gd name="connsiteX4" fmla="*/ 2783646 w 2842226"/>
              <a:gd name="connsiteY4" fmla="*/ 412877 h 1600842"/>
              <a:gd name="connsiteX5" fmla="*/ 2842226 w 2842226"/>
              <a:gd name="connsiteY5" fmla="*/ 1600842 h 1600842"/>
              <a:gd name="connsiteX6" fmla="*/ 502095 w 2842226"/>
              <a:gd name="connsiteY6" fmla="*/ 1474150 h 1600842"/>
              <a:gd name="connsiteX7" fmla="*/ 315 w 2842226"/>
              <a:gd name="connsiteY7" fmla="*/ 253783 h 1600842"/>
              <a:gd name="connsiteX0" fmla="*/ 955 w 2842866"/>
              <a:gd name="connsiteY0" fmla="*/ 260220 h 1607279"/>
              <a:gd name="connsiteX1" fmla="*/ 395731 w 2842866"/>
              <a:gd name="connsiteY1" fmla="*/ 8994 h 1607279"/>
              <a:gd name="connsiteX2" fmla="*/ 1063540 w 2842866"/>
              <a:gd name="connsiteY2" fmla="*/ 67917 h 1607279"/>
              <a:gd name="connsiteX3" fmla="*/ 1666085 w 2842866"/>
              <a:gd name="connsiteY3" fmla="*/ 184820 h 1607279"/>
              <a:gd name="connsiteX4" fmla="*/ 2475123 w 2842866"/>
              <a:gd name="connsiteY4" fmla="*/ 374240 h 1607279"/>
              <a:gd name="connsiteX5" fmla="*/ 2784286 w 2842866"/>
              <a:gd name="connsiteY5" fmla="*/ 419314 h 1607279"/>
              <a:gd name="connsiteX6" fmla="*/ 2842866 w 2842866"/>
              <a:gd name="connsiteY6" fmla="*/ 1607279 h 1607279"/>
              <a:gd name="connsiteX7" fmla="*/ 502735 w 2842866"/>
              <a:gd name="connsiteY7" fmla="*/ 1480587 h 1607279"/>
              <a:gd name="connsiteX8" fmla="*/ 955 w 2842866"/>
              <a:gd name="connsiteY8" fmla="*/ 260220 h 1607279"/>
              <a:gd name="connsiteX0" fmla="*/ 975 w 2842886"/>
              <a:gd name="connsiteY0" fmla="*/ 196472 h 1543531"/>
              <a:gd name="connsiteX1" fmla="*/ 390686 w 2842886"/>
              <a:gd name="connsiteY1" fmla="*/ 140590 h 1543531"/>
              <a:gd name="connsiteX2" fmla="*/ 1063560 w 2842886"/>
              <a:gd name="connsiteY2" fmla="*/ 4169 h 1543531"/>
              <a:gd name="connsiteX3" fmla="*/ 1666105 w 2842886"/>
              <a:gd name="connsiteY3" fmla="*/ 121072 h 1543531"/>
              <a:gd name="connsiteX4" fmla="*/ 2475143 w 2842886"/>
              <a:gd name="connsiteY4" fmla="*/ 310492 h 1543531"/>
              <a:gd name="connsiteX5" fmla="*/ 2784306 w 2842886"/>
              <a:gd name="connsiteY5" fmla="*/ 355566 h 1543531"/>
              <a:gd name="connsiteX6" fmla="*/ 2842886 w 2842886"/>
              <a:gd name="connsiteY6" fmla="*/ 1543531 h 1543531"/>
              <a:gd name="connsiteX7" fmla="*/ 502755 w 2842886"/>
              <a:gd name="connsiteY7" fmla="*/ 1416839 h 1543531"/>
              <a:gd name="connsiteX8" fmla="*/ 975 w 2842886"/>
              <a:gd name="connsiteY8" fmla="*/ 196472 h 1543531"/>
              <a:gd name="connsiteX0" fmla="*/ 1040 w 2827757"/>
              <a:gd name="connsiteY0" fmla="*/ 87488 h 1564777"/>
              <a:gd name="connsiteX1" fmla="*/ 375557 w 2827757"/>
              <a:gd name="connsiteY1" fmla="*/ 161836 h 1564777"/>
              <a:gd name="connsiteX2" fmla="*/ 1048431 w 2827757"/>
              <a:gd name="connsiteY2" fmla="*/ 25415 h 1564777"/>
              <a:gd name="connsiteX3" fmla="*/ 1650976 w 2827757"/>
              <a:gd name="connsiteY3" fmla="*/ 142318 h 1564777"/>
              <a:gd name="connsiteX4" fmla="*/ 2460014 w 2827757"/>
              <a:gd name="connsiteY4" fmla="*/ 331738 h 1564777"/>
              <a:gd name="connsiteX5" fmla="*/ 2769177 w 2827757"/>
              <a:gd name="connsiteY5" fmla="*/ 376812 h 1564777"/>
              <a:gd name="connsiteX6" fmla="*/ 2827757 w 2827757"/>
              <a:gd name="connsiteY6" fmla="*/ 1564777 h 1564777"/>
              <a:gd name="connsiteX7" fmla="*/ 487626 w 2827757"/>
              <a:gd name="connsiteY7" fmla="*/ 1438085 h 1564777"/>
              <a:gd name="connsiteX8" fmla="*/ 1040 w 2827757"/>
              <a:gd name="connsiteY8" fmla="*/ 87488 h 1564777"/>
              <a:gd name="connsiteX0" fmla="*/ 1040 w 2827757"/>
              <a:gd name="connsiteY0" fmla="*/ 87488 h 1564777"/>
              <a:gd name="connsiteX1" fmla="*/ 375557 w 2827757"/>
              <a:gd name="connsiteY1" fmla="*/ 161836 h 1564777"/>
              <a:gd name="connsiteX2" fmla="*/ 1048431 w 2827757"/>
              <a:gd name="connsiteY2" fmla="*/ 25415 h 1564777"/>
              <a:gd name="connsiteX3" fmla="*/ 1650976 w 2827757"/>
              <a:gd name="connsiteY3" fmla="*/ 142318 h 1564777"/>
              <a:gd name="connsiteX4" fmla="*/ 2460014 w 2827757"/>
              <a:gd name="connsiteY4" fmla="*/ 331738 h 1564777"/>
              <a:gd name="connsiteX5" fmla="*/ 2769177 w 2827757"/>
              <a:gd name="connsiteY5" fmla="*/ 376812 h 1564777"/>
              <a:gd name="connsiteX6" fmla="*/ 2827757 w 2827757"/>
              <a:gd name="connsiteY6" fmla="*/ 1564777 h 1564777"/>
              <a:gd name="connsiteX7" fmla="*/ 487626 w 2827757"/>
              <a:gd name="connsiteY7" fmla="*/ 1438085 h 1564777"/>
              <a:gd name="connsiteX8" fmla="*/ 1040 w 2827757"/>
              <a:gd name="connsiteY8" fmla="*/ 87488 h 1564777"/>
              <a:gd name="connsiteX0" fmla="*/ 1040 w 2827757"/>
              <a:gd name="connsiteY0" fmla="*/ 87488 h 1564777"/>
              <a:gd name="connsiteX1" fmla="*/ 375557 w 2827757"/>
              <a:gd name="connsiteY1" fmla="*/ 161836 h 1564777"/>
              <a:gd name="connsiteX2" fmla="*/ 1048431 w 2827757"/>
              <a:gd name="connsiteY2" fmla="*/ 25415 h 1564777"/>
              <a:gd name="connsiteX3" fmla="*/ 1650976 w 2827757"/>
              <a:gd name="connsiteY3" fmla="*/ 142318 h 1564777"/>
              <a:gd name="connsiteX4" fmla="*/ 2460014 w 2827757"/>
              <a:gd name="connsiteY4" fmla="*/ 331738 h 1564777"/>
              <a:gd name="connsiteX5" fmla="*/ 2769177 w 2827757"/>
              <a:gd name="connsiteY5" fmla="*/ 376812 h 1564777"/>
              <a:gd name="connsiteX6" fmla="*/ 2827757 w 2827757"/>
              <a:gd name="connsiteY6" fmla="*/ 1564777 h 1564777"/>
              <a:gd name="connsiteX7" fmla="*/ 396461 w 2827757"/>
              <a:gd name="connsiteY7" fmla="*/ 1490176 h 1564777"/>
              <a:gd name="connsiteX8" fmla="*/ 1040 w 2827757"/>
              <a:gd name="connsiteY8" fmla="*/ 87488 h 1564777"/>
              <a:gd name="connsiteX0" fmla="*/ 837 w 2883265"/>
              <a:gd name="connsiteY0" fmla="*/ 81329 h 1597686"/>
              <a:gd name="connsiteX1" fmla="*/ 431065 w 2883265"/>
              <a:gd name="connsiteY1" fmla="*/ 194745 h 1597686"/>
              <a:gd name="connsiteX2" fmla="*/ 1103939 w 2883265"/>
              <a:gd name="connsiteY2" fmla="*/ 58324 h 1597686"/>
              <a:gd name="connsiteX3" fmla="*/ 1706484 w 2883265"/>
              <a:gd name="connsiteY3" fmla="*/ 175227 h 1597686"/>
              <a:gd name="connsiteX4" fmla="*/ 2515522 w 2883265"/>
              <a:gd name="connsiteY4" fmla="*/ 364647 h 1597686"/>
              <a:gd name="connsiteX5" fmla="*/ 2824685 w 2883265"/>
              <a:gd name="connsiteY5" fmla="*/ 409721 h 1597686"/>
              <a:gd name="connsiteX6" fmla="*/ 2883265 w 2883265"/>
              <a:gd name="connsiteY6" fmla="*/ 1597686 h 1597686"/>
              <a:gd name="connsiteX7" fmla="*/ 451969 w 2883265"/>
              <a:gd name="connsiteY7" fmla="*/ 1523085 h 1597686"/>
              <a:gd name="connsiteX8" fmla="*/ 837 w 2883265"/>
              <a:gd name="connsiteY8" fmla="*/ 81329 h 1597686"/>
              <a:gd name="connsiteX0" fmla="*/ 869 w 2873168"/>
              <a:gd name="connsiteY0" fmla="*/ 74350 h 1642798"/>
              <a:gd name="connsiteX1" fmla="*/ 420968 w 2873168"/>
              <a:gd name="connsiteY1" fmla="*/ 239857 h 1642798"/>
              <a:gd name="connsiteX2" fmla="*/ 1093842 w 2873168"/>
              <a:gd name="connsiteY2" fmla="*/ 103436 h 1642798"/>
              <a:gd name="connsiteX3" fmla="*/ 1696387 w 2873168"/>
              <a:gd name="connsiteY3" fmla="*/ 220339 h 1642798"/>
              <a:gd name="connsiteX4" fmla="*/ 2505425 w 2873168"/>
              <a:gd name="connsiteY4" fmla="*/ 409759 h 1642798"/>
              <a:gd name="connsiteX5" fmla="*/ 2814588 w 2873168"/>
              <a:gd name="connsiteY5" fmla="*/ 454833 h 1642798"/>
              <a:gd name="connsiteX6" fmla="*/ 2873168 w 2873168"/>
              <a:gd name="connsiteY6" fmla="*/ 1642798 h 1642798"/>
              <a:gd name="connsiteX7" fmla="*/ 441872 w 2873168"/>
              <a:gd name="connsiteY7" fmla="*/ 1568197 h 1642798"/>
              <a:gd name="connsiteX8" fmla="*/ 869 w 2873168"/>
              <a:gd name="connsiteY8" fmla="*/ 74350 h 1642798"/>
              <a:gd name="connsiteX0" fmla="*/ 869 w 2873168"/>
              <a:gd name="connsiteY0" fmla="*/ 74350 h 1642798"/>
              <a:gd name="connsiteX1" fmla="*/ 420968 w 2873168"/>
              <a:gd name="connsiteY1" fmla="*/ 239857 h 1642798"/>
              <a:gd name="connsiteX2" fmla="*/ 714720 w 2873168"/>
              <a:gd name="connsiteY2" fmla="*/ 148699 h 1642798"/>
              <a:gd name="connsiteX3" fmla="*/ 1093842 w 2873168"/>
              <a:gd name="connsiteY3" fmla="*/ 103436 h 1642798"/>
              <a:gd name="connsiteX4" fmla="*/ 1696387 w 2873168"/>
              <a:gd name="connsiteY4" fmla="*/ 220339 h 1642798"/>
              <a:gd name="connsiteX5" fmla="*/ 2505425 w 2873168"/>
              <a:gd name="connsiteY5" fmla="*/ 409759 h 1642798"/>
              <a:gd name="connsiteX6" fmla="*/ 2814588 w 2873168"/>
              <a:gd name="connsiteY6" fmla="*/ 454833 h 1642798"/>
              <a:gd name="connsiteX7" fmla="*/ 2873168 w 2873168"/>
              <a:gd name="connsiteY7" fmla="*/ 1642798 h 1642798"/>
              <a:gd name="connsiteX8" fmla="*/ 441872 w 2873168"/>
              <a:gd name="connsiteY8" fmla="*/ 1568197 h 1642798"/>
              <a:gd name="connsiteX9" fmla="*/ 869 w 2873168"/>
              <a:gd name="connsiteY9" fmla="*/ 74350 h 1642798"/>
              <a:gd name="connsiteX0" fmla="*/ 869 w 2873168"/>
              <a:gd name="connsiteY0" fmla="*/ 136063 h 1704511"/>
              <a:gd name="connsiteX1" fmla="*/ 420968 w 2873168"/>
              <a:gd name="connsiteY1" fmla="*/ 301570 h 1704511"/>
              <a:gd name="connsiteX2" fmla="*/ 699526 w 2873168"/>
              <a:gd name="connsiteY2" fmla="*/ 2046 h 1704511"/>
              <a:gd name="connsiteX3" fmla="*/ 1093842 w 2873168"/>
              <a:gd name="connsiteY3" fmla="*/ 165149 h 1704511"/>
              <a:gd name="connsiteX4" fmla="*/ 1696387 w 2873168"/>
              <a:gd name="connsiteY4" fmla="*/ 282052 h 1704511"/>
              <a:gd name="connsiteX5" fmla="*/ 2505425 w 2873168"/>
              <a:gd name="connsiteY5" fmla="*/ 471472 h 1704511"/>
              <a:gd name="connsiteX6" fmla="*/ 2814588 w 2873168"/>
              <a:gd name="connsiteY6" fmla="*/ 516546 h 1704511"/>
              <a:gd name="connsiteX7" fmla="*/ 2873168 w 2873168"/>
              <a:gd name="connsiteY7" fmla="*/ 1704511 h 1704511"/>
              <a:gd name="connsiteX8" fmla="*/ 441872 w 2873168"/>
              <a:gd name="connsiteY8" fmla="*/ 1629910 h 1704511"/>
              <a:gd name="connsiteX9" fmla="*/ 869 w 2873168"/>
              <a:gd name="connsiteY9" fmla="*/ 136063 h 1704511"/>
              <a:gd name="connsiteX0" fmla="*/ 869 w 2873168"/>
              <a:gd name="connsiteY0" fmla="*/ 134963 h 1703411"/>
              <a:gd name="connsiteX1" fmla="*/ 420968 w 2873168"/>
              <a:gd name="connsiteY1" fmla="*/ 300470 h 1703411"/>
              <a:gd name="connsiteX2" fmla="*/ 699526 w 2873168"/>
              <a:gd name="connsiteY2" fmla="*/ 946 h 1703411"/>
              <a:gd name="connsiteX3" fmla="*/ 1063454 w 2873168"/>
              <a:gd name="connsiteY3" fmla="*/ 385441 h 1703411"/>
              <a:gd name="connsiteX4" fmla="*/ 1696387 w 2873168"/>
              <a:gd name="connsiteY4" fmla="*/ 280952 h 1703411"/>
              <a:gd name="connsiteX5" fmla="*/ 2505425 w 2873168"/>
              <a:gd name="connsiteY5" fmla="*/ 470372 h 1703411"/>
              <a:gd name="connsiteX6" fmla="*/ 2814588 w 2873168"/>
              <a:gd name="connsiteY6" fmla="*/ 515446 h 1703411"/>
              <a:gd name="connsiteX7" fmla="*/ 2873168 w 2873168"/>
              <a:gd name="connsiteY7" fmla="*/ 1703411 h 1703411"/>
              <a:gd name="connsiteX8" fmla="*/ 441872 w 2873168"/>
              <a:gd name="connsiteY8" fmla="*/ 1628810 h 1703411"/>
              <a:gd name="connsiteX9" fmla="*/ 869 w 2873168"/>
              <a:gd name="connsiteY9" fmla="*/ 134963 h 1703411"/>
              <a:gd name="connsiteX0" fmla="*/ 869 w 2873168"/>
              <a:gd name="connsiteY0" fmla="*/ 134961 h 1703409"/>
              <a:gd name="connsiteX1" fmla="*/ 420968 w 2873168"/>
              <a:gd name="connsiteY1" fmla="*/ 300468 h 1703409"/>
              <a:gd name="connsiteX2" fmla="*/ 699526 w 2873168"/>
              <a:gd name="connsiteY2" fmla="*/ 944 h 1703409"/>
              <a:gd name="connsiteX3" fmla="*/ 1063454 w 2873168"/>
              <a:gd name="connsiteY3" fmla="*/ 385439 h 1703409"/>
              <a:gd name="connsiteX4" fmla="*/ 1696387 w 2873168"/>
              <a:gd name="connsiteY4" fmla="*/ 280950 h 1703409"/>
              <a:gd name="connsiteX5" fmla="*/ 2505425 w 2873168"/>
              <a:gd name="connsiteY5" fmla="*/ 470370 h 1703409"/>
              <a:gd name="connsiteX6" fmla="*/ 2814588 w 2873168"/>
              <a:gd name="connsiteY6" fmla="*/ 515444 h 1703409"/>
              <a:gd name="connsiteX7" fmla="*/ 2873168 w 2873168"/>
              <a:gd name="connsiteY7" fmla="*/ 1703409 h 1703409"/>
              <a:gd name="connsiteX8" fmla="*/ 441872 w 2873168"/>
              <a:gd name="connsiteY8" fmla="*/ 1628808 h 1703409"/>
              <a:gd name="connsiteX9" fmla="*/ 869 w 2873168"/>
              <a:gd name="connsiteY9" fmla="*/ 134961 h 1703409"/>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373130 w 2873168"/>
              <a:gd name="connsiteY4" fmla="*/ 326624 h 1703516"/>
              <a:gd name="connsiteX5" fmla="*/ 1696387 w 2873168"/>
              <a:gd name="connsiteY5" fmla="*/ 281057 h 1703516"/>
              <a:gd name="connsiteX6" fmla="*/ 2505425 w 2873168"/>
              <a:gd name="connsiteY6" fmla="*/ 470477 h 1703516"/>
              <a:gd name="connsiteX7" fmla="*/ 2814588 w 2873168"/>
              <a:gd name="connsiteY7" fmla="*/ 515551 h 1703516"/>
              <a:gd name="connsiteX8" fmla="*/ 2873168 w 2873168"/>
              <a:gd name="connsiteY8" fmla="*/ 1703516 h 1703516"/>
              <a:gd name="connsiteX9" fmla="*/ 441872 w 2873168"/>
              <a:gd name="connsiteY9" fmla="*/ 1628915 h 1703516"/>
              <a:gd name="connsiteX10" fmla="*/ 869 w 2873168"/>
              <a:gd name="connsiteY10"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696387 w 2873168"/>
              <a:gd name="connsiteY5" fmla="*/ 281057 h 1703516"/>
              <a:gd name="connsiteX6" fmla="*/ 2505425 w 2873168"/>
              <a:gd name="connsiteY6" fmla="*/ 470477 h 1703516"/>
              <a:gd name="connsiteX7" fmla="*/ 2814588 w 2873168"/>
              <a:gd name="connsiteY7" fmla="*/ 515551 h 1703516"/>
              <a:gd name="connsiteX8" fmla="*/ 2873168 w 2873168"/>
              <a:gd name="connsiteY8" fmla="*/ 1703516 h 1703516"/>
              <a:gd name="connsiteX9" fmla="*/ 441872 w 2873168"/>
              <a:gd name="connsiteY9" fmla="*/ 1628915 h 1703516"/>
              <a:gd name="connsiteX10" fmla="*/ 869 w 2873168"/>
              <a:gd name="connsiteY10"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792616 w 2873168"/>
              <a:gd name="connsiteY5" fmla="*/ 424309 h 1703516"/>
              <a:gd name="connsiteX6" fmla="*/ 2505425 w 2873168"/>
              <a:gd name="connsiteY6" fmla="*/ 470477 h 1703516"/>
              <a:gd name="connsiteX7" fmla="*/ 2814588 w 2873168"/>
              <a:gd name="connsiteY7" fmla="*/ 515551 h 1703516"/>
              <a:gd name="connsiteX8" fmla="*/ 2873168 w 2873168"/>
              <a:gd name="connsiteY8" fmla="*/ 1703516 h 1703516"/>
              <a:gd name="connsiteX9" fmla="*/ 441872 w 2873168"/>
              <a:gd name="connsiteY9" fmla="*/ 1628915 h 1703516"/>
              <a:gd name="connsiteX10" fmla="*/ 869 w 2873168"/>
              <a:gd name="connsiteY10"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792616 w 2873168"/>
              <a:gd name="connsiteY5" fmla="*/ 424309 h 1703516"/>
              <a:gd name="connsiteX6" fmla="*/ 2254385 w 2873168"/>
              <a:gd name="connsiteY6" fmla="*/ 365692 h 1703516"/>
              <a:gd name="connsiteX7" fmla="*/ 2505425 w 2873168"/>
              <a:gd name="connsiteY7" fmla="*/ 470477 h 1703516"/>
              <a:gd name="connsiteX8" fmla="*/ 2814588 w 2873168"/>
              <a:gd name="connsiteY8" fmla="*/ 515551 h 1703516"/>
              <a:gd name="connsiteX9" fmla="*/ 2873168 w 2873168"/>
              <a:gd name="connsiteY9" fmla="*/ 1703516 h 1703516"/>
              <a:gd name="connsiteX10" fmla="*/ 441872 w 2873168"/>
              <a:gd name="connsiteY10" fmla="*/ 1628915 h 1703516"/>
              <a:gd name="connsiteX11" fmla="*/ 869 w 2873168"/>
              <a:gd name="connsiteY11"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792616 w 2873168"/>
              <a:gd name="connsiteY5" fmla="*/ 424309 h 1703516"/>
              <a:gd name="connsiteX6" fmla="*/ 2254385 w 2873168"/>
              <a:gd name="connsiteY6" fmla="*/ 196393 h 1703516"/>
              <a:gd name="connsiteX7" fmla="*/ 2505425 w 2873168"/>
              <a:gd name="connsiteY7" fmla="*/ 470477 h 1703516"/>
              <a:gd name="connsiteX8" fmla="*/ 2814588 w 2873168"/>
              <a:gd name="connsiteY8" fmla="*/ 515551 h 1703516"/>
              <a:gd name="connsiteX9" fmla="*/ 2873168 w 2873168"/>
              <a:gd name="connsiteY9" fmla="*/ 1703516 h 1703516"/>
              <a:gd name="connsiteX10" fmla="*/ 441872 w 2873168"/>
              <a:gd name="connsiteY10" fmla="*/ 1628915 h 1703516"/>
              <a:gd name="connsiteX11" fmla="*/ 869 w 2873168"/>
              <a:gd name="connsiteY11"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792616 w 2873168"/>
              <a:gd name="connsiteY5" fmla="*/ 424309 h 1703516"/>
              <a:gd name="connsiteX6" fmla="*/ 2279709 w 2873168"/>
              <a:gd name="connsiteY6" fmla="*/ 144301 h 1703516"/>
              <a:gd name="connsiteX7" fmla="*/ 2505425 w 2873168"/>
              <a:gd name="connsiteY7" fmla="*/ 470477 h 1703516"/>
              <a:gd name="connsiteX8" fmla="*/ 2814588 w 2873168"/>
              <a:gd name="connsiteY8" fmla="*/ 515551 h 1703516"/>
              <a:gd name="connsiteX9" fmla="*/ 2873168 w 2873168"/>
              <a:gd name="connsiteY9" fmla="*/ 1703516 h 1703516"/>
              <a:gd name="connsiteX10" fmla="*/ 441872 w 2873168"/>
              <a:gd name="connsiteY10" fmla="*/ 1628915 h 1703516"/>
              <a:gd name="connsiteX11" fmla="*/ 869 w 2873168"/>
              <a:gd name="connsiteY11" fmla="*/ 135068 h 1703516"/>
              <a:gd name="connsiteX0" fmla="*/ 869 w 2873168"/>
              <a:gd name="connsiteY0" fmla="*/ 135068 h 1703516"/>
              <a:gd name="connsiteX1" fmla="*/ 420968 w 2873168"/>
              <a:gd name="connsiteY1" fmla="*/ 300575 h 1703516"/>
              <a:gd name="connsiteX2" fmla="*/ 699526 w 2873168"/>
              <a:gd name="connsiteY2" fmla="*/ 1051 h 1703516"/>
              <a:gd name="connsiteX3" fmla="*/ 1063454 w 2873168"/>
              <a:gd name="connsiteY3" fmla="*/ 385546 h 1703516"/>
              <a:gd name="connsiteX4" fmla="*/ 1403518 w 2873168"/>
              <a:gd name="connsiteY4" fmla="*/ 66165 h 1703516"/>
              <a:gd name="connsiteX5" fmla="*/ 1792616 w 2873168"/>
              <a:gd name="connsiteY5" fmla="*/ 424309 h 1703516"/>
              <a:gd name="connsiteX6" fmla="*/ 2279709 w 2873168"/>
              <a:gd name="connsiteY6" fmla="*/ 144301 h 1703516"/>
              <a:gd name="connsiteX7" fmla="*/ 2551007 w 2873168"/>
              <a:gd name="connsiteY7" fmla="*/ 444431 h 1703516"/>
              <a:gd name="connsiteX8" fmla="*/ 2814588 w 2873168"/>
              <a:gd name="connsiteY8" fmla="*/ 515551 h 1703516"/>
              <a:gd name="connsiteX9" fmla="*/ 2873168 w 2873168"/>
              <a:gd name="connsiteY9" fmla="*/ 1703516 h 1703516"/>
              <a:gd name="connsiteX10" fmla="*/ 441872 w 2873168"/>
              <a:gd name="connsiteY10" fmla="*/ 1628915 h 1703516"/>
              <a:gd name="connsiteX11" fmla="*/ 869 w 2873168"/>
              <a:gd name="connsiteY11" fmla="*/ 135068 h 1703516"/>
              <a:gd name="connsiteX0" fmla="*/ 869 w 2875510"/>
              <a:gd name="connsiteY0" fmla="*/ 135068 h 1703516"/>
              <a:gd name="connsiteX1" fmla="*/ 420968 w 2875510"/>
              <a:gd name="connsiteY1" fmla="*/ 300575 h 1703516"/>
              <a:gd name="connsiteX2" fmla="*/ 699526 w 2875510"/>
              <a:gd name="connsiteY2" fmla="*/ 1051 h 1703516"/>
              <a:gd name="connsiteX3" fmla="*/ 1063454 w 2875510"/>
              <a:gd name="connsiteY3" fmla="*/ 385546 h 1703516"/>
              <a:gd name="connsiteX4" fmla="*/ 1403518 w 2875510"/>
              <a:gd name="connsiteY4" fmla="*/ 66165 h 1703516"/>
              <a:gd name="connsiteX5" fmla="*/ 1792616 w 2875510"/>
              <a:gd name="connsiteY5" fmla="*/ 424309 h 1703516"/>
              <a:gd name="connsiteX6" fmla="*/ 2279709 w 2875510"/>
              <a:gd name="connsiteY6" fmla="*/ 144301 h 1703516"/>
              <a:gd name="connsiteX7" fmla="*/ 2551007 w 2875510"/>
              <a:gd name="connsiteY7" fmla="*/ 444431 h 1703516"/>
              <a:gd name="connsiteX8" fmla="*/ 2875365 w 2875510"/>
              <a:gd name="connsiteY8" fmla="*/ 502529 h 1703516"/>
              <a:gd name="connsiteX9" fmla="*/ 2873168 w 2875510"/>
              <a:gd name="connsiteY9" fmla="*/ 1703516 h 1703516"/>
              <a:gd name="connsiteX10" fmla="*/ 441872 w 2875510"/>
              <a:gd name="connsiteY10" fmla="*/ 1628915 h 1703516"/>
              <a:gd name="connsiteX11" fmla="*/ 869 w 2875510"/>
              <a:gd name="connsiteY11" fmla="*/ 135068 h 1703516"/>
              <a:gd name="connsiteX0" fmla="*/ 1063 w 2825057"/>
              <a:gd name="connsiteY0" fmla="*/ 187161 h 1703516"/>
              <a:gd name="connsiteX1" fmla="*/ 370515 w 2825057"/>
              <a:gd name="connsiteY1" fmla="*/ 300575 h 1703516"/>
              <a:gd name="connsiteX2" fmla="*/ 649073 w 2825057"/>
              <a:gd name="connsiteY2" fmla="*/ 1051 h 1703516"/>
              <a:gd name="connsiteX3" fmla="*/ 1013001 w 2825057"/>
              <a:gd name="connsiteY3" fmla="*/ 385546 h 1703516"/>
              <a:gd name="connsiteX4" fmla="*/ 1353065 w 2825057"/>
              <a:gd name="connsiteY4" fmla="*/ 66165 h 1703516"/>
              <a:gd name="connsiteX5" fmla="*/ 1742163 w 2825057"/>
              <a:gd name="connsiteY5" fmla="*/ 424309 h 1703516"/>
              <a:gd name="connsiteX6" fmla="*/ 2229256 w 2825057"/>
              <a:gd name="connsiteY6" fmla="*/ 144301 h 1703516"/>
              <a:gd name="connsiteX7" fmla="*/ 2500554 w 2825057"/>
              <a:gd name="connsiteY7" fmla="*/ 444431 h 1703516"/>
              <a:gd name="connsiteX8" fmla="*/ 2824912 w 2825057"/>
              <a:gd name="connsiteY8" fmla="*/ 502529 h 1703516"/>
              <a:gd name="connsiteX9" fmla="*/ 2822715 w 2825057"/>
              <a:gd name="connsiteY9" fmla="*/ 1703516 h 1703516"/>
              <a:gd name="connsiteX10" fmla="*/ 391419 w 2825057"/>
              <a:gd name="connsiteY10" fmla="*/ 1628915 h 1703516"/>
              <a:gd name="connsiteX11" fmla="*/ 1063 w 2825057"/>
              <a:gd name="connsiteY11" fmla="*/ 187161 h 1703516"/>
              <a:gd name="connsiteX0" fmla="*/ 8627 w 2832621"/>
              <a:gd name="connsiteY0" fmla="*/ 187161 h 1703516"/>
              <a:gd name="connsiteX1" fmla="*/ 378079 w 2832621"/>
              <a:gd name="connsiteY1" fmla="*/ 300575 h 1703516"/>
              <a:gd name="connsiteX2" fmla="*/ 656637 w 2832621"/>
              <a:gd name="connsiteY2" fmla="*/ 1051 h 1703516"/>
              <a:gd name="connsiteX3" fmla="*/ 1020565 w 2832621"/>
              <a:gd name="connsiteY3" fmla="*/ 385546 h 1703516"/>
              <a:gd name="connsiteX4" fmla="*/ 1360629 w 2832621"/>
              <a:gd name="connsiteY4" fmla="*/ 66165 h 1703516"/>
              <a:gd name="connsiteX5" fmla="*/ 1749727 w 2832621"/>
              <a:gd name="connsiteY5" fmla="*/ 424309 h 1703516"/>
              <a:gd name="connsiteX6" fmla="*/ 2236820 w 2832621"/>
              <a:gd name="connsiteY6" fmla="*/ 144301 h 1703516"/>
              <a:gd name="connsiteX7" fmla="*/ 2508118 w 2832621"/>
              <a:gd name="connsiteY7" fmla="*/ 444431 h 1703516"/>
              <a:gd name="connsiteX8" fmla="*/ 2832476 w 2832621"/>
              <a:gd name="connsiteY8" fmla="*/ 502529 h 1703516"/>
              <a:gd name="connsiteX9" fmla="*/ 2830279 w 2832621"/>
              <a:gd name="connsiteY9" fmla="*/ 1703516 h 1703516"/>
              <a:gd name="connsiteX10" fmla="*/ 398983 w 2832621"/>
              <a:gd name="connsiteY10" fmla="*/ 1628915 h 1703516"/>
              <a:gd name="connsiteX11" fmla="*/ 8627 w 2832621"/>
              <a:gd name="connsiteY11" fmla="*/ 187161 h 1703516"/>
              <a:gd name="connsiteX0" fmla="*/ 8627 w 2832621"/>
              <a:gd name="connsiteY0" fmla="*/ 187161 h 1703516"/>
              <a:gd name="connsiteX1" fmla="*/ 378079 w 2832621"/>
              <a:gd name="connsiteY1" fmla="*/ 300575 h 1703516"/>
              <a:gd name="connsiteX2" fmla="*/ 656637 w 2832621"/>
              <a:gd name="connsiteY2" fmla="*/ 1051 h 1703516"/>
              <a:gd name="connsiteX3" fmla="*/ 1020565 w 2832621"/>
              <a:gd name="connsiteY3" fmla="*/ 385546 h 1703516"/>
              <a:gd name="connsiteX4" fmla="*/ 1360629 w 2832621"/>
              <a:gd name="connsiteY4" fmla="*/ 66165 h 1703516"/>
              <a:gd name="connsiteX5" fmla="*/ 1749727 w 2832621"/>
              <a:gd name="connsiteY5" fmla="*/ 424309 h 1703516"/>
              <a:gd name="connsiteX6" fmla="*/ 2236820 w 2832621"/>
              <a:gd name="connsiteY6" fmla="*/ 144301 h 1703516"/>
              <a:gd name="connsiteX7" fmla="*/ 2508118 w 2832621"/>
              <a:gd name="connsiteY7" fmla="*/ 444431 h 1703516"/>
              <a:gd name="connsiteX8" fmla="*/ 2832476 w 2832621"/>
              <a:gd name="connsiteY8" fmla="*/ 502529 h 1703516"/>
              <a:gd name="connsiteX9" fmla="*/ 2830279 w 2832621"/>
              <a:gd name="connsiteY9" fmla="*/ 1703516 h 1703516"/>
              <a:gd name="connsiteX10" fmla="*/ 398983 w 2832621"/>
              <a:gd name="connsiteY10" fmla="*/ 1628915 h 1703516"/>
              <a:gd name="connsiteX11" fmla="*/ 8627 w 2832621"/>
              <a:gd name="connsiteY11" fmla="*/ 187161 h 17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2621" h="1703516">
                <a:moveTo>
                  <a:pt x="8627" y="187161"/>
                </a:moveTo>
                <a:cubicBezTo>
                  <a:pt x="51569" y="-32058"/>
                  <a:pt x="200982" y="332625"/>
                  <a:pt x="378079" y="300575"/>
                </a:cubicBezTo>
                <a:cubicBezTo>
                  <a:pt x="497054" y="312967"/>
                  <a:pt x="544491" y="23788"/>
                  <a:pt x="656637" y="1051"/>
                </a:cubicBezTo>
                <a:cubicBezTo>
                  <a:pt x="768783" y="-21686"/>
                  <a:pt x="908298" y="331284"/>
                  <a:pt x="1020565" y="385546"/>
                </a:cubicBezTo>
                <a:cubicBezTo>
                  <a:pt x="1132832" y="439808"/>
                  <a:pt x="1255140" y="83580"/>
                  <a:pt x="1360629" y="66165"/>
                </a:cubicBezTo>
                <a:cubicBezTo>
                  <a:pt x="1466118" y="48750"/>
                  <a:pt x="1603695" y="411286"/>
                  <a:pt x="1749727" y="424309"/>
                </a:cubicBezTo>
                <a:cubicBezTo>
                  <a:pt x="1895759" y="437332"/>
                  <a:pt x="2118019" y="136606"/>
                  <a:pt x="2236820" y="144301"/>
                </a:cubicBezTo>
                <a:cubicBezTo>
                  <a:pt x="2355621" y="151996"/>
                  <a:pt x="2414751" y="419454"/>
                  <a:pt x="2508118" y="444431"/>
                </a:cubicBezTo>
                <a:cubicBezTo>
                  <a:pt x="2791935" y="581704"/>
                  <a:pt x="2714178" y="140099"/>
                  <a:pt x="2832476" y="502529"/>
                </a:cubicBezTo>
                <a:cubicBezTo>
                  <a:pt x="2833432" y="651081"/>
                  <a:pt x="2829323" y="1554964"/>
                  <a:pt x="2830279" y="1703516"/>
                </a:cubicBezTo>
                <a:lnTo>
                  <a:pt x="398983" y="1628915"/>
                </a:lnTo>
                <a:cubicBezTo>
                  <a:pt x="394919" y="1215695"/>
                  <a:pt x="-68344" y="626427"/>
                  <a:pt x="8627" y="187161"/>
                </a:cubicBezTo>
                <a:close/>
              </a:path>
            </a:pathLst>
          </a:custGeom>
          <a:solidFill>
            <a:schemeClr val="accent2">
              <a:alpha val="30000"/>
            </a:schemeClr>
          </a:solidFill>
          <a:ln w="9525">
            <a:noFill/>
            <a:miter lim="800000"/>
            <a:headEnd/>
            <a:tailEnd/>
          </a:ln>
          <a:effectLst>
            <a:softEdge rad="101600"/>
          </a:effectLst>
        </p:spPr>
        <p:txBody>
          <a:bodyPr rot="0" vert="horz" wrap="square" lIns="91440" tIns="45720" rIns="91440" bIns="45720" anchor="ctr"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Bernhard Modern Roman" pitchFamily="18" charset="0"/>
              <a:ea typeface="+mn-ea"/>
              <a:cs typeface="+mn-cs"/>
            </a:endParaRPr>
          </a:p>
        </p:txBody>
      </p:sp>
      <p:sp>
        <p:nvSpPr>
          <p:cNvPr id="11" name="AutoShape 930">
            <a:extLst>
              <a:ext uri="{FF2B5EF4-FFF2-40B4-BE49-F238E27FC236}">
                <a16:creationId xmlns:a16="http://schemas.microsoft.com/office/drawing/2014/main" id="{5CB5723D-D27A-A94A-9230-C6CDA88D7F43}"/>
              </a:ext>
            </a:extLst>
          </p:cNvPr>
          <p:cNvSpPr>
            <a:spLocks noChangeArrowheads="1"/>
          </p:cNvSpPr>
          <p:nvPr/>
        </p:nvSpPr>
        <p:spPr bwMode="auto">
          <a:xfrm>
            <a:off x="6636002" y="2248783"/>
            <a:ext cx="2218439" cy="295049"/>
          </a:xfrm>
          <a:prstGeom prst="wedgeRectCallout">
            <a:avLst>
              <a:gd name="adj1" fmla="val -59458"/>
              <a:gd name="adj2" fmla="val 140731"/>
            </a:avLst>
          </a:prstGeom>
          <a:solidFill>
            <a:schemeClr val="bg1"/>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600" dirty="0">
                <a:latin typeface="Candara" panose="020E0502030303020204" pitchFamily="34" charset="0"/>
              </a:rPr>
              <a:t>Couche ondulatoire</a:t>
            </a:r>
            <a:endParaRPr lang="fr-FR" altLang="fr-FR" sz="2400" dirty="0">
              <a:latin typeface="Candara" panose="020E0502030303020204" pitchFamily="34" charset="0"/>
            </a:endParaRPr>
          </a:p>
        </p:txBody>
      </p:sp>
      <p:sp>
        <p:nvSpPr>
          <p:cNvPr id="12" name="AutoShape 930">
            <a:extLst>
              <a:ext uri="{FF2B5EF4-FFF2-40B4-BE49-F238E27FC236}">
                <a16:creationId xmlns:a16="http://schemas.microsoft.com/office/drawing/2014/main" id="{B69734C5-D283-CB45-9EDE-848A61CFD525}"/>
              </a:ext>
            </a:extLst>
          </p:cNvPr>
          <p:cNvSpPr>
            <a:spLocks noChangeArrowheads="1"/>
          </p:cNvSpPr>
          <p:nvPr/>
        </p:nvSpPr>
        <p:spPr bwMode="auto">
          <a:xfrm>
            <a:off x="6324881" y="4690032"/>
            <a:ext cx="2529560" cy="295049"/>
          </a:xfrm>
          <a:prstGeom prst="wedgeRectCallout">
            <a:avLst>
              <a:gd name="adj1" fmla="val -59458"/>
              <a:gd name="adj2" fmla="val 140731"/>
            </a:avLst>
          </a:prstGeom>
          <a:solidFill>
            <a:schemeClr val="bg1"/>
          </a:solidFill>
          <a:ln w="9525">
            <a:solidFill>
              <a:srgbClr val="C00000"/>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600" dirty="0">
                <a:solidFill>
                  <a:srgbClr val="C00000"/>
                </a:solidFill>
                <a:latin typeface="Candara" panose="020E0502030303020204" pitchFamily="34" charset="0"/>
              </a:rPr>
              <a:t>Couche sous-ondulatoire</a:t>
            </a:r>
            <a:endParaRPr lang="fr-FR" altLang="fr-FR" sz="2400" dirty="0">
              <a:solidFill>
                <a:srgbClr val="C00000"/>
              </a:solidFill>
              <a:latin typeface="Candara" panose="020E0502030303020204" pitchFamily="34" charset="0"/>
            </a:endParaRPr>
          </a:p>
        </p:txBody>
      </p:sp>
      <p:grpSp>
        <p:nvGrpSpPr>
          <p:cNvPr id="6" name="Groupe 5">
            <a:extLst>
              <a:ext uri="{FF2B5EF4-FFF2-40B4-BE49-F238E27FC236}">
                <a16:creationId xmlns:a16="http://schemas.microsoft.com/office/drawing/2014/main" id="{85115F32-910B-F34D-9EE9-6E479FE5361A}"/>
              </a:ext>
            </a:extLst>
          </p:cNvPr>
          <p:cNvGrpSpPr/>
          <p:nvPr/>
        </p:nvGrpSpPr>
        <p:grpSpPr>
          <a:xfrm>
            <a:off x="4312266" y="2524893"/>
            <a:ext cx="1785684" cy="662474"/>
            <a:chOff x="4312266" y="2524893"/>
            <a:chExt cx="1785684" cy="662474"/>
          </a:xfrm>
        </p:grpSpPr>
        <p:sp>
          <p:nvSpPr>
            <p:cNvPr id="2" name="Accolade ouvrante 1">
              <a:extLst>
                <a:ext uri="{FF2B5EF4-FFF2-40B4-BE49-F238E27FC236}">
                  <a16:creationId xmlns:a16="http://schemas.microsoft.com/office/drawing/2014/main" id="{0A18B127-B81D-6140-9F6C-7378A4FF7457}"/>
                </a:ext>
              </a:extLst>
            </p:cNvPr>
            <p:cNvSpPr/>
            <p:nvPr/>
          </p:nvSpPr>
          <p:spPr>
            <a:xfrm rot="5400000" flipV="1">
              <a:off x="5100338" y="2462073"/>
              <a:ext cx="297952" cy="1152635"/>
            </a:xfrm>
            <a:prstGeom prst="leftBrace">
              <a:avLst>
                <a:gd name="adj1" fmla="val 37610"/>
                <a:gd name="adj2" fmla="val 4885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7" name="Rectangle 5">
              <a:extLst>
                <a:ext uri="{FF2B5EF4-FFF2-40B4-BE49-F238E27FC236}">
                  <a16:creationId xmlns:a16="http://schemas.microsoft.com/office/drawing/2014/main" id="{D6ADB752-AF50-714D-A014-0CE0EC192A1C}"/>
                </a:ext>
              </a:extLst>
            </p:cNvPr>
            <p:cNvSpPr>
              <a:spLocks noChangeArrowheads="1"/>
            </p:cNvSpPr>
            <p:nvPr/>
          </p:nvSpPr>
          <p:spPr bwMode="auto">
            <a:xfrm>
              <a:off x="4312266" y="2524893"/>
              <a:ext cx="1785684" cy="338554"/>
            </a:xfrm>
            <a:prstGeom prst="rect">
              <a:avLst/>
            </a:prstGeom>
            <a:noFill/>
            <a:ln>
              <a:noFill/>
            </a:ln>
            <a:effectLst>
              <a:softEdge rad="38100"/>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Aft>
                  <a:spcPts val="600"/>
                </a:spcAft>
              </a:pPr>
              <a:r>
                <a:rPr lang="fr-FR" altLang="fr-FR" sz="1600" kern="0" dirty="0">
                  <a:effectLst>
                    <a:glow rad="355600">
                      <a:schemeClr val="bg1">
                        <a:alpha val="73000"/>
                      </a:schemeClr>
                    </a:glow>
                  </a:effectLst>
                  <a:latin typeface="Candara"/>
                  <a:ea typeface="ＭＳ Ｐゴシック" pitchFamily="-84" charset="-128"/>
                </a:rPr>
                <a:t>Longueur d’onde</a:t>
              </a:r>
            </a:p>
          </p:txBody>
        </p:sp>
      </p:grpSp>
      <p:grpSp>
        <p:nvGrpSpPr>
          <p:cNvPr id="7" name="Groupe 6">
            <a:extLst>
              <a:ext uri="{FF2B5EF4-FFF2-40B4-BE49-F238E27FC236}">
                <a16:creationId xmlns:a16="http://schemas.microsoft.com/office/drawing/2014/main" id="{AC3647BF-143D-4B4E-B51D-11C55B8B0A00}"/>
              </a:ext>
            </a:extLst>
          </p:cNvPr>
          <p:cNvGrpSpPr/>
          <p:nvPr/>
        </p:nvGrpSpPr>
        <p:grpSpPr>
          <a:xfrm>
            <a:off x="2590136" y="3232052"/>
            <a:ext cx="1415342" cy="393190"/>
            <a:chOff x="2590136" y="3232052"/>
            <a:chExt cx="1415342" cy="393190"/>
          </a:xfrm>
        </p:grpSpPr>
        <p:sp>
          <p:nvSpPr>
            <p:cNvPr id="18" name="Accolade ouvrante 17">
              <a:extLst>
                <a:ext uri="{FF2B5EF4-FFF2-40B4-BE49-F238E27FC236}">
                  <a16:creationId xmlns:a16="http://schemas.microsoft.com/office/drawing/2014/main" id="{372E9D70-268F-0F41-B99D-DF68F55EC6BA}"/>
                </a:ext>
              </a:extLst>
            </p:cNvPr>
            <p:cNvSpPr/>
            <p:nvPr/>
          </p:nvSpPr>
          <p:spPr>
            <a:xfrm flipV="1">
              <a:off x="3794097" y="3265242"/>
              <a:ext cx="211381" cy="360000"/>
            </a:xfrm>
            <a:prstGeom prst="leftBrace">
              <a:avLst>
                <a:gd name="adj1" fmla="val 15981"/>
                <a:gd name="adj2" fmla="val 4885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9" name="Rectangle 5">
              <a:extLst>
                <a:ext uri="{FF2B5EF4-FFF2-40B4-BE49-F238E27FC236}">
                  <a16:creationId xmlns:a16="http://schemas.microsoft.com/office/drawing/2014/main" id="{98908386-4845-7045-A0A3-2078F1ABFF49}"/>
                </a:ext>
              </a:extLst>
            </p:cNvPr>
            <p:cNvSpPr>
              <a:spLocks noChangeArrowheads="1"/>
            </p:cNvSpPr>
            <p:nvPr/>
          </p:nvSpPr>
          <p:spPr bwMode="auto">
            <a:xfrm>
              <a:off x="2590136" y="3232052"/>
              <a:ext cx="1167007" cy="338554"/>
            </a:xfrm>
            <a:prstGeom prst="rect">
              <a:avLst/>
            </a:prstGeom>
            <a:noFill/>
            <a:ln>
              <a:noFill/>
            </a:ln>
            <a:effectLst>
              <a:softEdge rad="38100"/>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spcAft>
                  <a:spcPts val="600"/>
                </a:spcAft>
              </a:pPr>
              <a:r>
                <a:rPr lang="fr-FR" altLang="fr-FR" sz="1600" kern="0" dirty="0">
                  <a:effectLst>
                    <a:glow rad="355600">
                      <a:schemeClr val="bg1">
                        <a:alpha val="73000"/>
                      </a:schemeClr>
                    </a:glow>
                  </a:effectLst>
                  <a:latin typeface="Candara"/>
                  <a:ea typeface="ＭＳ Ｐゴシック" pitchFamily="-84" charset="-128"/>
                </a:rPr>
                <a:t>Amplitude</a:t>
              </a:r>
            </a:p>
          </p:txBody>
        </p:sp>
      </p:grpSp>
      <p:sp>
        <p:nvSpPr>
          <p:cNvPr id="20" name="AutoShape 930">
            <a:extLst>
              <a:ext uri="{FF2B5EF4-FFF2-40B4-BE49-F238E27FC236}">
                <a16:creationId xmlns:a16="http://schemas.microsoft.com/office/drawing/2014/main" id="{089050B8-055E-374D-A4AF-84CAFC5F26CD}"/>
              </a:ext>
            </a:extLst>
          </p:cNvPr>
          <p:cNvSpPr>
            <a:spLocks noChangeArrowheads="1"/>
          </p:cNvSpPr>
          <p:nvPr/>
        </p:nvSpPr>
        <p:spPr bwMode="auto">
          <a:xfrm>
            <a:off x="1405890" y="4383282"/>
            <a:ext cx="1793353" cy="295049"/>
          </a:xfrm>
          <a:prstGeom prst="wedgeRectCallout">
            <a:avLst>
              <a:gd name="adj1" fmla="val 61002"/>
              <a:gd name="adj2" fmla="val 183344"/>
            </a:avLst>
          </a:prstGeom>
          <a:solidFill>
            <a:schemeClr val="bg1"/>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600" dirty="0">
                <a:latin typeface="Candara" panose="020E0502030303020204" pitchFamily="34" charset="0"/>
              </a:rPr>
              <a:t>Nuage de chapeau</a:t>
            </a:r>
            <a:endParaRPr lang="fr-FR" altLang="fr-FR" sz="2400" dirty="0">
              <a:latin typeface="Candara" panose="020E0502030303020204" pitchFamily="34" charset="0"/>
            </a:endParaRPr>
          </a:p>
        </p:txBody>
      </p:sp>
      <p:sp>
        <p:nvSpPr>
          <p:cNvPr id="21" name="AutoShape 930">
            <a:extLst>
              <a:ext uri="{FF2B5EF4-FFF2-40B4-BE49-F238E27FC236}">
                <a16:creationId xmlns:a16="http://schemas.microsoft.com/office/drawing/2014/main" id="{F20E9130-452D-9A45-89BF-5A93B7773DAB}"/>
              </a:ext>
            </a:extLst>
          </p:cNvPr>
          <p:cNvSpPr>
            <a:spLocks noChangeArrowheads="1"/>
          </p:cNvSpPr>
          <p:nvPr/>
        </p:nvSpPr>
        <p:spPr bwMode="auto">
          <a:xfrm>
            <a:off x="3371655" y="4375578"/>
            <a:ext cx="1167007" cy="295049"/>
          </a:xfrm>
          <a:prstGeom prst="wedgeRectCallout">
            <a:avLst>
              <a:gd name="adj1" fmla="val 61002"/>
              <a:gd name="adj2" fmla="val 160100"/>
            </a:avLst>
          </a:prstGeom>
          <a:solidFill>
            <a:schemeClr val="bg1"/>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fr-FR" altLang="fr-FR" sz="1600" dirty="0">
                <a:latin typeface="Candara" panose="020E0502030303020204" pitchFamily="34" charset="0"/>
              </a:rPr>
              <a:t>Rotors</a:t>
            </a:r>
            <a:endParaRPr lang="fr-FR" altLang="fr-FR" sz="2400" dirty="0">
              <a:latin typeface="Candara" panose="020E0502030303020204" pitchFamily="34" charset="0"/>
            </a:endParaRPr>
          </a:p>
        </p:txBody>
      </p:sp>
      <p:sp>
        <p:nvSpPr>
          <p:cNvPr id="5" name="Bouton d'action : Informations 4">
            <a:hlinkClick r:id="rId3" action="ppaction://hlinksldjump" highlightClick="1"/>
            <a:extLst>
              <a:ext uri="{FF2B5EF4-FFF2-40B4-BE49-F238E27FC236}">
                <a16:creationId xmlns:a16="http://schemas.microsoft.com/office/drawing/2014/main" id="{FAEEA86B-907E-F142-BD46-D044F9A5B292}"/>
              </a:ext>
            </a:extLst>
          </p:cNvPr>
          <p:cNvSpPr/>
          <p:nvPr/>
        </p:nvSpPr>
        <p:spPr>
          <a:xfrm>
            <a:off x="2085654" y="4777483"/>
            <a:ext cx="468000" cy="252000"/>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2" name="Bouton d'action : Informations 21">
            <a:hlinkClick r:id="rId4" action="ppaction://hlinksldjump" highlightClick="1"/>
            <a:extLst>
              <a:ext uri="{FF2B5EF4-FFF2-40B4-BE49-F238E27FC236}">
                <a16:creationId xmlns:a16="http://schemas.microsoft.com/office/drawing/2014/main" id="{95E55810-78D7-5149-8931-C603E0E148FF}"/>
              </a:ext>
            </a:extLst>
          </p:cNvPr>
          <p:cNvSpPr/>
          <p:nvPr/>
        </p:nvSpPr>
        <p:spPr>
          <a:xfrm>
            <a:off x="7100039" y="4307063"/>
            <a:ext cx="468000" cy="252000"/>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109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1000"/>
                                        <p:tgtEl>
                                          <p:spTgt spid="7"/>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animBg="1"/>
      <p:bldP spid="21" grpId="0" animBg="1"/>
      <p:bldP spid="5" grpId="0" animBg="1"/>
      <p:bldP spid="22" grpId="0" animBg="1"/>
    </p:bld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D202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FDD25BE4-B4EC-F346-BC2C-A292CBC6DAEA}" vid="{26C3010D-0215-1148-8A59-4631E656CE5B}"/>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HORNULM15.thmx</Template>
  <TotalTime>12647</TotalTime>
  <Words>3480</Words>
  <Application>Microsoft Macintosh PowerPoint</Application>
  <PresentationFormat>Affichage à l'écran (4:3)</PresentationFormat>
  <Paragraphs>467</Paragraphs>
  <Slides>48</Slides>
  <Notes>17</Notes>
  <HiddenSlides>2</HiddenSlides>
  <MMClips>1</MMClips>
  <ScaleCrop>false</ScaleCrop>
  <HeadingPairs>
    <vt:vector size="8" baseType="variant">
      <vt:variant>
        <vt:lpstr>Polices utilisées</vt:lpstr>
      </vt:variant>
      <vt:variant>
        <vt:i4>14</vt:i4>
      </vt:variant>
      <vt:variant>
        <vt:lpstr>Thème</vt:lpstr>
      </vt:variant>
      <vt:variant>
        <vt:i4>4</vt:i4>
      </vt:variant>
      <vt:variant>
        <vt:lpstr>Serveurs OLE incorporés</vt:lpstr>
      </vt:variant>
      <vt:variant>
        <vt:i4>1</vt:i4>
      </vt:variant>
      <vt:variant>
        <vt:lpstr>Titres des diapositives</vt:lpstr>
      </vt:variant>
      <vt:variant>
        <vt:i4>48</vt:i4>
      </vt:variant>
    </vt:vector>
  </HeadingPairs>
  <TitlesOfParts>
    <vt:vector size="67" baseType="lpstr">
      <vt:lpstr>Arial</vt:lpstr>
      <vt:lpstr>Arial Black</vt:lpstr>
      <vt:lpstr>Arial Rounded MT Bold</vt:lpstr>
      <vt:lpstr>Bernhard Modern Roman</vt:lpstr>
      <vt:lpstr>Calibri</vt:lpstr>
      <vt:lpstr>Calibri (Corps)</vt:lpstr>
      <vt:lpstr>Candara</vt:lpstr>
      <vt:lpstr>Comic Sans MS</vt:lpstr>
      <vt:lpstr>Courier New</vt:lpstr>
      <vt:lpstr>Garamond</vt:lpstr>
      <vt:lpstr>Tahoma</vt:lpstr>
      <vt:lpstr>Times New Roman</vt:lpstr>
      <vt:lpstr>Trebuchet MS</vt:lpstr>
      <vt:lpstr>Wingdings</vt:lpstr>
      <vt:lpstr>HORNULM15</vt:lpstr>
      <vt:lpstr>Conception personnalisée</vt:lpstr>
      <vt:lpstr>1_Conception personnalisée</vt:lpstr>
      <vt:lpstr>HD2021</vt:lpstr>
      <vt:lpstr>MS_ClipArt_Gallery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Structure du SIGMET :  Type de renseignement  Localisation   Déplacement  Évolution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didier Horn</cp:lastModifiedBy>
  <cp:revision>686</cp:revision>
  <cp:lastPrinted>2012-11-27T09:14:51Z</cp:lastPrinted>
  <dcterms:created xsi:type="dcterms:W3CDTF">2012-12-10T07:37:56Z</dcterms:created>
  <dcterms:modified xsi:type="dcterms:W3CDTF">2021-04-16T15:18:38Z</dcterms:modified>
  <cp:category/>
</cp:coreProperties>
</file>