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2" r:id="rId3"/>
    <p:sldMasterId id="2147483697" r:id="rId4"/>
    <p:sldMasterId id="2147483703" r:id="rId5"/>
    <p:sldMasterId id="2147483708" r:id="rId6"/>
  </p:sldMasterIdLst>
  <p:notesMasterIdLst>
    <p:notesMasterId r:id="rId39"/>
  </p:notesMasterIdLst>
  <p:sldIdLst>
    <p:sldId id="270" r:id="rId7"/>
    <p:sldId id="342" r:id="rId8"/>
    <p:sldId id="350" r:id="rId9"/>
    <p:sldId id="326" r:id="rId10"/>
    <p:sldId id="351" r:id="rId11"/>
    <p:sldId id="349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52" r:id="rId23"/>
    <p:sldId id="357" r:id="rId24"/>
    <p:sldId id="358" r:id="rId25"/>
    <p:sldId id="362" r:id="rId26"/>
    <p:sldId id="262" r:id="rId27"/>
    <p:sldId id="264" r:id="rId28"/>
    <p:sldId id="361" r:id="rId29"/>
    <p:sldId id="359" r:id="rId30"/>
    <p:sldId id="258" r:id="rId31"/>
    <p:sldId id="367" r:id="rId32"/>
    <p:sldId id="369" r:id="rId33"/>
    <p:sldId id="260" r:id="rId34"/>
    <p:sldId id="364" r:id="rId35"/>
    <p:sldId id="363" r:id="rId36"/>
    <p:sldId id="365" r:id="rId37"/>
    <p:sldId id="366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A6"/>
    <a:srgbClr val="C00000"/>
    <a:srgbClr val="0070C0"/>
    <a:srgbClr val="FF0000"/>
    <a:srgbClr val="C8D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3" autoAdjust="0"/>
    <p:restoredTop sz="95256" autoAdjust="0"/>
  </p:normalViewPr>
  <p:slideViewPr>
    <p:cSldViewPr>
      <p:cViewPr varScale="1">
        <p:scale>
          <a:sx n="112" d="100"/>
          <a:sy n="112" d="100"/>
        </p:scale>
        <p:origin x="155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2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15F98-2F0E-4767-ACE2-83838C608FF0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26855-91F0-4E58-8B5B-2C7D4BB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41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Espacements : Une attention particulière est apporté à la turbulence de sillage.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26855-91F0-4E58-8B5B-2C7D4BBE7D4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44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carte VAC peut également être composé d’une page d’aire de stationnement.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26855-91F0-4E58-8B5B-2C7D4BBE7D4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37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aérodromes à proximité indiqués sur les cartes d’approches sont exclusivement des AD ouvert à la CAP</a:t>
            </a:r>
          </a:p>
          <a:p>
            <a:r>
              <a:rPr lang="fr-FR" dirty="0"/>
              <a:t>Les coordonnées ainsi que les descriptifs des points VFR sont donnés dans les pages d’informations.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26855-91F0-4E58-8B5B-2C7D4BBE7D4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36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AD indiqués sur cette carte sont uniquement des AD ouvert à la CAP.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26855-91F0-4E58-8B5B-2C7D4BBE7D4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30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26855-91F0-4E58-8B5B-2C7D4BBE7D4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45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26855-91F0-4E58-8B5B-2C7D4BBE7D4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85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aérodromes sont également répertoriés sur BASULM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26855-91F0-4E58-8B5B-2C7D4BBE7D4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84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52C5DF-CACA-A844-B1A4-356117CC93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73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3D55D-C9C8-184A-9FE5-9305984C9065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367069-552B-9745-A620-FFA4BB17C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22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3D55D-C9C8-184A-9FE5-9305984C9065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367069-552B-9745-A620-FFA4BB17C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9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8C3691-3933-7640-8325-45E61A990B1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23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52C5DF-CACA-A844-B1A4-356117CC93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80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03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24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81C201-47D2-B54D-AF43-716AA3C596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04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0130DF-1851-694C-BD7C-40C18A4A29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482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8C3691-3933-7640-8325-45E61A990B1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30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52C5DF-CACA-A844-B1A4-356117CC93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72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8C3691-3933-7640-8325-45E61A990B1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783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318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30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1C201-47D2-B54D-AF43-716AA3C596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959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130DF-1851-694C-BD7C-40C18A4A29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422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D55D-C9C8-184A-9FE5-9305984C9065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7069-552B-9745-A620-FFA4BB17C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671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010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389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81C201-47D2-B54D-AF43-716AA3C596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566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0130DF-1851-694C-BD7C-40C18A4A29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367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2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E88CB5-45A5-4845-B891-198D13CE703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372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759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1C201-47D2-B54D-AF43-716AA3C596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55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Didier HORN-v3/2012 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130DF-1851-694C-BD7C-40C18A4A29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469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D55D-C9C8-184A-9FE5-9305984C9065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7069-552B-9745-A620-FFA4BB17C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095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8C3691-3933-7640-8325-45E61A990B1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009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52C5DF-CACA-A844-B1A4-356117CC93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3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0E5EB-6A07-9B40-AFEB-CBFF29A1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E70A8D-80E5-BD44-B9E6-9A6A732F1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8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F30A60-7FEC-6445-818A-62FB153E7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1CABBF-FD5A-6C4B-9530-6229E984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Didier HORN - V1/2019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DDC710-9EE8-A249-8EA9-92772F79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0F1AB0BF-B9AA-4348-B7F0-44DB22B9A2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79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A721-D798-4F31-A520-2C2AFBF7C085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B85A-4A80-46F6-89DE-8BA3FFD6E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00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8C3691-3933-7640-8325-45E61A990B1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50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52C5DF-CACA-A844-B1A4-356117CC93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67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D55D-C9C8-184A-9FE5-9305984C9065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7069-552B-9745-A620-FFA4BB17C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86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6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697" y="6627690"/>
            <a:ext cx="1367682" cy="246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1" b="0" dirty="0">
                <a:latin typeface="Candara"/>
                <a:cs typeface="Haettenschweiler"/>
              </a:rPr>
              <a:t>Didier HORN – V1.13 </a:t>
            </a:r>
            <a:r>
              <a:rPr lang="fr-FR" sz="1001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1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7" y="6316459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53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4" r:id="rId5"/>
    <p:sldLayoutId id="2147483681" r:id="rId6"/>
    <p:sldLayoutId id="2147483682" r:id="rId7"/>
  </p:sldLayoutIdLst>
  <p:txStyles>
    <p:titleStyle>
      <a:lvl1pPr algn="ctr" defTabSz="4571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45716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45716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457165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45716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45716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4571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4571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4571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4571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4571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4571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4571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4571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4571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3D55D-C9C8-184A-9FE5-9305984C9065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67069-552B-9745-A620-FFA4BB17C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56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84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4" r:id="rId5"/>
    <p:sldLayoutId id="214748371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23100-93E5-8844-AA00-2D44DC6C7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713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621D4D6A-5DD5-2146-BB7E-79A4164E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43"/>
            <a:ext cx="7886700" cy="47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CB83D-1D49-B945-89BD-CBF5E37258F6}"/>
              </a:ext>
            </a:extLst>
          </p:cNvPr>
          <p:cNvSpPr>
            <a:spLocks noChangeAspect="1"/>
          </p:cNvSpPr>
          <p:nvPr/>
        </p:nvSpPr>
        <p:spPr>
          <a:xfrm>
            <a:off x="7965954" y="6406345"/>
            <a:ext cx="1188000" cy="45165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5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marL="0" algn="ctr" defTabSz="914400" rtl="0" eaLnBrk="1" latinLnBrk="0" hangingPunct="1">
        <a:lnSpc>
          <a:spcPct val="90000"/>
        </a:lnSpc>
        <a:spcBef>
          <a:spcPct val="50000"/>
        </a:spcBef>
        <a:buNone/>
        <a:defRPr lang="fr-FR" sz="2400" b="0" kern="1200" dirty="0">
          <a:solidFill>
            <a:schemeClr val="accent1">
              <a:lumMod val="75000"/>
            </a:schemeClr>
          </a:solidFill>
          <a:latin typeface="+mj-lt"/>
          <a:ea typeface="+mn-ea"/>
          <a:cs typeface="+mn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.Hiragino Kaku Gothic Interface W3"/>
        <a:buChar char="◉"/>
        <a:defRPr lang="fr-FR" sz="2000" b="0" kern="1200" dirty="0">
          <a:solidFill>
            <a:srgbClr val="C00000"/>
          </a:solidFill>
          <a:latin typeface="+mj-lt"/>
          <a:ea typeface="+mj-ea"/>
          <a:cs typeface="+mj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10/04/2021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06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23100-93E5-8844-AA00-2D44DC6C7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713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621D4D6A-5DD5-2146-BB7E-79A4164E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43"/>
            <a:ext cx="7886700" cy="47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CB83D-1D49-B945-89BD-CBF5E37258F6}"/>
              </a:ext>
            </a:extLst>
          </p:cNvPr>
          <p:cNvSpPr>
            <a:spLocks noChangeAspect="1"/>
          </p:cNvSpPr>
          <p:nvPr/>
        </p:nvSpPr>
        <p:spPr>
          <a:xfrm>
            <a:off x="7965954" y="6406345"/>
            <a:ext cx="1188000" cy="45165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44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6" r:id="rId6"/>
    <p:sldLayoutId id="2147483717" r:id="rId7"/>
  </p:sldLayoutIdLst>
  <p:txStyles>
    <p:titleStyle>
      <a:lvl1pPr marL="0" algn="ctr" defTabSz="914400" rtl="0" eaLnBrk="1" latinLnBrk="0" hangingPunct="1">
        <a:lnSpc>
          <a:spcPct val="90000"/>
        </a:lnSpc>
        <a:spcBef>
          <a:spcPct val="50000"/>
        </a:spcBef>
        <a:buNone/>
        <a:defRPr lang="fr-FR" sz="2400" b="0" kern="1200" dirty="0">
          <a:solidFill>
            <a:schemeClr val="accent1">
              <a:lumMod val="75000"/>
            </a:schemeClr>
          </a:solidFill>
          <a:latin typeface="+mj-lt"/>
          <a:ea typeface="+mn-ea"/>
          <a:cs typeface="+mn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.Hiragino Kaku Gothic Interface W3"/>
        <a:buChar char="◉"/>
        <a:defRPr lang="fr-FR" sz="2000" b="0" kern="1200" dirty="0">
          <a:solidFill>
            <a:srgbClr val="C00000"/>
          </a:solidFill>
          <a:latin typeface="+mj-lt"/>
          <a:ea typeface="+mj-ea"/>
          <a:cs typeface="+mj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tiff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a.aviation-civile.gouv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30250" y="1268761"/>
            <a:ext cx="7683500" cy="36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7" tIns="152353" bIns="38089" anchor="ctr">
            <a:prstTxWarp prst="textNoShape">
              <a:avLst/>
            </a:prstTxWarp>
            <a:spAutoFit/>
          </a:bodyPr>
          <a:lstStyle/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Les différents statuts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Règles en circuit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Infrastructures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Intégration et circuit d’aérodrome standard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Signalisations visuelle et lumineuse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Carte d’atterrissage à vue (VAC)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Fiche BASULM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endParaRPr lang="fr-FR" sz="1801" b="1" dirty="0">
              <a:ln w="1905"/>
              <a:solidFill>
                <a:srgbClr val="4F81B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ＭＳ Ｐゴシック" charset="-128"/>
              <a:cs typeface="Trebuchet M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43615" y="1412793"/>
            <a:ext cx="6248400" cy="3979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801" dirty="0">
              <a:solidFill>
                <a:prstClr val="black"/>
              </a:solidFill>
              <a:latin typeface="Canda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E59F761A-6EDE-7449-9E16-D9743284CC0B}"/>
              </a:ext>
            </a:extLst>
          </p:cNvPr>
          <p:cNvSpPr/>
          <p:nvPr/>
        </p:nvSpPr>
        <p:spPr>
          <a:xfrm>
            <a:off x="827584" y="2650615"/>
            <a:ext cx="7632847" cy="3754186"/>
          </a:xfrm>
          <a:prstGeom prst="rect">
            <a:avLst/>
          </a:prstGeom>
          <a:solidFill>
            <a:schemeClr val="accent3">
              <a:lumMod val="60000"/>
              <a:lumOff val="40000"/>
              <a:alpha val="51000"/>
            </a:scheme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902BA54-6ECE-7245-950F-8F8D7B9327D8}"/>
              </a:ext>
            </a:extLst>
          </p:cNvPr>
          <p:cNvSpPr/>
          <p:nvPr/>
        </p:nvSpPr>
        <p:spPr>
          <a:xfrm>
            <a:off x="1093991" y="3582024"/>
            <a:ext cx="5256664" cy="864096"/>
          </a:xfrm>
          <a:prstGeom prst="roundRect">
            <a:avLst>
              <a:gd name="adj" fmla="val 963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1CCF30F-EF78-864B-B102-9DEA6511B757}"/>
              </a:ext>
            </a:extLst>
          </p:cNvPr>
          <p:cNvGrpSpPr/>
          <p:nvPr/>
        </p:nvGrpSpPr>
        <p:grpSpPr>
          <a:xfrm>
            <a:off x="2051719" y="4302144"/>
            <a:ext cx="3354001" cy="727465"/>
            <a:chOff x="1760580" y="3889751"/>
            <a:chExt cx="5644382" cy="1544804"/>
          </a:xfrm>
        </p:grpSpPr>
        <p:grpSp>
          <p:nvGrpSpPr>
            <p:cNvPr id="5" name="Grouper 4"/>
            <p:cNvGrpSpPr/>
            <p:nvPr/>
          </p:nvGrpSpPr>
          <p:grpSpPr>
            <a:xfrm>
              <a:off x="1760590" y="4210668"/>
              <a:ext cx="5644372" cy="1223887"/>
              <a:chOff x="1760575" y="4210658"/>
              <a:chExt cx="5644371" cy="1223885"/>
            </a:xfrm>
          </p:grpSpPr>
          <p:grpSp>
            <p:nvGrpSpPr>
              <p:cNvPr id="14" name="Grouper 13"/>
              <p:cNvGrpSpPr/>
              <p:nvPr/>
            </p:nvGrpSpPr>
            <p:grpSpPr>
              <a:xfrm>
                <a:off x="1760575" y="4210658"/>
                <a:ext cx="5622850" cy="1223885"/>
                <a:chOff x="1638300" y="3817938"/>
                <a:chExt cx="6224588" cy="1223885"/>
              </a:xfrm>
            </p:grpSpPr>
            <p:sp>
              <p:nvSpPr>
                <p:cNvPr id="15" name="Rectangle 2"/>
                <p:cNvSpPr>
                  <a:spLocks noChangeArrowheads="1"/>
                </p:cNvSpPr>
                <p:nvPr/>
              </p:nvSpPr>
              <p:spPr bwMode="auto">
                <a:xfrm>
                  <a:off x="7607300" y="3817938"/>
                  <a:ext cx="255588" cy="447675"/>
                </a:xfrm>
                <a:prstGeom prst="rect">
                  <a:avLst/>
                </a:prstGeom>
                <a:solidFill>
                  <a:srgbClr val="7F7F7F"/>
                </a:solidFill>
                <a:ln w="6350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6" name="AutoShape 3"/>
                <p:cNvSpPr>
                  <a:spLocks noChangeArrowheads="1"/>
                </p:cNvSpPr>
                <p:nvPr/>
              </p:nvSpPr>
              <p:spPr bwMode="auto">
                <a:xfrm>
                  <a:off x="1638300" y="4262968"/>
                  <a:ext cx="6224588" cy="185112"/>
                </a:xfrm>
                <a:custGeom>
                  <a:avLst/>
                  <a:gdLst>
                    <a:gd name="connsiteX0" fmla="*/ 0 w 5622850"/>
                    <a:gd name="connsiteY0" fmla="*/ 49743 h 298450"/>
                    <a:gd name="connsiteX1" fmla="*/ 49743 w 5622850"/>
                    <a:gd name="connsiteY1" fmla="*/ 0 h 298450"/>
                    <a:gd name="connsiteX2" fmla="*/ 5573107 w 5622850"/>
                    <a:gd name="connsiteY2" fmla="*/ 0 h 298450"/>
                    <a:gd name="connsiteX3" fmla="*/ 5622850 w 5622850"/>
                    <a:gd name="connsiteY3" fmla="*/ 49743 h 298450"/>
                    <a:gd name="connsiteX4" fmla="*/ 5622850 w 5622850"/>
                    <a:gd name="connsiteY4" fmla="*/ 248707 h 298450"/>
                    <a:gd name="connsiteX5" fmla="*/ 5573107 w 5622850"/>
                    <a:gd name="connsiteY5" fmla="*/ 298450 h 298450"/>
                    <a:gd name="connsiteX6" fmla="*/ 49743 w 5622850"/>
                    <a:gd name="connsiteY6" fmla="*/ 298450 h 298450"/>
                    <a:gd name="connsiteX7" fmla="*/ 0 w 5622850"/>
                    <a:gd name="connsiteY7" fmla="*/ 248707 h 298450"/>
                    <a:gd name="connsiteX8" fmla="*/ 0 w 5622850"/>
                    <a:gd name="connsiteY8" fmla="*/ 49743 h 298450"/>
                    <a:gd name="connsiteX0" fmla="*/ 0 w 5622850"/>
                    <a:gd name="connsiteY0" fmla="*/ 49743 h 298450"/>
                    <a:gd name="connsiteX1" fmla="*/ 49743 w 5622850"/>
                    <a:gd name="connsiteY1" fmla="*/ 0 h 298450"/>
                    <a:gd name="connsiteX2" fmla="*/ 5622850 w 5622850"/>
                    <a:gd name="connsiteY2" fmla="*/ 49743 h 298450"/>
                    <a:gd name="connsiteX3" fmla="*/ 5622850 w 5622850"/>
                    <a:gd name="connsiteY3" fmla="*/ 248707 h 298450"/>
                    <a:gd name="connsiteX4" fmla="*/ 5573107 w 5622850"/>
                    <a:gd name="connsiteY4" fmla="*/ 298450 h 298450"/>
                    <a:gd name="connsiteX5" fmla="*/ 49743 w 5622850"/>
                    <a:gd name="connsiteY5" fmla="*/ 298450 h 298450"/>
                    <a:gd name="connsiteX6" fmla="*/ 0 w 5622850"/>
                    <a:gd name="connsiteY6" fmla="*/ 248707 h 298450"/>
                    <a:gd name="connsiteX7" fmla="*/ 0 w 5622850"/>
                    <a:gd name="connsiteY7" fmla="*/ 49743 h 298450"/>
                    <a:gd name="connsiteX0" fmla="*/ 0 w 5622850"/>
                    <a:gd name="connsiteY0" fmla="*/ 50800 h 299507"/>
                    <a:gd name="connsiteX1" fmla="*/ 49743 w 5622850"/>
                    <a:gd name="connsiteY1" fmla="*/ 1057 h 299507"/>
                    <a:gd name="connsiteX2" fmla="*/ 5622850 w 5622850"/>
                    <a:gd name="connsiteY2" fmla="*/ 0 h 299507"/>
                    <a:gd name="connsiteX3" fmla="*/ 5622850 w 5622850"/>
                    <a:gd name="connsiteY3" fmla="*/ 249764 h 299507"/>
                    <a:gd name="connsiteX4" fmla="*/ 5573107 w 5622850"/>
                    <a:gd name="connsiteY4" fmla="*/ 299507 h 299507"/>
                    <a:gd name="connsiteX5" fmla="*/ 49743 w 5622850"/>
                    <a:gd name="connsiteY5" fmla="*/ 299507 h 299507"/>
                    <a:gd name="connsiteX6" fmla="*/ 0 w 5622850"/>
                    <a:gd name="connsiteY6" fmla="*/ 249764 h 299507"/>
                    <a:gd name="connsiteX7" fmla="*/ 0 w 5622850"/>
                    <a:gd name="connsiteY7" fmla="*/ 50800 h 299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22850" h="299507">
                      <a:moveTo>
                        <a:pt x="0" y="50800"/>
                      </a:moveTo>
                      <a:cubicBezTo>
                        <a:pt x="0" y="23328"/>
                        <a:pt x="22271" y="1057"/>
                        <a:pt x="49743" y="1057"/>
                      </a:cubicBezTo>
                      <a:lnTo>
                        <a:pt x="5622850" y="0"/>
                      </a:lnTo>
                      <a:lnTo>
                        <a:pt x="5622850" y="249764"/>
                      </a:lnTo>
                      <a:cubicBezTo>
                        <a:pt x="5622850" y="277236"/>
                        <a:pt x="5600579" y="299507"/>
                        <a:pt x="5573107" y="299507"/>
                      </a:cubicBezTo>
                      <a:lnTo>
                        <a:pt x="49743" y="299507"/>
                      </a:lnTo>
                      <a:cubicBezTo>
                        <a:pt x="22271" y="299507"/>
                        <a:pt x="0" y="277236"/>
                        <a:pt x="0" y="249764"/>
                      </a:cubicBezTo>
                      <a:lnTo>
                        <a:pt x="0" y="5080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01" dirty="0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" name="AutoShape 4"/>
                <p:cNvSpPr>
                  <a:spLocks noChangeArrowheads="1"/>
                </p:cNvSpPr>
                <p:nvPr/>
              </p:nvSpPr>
              <p:spPr bwMode="auto">
                <a:xfrm>
                  <a:off x="4174169" y="4261380"/>
                  <a:ext cx="1237203" cy="78044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F7F7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01" dirty="0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" name="Rectangle 5"/>
                <p:cNvSpPr>
                  <a:spLocks noChangeArrowheads="1"/>
                </p:cNvSpPr>
                <p:nvPr/>
              </p:nvSpPr>
              <p:spPr bwMode="auto">
                <a:xfrm>
                  <a:off x="1638300" y="3929063"/>
                  <a:ext cx="254000" cy="447675"/>
                </a:xfrm>
                <a:prstGeom prst="rect">
                  <a:avLst/>
                </a:prstGeom>
                <a:solidFill>
                  <a:srgbClr val="7F7F7F"/>
                </a:solidFill>
                <a:ln w="6350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01" dirty="0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</p:grpSp>
          <p:sp>
            <p:nvSpPr>
              <p:cNvPr id="24" name="Line 6"/>
              <p:cNvSpPr>
                <a:spLocks noChangeShapeType="1"/>
              </p:cNvSpPr>
              <p:nvPr/>
            </p:nvSpPr>
            <p:spPr bwMode="auto">
              <a:xfrm>
                <a:off x="1761421" y="4590600"/>
                <a:ext cx="254000" cy="1587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black"/>
                  </a:solidFill>
                  <a:latin typeface="Tahoma" charset="0"/>
                </a:endParaRPr>
              </a:p>
            </p:txBody>
          </p:sp>
          <p:sp>
            <p:nvSpPr>
              <p:cNvPr id="85" name="Line 6"/>
              <p:cNvSpPr>
                <a:spLocks noChangeShapeType="1"/>
              </p:cNvSpPr>
              <p:nvPr/>
            </p:nvSpPr>
            <p:spPr bwMode="auto">
              <a:xfrm>
                <a:off x="7150946" y="4577900"/>
                <a:ext cx="254000" cy="1587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grpSp>
          <p:nvGrpSpPr>
            <p:cNvPr id="4" name="Grouper 3"/>
            <p:cNvGrpSpPr/>
            <p:nvPr/>
          </p:nvGrpSpPr>
          <p:grpSpPr>
            <a:xfrm>
              <a:off x="1760580" y="3889751"/>
              <a:ext cx="5622853" cy="539999"/>
              <a:chOff x="1760575" y="3889734"/>
              <a:chExt cx="5622850" cy="539999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60575" y="3889734"/>
                <a:ext cx="5622850" cy="539999"/>
              </a:xfrm>
              <a:prstGeom prst="rect">
                <a:avLst/>
              </a:prstGeom>
            </p:spPr>
          </p:pic>
          <p:sp>
            <p:nvSpPr>
              <p:cNvPr id="3" name="Rectangle 2"/>
              <p:cNvSpPr>
                <a:spLocks noChangeAspect="1"/>
              </p:cNvSpPr>
              <p:nvPr/>
            </p:nvSpPr>
            <p:spPr>
              <a:xfrm>
                <a:off x="2317750" y="4277333"/>
                <a:ext cx="243000" cy="14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white"/>
                  </a:solidFill>
                  <a:latin typeface="Candara"/>
                </a:endParaRPr>
              </a:p>
            </p:txBody>
          </p:sp>
        </p:grpSp>
      </p:grpSp>
      <p:grpSp>
        <p:nvGrpSpPr>
          <p:cNvPr id="26" name="Grouper 25"/>
          <p:cNvGrpSpPr>
            <a:grpSpLocks noChangeAspect="1"/>
          </p:cNvGrpSpPr>
          <p:nvPr/>
        </p:nvGrpSpPr>
        <p:grpSpPr>
          <a:xfrm flipH="1">
            <a:off x="2665791" y="5027184"/>
            <a:ext cx="269403" cy="239293"/>
            <a:chOff x="5162550" y="3824972"/>
            <a:chExt cx="2342569" cy="2435151"/>
          </a:xfrm>
        </p:grpSpPr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5162550" y="3832423"/>
              <a:ext cx="60325" cy="242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52400" dist="12700" dir="8760000" sy="-23000" kx="800400" algn="br">
                <a:srgbClr val="000000">
                  <a:alpha val="1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>
                <a:solidFill>
                  <a:prstClr val="black"/>
                </a:solidFill>
                <a:latin typeface="Tahoma" charset="0"/>
              </a:endParaRPr>
            </a:p>
          </p:txBody>
        </p:sp>
        <p:grpSp>
          <p:nvGrpSpPr>
            <p:cNvPr id="39" name="Grouper 38"/>
            <p:cNvGrpSpPr/>
            <p:nvPr/>
          </p:nvGrpSpPr>
          <p:grpSpPr>
            <a:xfrm>
              <a:off x="5257798" y="3824972"/>
              <a:ext cx="2247321" cy="791642"/>
              <a:chOff x="3067048" y="1905649"/>
              <a:chExt cx="2859321" cy="1099548"/>
            </a:xfrm>
            <a:effectLst>
              <a:outerShdw blurRad="127000" dist="76200" dir="2700000" algn="br">
                <a:srgbClr val="000000">
                  <a:alpha val="43000"/>
                </a:srgbClr>
              </a:outerShdw>
            </a:effectLst>
          </p:grpSpPr>
          <p:sp>
            <p:nvSpPr>
              <p:cNvPr id="40" name="Trapèze 39"/>
              <p:cNvSpPr/>
              <p:nvPr/>
            </p:nvSpPr>
            <p:spPr>
              <a:xfrm rot="5400000" flipH="1">
                <a:off x="3597980" y="2147068"/>
                <a:ext cx="848464" cy="605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41" name="Trapèze 40"/>
              <p:cNvSpPr/>
              <p:nvPr/>
            </p:nvSpPr>
            <p:spPr>
              <a:xfrm rot="5400000" flipH="1">
                <a:off x="2856206" y="2116491"/>
                <a:ext cx="1099548" cy="677864"/>
              </a:xfrm>
              <a:prstGeom prst="trapezoid">
                <a:avLst>
                  <a:gd name="adj" fmla="val 1375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42" name="Trapèze 41"/>
              <p:cNvSpPr/>
              <p:nvPr/>
            </p:nvSpPr>
            <p:spPr>
              <a:xfrm rot="5400000" flipH="1">
                <a:off x="4282243" y="2163967"/>
                <a:ext cx="668464" cy="569863"/>
              </a:xfrm>
              <a:prstGeom prst="trapezoid">
                <a:avLst>
                  <a:gd name="adj" fmla="val 13759"/>
                </a:avLst>
              </a:prstGeom>
              <a:solidFill>
                <a:srgbClr val="C050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43" name="Trapèze 42"/>
              <p:cNvSpPr/>
              <p:nvPr/>
            </p:nvSpPr>
            <p:spPr>
              <a:xfrm rot="5400000" flipH="1">
                <a:off x="4940006" y="2163599"/>
                <a:ext cx="488464" cy="569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44" name="Trapèze 43"/>
              <p:cNvSpPr/>
              <p:nvPr/>
            </p:nvSpPr>
            <p:spPr>
              <a:xfrm rot="5400000" flipH="1">
                <a:off x="5523207" y="2221799"/>
                <a:ext cx="344462" cy="461863"/>
              </a:xfrm>
              <a:prstGeom prst="trapezoid">
                <a:avLst>
                  <a:gd name="adj" fmla="val 13759"/>
                </a:avLst>
              </a:prstGeom>
              <a:solidFill>
                <a:srgbClr val="C050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white"/>
                  </a:solidFill>
                  <a:latin typeface="Candara"/>
                </a:endParaRPr>
              </a:p>
            </p:txBody>
          </p:sp>
        </p:grpSp>
      </p:grp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circuit de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piste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et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intégration</a:t>
            </a:r>
            <a:endParaRPr lang="en-US" sz="1801" b="1" cap="all" spc="49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ndara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0BF2216-879C-1642-944F-B1B2F0F20EBE}"/>
              </a:ext>
            </a:extLst>
          </p:cNvPr>
          <p:cNvSpPr/>
          <p:nvPr/>
        </p:nvSpPr>
        <p:spPr>
          <a:xfrm rot="16200000" flipV="1">
            <a:off x="4139603" y="1842905"/>
            <a:ext cx="2287907" cy="4123289"/>
          </a:xfrm>
          <a:custGeom>
            <a:avLst/>
            <a:gdLst>
              <a:gd name="connsiteX0" fmla="*/ 0 w 4399441"/>
              <a:gd name="connsiteY0" fmla="*/ 381021 h 1947461"/>
              <a:gd name="connsiteX1" fmla="*/ 381021 w 4399441"/>
              <a:gd name="connsiteY1" fmla="*/ 0 h 1947461"/>
              <a:gd name="connsiteX2" fmla="*/ 4018420 w 4399441"/>
              <a:gd name="connsiteY2" fmla="*/ 0 h 1947461"/>
              <a:gd name="connsiteX3" fmla="*/ 4399441 w 4399441"/>
              <a:gd name="connsiteY3" fmla="*/ 381021 h 1947461"/>
              <a:gd name="connsiteX4" fmla="*/ 4399441 w 4399441"/>
              <a:gd name="connsiteY4" fmla="*/ 1566440 h 1947461"/>
              <a:gd name="connsiteX5" fmla="*/ 4018420 w 4399441"/>
              <a:gd name="connsiteY5" fmla="*/ 1947461 h 1947461"/>
              <a:gd name="connsiteX6" fmla="*/ 381021 w 4399441"/>
              <a:gd name="connsiteY6" fmla="*/ 1947461 h 1947461"/>
              <a:gd name="connsiteX7" fmla="*/ 0 w 4399441"/>
              <a:gd name="connsiteY7" fmla="*/ 1566440 h 1947461"/>
              <a:gd name="connsiteX8" fmla="*/ 0 w 4399441"/>
              <a:gd name="connsiteY8" fmla="*/ 381021 h 1947461"/>
              <a:gd name="connsiteX0" fmla="*/ 381021 w 4399441"/>
              <a:gd name="connsiteY0" fmla="*/ 0 h 1947461"/>
              <a:gd name="connsiteX1" fmla="*/ 4018420 w 4399441"/>
              <a:gd name="connsiteY1" fmla="*/ 0 h 1947461"/>
              <a:gd name="connsiteX2" fmla="*/ 4399441 w 4399441"/>
              <a:gd name="connsiteY2" fmla="*/ 381021 h 1947461"/>
              <a:gd name="connsiteX3" fmla="*/ 4399441 w 4399441"/>
              <a:gd name="connsiteY3" fmla="*/ 1566440 h 1947461"/>
              <a:gd name="connsiteX4" fmla="*/ 4018420 w 4399441"/>
              <a:gd name="connsiteY4" fmla="*/ 1947461 h 1947461"/>
              <a:gd name="connsiteX5" fmla="*/ 381021 w 4399441"/>
              <a:gd name="connsiteY5" fmla="*/ 1947461 h 1947461"/>
              <a:gd name="connsiteX6" fmla="*/ 0 w 4399441"/>
              <a:gd name="connsiteY6" fmla="*/ 1566440 h 1947461"/>
              <a:gd name="connsiteX7" fmla="*/ 0 w 4399441"/>
              <a:gd name="connsiteY7" fmla="*/ 381021 h 1947461"/>
              <a:gd name="connsiteX8" fmla="*/ 472461 w 4399441"/>
              <a:gd name="connsiteY8" fmla="*/ 91440 h 1947461"/>
              <a:gd name="connsiteX0" fmla="*/ 381021 w 4399441"/>
              <a:gd name="connsiteY0" fmla="*/ 0 h 1947461"/>
              <a:gd name="connsiteX1" fmla="*/ 4018420 w 4399441"/>
              <a:gd name="connsiteY1" fmla="*/ 0 h 1947461"/>
              <a:gd name="connsiteX2" fmla="*/ 4399441 w 4399441"/>
              <a:gd name="connsiteY2" fmla="*/ 381021 h 1947461"/>
              <a:gd name="connsiteX3" fmla="*/ 4399441 w 4399441"/>
              <a:gd name="connsiteY3" fmla="*/ 1566440 h 1947461"/>
              <a:gd name="connsiteX4" fmla="*/ 4018420 w 4399441"/>
              <a:gd name="connsiteY4" fmla="*/ 1947461 h 1947461"/>
              <a:gd name="connsiteX5" fmla="*/ 381021 w 4399441"/>
              <a:gd name="connsiteY5" fmla="*/ 1947461 h 1947461"/>
              <a:gd name="connsiteX6" fmla="*/ 0 w 4399441"/>
              <a:gd name="connsiteY6" fmla="*/ 1566440 h 1947461"/>
              <a:gd name="connsiteX7" fmla="*/ 0 w 4399441"/>
              <a:gd name="connsiteY7" fmla="*/ 381021 h 1947461"/>
              <a:gd name="connsiteX0" fmla="*/ 381021 w 4399441"/>
              <a:gd name="connsiteY0" fmla="*/ 0 h 1947461"/>
              <a:gd name="connsiteX1" fmla="*/ 4018420 w 4399441"/>
              <a:gd name="connsiteY1" fmla="*/ 0 h 1947461"/>
              <a:gd name="connsiteX2" fmla="*/ 4399441 w 4399441"/>
              <a:gd name="connsiteY2" fmla="*/ 381021 h 1947461"/>
              <a:gd name="connsiteX3" fmla="*/ 4399441 w 4399441"/>
              <a:gd name="connsiteY3" fmla="*/ 1566440 h 1947461"/>
              <a:gd name="connsiteX4" fmla="*/ 4018420 w 4399441"/>
              <a:gd name="connsiteY4" fmla="*/ 1947461 h 1947461"/>
              <a:gd name="connsiteX5" fmla="*/ 381021 w 4399441"/>
              <a:gd name="connsiteY5" fmla="*/ 1947461 h 1947461"/>
              <a:gd name="connsiteX6" fmla="*/ 0 w 4399441"/>
              <a:gd name="connsiteY6" fmla="*/ 1566440 h 1947461"/>
              <a:gd name="connsiteX0" fmla="*/ 0 w 4018420"/>
              <a:gd name="connsiteY0" fmla="*/ 0 h 1947461"/>
              <a:gd name="connsiteX1" fmla="*/ 3637399 w 4018420"/>
              <a:gd name="connsiteY1" fmla="*/ 0 h 1947461"/>
              <a:gd name="connsiteX2" fmla="*/ 4018420 w 4018420"/>
              <a:gd name="connsiteY2" fmla="*/ 381021 h 1947461"/>
              <a:gd name="connsiteX3" fmla="*/ 4018420 w 4018420"/>
              <a:gd name="connsiteY3" fmla="*/ 1566440 h 1947461"/>
              <a:gd name="connsiteX4" fmla="*/ 3637399 w 4018420"/>
              <a:gd name="connsiteY4" fmla="*/ 1947461 h 1947461"/>
              <a:gd name="connsiteX5" fmla="*/ 0 w 4018420"/>
              <a:gd name="connsiteY5" fmla="*/ 1947461 h 1947461"/>
              <a:gd name="connsiteX0" fmla="*/ 3006644 w 4018420"/>
              <a:gd name="connsiteY0" fmla="*/ 414300 h 1947461"/>
              <a:gd name="connsiteX1" fmla="*/ 3637399 w 4018420"/>
              <a:gd name="connsiteY1" fmla="*/ 0 h 1947461"/>
              <a:gd name="connsiteX2" fmla="*/ 4018420 w 4018420"/>
              <a:gd name="connsiteY2" fmla="*/ 381021 h 1947461"/>
              <a:gd name="connsiteX3" fmla="*/ 4018420 w 4018420"/>
              <a:gd name="connsiteY3" fmla="*/ 1566440 h 1947461"/>
              <a:gd name="connsiteX4" fmla="*/ 3637399 w 4018420"/>
              <a:gd name="connsiteY4" fmla="*/ 1947461 h 1947461"/>
              <a:gd name="connsiteX5" fmla="*/ 0 w 4018420"/>
              <a:gd name="connsiteY5" fmla="*/ 1947461 h 1947461"/>
              <a:gd name="connsiteX0" fmla="*/ 3006644 w 4018420"/>
              <a:gd name="connsiteY0" fmla="*/ 429934 h 1963095"/>
              <a:gd name="connsiteX1" fmla="*/ 3533067 w 4018420"/>
              <a:gd name="connsiteY1" fmla="*/ 0 h 1963095"/>
              <a:gd name="connsiteX2" fmla="*/ 4018420 w 4018420"/>
              <a:gd name="connsiteY2" fmla="*/ 396655 h 1963095"/>
              <a:gd name="connsiteX3" fmla="*/ 4018420 w 4018420"/>
              <a:gd name="connsiteY3" fmla="*/ 1582074 h 1963095"/>
              <a:gd name="connsiteX4" fmla="*/ 3637399 w 4018420"/>
              <a:gd name="connsiteY4" fmla="*/ 1963095 h 1963095"/>
              <a:gd name="connsiteX5" fmla="*/ 0 w 4018420"/>
              <a:gd name="connsiteY5" fmla="*/ 1963095 h 1963095"/>
              <a:gd name="connsiteX0" fmla="*/ 3006644 w 4018420"/>
              <a:gd name="connsiteY0" fmla="*/ 429934 h 1963095"/>
              <a:gd name="connsiteX1" fmla="*/ 3533067 w 4018420"/>
              <a:gd name="connsiteY1" fmla="*/ 0 h 1963095"/>
              <a:gd name="connsiteX2" fmla="*/ 4018420 w 4018420"/>
              <a:gd name="connsiteY2" fmla="*/ 396655 h 1963095"/>
              <a:gd name="connsiteX3" fmla="*/ 4018420 w 4018420"/>
              <a:gd name="connsiteY3" fmla="*/ 1582074 h 1963095"/>
              <a:gd name="connsiteX4" fmla="*/ 3637399 w 4018420"/>
              <a:gd name="connsiteY4" fmla="*/ 1963095 h 1963095"/>
              <a:gd name="connsiteX5" fmla="*/ 0 w 4018420"/>
              <a:gd name="connsiteY5" fmla="*/ 1963095 h 1963095"/>
              <a:gd name="connsiteX0" fmla="*/ 3006644 w 4018420"/>
              <a:gd name="connsiteY0" fmla="*/ 320497 h 1853658"/>
              <a:gd name="connsiteX1" fmla="*/ 3533067 w 4018420"/>
              <a:gd name="connsiteY1" fmla="*/ 0 h 1853658"/>
              <a:gd name="connsiteX2" fmla="*/ 4018420 w 4018420"/>
              <a:gd name="connsiteY2" fmla="*/ 287218 h 1853658"/>
              <a:gd name="connsiteX3" fmla="*/ 4018420 w 4018420"/>
              <a:gd name="connsiteY3" fmla="*/ 1472637 h 1853658"/>
              <a:gd name="connsiteX4" fmla="*/ 3637399 w 4018420"/>
              <a:gd name="connsiteY4" fmla="*/ 1853658 h 1853658"/>
              <a:gd name="connsiteX5" fmla="*/ 0 w 4018420"/>
              <a:gd name="connsiteY5" fmla="*/ 1853658 h 1853658"/>
              <a:gd name="connsiteX0" fmla="*/ 3006644 w 4018420"/>
              <a:gd name="connsiteY0" fmla="*/ 312680 h 1845841"/>
              <a:gd name="connsiteX1" fmla="*/ 3409766 w 4018420"/>
              <a:gd name="connsiteY1" fmla="*/ 0 h 1845841"/>
              <a:gd name="connsiteX2" fmla="*/ 4018420 w 4018420"/>
              <a:gd name="connsiteY2" fmla="*/ 279401 h 1845841"/>
              <a:gd name="connsiteX3" fmla="*/ 4018420 w 4018420"/>
              <a:gd name="connsiteY3" fmla="*/ 1464820 h 1845841"/>
              <a:gd name="connsiteX4" fmla="*/ 3637399 w 4018420"/>
              <a:gd name="connsiteY4" fmla="*/ 1845841 h 1845841"/>
              <a:gd name="connsiteX5" fmla="*/ 0 w 4018420"/>
              <a:gd name="connsiteY5" fmla="*/ 1845841 h 1845841"/>
              <a:gd name="connsiteX0" fmla="*/ 3006644 w 4018420"/>
              <a:gd name="connsiteY0" fmla="*/ 320574 h 1853735"/>
              <a:gd name="connsiteX1" fmla="*/ 3409766 w 4018420"/>
              <a:gd name="connsiteY1" fmla="*/ 7894 h 1853735"/>
              <a:gd name="connsiteX2" fmla="*/ 4018420 w 4018420"/>
              <a:gd name="connsiteY2" fmla="*/ 287295 h 1853735"/>
              <a:gd name="connsiteX3" fmla="*/ 4018420 w 4018420"/>
              <a:gd name="connsiteY3" fmla="*/ 1472714 h 1853735"/>
              <a:gd name="connsiteX4" fmla="*/ 3637399 w 4018420"/>
              <a:gd name="connsiteY4" fmla="*/ 1853735 h 1853735"/>
              <a:gd name="connsiteX5" fmla="*/ 0 w 4018420"/>
              <a:gd name="connsiteY5" fmla="*/ 1853735 h 1853735"/>
              <a:gd name="connsiteX0" fmla="*/ 3006644 w 4018420"/>
              <a:gd name="connsiteY0" fmla="*/ 320574 h 1853735"/>
              <a:gd name="connsiteX1" fmla="*/ 3409766 w 4018420"/>
              <a:gd name="connsiteY1" fmla="*/ 7894 h 1853735"/>
              <a:gd name="connsiteX2" fmla="*/ 4018420 w 4018420"/>
              <a:gd name="connsiteY2" fmla="*/ 287295 h 1853735"/>
              <a:gd name="connsiteX3" fmla="*/ 4018420 w 4018420"/>
              <a:gd name="connsiteY3" fmla="*/ 1472714 h 1853735"/>
              <a:gd name="connsiteX4" fmla="*/ 3637399 w 4018420"/>
              <a:gd name="connsiteY4" fmla="*/ 1853735 h 1853735"/>
              <a:gd name="connsiteX5" fmla="*/ 0 w 4018420"/>
              <a:gd name="connsiteY5" fmla="*/ 1853735 h 1853735"/>
              <a:gd name="connsiteX0" fmla="*/ 3006644 w 4018420"/>
              <a:gd name="connsiteY0" fmla="*/ 320574 h 1853735"/>
              <a:gd name="connsiteX1" fmla="*/ 3409766 w 4018420"/>
              <a:gd name="connsiteY1" fmla="*/ 7894 h 1853735"/>
              <a:gd name="connsiteX2" fmla="*/ 4018420 w 4018420"/>
              <a:gd name="connsiteY2" fmla="*/ 287295 h 1853735"/>
              <a:gd name="connsiteX3" fmla="*/ 4018420 w 4018420"/>
              <a:gd name="connsiteY3" fmla="*/ 1472714 h 1853735"/>
              <a:gd name="connsiteX4" fmla="*/ 3637399 w 4018420"/>
              <a:gd name="connsiteY4" fmla="*/ 1853735 h 1853735"/>
              <a:gd name="connsiteX5" fmla="*/ 0 w 4018420"/>
              <a:gd name="connsiteY5" fmla="*/ 1853735 h 1853735"/>
              <a:gd name="connsiteX0" fmla="*/ 3006644 w 4018420"/>
              <a:gd name="connsiteY0" fmla="*/ 252366 h 1785527"/>
              <a:gd name="connsiteX1" fmla="*/ 3457189 w 4018420"/>
              <a:gd name="connsiteY1" fmla="*/ 14171 h 1785527"/>
              <a:gd name="connsiteX2" fmla="*/ 4018420 w 4018420"/>
              <a:gd name="connsiteY2" fmla="*/ 219087 h 1785527"/>
              <a:gd name="connsiteX3" fmla="*/ 4018420 w 4018420"/>
              <a:gd name="connsiteY3" fmla="*/ 1404506 h 1785527"/>
              <a:gd name="connsiteX4" fmla="*/ 3637399 w 4018420"/>
              <a:gd name="connsiteY4" fmla="*/ 1785527 h 1785527"/>
              <a:gd name="connsiteX5" fmla="*/ 0 w 4018420"/>
              <a:gd name="connsiteY5" fmla="*/ 1785527 h 1785527"/>
              <a:gd name="connsiteX0" fmla="*/ 3006644 w 4027905"/>
              <a:gd name="connsiteY0" fmla="*/ 244701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2921282 w 4027905"/>
              <a:gd name="connsiteY0" fmla="*/ 228149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2921282 w 4027905"/>
              <a:gd name="connsiteY0" fmla="*/ 228149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3005972 w 4027905"/>
              <a:gd name="connsiteY0" fmla="*/ 194716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3005972 w 4027905"/>
              <a:gd name="connsiteY0" fmla="*/ 194716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3005972 w 4027905"/>
              <a:gd name="connsiteY0" fmla="*/ 194716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3005972 w 4027905"/>
              <a:gd name="connsiteY0" fmla="*/ 194716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3005972 w 4027905"/>
              <a:gd name="connsiteY0" fmla="*/ 194716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3005972 w 4027905"/>
              <a:gd name="connsiteY0" fmla="*/ 195128 h 1778274"/>
              <a:gd name="connsiteX1" fmla="*/ 3457189 w 4027905"/>
              <a:gd name="connsiteY1" fmla="*/ 6918 h 1778274"/>
              <a:gd name="connsiteX2" fmla="*/ 4027905 w 4027905"/>
              <a:gd name="connsiteY2" fmla="*/ 308279 h 1778274"/>
              <a:gd name="connsiteX3" fmla="*/ 4018420 w 4027905"/>
              <a:gd name="connsiteY3" fmla="*/ 1397253 h 1778274"/>
              <a:gd name="connsiteX4" fmla="*/ 3637399 w 4027905"/>
              <a:gd name="connsiteY4" fmla="*/ 1778274 h 1778274"/>
              <a:gd name="connsiteX5" fmla="*/ 0 w 4027905"/>
              <a:gd name="connsiteY5" fmla="*/ 1778274 h 1778274"/>
              <a:gd name="connsiteX0" fmla="*/ 3005972 w 4027905"/>
              <a:gd name="connsiteY0" fmla="*/ 195571 h 1778717"/>
              <a:gd name="connsiteX1" fmla="*/ 3457189 w 4027905"/>
              <a:gd name="connsiteY1" fmla="*/ 7361 h 1778717"/>
              <a:gd name="connsiteX2" fmla="*/ 4027905 w 4027905"/>
              <a:gd name="connsiteY2" fmla="*/ 308722 h 1778717"/>
              <a:gd name="connsiteX3" fmla="*/ 4018420 w 4027905"/>
              <a:gd name="connsiteY3" fmla="*/ 1397696 h 1778717"/>
              <a:gd name="connsiteX4" fmla="*/ 3637399 w 4027905"/>
              <a:gd name="connsiteY4" fmla="*/ 1778717 h 1778717"/>
              <a:gd name="connsiteX5" fmla="*/ 0 w 4027905"/>
              <a:gd name="connsiteY5" fmla="*/ 1778717 h 1778717"/>
              <a:gd name="connsiteX0" fmla="*/ 3005972 w 4027905"/>
              <a:gd name="connsiteY0" fmla="*/ 195571 h 1778717"/>
              <a:gd name="connsiteX1" fmla="*/ 3457189 w 4027905"/>
              <a:gd name="connsiteY1" fmla="*/ 7361 h 1778717"/>
              <a:gd name="connsiteX2" fmla="*/ 4027905 w 4027905"/>
              <a:gd name="connsiteY2" fmla="*/ 308722 h 1778717"/>
              <a:gd name="connsiteX3" fmla="*/ 4018420 w 4027905"/>
              <a:gd name="connsiteY3" fmla="*/ 1397696 h 1778717"/>
              <a:gd name="connsiteX4" fmla="*/ 3637399 w 4027905"/>
              <a:gd name="connsiteY4" fmla="*/ 1778717 h 1778717"/>
              <a:gd name="connsiteX5" fmla="*/ 0 w 4027905"/>
              <a:gd name="connsiteY5" fmla="*/ 1778717 h 1778717"/>
              <a:gd name="connsiteX0" fmla="*/ 3005972 w 4027905"/>
              <a:gd name="connsiteY0" fmla="*/ 195571 h 1778717"/>
              <a:gd name="connsiteX1" fmla="*/ 3457189 w 4027905"/>
              <a:gd name="connsiteY1" fmla="*/ 7361 h 1778717"/>
              <a:gd name="connsiteX2" fmla="*/ 4027905 w 4027905"/>
              <a:gd name="connsiteY2" fmla="*/ 308722 h 1778717"/>
              <a:gd name="connsiteX3" fmla="*/ 4018420 w 4027905"/>
              <a:gd name="connsiteY3" fmla="*/ 1397696 h 1778717"/>
              <a:gd name="connsiteX4" fmla="*/ 3637399 w 4027905"/>
              <a:gd name="connsiteY4" fmla="*/ 1778717 h 1778717"/>
              <a:gd name="connsiteX5" fmla="*/ 0 w 4027905"/>
              <a:gd name="connsiteY5" fmla="*/ 1778717 h 1778717"/>
              <a:gd name="connsiteX0" fmla="*/ 3005972 w 4057107"/>
              <a:gd name="connsiteY0" fmla="*/ 195571 h 1778717"/>
              <a:gd name="connsiteX1" fmla="*/ 3457189 w 4057107"/>
              <a:gd name="connsiteY1" fmla="*/ 7361 h 1778717"/>
              <a:gd name="connsiteX2" fmla="*/ 4027905 w 4057107"/>
              <a:gd name="connsiteY2" fmla="*/ 308722 h 1778717"/>
              <a:gd name="connsiteX3" fmla="*/ 4018420 w 4057107"/>
              <a:gd name="connsiteY3" fmla="*/ 1397696 h 1778717"/>
              <a:gd name="connsiteX4" fmla="*/ 3637399 w 4057107"/>
              <a:gd name="connsiteY4" fmla="*/ 1778717 h 1778717"/>
              <a:gd name="connsiteX5" fmla="*/ 0 w 4057107"/>
              <a:gd name="connsiteY5" fmla="*/ 1778717 h 1778717"/>
              <a:gd name="connsiteX0" fmla="*/ 3005972 w 4051750"/>
              <a:gd name="connsiteY0" fmla="*/ 195571 h 1778717"/>
              <a:gd name="connsiteX1" fmla="*/ 3457189 w 4051750"/>
              <a:gd name="connsiteY1" fmla="*/ 7361 h 1778717"/>
              <a:gd name="connsiteX2" fmla="*/ 4027905 w 4051750"/>
              <a:gd name="connsiteY2" fmla="*/ 308722 h 1778717"/>
              <a:gd name="connsiteX3" fmla="*/ 4018420 w 4051750"/>
              <a:gd name="connsiteY3" fmla="*/ 1397696 h 1778717"/>
              <a:gd name="connsiteX4" fmla="*/ 3637399 w 4051750"/>
              <a:gd name="connsiteY4" fmla="*/ 1778717 h 1778717"/>
              <a:gd name="connsiteX5" fmla="*/ 0 w 4051750"/>
              <a:gd name="connsiteY5" fmla="*/ 1778717 h 1778717"/>
              <a:gd name="connsiteX0" fmla="*/ 3005972 w 4049074"/>
              <a:gd name="connsiteY0" fmla="*/ 195571 h 1778717"/>
              <a:gd name="connsiteX1" fmla="*/ 3457189 w 4049074"/>
              <a:gd name="connsiteY1" fmla="*/ 7361 h 1778717"/>
              <a:gd name="connsiteX2" fmla="*/ 4027905 w 4049074"/>
              <a:gd name="connsiteY2" fmla="*/ 308722 h 1778717"/>
              <a:gd name="connsiteX3" fmla="*/ 4018420 w 4049074"/>
              <a:gd name="connsiteY3" fmla="*/ 1397696 h 1778717"/>
              <a:gd name="connsiteX4" fmla="*/ 3637399 w 4049074"/>
              <a:gd name="connsiteY4" fmla="*/ 1778717 h 1778717"/>
              <a:gd name="connsiteX5" fmla="*/ 0 w 4049074"/>
              <a:gd name="connsiteY5" fmla="*/ 1778717 h 1778717"/>
              <a:gd name="connsiteX0" fmla="*/ 3005972 w 4049074"/>
              <a:gd name="connsiteY0" fmla="*/ 193619 h 1776765"/>
              <a:gd name="connsiteX1" fmla="*/ 3457189 w 4049074"/>
              <a:gd name="connsiteY1" fmla="*/ 5409 h 1776765"/>
              <a:gd name="connsiteX2" fmla="*/ 4027905 w 4049074"/>
              <a:gd name="connsiteY2" fmla="*/ 306770 h 1776765"/>
              <a:gd name="connsiteX3" fmla="*/ 4018420 w 4049074"/>
              <a:gd name="connsiteY3" fmla="*/ 1395744 h 1776765"/>
              <a:gd name="connsiteX4" fmla="*/ 3637399 w 4049074"/>
              <a:gd name="connsiteY4" fmla="*/ 1776765 h 1776765"/>
              <a:gd name="connsiteX5" fmla="*/ 0 w 4049074"/>
              <a:gd name="connsiteY5" fmla="*/ 1776765 h 1776765"/>
              <a:gd name="connsiteX0" fmla="*/ 3005972 w 4058775"/>
              <a:gd name="connsiteY0" fmla="*/ 193619 h 1776765"/>
              <a:gd name="connsiteX1" fmla="*/ 3457189 w 4058775"/>
              <a:gd name="connsiteY1" fmla="*/ 5409 h 1776765"/>
              <a:gd name="connsiteX2" fmla="*/ 4040003 w 4058775"/>
              <a:gd name="connsiteY2" fmla="*/ 306770 h 1776765"/>
              <a:gd name="connsiteX3" fmla="*/ 4018420 w 4058775"/>
              <a:gd name="connsiteY3" fmla="*/ 1395744 h 1776765"/>
              <a:gd name="connsiteX4" fmla="*/ 3637399 w 4058775"/>
              <a:gd name="connsiteY4" fmla="*/ 1776765 h 1776765"/>
              <a:gd name="connsiteX5" fmla="*/ 0 w 4058775"/>
              <a:gd name="connsiteY5" fmla="*/ 1776765 h 1776765"/>
              <a:gd name="connsiteX0" fmla="*/ 3005972 w 4046149"/>
              <a:gd name="connsiteY0" fmla="*/ 193619 h 1776765"/>
              <a:gd name="connsiteX1" fmla="*/ 3457189 w 4046149"/>
              <a:gd name="connsiteY1" fmla="*/ 5409 h 1776765"/>
              <a:gd name="connsiteX2" fmla="*/ 4040003 w 4046149"/>
              <a:gd name="connsiteY2" fmla="*/ 306770 h 1776765"/>
              <a:gd name="connsiteX3" fmla="*/ 4018420 w 4046149"/>
              <a:gd name="connsiteY3" fmla="*/ 1395744 h 1776765"/>
              <a:gd name="connsiteX4" fmla="*/ 3637399 w 4046149"/>
              <a:gd name="connsiteY4" fmla="*/ 1776765 h 1776765"/>
              <a:gd name="connsiteX5" fmla="*/ 0 w 4046149"/>
              <a:gd name="connsiteY5" fmla="*/ 1776765 h 1776765"/>
              <a:gd name="connsiteX0" fmla="*/ 3005972 w 4046149"/>
              <a:gd name="connsiteY0" fmla="*/ 193619 h 1776765"/>
              <a:gd name="connsiteX1" fmla="*/ 3457189 w 4046149"/>
              <a:gd name="connsiteY1" fmla="*/ 5409 h 1776765"/>
              <a:gd name="connsiteX2" fmla="*/ 4040003 w 4046149"/>
              <a:gd name="connsiteY2" fmla="*/ 306770 h 1776765"/>
              <a:gd name="connsiteX3" fmla="*/ 4018420 w 4046149"/>
              <a:gd name="connsiteY3" fmla="*/ 1395744 h 1776765"/>
              <a:gd name="connsiteX4" fmla="*/ 3291145 w 4046149"/>
              <a:gd name="connsiteY4" fmla="*/ 1573406 h 1776765"/>
              <a:gd name="connsiteX5" fmla="*/ 0 w 4046149"/>
              <a:gd name="connsiteY5" fmla="*/ 1776765 h 1776765"/>
              <a:gd name="connsiteX0" fmla="*/ 3005972 w 4046149"/>
              <a:gd name="connsiteY0" fmla="*/ 193619 h 1776765"/>
              <a:gd name="connsiteX1" fmla="*/ 3457189 w 4046149"/>
              <a:gd name="connsiteY1" fmla="*/ 5409 h 1776765"/>
              <a:gd name="connsiteX2" fmla="*/ 4040003 w 4046149"/>
              <a:gd name="connsiteY2" fmla="*/ 306770 h 1776765"/>
              <a:gd name="connsiteX3" fmla="*/ 4018420 w 4046149"/>
              <a:gd name="connsiteY3" fmla="*/ 1395744 h 1776765"/>
              <a:gd name="connsiteX4" fmla="*/ 3291145 w 4046149"/>
              <a:gd name="connsiteY4" fmla="*/ 1573406 h 1776765"/>
              <a:gd name="connsiteX5" fmla="*/ 0 w 4046149"/>
              <a:gd name="connsiteY5" fmla="*/ 1776765 h 1776765"/>
              <a:gd name="connsiteX0" fmla="*/ 3005972 w 4041204"/>
              <a:gd name="connsiteY0" fmla="*/ 193619 h 1776765"/>
              <a:gd name="connsiteX1" fmla="*/ 3457189 w 4041204"/>
              <a:gd name="connsiteY1" fmla="*/ 5409 h 1776765"/>
              <a:gd name="connsiteX2" fmla="*/ 4040003 w 4041204"/>
              <a:gd name="connsiteY2" fmla="*/ 306770 h 1776765"/>
              <a:gd name="connsiteX3" fmla="*/ 3795828 w 4041204"/>
              <a:gd name="connsiteY3" fmla="*/ 1023742 h 1776765"/>
              <a:gd name="connsiteX4" fmla="*/ 3291145 w 4041204"/>
              <a:gd name="connsiteY4" fmla="*/ 1573406 h 1776765"/>
              <a:gd name="connsiteX5" fmla="*/ 0 w 4041204"/>
              <a:gd name="connsiteY5" fmla="*/ 1776765 h 1776765"/>
              <a:gd name="connsiteX0" fmla="*/ 3005972 w 3796128"/>
              <a:gd name="connsiteY0" fmla="*/ 196633 h 1779779"/>
              <a:gd name="connsiteX1" fmla="*/ 3457189 w 3796128"/>
              <a:gd name="connsiteY1" fmla="*/ 8423 h 1779779"/>
              <a:gd name="connsiteX2" fmla="*/ 3755581 w 3796128"/>
              <a:gd name="connsiteY2" fmla="*/ 230424 h 1779779"/>
              <a:gd name="connsiteX3" fmla="*/ 3795828 w 3796128"/>
              <a:gd name="connsiteY3" fmla="*/ 1026756 h 1779779"/>
              <a:gd name="connsiteX4" fmla="*/ 3291145 w 3796128"/>
              <a:gd name="connsiteY4" fmla="*/ 1576420 h 1779779"/>
              <a:gd name="connsiteX5" fmla="*/ 0 w 3796128"/>
              <a:gd name="connsiteY5" fmla="*/ 1779779 h 1779779"/>
              <a:gd name="connsiteX0" fmla="*/ 3005972 w 3796128"/>
              <a:gd name="connsiteY0" fmla="*/ 196633 h 1779779"/>
              <a:gd name="connsiteX1" fmla="*/ 3457189 w 3796128"/>
              <a:gd name="connsiteY1" fmla="*/ 8423 h 1779779"/>
              <a:gd name="connsiteX2" fmla="*/ 3755581 w 3796128"/>
              <a:gd name="connsiteY2" fmla="*/ 230424 h 1779779"/>
              <a:gd name="connsiteX3" fmla="*/ 3795828 w 3796128"/>
              <a:gd name="connsiteY3" fmla="*/ 1026756 h 1779779"/>
              <a:gd name="connsiteX4" fmla="*/ 3291145 w 3796128"/>
              <a:gd name="connsiteY4" fmla="*/ 1576420 h 1779779"/>
              <a:gd name="connsiteX5" fmla="*/ 0 w 3796128"/>
              <a:gd name="connsiteY5" fmla="*/ 1779779 h 1779779"/>
              <a:gd name="connsiteX0" fmla="*/ 3005972 w 3796128"/>
              <a:gd name="connsiteY0" fmla="*/ 196633 h 1779779"/>
              <a:gd name="connsiteX1" fmla="*/ 3457189 w 3796128"/>
              <a:gd name="connsiteY1" fmla="*/ 8423 h 1779779"/>
              <a:gd name="connsiteX2" fmla="*/ 3755581 w 3796128"/>
              <a:gd name="connsiteY2" fmla="*/ 230424 h 1779779"/>
              <a:gd name="connsiteX3" fmla="*/ 3795828 w 3796128"/>
              <a:gd name="connsiteY3" fmla="*/ 1026756 h 1779779"/>
              <a:gd name="connsiteX4" fmla="*/ 3291145 w 3796128"/>
              <a:gd name="connsiteY4" fmla="*/ 1576420 h 1779779"/>
              <a:gd name="connsiteX5" fmla="*/ 0 w 3796128"/>
              <a:gd name="connsiteY5" fmla="*/ 1779779 h 1779779"/>
              <a:gd name="connsiteX0" fmla="*/ 3005972 w 3796128"/>
              <a:gd name="connsiteY0" fmla="*/ 196633 h 1779779"/>
              <a:gd name="connsiteX1" fmla="*/ 3457189 w 3796128"/>
              <a:gd name="connsiteY1" fmla="*/ 8423 h 1779779"/>
              <a:gd name="connsiteX2" fmla="*/ 3755581 w 3796128"/>
              <a:gd name="connsiteY2" fmla="*/ 230424 h 1779779"/>
              <a:gd name="connsiteX3" fmla="*/ 3795828 w 3796128"/>
              <a:gd name="connsiteY3" fmla="*/ 1026756 h 1779779"/>
              <a:gd name="connsiteX4" fmla="*/ 3216948 w 3796128"/>
              <a:gd name="connsiteY4" fmla="*/ 1442501 h 1779779"/>
              <a:gd name="connsiteX5" fmla="*/ 0 w 3796128"/>
              <a:gd name="connsiteY5" fmla="*/ 1779779 h 1779779"/>
              <a:gd name="connsiteX0" fmla="*/ 3005972 w 3796128"/>
              <a:gd name="connsiteY0" fmla="*/ 196633 h 1779779"/>
              <a:gd name="connsiteX1" fmla="*/ 3457189 w 3796128"/>
              <a:gd name="connsiteY1" fmla="*/ 8423 h 1779779"/>
              <a:gd name="connsiteX2" fmla="*/ 3755581 w 3796128"/>
              <a:gd name="connsiteY2" fmla="*/ 230424 h 1779779"/>
              <a:gd name="connsiteX3" fmla="*/ 3795828 w 3796128"/>
              <a:gd name="connsiteY3" fmla="*/ 1026756 h 1779779"/>
              <a:gd name="connsiteX4" fmla="*/ 3216948 w 3796128"/>
              <a:gd name="connsiteY4" fmla="*/ 1442501 h 1779779"/>
              <a:gd name="connsiteX5" fmla="*/ 0 w 3796128"/>
              <a:gd name="connsiteY5" fmla="*/ 1779779 h 1779779"/>
              <a:gd name="connsiteX0" fmla="*/ 3005972 w 3796128"/>
              <a:gd name="connsiteY0" fmla="*/ 196633 h 1779779"/>
              <a:gd name="connsiteX1" fmla="*/ 3457189 w 3796128"/>
              <a:gd name="connsiteY1" fmla="*/ 8423 h 1779779"/>
              <a:gd name="connsiteX2" fmla="*/ 3755581 w 3796128"/>
              <a:gd name="connsiteY2" fmla="*/ 230424 h 1779779"/>
              <a:gd name="connsiteX3" fmla="*/ 3795828 w 3796128"/>
              <a:gd name="connsiteY3" fmla="*/ 1026756 h 1779779"/>
              <a:gd name="connsiteX4" fmla="*/ 3142751 w 3796128"/>
              <a:gd name="connsiteY4" fmla="*/ 1373062 h 1779779"/>
              <a:gd name="connsiteX5" fmla="*/ 0 w 3796128"/>
              <a:gd name="connsiteY5" fmla="*/ 1779779 h 1779779"/>
              <a:gd name="connsiteX0" fmla="*/ 3005972 w 3796128"/>
              <a:gd name="connsiteY0" fmla="*/ 196633 h 1779779"/>
              <a:gd name="connsiteX1" fmla="*/ 3457189 w 3796128"/>
              <a:gd name="connsiteY1" fmla="*/ 8423 h 1779779"/>
              <a:gd name="connsiteX2" fmla="*/ 3755581 w 3796128"/>
              <a:gd name="connsiteY2" fmla="*/ 230424 h 1779779"/>
              <a:gd name="connsiteX3" fmla="*/ 3795828 w 3796128"/>
              <a:gd name="connsiteY3" fmla="*/ 1026756 h 1779779"/>
              <a:gd name="connsiteX4" fmla="*/ 3142751 w 3796128"/>
              <a:gd name="connsiteY4" fmla="*/ 1373062 h 1779779"/>
              <a:gd name="connsiteX5" fmla="*/ 0 w 3796128"/>
              <a:gd name="connsiteY5" fmla="*/ 1779779 h 1779779"/>
              <a:gd name="connsiteX0" fmla="*/ 3005972 w 3796128"/>
              <a:gd name="connsiteY0" fmla="*/ 196633 h 1779779"/>
              <a:gd name="connsiteX1" fmla="*/ 3457189 w 3796128"/>
              <a:gd name="connsiteY1" fmla="*/ 8423 h 1779779"/>
              <a:gd name="connsiteX2" fmla="*/ 3755581 w 3796128"/>
              <a:gd name="connsiteY2" fmla="*/ 230424 h 1779779"/>
              <a:gd name="connsiteX3" fmla="*/ 3795828 w 3796128"/>
              <a:gd name="connsiteY3" fmla="*/ 1026756 h 1779779"/>
              <a:gd name="connsiteX4" fmla="*/ 3142751 w 3796128"/>
              <a:gd name="connsiteY4" fmla="*/ 1373062 h 1779779"/>
              <a:gd name="connsiteX5" fmla="*/ 0 w 3796128"/>
              <a:gd name="connsiteY5" fmla="*/ 1779779 h 1779779"/>
              <a:gd name="connsiteX0" fmla="*/ 3005972 w 3756300"/>
              <a:gd name="connsiteY0" fmla="*/ 196633 h 1779779"/>
              <a:gd name="connsiteX1" fmla="*/ 3457189 w 3756300"/>
              <a:gd name="connsiteY1" fmla="*/ 8423 h 1779779"/>
              <a:gd name="connsiteX2" fmla="*/ 3755581 w 3756300"/>
              <a:gd name="connsiteY2" fmla="*/ 230424 h 1779779"/>
              <a:gd name="connsiteX3" fmla="*/ 3325914 w 3756300"/>
              <a:gd name="connsiteY3" fmla="*/ 714274 h 1779779"/>
              <a:gd name="connsiteX4" fmla="*/ 3142751 w 3756300"/>
              <a:gd name="connsiteY4" fmla="*/ 1373062 h 1779779"/>
              <a:gd name="connsiteX5" fmla="*/ 0 w 3756300"/>
              <a:gd name="connsiteY5" fmla="*/ 1779779 h 1779779"/>
              <a:gd name="connsiteX0" fmla="*/ 3005972 w 3756300"/>
              <a:gd name="connsiteY0" fmla="*/ 196633 h 1779779"/>
              <a:gd name="connsiteX1" fmla="*/ 3457189 w 3756300"/>
              <a:gd name="connsiteY1" fmla="*/ 8423 h 1779779"/>
              <a:gd name="connsiteX2" fmla="*/ 3755581 w 3756300"/>
              <a:gd name="connsiteY2" fmla="*/ 230424 h 1779779"/>
              <a:gd name="connsiteX3" fmla="*/ 3325914 w 3756300"/>
              <a:gd name="connsiteY3" fmla="*/ 714274 h 1779779"/>
              <a:gd name="connsiteX4" fmla="*/ 3142751 w 3756300"/>
              <a:gd name="connsiteY4" fmla="*/ 1373062 h 1779779"/>
              <a:gd name="connsiteX5" fmla="*/ 0 w 3756300"/>
              <a:gd name="connsiteY5" fmla="*/ 1779779 h 1779779"/>
              <a:gd name="connsiteX0" fmla="*/ 3005972 w 3755581"/>
              <a:gd name="connsiteY0" fmla="*/ 196633 h 1779779"/>
              <a:gd name="connsiteX1" fmla="*/ 3457189 w 3755581"/>
              <a:gd name="connsiteY1" fmla="*/ 8423 h 1779779"/>
              <a:gd name="connsiteX2" fmla="*/ 3755581 w 3755581"/>
              <a:gd name="connsiteY2" fmla="*/ 230424 h 1779779"/>
              <a:gd name="connsiteX3" fmla="*/ 3142751 w 3755581"/>
              <a:gd name="connsiteY3" fmla="*/ 1373062 h 1779779"/>
              <a:gd name="connsiteX4" fmla="*/ 0 w 3755581"/>
              <a:gd name="connsiteY4" fmla="*/ 1779779 h 1779779"/>
              <a:gd name="connsiteX0" fmla="*/ 3005972 w 3755581"/>
              <a:gd name="connsiteY0" fmla="*/ 196633 h 1779779"/>
              <a:gd name="connsiteX1" fmla="*/ 3457189 w 3755581"/>
              <a:gd name="connsiteY1" fmla="*/ 8423 h 1779779"/>
              <a:gd name="connsiteX2" fmla="*/ 3755581 w 3755581"/>
              <a:gd name="connsiteY2" fmla="*/ 230424 h 1779779"/>
              <a:gd name="connsiteX3" fmla="*/ 2957258 w 3755581"/>
              <a:gd name="connsiteY3" fmla="*/ 1288743 h 1779779"/>
              <a:gd name="connsiteX4" fmla="*/ 0 w 3755581"/>
              <a:gd name="connsiteY4" fmla="*/ 1779779 h 1779779"/>
              <a:gd name="connsiteX0" fmla="*/ 3005972 w 3755581"/>
              <a:gd name="connsiteY0" fmla="*/ 196633 h 1779779"/>
              <a:gd name="connsiteX1" fmla="*/ 3457189 w 3755581"/>
              <a:gd name="connsiteY1" fmla="*/ 8423 h 1779779"/>
              <a:gd name="connsiteX2" fmla="*/ 3755581 w 3755581"/>
              <a:gd name="connsiteY2" fmla="*/ 230424 h 1779779"/>
              <a:gd name="connsiteX3" fmla="*/ 2883060 w 3755581"/>
              <a:gd name="connsiteY3" fmla="*/ 1258982 h 1779779"/>
              <a:gd name="connsiteX4" fmla="*/ 0 w 3755581"/>
              <a:gd name="connsiteY4" fmla="*/ 1779779 h 1779779"/>
              <a:gd name="connsiteX0" fmla="*/ 3005972 w 3755581"/>
              <a:gd name="connsiteY0" fmla="*/ 196633 h 1779779"/>
              <a:gd name="connsiteX1" fmla="*/ 3457189 w 3755581"/>
              <a:gd name="connsiteY1" fmla="*/ 8423 h 1779779"/>
              <a:gd name="connsiteX2" fmla="*/ 3755581 w 3755581"/>
              <a:gd name="connsiteY2" fmla="*/ 230424 h 1779779"/>
              <a:gd name="connsiteX3" fmla="*/ 2883060 w 3755581"/>
              <a:gd name="connsiteY3" fmla="*/ 1258982 h 1779779"/>
              <a:gd name="connsiteX4" fmla="*/ 0 w 3755581"/>
              <a:gd name="connsiteY4" fmla="*/ 1779779 h 1779779"/>
              <a:gd name="connsiteX0" fmla="*/ 3005972 w 3755581"/>
              <a:gd name="connsiteY0" fmla="*/ 196633 h 1779779"/>
              <a:gd name="connsiteX1" fmla="*/ 3457189 w 3755581"/>
              <a:gd name="connsiteY1" fmla="*/ 8423 h 1779779"/>
              <a:gd name="connsiteX2" fmla="*/ 3755581 w 3755581"/>
              <a:gd name="connsiteY2" fmla="*/ 230424 h 1779779"/>
              <a:gd name="connsiteX3" fmla="*/ 2883060 w 3755581"/>
              <a:gd name="connsiteY3" fmla="*/ 1258982 h 1779779"/>
              <a:gd name="connsiteX4" fmla="*/ 0 w 3755581"/>
              <a:gd name="connsiteY4" fmla="*/ 1779779 h 1779779"/>
              <a:gd name="connsiteX0" fmla="*/ 2214537 w 3755581"/>
              <a:gd name="connsiteY0" fmla="*/ 60013 h 1786999"/>
              <a:gd name="connsiteX1" fmla="*/ 3457189 w 3755581"/>
              <a:gd name="connsiteY1" fmla="*/ 15643 h 1786999"/>
              <a:gd name="connsiteX2" fmla="*/ 3755581 w 3755581"/>
              <a:gd name="connsiteY2" fmla="*/ 237644 h 1786999"/>
              <a:gd name="connsiteX3" fmla="*/ 2883060 w 3755581"/>
              <a:gd name="connsiteY3" fmla="*/ 1266202 h 1786999"/>
              <a:gd name="connsiteX4" fmla="*/ 0 w 3755581"/>
              <a:gd name="connsiteY4" fmla="*/ 1786999 h 1786999"/>
              <a:gd name="connsiteX0" fmla="*/ 2214537 w 3755581"/>
              <a:gd name="connsiteY0" fmla="*/ 320016 h 2047002"/>
              <a:gd name="connsiteX1" fmla="*/ 2888345 w 3755581"/>
              <a:gd name="connsiteY1" fmla="*/ 2846 h 2047002"/>
              <a:gd name="connsiteX2" fmla="*/ 3755581 w 3755581"/>
              <a:gd name="connsiteY2" fmla="*/ 497647 h 2047002"/>
              <a:gd name="connsiteX3" fmla="*/ 2883060 w 3755581"/>
              <a:gd name="connsiteY3" fmla="*/ 1526205 h 2047002"/>
              <a:gd name="connsiteX4" fmla="*/ 0 w 3755581"/>
              <a:gd name="connsiteY4" fmla="*/ 2047002 h 2047002"/>
              <a:gd name="connsiteX0" fmla="*/ 2214537 w 3205357"/>
              <a:gd name="connsiteY0" fmla="*/ 320875 h 2047861"/>
              <a:gd name="connsiteX1" fmla="*/ 2888345 w 3205357"/>
              <a:gd name="connsiteY1" fmla="*/ 3705 h 2047861"/>
              <a:gd name="connsiteX2" fmla="*/ 3162004 w 3205357"/>
              <a:gd name="connsiteY2" fmla="*/ 404266 h 2047861"/>
              <a:gd name="connsiteX3" fmla="*/ 2883060 w 3205357"/>
              <a:gd name="connsiteY3" fmla="*/ 1527064 h 2047861"/>
              <a:gd name="connsiteX4" fmla="*/ 0 w 3205357"/>
              <a:gd name="connsiteY4" fmla="*/ 2047861 h 2047861"/>
              <a:gd name="connsiteX0" fmla="*/ 2214537 w 3219055"/>
              <a:gd name="connsiteY0" fmla="*/ 320875 h 2047861"/>
              <a:gd name="connsiteX1" fmla="*/ 2888345 w 3219055"/>
              <a:gd name="connsiteY1" fmla="*/ 3705 h 2047861"/>
              <a:gd name="connsiteX2" fmla="*/ 3162004 w 3219055"/>
              <a:gd name="connsiteY2" fmla="*/ 404266 h 2047861"/>
              <a:gd name="connsiteX3" fmla="*/ 2883060 w 3219055"/>
              <a:gd name="connsiteY3" fmla="*/ 1527064 h 2047861"/>
              <a:gd name="connsiteX4" fmla="*/ 0 w 3219055"/>
              <a:gd name="connsiteY4" fmla="*/ 2047861 h 2047861"/>
              <a:gd name="connsiteX0" fmla="*/ 2214537 w 3171124"/>
              <a:gd name="connsiteY0" fmla="*/ 320875 h 2047861"/>
              <a:gd name="connsiteX1" fmla="*/ 2888345 w 3171124"/>
              <a:gd name="connsiteY1" fmla="*/ 3705 h 2047861"/>
              <a:gd name="connsiteX2" fmla="*/ 3162004 w 3171124"/>
              <a:gd name="connsiteY2" fmla="*/ 404266 h 2047861"/>
              <a:gd name="connsiteX3" fmla="*/ 3085426 w 3171124"/>
              <a:gd name="connsiteY3" fmla="*/ 1352146 h 2047861"/>
              <a:gd name="connsiteX4" fmla="*/ 2883060 w 3171124"/>
              <a:gd name="connsiteY4" fmla="*/ 1527064 h 2047861"/>
              <a:gd name="connsiteX5" fmla="*/ 0 w 3171124"/>
              <a:gd name="connsiteY5" fmla="*/ 2047861 h 2047861"/>
              <a:gd name="connsiteX0" fmla="*/ 2214537 w 3171125"/>
              <a:gd name="connsiteY0" fmla="*/ 320875 h 2047861"/>
              <a:gd name="connsiteX1" fmla="*/ 2888345 w 3171125"/>
              <a:gd name="connsiteY1" fmla="*/ 3705 h 2047861"/>
              <a:gd name="connsiteX2" fmla="*/ 3162004 w 3171125"/>
              <a:gd name="connsiteY2" fmla="*/ 404266 h 2047861"/>
              <a:gd name="connsiteX3" fmla="*/ 3085426 w 3171125"/>
              <a:gd name="connsiteY3" fmla="*/ 1352146 h 2047861"/>
              <a:gd name="connsiteX4" fmla="*/ 2883060 w 3171125"/>
              <a:gd name="connsiteY4" fmla="*/ 1527064 h 2047861"/>
              <a:gd name="connsiteX5" fmla="*/ 0 w 3171125"/>
              <a:gd name="connsiteY5" fmla="*/ 2047861 h 2047861"/>
              <a:gd name="connsiteX0" fmla="*/ 2214537 w 3171125"/>
              <a:gd name="connsiteY0" fmla="*/ 320875 h 2047861"/>
              <a:gd name="connsiteX1" fmla="*/ 2888345 w 3171125"/>
              <a:gd name="connsiteY1" fmla="*/ 3705 h 2047861"/>
              <a:gd name="connsiteX2" fmla="*/ 3162004 w 3171125"/>
              <a:gd name="connsiteY2" fmla="*/ 404266 h 2047861"/>
              <a:gd name="connsiteX3" fmla="*/ 3085426 w 3171125"/>
              <a:gd name="connsiteY3" fmla="*/ 1352146 h 2047861"/>
              <a:gd name="connsiteX4" fmla="*/ 2883060 w 3171125"/>
              <a:gd name="connsiteY4" fmla="*/ 1527064 h 2047861"/>
              <a:gd name="connsiteX5" fmla="*/ 0 w 3171125"/>
              <a:gd name="connsiteY5" fmla="*/ 2047861 h 2047861"/>
              <a:gd name="connsiteX0" fmla="*/ 2214537 w 3162004"/>
              <a:gd name="connsiteY0" fmla="*/ 320875 h 2047861"/>
              <a:gd name="connsiteX1" fmla="*/ 2888345 w 3162004"/>
              <a:gd name="connsiteY1" fmla="*/ 3705 h 2047861"/>
              <a:gd name="connsiteX2" fmla="*/ 3162004 w 3162004"/>
              <a:gd name="connsiteY2" fmla="*/ 404266 h 2047861"/>
              <a:gd name="connsiteX3" fmla="*/ 3085426 w 3162004"/>
              <a:gd name="connsiteY3" fmla="*/ 1352146 h 2047861"/>
              <a:gd name="connsiteX4" fmla="*/ 2883060 w 3162004"/>
              <a:gd name="connsiteY4" fmla="*/ 1527064 h 2047861"/>
              <a:gd name="connsiteX5" fmla="*/ 0 w 3162004"/>
              <a:gd name="connsiteY5" fmla="*/ 2047861 h 2047861"/>
              <a:gd name="connsiteX0" fmla="*/ 2214537 w 3087806"/>
              <a:gd name="connsiteY0" fmla="*/ 320997 h 2047983"/>
              <a:gd name="connsiteX1" fmla="*/ 2888345 w 3087806"/>
              <a:gd name="connsiteY1" fmla="*/ 3827 h 2047983"/>
              <a:gd name="connsiteX2" fmla="*/ 3087806 w 3087806"/>
              <a:gd name="connsiteY2" fmla="*/ 394468 h 2047983"/>
              <a:gd name="connsiteX3" fmla="*/ 3085426 w 3087806"/>
              <a:gd name="connsiteY3" fmla="*/ 1352268 h 2047983"/>
              <a:gd name="connsiteX4" fmla="*/ 2883060 w 3087806"/>
              <a:gd name="connsiteY4" fmla="*/ 1527186 h 2047983"/>
              <a:gd name="connsiteX5" fmla="*/ 0 w 3087806"/>
              <a:gd name="connsiteY5" fmla="*/ 2047983 h 2047983"/>
              <a:gd name="connsiteX0" fmla="*/ 2214537 w 3087806"/>
              <a:gd name="connsiteY0" fmla="*/ 152288 h 1879274"/>
              <a:gd name="connsiteX1" fmla="*/ 2641022 w 3087806"/>
              <a:gd name="connsiteY1" fmla="*/ 8719 h 1879274"/>
              <a:gd name="connsiteX2" fmla="*/ 3087806 w 3087806"/>
              <a:gd name="connsiteY2" fmla="*/ 225759 h 1879274"/>
              <a:gd name="connsiteX3" fmla="*/ 3085426 w 3087806"/>
              <a:gd name="connsiteY3" fmla="*/ 1183559 h 1879274"/>
              <a:gd name="connsiteX4" fmla="*/ 2883060 w 3087806"/>
              <a:gd name="connsiteY4" fmla="*/ 1358477 h 1879274"/>
              <a:gd name="connsiteX5" fmla="*/ 0 w 3087806"/>
              <a:gd name="connsiteY5" fmla="*/ 1879274 h 1879274"/>
              <a:gd name="connsiteX0" fmla="*/ 2214537 w 3087806"/>
              <a:gd name="connsiteY0" fmla="*/ 152288 h 1879274"/>
              <a:gd name="connsiteX1" fmla="*/ 2641022 w 3087806"/>
              <a:gd name="connsiteY1" fmla="*/ 8719 h 1879274"/>
              <a:gd name="connsiteX2" fmla="*/ 3087806 w 3087806"/>
              <a:gd name="connsiteY2" fmla="*/ 225759 h 1879274"/>
              <a:gd name="connsiteX3" fmla="*/ 3060694 w 3087806"/>
              <a:gd name="connsiteY3" fmla="*/ 1124039 h 1879274"/>
              <a:gd name="connsiteX4" fmla="*/ 2883060 w 3087806"/>
              <a:gd name="connsiteY4" fmla="*/ 1358477 h 1879274"/>
              <a:gd name="connsiteX5" fmla="*/ 0 w 3087806"/>
              <a:gd name="connsiteY5" fmla="*/ 1879274 h 1879274"/>
              <a:gd name="connsiteX0" fmla="*/ 2214537 w 3087806"/>
              <a:gd name="connsiteY0" fmla="*/ 152288 h 1879274"/>
              <a:gd name="connsiteX1" fmla="*/ 2641022 w 3087806"/>
              <a:gd name="connsiteY1" fmla="*/ 8719 h 1879274"/>
              <a:gd name="connsiteX2" fmla="*/ 3087806 w 3087806"/>
              <a:gd name="connsiteY2" fmla="*/ 225759 h 1879274"/>
              <a:gd name="connsiteX3" fmla="*/ 2899932 w 3087806"/>
              <a:gd name="connsiteY3" fmla="*/ 1019878 h 1879274"/>
              <a:gd name="connsiteX4" fmla="*/ 2883060 w 3087806"/>
              <a:gd name="connsiteY4" fmla="*/ 1358477 h 1879274"/>
              <a:gd name="connsiteX5" fmla="*/ 0 w 3087806"/>
              <a:gd name="connsiteY5" fmla="*/ 1879274 h 1879274"/>
              <a:gd name="connsiteX0" fmla="*/ 2214537 w 2971076"/>
              <a:gd name="connsiteY0" fmla="*/ 152937 h 1879923"/>
              <a:gd name="connsiteX1" fmla="*/ 2641022 w 2971076"/>
              <a:gd name="connsiteY1" fmla="*/ 9368 h 1879923"/>
              <a:gd name="connsiteX2" fmla="*/ 2914680 w 2971076"/>
              <a:gd name="connsiteY2" fmla="*/ 216488 h 1879923"/>
              <a:gd name="connsiteX3" fmla="*/ 2899932 w 2971076"/>
              <a:gd name="connsiteY3" fmla="*/ 1020527 h 1879923"/>
              <a:gd name="connsiteX4" fmla="*/ 2883060 w 2971076"/>
              <a:gd name="connsiteY4" fmla="*/ 1359126 h 1879923"/>
              <a:gd name="connsiteX5" fmla="*/ 0 w 2971076"/>
              <a:gd name="connsiteY5" fmla="*/ 1879923 h 1879923"/>
              <a:gd name="connsiteX0" fmla="*/ 2214537 w 2971076"/>
              <a:gd name="connsiteY0" fmla="*/ 148338 h 1875324"/>
              <a:gd name="connsiteX1" fmla="*/ 2467896 w 2971076"/>
              <a:gd name="connsiteY1" fmla="*/ 9728 h 1875324"/>
              <a:gd name="connsiteX2" fmla="*/ 2914680 w 2971076"/>
              <a:gd name="connsiteY2" fmla="*/ 211889 h 1875324"/>
              <a:gd name="connsiteX3" fmla="*/ 2899932 w 2971076"/>
              <a:gd name="connsiteY3" fmla="*/ 1015928 h 1875324"/>
              <a:gd name="connsiteX4" fmla="*/ 2883060 w 2971076"/>
              <a:gd name="connsiteY4" fmla="*/ 1354527 h 1875324"/>
              <a:gd name="connsiteX5" fmla="*/ 0 w 2971076"/>
              <a:gd name="connsiteY5" fmla="*/ 1875324 h 1875324"/>
              <a:gd name="connsiteX0" fmla="*/ 2214537 w 2916972"/>
              <a:gd name="connsiteY0" fmla="*/ 148338 h 1875324"/>
              <a:gd name="connsiteX1" fmla="*/ 2467896 w 2916972"/>
              <a:gd name="connsiteY1" fmla="*/ 9728 h 1875324"/>
              <a:gd name="connsiteX2" fmla="*/ 2914680 w 2916972"/>
              <a:gd name="connsiteY2" fmla="*/ 211889 h 1875324"/>
              <a:gd name="connsiteX3" fmla="*/ 2899932 w 2916972"/>
              <a:gd name="connsiteY3" fmla="*/ 1015928 h 1875324"/>
              <a:gd name="connsiteX4" fmla="*/ 2796496 w 2916972"/>
              <a:gd name="connsiteY4" fmla="*/ 1339648 h 1875324"/>
              <a:gd name="connsiteX5" fmla="*/ 0 w 2916972"/>
              <a:gd name="connsiteY5" fmla="*/ 1875324 h 1875324"/>
              <a:gd name="connsiteX0" fmla="*/ 2214537 w 2914680"/>
              <a:gd name="connsiteY0" fmla="*/ 148338 h 1875324"/>
              <a:gd name="connsiteX1" fmla="*/ 2467896 w 2914680"/>
              <a:gd name="connsiteY1" fmla="*/ 9728 h 1875324"/>
              <a:gd name="connsiteX2" fmla="*/ 2914680 w 2914680"/>
              <a:gd name="connsiteY2" fmla="*/ 211889 h 1875324"/>
              <a:gd name="connsiteX3" fmla="*/ 2899932 w 2914680"/>
              <a:gd name="connsiteY3" fmla="*/ 1015928 h 1875324"/>
              <a:gd name="connsiteX4" fmla="*/ 2796496 w 2914680"/>
              <a:gd name="connsiteY4" fmla="*/ 1339648 h 1875324"/>
              <a:gd name="connsiteX5" fmla="*/ 0 w 2914680"/>
              <a:gd name="connsiteY5" fmla="*/ 1875324 h 1875324"/>
              <a:gd name="connsiteX0" fmla="*/ 2301100 w 3001243"/>
              <a:gd name="connsiteY0" fmla="*/ 148338 h 1865404"/>
              <a:gd name="connsiteX1" fmla="*/ 2554459 w 3001243"/>
              <a:gd name="connsiteY1" fmla="*/ 9728 h 1865404"/>
              <a:gd name="connsiteX2" fmla="*/ 3001243 w 3001243"/>
              <a:gd name="connsiteY2" fmla="*/ 211889 h 1865404"/>
              <a:gd name="connsiteX3" fmla="*/ 2986495 w 3001243"/>
              <a:gd name="connsiteY3" fmla="*/ 1015928 h 1865404"/>
              <a:gd name="connsiteX4" fmla="*/ 2883059 w 3001243"/>
              <a:gd name="connsiteY4" fmla="*/ 1339648 h 1865404"/>
              <a:gd name="connsiteX5" fmla="*/ 0 w 3001243"/>
              <a:gd name="connsiteY5" fmla="*/ 1865404 h 1865404"/>
              <a:gd name="connsiteX0" fmla="*/ 2239270 w 2939413"/>
              <a:gd name="connsiteY0" fmla="*/ 148338 h 1870364"/>
              <a:gd name="connsiteX1" fmla="*/ 2492629 w 2939413"/>
              <a:gd name="connsiteY1" fmla="*/ 9728 h 1870364"/>
              <a:gd name="connsiteX2" fmla="*/ 2939413 w 2939413"/>
              <a:gd name="connsiteY2" fmla="*/ 211889 h 1870364"/>
              <a:gd name="connsiteX3" fmla="*/ 2924665 w 2939413"/>
              <a:gd name="connsiteY3" fmla="*/ 1015928 h 1870364"/>
              <a:gd name="connsiteX4" fmla="*/ 2821229 w 2939413"/>
              <a:gd name="connsiteY4" fmla="*/ 1339648 h 1870364"/>
              <a:gd name="connsiteX5" fmla="*/ 0 w 2939413"/>
              <a:gd name="connsiteY5" fmla="*/ 1870364 h 1870364"/>
              <a:gd name="connsiteX0" fmla="*/ 2239270 w 2939413"/>
              <a:gd name="connsiteY0" fmla="*/ 148338 h 1870364"/>
              <a:gd name="connsiteX1" fmla="*/ 2492629 w 2939413"/>
              <a:gd name="connsiteY1" fmla="*/ 9728 h 1870364"/>
              <a:gd name="connsiteX2" fmla="*/ 2939413 w 2939413"/>
              <a:gd name="connsiteY2" fmla="*/ 211889 h 1870364"/>
              <a:gd name="connsiteX3" fmla="*/ 2924665 w 2939413"/>
              <a:gd name="connsiteY3" fmla="*/ 1015928 h 1870364"/>
              <a:gd name="connsiteX4" fmla="*/ 2821229 w 2939413"/>
              <a:gd name="connsiteY4" fmla="*/ 1339648 h 1870364"/>
              <a:gd name="connsiteX5" fmla="*/ 0 w 2939413"/>
              <a:gd name="connsiteY5" fmla="*/ 1870364 h 1870364"/>
              <a:gd name="connsiteX0" fmla="*/ 2239270 w 2939413"/>
              <a:gd name="connsiteY0" fmla="*/ 148338 h 1870364"/>
              <a:gd name="connsiteX1" fmla="*/ 2492629 w 2939413"/>
              <a:gd name="connsiteY1" fmla="*/ 9728 h 1870364"/>
              <a:gd name="connsiteX2" fmla="*/ 2939413 w 2939413"/>
              <a:gd name="connsiteY2" fmla="*/ 211889 h 1870364"/>
              <a:gd name="connsiteX3" fmla="*/ 2924665 w 2939413"/>
              <a:gd name="connsiteY3" fmla="*/ 1015928 h 1870364"/>
              <a:gd name="connsiteX4" fmla="*/ 2821229 w 2939413"/>
              <a:gd name="connsiteY4" fmla="*/ 1339648 h 1870364"/>
              <a:gd name="connsiteX5" fmla="*/ 0 w 2939413"/>
              <a:gd name="connsiteY5" fmla="*/ 1870364 h 1870364"/>
              <a:gd name="connsiteX0" fmla="*/ 2239270 w 2939413"/>
              <a:gd name="connsiteY0" fmla="*/ 148338 h 1870364"/>
              <a:gd name="connsiteX1" fmla="*/ 2492629 w 2939413"/>
              <a:gd name="connsiteY1" fmla="*/ 9728 h 1870364"/>
              <a:gd name="connsiteX2" fmla="*/ 2939413 w 2939413"/>
              <a:gd name="connsiteY2" fmla="*/ 211889 h 1870364"/>
              <a:gd name="connsiteX3" fmla="*/ 2924665 w 2939413"/>
              <a:gd name="connsiteY3" fmla="*/ 1015928 h 1870364"/>
              <a:gd name="connsiteX4" fmla="*/ 2821229 w 2939413"/>
              <a:gd name="connsiteY4" fmla="*/ 1339648 h 1870364"/>
              <a:gd name="connsiteX5" fmla="*/ 0 w 2939413"/>
              <a:gd name="connsiteY5" fmla="*/ 1870364 h 1870364"/>
              <a:gd name="connsiteX0" fmla="*/ 2239270 w 2939413"/>
              <a:gd name="connsiteY0" fmla="*/ 148338 h 1870364"/>
              <a:gd name="connsiteX1" fmla="*/ 2492629 w 2939413"/>
              <a:gd name="connsiteY1" fmla="*/ 9728 h 1870364"/>
              <a:gd name="connsiteX2" fmla="*/ 2939413 w 2939413"/>
              <a:gd name="connsiteY2" fmla="*/ 211889 h 1870364"/>
              <a:gd name="connsiteX3" fmla="*/ 2924665 w 2939413"/>
              <a:gd name="connsiteY3" fmla="*/ 1015928 h 1870364"/>
              <a:gd name="connsiteX4" fmla="*/ 2821229 w 2939413"/>
              <a:gd name="connsiteY4" fmla="*/ 1374368 h 1870364"/>
              <a:gd name="connsiteX5" fmla="*/ 0 w 2939413"/>
              <a:gd name="connsiteY5" fmla="*/ 1870364 h 1870364"/>
              <a:gd name="connsiteX0" fmla="*/ 2239270 w 2939413"/>
              <a:gd name="connsiteY0" fmla="*/ 148338 h 1870364"/>
              <a:gd name="connsiteX1" fmla="*/ 2492629 w 2939413"/>
              <a:gd name="connsiteY1" fmla="*/ 9728 h 1870364"/>
              <a:gd name="connsiteX2" fmla="*/ 2939413 w 2939413"/>
              <a:gd name="connsiteY2" fmla="*/ 211889 h 1870364"/>
              <a:gd name="connsiteX3" fmla="*/ 2924665 w 2939413"/>
              <a:gd name="connsiteY3" fmla="*/ 1015928 h 1870364"/>
              <a:gd name="connsiteX4" fmla="*/ 2821229 w 2939413"/>
              <a:gd name="connsiteY4" fmla="*/ 1374368 h 1870364"/>
              <a:gd name="connsiteX5" fmla="*/ 0 w 2939413"/>
              <a:gd name="connsiteY5" fmla="*/ 1870364 h 1870364"/>
              <a:gd name="connsiteX0" fmla="*/ 2239270 w 2939413"/>
              <a:gd name="connsiteY0" fmla="*/ 148338 h 1870364"/>
              <a:gd name="connsiteX1" fmla="*/ 2492629 w 2939413"/>
              <a:gd name="connsiteY1" fmla="*/ 9728 h 1870364"/>
              <a:gd name="connsiteX2" fmla="*/ 2939413 w 2939413"/>
              <a:gd name="connsiteY2" fmla="*/ 211889 h 1870364"/>
              <a:gd name="connsiteX3" fmla="*/ 2924665 w 2939413"/>
              <a:gd name="connsiteY3" fmla="*/ 1015928 h 1870364"/>
              <a:gd name="connsiteX4" fmla="*/ 2747032 w 2939413"/>
              <a:gd name="connsiteY4" fmla="*/ 1353638 h 1870364"/>
              <a:gd name="connsiteX5" fmla="*/ 0 w 2939413"/>
              <a:gd name="connsiteY5" fmla="*/ 1870364 h 1870364"/>
              <a:gd name="connsiteX0" fmla="*/ 2239270 w 2939413"/>
              <a:gd name="connsiteY0" fmla="*/ 148338 h 1870364"/>
              <a:gd name="connsiteX1" fmla="*/ 2492629 w 2939413"/>
              <a:gd name="connsiteY1" fmla="*/ 9728 h 1870364"/>
              <a:gd name="connsiteX2" fmla="*/ 2939413 w 2939413"/>
              <a:gd name="connsiteY2" fmla="*/ 211889 h 1870364"/>
              <a:gd name="connsiteX3" fmla="*/ 2924665 w 2939413"/>
              <a:gd name="connsiteY3" fmla="*/ 1015928 h 1870364"/>
              <a:gd name="connsiteX4" fmla="*/ 2747032 w 2939413"/>
              <a:gd name="connsiteY4" fmla="*/ 1353638 h 1870364"/>
              <a:gd name="connsiteX5" fmla="*/ 0 w 2939413"/>
              <a:gd name="connsiteY5" fmla="*/ 1870364 h 1870364"/>
              <a:gd name="connsiteX0" fmla="*/ 2239270 w 2939413"/>
              <a:gd name="connsiteY0" fmla="*/ 148338 h 1870364"/>
              <a:gd name="connsiteX1" fmla="*/ 2492629 w 2939413"/>
              <a:gd name="connsiteY1" fmla="*/ 9728 h 1870364"/>
              <a:gd name="connsiteX2" fmla="*/ 2939413 w 2939413"/>
              <a:gd name="connsiteY2" fmla="*/ 211889 h 1870364"/>
              <a:gd name="connsiteX3" fmla="*/ 2924665 w 2939413"/>
              <a:gd name="connsiteY3" fmla="*/ 1015928 h 1870364"/>
              <a:gd name="connsiteX4" fmla="*/ 2747032 w 2939413"/>
              <a:gd name="connsiteY4" fmla="*/ 1353638 h 1870364"/>
              <a:gd name="connsiteX5" fmla="*/ 0 w 2939413"/>
              <a:gd name="connsiteY5" fmla="*/ 1870364 h 1870364"/>
              <a:gd name="connsiteX0" fmla="*/ 2152706 w 2939413"/>
              <a:gd name="connsiteY0" fmla="*/ 434423 h 1870364"/>
              <a:gd name="connsiteX1" fmla="*/ 2492629 w 2939413"/>
              <a:gd name="connsiteY1" fmla="*/ 9728 h 1870364"/>
              <a:gd name="connsiteX2" fmla="*/ 2939413 w 2939413"/>
              <a:gd name="connsiteY2" fmla="*/ 211889 h 1870364"/>
              <a:gd name="connsiteX3" fmla="*/ 2924665 w 2939413"/>
              <a:gd name="connsiteY3" fmla="*/ 1015928 h 1870364"/>
              <a:gd name="connsiteX4" fmla="*/ 2747032 w 2939413"/>
              <a:gd name="connsiteY4" fmla="*/ 1353638 h 1870364"/>
              <a:gd name="connsiteX5" fmla="*/ 0 w 2939413"/>
              <a:gd name="connsiteY5" fmla="*/ 1870364 h 1870364"/>
              <a:gd name="connsiteX0" fmla="*/ 2152706 w 2939413"/>
              <a:gd name="connsiteY0" fmla="*/ 438266 h 1874207"/>
              <a:gd name="connsiteX1" fmla="*/ 2356601 w 2939413"/>
              <a:gd name="connsiteY1" fmla="*/ 9425 h 1874207"/>
              <a:gd name="connsiteX2" fmla="*/ 2939413 w 2939413"/>
              <a:gd name="connsiteY2" fmla="*/ 215732 h 1874207"/>
              <a:gd name="connsiteX3" fmla="*/ 2924665 w 2939413"/>
              <a:gd name="connsiteY3" fmla="*/ 1019771 h 1874207"/>
              <a:gd name="connsiteX4" fmla="*/ 2747032 w 2939413"/>
              <a:gd name="connsiteY4" fmla="*/ 1357481 h 1874207"/>
              <a:gd name="connsiteX5" fmla="*/ 0 w 2939413"/>
              <a:gd name="connsiteY5" fmla="*/ 1874207 h 1874207"/>
              <a:gd name="connsiteX0" fmla="*/ 2152706 w 2939413"/>
              <a:gd name="connsiteY0" fmla="*/ 438266 h 1874207"/>
              <a:gd name="connsiteX1" fmla="*/ 2356601 w 2939413"/>
              <a:gd name="connsiteY1" fmla="*/ 9425 h 1874207"/>
              <a:gd name="connsiteX2" fmla="*/ 2939413 w 2939413"/>
              <a:gd name="connsiteY2" fmla="*/ 215732 h 1874207"/>
              <a:gd name="connsiteX3" fmla="*/ 2924665 w 2939413"/>
              <a:gd name="connsiteY3" fmla="*/ 1019771 h 1874207"/>
              <a:gd name="connsiteX4" fmla="*/ 2747032 w 2939413"/>
              <a:gd name="connsiteY4" fmla="*/ 1357481 h 1874207"/>
              <a:gd name="connsiteX5" fmla="*/ 0 w 2939413"/>
              <a:gd name="connsiteY5" fmla="*/ 1874207 h 1874207"/>
              <a:gd name="connsiteX0" fmla="*/ 2152706 w 2939413"/>
              <a:gd name="connsiteY0" fmla="*/ 349417 h 1785358"/>
              <a:gd name="connsiteX1" fmla="*/ 2319501 w 2939413"/>
              <a:gd name="connsiteY1" fmla="*/ 28376 h 1785358"/>
              <a:gd name="connsiteX2" fmla="*/ 2939413 w 2939413"/>
              <a:gd name="connsiteY2" fmla="*/ 126883 h 1785358"/>
              <a:gd name="connsiteX3" fmla="*/ 2924665 w 2939413"/>
              <a:gd name="connsiteY3" fmla="*/ 930922 h 1785358"/>
              <a:gd name="connsiteX4" fmla="*/ 2747032 w 2939413"/>
              <a:gd name="connsiteY4" fmla="*/ 1268632 h 1785358"/>
              <a:gd name="connsiteX5" fmla="*/ 0 w 2939413"/>
              <a:gd name="connsiteY5" fmla="*/ 1785358 h 1785358"/>
              <a:gd name="connsiteX0" fmla="*/ 2152706 w 2939413"/>
              <a:gd name="connsiteY0" fmla="*/ 347623 h 1783564"/>
              <a:gd name="connsiteX1" fmla="*/ 2319501 w 2939413"/>
              <a:gd name="connsiteY1" fmla="*/ 26582 h 1783564"/>
              <a:gd name="connsiteX2" fmla="*/ 2939413 w 2939413"/>
              <a:gd name="connsiteY2" fmla="*/ 125089 h 1783564"/>
              <a:gd name="connsiteX3" fmla="*/ 2924665 w 2939413"/>
              <a:gd name="connsiteY3" fmla="*/ 929128 h 1783564"/>
              <a:gd name="connsiteX4" fmla="*/ 2747032 w 2939413"/>
              <a:gd name="connsiteY4" fmla="*/ 1266838 h 1783564"/>
              <a:gd name="connsiteX5" fmla="*/ 0 w 2939413"/>
              <a:gd name="connsiteY5" fmla="*/ 1783564 h 1783564"/>
              <a:gd name="connsiteX0" fmla="*/ 2152706 w 2939413"/>
              <a:gd name="connsiteY0" fmla="*/ 340200 h 1776141"/>
              <a:gd name="connsiteX1" fmla="*/ 2319501 w 2939413"/>
              <a:gd name="connsiteY1" fmla="*/ 19159 h 1776141"/>
              <a:gd name="connsiteX2" fmla="*/ 2939413 w 2939413"/>
              <a:gd name="connsiteY2" fmla="*/ 117666 h 1776141"/>
              <a:gd name="connsiteX3" fmla="*/ 2924665 w 2939413"/>
              <a:gd name="connsiteY3" fmla="*/ 921705 h 1776141"/>
              <a:gd name="connsiteX4" fmla="*/ 2747032 w 2939413"/>
              <a:gd name="connsiteY4" fmla="*/ 1259415 h 1776141"/>
              <a:gd name="connsiteX5" fmla="*/ 0 w 2939413"/>
              <a:gd name="connsiteY5" fmla="*/ 1776141 h 177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9413" h="1776141">
                <a:moveTo>
                  <a:pt x="2152706" y="340200"/>
                </a:moveTo>
                <a:cubicBezTo>
                  <a:pt x="2198735" y="208559"/>
                  <a:pt x="2207433" y="31906"/>
                  <a:pt x="2319501" y="19159"/>
                </a:cubicBezTo>
                <a:cubicBezTo>
                  <a:pt x="2508922" y="-15780"/>
                  <a:pt x="2908633" y="-13594"/>
                  <a:pt x="2939413" y="117666"/>
                </a:cubicBezTo>
                <a:cubicBezTo>
                  <a:pt x="2938620" y="436933"/>
                  <a:pt x="2925458" y="602438"/>
                  <a:pt x="2924665" y="921705"/>
                </a:cubicBezTo>
                <a:cubicBezTo>
                  <a:pt x="2915272" y="984838"/>
                  <a:pt x="2927385" y="1161752"/>
                  <a:pt x="2747032" y="1259415"/>
                </a:cubicBezTo>
                <a:cubicBezTo>
                  <a:pt x="2598051" y="1322195"/>
                  <a:pt x="1150633" y="1627340"/>
                  <a:pt x="0" y="1776141"/>
                </a:cubicBezTo>
              </a:path>
            </a:pathLst>
          </a:custGeom>
          <a:noFill/>
          <a:ln w="25400">
            <a:solidFill>
              <a:schemeClr val="accent2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FC0CC4E-30A2-3C45-81E9-BBA65D76B45C}"/>
              </a:ext>
            </a:extLst>
          </p:cNvPr>
          <p:cNvCxnSpPr/>
          <p:nvPr/>
        </p:nvCxnSpPr>
        <p:spPr>
          <a:xfrm flipH="1">
            <a:off x="2809944" y="4734192"/>
            <a:ext cx="144096" cy="0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00BBCB6D-0258-EA44-81E6-A722C671965A}"/>
              </a:ext>
            </a:extLst>
          </p:cNvPr>
          <p:cNvCxnSpPr>
            <a:cxnSpLocks/>
          </p:cNvCxnSpPr>
          <p:nvPr/>
        </p:nvCxnSpPr>
        <p:spPr>
          <a:xfrm>
            <a:off x="2483767" y="5004112"/>
            <a:ext cx="0" cy="144000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8DA5CE69-AD41-9F4F-9E1D-32B4F9121CB7}"/>
              </a:ext>
            </a:extLst>
          </p:cNvPr>
          <p:cNvCxnSpPr>
            <a:cxnSpLocks/>
          </p:cNvCxnSpPr>
          <p:nvPr/>
        </p:nvCxnSpPr>
        <p:spPr>
          <a:xfrm>
            <a:off x="2737896" y="5454192"/>
            <a:ext cx="144096" cy="0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4358626C-7EA7-294B-A661-F185863FD3CB}"/>
              </a:ext>
            </a:extLst>
          </p:cNvPr>
          <p:cNvCxnSpPr>
            <a:cxnSpLocks/>
          </p:cNvCxnSpPr>
          <p:nvPr/>
        </p:nvCxnSpPr>
        <p:spPr>
          <a:xfrm rot="5400000" flipH="1">
            <a:off x="3131719" y="5095711"/>
            <a:ext cx="144096" cy="0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FA180A26-1E50-BC43-9119-1250BEB17473}"/>
              </a:ext>
            </a:extLst>
          </p:cNvPr>
          <p:cNvCxnSpPr>
            <a:cxnSpLocks/>
          </p:cNvCxnSpPr>
          <p:nvPr/>
        </p:nvCxnSpPr>
        <p:spPr>
          <a:xfrm rot="-3660000">
            <a:off x="3707983" y="3917675"/>
            <a:ext cx="144096" cy="0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21FDE9EC-CCB3-8C49-87EB-22257CCF45FF}"/>
              </a:ext>
            </a:extLst>
          </p:cNvPr>
          <p:cNvCxnSpPr>
            <a:cxnSpLocks/>
          </p:cNvCxnSpPr>
          <p:nvPr/>
        </p:nvCxnSpPr>
        <p:spPr>
          <a:xfrm rot="10800000" flipH="1">
            <a:off x="5868223" y="2767411"/>
            <a:ext cx="144096" cy="0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1189DC00-66D7-6044-A69C-09223CD4D038}"/>
              </a:ext>
            </a:extLst>
          </p:cNvPr>
          <p:cNvSpPr>
            <a:spLocks noChangeAspect="1"/>
          </p:cNvSpPr>
          <p:nvPr/>
        </p:nvSpPr>
        <p:spPr>
          <a:xfrm>
            <a:off x="2483767" y="4734192"/>
            <a:ext cx="720000" cy="720000"/>
          </a:xfrm>
          <a:prstGeom prst="ellipse">
            <a:avLst/>
          </a:prstGeom>
          <a:noFill/>
          <a:ln w="25400" cap="rnd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64EAF44-14D9-B047-B3A6-871AB6785686}"/>
              </a:ext>
            </a:extLst>
          </p:cNvPr>
          <p:cNvCxnSpPr>
            <a:cxnSpLocks/>
          </p:cNvCxnSpPr>
          <p:nvPr/>
        </p:nvCxnSpPr>
        <p:spPr>
          <a:xfrm flipV="1">
            <a:off x="6300271" y="4445860"/>
            <a:ext cx="1872128" cy="26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484A4784-F203-E349-BDAD-31AE05D4853F}"/>
              </a:ext>
            </a:extLst>
          </p:cNvPr>
          <p:cNvGrpSpPr>
            <a:grpSpLocks noChangeAspect="1"/>
          </p:cNvGrpSpPr>
          <p:nvPr/>
        </p:nvGrpSpPr>
        <p:grpSpPr>
          <a:xfrm>
            <a:off x="2564753" y="3860337"/>
            <a:ext cx="794615" cy="996755"/>
            <a:chOff x="2583120" y="4007914"/>
            <a:chExt cx="875921" cy="1098744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42DBDFB4-A800-EF4C-B933-96018975BB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3120" y="4281096"/>
              <a:ext cx="556585" cy="825562"/>
            </a:xfrm>
            <a:prstGeom prst="line">
              <a:avLst/>
            </a:prstGeom>
            <a:ln w="15875">
              <a:solidFill>
                <a:schemeClr val="accent2"/>
              </a:solidFill>
              <a:prstDash val="lgDash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12">
              <a:extLst>
                <a:ext uri="{FF2B5EF4-FFF2-40B4-BE49-F238E27FC236}">
                  <a16:creationId xmlns:a16="http://schemas.microsoft.com/office/drawing/2014/main" id="{12671F2C-3685-4244-886E-F024832C6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047585">
              <a:off x="3020040" y="4007914"/>
              <a:ext cx="439001" cy="319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E48E475C-8F36-664E-9C66-9D8300BDC691}"/>
              </a:ext>
            </a:extLst>
          </p:cNvPr>
          <p:cNvGrpSpPr>
            <a:grpSpLocks noChangeAspect="1"/>
          </p:cNvGrpSpPr>
          <p:nvPr/>
        </p:nvGrpSpPr>
        <p:grpSpPr>
          <a:xfrm rot="8204694">
            <a:off x="2870101" y="5256517"/>
            <a:ext cx="792000" cy="987525"/>
            <a:chOff x="2520376" y="3970903"/>
            <a:chExt cx="865679" cy="1079393"/>
          </a:xfrm>
        </p:grpSpPr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F1D66192-D7FF-014C-8209-2EA788A6E0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376" y="4224734"/>
              <a:ext cx="556585" cy="825562"/>
            </a:xfrm>
            <a:prstGeom prst="line">
              <a:avLst/>
            </a:prstGeom>
            <a:ln w="15875">
              <a:solidFill>
                <a:schemeClr val="accent2"/>
              </a:solidFill>
              <a:prstDash val="lgDash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12">
              <a:extLst>
                <a:ext uri="{FF2B5EF4-FFF2-40B4-BE49-F238E27FC236}">
                  <a16:creationId xmlns:a16="http://schemas.microsoft.com/office/drawing/2014/main" id="{5C239C39-C498-444A-A49E-A8122C75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047585">
              <a:off x="2947054" y="3970903"/>
              <a:ext cx="439001" cy="319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20440CAA-1327-A942-AC7A-14A2BBACD24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699047" y="4467251"/>
            <a:ext cx="792000" cy="987525"/>
            <a:chOff x="2520376" y="3970903"/>
            <a:chExt cx="865679" cy="1079393"/>
          </a:xfrm>
        </p:grpSpPr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F72D6AD6-B64D-214B-AA4E-F16C37B12F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376" y="4224734"/>
              <a:ext cx="556585" cy="825562"/>
            </a:xfrm>
            <a:prstGeom prst="line">
              <a:avLst/>
            </a:prstGeom>
            <a:ln w="15875">
              <a:solidFill>
                <a:schemeClr val="accent2"/>
              </a:solidFill>
              <a:prstDash val="lgDash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12">
              <a:extLst>
                <a:ext uri="{FF2B5EF4-FFF2-40B4-BE49-F238E27FC236}">
                  <a16:creationId xmlns:a16="http://schemas.microsoft.com/office/drawing/2014/main" id="{A8DF1868-D22D-DB43-88B5-65941544E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047585">
              <a:off x="2947054" y="3970903"/>
              <a:ext cx="439001" cy="319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E1708B56-215E-1F43-BE43-1A6EABD66397}"/>
              </a:ext>
            </a:extLst>
          </p:cNvPr>
          <p:cNvCxnSpPr>
            <a:cxnSpLocks/>
          </p:cNvCxnSpPr>
          <p:nvPr/>
        </p:nvCxnSpPr>
        <p:spPr>
          <a:xfrm>
            <a:off x="5724127" y="4446120"/>
            <a:ext cx="144096" cy="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0F434D3A-D9A6-AF4C-A1CC-F2C8C6E1E7A7}"/>
              </a:ext>
            </a:extLst>
          </p:cNvPr>
          <p:cNvCxnSpPr>
            <a:cxnSpLocks/>
          </p:cNvCxnSpPr>
          <p:nvPr/>
        </p:nvCxnSpPr>
        <p:spPr>
          <a:xfrm flipH="1">
            <a:off x="3563887" y="3581763"/>
            <a:ext cx="144096" cy="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4A2D6889-22C1-7944-87B2-9033F9CB801F}"/>
              </a:ext>
            </a:extLst>
          </p:cNvPr>
          <p:cNvCxnSpPr>
            <a:cxnSpLocks/>
          </p:cNvCxnSpPr>
          <p:nvPr/>
        </p:nvCxnSpPr>
        <p:spPr>
          <a:xfrm>
            <a:off x="1544107" y="4445860"/>
            <a:ext cx="144096" cy="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746BC0D8-11A1-294E-A352-09B34DF57F32}"/>
              </a:ext>
            </a:extLst>
          </p:cNvPr>
          <p:cNvCxnSpPr>
            <a:cxnSpLocks/>
          </p:cNvCxnSpPr>
          <p:nvPr/>
        </p:nvCxnSpPr>
        <p:spPr>
          <a:xfrm rot="5400000">
            <a:off x="1021943" y="3989724"/>
            <a:ext cx="144096" cy="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96721B82-DBB4-144E-89C5-AF7C04E7A712}"/>
              </a:ext>
            </a:extLst>
          </p:cNvPr>
          <p:cNvCxnSpPr>
            <a:cxnSpLocks/>
          </p:cNvCxnSpPr>
          <p:nvPr/>
        </p:nvCxnSpPr>
        <p:spPr>
          <a:xfrm rot="16200000">
            <a:off x="6278607" y="3989724"/>
            <a:ext cx="144096" cy="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4595942E-4E54-F549-B008-BEFE11F483BE}"/>
              </a:ext>
            </a:extLst>
          </p:cNvPr>
          <p:cNvGrpSpPr/>
          <p:nvPr/>
        </p:nvGrpSpPr>
        <p:grpSpPr>
          <a:xfrm>
            <a:off x="6300270" y="3078023"/>
            <a:ext cx="504000" cy="504000"/>
            <a:chOff x="6228263" y="3284999"/>
            <a:chExt cx="504000" cy="504000"/>
          </a:xfrm>
          <a:pattFill prst="wdDnDiag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9" name="Demi-cadre 8">
              <a:extLst>
                <a:ext uri="{FF2B5EF4-FFF2-40B4-BE49-F238E27FC236}">
                  <a16:creationId xmlns:a16="http://schemas.microsoft.com/office/drawing/2014/main" id="{01274EF8-DCE9-6A44-9F7C-E58781F12D62}"/>
                </a:ext>
              </a:extLst>
            </p:cNvPr>
            <p:cNvSpPr/>
            <p:nvPr/>
          </p:nvSpPr>
          <p:spPr>
            <a:xfrm rot="16200000">
              <a:off x="6228263" y="3284999"/>
              <a:ext cx="504000" cy="504000"/>
            </a:xfrm>
            <a:prstGeom prst="halfFrame">
              <a:avLst>
                <a:gd name="adj1" fmla="val 20089"/>
                <a:gd name="adj2" fmla="val 176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24CE11AB-7784-6C48-B27D-F371CF1EB2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8264" y="3320739"/>
              <a:ext cx="0" cy="46800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C904D28D-3762-554D-B75E-907E5D52933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462264" y="3554739"/>
              <a:ext cx="0" cy="46800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Étoile à 8 branches 87">
            <a:extLst>
              <a:ext uri="{FF2B5EF4-FFF2-40B4-BE49-F238E27FC236}">
                <a16:creationId xmlns:a16="http://schemas.microsoft.com/office/drawing/2014/main" id="{966DB044-E652-E84E-96C9-A0E173401422}"/>
              </a:ext>
            </a:extLst>
          </p:cNvPr>
          <p:cNvSpPr>
            <a:spLocks noChangeAspect="1"/>
          </p:cNvSpPr>
          <p:nvPr/>
        </p:nvSpPr>
        <p:spPr>
          <a:xfrm>
            <a:off x="6191934" y="2634595"/>
            <a:ext cx="252000" cy="252000"/>
          </a:xfrm>
          <a:prstGeom prst="star8">
            <a:avLst>
              <a:gd name="adj" fmla="val 21500"/>
            </a:avLst>
          </a:prstGeom>
          <a:solidFill>
            <a:srgbClr val="FFFFA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3E76CE03-45AF-024E-BD42-15DA8D62F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551195"/>
            <a:ext cx="8316415" cy="9546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69790" rIns="26979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1" dirty="0">
                <a:solidFill>
                  <a:prstClr val="black"/>
                </a:solidFill>
                <a:latin typeface="Trebuchet MS"/>
              </a:rPr>
              <a:t>Examen préalable des consignes terrain et des </a:t>
            </a:r>
            <a:r>
              <a:rPr lang="fr-FR" altLang="fr-FR" sz="1401" dirty="0" err="1">
                <a:solidFill>
                  <a:prstClr val="black"/>
                </a:solidFill>
                <a:latin typeface="Trebuchet MS"/>
              </a:rPr>
              <a:t>Notams</a:t>
            </a:r>
            <a:endParaRPr lang="fr-FR" altLang="fr-FR" sz="1401" dirty="0">
              <a:solidFill>
                <a:prstClr val="black"/>
              </a:solidFill>
              <a:latin typeface="Trebuchet MS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fr-FR" altLang="fr-FR" sz="1401" dirty="0">
                <a:solidFill>
                  <a:prstClr val="black"/>
                </a:solidFill>
                <a:latin typeface="Trebuchet MS"/>
              </a:rPr>
              <a:t>Message radio (5 mn avant)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fr-FR" altLang="fr-FR" sz="1401" dirty="0">
                <a:solidFill>
                  <a:prstClr val="black"/>
                </a:solidFill>
                <a:latin typeface="Trebuchet MS"/>
              </a:rPr>
              <a:t>Passage à la verticale de l’aire à signaux à 500 Ft au-dessus du TDP le plus haut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fr-FR" altLang="fr-FR" sz="1401" dirty="0">
                <a:solidFill>
                  <a:prstClr val="black"/>
                </a:solidFill>
                <a:latin typeface="Trebuchet MS"/>
              </a:rPr>
              <a:t>Intégration en début de vent arrière à l’altitude du TDP</a:t>
            </a:r>
          </a:p>
        </p:txBody>
      </p:sp>
      <p:sp>
        <p:nvSpPr>
          <p:cNvPr id="90" name="Text Box 177">
            <a:extLst>
              <a:ext uri="{FF2B5EF4-FFF2-40B4-BE49-F238E27FC236}">
                <a16:creationId xmlns:a16="http://schemas.microsoft.com/office/drawing/2014/main" id="{592AFD4B-7B6F-DD49-900E-EFE993131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148" y="1146230"/>
            <a:ext cx="60198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30" indent="-285730" algn="ct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fr-FR" sz="1600" b="1" dirty="0">
                <a:solidFill>
                  <a:srgbClr val="C0504D"/>
                </a:solidFill>
                <a:latin typeface="Candara"/>
                <a:cs typeface="Trebuchet MS"/>
              </a:rPr>
              <a:t>  Exemple d’intégration sur un aérodrome non contrôlé</a:t>
            </a:r>
          </a:p>
        </p:txBody>
      </p:sp>
      <p:sp>
        <p:nvSpPr>
          <p:cNvPr id="91" name="Légende encadrée avec une bordure 1 90">
            <a:extLst>
              <a:ext uri="{FF2B5EF4-FFF2-40B4-BE49-F238E27FC236}">
                <a16:creationId xmlns:a16="http://schemas.microsoft.com/office/drawing/2014/main" id="{2490B6D8-7C8A-D045-963D-CED1F940F718}"/>
              </a:ext>
            </a:extLst>
          </p:cNvPr>
          <p:cNvSpPr/>
          <p:nvPr/>
        </p:nvSpPr>
        <p:spPr>
          <a:xfrm>
            <a:off x="4449047" y="3068960"/>
            <a:ext cx="1695698" cy="442059"/>
          </a:xfrm>
          <a:prstGeom prst="accentBorderCallout1">
            <a:avLst>
              <a:gd name="adj1" fmla="val 39856"/>
              <a:gd name="adj2" fmla="val 99885"/>
              <a:gd name="adj3" fmla="val 45877"/>
              <a:gd name="adj4" fmla="val 121662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accent1"/>
                </a:solidFill>
              </a:rPr>
              <a:t>Secteur d’entrée en vent arrière</a:t>
            </a:r>
          </a:p>
        </p:txBody>
      </p:sp>
      <p:sp>
        <p:nvSpPr>
          <p:cNvPr id="92" name="Légende encadrée avec une bordure 1 91">
            <a:extLst>
              <a:ext uri="{FF2B5EF4-FFF2-40B4-BE49-F238E27FC236}">
                <a16:creationId xmlns:a16="http://schemas.microsoft.com/office/drawing/2014/main" id="{CF82E549-75D5-A745-A878-26B96374CD59}"/>
              </a:ext>
            </a:extLst>
          </p:cNvPr>
          <p:cNvSpPr/>
          <p:nvPr/>
        </p:nvSpPr>
        <p:spPr>
          <a:xfrm>
            <a:off x="6973541" y="3535539"/>
            <a:ext cx="1548000" cy="262207"/>
          </a:xfrm>
          <a:prstGeom prst="accentBorderCallout1">
            <a:avLst>
              <a:gd name="adj1" fmla="val -7865"/>
              <a:gd name="adj2" fmla="val -18"/>
              <a:gd name="adj3" fmla="val -249644"/>
              <a:gd name="adj4" fmla="val -354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/>
                </a:solidFill>
              </a:rPr>
              <a:t>Début de descente</a:t>
            </a:r>
          </a:p>
        </p:txBody>
      </p:sp>
    </p:spTree>
    <p:extLst>
      <p:ext uri="{BB962C8B-B14F-4D97-AF65-F5344CB8AC3E}">
        <p14:creationId xmlns:p14="http://schemas.microsoft.com/office/powerpoint/2010/main" val="179771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9597" y="3212976"/>
            <a:ext cx="6248400" cy="3979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CFC9C-A795-6546-84C5-2F3C190D8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1268761"/>
            <a:ext cx="7683500" cy="36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7" tIns="152353" bIns="38089" anchor="ctr">
            <a:prstTxWarp prst="textNoShape">
              <a:avLst/>
            </a:prstTxWarp>
            <a:spAutoFit/>
          </a:bodyPr>
          <a:lstStyle/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Les différents statuts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Règles en circuit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Infrastructures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Intégration et circuit d’aérodrome standard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Signalisations visuelle et lumineuse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Carte d’atterrissage à vue (VAC)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Fiche BASULM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endParaRPr lang="fr-FR" sz="1801" b="1" dirty="0">
              <a:ln w="1905"/>
              <a:solidFill>
                <a:srgbClr val="4F81B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ＭＳ Ｐゴシック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00486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Signalisation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visuelle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(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Aire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à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signaux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)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grpSp>
        <p:nvGrpSpPr>
          <p:cNvPr id="13" name="Grouper 12"/>
          <p:cNvGrpSpPr/>
          <p:nvPr/>
        </p:nvGrpSpPr>
        <p:grpSpPr>
          <a:xfrm>
            <a:off x="3954623" y="1362081"/>
            <a:ext cx="2313360" cy="1712944"/>
            <a:chOff x="5181072" y="4177321"/>
            <a:chExt cx="2385360" cy="2110157"/>
          </a:xfrm>
        </p:grpSpPr>
        <p:grpSp>
          <p:nvGrpSpPr>
            <p:cNvPr id="15" name="Grouper 14"/>
            <p:cNvGrpSpPr>
              <a:grpSpLocks noChangeAspect="1"/>
            </p:cNvGrpSpPr>
            <p:nvPr/>
          </p:nvGrpSpPr>
          <p:grpSpPr>
            <a:xfrm>
              <a:off x="5181072" y="4177321"/>
              <a:ext cx="1988485" cy="2110157"/>
              <a:chOff x="5162550" y="3824972"/>
              <a:chExt cx="2342569" cy="2435151"/>
            </a:xfrm>
          </p:grpSpPr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5162550" y="3832423"/>
                <a:ext cx="60325" cy="24277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52400" dist="12700" dir="8760000" sy="-23000" kx="800400" algn="br">
                  <a:srgbClr val="000000">
                    <a:alpha val="1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  <p:grpSp>
            <p:nvGrpSpPr>
              <p:cNvPr id="26" name="Grouper 25"/>
              <p:cNvGrpSpPr/>
              <p:nvPr/>
            </p:nvGrpSpPr>
            <p:grpSpPr>
              <a:xfrm>
                <a:off x="5257798" y="3824972"/>
                <a:ext cx="2247321" cy="791642"/>
                <a:chOff x="3067048" y="1905649"/>
                <a:chExt cx="2859321" cy="1099548"/>
              </a:xfrm>
              <a:effectLst>
                <a:outerShdw blurRad="127000" dist="76200" dir="2700000" algn="br">
                  <a:srgbClr val="000000">
                    <a:alpha val="43000"/>
                  </a:srgbClr>
                </a:outerShdw>
              </a:effectLst>
            </p:grpSpPr>
            <p:sp>
              <p:nvSpPr>
                <p:cNvPr id="27" name="Trapèze 26"/>
                <p:cNvSpPr/>
                <p:nvPr/>
              </p:nvSpPr>
              <p:spPr>
                <a:xfrm rot="5400000" flipH="1">
                  <a:off x="3597980" y="2147068"/>
                  <a:ext cx="848464" cy="605863"/>
                </a:xfrm>
                <a:prstGeom prst="trapezoid">
                  <a:avLst>
                    <a:gd name="adj" fmla="val 1375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01">
                    <a:solidFill>
                      <a:prstClr val="white"/>
                    </a:solidFill>
                    <a:latin typeface="Candara"/>
                  </a:endParaRPr>
                </a:p>
              </p:txBody>
            </p:sp>
            <p:sp>
              <p:nvSpPr>
                <p:cNvPr id="28" name="Trapèze 27"/>
                <p:cNvSpPr/>
                <p:nvPr/>
              </p:nvSpPr>
              <p:spPr>
                <a:xfrm rot="5400000" flipH="1">
                  <a:off x="2856206" y="2116491"/>
                  <a:ext cx="1099548" cy="677864"/>
                </a:xfrm>
                <a:prstGeom prst="trapezoid">
                  <a:avLst>
                    <a:gd name="adj" fmla="val 13759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01" dirty="0">
                    <a:solidFill>
                      <a:prstClr val="white"/>
                    </a:solidFill>
                    <a:latin typeface="Candara"/>
                  </a:endParaRPr>
                </a:p>
              </p:txBody>
            </p:sp>
            <p:sp>
              <p:nvSpPr>
                <p:cNvPr id="29" name="Trapèze 28"/>
                <p:cNvSpPr/>
                <p:nvPr/>
              </p:nvSpPr>
              <p:spPr>
                <a:xfrm rot="5400000" flipH="1">
                  <a:off x="4282243" y="2163967"/>
                  <a:ext cx="668464" cy="569863"/>
                </a:xfrm>
                <a:prstGeom prst="trapezoid">
                  <a:avLst>
                    <a:gd name="adj" fmla="val 13759"/>
                  </a:avLst>
                </a:prstGeom>
                <a:solidFill>
                  <a:srgbClr val="C0504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01" dirty="0">
                    <a:solidFill>
                      <a:prstClr val="white"/>
                    </a:solidFill>
                    <a:latin typeface="Candara"/>
                  </a:endParaRPr>
                </a:p>
              </p:txBody>
            </p:sp>
            <p:sp>
              <p:nvSpPr>
                <p:cNvPr id="30" name="Trapèze 29"/>
                <p:cNvSpPr/>
                <p:nvPr/>
              </p:nvSpPr>
              <p:spPr>
                <a:xfrm rot="5400000" flipH="1">
                  <a:off x="4940006" y="2163599"/>
                  <a:ext cx="488464" cy="569863"/>
                </a:xfrm>
                <a:prstGeom prst="trapezoid">
                  <a:avLst>
                    <a:gd name="adj" fmla="val 13759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01">
                    <a:solidFill>
                      <a:prstClr val="white"/>
                    </a:solidFill>
                    <a:latin typeface="Candara"/>
                  </a:endParaRPr>
                </a:p>
              </p:txBody>
            </p:sp>
            <p:sp>
              <p:nvSpPr>
                <p:cNvPr id="31" name="Trapèze 30"/>
                <p:cNvSpPr/>
                <p:nvPr/>
              </p:nvSpPr>
              <p:spPr>
                <a:xfrm rot="5400000" flipH="1">
                  <a:off x="5523207" y="2221799"/>
                  <a:ext cx="344462" cy="461863"/>
                </a:xfrm>
                <a:prstGeom prst="trapezoid">
                  <a:avLst>
                    <a:gd name="adj" fmla="val 13759"/>
                  </a:avLst>
                </a:prstGeom>
                <a:solidFill>
                  <a:srgbClr val="C0504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01" dirty="0">
                    <a:solidFill>
                      <a:prstClr val="white"/>
                    </a:solidFill>
                    <a:latin typeface="Candara"/>
                  </a:endParaRPr>
                </a:p>
              </p:txBody>
            </p:sp>
          </p:grpSp>
        </p:grp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5724525" y="4786511"/>
              <a:ext cx="0" cy="42314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107113" y="4734123"/>
              <a:ext cx="0" cy="57503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6483350" y="4670623"/>
              <a:ext cx="0" cy="77454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6878870" y="4648395"/>
              <a:ext cx="0" cy="94707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5240338" y="4808736"/>
              <a:ext cx="969961" cy="37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000000"/>
                  </a:solidFill>
                  <a:latin typeface="Trebuchet MS"/>
                  <a:cs typeface="Trebuchet MS"/>
                </a:rPr>
                <a:t>5 </a:t>
              </a:r>
              <a:r>
                <a:rPr lang="fr-FR" sz="1401" dirty="0" err="1">
                  <a:solidFill>
                    <a:srgbClr val="000000"/>
                  </a:solidFill>
                  <a:latin typeface="Trebuchet MS"/>
                  <a:cs typeface="Trebuchet MS"/>
                </a:rPr>
                <a:t>Kt</a:t>
              </a:r>
              <a:endParaRPr lang="fr-FR" sz="1801" dirty="0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807077" y="5105600"/>
              <a:ext cx="971549" cy="37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000000"/>
                  </a:solidFill>
                  <a:latin typeface="Trebuchet MS"/>
                  <a:cs typeface="Trebuchet MS"/>
                </a:rPr>
                <a:t>5 </a:t>
              </a:r>
              <a:r>
                <a:rPr lang="fr-FR" sz="1401" dirty="0" err="1">
                  <a:solidFill>
                    <a:srgbClr val="000000"/>
                  </a:solidFill>
                  <a:latin typeface="Trebuchet MS"/>
                  <a:cs typeface="Trebuchet MS"/>
                </a:rPr>
                <a:t>Kt</a:t>
              </a:r>
              <a:endParaRPr lang="fr-FR" sz="1801" dirty="0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414962" y="4965894"/>
              <a:ext cx="971549" cy="37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000000"/>
                  </a:solidFill>
                  <a:latin typeface="Trebuchet MS"/>
                  <a:cs typeface="Trebuchet MS"/>
                </a:rPr>
                <a:t>5 </a:t>
              </a:r>
              <a:r>
                <a:rPr lang="fr-FR" sz="1401" dirty="0" err="1">
                  <a:solidFill>
                    <a:srgbClr val="000000"/>
                  </a:solidFill>
                  <a:latin typeface="Trebuchet MS"/>
                  <a:cs typeface="Trebuchet MS"/>
                </a:rPr>
                <a:t>Kt</a:t>
              </a:r>
              <a:endParaRPr lang="fr-FR" sz="1801" dirty="0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6215063" y="5250064"/>
              <a:ext cx="969961" cy="37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000000"/>
                  </a:solidFill>
                  <a:latin typeface="Trebuchet MS"/>
                  <a:cs typeface="Trebuchet MS"/>
                </a:rPr>
                <a:t>5 </a:t>
              </a:r>
              <a:r>
                <a:rPr lang="fr-FR" sz="1401" dirty="0" err="1">
                  <a:solidFill>
                    <a:srgbClr val="000000"/>
                  </a:solidFill>
                  <a:latin typeface="Trebuchet MS"/>
                  <a:cs typeface="Trebuchet MS"/>
                </a:rPr>
                <a:t>Kt</a:t>
              </a:r>
              <a:endParaRPr lang="fr-FR" sz="1801" dirty="0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6594883" y="5405439"/>
              <a:ext cx="971549" cy="37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000000"/>
                  </a:solidFill>
                  <a:latin typeface="Trebuchet MS"/>
                  <a:cs typeface="Trebuchet MS"/>
                </a:rPr>
                <a:t>5 </a:t>
              </a:r>
              <a:r>
                <a:rPr lang="fr-FR" sz="1401" dirty="0" err="1">
                  <a:solidFill>
                    <a:srgbClr val="000000"/>
                  </a:solidFill>
                  <a:latin typeface="Trebuchet MS"/>
                  <a:cs typeface="Trebuchet MS"/>
                </a:rPr>
                <a:t>Kt</a:t>
              </a:r>
              <a:endParaRPr lang="fr-FR" sz="1801" dirty="0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039" y="3429015"/>
            <a:ext cx="6508751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Signalisation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visuelle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(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Aire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à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signaux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)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79224" y="2809971"/>
            <a:ext cx="22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Candara"/>
              </a:rPr>
              <a:t>Interdiction d'atterrir </a:t>
            </a:r>
          </a:p>
        </p:txBody>
      </p:sp>
      <p:pic>
        <p:nvPicPr>
          <p:cNvPr id="8" name="Image 7" descr="http://www.avionic-online.com/pictures/signaux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29748" y="1637995"/>
            <a:ext cx="1058383" cy="107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http://www.avionic-online.com/pictures/signaux2.JPG"/>
          <p:cNvPicPr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04407" y="1638001"/>
            <a:ext cx="1080000" cy="1077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4832829" y="2779162"/>
            <a:ext cx="320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Candara"/>
              </a:rPr>
              <a:t>Précautions à prendre en phase d'approche ou d'atterrissage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579222" y="5030106"/>
            <a:ext cx="229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Candara"/>
              </a:rPr>
              <a:t>Sens de décollage et d’atterrissage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097786" y="5035875"/>
            <a:ext cx="2957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Candara"/>
              </a:rPr>
              <a:t>Circuit de piste « main droite »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26E6372-CD4E-1E4D-949E-74F0A67503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064939" y="3748101"/>
            <a:ext cx="1188000" cy="108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841A611-C836-D449-BA0C-AB97651611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407" y="3802101"/>
            <a:ext cx="122571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5729818" y="4036098"/>
            <a:ext cx="1829609" cy="1043999"/>
            <a:chOff x="1829679" y="969174"/>
            <a:chExt cx="3057525" cy="1744663"/>
          </a:xfrm>
        </p:grpSpPr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1829679" y="969174"/>
              <a:ext cx="3057525" cy="17446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>
                <a:solidFill>
                  <a:prstClr val="black"/>
                </a:solidFill>
                <a:latin typeface="Tahoma" charset="0"/>
              </a:endParaRPr>
            </a:p>
          </p:txBody>
        </p:sp>
        <p:grpSp>
          <p:nvGrpSpPr>
            <p:cNvPr id="3" name="Grouper 2"/>
            <p:cNvGrpSpPr/>
            <p:nvPr/>
          </p:nvGrpSpPr>
          <p:grpSpPr>
            <a:xfrm>
              <a:off x="2147765" y="1440418"/>
              <a:ext cx="2434335" cy="761139"/>
              <a:chOff x="2147765" y="1440418"/>
              <a:chExt cx="2434335" cy="761139"/>
            </a:xfrm>
          </p:grpSpPr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 rot="16200000">
                <a:off x="3169748" y="1285625"/>
                <a:ext cx="383879" cy="10905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  <p:sp>
            <p:nvSpPr>
              <p:cNvPr id="48" name="Oval 25"/>
              <p:cNvSpPr>
                <a:spLocks noChangeArrowheads="1"/>
              </p:cNvSpPr>
              <p:nvPr/>
            </p:nvSpPr>
            <p:spPr bwMode="auto">
              <a:xfrm>
                <a:off x="2147765" y="1440418"/>
                <a:ext cx="746529" cy="76113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  <p:sp>
            <p:nvSpPr>
              <p:cNvPr id="49" name="Oval 26"/>
              <p:cNvSpPr>
                <a:spLocks noChangeArrowheads="1"/>
              </p:cNvSpPr>
              <p:nvPr/>
            </p:nvSpPr>
            <p:spPr bwMode="auto">
              <a:xfrm>
                <a:off x="3835571" y="1440418"/>
                <a:ext cx="746529" cy="76113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</p:grpSp>
      <p:grpSp>
        <p:nvGrpSpPr>
          <p:cNvPr id="50" name="Group 29"/>
          <p:cNvGrpSpPr>
            <a:grpSpLocks/>
          </p:cNvGrpSpPr>
          <p:nvPr/>
        </p:nvGrpSpPr>
        <p:grpSpPr bwMode="auto">
          <a:xfrm>
            <a:off x="1413162" y="4036091"/>
            <a:ext cx="1799615" cy="1031076"/>
            <a:chOff x="4564" y="8039"/>
            <a:chExt cx="2355" cy="1318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51" name="Group 30"/>
            <p:cNvGrpSpPr>
              <a:grpSpLocks/>
            </p:cNvGrpSpPr>
            <p:nvPr/>
          </p:nvGrpSpPr>
          <p:grpSpPr bwMode="auto">
            <a:xfrm>
              <a:off x="4564" y="8039"/>
              <a:ext cx="2355" cy="1318"/>
              <a:chOff x="1750" y="8039"/>
              <a:chExt cx="2355" cy="1318"/>
            </a:xfrm>
          </p:grpSpPr>
          <p:sp>
            <p:nvSpPr>
              <p:cNvPr id="54" name="Rectangle 31"/>
              <p:cNvSpPr>
                <a:spLocks noChangeArrowheads="1"/>
              </p:cNvSpPr>
              <p:nvPr/>
            </p:nvSpPr>
            <p:spPr bwMode="auto">
              <a:xfrm>
                <a:off x="1750" y="8039"/>
                <a:ext cx="2355" cy="131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  <p:sp>
            <p:nvSpPr>
              <p:cNvPr id="55" name="Rectangle 32"/>
              <p:cNvSpPr>
                <a:spLocks noChangeArrowheads="1"/>
              </p:cNvSpPr>
              <p:nvPr/>
            </p:nvSpPr>
            <p:spPr bwMode="auto">
              <a:xfrm rot="-5400000">
                <a:off x="2785" y="8270"/>
                <a:ext cx="29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  <p:sp>
            <p:nvSpPr>
              <p:cNvPr id="56" name="Oval 33"/>
              <p:cNvSpPr>
                <a:spLocks noChangeArrowheads="1"/>
              </p:cNvSpPr>
              <p:nvPr/>
            </p:nvSpPr>
            <p:spPr bwMode="auto">
              <a:xfrm>
                <a:off x="1995" y="8395"/>
                <a:ext cx="575" cy="5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  <p:sp>
            <p:nvSpPr>
              <p:cNvPr id="57" name="Oval 34"/>
              <p:cNvSpPr>
                <a:spLocks noChangeArrowheads="1"/>
              </p:cNvSpPr>
              <p:nvPr/>
            </p:nvSpPr>
            <p:spPr bwMode="auto">
              <a:xfrm>
                <a:off x="3295" y="8395"/>
                <a:ext cx="575" cy="5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5020" y="8460"/>
              <a:ext cx="143" cy="4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6336" y="8460"/>
              <a:ext cx="143" cy="4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>
                <a:solidFill>
                  <a:prstClr val="black"/>
                </a:solidFill>
                <a:latin typeface="Tahoma" charset="0"/>
              </a:endParaRPr>
            </a:p>
          </p:txBody>
        </p:sp>
      </p:grpSp>
      <p:sp>
        <p:nvSpPr>
          <p:cNvPr id="66" name="ZoneTexte 65"/>
          <p:cNvSpPr txBox="1"/>
          <p:nvPr/>
        </p:nvSpPr>
        <p:spPr>
          <a:xfrm>
            <a:off x="631969" y="2945370"/>
            <a:ext cx="3101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Candara"/>
              </a:rPr>
              <a:t>Partie de piste inutilisable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4975369" y="2893530"/>
            <a:ext cx="3343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Candara"/>
              </a:rPr>
              <a:t>Remorquage de planeurs en cours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31967" y="5255738"/>
            <a:ext cx="334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Candara"/>
              </a:rPr>
              <a:t>Le décollage et l'atterrissage se font sur la piste, mais le roulage peut se faire ailleurs que sur les taxiways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4826011" y="5258026"/>
            <a:ext cx="364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>
                <a:solidFill>
                  <a:prstClr val="black"/>
                </a:solidFill>
                <a:latin typeface="Candara"/>
              </a:rPr>
              <a:t>Il </a:t>
            </a:r>
            <a:r>
              <a:rPr lang="fr-FR" sz="1600" dirty="0">
                <a:solidFill>
                  <a:prstClr val="black"/>
                </a:solidFill>
                <a:latin typeface="Candara"/>
              </a:rPr>
              <a:t>est prescrit aux aéronefs d’atterrir , de décoller et de circuler exclusivement sur les pistes et voies de circulation </a:t>
            </a: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Signalisation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visuelle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(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Aire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à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signaux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)</a:t>
            </a: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778F271A-D57F-9048-BAA5-8A1CA7E3B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227" y="1802265"/>
            <a:ext cx="1185272" cy="108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79F6126-1908-A340-94E6-18788B2BB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622" y="1791212"/>
            <a:ext cx="1240000" cy="1116000"/>
          </a:xfrm>
          <a:prstGeom prst="rect">
            <a:avLst/>
          </a:prstGeom>
        </p:spPr>
      </p:pic>
      <p:pic>
        <p:nvPicPr>
          <p:cNvPr id="70" name="Image 69" descr="croix piste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371"/>
          <a:stretch/>
        </p:blipFill>
        <p:spPr>
          <a:xfrm>
            <a:off x="4274753" y="1461734"/>
            <a:ext cx="3661289" cy="3644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739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allAtOnce"/>
      <p:bldP spid="67" grpId="0" build="allAtOnce"/>
      <p:bldP spid="68" grpId="0" build="allAtOnce"/>
      <p:bldP spid="6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Signalisation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lumineuse</a:t>
            </a:r>
            <a:endParaRPr lang="en-US" sz="1801" b="1" cap="all" spc="49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ndara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" y="26998"/>
            <a:ext cx="9144000" cy="11237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fr-FR" sz="2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latin typeface="Trebuchet MS"/>
              <a:ea typeface="ＭＳ Ｐゴシック" charset="-128"/>
              <a:cs typeface="Trebuchet MS"/>
            </a:endParaRPr>
          </a:p>
        </p:txBody>
      </p:sp>
      <p:sp>
        <p:nvSpPr>
          <p:cNvPr id="31" name="Rectangle 2" descr="Marbre blanc"/>
          <p:cNvSpPr>
            <a:spLocks noChangeArrowheads="1"/>
          </p:cNvSpPr>
          <p:nvPr/>
        </p:nvSpPr>
        <p:spPr bwMode="auto">
          <a:xfrm>
            <a:off x="1270011" y="1257256"/>
            <a:ext cx="6604001" cy="36946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801" b="1" dirty="0">
                <a:solidFill>
                  <a:srgbClr val="C0504D"/>
                </a:solidFill>
                <a:latin typeface="Candara"/>
                <a:cs typeface="Trebuchet MS"/>
              </a:rPr>
              <a:t>Aéronef au sol</a:t>
            </a:r>
          </a:p>
        </p:txBody>
      </p:sp>
      <p:grpSp>
        <p:nvGrpSpPr>
          <p:cNvPr id="32" name="Group 316"/>
          <p:cNvGrpSpPr>
            <a:grpSpLocks/>
          </p:cNvGrpSpPr>
          <p:nvPr/>
        </p:nvGrpSpPr>
        <p:grpSpPr bwMode="auto">
          <a:xfrm rot="17100000" flipH="1" flipV="1">
            <a:off x="4303969" y="1453126"/>
            <a:ext cx="102833" cy="1619999"/>
            <a:chOff x="7840" y="8968"/>
            <a:chExt cx="201" cy="1805"/>
          </a:xfrm>
        </p:grpSpPr>
        <p:sp>
          <p:nvSpPr>
            <p:cNvPr id="33" name="AutoShape 319"/>
            <p:cNvSpPr>
              <a:spLocks noChangeAspect="1" noChangeArrowheads="1"/>
            </p:cNvSpPr>
            <p:nvPr/>
          </p:nvSpPr>
          <p:spPr bwMode="auto">
            <a:xfrm>
              <a:off x="7840" y="8968"/>
              <a:ext cx="201" cy="59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34" name="AutoShape 318"/>
            <p:cNvSpPr>
              <a:spLocks noChangeAspect="1" noChangeArrowheads="1"/>
            </p:cNvSpPr>
            <p:nvPr/>
          </p:nvSpPr>
          <p:spPr bwMode="auto">
            <a:xfrm>
              <a:off x="7870" y="9673"/>
              <a:ext cx="142" cy="47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35" name="AutoShape 317"/>
            <p:cNvSpPr>
              <a:spLocks noChangeAspect="1" noChangeArrowheads="1"/>
            </p:cNvSpPr>
            <p:nvPr/>
          </p:nvSpPr>
          <p:spPr bwMode="auto">
            <a:xfrm>
              <a:off x="7900" y="10282"/>
              <a:ext cx="102" cy="49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</p:grpSp>
      <p:grpSp>
        <p:nvGrpSpPr>
          <p:cNvPr id="2" name="Grouper 1"/>
          <p:cNvGrpSpPr/>
          <p:nvPr/>
        </p:nvGrpSpPr>
        <p:grpSpPr>
          <a:xfrm>
            <a:off x="3199261" y="1935867"/>
            <a:ext cx="2743201" cy="693412"/>
            <a:chOff x="1270000" y="2306678"/>
            <a:chExt cx="2743200" cy="693411"/>
          </a:xfrm>
        </p:grpSpPr>
        <p:grpSp>
          <p:nvGrpSpPr>
            <p:cNvPr id="36" name="Group 263"/>
            <p:cNvGrpSpPr>
              <a:grpSpLocks/>
            </p:cNvGrpSpPr>
            <p:nvPr/>
          </p:nvGrpSpPr>
          <p:grpSpPr bwMode="auto">
            <a:xfrm>
              <a:off x="1270000" y="2306678"/>
              <a:ext cx="2712803" cy="693411"/>
              <a:chOff x="1784" y="7367"/>
              <a:chExt cx="2732" cy="750"/>
            </a:xfrm>
          </p:grpSpPr>
          <p:grpSp>
            <p:nvGrpSpPr>
              <p:cNvPr id="37" name="Group 265"/>
              <p:cNvGrpSpPr>
                <a:grpSpLocks noChangeAspect="1"/>
              </p:cNvGrpSpPr>
              <p:nvPr/>
            </p:nvGrpSpPr>
            <p:grpSpPr bwMode="auto">
              <a:xfrm>
                <a:off x="1773" y="7336"/>
                <a:ext cx="960" cy="745"/>
                <a:chOff x="5132" y="8412"/>
                <a:chExt cx="902" cy="582"/>
              </a:xfrm>
            </p:grpSpPr>
            <p:sp>
              <p:nvSpPr>
                <p:cNvPr id="39" name="Freeform 285"/>
                <p:cNvSpPr>
                  <a:spLocks noChangeAspect="1"/>
                </p:cNvSpPr>
                <p:nvPr/>
              </p:nvSpPr>
              <p:spPr bwMode="auto">
                <a:xfrm>
                  <a:off x="5282" y="8517"/>
                  <a:ext cx="167" cy="288"/>
                </a:xfrm>
                <a:custGeom>
                  <a:avLst/>
                  <a:gdLst/>
                  <a:ahLst/>
                  <a:cxnLst>
                    <a:cxn ang="0">
                      <a:pos x="0" y="1185"/>
                    </a:cxn>
                    <a:cxn ang="0">
                      <a:pos x="0" y="424"/>
                    </a:cxn>
                    <a:cxn ang="0">
                      <a:pos x="182" y="424"/>
                    </a:cxn>
                    <a:cxn ang="0">
                      <a:pos x="0" y="133"/>
                    </a:cxn>
                    <a:cxn ang="0">
                      <a:pos x="0" y="0"/>
                    </a:cxn>
                    <a:cxn ang="0">
                      <a:pos x="574" y="0"/>
                    </a:cxn>
                    <a:cxn ang="0">
                      <a:pos x="574" y="133"/>
                    </a:cxn>
                    <a:cxn ang="0">
                      <a:pos x="400" y="424"/>
                    </a:cxn>
                    <a:cxn ang="0">
                      <a:pos x="574" y="424"/>
                    </a:cxn>
                    <a:cxn ang="0">
                      <a:pos x="574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</a:cxnLst>
                  <a:rect l="0" t="0" r="r" b="b"/>
                  <a:pathLst>
                    <a:path w="574" h="1185">
                      <a:moveTo>
                        <a:pt x="0" y="1185"/>
                      </a:moveTo>
                      <a:lnTo>
                        <a:pt x="0" y="424"/>
                      </a:lnTo>
                      <a:lnTo>
                        <a:pt x="182" y="424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574" y="0"/>
                      </a:lnTo>
                      <a:lnTo>
                        <a:pt x="574" y="133"/>
                      </a:lnTo>
                      <a:lnTo>
                        <a:pt x="400" y="424"/>
                      </a:lnTo>
                      <a:lnTo>
                        <a:pt x="574" y="424"/>
                      </a:lnTo>
                      <a:lnTo>
                        <a:pt x="574" y="1185"/>
                      </a:lnTo>
                      <a:lnTo>
                        <a:pt x="0" y="1185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40" name="Freeform 284"/>
                <p:cNvSpPr>
                  <a:spLocks noChangeAspect="1"/>
                </p:cNvSpPr>
                <p:nvPr/>
              </p:nvSpPr>
              <p:spPr bwMode="auto">
                <a:xfrm>
                  <a:off x="5663" y="8768"/>
                  <a:ext cx="215" cy="37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0"/>
                    </a:cxn>
                    <a:cxn ang="0">
                      <a:pos x="745" y="0"/>
                    </a:cxn>
                    <a:cxn ang="0">
                      <a:pos x="745" y="158"/>
                    </a:cxn>
                    <a:cxn ang="0">
                      <a:pos x="0" y="158"/>
                    </a:cxn>
                    <a:cxn ang="0">
                      <a:pos x="0" y="15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745" h="158">
                      <a:moveTo>
                        <a:pt x="0" y="158"/>
                      </a:moveTo>
                      <a:lnTo>
                        <a:pt x="0" y="0"/>
                      </a:lnTo>
                      <a:lnTo>
                        <a:pt x="745" y="0"/>
                      </a:lnTo>
                      <a:lnTo>
                        <a:pt x="745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41" name="Freeform 283"/>
                <p:cNvSpPr>
                  <a:spLocks noChangeAspect="1"/>
                </p:cNvSpPr>
                <p:nvPr/>
              </p:nvSpPr>
              <p:spPr bwMode="auto">
                <a:xfrm>
                  <a:off x="5187" y="8811"/>
                  <a:ext cx="785" cy="171"/>
                </a:xfrm>
                <a:custGeom>
                  <a:avLst/>
                  <a:gdLst/>
                  <a:ahLst/>
                  <a:cxnLst>
                    <a:cxn ang="0">
                      <a:pos x="0" y="700"/>
                    </a:cxn>
                    <a:cxn ang="0">
                      <a:pos x="0" y="0"/>
                    </a:cxn>
                    <a:cxn ang="0">
                      <a:pos x="2709" y="0"/>
                    </a:cxn>
                    <a:cxn ang="0">
                      <a:pos x="2709" y="700"/>
                    </a:cxn>
                    <a:cxn ang="0">
                      <a:pos x="0" y="700"/>
                    </a:cxn>
                    <a:cxn ang="0">
                      <a:pos x="0" y="700"/>
                    </a:cxn>
                    <a:cxn ang="0">
                      <a:pos x="0" y="700"/>
                    </a:cxn>
                  </a:cxnLst>
                  <a:rect l="0" t="0" r="r" b="b"/>
                  <a:pathLst>
                    <a:path w="2709" h="700">
                      <a:moveTo>
                        <a:pt x="0" y="700"/>
                      </a:moveTo>
                      <a:lnTo>
                        <a:pt x="0" y="0"/>
                      </a:lnTo>
                      <a:lnTo>
                        <a:pt x="2709" y="0"/>
                      </a:lnTo>
                      <a:lnTo>
                        <a:pt x="2709" y="700"/>
                      </a:lnTo>
                      <a:lnTo>
                        <a:pt x="0" y="700"/>
                      </a:lnTo>
                      <a:close/>
                    </a:path>
                  </a:pathLst>
                </a:custGeom>
                <a:solidFill>
                  <a:srgbClr val="C1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42" name="Freeform 282"/>
                <p:cNvSpPr>
                  <a:spLocks noChangeAspect="1"/>
                </p:cNvSpPr>
                <p:nvPr/>
              </p:nvSpPr>
              <p:spPr bwMode="auto">
                <a:xfrm>
                  <a:off x="5178" y="8802"/>
                  <a:ext cx="804" cy="177"/>
                </a:xfrm>
                <a:custGeom>
                  <a:avLst/>
                  <a:gdLst/>
                  <a:ahLst/>
                  <a:cxnLst>
                    <a:cxn ang="0">
                      <a:pos x="0" y="734"/>
                    </a:cxn>
                    <a:cxn ang="0">
                      <a:pos x="0" y="0"/>
                    </a:cxn>
                    <a:cxn ang="0">
                      <a:pos x="2766" y="0"/>
                    </a:cxn>
                    <a:cxn ang="0">
                      <a:pos x="2766" y="734"/>
                    </a:cxn>
                    <a:cxn ang="0">
                      <a:pos x="2699" y="734"/>
                    </a:cxn>
                    <a:cxn ang="0">
                      <a:pos x="2699" y="83"/>
                    </a:cxn>
                    <a:cxn ang="0">
                      <a:pos x="68" y="83"/>
                    </a:cxn>
                    <a:cxn ang="0">
                      <a:pos x="68" y="734"/>
                    </a:cxn>
                    <a:cxn ang="0">
                      <a:pos x="0" y="734"/>
                    </a:cxn>
                    <a:cxn ang="0">
                      <a:pos x="0" y="734"/>
                    </a:cxn>
                    <a:cxn ang="0">
                      <a:pos x="0" y="734"/>
                    </a:cxn>
                  </a:cxnLst>
                  <a:rect l="0" t="0" r="r" b="b"/>
                  <a:pathLst>
                    <a:path w="2766" h="734">
                      <a:moveTo>
                        <a:pt x="0" y="734"/>
                      </a:moveTo>
                      <a:lnTo>
                        <a:pt x="0" y="0"/>
                      </a:lnTo>
                      <a:lnTo>
                        <a:pt x="2766" y="0"/>
                      </a:lnTo>
                      <a:lnTo>
                        <a:pt x="2766" y="734"/>
                      </a:lnTo>
                      <a:lnTo>
                        <a:pt x="2699" y="734"/>
                      </a:lnTo>
                      <a:lnTo>
                        <a:pt x="2699" y="83"/>
                      </a:lnTo>
                      <a:lnTo>
                        <a:pt x="68" y="83"/>
                      </a:lnTo>
                      <a:lnTo>
                        <a:pt x="68" y="734"/>
                      </a:lnTo>
                      <a:lnTo>
                        <a:pt x="0" y="7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43" name="Freeform 281"/>
                <p:cNvSpPr>
                  <a:spLocks noChangeAspect="1"/>
                </p:cNvSpPr>
                <p:nvPr/>
              </p:nvSpPr>
              <p:spPr bwMode="auto">
                <a:xfrm>
                  <a:off x="5132" y="8894"/>
                  <a:ext cx="902" cy="100"/>
                </a:xfrm>
                <a:custGeom>
                  <a:avLst/>
                  <a:gdLst/>
                  <a:ahLst/>
                  <a:cxnLst>
                    <a:cxn ang="0">
                      <a:pos x="0" y="407"/>
                    </a:cxn>
                    <a:cxn ang="0">
                      <a:pos x="3108" y="407"/>
                    </a:cxn>
                    <a:cxn ang="0">
                      <a:pos x="3108" y="324"/>
                    </a:cxn>
                    <a:cxn ang="0">
                      <a:pos x="2450" y="324"/>
                    </a:cxn>
                    <a:cxn ang="0">
                      <a:pos x="2450" y="0"/>
                    </a:cxn>
                    <a:cxn ang="0">
                      <a:pos x="2224" y="0"/>
                    </a:cxn>
                    <a:cxn ang="0">
                      <a:pos x="2224" y="324"/>
                    </a:cxn>
                    <a:cxn ang="0">
                      <a:pos x="0" y="324"/>
                    </a:cxn>
                    <a:cxn ang="0">
                      <a:pos x="0" y="407"/>
                    </a:cxn>
                    <a:cxn ang="0">
                      <a:pos x="0" y="407"/>
                    </a:cxn>
                    <a:cxn ang="0">
                      <a:pos x="0" y="407"/>
                    </a:cxn>
                  </a:cxnLst>
                  <a:rect l="0" t="0" r="r" b="b"/>
                  <a:pathLst>
                    <a:path w="3108" h="407">
                      <a:moveTo>
                        <a:pt x="0" y="407"/>
                      </a:moveTo>
                      <a:lnTo>
                        <a:pt x="3108" y="407"/>
                      </a:lnTo>
                      <a:lnTo>
                        <a:pt x="3108" y="324"/>
                      </a:lnTo>
                      <a:lnTo>
                        <a:pt x="2450" y="324"/>
                      </a:lnTo>
                      <a:lnTo>
                        <a:pt x="2450" y="0"/>
                      </a:lnTo>
                      <a:lnTo>
                        <a:pt x="2224" y="0"/>
                      </a:lnTo>
                      <a:lnTo>
                        <a:pt x="2224" y="324"/>
                      </a:lnTo>
                      <a:lnTo>
                        <a:pt x="0" y="324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44" name="Freeform 280"/>
                <p:cNvSpPr>
                  <a:spLocks noChangeAspect="1"/>
                </p:cNvSpPr>
                <p:nvPr/>
              </p:nvSpPr>
              <p:spPr bwMode="auto">
                <a:xfrm>
                  <a:off x="5225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0" y="82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0" y="82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45" name="Freeform 279"/>
                <p:cNvSpPr>
                  <a:spLocks noChangeAspect="1"/>
                </p:cNvSpPr>
                <p:nvPr/>
              </p:nvSpPr>
              <p:spPr bwMode="auto">
                <a:xfrm>
                  <a:off x="5409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2" y="82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2" y="82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58" name="Freeform 278"/>
                <p:cNvSpPr>
                  <a:spLocks noChangeAspect="1"/>
                </p:cNvSpPr>
                <p:nvPr/>
              </p:nvSpPr>
              <p:spPr bwMode="auto">
                <a:xfrm>
                  <a:off x="5593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3" y="82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3" y="82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63" name="Freeform 277"/>
                <p:cNvSpPr>
                  <a:spLocks noChangeAspect="1"/>
                </p:cNvSpPr>
                <p:nvPr/>
              </p:nvSpPr>
              <p:spPr bwMode="auto">
                <a:xfrm>
                  <a:off x="5870" y="8894"/>
                  <a:ext cx="65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226" y="218"/>
                    </a:cxn>
                    <a:cxn ang="0">
                      <a:pos x="22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6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226" y="218"/>
                      </a:lnTo>
                      <a:lnTo>
                        <a:pt x="2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64" name="Freeform 276"/>
                <p:cNvSpPr>
                  <a:spLocks noChangeAspect="1"/>
                </p:cNvSpPr>
                <p:nvPr/>
              </p:nvSpPr>
              <p:spPr bwMode="auto">
                <a:xfrm>
                  <a:off x="5225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0" y="218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0" y="218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71" name="Freeform 275"/>
                <p:cNvSpPr>
                  <a:spLocks noChangeAspect="1"/>
                </p:cNvSpPr>
                <p:nvPr/>
              </p:nvSpPr>
              <p:spPr bwMode="auto">
                <a:xfrm>
                  <a:off x="5409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2" y="218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2" y="218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72" name="Freeform 274"/>
                <p:cNvSpPr>
                  <a:spLocks noChangeAspect="1"/>
                </p:cNvSpPr>
                <p:nvPr/>
              </p:nvSpPr>
              <p:spPr bwMode="auto">
                <a:xfrm>
                  <a:off x="5593" y="8894"/>
                  <a:ext cx="158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3" y="218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3" y="218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73" name="Freeform 273"/>
                <p:cNvSpPr>
                  <a:spLocks noChangeAspect="1"/>
                </p:cNvSpPr>
                <p:nvPr/>
              </p:nvSpPr>
              <p:spPr bwMode="auto">
                <a:xfrm>
                  <a:off x="5777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5"/>
                    </a:cxn>
                    <a:cxn ang="0">
                      <a:pos x="544" y="85"/>
                    </a:cxn>
                    <a:cxn ang="0">
                      <a:pos x="54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4" h="8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544" y="85"/>
                      </a:lnTo>
                      <a:lnTo>
                        <a:pt x="5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74" name="Freeform 272"/>
                <p:cNvSpPr>
                  <a:spLocks noChangeAspect="1"/>
                </p:cNvSpPr>
                <p:nvPr/>
              </p:nvSpPr>
              <p:spPr bwMode="auto">
                <a:xfrm>
                  <a:off x="5652" y="8755"/>
                  <a:ext cx="237" cy="47"/>
                </a:xfrm>
                <a:custGeom>
                  <a:avLst/>
                  <a:gdLst/>
                  <a:ahLst/>
                  <a:cxnLst>
                    <a:cxn ang="0">
                      <a:pos x="0" y="188"/>
                    </a:cxn>
                    <a:cxn ang="0">
                      <a:pos x="0" y="0"/>
                    </a:cxn>
                    <a:cxn ang="0">
                      <a:pos x="816" y="0"/>
                    </a:cxn>
                    <a:cxn ang="0">
                      <a:pos x="816" y="188"/>
                    </a:cxn>
                    <a:cxn ang="0">
                      <a:pos x="747" y="188"/>
                    </a:cxn>
                    <a:cxn ang="0">
                      <a:pos x="747" y="80"/>
                    </a:cxn>
                    <a:cxn ang="0">
                      <a:pos x="68" y="80"/>
                    </a:cxn>
                    <a:cxn ang="0">
                      <a:pos x="68" y="188"/>
                    </a:cxn>
                    <a:cxn ang="0">
                      <a:pos x="0" y="188"/>
                    </a:cxn>
                    <a:cxn ang="0">
                      <a:pos x="0" y="188"/>
                    </a:cxn>
                    <a:cxn ang="0">
                      <a:pos x="0" y="188"/>
                    </a:cxn>
                  </a:cxnLst>
                  <a:rect l="0" t="0" r="r" b="b"/>
                  <a:pathLst>
                    <a:path w="816" h="188">
                      <a:moveTo>
                        <a:pt x="0" y="188"/>
                      </a:moveTo>
                      <a:lnTo>
                        <a:pt x="0" y="0"/>
                      </a:lnTo>
                      <a:lnTo>
                        <a:pt x="816" y="0"/>
                      </a:lnTo>
                      <a:lnTo>
                        <a:pt x="816" y="188"/>
                      </a:lnTo>
                      <a:lnTo>
                        <a:pt x="747" y="188"/>
                      </a:lnTo>
                      <a:lnTo>
                        <a:pt x="747" y="80"/>
                      </a:lnTo>
                      <a:lnTo>
                        <a:pt x="68" y="80"/>
                      </a:lnTo>
                      <a:lnTo>
                        <a:pt x="68" y="188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75" name="Freeform 271"/>
                <p:cNvSpPr>
                  <a:spLocks noChangeAspect="1"/>
                </p:cNvSpPr>
                <p:nvPr/>
              </p:nvSpPr>
              <p:spPr bwMode="auto">
                <a:xfrm>
                  <a:off x="5270" y="8609"/>
                  <a:ext cx="192" cy="199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0" y="0"/>
                    </a:cxn>
                    <a:cxn ang="0">
                      <a:pos x="657" y="0"/>
                    </a:cxn>
                    <a:cxn ang="0">
                      <a:pos x="657" y="816"/>
                    </a:cxn>
                    <a:cxn ang="0">
                      <a:pos x="588" y="816"/>
                    </a:cxn>
                    <a:cxn ang="0">
                      <a:pos x="588" y="81"/>
                    </a:cxn>
                    <a:cxn ang="0">
                      <a:pos x="68" y="81"/>
                    </a:cxn>
                    <a:cxn ang="0">
                      <a:pos x="68" y="816"/>
                    </a:cxn>
                    <a:cxn ang="0">
                      <a:pos x="0" y="816"/>
                    </a:cxn>
                    <a:cxn ang="0">
                      <a:pos x="0" y="816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657" h="816">
                      <a:moveTo>
                        <a:pt x="0" y="816"/>
                      </a:moveTo>
                      <a:lnTo>
                        <a:pt x="0" y="0"/>
                      </a:lnTo>
                      <a:lnTo>
                        <a:pt x="657" y="0"/>
                      </a:lnTo>
                      <a:lnTo>
                        <a:pt x="657" y="816"/>
                      </a:lnTo>
                      <a:lnTo>
                        <a:pt x="588" y="816"/>
                      </a:lnTo>
                      <a:lnTo>
                        <a:pt x="588" y="81"/>
                      </a:lnTo>
                      <a:lnTo>
                        <a:pt x="68" y="81"/>
                      </a:lnTo>
                      <a:lnTo>
                        <a:pt x="68" y="816"/>
                      </a:lnTo>
                      <a:lnTo>
                        <a:pt x="0" y="8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76" name="Freeform 270"/>
                <p:cNvSpPr>
                  <a:spLocks noChangeAspect="1"/>
                </p:cNvSpPr>
                <p:nvPr/>
              </p:nvSpPr>
              <p:spPr bwMode="auto">
                <a:xfrm>
                  <a:off x="5270" y="8550"/>
                  <a:ext cx="19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245"/>
                    </a:cxn>
                    <a:cxn ang="0">
                      <a:pos x="499" y="245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7" h="245">
                      <a:moveTo>
                        <a:pt x="0" y="0"/>
                      </a:moveTo>
                      <a:lnTo>
                        <a:pt x="159" y="245"/>
                      </a:lnTo>
                      <a:lnTo>
                        <a:pt x="499" y="245"/>
                      </a:lnTo>
                      <a:lnTo>
                        <a:pt x="6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77" name="Freeform 269"/>
                <p:cNvSpPr>
                  <a:spLocks noChangeAspect="1"/>
                </p:cNvSpPr>
                <p:nvPr/>
              </p:nvSpPr>
              <p:spPr bwMode="auto">
                <a:xfrm>
                  <a:off x="5270" y="8505"/>
                  <a:ext cx="192" cy="45"/>
                </a:xfrm>
                <a:custGeom>
                  <a:avLst/>
                  <a:gdLst/>
                  <a:ahLst/>
                  <a:cxnLst>
                    <a:cxn ang="0">
                      <a:pos x="657" y="188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188"/>
                    </a:cxn>
                    <a:cxn ang="0">
                      <a:pos x="68" y="188"/>
                    </a:cxn>
                    <a:cxn ang="0">
                      <a:pos x="68" y="81"/>
                    </a:cxn>
                    <a:cxn ang="0">
                      <a:pos x="588" y="81"/>
                    </a:cxn>
                    <a:cxn ang="0">
                      <a:pos x="588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</a:cxnLst>
                  <a:rect l="0" t="0" r="r" b="b"/>
                  <a:pathLst>
                    <a:path w="657" h="188">
                      <a:moveTo>
                        <a:pt x="657" y="188"/>
                      </a:moveTo>
                      <a:lnTo>
                        <a:pt x="657" y="0"/>
                      </a:ln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68" y="188"/>
                      </a:lnTo>
                      <a:lnTo>
                        <a:pt x="68" y="81"/>
                      </a:lnTo>
                      <a:lnTo>
                        <a:pt x="588" y="81"/>
                      </a:lnTo>
                      <a:lnTo>
                        <a:pt x="588" y="188"/>
                      </a:lnTo>
                      <a:lnTo>
                        <a:pt x="657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78" name="Freeform 268"/>
                <p:cNvSpPr>
                  <a:spLocks noChangeAspect="1"/>
                </p:cNvSpPr>
                <p:nvPr/>
              </p:nvSpPr>
              <p:spPr bwMode="auto">
                <a:xfrm>
                  <a:off x="5284" y="8656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79" name="Freeform 267"/>
                <p:cNvSpPr>
                  <a:spLocks noChangeAspect="1"/>
                </p:cNvSpPr>
                <p:nvPr/>
              </p:nvSpPr>
              <p:spPr bwMode="auto">
                <a:xfrm>
                  <a:off x="5284" y="8702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80" name="Freeform 266"/>
                <p:cNvSpPr>
                  <a:spLocks noChangeAspect="1"/>
                </p:cNvSpPr>
                <p:nvPr/>
              </p:nvSpPr>
              <p:spPr bwMode="auto">
                <a:xfrm>
                  <a:off x="5363" y="8412"/>
                  <a:ext cx="13" cy="99"/>
                </a:xfrm>
                <a:custGeom>
                  <a:avLst/>
                  <a:gdLst/>
                  <a:ahLst/>
                  <a:cxnLst>
                    <a:cxn ang="0">
                      <a:pos x="0" y="40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406"/>
                    </a:cxn>
                    <a:cxn ang="0">
                      <a:pos x="0" y="406"/>
                    </a:cxn>
                    <a:cxn ang="0">
                      <a:pos x="0" y="406"/>
                    </a:cxn>
                    <a:cxn ang="0">
                      <a:pos x="0" y="406"/>
                    </a:cxn>
                  </a:cxnLst>
                  <a:rect l="0" t="0" r="r" b="b"/>
                  <a:pathLst>
                    <a:path w="45" h="406">
                      <a:moveTo>
                        <a:pt x="0" y="406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406"/>
                      </a:ln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</p:grpSp>
          <p:sp>
            <p:nvSpPr>
              <p:cNvPr id="38" name="AutoShape 264"/>
              <p:cNvSpPr>
                <a:spLocks noChangeShapeType="1"/>
              </p:cNvSpPr>
              <p:nvPr/>
            </p:nvSpPr>
            <p:spPr bwMode="auto">
              <a:xfrm>
                <a:off x="1799" y="8117"/>
                <a:ext cx="271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pic>
          <p:nvPicPr>
            <p:cNvPr id="81" name="Imag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2541" y="2762927"/>
              <a:ext cx="720659" cy="227282"/>
            </a:xfrm>
            <a:prstGeom prst="rect">
              <a:avLst/>
            </a:prstGeom>
            <a:noFill/>
          </p:spPr>
        </p:pic>
      </p:grpSp>
      <p:grpSp>
        <p:nvGrpSpPr>
          <p:cNvPr id="82" name="Group 32"/>
          <p:cNvGrpSpPr>
            <a:grpSpLocks/>
          </p:cNvGrpSpPr>
          <p:nvPr/>
        </p:nvGrpSpPr>
        <p:grpSpPr bwMode="auto">
          <a:xfrm rot="17100000" flipH="1" flipV="1">
            <a:off x="2437160" y="2791148"/>
            <a:ext cx="107999" cy="1619999"/>
            <a:chOff x="7840" y="8968"/>
            <a:chExt cx="201" cy="1805"/>
          </a:xfrm>
        </p:grpSpPr>
        <p:sp>
          <p:nvSpPr>
            <p:cNvPr id="83" name="AutoShape 35"/>
            <p:cNvSpPr>
              <a:spLocks noChangeArrowheads="1"/>
            </p:cNvSpPr>
            <p:nvPr/>
          </p:nvSpPr>
          <p:spPr bwMode="auto">
            <a:xfrm>
              <a:off x="7840" y="8968"/>
              <a:ext cx="201" cy="59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84" name="AutoShape 34"/>
            <p:cNvSpPr>
              <a:spLocks noChangeArrowheads="1"/>
            </p:cNvSpPr>
            <p:nvPr/>
          </p:nvSpPr>
          <p:spPr bwMode="auto">
            <a:xfrm>
              <a:off x="7870" y="9673"/>
              <a:ext cx="142" cy="47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85" name="AutoShape 33"/>
            <p:cNvSpPr>
              <a:spLocks noChangeArrowheads="1"/>
            </p:cNvSpPr>
            <p:nvPr/>
          </p:nvSpPr>
          <p:spPr bwMode="auto">
            <a:xfrm>
              <a:off x="7900" y="10282"/>
              <a:ext cx="102" cy="49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</p:grpSp>
      <p:grpSp>
        <p:nvGrpSpPr>
          <p:cNvPr id="86" name="Grouper 85"/>
          <p:cNvGrpSpPr/>
          <p:nvPr/>
        </p:nvGrpSpPr>
        <p:grpSpPr>
          <a:xfrm>
            <a:off x="1344249" y="3269129"/>
            <a:ext cx="2743201" cy="693412"/>
            <a:chOff x="1270000" y="2306678"/>
            <a:chExt cx="2743200" cy="693411"/>
          </a:xfrm>
        </p:grpSpPr>
        <p:grpSp>
          <p:nvGrpSpPr>
            <p:cNvPr id="87" name="Group 263"/>
            <p:cNvGrpSpPr>
              <a:grpSpLocks/>
            </p:cNvGrpSpPr>
            <p:nvPr/>
          </p:nvGrpSpPr>
          <p:grpSpPr bwMode="auto">
            <a:xfrm>
              <a:off x="1270000" y="2306678"/>
              <a:ext cx="2712803" cy="693411"/>
              <a:chOff x="1784" y="7367"/>
              <a:chExt cx="2732" cy="750"/>
            </a:xfrm>
          </p:grpSpPr>
          <p:grpSp>
            <p:nvGrpSpPr>
              <p:cNvPr id="89" name="Group 265"/>
              <p:cNvGrpSpPr>
                <a:grpSpLocks noChangeAspect="1"/>
              </p:cNvGrpSpPr>
              <p:nvPr/>
            </p:nvGrpSpPr>
            <p:grpSpPr bwMode="auto">
              <a:xfrm>
                <a:off x="1773" y="7336"/>
                <a:ext cx="960" cy="745"/>
                <a:chOff x="5132" y="8412"/>
                <a:chExt cx="902" cy="582"/>
              </a:xfrm>
            </p:grpSpPr>
            <p:sp>
              <p:nvSpPr>
                <p:cNvPr id="91" name="Freeform 285"/>
                <p:cNvSpPr>
                  <a:spLocks noChangeAspect="1"/>
                </p:cNvSpPr>
                <p:nvPr/>
              </p:nvSpPr>
              <p:spPr bwMode="auto">
                <a:xfrm>
                  <a:off x="5282" y="8517"/>
                  <a:ext cx="167" cy="288"/>
                </a:xfrm>
                <a:custGeom>
                  <a:avLst/>
                  <a:gdLst/>
                  <a:ahLst/>
                  <a:cxnLst>
                    <a:cxn ang="0">
                      <a:pos x="0" y="1185"/>
                    </a:cxn>
                    <a:cxn ang="0">
                      <a:pos x="0" y="424"/>
                    </a:cxn>
                    <a:cxn ang="0">
                      <a:pos x="182" y="424"/>
                    </a:cxn>
                    <a:cxn ang="0">
                      <a:pos x="0" y="133"/>
                    </a:cxn>
                    <a:cxn ang="0">
                      <a:pos x="0" y="0"/>
                    </a:cxn>
                    <a:cxn ang="0">
                      <a:pos x="574" y="0"/>
                    </a:cxn>
                    <a:cxn ang="0">
                      <a:pos x="574" y="133"/>
                    </a:cxn>
                    <a:cxn ang="0">
                      <a:pos x="400" y="424"/>
                    </a:cxn>
                    <a:cxn ang="0">
                      <a:pos x="574" y="424"/>
                    </a:cxn>
                    <a:cxn ang="0">
                      <a:pos x="574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</a:cxnLst>
                  <a:rect l="0" t="0" r="r" b="b"/>
                  <a:pathLst>
                    <a:path w="574" h="1185">
                      <a:moveTo>
                        <a:pt x="0" y="1185"/>
                      </a:moveTo>
                      <a:lnTo>
                        <a:pt x="0" y="424"/>
                      </a:lnTo>
                      <a:lnTo>
                        <a:pt x="182" y="424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574" y="0"/>
                      </a:lnTo>
                      <a:lnTo>
                        <a:pt x="574" y="133"/>
                      </a:lnTo>
                      <a:lnTo>
                        <a:pt x="400" y="424"/>
                      </a:lnTo>
                      <a:lnTo>
                        <a:pt x="574" y="424"/>
                      </a:lnTo>
                      <a:lnTo>
                        <a:pt x="574" y="1185"/>
                      </a:lnTo>
                      <a:lnTo>
                        <a:pt x="0" y="1185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2" name="Freeform 284"/>
                <p:cNvSpPr>
                  <a:spLocks noChangeAspect="1"/>
                </p:cNvSpPr>
                <p:nvPr/>
              </p:nvSpPr>
              <p:spPr bwMode="auto">
                <a:xfrm>
                  <a:off x="5663" y="8768"/>
                  <a:ext cx="215" cy="37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0"/>
                    </a:cxn>
                    <a:cxn ang="0">
                      <a:pos x="745" y="0"/>
                    </a:cxn>
                    <a:cxn ang="0">
                      <a:pos x="745" y="158"/>
                    </a:cxn>
                    <a:cxn ang="0">
                      <a:pos x="0" y="158"/>
                    </a:cxn>
                    <a:cxn ang="0">
                      <a:pos x="0" y="15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745" h="158">
                      <a:moveTo>
                        <a:pt x="0" y="158"/>
                      </a:moveTo>
                      <a:lnTo>
                        <a:pt x="0" y="0"/>
                      </a:lnTo>
                      <a:lnTo>
                        <a:pt x="745" y="0"/>
                      </a:lnTo>
                      <a:lnTo>
                        <a:pt x="745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3" name="Freeform 283"/>
                <p:cNvSpPr>
                  <a:spLocks noChangeAspect="1"/>
                </p:cNvSpPr>
                <p:nvPr/>
              </p:nvSpPr>
              <p:spPr bwMode="auto">
                <a:xfrm>
                  <a:off x="5187" y="8811"/>
                  <a:ext cx="785" cy="171"/>
                </a:xfrm>
                <a:custGeom>
                  <a:avLst/>
                  <a:gdLst/>
                  <a:ahLst/>
                  <a:cxnLst>
                    <a:cxn ang="0">
                      <a:pos x="0" y="700"/>
                    </a:cxn>
                    <a:cxn ang="0">
                      <a:pos x="0" y="0"/>
                    </a:cxn>
                    <a:cxn ang="0">
                      <a:pos x="2709" y="0"/>
                    </a:cxn>
                    <a:cxn ang="0">
                      <a:pos x="2709" y="700"/>
                    </a:cxn>
                    <a:cxn ang="0">
                      <a:pos x="0" y="700"/>
                    </a:cxn>
                    <a:cxn ang="0">
                      <a:pos x="0" y="700"/>
                    </a:cxn>
                    <a:cxn ang="0">
                      <a:pos x="0" y="700"/>
                    </a:cxn>
                  </a:cxnLst>
                  <a:rect l="0" t="0" r="r" b="b"/>
                  <a:pathLst>
                    <a:path w="2709" h="700">
                      <a:moveTo>
                        <a:pt x="0" y="700"/>
                      </a:moveTo>
                      <a:lnTo>
                        <a:pt x="0" y="0"/>
                      </a:lnTo>
                      <a:lnTo>
                        <a:pt x="2709" y="0"/>
                      </a:lnTo>
                      <a:lnTo>
                        <a:pt x="2709" y="700"/>
                      </a:lnTo>
                      <a:lnTo>
                        <a:pt x="0" y="700"/>
                      </a:lnTo>
                      <a:close/>
                    </a:path>
                  </a:pathLst>
                </a:custGeom>
                <a:solidFill>
                  <a:srgbClr val="C1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4" name="Freeform 282"/>
                <p:cNvSpPr>
                  <a:spLocks noChangeAspect="1"/>
                </p:cNvSpPr>
                <p:nvPr/>
              </p:nvSpPr>
              <p:spPr bwMode="auto">
                <a:xfrm>
                  <a:off x="5178" y="8802"/>
                  <a:ext cx="804" cy="177"/>
                </a:xfrm>
                <a:custGeom>
                  <a:avLst/>
                  <a:gdLst/>
                  <a:ahLst/>
                  <a:cxnLst>
                    <a:cxn ang="0">
                      <a:pos x="0" y="734"/>
                    </a:cxn>
                    <a:cxn ang="0">
                      <a:pos x="0" y="0"/>
                    </a:cxn>
                    <a:cxn ang="0">
                      <a:pos x="2766" y="0"/>
                    </a:cxn>
                    <a:cxn ang="0">
                      <a:pos x="2766" y="734"/>
                    </a:cxn>
                    <a:cxn ang="0">
                      <a:pos x="2699" y="734"/>
                    </a:cxn>
                    <a:cxn ang="0">
                      <a:pos x="2699" y="83"/>
                    </a:cxn>
                    <a:cxn ang="0">
                      <a:pos x="68" y="83"/>
                    </a:cxn>
                    <a:cxn ang="0">
                      <a:pos x="68" y="734"/>
                    </a:cxn>
                    <a:cxn ang="0">
                      <a:pos x="0" y="734"/>
                    </a:cxn>
                    <a:cxn ang="0">
                      <a:pos x="0" y="734"/>
                    </a:cxn>
                    <a:cxn ang="0">
                      <a:pos x="0" y="734"/>
                    </a:cxn>
                  </a:cxnLst>
                  <a:rect l="0" t="0" r="r" b="b"/>
                  <a:pathLst>
                    <a:path w="2766" h="734">
                      <a:moveTo>
                        <a:pt x="0" y="734"/>
                      </a:moveTo>
                      <a:lnTo>
                        <a:pt x="0" y="0"/>
                      </a:lnTo>
                      <a:lnTo>
                        <a:pt x="2766" y="0"/>
                      </a:lnTo>
                      <a:lnTo>
                        <a:pt x="2766" y="734"/>
                      </a:lnTo>
                      <a:lnTo>
                        <a:pt x="2699" y="734"/>
                      </a:lnTo>
                      <a:lnTo>
                        <a:pt x="2699" y="83"/>
                      </a:lnTo>
                      <a:lnTo>
                        <a:pt x="68" y="83"/>
                      </a:lnTo>
                      <a:lnTo>
                        <a:pt x="68" y="734"/>
                      </a:lnTo>
                      <a:lnTo>
                        <a:pt x="0" y="7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5" name="Freeform 281"/>
                <p:cNvSpPr>
                  <a:spLocks noChangeAspect="1"/>
                </p:cNvSpPr>
                <p:nvPr/>
              </p:nvSpPr>
              <p:spPr bwMode="auto">
                <a:xfrm>
                  <a:off x="5132" y="8894"/>
                  <a:ext cx="902" cy="100"/>
                </a:xfrm>
                <a:custGeom>
                  <a:avLst/>
                  <a:gdLst/>
                  <a:ahLst/>
                  <a:cxnLst>
                    <a:cxn ang="0">
                      <a:pos x="0" y="407"/>
                    </a:cxn>
                    <a:cxn ang="0">
                      <a:pos x="3108" y="407"/>
                    </a:cxn>
                    <a:cxn ang="0">
                      <a:pos x="3108" y="324"/>
                    </a:cxn>
                    <a:cxn ang="0">
                      <a:pos x="2450" y="324"/>
                    </a:cxn>
                    <a:cxn ang="0">
                      <a:pos x="2450" y="0"/>
                    </a:cxn>
                    <a:cxn ang="0">
                      <a:pos x="2224" y="0"/>
                    </a:cxn>
                    <a:cxn ang="0">
                      <a:pos x="2224" y="324"/>
                    </a:cxn>
                    <a:cxn ang="0">
                      <a:pos x="0" y="324"/>
                    </a:cxn>
                    <a:cxn ang="0">
                      <a:pos x="0" y="407"/>
                    </a:cxn>
                    <a:cxn ang="0">
                      <a:pos x="0" y="407"/>
                    </a:cxn>
                    <a:cxn ang="0">
                      <a:pos x="0" y="407"/>
                    </a:cxn>
                  </a:cxnLst>
                  <a:rect l="0" t="0" r="r" b="b"/>
                  <a:pathLst>
                    <a:path w="3108" h="407">
                      <a:moveTo>
                        <a:pt x="0" y="407"/>
                      </a:moveTo>
                      <a:lnTo>
                        <a:pt x="3108" y="407"/>
                      </a:lnTo>
                      <a:lnTo>
                        <a:pt x="3108" y="324"/>
                      </a:lnTo>
                      <a:lnTo>
                        <a:pt x="2450" y="324"/>
                      </a:lnTo>
                      <a:lnTo>
                        <a:pt x="2450" y="0"/>
                      </a:lnTo>
                      <a:lnTo>
                        <a:pt x="2224" y="0"/>
                      </a:lnTo>
                      <a:lnTo>
                        <a:pt x="2224" y="324"/>
                      </a:lnTo>
                      <a:lnTo>
                        <a:pt x="0" y="324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6" name="Freeform 280"/>
                <p:cNvSpPr>
                  <a:spLocks noChangeAspect="1"/>
                </p:cNvSpPr>
                <p:nvPr/>
              </p:nvSpPr>
              <p:spPr bwMode="auto">
                <a:xfrm>
                  <a:off x="5225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0" y="82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0" y="82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7" name="Freeform 279"/>
                <p:cNvSpPr>
                  <a:spLocks noChangeAspect="1"/>
                </p:cNvSpPr>
                <p:nvPr/>
              </p:nvSpPr>
              <p:spPr bwMode="auto">
                <a:xfrm>
                  <a:off x="5409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2" y="82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2" y="82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8" name="Freeform 278"/>
                <p:cNvSpPr>
                  <a:spLocks noChangeAspect="1"/>
                </p:cNvSpPr>
                <p:nvPr/>
              </p:nvSpPr>
              <p:spPr bwMode="auto">
                <a:xfrm>
                  <a:off x="5593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3" y="82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3" y="82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9" name="Freeform 277"/>
                <p:cNvSpPr>
                  <a:spLocks noChangeAspect="1"/>
                </p:cNvSpPr>
                <p:nvPr/>
              </p:nvSpPr>
              <p:spPr bwMode="auto">
                <a:xfrm>
                  <a:off x="5870" y="8894"/>
                  <a:ext cx="65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226" y="218"/>
                    </a:cxn>
                    <a:cxn ang="0">
                      <a:pos x="22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6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226" y="218"/>
                      </a:lnTo>
                      <a:lnTo>
                        <a:pt x="2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0" name="Freeform 276"/>
                <p:cNvSpPr>
                  <a:spLocks noChangeAspect="1"/>
                </p:cNvSpPr>
                <p:nvPr/>
              </p:nvSpPr>
              <p:spPr bwMode="auto">
                <a:xfrm>
                  <a:off x="5225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0" y="218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0" y="218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1" name="Freeform 275"/>
                <p:cNvSpPr>
                  <a:spLocks noChangeAspect="1"/>
                </p:cNvSpPr>
                <p:nvPr/>
              </p:nvSpPr>
              <p:spPr bwMode="auto">
                <a:xfrm>
                  <a:off x="5409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2" y="218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2" y="218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2" name="Freeform 274"/>
                <p:cNvSpPr>
                  <a:spLocks noChangeAspect="1"/>
                </p:cNvSpPr>
                <p:nvPr/>
              </p:nvSpPr>
              <p:spPr bwMode="auto">
                <a:xfrm>
                  <a:off x="5593" y="8894"/>
                  <a:ext cx="158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3" y="218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3" y="218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3" name="Freeform 273"/>
                <p:cNvSpPr>
                  <a:spLocks noChangeAspect="1"/>
                </p:cNvSpPr>
                <p:nvPr/>
              </p:nvSpPr>
              <p:spPr bwMode="auto">
                <a:xfrm>
                  <a:off x="5777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5"/>
                    </a:cxn>
                    <a:cxn ang="0">
                      <a:pos x="544" y="85"/>
                    </a:cxn>
                    <a:cxn ang="0">
                      <a:pos x="54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4" h="8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544" y="85"/>
                      </a:lnTo>
                      <a:lnTo>
                        <a:pt x="5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4" name="Freeform 272"/>
                <p:cNvSpPr>
                  <a:spLocks noChangeAspect="1"/>
                </p:cNvSpPr>
                <p:nvPr/>
              </p:nvSpPr>
              <p:spPr bwMode="auto">
                <a:xfrm>
                  <a:off x="5652" y="8755"/>
                  <a:ext cx="237" cy="47"/>
                </a:xfrm>
                <a:custGeom>
                  <a:avLst/>
                  <a:gdLst/>
                  <a:ahLst/>
                  <a:cxnLst>
                    <a:cxn ang="0">
                      <a:pos x="0" y="188"/>
                    </a:cxn>
                    <a:cxn ang="0">
                      <a:pos x="0" y="0"/>
                    </a:cxn>
                    <a:cxn ang="0">
                      <a:pos x="816" y="0"/>
                    </a:cxn>
                    <a:cxn ang="0">
                      <a:pos x="816" y="188"/>
                    </a:cxn>
                    <a:cxn ang="0">
                      <a:pos x="747" y="188"/>
                    </a:cxn>
                    <a:cxn ang="0">
                      <a:pos x="747" y="80"/>
                    </a:cxn>
                    <a:cxn ang="0">
                      <a:pos x="68" y="80"/>
                    </a:cxn>
                    <a:cxn ang="0">
                      <a:pos x="68" y="188"/>
                    </a:cxn>
                    <a:cxn ang="0">
                      <a:pos x="0" y="188"/>
                    </a:cxn>
                    <a:cxn ang="0">
                      <a:pos x="0" y="188"/>
                    </a:cxn>
                    <a:cxn ang="0">
                      <a:pos x="0" y="188"/>
                    </a:cxn>
                  </a:cxnLst>
                  <a:rect l="0" t="0" r="r" b="b"/>
                  <a:pathLst>
                    <a:path w="816" h="188">
                      <a:moveTo>
                        <a:pt x="0" y="188"/>
                      </a:moveTo>
                      <a:lnTo>
                        <a:pt x="0" y="0"/>
                      </a:lnTo>
                      <a:lnTo>
                        <a:pt x="816" y="0"/>
                      </a:lnTo>
                      <a:lnTo>
                        <a:pt x="816" y="188"/>
                      </a:lnTo>
                      <a:lnTo>
                        <a:pt x="747" y="188"/>
                      </a:lnTo>
                      <a:lnTo>
                        <a:pt x="747" y="80"/>
                      </a:lnTo>
                      <a:lnTo>
                        <a:pt x="68" y="80"/>
                      </a:lnTo>
                      <a:lnTo>
                        <a:pt x="68" y="188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5" name="Freeform 271"/>
                <p:cNvSpPr>
                  <a:spLocks noChangeAspect="1"/>
                </p:cNvSpPr>
                <p:nvPr/>
              </p:nvSpPr>
              <p:spPr bwMode="auto">
                <a:xfrm>
                  <a:off x="5270" y="8609"/>
                  <a:ext cx="192" cy="199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0" y="0"/>
                    </a:cxn>
                    <a:cxn ang="0">
                      <a:pos x="657" y="0"/>
                    </a:cxn>
                    <a:cxn ang="0">
                      <a:pos x="657" y="816"/>
                    </a:cxn>
                    <a:cxn ang="0">
                      <a:pos x="588" y="816"/>
                    </a:cxn>
                    <a:cxn ang="0">
                      <a:pos x="588" y="81"/>
                    </a:cxn>
                    <a:cxn ang="0">
                      <a:pos x="68" y="81"/>
                    </a:cxn>
                    <a:cxn ang="0">
                      <a:pos x="68" y="816"/>
                    </a:cxn>
                    <a:cxn ang="0">
                      <a:pos x="0" y="816"/>
                    </a:cxn>
                    <a:cxn ang="0">
                      <a:pos x="0" y="816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657" h="816">
                      <a:moveTo>
                        <a:pt x="0" y="816"/>
                      </a:moveTo>
                      <a:lnTo>
                        <a:pt x="0" y="0"/>
                      </a:lnTo>
                      <a:lnTo>
                        <a:pt x="657" y="0"/>
                      </a:lnTo>
                      <a:lnTo>
                        <a:pt x="657" y="816"/>
                      </a:lnTo>
                      <a:lnTo>
                        <a:pt x="588" y="816"/>
                      </a:lnTo>
                      <a:lnTo>
                        <a:pt x="588" y="81"/>
                      </a:lnTo>
                      <a:lnTo>
                        <a:pt x="68" y="81"/>
                      </a:lnTo>
                      <a:lnTo>
                        <a:pt x="68" y="816"/>
                      </a:lnTo>
                      <a:lnTo>
                        <a:pt x="0" y="8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6" name="Freeform 270"/>
                <p:cNvSpPr>
                  <a:spLocks noChangeAspect="1"/>
                </p:cNvSpPr>
                <p:nvPr/>
              </p:nvSpPr>
              <p:spPr bwMode="auto">
                <a:xfrm>
                  <a:off x="5270" y="8550"/>
                  <a:ext cx="19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245"/>
                    </a:cxn>
                    <a:cxn ang="0">
                      <a:pos x="499" y="245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7" h="245">
                      <a:moveTo>
                        <a:pt x="0" y="0"/>
                      </a:moveTo>
                      <a:lnTo>
                        <a:pt x="159" y="245"/>
                      </a:lnTo>
                      <a:lnTo>
                        <a:pt x="499" y="245"/>
                      </a:lnTo>
                      <a:lnTo>
                        <a:pt x="6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7" name="Freeform 269"/>
                <p:cNvSpPr>
                  <a:spLocks noChangeAspect="1"/>
                </p:cNvSpPr>
                <p:nvPr/>
              </p:nvSpPr>
              <p:spPr bwMode="auto">
                <a:xfrm>
                  <a:off x="5270" y="8505"/>
                  <a:ext cx="192" cy="45"/>
                </a:xfrm>
                <a:custGeom>
                  <a:avLst/>
                  <a:gdLst/>
                  <a:ahLst/>
                  <a:cxnLst>
                    <a:cxn ang="0">
                      <a:pos x="657" y="188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188"/>
                    </a:cxn>
                    <a:cxn ang="0">
                      <a:pos x="68" y="188"/>
                    </a:cxn>
                    <a:cxn ang="0">
                      <a:pos x="68" y="81"/>
                    </a:cxn>
                    <a:cxn ang="0">
                      <a:pos x="588" y="81"/>
                    </a:cxn>
                    <a:cxn ang="0">
                      <a:pos x="588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</a:cxnLst>
                  <a:rect l="0" t="0" r="r" b="b"/>
                  <a:pathLst>
                    <a:path w="657" h="188">
                      <a:moveTo>
                        <a:pt x="657" y="188"/>
                      </a:moveTo>
                      <a:lnTo>
                        <a:pt x="657" y="0"/>
                      </a:ln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68" y="188"/>
                      </a:lnTo>
                      <a:lnTo>
                        <a:pt x="68" y="81"/>
                      </a:lnTo>
                      <a:lnTo>
                        <a:pt x="588" y="81"/>
                      </a:lnTo>
                      <a:lnTo>
                        <a:pt x="588" y="188"/>
                      </a:lnTo>
                      <a:lnTo>
                        <a:pt x="657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8" name="Freeform 268"/>
                <p:cNvSpPr>
                  <a:spLocks noChangeAspect="1"/>
                </p:cNvSpPr>
                <p:nvPr/>
              </p:nvSpPr>
              <p:spPr bwMode="auto">
                <a:xfrm>
                  <a:off x="5284" y="8656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9" name="Freeform 267"/>
                <p:cNvSpPr>
                  <a:spLocks noChangeAspect="1"/>
                </p:cNvSpPr>
                <p:nvPr/>
              </p:nvSpPr>
              <p:spPr bwMode="auto">
                <a:xfrm>
                  <a:off x="5284" y="8702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10" name="Freeform 266"/>
                <p:cNvSpPr>
                  <a:spLocks noChangeAspect="1"/>
                </p:cNvSpPr>
                <p:nvPr/>
              </p:nvSpPr>
              <p:spPr bwMode="auto">
                <a:xfrm>
                  <a:off x="5363" y="8412"/>
                  <a:ext cx="13" cy="99"/>
                </a:xfrm>
                <a:custGeom>
                  <a:avLst/>
                  <a:gdLst/>
                  <a:ahLst/>
                  <a:cxnLst>
                    <a:cxn ang="0">
                      <a:pos x="0" y="40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406"/>
                    </a:cxn>
                    <a:cxn ang="0">
                      <a:pos x="0" y="406"/>
                    </a:cxn>
                    <a:cxn ang="0">
                      <a:pos x="0" y="406"/>
                    </a:cxn>
                    <a:cxn ang="0">
                      <a:pos x="0" y="406"/>
                    </a:cxn>
                  </a:cxnLst>
                  <a:rect l="0" t="0" r="r" b="b"/>
                  <a:pathLst>
                    <a:path w="45" h="406">
                      <a:moveTo>
                        <a:pt x="0" y="406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406"/>
                      </a:ln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</p:grpSp>
          <p:sp>
            <p:nvSpPr>
              <p:cNvPr id="90" name="AutoShape 264"/>
              <p:cNvSpPr>
                <a:spLocks noChangeShapeType="1"/>
              </p:cNvSpPr>
              <p:nvPr/>
            </p:nvSpPr>
            <p:spPr bwMode="auto">
              <a:xfrm>
                <a:off x="1799" y="8117"/>
                <a:ext cx="271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pic>
          <p:nvPicPr>
            <p:cNvPr id="88" name="Imag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2541" y="2762927"/>
              <a:ext cx="720659" cy="227282"/>
            </a:xfrm>
            <a:prstGeom prst="rect">
              <a:avLst/>
            </a:prstGeom>
            <a:noFill/>
          </p:spPr>
        </p:pic>
      </p:grpSp>
      <p:grpSp>
        <p:nvGrpSpPr>
          <p:cNvPr id="111" name="Group 32"/>
          <p:cNvGrpSpPr>
            <a:grpSpLocks/>
          </p:cNvGrpSpPr>
          <p:nvPr/>
        </p:nvGrpSpPr>
        <p:grpSpPr bwMode="auto">
          <a:xfrm rot="17100000" flipH="1" flipV="1">
            <a:off x="6203516" y="2803846"/>
            <a:ext cx="107999" cy="1619999"/>
            <a:chOff x="7840" y="8968"/>
            <a:chExt cx="201" cy="1805"/>
          </a:xfrm>
          <a:solidFill>
            <a:srgbClr val="FF0000"/>
          </a:solidFill>
        </p:grpSpPr>
        <p:sp>
          <p:nvSpPr>
            <p:cNvPr id="112" name="AutoShape 35"/>
            <p:cNvSpPr>
              <a:spLocks noChangeArrowheads="1"/>
            </p:cNvSpPr>
            <p:nvPr/>
          </p:nvSpPr>
          <p:spPr bwMode="auto">
            <a:xfrm>
              <a:off x="7840" y="8968"/>
              <a:ext cx="201" cy="59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6350">
              <a:solidFill>
                <a:srgbClr val="FF201A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113" name="AutoShape 34"/>
            <p:cNvSpPr>
              <a:spLocks noChangeArrowheads="1"/>
            </p:cNvSpPr>
            <p:nvPr/>
          </p:nvSpPr>
          <p:spPr bwMode="auto">
            <a:xfrm>
              <a:off x="7870" y="9673"/>
              <a:ext cx="142" cy="47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6350">
              <a:solidFill>
                <a:srgbClr val="FF201A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114" name="AutoShape 33"/>
            <p:cNvSpPr>
              <a:spLocks noChangeArrowheads="1"/>
            </p:cNvSpPr>
            <p:nvPr/>
          </p:nvSpPr>
          <p:spPr bwMode="auto">
            <a:xfrm>
              <a:off x="7900" y="10282"/>
              <a:ext cx="102" cy="49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6350">
              <a:solidFill>
                <a:srgbClr val="FF201A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</p:grpSp>
      <p:grpSp>
        <p:nvGrpSpPr>
          <p:cNvPr id="115" name="Grouper 114"/>
          <p:cNvGrpSpPr/>
          <p:nvPr/>
        </p:nvGrpSpPr>
        <p:grpSpPr>
          <a:xfrm>
            <a:off x="5110606" y="3281827"/>
            <a:ext cx="2743201" cy="693412"/>
            <a:chOff x="1270000" y="2306678"/>
            <a:chExt cx="2743200" cy="693411"/>
          </a:xfrm>
        </p:grpSpPr>
        <p:grpSp>
          <p:nvGrpSpPr>
            <p:cNvPr id="116" name="Group 263"/>
            <p:cNvGrpSpPr>
              <a:grpSpLocks/>
            </p:cNvGrpSpPr>
            <p:nvPr/>
          </p:nvGrpSpPr>
          <p:grpSpPr bwMode="auto">
            <a:xfrm>
              <a:off x="1270000" y="2306678"/>
              <a:ext cx="2712803" cy="693411"/>
              <a:chOff x="1784" y="7367"/>
              <a:chExt cx="2732" cy="750"/>
            </a:xfrm>
          </p:grpSpPr>
          <p:grpSp>
            <p:nvGrpSpPr>
              <p:cNvPr id="118" name="Group 265"/>
              <p:cNvGrpSpPr>
                <a:grpSpLocks noChangeAspect="1"/>
              </p:cNvGrpSpPr>
              <p:nvPr/>
            </p:nvGrpSpPr>
            <p:grpSpPr bwMode="auto">
              <a:xfrm>
                <a:off x="1773" y="7336"/>
                <a:ext cx="960" cy="745"/>
                <a:chOff x="5132" y="8412"/>
                <a:chExt cx="902" cy="582"/>
              </a:xfrm>
            </p:grpSpPr>
            <p:sp>
              <p:nvSpPr>
                <p:cNvPr id="120" name="Freeform 285"/>
                <p:cNvSpPr>
                  <a:spLocks noChangeAspect="1"/>
                </p:cNvSpPr>
                <p:nvPr/>
              </p:nvSpPr>
              <p:spPr bwMode="auto">
                <a:xfrm>
                  <a:off x="5282" y="8517"/>
                  <a:ext cx="167" cy="288"/>
                </a:xfrm>
                <a:custGeom>
                  <a:avLst/>
                  <a:gdLst/>
                  <a:ahLst/>
                  <a:cxnLst>
                    <a:cxn ang="0">
                      <a:pos x="0" y="1185"/>
                    </a:cxn>
                    <a:cxn ang="0">
                      <a:pos x="0" y="424"/>
                    </a:cxn>
                    <a:cxn ang="0">
                      <a:pos x="182" y="424"/>
                    </a:cxn>
                    <a:cxn ang="0">
                      <a:pos x="0" y="133"/>
                    </a:cxn>
                    <a:cxn ang="0">
                      <a:pos x="0" y="0"/>
                    </a:cxn>
                    <a:cxn ang="0">
                      <a:pos x="574" y="0"/>
                    </a:cxn>
                    <a:cxn ang="0">
                      <a:pos x="574" y="133"/>
                    </a:cxn>
                    <a:cxn ang="0">
                      <a:pos x="400" y="424"/>
                    </a:cxn>
                    <a:cxn ang="0">
                      <a:pos x="574" y="424"/>
                    </a:cxn>
                    <a:cxn ang="0">
                      <a:pos x="574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</a:cxnLst>
                  <a:rect l="0" t="0" r="r" b="b"/>
                  <a:pathLst>
                    <a:path w="574" h="1185">
                      <a:moveTo>
                        <a:pt x="0" y="1185"/>
                      </a:moveTo>
                      <a:lnTo>
                        <a:pt x="0" y="424"/>
                      </a:lnTo>
                      <a:lnTo>
                        <a:pt x="182" y="424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574" y="0"/>
                      </a:lnTo>
                      <a:lnTo>
                        <a:pt x="574" y="133"/>
                      </a:lnTo>
                      <a:lnTo>
                        <a:pt x="400" y="424"/>
                      </a:lnTo>
                      <a:lnTo>
                        <a:pt x="574" y="424"/>
                      </a:lnTo>
                      <a:lnTo>
                        <a:pt x="574" y="1185"/>
                      </a:lnTo>
                      <a:lnTo>
                        <a:pt x="0" y="1185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1" name="Freeform 284"/>
                <p:cNvSpPr>
                  <a:spLocks noChangeAspect="1"/>
                </p:cNvSpPr>
                <p:nvPr/>
              </p:nvSpPr>
              <p:spPr bwMode="auto">
                <a:xfrm>
                  <a:off x="5663" y="8768"/>
                  <a:ext cx="215" cy="37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0"/>
                    </a:cxn>
                    <a:cxn ang="0">
                      <a:pos x="745" y="0"/>
                    </a:cxn>
                    <a:cxn ang="0">
                      <a:pos x="745" y="158"/>
                    </a:cxn>
                    <a:cxn ang="0">
                      <a:pos x="0" y="158"/>
                    </a:cxn>
                    <a:cxn ang="0">
                      <a:pos x="0" y="15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745" h="158">
                      <a:moveTo>
                        <a:pt x="0" y="158"/>
                      </a:moveTo>
                      <a:lnTo>
                        <a:pt x="0" y="0"/>
                      </a:lnTo>
                      <a:lnTo>
                        <a:pt x="745" y="0"/>
                      </a:lnTo>
                      <a:lnTo>
                        <a:pt x="745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2" name="Freeform 283"/>
                <p:cNvSpPr>
                  <a:spLocks noChangeAspect="1"/>
                </p:cNvSpPr>
                <p:nvPr/>
              </p:nvSpPr>
              <p:spPr bwMode="auto">
                <a:xfrm>
                  <a:off x="5187" y="8811"/>
                  <a:ext cx="785" cy="171"/>
                </a:xfrm>
                <a:custGeom>
                  <a:avLst/>
                  <a:gdLst/>
                  <a:ahLst/>
                  <a:cxnLst>
                    <a:cxn ang="0">
                      <a:pos x="0" y="700"/>
                    </a:cxn>
                    <a:cxn ang="0">
                      <a:pos x="0" y="0"/>
                    </a:cxn>
                    <a:cxn ang="0">
                      <a:pos x="2709" y="0"/>
                    </a:cxn>
                    <a:cxn ang="0">
                      <a:pos x="2709" y="700"/>
                    </a:cxn>
                    <a:cxn ang="0">
                      <a:pos x="0" y="700"/>
                    </a:cxn>
                    <a:cxn ang="0">
                      <a:pos x="0" y="700"/>
                    </a:cxn>
                    <a:cxn ang="0">
                      <a:pos x="0" y="700"/>
                    </a:cxn>
                  </a:cxnLst>
                  <a:rect l="0" t="0" r="r" b="b"/>
                  <a:pathLst>
                    <a:path w="2709" h="700">
                      <a:moveTo>
                        <a:pt x="0" y="700"/>
                      </a:moveTo>
                      <a:lnTo>
                        <a:pt x="0" y="0"/>
                      </a:lnTo>
                      <a:lnTo>
                        <a:pt x="2709" y="0"/>
                      </a:lnTo>
                      <a:lnTo>
                        <a:pt x="2709" y="700"/>
                      </a:lnTo>
                      <a:lnTo>
                        <a:pt x="0" y="700"/>
                      </a:lnTo>
                      <a:close/>
                    </a:path>
                  </a:pathLst>
                </a:custGeom>
                <a:solidFill>
                  <a:srgbClr val="C1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3" name="Freeform 282"/>
                <p:cNvSpPr>
                  <a:spLocks noChangeAspect="1"/>
                </p:cNvSpPr>
                <p:nvPr/>
              </p:nvSpPr>
              <p:spPr bwMode="auto">
                <a:xfrm>
                  <a:off x="5178" y="8802"/>
                  <a:ext cx="804" cy="177"/>
                </a:xfrm>
                <a:custGeom>
                  <a:avLst/>
                  <a:gdLst/>
                  <a:ahLst/>
                  <a:cxnLst>
                    <a:cxn ang="0">
                      <a:pos x="0" y="734"/>
                    </a:cxn>
                    <a:cxn ang="0">
                      <a:pos x="0" y="0"/>
                    </a:cxn>
                    <a:cxn ang="0">
                      <a:pos x="2766" y="0"/>
                    </a:cxn>
                    <a:cxn ang="0">
                      <a:pos x="2766" y="734"/>
                    </a:cxn>
                    <a:cxn ang="0">
                      <a:pos x="2699" y="734"/>
                    </a:cxn>
                    <a:cxn ang="0">
                      <a:pos x="2699" y="83"/>
                    </a:cxn>
                    <a:cxn ang="0">
                      <a:pos x="68" y="83"/>
                    </a:cxn>
                    <a:cxn ang="0">
                      <a:pos x="68" y="734"/>
                    </a:cxn>
                    <a:cxn ang="0">
                      <a:pos x="0" y="734"/>
                    </a:cxn>
                    <a:cxn ang="0">
                      <a:pos x="0" y="734"/>
                    </a:cxn>
                    <a:cxn ang="0">
                      <a:pos x="0" y="734"/>
                    </a:cxn>
                  </a:cxnLst>
                  <a:rect l="0" t="0" r="r" b="b"/>
                  <a:pathLst>
                    <a:path w="2766" h="734">
                      <a:moveTo>
                        <a:pt x="0" y="734"/>
                      </a:moveTo>
                      <a:lnTo>
                        <a:pt x="0" y="0"/>
                      </a:lnTo>
                      <a:lnTo>
                        <a:pt x="2766" y="0"/>
                      </a:lnTo>
                      <a:lnTo>
                        <a:pt x="2766" y="734"/>
                      </a:lnTo>
                      <a:lnTo>
                        <a:pt x="2699" y="734"/>
                      </a:lnTo>
                      <a:lnTo>
                        <a:pt x="2699" y="83"/>
                      </a:lnTo>
                      <a:lnTo>
                        <a:pt x="68" y="83"/>
                      </a:lnTo>
                      <a:lnTo>
                        <a:pt x="68" y="734"/>
                      </a:lnTo>
                      <a:lnTo>
                        <a:pt x="0" y="7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4" name="Freeform 281"/>
                <p:cNvSpPr>
                  <a:spLocks noChangeAspect="1"/>
                </p:cNvSpPr>
                <p:nvPr/>
              </p:nvSpPr>
              <p:spPr bwMode="auto">
                <a:xfrm>
                  <a:off x="5132" y="8894"/>
                  <a:ext cx="902" cy="100"/>
                </a:xfrm>
                <a:custGeom>
                  <a:avLst/>
                  <a:gdLst/>
                  <a:ahLst/>
                  <a:cxnLst>
                    <a:cxn ang="0">
                      <a:pos x="0" y="407"/>
                    </a:cxn>
                    <a:cxn ang="0">
                      <a:pos x="3108" y="407"/>
                    </a:cxn>
                    <a:cxn ang="0">
                      <a:pos x="3108" y="324"/>
                    </a:cxn>
                    <a:cxn ang="0">
                      <a:pos x="2450" y="324"/>
                    </a:cxn>
                    <a:cxn ang="0">
                      <a:pos x="2450" y="0"/>
                    </a:cxn>
                    <a:cxn ang="0">
                      <a:pos x="2224" y="0"/>
                    </a:cxn>
                    <a:cxn ang="0">
                      <a:pos x="2224" y="324"/>
                    </a:cxn>
                    <a:cxn ang="0">
                      <a:pos x="0" y="324"/>
                    </a:cxn>
                    <a:cxn ang="0">
                      <a:pos x="0" y="407"/>
                    </a:cxn>
                    <a:cxn ang="0">
                      <a:pos x="0" y="407"/>
                    </a:cxn>
                    <a:cxn ang="0">
                      <a:pos x="0" y="407"/>
                    </a:cxn>
                  </a:cxnLst>
                  <a:rect l="0" t="0" r="r" b="b"/>
                  <a:pathLst>
                    <a:path w="3108" h="407">
                      <a:moveTo>
                        <a:pt x="0" y="407"/>
                      </a:moveTo>
                      <a:lnTo>
                        <a:pt x="3108" y="407"/>
                      </a:lnTo>
                      <a:lnTo>
                        <a:pt x="3108" y="324"/>
                      </a:lnTo>
                      <a:lnTo>
                        <a:pt x="2450" y="324"/>
                      </a:lnTo>
                      <a:lnTo>
                        <a:pt x="2450" y="0"/>
                      </a:lnTo>
                      <a:lnTo>
                        <a:pt x="2224" y="0"/>
                      </a:lnTo>
                      <a:lnTo>
                        <a:pt x="2224" y="324"/>
                      </a:lnTo>
                      <a:lnTo>
                        <a:pt x="0" y="324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5" name="Freeform 280"/>
                <p:cNvSpPr>
                  <a:spLocks noChangeAspect="1"/>
                </p:cNvSpPr>
                <p:nvPr/>
              </p:nvSpPr>
              <p:spPr bwMode="auto">
                <a:xfrm>
                  <a:off x="5225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0" y="82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0" y="82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6" name="Freeform 279"/>
                <p:cNvSpPr>
                  <a:spLocks noChangeAspect="1"/>
                </p:cNvSpPr>
                <p:nvPr/>
              </p:nvSpPr>
              <p:spPr bwMode="auto">
                <a:xfrm>
                  <a:off x="5409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2" y="82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2" y="82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7" name="Freeform 278"/>
                <p:cNvSpPr>
                  <a:spLocks noChangeAspect="1"/>
                </p:cNvSpPr>
                <p:nvPr/>
              </p:nvSpPr>
              <p:spPr bwMode="auto">
                <a:xfrm>
                  <a:off x="5593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3" y="82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3" y="82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8" name="Freeform 277"/>
                <p:cNvSpPr>
                  <a:spLocks noChangeAspect="1"/>
                </p:cNvSpPr>
                <p:nvPr/>
              </p:nvSpPr>
              <p:spPr bwMode="auto">
                <a:xfrm>
                  <a:off x="5870" y="8894"/>
                  <a:ext cx="65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226" y="218"/>
                    </a:cxn>
                    <a:cxn ang="0">
                      <a:pos x="22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6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226" y="218"/>
                      </a:lnTo>
                      <a:lnTo>
                        <a:pt x="2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9" name="Freeform 276"/>
                <p:cNvSpPr>
                  <a:spLocks noChangeAspect="1"/>
                </p:cNvSpPr>
                <p:nvPr/>
              </p:nvSpPr>
              <p:spPr bwMode="auto">
                <a:xfrm>
                  <a:off x="5225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0" y="218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0" y="218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0" name="Freeform 275"/>
                <p:cNvSpPr>
                  <a:spLocks noChangeAspect="1"/>
                </p:cNvSpPr>
                <p:nvPr/>
              </p:nvSpPr>
              <p:spPr bwMode="auto">
                <a:xfrm>
                  <a:off x="5409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2" y="218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2" y="218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1" name="Freeform 274"/>
                <p:cNvSpPr>
                  <a:spLocks noChangeAspect="1"/>
                </p:cNvSpPr>
                <p:nvPr/>
              </p:nvSpPr>
              <p:spPr bwMode="auto">
                <a:xfrm>
                  <a:off x="5593" y="8894"/>
                  <a:ext cx="158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3" y="218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3" y="218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2" name="Freeform 273"/>
                <p:cNvSpPr>
                  <a:spLocks noChangeAspect="1"/>
                </p:cNvSpPr>
                <p:nvPr/>
              </p:nvSpPr>
              <p:spPr bwMode="auto">
                <a:xfrm>
                  <a:off x="5777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5"/>
                    </a:cxn>
                    <a:cxn ang="0">
                      <a:pos x="544" y="85"/>
                    </a:cxn>
                    <a:cxn ang="0">
                      <a:pos x="54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4" h="8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544" y="85"/>
                      </a:lnTo>
                      <a:lnTo>
                        <a:pt x="5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3" name="Freeform 272"/>
                <p:cNvSpPr>
                  <a:spLocks noChangeAspect="1"/>
                </p:cNvSpPr>
                <p:nvPr/>
              </p:nvSpPr>
              <p:spPr bwMode="auto">
                <a:xfrm>
                  <a:off x="5652" y="8755"/>
                  <a:ext cx="237" cy="47"/>
                </a:xfrm>
                <a:custGeom>
                  <a:avLst/>
                  <a:gdLst/>
                  <a:ahLst/>
                  <a:cxnLst>
                    <a:cxn ang="0">
                      <a:pos x="0" y="188"/>
                    </a:cxn>
                    <a:cxn ang="0">
                      <a:pos x="0" y="0"/>
                    </a:cxn>
                    <a:cxn ang="0">
                      <a:pos x="816" y="0"/>
                    </a:cxn>
                    <a:cxn ang="0">
                      <a:pos x="816" y="188"/>
                    </a:cxn>
                    <a:cxn ang="0">
                      <a:pos x="747" y="188"/>
                    </a:cxn>
                    <a:cxn ang="0">
                      <a:pos x="747" y="80"/>
                    </a:cxn>
                    <a:cxn ang="0">
                      <a:pos x="68" y="80"/>
                    </a:cxn>
                    <a:cxn ang="0">
                      <a:pos x="68" y="188"/>
                    </a:cxn>
                    <a:cxn ang="0">
                      <a:pos x="0" y="188"/>
                    </a:cxn>
                    <a:cxn ang="0">
                      <a:pos x="0" y="188"/>
                    </a:cxn>
                    <a:cxn ang="0">
                      <a:pos x="0" y="188"/>
                    </a:cxn>
                  </a:cxnLst>
                  <a:rect l="0" t="0" r="r" b="b"/>
                  <a:pathLst>
                    <a:path w="816" h="188">
                      <a:moveTo>
                        <a:pt x="0" y="188"/>
                      </a:moveTo>
                      <a:lnTo>
                        <a:pt x="0" y="0"/>
                      </a:lnTo>
                      <a:lnTo>
                        <a:pt x="816" y="0"/>
                      </a:lnTo>
                      <a:lnTo>
                        <a:pt x="816" y="188"/>
                      </a:lnTo>
                      <a:lnTo>
                        <a:pt x="747" y="188"/>
                      </a:lnTo>
                      <a:lnTo>
                        <a:pt x="747" y="80"/>
                      </a:lnTo>
                      <a:lnTo>
                        <a:pt x="68" y="80"/>
                      </a:lnTo>
                      <a:lnTo>
                        <a:pt x="68" y="188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4" name="Freeform 271"/>
                <p:cNvSpPr>
                  <a:spLocks noChangeAspect="1"/>
                </p:cNvSpPr>
                <p:nvPr/>
              </p:nvSpPr>
              <p:spPr bwMode="auto">
                <a:xfrm>
                  <a:off x="5270" y="8609"/>
                  <a:ext cx="192" cy="199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0" y="0"/>
                    </a:cxn>
                    <a:cxn ang="0">
                      <a:pos x="657" y="0"/>
                    </a:cxn>
                    <a:cxn ang="0">
                      <a:pos x="657" y="816"/>
                    </a:cxn>
                    <a:cxn ang="0">
                      <a:pos x="588" y="816"/>
                    </a:cxn>
                    <a:cxn ang="0">
                      <a:pos x="588" y="81"/>
                    </a:cxn>
                    <a:cxn ang="0">
                      <a:pos x="68" y="81"/>
                    </a:cxn>
                    <a:cxn ang="0">
                      <a:pos x="68" y="816"/>
                    </a:cxn>
                    <a:cxn ang="0">
                      <a:pos x="0" y="816"/>
                    </a:cxn>
                    <a:cxn ang="0">
                      <a:pos x="0" y="816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657" h="816">
                      <a:moveTo>
                        <a:pt x="0" y="816"/>
                      </a:moveTo>
                      <a:lnTo>
                        <a:pt x="0" y="0"/>
                      </a:lnTo>
                      <a:lnTo>
                        <a:pt x="657" y="0"/>
                      </a:lnTo>
                      <a:lnTo>
                        <a:pt x="657" y="816"/>
                      </a:lnTo>
                      <a:lnTo>
                        <a:pt x="588" y="816"/>
                      </a:lnTo>
                      <a:lnTo>
                        <a:pt x="588" y="81"/>
                      </a:lnTo>
                      <a:lnTo>
                        <a:pt x="68" y="81"/>
                      </a:lnTo>
                      <a:lnTo>
                        <a:pt x="68" y="816"/>
                      </a:lnTo>
                      <a:lnTo>
                        <a:pt x="0" y="8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5" name="Freeform 270"/>
                <p:cNvSpPr>
                  <a:spLocks noChangeAspect="1"/>
                </p:cNvSpPr>
                <p:nvPr/>
              </p:nvSpPr>
              <p:spPr bwMode="auto">
                <a:xfrm>
                  <a:off x="5270" y="8550"/>
                  <a:ext cx="19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245"/>
                    </a:cxn>
                    <a:cxn ang="0">
                      <a:pos x="499" y="245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7" h="245">
                      <a:moveTo>
                        <a:pt x="0" y="0"/>
                      </a:moveTo>
                      <a:lnTo>
                        <a:pt x="159" y="245"/>
                      </a:lnTo>
                      <a:lnTo>
                        <a:pt x="499" y="245"/>
                      </a:lnTo>
                      <a:lnTo>
                        <a:pt x="6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6" name="Freeform 269"/>
                <p:cNvSpPr>
                  <a:spLocks noChangeAspect="1"/>
                </p:cNvSpPr>
                <p:nvPr/>
              </p:nvSpPr>
              <p:spPr bwMode="auto">
                <a:xfrm>
                  <a:off x="5270" y="8505"/>
                  <a:ext cx="192" cy="45"/>
                </a:xfrm>
                <a:custGeom>
                  <a:avLst/>
                  <a:gdLst/>
                  <a:ahLst/>
                  <a:cxnLst>
                    <a:cxn ang="0">
                      <a:pos x="657" y="188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188"/>
                    </a:cxn>
                    <a:cxn ang="0">
                      <a:pos x="68" y="188"/>
                    </a:cxn>
                    <a:cxn ang="0">
                      <a:pos x="68" y="81"/>
                    </a:cxn>
                    <a:cxn ang="0">
                      <a:pos x="588" y="81"/>
                    </a:cxn>
                    <a:cxn ang="0">
                      <a:pos x="588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</a:cxnLst>
                  <a:rect l="0" t="0" r="r" b="b"/>
                  <a:pathLst>
                    <a:path w="657" h="188">
                      <a:moveTo>
                        <a:pt x="657" y="188"/>
                      </a:moveTo>
                      <a:lnTo>
                        <a:pt x="657" y="0"/>
                      </a:ln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68" y="188"/>
                      </a:lnTo>
                      <a:lnTo>
                        <a:pt x="68" y="81"/>
                      </a:lnTo>
                      <a:lnTo>
                        <a:pt x="588" y="81"/>
                      </a:lnTo>
                      <a:lnTo>
                        <a:pt x="588" y="188"/>
                      </a:lnTo>
                      <a:lnTo>
                        <a:pt x="657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7" name="Freeform 268"/>
                <p:cNvSpPr>
                  <a:spLocks noChangeAspect="1"/>
                </p:cNvSpPr>
                <p:nvPr/>
              </p:nvSpPr>
              <p:spPr bwMode="auto">
                <a:xfrm>
                  <a:off x="5284" y="8656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8" name="Freeform 267"/>
                <p:cNvSpPr>
                  <a:spLocks noChangeAspect="1"/>
                </p:cNvSpPr>
                <p:nvPr/>
              </p:nvSpPr>
              <p:spPr bwMode="auto">
                <a:xfrm>
                  <a:off x="5284" y="8702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9" name="Freeform 266"/>
                <p:cNvSpPr>
                  <a:spLocks noChangeAspect="1"/>
                </p:cNvSpPr>
                <p:nvPr/>
              </p:nvSpPr>
              <p:spPr bwMode="auto">
                <a:xfrm>
                  <a:off x="5363" y="8412"/>
                  <a:ext cx="13" cy="99"/>
                </a:xfrm>
                <a:custGeom>
                  <a:avLst/>
                  <a:gdLst/>
                  <a:ahLst/>
                  <a:cxnLst>
                    <a:cxn ang="0">
                      <a:pos x="0" y="40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406"/>
                    </a:cxn>
                    <a:cxn ang="0">
                      <a:pos x="0" y="406"/>
                    </a:cxn>
                    <a:cxn ang="0">
                      <a:pos x="0" y="406"/>
                    </a:cxn>
                    <a:cxn ang="0">
                      <a:pos x="0" y="406"/>
                    </a:cxn>
                  </a:cxnLst>
                  <a:rect l="0" t="0" r="r" b="b"/>
                  <a:pathLst>
                    <a:path w="45" h="406">
                      <a:moveTo>
                        <a:pt x="0" y="406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406"/>
                      </a:ln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</p:grpSp>
          <p:sp>
            <p:nvSpPr>
              <p:cNvPr id="119" name="AutoShape 264"/>
              <p:cNvSpPr>
                <a:spLocks noChangeShapeType="1"/>
              </p:cNvSpPr>
              <p:nvPr/>
            </p:nvSpPr>
            <p:spPr bwMode="auto">
              <a:xfrm>
                <a:off x="1799" y="8117"/>
                <a:ext cx="271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pic>
          <p:nvPicPr>
            <p:cNvPr id="117" name="Imag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2541" y="2762927"/>
              <a:ext cx="720659" cy="227282"/>
            </a:xfrm>
            <a:prstGeom prst="rect">
              <a:avLst/>
            </a:prstGeom>
            <a:noFill/>
          </p:spPr>
        </p:pic>
      </p:grpSp>
      <p:grpSp>
        <p:nvGrpSpPr>
          <p:cNvPr id="140" name="Grouper 139"/>
          <p:cNvGrpSpPr/>
          <p:nvPr/>
        </p:nvGrpSpPr>
        <p:grpSpPr>
          <a:xfrm>
            <a:off x="1370198" y="4948609"/>
            <a:ext cx="2743201" cy="693412"/>
            <a:chOff x="1270000" y="2306678"/>
            <a:chExt cx="2743200" cy="693411"/>
          </a:xfrm>
        </p:grpSpPr>
        <p:grpSp>
          <p:nvGrpSpPr>
            <p:cNvPr id="141" name="Group 263"/>
            <p:cNvGrpSpPr>
              <a:grpSpLocks/>
            </p:cNvGrpSpPr>
            <p:nvPr/>
          </p:nvGrpSpPr>
          <p:grpSpPr bwMode="auto">
            <a:xfrm>
              <a:off x="1270000" y="2306678"/>
              <a:ext cx="2712803" cy="693411"/>
              <a:chOff x="1784" y="7367"/>
              <a:chExt cx="2732" cy="750"/>
            </a:xfrm>
          </p:grpSpPr>
          <p:grpSp>
            <p:nvGrpSpPr>
              <p:cNvPr id="143" name="Group 265"/>
              <p:cNvGrpSpPr>
                <a:grpSpLocks noChangeAspect="1"/>
              </p:cNvGrpSpPr>
              <p:nvPr/>
            </p:nvGrpSpPr>
            <p:grpSpPr bwMode="auto">
              <a:xfrm>
                <a:off x="1773" y="7336"/>
                <a:ext cx="960" cy="745"/>
                <a:chOff x="5132" y="8412"/>
                <a:chExt cx="902" cy="582"/>
              </a:xfrm>
            </p:grpSpPr>
            <p:sp>
              <p:nvSpPr>
                <p:cNvPr id="145" name="Freeform 285"/>
                <p:cNvSpPr>
                  <a:spLocks noChangeAspect="1"/>
                </p:cNvSpPr>
                <p:nvPr/>
              </p:nvSpPr>
              <p:spPr bwMode="auto">
                <a:xfrm>
                  <a:off x="5282" y="8517"/>
                  <a:ext cx="167" cy="288"/>
                </a:xfrm>
                <a:custGeom>
                  <a:avLst/>
                  <a:gdLst/>
                  <a:ahLst/>
                  <a:cxnLst>
                    <a:cxn ang="0">
                      <a:pos x="0" y="1185"/>
                    </a:cxn>
                    <a:cxn ang="0">
                      <a:pos x="0" y="424"/>
                    </a:cxn>
                    <a:cxn ang="0">
                      <a:pos x="182" y="424"/>
                    </a:cxn>
                    <a:cxn ang="0">
                      <a:pos x="0" y="133"/>
                    </a:cxn>
                    <a:cxn ang="0">
                      <a:pos x="0" y="0"/>
                    </a:cxn>
                    <a:cxn ang="0">
                      <a:pos x="574" y="0"/>
                    </a:cxn>
                    <a:cxn ang="0">
                      <a:pos x="574" y="133"/>
                    </a:cxn>
                    <a:cxn ang="0">
                      <a:pos x="400" y="424"/>
                    </a:cxn>
                    <a:cxn ang="0">
                      <a:pos x="574" y="424"/>
                    </a:cxn>
                    <a:cxn ang="0">
                      <a:pos x="574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</a:cxnLst>
                  <a:rect l="0" t="0" r="r" b="b"/>
                  <a:pathLst>
                    <a:path w="574" h="1185">
                      <a:moveTo>
                        <a:pt x="0" y="1185"/>
                      </a:moveTo>
                      <a:lnTo>
                        <a:pt x="0" y="424"/>
                      </a:lnTo>
                      <a:lnTo>
                        <a:pt x="182" y="424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574" y="0"/>
                      </a:lnTo>
                      <a:lnTo>
                        <a:pt x="574" y="133"/>
                      </a:lnTo>
                      <a:lnTo>
                        <a:pt x="400" y="424"/>
                      </a:lnTo>
                      <a:lnTo>
                        <a:pt x="574" y="424"/>
                      </a:lnTo>
                      <a:lnTo>
                        <a:pt x="574" y="1185"/>
                      </a:lnTo>
                      <a:lnTo>
                        <a:pt x="0" y="1185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46" name="Freeform 284"/>
                <p:cNvSpPr>
                  <a:spLocks noChangeAspect="1"/>
                </p:cNvSpPr>
                <p:nvPr/>
              </p:nvSpPr>
              <p:spPr bwMode="auto">
                <a:xfrm>
                  <a:off x="5663" y="8768"/>
                  <a:ext cx="215" cy="37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0"/>
                    </a:cxn>
                    <a:cxn ang="0">
                      <a:pos x="745" y="0"/>
                    </a:cxn>
                    <a:cxn ang="0">
                      <a:pos x="745" y="158"/>
                    </a:cxn>
                    <a:cxn ang="0">
                      <a:pos x="0" y="158"/>
                    </a:cxn>
                    <a:cxn ang="0">
                      <a:pos x="0" y="15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745" h="158">
                      <a:moveTo>
                        <a:pt x="0" y="158"/>
                      </a:moveTo>
                      <a:lnTo>
                        <a:pt x="0" y="0"/>
                      </a:lnTo>
                      <a:lnTo>
                        <a:pt x="745" y="0"/>
                      </a:lnTo>
                      <a:lnTo>
                        <a:pt x="745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47" name="Freeform 283"/>
                <p:cNvSpPr>
                  <a:spLocks noChangeAspect="1"/>
                </p:cNvSpPr>
                <p:nvPr/>
              </p:nvSpPr>
              <p:spPr bwMode="auto">
                <a:xfrm>
                  <a:off x="5187" y="8811"/>
                  <a:ext cx="785" cy="171"/>
                </a:xfrm>
                <a:custGeom>
                  <a:avLst/>
                  <a:gdLst/>
                  <a:ahLst/>
                  <a:cxnLst>
                    <a:cxn ang="0">
                      <a:pos x="0" y="700"/>
                    </a:cxn>
                    <a:cxn ang="0">
                      <a:pos x="0" y="0"/>
                    </a:cxn>
                    <a:cxn ang="0">
                      <a:pos x="2709" y="0"/>
                    </a:cxn>
                    <a:cxn ang="0">
                      <a:pos x="2709" y="700"/>
                    </a:cxn>
                    <a:cxn ang="0">
                      <a:pos x="0" y="700"/>
                    </a:cxn>
                    <a:cxn ang="0">
                      <a:pos x="0" y="700"/>
                    </a:cxn>
                    <a:cxn ang="0">
                      <a:pos x="0" y="700"/>
                    </a:cxn>
                  </a:cxnLst>
                  <a:rect l="0" t="0" r="r" b="b"/>
                  <a:pathLst>
                    <a:path w="2709" h="700">
                      <a:moveTo>
                        <a:pt x="0" y="700"/>
                      </a:moveTo>
                      <a:lnTo>
                        <a:pt x="0" y="0"/>
                      </a:lnTo>
                      <a:lnTo>
                        <a:pt x="2709" y="0"/>
                      </a:lnTo>
                      <a:lnTo>
                        <a:pt x="2709" y="700"/>
                      </a:lnTo>
                      <a:lnTo>
                        <a:pt x="0" y="700"/>
                      </a:lnTo>
                      <a:close/>
                    </a:path>
                  </a:pathLst>
                </a:custGeom>
                <a:solidFill>
                  <a:srgbClr val="C1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48" name="Freeform 282"/>
                <p:cNvSpPr>
                  <a:spLocks noChangeAspect="1"/>
                </p:cNvSpPr>
                <p:nvPr/>
              </p:nvSpPr>
              <p:spPr bwMode="auto">
                <a:xfrm>
                  <a:off x="5178" y="8802"/>
                  <a:ext cx="804" cy="177"/>
                </a:xfrm>
                <a:custGeom>
                  <a:avLst/>
                  <a:gdLst/>
                  <a:ahLst/>
                  <a:cxnLst>
                    <a:cxn ang="0">
                      <a:pos x="0" y="734"/>
                    </a:cxn>
                    <a:cxn ang="0">
                      <a:pos x="0" y="0"/>
                    </a:cxn>
                    <a:cxn ang="0">
                      <a:pos x="2766" y="0"/>
                    </a:cxn>
                    <a:cxn ang="0">
                      <a:pos x="2766" y="734"/>
                    </a:cxn>
                    <a:cxn ang="0">
                      <a:pos x="2699" y="734"/>
                    </a:cxn>
                    <a:cxn ang="0">
                      <a:pos x="2699" y="83"/>
                    </a:cxn>
                    <a:cxn ang="0">
                      <a:pos x="68" y="83"/>
                    </a:cxn>
                    <a:cxn ang="0">
                      <a:pos x="68" y="734"/>
                    </a:cxn>
                    <a:cxn ang="0">
                      <a:pos x="0" y="734"/>
                    </a:cxn>
                    <a:cxn ang="0">
                      <a:pos x="0" y="734"/>
                    </a:cxn>
                    <a:cxn ang="0">
                      <a:pos x="0" y="734"/>
                    </a:cxn>
                  </a:cxnLst>
                  <a:rect l="0" t="0" r="r" b="b"/>
                  <a:pathLst>
                    <a:path w="2766" h="734">
                      <a:moveTo>
                        <a:pt x="0" y="734"/>
                      </a:moveTo>
                      <a:lnTo>
                        <a:pt x="0" y="0"/>
                      </a:lnTo>
                      <a:lnTo>
                        <a:pt x="2766" y="0"/>
                      </a:lnTo>
                      <a:lnTo>
                        <a:pt x="2766" y="734"/>
                      </a:lnTo>
                      <a:lnTo>
                        <a:pt x="2699" y="734"/>
                      </a:lnTo>
                      <a:lnTo>
                        <a:pt x="2699" y="83"/>
                      </a:lnTo>
                      <a:lnTo>
                        <a:pt x="68" y="83"/>
                      </a:lnTo>
                      <a:lnTo>
                        <a:pt x="68" y="734"/>
                      </a:lnTo>
                      <a:lnTo>
                        <a:pt x="0" y="7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49" name="Freeform 281"/>
                <p:cNvSpPr>
                  <a:spLocks noChangeAspect="1"/>
                </p:cNvSpPr>
                <p:nvPr/>
              </p:nvSpPr>
              <p:spPr bwMode="auto">
                <a:xfrm>
                  <a:off x="5132" y="8894"/>
                  <a:ext cx="902" cy="100"/>
                </a:xfrm>
                <a:custGeom>
                  <a:avLst/>
                  <a:gdLst/>
                  <a:ahLst/>
                  <a:cxnLst>
                    <a:cxn ang="0">
                      <a:pos x="0" y="407"/>
                    </a:cxn>
                    <a:cxn ang="0">
                      <a:pos x="3108" y="407"/>
                    </a:cxn>
                    <a:cxn ang="0">
                      <a:pos x="3108" y="324"/>
                    </a:cxn>
                    <a:cxn ang="0">
                      <a:pos x="2450" y="324"/>
                    </a:cxn>
                    <a:cxn ang="0">
                      <a:pos x="2450" y="0"/>
                    </a:cxn>
                    <a:cxn ang="0">
                      <a:pos x="2224" y="0"/>
                    </a:cxn>
                    <a:cxn ang="0">
                      <a:pos x="2224" y="324"/>
                    </a:cxn>
                    <a:cxn ang="0">
                      <a:pos x="0" y="324"/>
                    </a:cxn>
                    <a:cxn ang="0">
                      <a:pos x="0" y="407"/>
                    </a:cxn>
                    <a:cxn ang="0">
                      <a:pos x="0" y="407"/>
                    </a:cxn>
                    <a:cxn ang="0">
                      <a:pos x="0" y="407"/>
                    </a:cxn>
                  </a:cxnLst>
                  <a:rect l="0" t="0" r="r" b="b"/>
                  <a:pathLst>
                    <a:path w="3108" h="407">
                      <a:moveTo>
                        <a:pt x="0" y="407"/>
                      </a:moveTo>
                      <a:lnTo>
                        <a:pt x="3108" y="407"/>
                      </a:lnTo>
                      <a:lnTo>
                        <a:pt x="3108" y="324"/>
                      </a:lnTo>
                      <a:lnTo>
                        <a:pt x="2450" y="324"/>
                      </a:lnTo>
                      <a:lnTo>
                        <a:pt x="2450" y="0"/>
                      </a:lnTo>
                      <a:lnTo>
                        <a:pt x="2224" y="0"/>
                      </a:lnTo>
                      <a:lnTo>
                        <a:pt x="2224" y="324"/>
                      </a:lnTo>
                      <a:lnTo>
                        <a:pt x="0" y="324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0" name="Freeform 280"/>
                <p:cNvSpPr>
                  <a:spLocks noChangeAspect="1"/>
                </p:cNvSpPr>
                <p:nvPr/>
              </p:nvSpPr>
              <p:spPr bwMode="auto">
                <a:xfrm>
                  <a:off x="5225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0" y="82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0" y="82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1" name="Freeform 279"/>
                <p:cNvSpPr>
                  <a:spLocks noChangeAspect="1"/>
                </p:cNvSpPr>
                <p:nvPr/>
              </p:nvSpPr>
              <p:spPr bwMode="auto">
                <a:xfrm>
                  <a:off x="5409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2" y="82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2" y="82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2" name="Freeform 278"/>
                <p:cNvSpPr>
                  <a:spLocks noChangeAspect="1"/>
                </p:cNvSpPr>
                <p:nvPr/>
              </p:nvSpPr>
              <p:spPr bwMode="auto">
                <a:xfrm>
                  <a:off x="5593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3" y="82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3" y="82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3" name="Freeform 277"/>
                <p:cNvSpPr>
                  <a:spLocks noChangeAspect="1"/>
                </p:cNvSpPr>
                <p:nvPr/>
              </p:nvSpPr>
              <p:spPr bwMode="auto">
                <a:xfrm>
                  <a:off x="5870" y="8894"/>
                  <a:ext cx="65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226" y="218"/>
                    </a:cxn>
                    <a:cxn ang="0">
                      <a:pos x="22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6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226" y="218"/>
                      </a:lnTo>
                      <a:lnTo>
                        <a:pt x="2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4" name="Freeform 276"/>
                <p:cNvSpPr>
                  <a:spLocks noChangeAspect="1"/>
                </p:cNvSpPr>
                <p:nvPr/>
              </p:nvSpPr>
              <p:spPr bwMode="auto">
                <a:xfrm>
                  <a:off x="5225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0" y="218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0" y="218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5" name="Freeform 275"/>
                <p:cNvSpPr>
                  <a:spLocks noChangeAspect="1"/>
                </p:cNvSpPr>
                <p:nvPr/>
              </p:nvSpPr>
              <p:spPr bwMode="auto">
                <a:xfrm>
                  <a:off x="5409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2" y="218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2" y="218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6" name="Freeform 274"/>
                <p:cNvSpPr>
                  <a:spLocks noChangeAspect="1"/>
                </p:cNvSpPr>
                <p:nvPr/>
              </p:nvSpPr>
              <p:spPr bwMode="auto">
                <a:xfrm>
                  <a:off x="5593" y="8894"/>
                  <a:ext cx="158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3" y="218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3" y="218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7" name="Freeform 273"/>
                <p:cNvSpPr>
                  <a:spLocks noChangeAspect="1"/>
                </p:cNvSpPr>
                <p:nvPr/>
              </p:nvSpPr>
              <p:spPr bwMode="auto">
                <a:xfrm>
                  <a:off x="5777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5"/>
                    </a:cxn>
                    <a:cxn ang="0">
                      <a:pos x="544" y="85"/>
                    </a:cxn>
                    <a:cxn ang="0">
                      <a:pos x="54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4" h="8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544" y="85"/>
                      </a:lnTo>
                      <a:lnTo>
                        <a:pt x="5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8" name="Freeform 272"/>
                <p:cNvSpPr>
                  <a:spLocks noChangeAspect="1"/>
                </p:cNvSpPr>
                <p:nvPr/>
              </p:nvSpPr>
              <p:spPr bwMode="auto">
                <a:xfrm>
                  <a:off x="5652" y="8755"/>
                  <a:ext cx="237" cy="47"/>
                </a:xfrm>
                <a:custGeom>
                  <a:avLst/>
                  <a:gdLst/>
                  <a:ahLst/>
                  <a:cxnLst>
                    <a:cxn ang="0">
                      <a:pos x="0" y="188"/>
                    </a:cxn>
                    <a:cxn ang="0">
                      <a:pos x="0" y="0"/>
                    </a:cxn>
                    <a:cxn ang="0">
                      <a:pos x="816" y="0"/>
                    </a:cxn>
                    <a:cxn ang="0">
                      <a:pos x="816" y="188"/>
                    </a:cxn>
                    <a:cxn ang="0">
                      <a:pos x="747" y="188"/>
                    </a:cxn>
                    <a:cxn ang="0">
                      <a:pos x="747" y="80"/>
                    </a:cxn>
                    <a:cxn ang="0">
                      <a:pos x="68" y="80"/>
                    </a:cxn>
                    <a:cxn ang="0">
                      <a:pos x="68" y="188"/>
                    </a:cxn>
                    <a:cxn ang="0">
                      <a:pos x="0" y="188"/>
                    </a:cxn>
                    <a:cxn ang="0">
                      <a:pos x="0" y="188"/>
                    </a:cxn>
                    <a:cxn ang="0">
                      <a:pos x="0" y="188"/>
                    </a:cxn>
                  </a:cxnLst>
                  <a:rect l="0" t="0" r="r" b="b"/>
                  <a:pathLst>
                    <a:path w="816" h="188">
                      <a:moveTo>
                        <a:pt x="0" y="188"/>
                      </a:moveTo>
                      <a:lnTo>
                        <a:pt x="0" y="0"/>
                      </a:lnTo>
                      <a:lnTo>
                        <a:pt x="816" y="0"/>
                      </a:lnTo>
                      <a:lnTo>
                        <a:pt x="816" y="188"/>
                      </a:lnTo>
                      <a:lnTo>
                        <a:pt x="747" y="188"/>
                      </a:lnTo>
                      <a:lnTo>
                        <a:pt x="747" y="80"/>
                      </a:lnTo>
                      <a:lnTo>
                        <a:pt x="68" y="80"/>
                      </a:lnTo>
                      <a:lnTo>
                        <a:pt x="68" y="188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9" name="Freeform 271"/>
                <p:cNvSpPr>
                  <a:spLocks noChangeAspect="1"/>
                </p:cNvSpPr>
                <p:nvPr/>
              </p:nvSpPr>
              <p:spPr bwMode="auto">
                <a:xfrm>
                  <a:off x="5270" y="8609"/>
                  <a:ext cx="192" cy="199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0" y="0"/>
                    </a:cxn>
                    <a:cxn ang="0">
                      <a:pos x="657" y="0"/>
                    </a:cxn>
                    <a:cxn ang="0">
                      <a:pos x="657" y="816"/>
                    </a:cxn>
                    <a:cxn ang="0">
                      <a:pos x="588" y="816"/>
                    </a:cxn>
                    <a:cxn ang="0">
                      <a:pos x="588" y="81"/>
                    </a:cxn>
                    <a:cxn ang="0">
                      <a:pos x="68" y="81"/>
                    </a:cxn>
                    <a:cxn ang="0">
                      <a:pos x="68" y="816"/>
                    </a:cxn>
                    <a:cxn ang="0">
                      <a:pos x="0" y="816"/>
                    </a:cxn>
                    <a:cxn ang="0">
                      <a:pos x="0" y="816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657" h="816">
                      <a:moveTo>
                        <a:pt x="0" y="816"/>
                      </a:moveTo>
                      <a:lnTo>
                        <a:pt x="0" y="0"/>
                      </a:lnTo>
                      <a:lnTo>
                        <a:pt x="657" y="0"/>
                      </a:lnTo>
                      <a:lnTo>
                        <a:pt x="657" y="816"/>
                      </a:lnTo>
                      <a:lnTo>
                        <a:pt x="588" y="816"/>
                      </a:lnTo>
                      <a:lnTo>
                        <a:pt x="588" y="81"/>
                      </a:lnTo>
                      <a:lnTo>
                        <a:pt x="68" y="81"/>
                      </a:lnTo>
                      <a:lnTo>
                        <a:pt x="68" y="816"/>
                      </a:lnTo>
                      <a:lnTo>
                        <a:pt x="0" y="8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60" name="Freeform 270"/>
                <p:cNvSpPr>
                  <a:spLocks noChangeAspect="1"/>
                </p:cNvSpPr>
                <p:nvPr/>
              </p:nvSpPr>
              <p:spPr bwMode="auto">
                <a:xfrm>
                  <a:off x="5270" y="8550"/>
                  <a:ext cx="19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245"/>
                    </a:cxn>
                    <a:cxn ang="0">
                      <a:pos x="499" y="245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7" h="245">
                      <a:moveTo>
                        <a:pt x="0" y="0"/>
                      </a:moveTo>
                      <a:lnTo>
                        <a:pt x="159" y="245"/>
                      </a:lnTo>
                      <a:lnTo>
                        <a:pt x="499" y="245"/>
                      </a:lnTo>
                      <a:lnTo>
                        <a:pt x="6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61" name="Freeform 269"/>
                <p:cNvSpPr>
                  <a:spLocks noChangeAspect="1"/>
                </p:cNvSpPr>
                <p:nvPr/>
              </p:nvSpPr>
              <p:spPr bwMode="auto">
                <a:xfrm>
                  <a:off x="5270" y="8505"/>
                  <a:ext cx="192" cy="45"/>
                </a:xfrm>
                <a:custGeom>
                  <a:avLst/>
                  <a:gdLst/>
                  <a:ahLst/>
                  <a:cxnLst>
                    <a:cxn ang="0">
                      <a:pos x="657" y="188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188"/>
                    </a:cxn>
                    <a:cxn ang="0">
                      <a:pos x="68" y="188"/>
                    </a:cxn>
                    <a:cxn ang="0">
                      <a:pos x="68" y="81"/>
                    </a:cxn>
                    <a:cxn ang="0">
                      <a:pos x="588" y="81"/>
                    </a:cxn>
                    <a:cxn ang="0">
                      <a:pos x="588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</a:cxnLst>
                  <a:rect l="0" t="0" r="r" b="b"/>
                  <a:pathLst>
                    <a:path w="657" h="188">
                      <a:moveTo>
                        <a:pt x="657" y="188"/>
                      </a:moveTo>
                      <a:lnTo>
                        <a:pt x="657" y="0"/>
                      </a:ln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68" y="188"/>
                      </a:lnTo>
                      <a:lnTo>
                        <a:pt x="68" y="81"/>
                      </a:lnTo>
                      <a:lnTo>
                        <a:pt x="588" y="81"/>
                      </a:lnTo>
                      <a:lnTo>
                        <a:pt x="588" y="188"/>
                      </a:lnTo>
                      <a:lnTo>
                        <a:pt x="657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62" name="Freeform 268"/>
                <p:cNvSpPr>
                  <a:spLocks noChangeAspect="1"/>
                </p:cNvSpPr>
                <p:nvPr/>
              </p:nvSpPr>
              <p:spPr bwMode="auto">
                <a:xfrm>
                  <a:off x="5284" y="8656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63" name="Freeform 267"/>
                <p:cNvSpPr>
                  <a:spLocks noChangeAspect="1"/>
                </p:cNvSpPr>
                <p:nvPr/>
              </p:nvSpPr>
              <p:spPr bwMode="auto">
                <a:xfrm>
                  <a:off x="5284" y="8702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64" name="Freeform 266"/>
                <p:cNvSpPr>
                  <a:spLocks noChangeAspect="1"/>
                </p:cNvSpPr>
                <p:nvPr/>
              </p:nvSpPr>
              <p:spPr bwMode="auto">
                <a:xfrm>
                  <a:off x="5363" y="8412"/>
                  <a:ext cx="13" cy="99"/>
                </a:xfrm>
                <a:custGeom>
                  <a:avLst/>
                  <a:gdLst/>
                  <a:ahLst/>
                  <a:cxnLst>
                    <a:cxn ang="0">
                      <a:pos x="0" y="40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406"/>
                    </a:cxn>
                    <a:cxn ang="0">
                      <a:pos x="0" y="406"/>
                    </a:cxn>
                    <a:cxn ang="0">
                      <a:pos x="0" y="406"/>
                    </a:cxn>
                    <a:cxn ang="0">
                      <a:pos x="0" y="406"/>
                    </a:cxn>
                  </a:cxnLst>
                  <a:rect l="0" t="0" r="r" b="b"/>
                  <a:pathLst>
                    <a:path w="45" h="406">
                      <a:moveTo>
                        <a:pt x="0" y="406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406"/>
                      </a:ln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</p:grpSp>
          <p:sp>
            <p:nvSpPr>
              <p:cNvPr id="144" name="AutoShape 264"/>
              <p:cNvSpPr>
                <a:spLocks noChangeShapeType="1"/>
              </p:cNvSpPr>
              <p:nvPr/>
            </p:nvSpPr>
            <p:spPr bwMode="auto">
              <a:xfrm>
                <a:off x="1799" y="8117"/>
                <a:ext cx="271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pic>
          <p:nvPicPr>
            <p:cNvPr id="142" name="Imag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2541" y="2762927"/>
              <a:ext cx="720659" cy="227282"/>
            </a:xfrm>
            <a:prstGeom prst="rect">
              <a:avLst/>
            </a:prstGeom>
            <a:noFill/>
          </p:spPr>
        </p:pic>
      </p:grpSp>
      <p:grpSp>
        <p:nvGrpSpPr>
          <p:cNvPr id="165" name="Grouper 164"/>
          <p:cNvGrpSpPr/>
          <p:nvPr/>
        </p:nvGrpSpPr>
        <p:grpSpPr>
          <a:xfrm>
            <a:off x="5171777" y="4902653"/>
            <a:ext cx="2743201" cy="693412"/>
            <a:chOff x="1270000" y="2306678"/>
            <a:chExt cx="2743200" cy="693411"/>
          </a:xfrm>
        </p:grpSpPr>
        <p:grpSp>
          <p:nvGrpSpPr>
            <p:cNvPr id="166" name="Group 263"/>
            <p:cNvGrpSpPr>
              <a:grpSpLocks/>
            </p:cNvGrpSpPr>
            <p:nvPr/>
          </p:nvGrpSpPr>
          <p:grpSpPr bwMode="auto">
            <a:xfrm>
              <a:off x="1270000" y="2306678"/>
              <a:ext cx="2712803" cy="693411"/>
              <a:chOff x="1784" y="7367"/>
              <a:chExt cx="2732" cy="750"/>
            </a:xfrm>
          </p:grpSpPr>
          <p:grpSp>
            <p:nvGrpSpPr>
              <p:cNvPr id="168" name="Group 265"/>
              <p:cNvGrpSpPr>
                <a:grpSpLocks noChangeAspect="1"/>
              </p:cNvGrpSpPr>
              <p:nvPr/>
            </p:nvGrpSpPr>
            <p:grpSpPr bwMode="auto">
              <a:xfrm>
                <a:off x="1773" y="7336"/>
                <a:ext cx="960" cy="745"/>
                <a:chOff x="5132" y="8412"/>
                <a:chExt cx="902" cy="582"/>
              </a:xfrm>
            </p:grpSpPr>
            <p:sp>
              <p:nvSpPr>
                <p:cNvPr id="170" name="Freeform 285"/>
                <p:cNvSpPr>
                  <a:spLocks noChangeAspect="1"/>
                </p:cNvSpPr>
                <p:nvPr/>
              </p:nvSpPr>
              <p:spPr bwMode="auto">
                <a:xfrm>
                  <a:off x="5282" y="8517"/>
                  <a:ext cx="167" cy="288"/>
                </a:xfrm>
                <a:custGeom>
                  <a:avLst/>
                  <a:gdLst/>
                  <a:ahLst/>
                  <a:cxnLst>
                    <a:cxn ang="0">
                      <a:pos x="0" y="1185"/>
                    </a:cxn>
                    <a:cxn ang="0">
                      <a:pos x="0" y="424"/>
                    </a:cxn>
                    <a:cxn ang="0">
                      <a:pos x="182" y="424"/>
                    </a:cxn>
                    <a:cxn ang="0">
                      <a:pos x="0" y="133"/>
                    </a:cxn>
                    <a:cxn ang="0">
                      <a:pos x="0" y="0"/>
                    </a:cxn>
                    <a:cxn ang="0">
                      <a:pos x="574" y="0"/>
                    </a:cxn>
                    <a:cxn ang="0">
                      <a:pos x="574" y="133"/>
                    </a:cxn>
                    <a:cxn ang="0">
                      <a:pos x="400" y="424"/>
                    </a:cxn>
                    <a:cxn ang="0">
                      <a:pos x="574" y="424"/>
                    </a:cxn>
                    <a:cxn ang="0">
                      <a:pos x="574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</a:cxnLst>
                  <a:rect l="0" t="0" r="r" b="b"/>
                  <a:pathLst>
                    <a:path w="574" h="1185">
                      <a:moveTo>
                        <a:pt x="0" y="1185"/>
                      </a:moveTo>
                      <a:lnTo>
                        <a:pt x="0" y="424"/>
                      </a:lnTo>
                      <a:lnTo>
                        <a:pt x="182" y="424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574" y="0"/>
                      </a:lnTo>
                      <a:lnTo>
                        <a:pt x="574" y="133"/>
                      </a:lnTo>
                      <a:lnTo>
                        <a:pt x="400" y="424"/>
                      </a:lnTo>
                      <a:lnTo>
                        <a:pt x="574" y="424"/>
                      </a:lnTo>
                      <a:lnTo>
                        <a:pt x="574" y="1185"/>
                      </a:lnTo>
                      <a:lnTo>
                        <a:pt x="0" y="1185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1" name="Freeform 284"/>
                <p:cNvSpPr>
                  <a:spLocks noChangeAspect="1"/>
                </p:cNvSpPr>
                <p:nvPr/>
              </p:nvSpPr>
              <p:spPr bwMode="auto">
                <a:xfrm>
                  <a:off x="5663" y="8768"/>
                  <a:ext cx="215" cy="37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0"/>
                    </a:cxn>
                    <a:cxn ang="0">
                      <a:pos x="745" y="0"/>
                    </a:cxn>
                    <a:cxn ang="0">
                      <a:pos x="745" y="158"/>
                    </a:cxn>
                    <a:cxn ang="0">
                      <a:pos x="0" y="158"/>
                    </a:cxn>
                    <a:cxn ang="0">
                      <a:pos x="0" y="15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745" h="158">
                      <a:moveTo>
                        <a:pt x="0" y="158"/>
                      </a:moveTo>
                      <a:lnTo>
                        <a:pt x="0" y="0"/>
                      </a:lnTo>
                      <a:lnTo>
                        <a:pt x="745" y="0"/>
                      </a:lnTo>
                      <a:lnTo>
                        <a:pt x="745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2" name="Freeform 283"/>
                <p:cNvSpPr>
                  <a:spLocks noChangeAspect="1"/>
                </p:cNvSpPr>
                <p:nvPr/>
              </p:nvSpPr>
              <p:spPr bwMode="auto">
                <a:xfrm>
                  <a:off x="5187" y="8811"/>
                  <a:ext cx="785" cy="171"/>
                </a:xfrm>
                <a:custGeom>
                  <a:avLst/>
                  <a:gdLst/>
                  <a:ahLst/>
                  <a:cxnLst>
                    <a:cxn ang="0">
                      <a:pos x="0" y="700"/>
                    </a:cxn>
                    <a:cxn ang="0">
                      <a:pos x="0" y="0"/>
                    </a:cxn>
                    <a:cxn ang="0">
                      <a:pos x="2709" y="0"/>
                    </a:cxn>
                    <a:cxn ang="0">
                      <a:pos x="2709" y="700"/>
                    </a:cxn>
                    <a:cxn ang="0">
                      <a:pos x="0" y="700"/>
                    </a:cxn>
                    <a:cxn ang="0">
                      <a:pos x="0" y="700"/>
                    </a:cxn>
                    <a:cxn ang="0">
                      <a:pos x="0" y="700"/>
                    </a:cxn>
                  </a:cxnLst>
                  <a:rect l="0" t="0" r="r" b="b"/>
                  <a:pathLst>
                    <a:path w="2709" h="700">
                      <a:moveTo>
                        <a:pt x="0" y="700"/>
                      </a:moveTo>
                      <a:lnTo>
                        <a:pt x="0" y="0"/>
                      </a:lnTo>
                      <a:lnTo>
                        <a:pt x="2709" y="0"/>
                      </a:lnTo>
                      <a:lnTo>
                        <a:pt x="2709" y="700"/>
                      </a:lnTo>
                      <a:lnTo>
                        <a:pt x="0" y="700"/>
                      </a:lnTo>
                      <a:close/>
                    </a:path>
                  </a:pathLst>
                </a:custGeom>
                <a:solidFill>
                  <a:srgbClr val="C1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3" name="Freeform 282"/>
                <p:cNvSpPr>
                  <a:spLocks noChangeAspect="1"/>
                </p:cNvSpPr>
                <p:nvPr/>
              </p:nvSpPr>
              <p:spPr bwMode="auto">
                <a:xfrm>
                  <a:off x="5178" y="8802"/>
                  <a:ext cx="804" cy="177"/>
                </a:xfrm>
                <a:custGeom>
                  <a:avLst/>
                  <a:gdLst/>
                  <a:ahLst/>
                  <a:cxnLst>
                    <a:cxn ang="0">
                      <a:pos x="0" y="734"/>
                    </a:cxn>
                    <a:cxn ang="0">
                      <a:pos x="0" y="0"/>
                    </a:cxn>
                    <a:cxn ang="0">
                      <a:pos x="2766" y="0"/>
                    </a:cxn>
                    <a:cxn ang="0">
                      <a:pos x="2766" y="734"/>
                    </a:cxn>
                    <a:cxn ang="0">
                      <a:pos x="2699" y="734"/>
                    </a:cxn>
                    <a:cxn ang="0">
                      <a:pos x="2699" y="83"/>
                    </a:cxn>
                    <a:cxn ang="0">
                      <a:pos x="68" y="83"/>
                    </a:cxn>
                    <a:cxn ang="0">
                      <a:pos x="68" y="734"/>
                    </a:cxn>
                    <a:cxn ang="0">
                      <a:pos x="0" y="734"/>
                    </a:cxn>
                    <a:cxn ang="0">
                      <a:pos x="0" y="734"/>
                    </a:cxn>
                    <a:cxn ang="0">
                      <a:pos x="0" y="734"/>
                    </a:cxn>
                  </a:cxnLst>
                  <a:rect l="0" t="0" r="r" b="b"/>
                  <a:pathLst>
                    <a:path w="2766" h="734">
                      <a:moveTo>
                        <a:pt x="0" y="734"/>
                      </a:moveTo>
                      <a:lnTo>
                        <a:pt x="0" y="0"/>
                      </a:lnTo>
                      <a:lnTo>
                        <a:pt x="2766" y="0"/>
                      </a:lnTo>
                      <a:lnTo>
                        <a:pt x="2766" y="734"/>
                      </a:lnTo>
                      <a:lnTo>
                        <a:pt x="2699" y="734"/>
                      </a:lnTo>
                      <a:lnTo>
                        <a:pt x="2699" y="83"/>
                      </a:lnTo>
                      <a:lnTo>
                        <a:pt x="68" y="83"/>
                      </a:lnTo>
                      <a:lnTo>
                        <a:pt x="68" y="734"/>
                      </a:lnTo>
                      <a:lnTo>
                        <a:pt x="0" y="7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4" name="Freeform 281"/>
                <p:cNvSpPr>
                  <a:spLocks noChangeAspect="1"/>
                </p:cNvSpPr>
                <p:nvPr/>
              </p:nvSpPr>
              <p:spPr bwMode="auto">
                <a:xfrm>
                  <a:off x="5132" y="8894"/>
                  <a:ext cx="902" cy="100"/>
                </a:xfrm>
                <a:custGeom>
                  <a:avLst/>
                  <a:gdLst/>
                  <a:ahLst/>
                  <a:cxnLst>
                    <a:cxn ang="0">
                      <a:pos x="0" y="407"/>
                    </a:cxn>
                    <a:cxn ang="0">
                      <a:pos x="3108" y="407"/>
                    </a:cxn>
                    <a:cxn ang="0">
                      <a:pos x="3108" y="324"/>
                    </a:cxn>
                    <a:cxn ang="0">
                      <a:pos x="2450" y="324"/>
                    </a:cxn>
                    <a:cxn ang="0">
                      <a:pos x="2450" y="0"/>
                    </a:cxn>
                    <a:cxn ang="0">
                      <a:pos x="2224" y="0"/>
                    </a:cxn>
                    <a:cxn ang="0">
                      <a:pos x="2224" y="324"/>
                    </a:cxn>
                    <a:cxn ang="0">
                      <a:pos x="0" y="324"/>
                    </a:cxn>
                    <a:cxn ang="0">
                      <a:pos x="0" y="407"/>
                    </a:cxn>
                    <a:cxn ang="0">
                      <a:pos x="0" y="407"/>
                    </a:cxn>
                    <a:cxn ang="0">
                      <a:pos x="0" y="407"/>
                    </a:cxn>
                  </a:cxnLst>
                  <a:rect l="0" t="0" r="r" b="b"/>
                  <a:pathLst>
                    <a:path w="3108" h="407">
                      <a:moveTo>
                        <a:pt x="0" y="407"/>
                      </a:moveTo>
                      <a:lnTo>
                        <a:pt x="3108" y="407"/>
                      </a:lnTo>
                      <a:lnTo>
                        <a:pt x="3108" y="324"/>
                      </a:lnTo>
                      <a:lnTo>
                        <a:pt x="2450" y="324"/>
                      </a:lnTo>
                      <a:lnTo>
                        <a:pt x="2450" y="0"/>
                      </a:lnTo>
                      <a:lnTo>
                        <a:pt x="2224" y="0"/>
                      </a:lnTo>
                      <a:lnTo>
                        <a:pt x="2224" y="324"/>
                      </a:lnTo>
                      <a:lnTo>
                        <a:pt x="0" y="324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5" name="Freeform 280"/>
                <p:cNvSpPr>
                  <a:spLocks noChangeAspect="1"/>
                </p:cNvSpPr>
                <p:nvPr/>
              </p:nvSpPr>
              <p:spPr bwMode="auto">
                <a:xfrm>
                  <a:off x="5225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0" y="82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0" y="82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6" name="Freeform 279"/>
                <p:cNvSpPr>
                  <a:spLocks noChangeAspect="1"/>
                </p:cNvSpPr>
                <p:nvPr/>
              </p:nvSpPr>
              <p:spPr bwMode="auto">
                <a:xfrm>
                  <a:off x="5409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2" y="82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2" y="82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7" name="Freeform 278"/>
                <p:cNvSpPr>
                  <a:spLocks noChangeAspect="1"/>
                </p:cNvSpPr>
                <p:nvPr/>
              </p:nvSpPr>
              <p:spPr bwMode="auto">
                <a:xfrm>
                  <a:off x="5593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3" y="82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3" y="82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8" name="Freeform 277"/>
                <p:cNvSpPr>
                  <a:spLocks noChangeAspect="1"/>
                </p:cNvSpPr>
                <p:nvPr/>
              </p:nvSpPr>
              <p:spPr bwMode="auto">
                <a:xfrm>
                  <a:off x="5870" y="8894"/>
                  <a:ext cx="65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226" y="218"/>
                    </a:cxn>
                    <a:cxn ang="0">
                      <a:pos x="22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6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226" y="218"/>
                      </a:lnTo>
                      <a:lnTo>
                        <a:pt x="2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9" name="Freeform 276"/>
                <p:cNvSpPr>
                  <a:spLocks noChangeAspect="1"/>
                </p:cNvSpPr>
                <p:nvPr/>
              </p:nvSpPr>
              <p:spPr bwMode="auto">
                <a:xfrm>
                  <a:off x="5225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0" y="218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0" y="218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0" name="Freeform 275"/>
                <p:cNvSpPr>
                  <a:spLocks noChangeAspect="1"/>
                </p:cNvSpPr>
                <p:nvPr/>
              </p:nvSpPr>
              <p:spPr bwMode="auto">
                <a:xfrm>
                  <a:off x="5409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2" y="218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2" y="218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1" name="Freeform 274"/>
                <p:cNvSpPr>
                  <a:spLocks noChangeAspect="1"/>
                </p:cNvSpPr>
                <p:nvPr/>
              </p:nvSpPr>
              <p:spPr bwMode="auto">
                <a:xfrm>
                  <a:off x="5593" y="8894"/>
                  <a:ext cx="158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3" y="218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3" y="218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2" name="Freeform 273"/>
                <p:cNvSpPr>
                  <a:spLocks noChangeAspect="1"/>
                </p:cNvSpPr>
                <p:nvPr/>
              </p:nvSpPr>
              <p:spPr bwMode="auto">
                <a:xfrm>
                  <a:off x="5777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5"/>
                    </a:cxn>
                    <a:cxn ang="0">
                      <a:pos x="544" y="85"/>
                    </a:cxn>
                    <a:cxn ang="0">
                      <a:pos x="54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4" h="8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544" y="85"/>
                      </a:lnTo>
                      <a:lnTo>
                        <a:pt x="5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3" name="Freeform 272"/>
                <p:cNvSpPr>
                  <a:spLocks noChangeAspect="1"/>
                </p:cNvSpPr>
                <p:nvPr/>
              </p:nvSpPr>
              <p:spPr bwMode="auto">
                <a:xfrm>
                  <a:off x="5652" y="8755"/>
                  <a:ext cx="237" cy="47"/>
                </a:xfrm>
                <a:custGeom>
                  <a:avLst/>
                  <a:gdLst/>
                  <a:ahLst/>
                  <a:cxnLst>
                    <a:cxn ang="0">
                      <a:pos x="0" y="188"/>
                    </a:cxn>
                    <a:cxn ang="0">
                      <a:pos x="0" y="0"/>
                    </a:cxn>
                    <a:cxn ang="0">
                      <a:pos x="816" y="0"/>
                    </a:cxn>
                    <a:cxn ang="0">
                      <a:pos x="816" y="188"/>
                    </a:cxn>
                    <a:cxn ang="0">
                      <a:pos x="747" y="188"/>
                    </a:cxn>
                    <a:cxn ang="0">
                      <a:pos x="747" y="80"/>
                    </a:cxn>
                    <a:cxn ang="0">
                      <a:pos x="68" y="80"/>
                    </a:cxn>
                    <a:cxn ang="0">
                      <a:pos x="68" y="188"/>
                    </a:cxn>
                    <a:cxn ang="0">
                      <a:pos x="0" y="188"/>
                    </a:cxn>
                    <a:cxn ang="0">
                      <a:pos x="0" y="188"/>
                    </a:cxn>
                    <a:cxn ang="0">
                      <a:pos x="0" y="188"/>
                    </a:cxn>
                  </a:cxnLst>
                  <a:rect l="0" t="0" r="r" b="b"/>
                  <a:pathLst>
                    <a:path w="816" h="188">
                      <a:moveTo>
                        <a:pt x="0" y="188"/>
                      </a:moveTo>
                      <a:lnTo>
                        <a:pt x="0" y="0"/>
                      </a:lnTo>
                      <a:lnTo>
                        <a:pt x="816" y="0"/>
                      </a:lnTo>
                      <a:lnTo>
                        <a:pt x="816" y="188"/>
                      </a:lnTo>
                      <a:lnTo>
                        <a:pt x="747" y="188"/>
                      </a:lnTo>
                      <a:lnTo>
                        <a:pt x="747" y="80"/>
                      </a:lnTo>
                      <a:lnTo>
                        <a:pt x="68" y="80"/>
                      </a:lnTo>
                      <a:lnTo>
                        <a:pt x="68" y="188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4" name="Freeform 271"/>
                <p:cNvSpPr>
                  <a:spLocks noChangeAspect="1"/>
                </p:cNvSpPr>
                <p:nvPr/>
              </p:nvSpPr>
              <p:spPr bwMode="auto">
                <a:xfrm>
                  <a:off x="5270" y="8609"/>
                  <a:ext cx="192" cy="199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0" y="0"/>
                    </a:cxn>
                    <a:cxn ang="0">
                      <a:pos x="657" y="0"/>
                    </a:cxn>
                    <a:cxn ang="0">
                      <a:pos x="657" y="816"/>
                    </a:cxn>
                    <a:cxn ang="0">
                      <a:pos x="588" y="816"/>
                    </a:cxn>
                    <a:cxn ang="0">
                      <a:pos x="588" y="81"/>
                    </a:cxn>
                    <a:cxn ang="0">
                      <a:pos x="68" y="81"/>
                    </a:cxn>
                    <a:cxn ang="0">
                      <a:pos x="68" y="816"/>
                    </a:cxn>
                    <a:cxn ang="0">
                      <a:pos x="0" y="816"/>
                    </a:cxn>
                    <a:cxn ang="0">
                      <a:pos x="0" y="816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657" h="816">
                      <a:moveTo>
                        <a:pt x="0" y="816"/>
                      </a:moveTo>
                      <a:lnTo>
                        <a:pt x="0" y="0"/>
                      </a:lnTo>
                      <a:lnTo>
                        <a:pt x="657" y="0"/>
                      </a:lnTo>
                      <a:lnTo>
                        <a:pt x="657" y="816"/>
                      </a:lnTo>
                      <a:lnTo>
                        <a:pt x="588" y="816"/>
                      </a:lnTo>
                      <a:lnTo>
                        <a:pt x="588" y="81"/>
                      </a:lnTo>
                      <a:lnTo>
                        <a:pt x="68" y="81"/>
                      </a:lnTo>
                      <a:lnTo>
                        <a:pt x="68" y="816"/>
                      </a:lnTo>
                      <a:lnTo>
                        <a:pt x="0" y="8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5" name="Freeform 270"/>
                <p:cNvSpPr>
                  <a:spLocks noChangeAspect="1"/>
                </p:cNvSpPr>
                <p:nvPr/>
              </p:nvSpPr>
              <p:spPr bwMode="auto">
                <a:xfrm>
                  <a:off x="5270" y="8550"/>
                  <a:ext cx="19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245"/>
                    </a:cxn>
                    <a:cxn ang="0">
                      <a:pos x="499" y="245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7" h="245">
                      <a:moveTo>
                        <a:pt x="0" y="0"/>
                      </a:moveTo>
                      <a:lnTo>
                        <a:pt x="159" y="245"/>
                      </a:lnTo>
                      <a:lnTo>
                        <a:pt x="499" y="245"/>
                      </a:lnTo>
                      <a:lnTo>
                        <a:pt x="6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6" name="Freeform 269"/>
                <p:cNvSpPr>
                  <a:spLocks noChangeAspect="1"/>
                </p:cNvSpPr>
                <p:nvPr/>
              </p:nvSpPr>
              <p:spPr bwMode="auto">
                <a:xfrm>
                  <a:off x="5270" y="8505"/>
                  <a:ext cx="192" cy="45"/>
                </a:xfrm>
                <a:custGeom>
                  <a:avLst/>
                  <a:gdLst/>
                  <a:ahLst/>
                  <a:cxnLst>
                    <a:cxn ang="0">
                      <a:pos x="657" y="188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188"/>
                    </a:cxn>
                    <a:cxn ang="0">
                      <a:pos x="68" y="188"/>
                    </a:cxn>
                    <a:cxn ang="0">
                      <a:pos x="68" y="81"/>
                    </a:cxn>
                    <a:cxn ang="0">
                      <a:pos x="588" y="81"/>
                    </a:cxn>
                    <a:cxn ang="0">
                      <a:pos x="588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</a:cxnLst>
                  <a:rect l="0" t="0" r="r" b="b"/>
                  <a:pathLst>
                    <a:path w="657" h="188">
                      <a:moveTo>
                        <a:pt x="657" y="188"/>
                      </a:moveTo>
                      <a:lnTo>
                        <a:pt x="657" y="0"/>
                      </a:ln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68" y="188"/>
                      </a:lnTo>
                      <a:lnTo>
                        <a:pt x="68" y="81"/>
                      </a:lnTo>
                      <a:lnTo>
                        <a:pt x="588" y="81"/>
                      </a:lnTo>
                      <a:lnTo>
                        <a:pt x="588" y="188"/>
                      </a:lnTo>
                      <a:lnTo>
                        <a:pt x="657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7" name="Freeform 268"/>
                <p:cNvSpPr>
                  <a:spLocks noChangeAspect="1"/>
                </p:cNvSpPr>
                <p:nvPr/>
              </p:nvSpPr>
              <p:spPr bwMode="auto">
                <a:xfrm>
                  <a:off x="5284" y="8656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8" name="Freeform 267"/>
                <p:cNvSpPr>
                  <a:spLocks noChangeAspect="1"/>
                </p:cNvSpPr>
                <p:nvPr/>
              </p:nvSpPr>
              <p:spPr bwMode="auto">
                <a:xfrm>
                  <a:off x="5284" y="8702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9" name="Freeform 266"/>
                <p:cNvSpPr>
                  <a:spLocks noChangeAspect="1"/>
                </p:cNvSpPr>
                <p:nvPr/>
              </p:nvSpPr>
              <p:spPr bwMode="auto">
                <a:xfrm>
                  <a:off x="5363" y="8412"/>
                  <a:ext cx="13" cy="99"/>
                </a:xfrm>
                <a:custGeom>
                  <a:avLst/>
                  <a:gdLst/>
                  <a:ahLst/>
                  <a:cxnLst>
                    <a:cxn ang="0">
                      <a:pos x="0" y="40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406"/>
                    </a:cxn>
                    <a:cxn ang="0">
                      <a:pos x="0" y="406"/>
                    </a:cxn>
                    <a:cxn ang="0">
                      <a:pos x="0" y="406"/>
                    </a:cxn>
                    <a:cxn ang="0">
                      <a:pos x="0" y="406"/>
                    </a:cxn>
                  </a:cxnLst>
                  <a:rect l="0" t="0" r="r" b="b"/>
                  <a:pathLst>
                    <a:path w="45" h="406">
                      <a:moveTo>
                        <a:pt x="0" y="406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406"/>
                      </a:ln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</p:grpSp>
          <p:sp>
            <p:nvSpPr>
              <p:cNvPr id="169" name="AutoShape 264"/>
              <p:cNvSpPr>
                <a:spLocks noChangeShapeType="1"/>
              </p:cNvSpPr>
              <p:nvPr/>
            </p:nvSpPr>
            <p:spPr bwMode="auto">
              <a:xfrm>
                <a:off x="1799" y="8117"/>
                <a:ext cx="271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pic>
          <p:nvPicPr>
            <p:cNvPr id="167" name="Imag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2541" y="2762927"/>
              <a:ext cx="720659" cy="227282"/>
            </a:xfrm>
            <a:prstGeom prst="rect">
              <a:avLst/>
            </a:prstGeom>
            <a:noFill/>
          </p:spPr>
        </p:pic>
      </p:grpSp>
      <p:sp>
        <p:nvSpPr>
          <p:cNvPr id="190" name="Text Box 320"/>
          <p:cNvSpPr txBox="1">
            <a:spLocks noChangeAspect="1" noChangeArrowheads="1"/>
          </p:cNvSpPr>
          <p:nvPr/>
        </p:nvSpPr>
        <p:spPr bwMode="auto">
          <a:xfrm>
            <a:off x="3127337" y="2558735"/>
            <a:ext cx="3811924" cy="38170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Retournez à votre point de départ</a:t>
            </a:r>
            <a:endParaRPr lang="fr-FR" sz="3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1" name="Text Box 36"/>
          <p:cNvSpPr txBox="1">
            <a:spLocks noChangeArrowheads="1"/>
          </p:cNvSpPr>
          <p:nvPr/>
        </p:nvSpPr>
        <p:spPr bwMode="auto">
          <a:xfrm>
            <a:off x="1286409" y="3889156"/>
            <a:ext cx="2843584" cy="36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Autorisé à circuler</a:t>
            </a:r>
            <a:endParaRPr lang="fr-FR" sz="3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" name="Text Box 36"/>
          <p:cNvSpPr txBox="1">
            <a:spLocks noChangeArrowheads="1"/>
          </p:cNvSpPr>
          <p:nvPr/>
        </p:nvSpPr>
        <p:spPr bwMode="auto">
          <a:xfrm>
            <a:off x="5048890" y="3914564"/>
            <a:ext cx="3483471" cy="44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Dégagez l’aire d’atterrissage en service</a:t>
            </a:r>
            <a:endParaRPr lang="fr-FR" sz="3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4" name="AutoShape 259"/>
          <p:cNvSpPr>
            <a:spLocks noChangeArrowheads="1"/>
          </p:cNvSpPr>
          <p:nvPr/>
        </p:nvSpPr>
        <p:spPr bwMode="auto">
          <a:xfrm rot="17100000" flipH="1">
            <a:off x="2474296" y="4475840"/>
            <a:ext cx="109520" cy="1619989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1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195" name="Text Box 36"/>
          <p:cNvSpPr txBox="1">
            <a:spLocks noChangeArrowheads="1"/>
          </p:cNvSpPr>
          <p:nvPr/>
        </p:nvSpPr>
        <p:spPr bwMode="auto">
          <a:xfrm>
            <a:off x="1304486" y="5555878"/>
            <a:ext cx="1833131" cy="4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Autorisé à décoller</a:t>
            </a:r>
            <a:endParaRPr lang="fr-FR" sz="3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6" name="AutoShape 259"/>
          <p:cNvSpPr>
            <a:spLocks noChangeArrowheads="1"/>
          </p:cNvSpPr>
          <p:nvPr/>
        </p:nvSpPr>
        <p:spPr bwMode="auto">
          <a:xfrm rot="17100000" flipH="1">
            <a:off x="6236615" y="4421204"/>
            <a:ext cx="109520" cy="161998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1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197" name="Text Box 36"/>
          <p:cNvSpPr txBox="1">
            <a:spLocks noChangeArrowheads="1"/>
          </p:cNvSpPr>
          <p:nvPr/>
        </p:nvSpPr>
        <p:spPr bwMode="auto">
          <a:xfrm>
            <a:off x="5135589" y="5519640"/>
            <a:ext cx="2843584" cy="40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Arrêtez</a:t>
            </a:r>
            <a:endParaRPr lang="fr-FR" sz="36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1" grpId="0"/>
      <p:bldP spid="192" grpId="0"/>
      <p:bldP spid="194" grpId="0" animBg="1"/>
      <p:bldP spid="195" grpId="0"/>
      <p:bldP spid="196" grpId="0" animBg="1"/>
      <p:bldP spid="1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Signalisation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lumineuse</a:t>
            </a:r>
            <a:endParaRPr lang="en-US" sz="1801" b="1" cap="all" spc="49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ndara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31" name="Rectangle 2" descr="Marbre blanc"/>
          <p:cNvSpPr>
            <a:spLocks noChangeArrowheads="1"/>
          </p:cNvSpPr>
          <p:nvPr/>
        </p:nvSpPr>
        <p:spPr bwMode="auto">
          <a:xfrm>
            <a:off x="1270011" y="1257256"/>
            <a:ext cx="6604001" cy="36946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801" b="1" dirty="0">
                <a:solidFill>
                  <a:srgbClr val="C0504D"/>
                </a:solidFill>
                <a:latin typeface="Candara"/>
                <a:cs typeface="Trebuchet MS"/>
              </a:rPr>
              <a:t>Aéronef en vol</a:t>
            </a:r>
          </a:p>
        </p:txBody>
      </p:sp>
      <p:grpSp>
        <p:nvGrpSpPr>
          <p:cNvPr id="82" name="Group 32"/>
          <p:cNvGrpSpPr>
            <a:grpSpLocks/>
          </p:cNvGrpSpPr>
          <p:nvPr/>
        </p:nvGrpSpPr>
        <p:grpSpPr bwMode="auto">
          <a:xfrm rot="15600000" flipH="1" flipV="1">
            <a:off x="2478270" y="3126470"/>
            <a:ext cx="107999" cy="1619999"/>
            <a:chOff x="7840" y="8968"/>
            <a:chExt cx="201" cy="1805"/>
          </a:xfrm>
        </p:grpSpPr>
        <p:sp>
          <p:nvSpPr>
            <p:cNvPr id="83" name="AutoShape 35"/>
            <p:cNvSpPr>
              <a:spLocks noChangeArrowheads="1"/>
            </p:cNvSpPr>
            <p:nvPr/>
          </p:nvSpPr>
          <p:spPr bwMode="auto">
            <a:xfrm>
              <a:off x="7840" y="8968"/>
              <a:ext cx="201" cy="59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84" name="AutoShape 34"/>
            <p:cNvSpPr>
              <a:spLocks noChangeArrowheads="1"/>
            </p:cNvSpPr>
            <p:nvPr/>
          </p:nvSpPr>
          <p:spPr bwMode="auto">
            <a:xfrm>
              <a:off x="7870" y="9673"/>
              <a:ext cx="142" cy="47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85" name="AutoShape 33"/>
            <p:cNvSpPr>
              <a:spLocks noChangeArrowheads="1"/>
            </p:cNvSpPr>
            <p:nvPr/>
          </p:nvSpPr>
          <p:spPr bwMode="auto">
            <a:xfrm>
              <a:off x="7900" y="10282"/>
              <a:ext cx="102" cy="49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</p:grpSp>
      <p:grpSp>
        <p:nvGrpSpPr>
          <p:cNvPr id="86" name="Grouper 85"/>
          <p:cNvGrpSpPr/>
          <p:nvPr/>
        </p:nvGrpSpPr>
        <p:grpSpPr>
          <a:xfrm>
            <a:off x="1359153" y="3618762"/>
            <a:ext cx="2730868" cy="1049963"/>
            <a:chOff x="1270000" y="1950127"/>
            <a:chExt cx="2730868" cy="1049962"/>
          </a:xfrm>
        </p:grpSpPr>
        <p:grpSp>
          <p:nvGrpSpPr>
            <p:cNvPr id="87" name="Group 263"/>
            <p:cNvGrpSpPr>
              <a:grpSpLocks/>
            </p:cNvGrpSpPr>
            <p:nvPr/>
          </p:nvGrpSpPr>
          <p:grpSpPr bwMode="auto">
            <a:xfrm>
              <a:off x="1270000" y="2306678"/>
              <a:ext cx="2712803" cy="693411"/>
              <a:chOff x="1784" y="7367"/>
              <a:chExt cx="2732" cy="750"/>
            </a:xfrm>
          </p:grpSpPr>
          <p:grpSp>
            <p:nvGrpSpPr>
              <p:cNvPr id="89" name="Group 265"/>
              <p:cNvGrpSpPr>
                <a:grpSpLocks noChangeAspect="1"/>
              </p:cNvGrpSpPr>
              <p:nvPr/>
            </p:nvGrpSpPr>
            <p:grpSpPr bwMode="auto">
              <a:xfrm>
                <a:off x="1773" y="7336"/>
                <a:ext cx="960" cy="745"/>
                <a:chOff x="5132" y="8412"/>
                <a:chExt cx="902" cy="582"/>
              </a:xfrm>
            </p:grpSpPr>
            <p:sp>
              <p:nvSpPr>
                <p:cNvPr id="91" name="Freeform 285"/>
                <p:cNvSpPr>
                  <a:spLocks noChangeAspect="1"/>
                </p:cNvSpPr>
                <p:nvPr/>
              </p:nvSpPr>
              <p:spPr bwMode="auto">
                <a:xfrm>
                  <a:off x="5282" y="8517"/>
                  <a:ext cx="167" cy="288"/>
                </a:xfrm>
                <a:custGeom>
                  <a:avLst/>
                  <a:gdLst/>
                  <a:ahLst/>
                  <a:cxnLst>
                    <a:cxn ang="0">
                      <a:pos x="0" y="1185"/>
                    </a:cxn>
                    <a:cxn ang="0">
                      <a:pos x="0" y="424"/>
                    </a:cxn>
                    <a:cxn ang="0">
                      <a:pos x="182" y="424"/>
                    </a:cxn>
                    <a:cxn ang="0">
                      <a:pos x="0" y="133"/>
                    </a:cxn>
                    <a:cxn ang="0">
                      <a:pos x="0" y="0"/>
                    </a:cxn>
                    <a:cxn ang="0">
                      <a:pos x="574" y="0"/>
                    </a:cxn>
                    <a:cxn ang="0">
                      <a:pos x="574" y="133"/>
                    </a:cxn>
                    <a:cxn ang="0">
                      <a:pos x="400" y="424"/>
                    </a:cxn>
                    <a:cxn ang="0">
                      <a:pos x="574" y="424"/>
                    </a:cxn>
                    <a:cxn ang="0">
                      <a:pos x="574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</a:cxnLst>
                  <a:rect l="0" t="0" r="r" b="b"/>
                  <a:pathLst>
                    <a:path w="574" h="1185">
                      <a:moveTo>
                        <a:pt x="0" y="1185"/>
                      </a:moveTo>
                      <a:lnTo>
                        <a:pt x="0" y="424"/>
                      </a:lnTo>
                      <a:lnTo>
                        <a:pt x="182" y="424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574" y="0"/>
                      </a:lnTo>
                      <a:lnTo>
                        <a:pt x="574" y="133"/>
                      </a:lnTo>
                      <a:lnTo>
                        <a:pt x="400" y="424"/>
                      </a:lnTo>
                      <a:lnTo>
                        <a:pt x="574" y="424"/>
                      </a:lnTo>
                      <a:lnTo>
                        <a:pt x="574" y="1185"/>
                      </a:lnTo>
                      <a:lnTo>
                        <a:pt x="0" y="1185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2" name="Freeform 284"/>
                <p:cNvSpPr>
                  <a:spLocks noChangeAspect="1"/>
                </p:cNvSpPr>
                <p:nvPr/>
              </p:nvSpPr>
              <p:spPr bwMode="auto">
                <a:xfrm>
                  <a:off x="5663" y="8768"/>
                  <a:ext cx="215" cy="37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0"/>
                    </a:cxn>
                    <a:cxn ang="0">
                      <a:pos x="745" y="0"/>
                    </a:cxn>
                    <a:cxn ang="0">
                      <a:pos x="745" y="158"/>
                    </a:cxn>
                    <a:cxn ang="0">
                      <a:pos x="0" y="158"/>
                    </a:cxn>
                    <a:cxn ang="0">
                      <a:pos x="0" y="15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745" h="158">
                      <a:moveTo>
                        <a:pt x="0" y="158"/>
                      </a:moveTo>
                      <a:lnTo>
                        <a:pt x="0" y="0"/>
                      </a:lnTo>
                      <a:lnTo>
                        <a:pt x="745" y="0"/>
                      </a:lnTo>
                      <a:lnTo>
                        <a:pt x="745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3" name="Freeform 283"/>
                <p:cNvSpPr>
                  <a:spLocks noChangeAspect="1"/>
                </p:cNvSpPr>
                <p:nvPr/>
              </p:nvSpPr>
              <p:spPr bwMode="auto">
                <a:xfrm>
                  <a:off x="5187" y="8811"/>
                  <a:ext cx="785" cy="171"/>
                </a:xfrm>
                <a:custGeom>
                  <a:avLst/>
                  <a:gdLst/>
                  <a:ahLst/>
                  <a:cxnLst>
                    <a:cxn ang="0">
                      <a:pos x="0" y="700"/>
                    </a:cxn>
                    <a:cxn ang="0">
                      <a:pos x="0" y="0"/>
                    </a:cxn>
                    <a:cxn ang="0">
                      <a:pos x="2709" y="0"/>
                    </a:cxn>
                    <a:cxn ang="0">
                      <a:pos x="2709" y="700"/>
                    </a:cxn>
                    <a:cxn ang="0">
                      <a:pos x="0" y="700"/>
                    </a:cxn>
                    <a:cxn ang="0">
                      <a:pos x="0" y="700"/>
                    </a:cxn>
                    <a:cxn ang="0">
                      <a:pos x="0" y="700"/>
                    </a:cxn>
                  </a:cxnLst>
                  <a:rect l="0" t="0" r="r" b="b"/>
                  <a:pathLst>
                    <a:path w="2709" h="700">
                      <a:moveTo>
                        <a:pt x="0" y="700"/>
                      </a:moveTo>
                      <a:lnTo>
                        <a:pt x="0" y="0"/>
                      </a:lnTo>
                      <a:lnTo>
                        <a:pt x="2709" y="0"/>
                      </a:lnTo>
                      <a:lnTo>
                        <a:pt x="2709" y="700"/>
                      </a:lnTo>
                      <a:lnTo>
                        <a:pt x="0" y="700"/>
                      </a:lnTo>
                      <a:close/>
                    </a:path>
                  </a:pathLst>
                </a:custGeom>
                <a:solidFill>
                  <a:srgbClr val="C1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4" name="Freeform 282"/>
                <p:cNvSpPr>
                  <a:spLocks noChangeAspect="1"/>
                </p:cNvSpPr>
                <p:nvPr/>
              </p:nvSpPr>
              <p:spPr bwMode="auto">
                <a:xfrm>
                  <a:off x="5178" y="8802"/>
                  <a:ext cx="804" cy="177"/>
                </a:xfrm>
                <a:custGeom>
                  <a:avLst/>
                  <a:gdLst/>
                  <a:ahLst/>
                  <a:cxnLst>
                    <a:cxn ang="0">
                      <a:pos x="0" y="734"/>
                    </a:cxn>
                    <a:cxn ang="0">
                      <a:pos x="0" y="0"/>
                    </a:cxn>
                    <a:cxn ang="0">
                      <a:pos x="2766" y="0"/>
                    </a:cxn>
                    <a:cxn ang="0">
                      <a:pos x="2766" y="734"/>
                    </a:cxn>
                    <a:cxn ang="0">
                      <a:pos x="2699" y="734"/>
                    </a:cxn>
                    <a:cxn ang="0">
                      <a:pos x="2699" y="83"/>
                    </a:cxn>
                    <a:cxn ang="0">
                      <a:pos x="68" y="83"/>
                    </a:cxn>
                    <a:cxn ang="0">
                      <a:pos x="68" y="734"/>
                    </a:cxn>
                    <a:cxn ang="0">
                      <a:pos x="0" y="734"/>
                    </a:cxn>
                    <a:cxn ang="0">
                      <a:pos x="0" y="734"/>
                    </a:cxn>
                    <a:cxn ang="0">
                      <a:pos x="0" y="734"/>
                    </a:cxn>
                  </a:cxnLst>
                  <a:rect l="0" t="0" r="r" b="b"/>
                  <a:pathLst>
                    <a:path w="2766" h="734">
                      <a:moveTo>
                        <a:pt x="0" y="734"/>
                      </a:moveTo>
                      <a:lnTo>
                        <a:pt x="0" y="0"/>
                      </a:lnTo>
                      <a:lnTo>
                        <a:pt x="2766" y="0"/>
                      </a:lnTo>
                      <a:lnTo>
                        <a:pt x="2766" y="734"/>
                      </a:lnTo>
                      <a:lnTo>
                        <a:pt x="2699" y="734"/>
                      </a:lnTo>
                      <a:lnTo>
                        <a:pt x="2699" y="83"/>
                      </a:lnTo>
                      <a:lnTo>
                        <a:pt x="68" y="83"/>
                      </a:lnTo>
                      <a:lnTo>
                        <a:pt x="68" y="734"/>
                      </a:lnTo>
                      <a:lnTo>
                        <a:pt x="0" y="7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5" name="Freeform 281"/>
                <p:cNvSpPr>
                  <a:spLocks noChangeAspect="1"/>
                </p:cNvSpPr>
                <p:nvPr/>
              </p:nvSpPr>
              <p:spPr bwMode="auto">
                <a:xfrm>
                  <a:off x="5132" y="8894"/>
                  <a:ext cx="902" cy="100"/>
                </a:xfrm>
                <a:custGeom>
                  <a:avLst/>
                  <a:gdLst/>
                  <a:ahLst/>
                  <a:cxnLst>
                    <a:cxn ang="0">
                      <a:pos x="0" y="407"/>
                    </a:cxn>
                    <a:cxn ang="0">
                      <a:pos x="3108" y="407"/>
                    </a:cxn>
                    <a:cxn ang="0">
                      <a:pos x="3108" y="324"/>
                    </a:cxn>
                    <a:cxn ang="0">
                      <a:pos x="2450" y="324"/>
                    </a:cxn>
                    <a:cxn ang="0">
                      <a:pos x="2450" y="0"/>
                    </a:cxn>
                    <a:cxn ang="0">
                      <a:pos x="2224" y="0"/>
                    </a:cxn>
                    <a:cxn ang="0">
                      <a:pos x="2224" y="324"/>
                    </a:cxn>
                    <a:cxn ang="0">
                      <a:pos x="0" y="324"/>
                    </a:cxn>
                    <a:cxn ang="0">
                      <a:pos x="0" y="407"/>
                    </a:cxn>
                    <a:cxn ang="0">
                      <a:pos x="0" y="407"/>
                    </a:cxn>
                    <a:cxn ang="0">
                      <a:pos x="0" y="407"/>
                    </a:cxn>
                  </a:cxnLst>
                  <a:rect l="0" t="0" r="r" b="b"/>
                  <a:pathLst>
                    <a:path w="3108" h="407">
                      <a:moveTo>
                        <a:pt x="0" y="407"/>
                      </a:moveTo>
                      <a:lnTo>
                        <a:pt x="3108" y="407"/>
                      </a:lnTo>
                      <a:lnTo>
                        <a:pt x="3108" y="324"/>
                      </a:lnTo>
                      <a:lnTo>
                        <a:pt x="2450" y="324"/>
                      </a:lnTo>
                      <a:lnTo>
                        <a:pt x="2450" y="0"/>
                      </a:lnTo>
                      <a:lnTo>
                        <a:pt x="2224" y="0"/>
                      </a:lnTo>
                      <a:lnTo>
                        <a:pt x="2224" y="324"/>
                      </a:lnTo>
                      <a:lnTo>
                        <a:pt x="0" y="324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6" name="Freeform 280"/>
                <p:cNvSpPr>
                  <a:spLocks noChangeAspect="1"/>
                </p:cNvSpPr>
                <p:nvPr/>
              </p:nvSpPr>
              <p:spPr bwMode="auto">
                <a:xfrm>
                  <a:off x="5225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0" y="82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0" y="82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7" name="Freeform 279"/>
                <p:cNvSpPr>
                  <a:spLocks noChangeAspect="1"/>
                </p:cNvSpPr>
                <p:nvPr/>
              </p:nvSpPr>
              <p:spPr bwMode="auto">
                <a:xfrm>
                  <a:off x="5409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2" y="82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2" y="82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8" name="Freeform 278"/>
                <p:cNvSpPr>
                  <a:spLocks noChangeAspect="1"/>
                </p:cNvSpPr>
                <p:nvPr/>
              </p:nvSpPr>
              <p:spPr bwMode="auto">
                <a:xfrm>
                  <a:off x="5593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3" y="82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3" y="82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99" name="Freeform 277"/>
                <p:cNvSpPr>
                  <a:spLocks noChangeAspect="1"/>
                </p:cNvSpPr>
                <p:nvPr/>
              </p:nvSpPr>
              <p:spPr bwMode="auto">
                <a:xfrm>
                  <a:off x="5870" y="8894"/>
                  <a:ext cx="65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226" y="218"/>
                    </a:cxn>
                    <a:cxn ang="0">
                      <a:pos x="22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6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226" y="218"/>
                      </a:lnTo>
                      <a:lnTo>
                        <a:pt x="2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0" name="Freeform 276"/>
                <p:cNvSpPr>
                  <a:spLocks noChangeAspect="1"/>
                </p:cNvSpPr>
                <p:nvPr/>
              </p:nvSpPr>
              <p:spPr bwMode="auto">
                <a:xfrm>
                  <a:off x="5225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0" y="218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0" y="218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1" name="Freeform 275"/>
                <p:cNvSpPr>
                  <a:spLocks noChangeAspect="1"/>
                </p:cNvSpPr>
                <p:nvPr/>
              </p:nvSpPr>
              <p:spPr bwMode="auto">
                <a:xfrm>
                  <a:off x="5409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2" y="218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2" y="218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2" name="Freeform 274"/>
                <p:cNvSpPr>
                  <a:spLocks noChangeAspect="1"/>
                </p:cNvSpPr>
                <p:nvPr/>
              </p:nvSpPr>
              <p:spPr bwMode="auto">
                <a:xfrm>
                  <a:off x="5593" y="8894"/>
                  <a:ext cx="158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3" y="218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3" y="218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3" name="Freeform 273"/>
                <p:cNvSpPr>
                  <a:spLocks noChangeAspect="1"/>
                </p:cNvSpPr>
                <p:nvPr/>
              </p:nvSpPr>
              <p:spPr bwMode="auto">
                <a:xfrm>
                  <a:off x="5777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5"/>
                    </a:cxn>
                    <a:cxn ang="0">
                      <a:pos x="544" y="85"/>
                    </a:cxn>
                    <a:cxn ang="0">
                      <a:pos x="54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4" h="8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544" y="85"/>
                      </a:lnTo>
                      <a:lnTo>
                        <a:pt x="5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4" name="Freeform 272"/>
                <p:cNvSpPr>
                  <a:spLocks noChangeAspect="1"/>
                </p:cNvSpPr>
                <p:nvPr/>
              </p:nvSpPr>
              <p:spPr bwMode="auto">
                <a:xfrm>
                  <a:off x="5652" y="8755"/>
                  <a:ext cx="237" cy="47"/>
                </a:xfrm>
                <a:custGeom>
                  <a:avLst/>
                  <a:gdLst/>
                  <a:ahLst/>
                  <a:cxnLst>
                    <a:cxn ang="0">
                      <a:pos x="0" y="188"/>
                    </a:cxn>
                    <a:cxn ang="0">
                      <a:pos x="0" y="0"/>
                    </a:cxn>
                    <a:cxn ang="0">
                      <a:pos x="816" y="0"/>
                    </a:cxn>
                    <a:cxn ang="0">
                      <a:pos x="816" y="188"/>
                    </a:cxn>
                    <a:cxn ang="0">
                      <a:pos x="747" y="188"/>
                    </a:cxn>
                    <a:cxn ang="0">
                      <a:pos x="747" y="80"/>
                    </a:cxn>
                    <a:cxn ang="0">
                      <a:pos x="68" y="80"/>
                    </a:cxn>
                    <a:cxn ang="0">
                      <a:pos x="68" y="188"/>
                    </a:cxn>
                    <a:cxn ang="0">
                      <a:pos x="0" y="188"/>
                    </a:cxn>
                    <a:cxn ang="0">
                      <a:pos x="0" y="188"/>
                    </a:cxn>
                    <a:cxn ang="0">
                      <a:pos x="0" y="188"/>
                    </a:cxn>
                  </a:cxnLst>
                  <a:rect l="0" t="0" r="r" b="b"/>
                  <a:pathLst>
                    <a:path w="816" h="188">
                      <a:moveTo>
                        <a:pt x="0" y="188"/>
                      </a:moveTo>
                      <a:lnTo>
                        <a:pt x="0" y="0"/>
                      </a:lnTo>
                      <a:lnTo>
                        <a:pt x="816" y="0"/>
                      </a:lnTo>
                      <a:lnTo>
                        <a:pt x="816" y="188"/>
                      </a:lnTo>
                      <a:lnTo>
                        <a:pt x="747" y="188"/>
                      </a:lnTo>
                      <a:lnTo>
                        <a:pt x="747" y="80"/>
                      </a:lnTo>
                      <a:lnTo>
                        <a:pt x="68" y="80"/>
                      </a:lnTo>
                      <a:lnTo>
                        <a:pt x="68" y="188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5" name="Freeform 271"/>
                <p:cNvSpPr>
                  <a:spLocks noChangeAspect="1"/>
                </p:cNvSpPr>
                <p:nvPr/>
              </p:nvSpPr>
              <p:spPr bwMode="auto">
                <a:xfrm>
                  <a:off x="5270" y="8609"/>
                  <a:ext cx="192" cy="199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0" y="0"/>
                    </a:cxn>
                    <a:cxn ang="0">
                      <a:pos x="657" y="0"/>
                    </a:cxn>
                    <a:cxn ang="0">
                      <a:pos x="657" y="816"/>
                    </a:cxn>
                    <a:cxn ang="0">
                      <a:pos x="588" y="816"/>
                    </a:cxn>
                    <a:cxn ang="0">
                      <a:pos x="588" y="81"/>
                    </a:cxn>
                    <a:cxn ang="0">
                      <a:pos x="68" y="81"/>
                    </a:cxn>
                    <a:cxn ang="0">
                      <a:pos x="68" y="816"/>
                    </a:cxn>
                    <a:cxn ang="0">
                      <a:pos x="0" y="816"/>
                    </a:cxn>
                    <a:cxn ang="0">
                      <a:pos x="0" y="816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657" h="816">
                      <a:moveTo>
                        <a:pt x="0" y="816"/>
                      </a:moveTo>
                      <a:lnTo>
                        <a:pt x="0" y="0"/>
                      </a:lnTo>
                      <a:lnTo>
                        <a:pt x="657" y="0"/>
                      </a:lnTo>
                      <a:lnTo>
                        <a:pt x="657" y="816"/>
                      </a:lnTo>
                      <a:lnTo>
                        <a:pt x="588" y="816"/>
                      </a:lnTo>
                      <a:lnTo>
                        <a:pt x="588" y="81"/>
                      </a:lnTo>
                      <a:lnTo>
                        <a:pt x="68" y="81"/>
                      </a:lnTo>
                      <a:lnTo>
                        <a:pt x="68" y="816"/>
                      </a:lnTo>
                      <a:lnTo>
                        <a:pt x="0" y="8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6" name="Freeform 270"/>
                <p:cNvSpPr>
                  <a:spLocks noChangeAspect="1"/>
                </p:cNvSpPr>
                <p:nvPr/>
              </p:nvSpPr>
              <p:spPr bwMode="auto">
                <a:xfrm>
                  <a:off x="5270" y="8550"/>
                  <a:ext cx="19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245"/>
                    </a:cxn>
                    <a:cxn ang="0">
                      <a:pos x="499" y="245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7" h="245">
                      <a:moveTo>
                        <a:pt x="0" y="0"/>
                      </a:moveTo>
                      <a:lnTo>
                        <a:pt x="159" y="245"/>
                      </a:lnTo>
                      <a:lnTo>
                        <a:pt x="499" y="245"/>
                      </a:lnTo>
                      <a:lnTo>
                        <a:pt x="6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7" name="Freeform 269"/>
                <p:cNvSpPr>
                  <a:spLocks noChangeAspect="1"/>
                </p:cNvSpPr>
                <p:nvPr/>
              </p:nvSpPr>
              <p:spPr bwMode="auto">
                <a:xfrm>
                  <a:off x="5270" y="8505"/>
                  <a:ext cx="192" cy="45"/>
                </a:xfrm>
                <a:custGeom>
                  <a:avLst/>
                  <a:gdLst/>
                  <a:ahLst/>
                  <a:cxnLst>
                    <a:cxn ang="0">
                      <a:pos x="657" y="188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188"/>
                    </a:cxn>
                    <a:cxn ang="0">
                      <a:pos x="68" y="188"/>
                    </a:cxn>
                    <a:cxn ang="0">
                      <a:pos x="68" y="81"/>
                    </a:cxn>
                    <a:cxn ang="0">
                      <a:pos x="588" y="81"/>
                    </a:cxn>
                    <a:cxn ang="0">
                      <a:pos x="588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</a:cxnLst>
                  <a:rect l="0" t="0" r="r" b="b"/>
                  <a:pathLst>
                    <a:path w="657" h="188">
                      <a:moveTo>
                        <a:pt x="657" y="188"/>
                      </a:moveTo>
                      <a:lnTo>
                        <a:pt x="657" y="0"/>
                      </a:ln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68" y="188"/>
                      </a:lnTo>
                      <a:lnTo>
                        <a:pt x="68" y="81"/>
                      </a:lnTo>
                      <a:lnTo>
                        <a:pt x="588" y="81"/>
                      </a:lnTo>
                      <a:lnTo>
                        <a:pt x="588" y="188"/>
                      </a:lnTo>
                      <a:lnTo>
                        <a:pt x="657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8" name="Freeform 268"/>
                <p:cNvSpPr>
                  <a:spLocks noChangeAspect="1"/>
                </p:cNvSpPr>
                <p:nvPr/>
              </p:nvSpPr>
              <p:spPr bwMode="auto">
                <a:xfrm>
                  <a:off x="5284" y="8656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09" name="Freeform 267"/>
                <p:cNvSpPr>
                  <a:spLocks noChangeAspect="1"/>
                </p:cNvSpPr>
                <p:nvPr/>
              </p:nvSpPr>
              <p:spPr bwMode="auto">
                <a:xfrm>
                  <a:off x="5284" y="8702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10" name="Freeform 266"/>
                <p:cNvSpPr>
                  <a:spLocks noChangeAspect="1"/>
                </p:cNvSpPr>
                <p:nvPr/>
              </p:nvSpPr>
              <p:spPr bwMode="auto">
                <a:xfrm>
                  <a:off x="5363" y="8412"/>
                  <a:ext cx="13" cy="99"/>
                </a:xfrm>
                <a:custGeom>
                  <a:avLst/>
                  <a:gdLst/>
                  <a:ahLst/>
                  <a:cxnLst>
                    <a:cxn ang="0">
                      <a:pos x="0" y="40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406"/>
                    </a:cxn>
                    <a:cxn ang="0">
                      <a:pos x="0" y="406"/>
                    </a:cxn>
                    <a:cxn ang="0">
                      <a:pos x="0" y="406"/>
                    </a:cxn>
                    <a:cxn ang="0">
                      <a:pos x="0" y="406"/>
                    </a:cxn>
                  </a:cxnLst>
                  <a:rect l="0" t="0" r="r" b="b"/>
                  <a:pathLst>
                    <a:path w="45" h="406">
                      <a:moveTo>
                        <a:pt x="0" y="406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406"/>
                      </a:ln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</p:grpSp>
          <p:sp>
            <p:nvSpPr>
              <p:cNvPr id="90" name="AutoShape 264"/>
              <p:cNvSpPr>
                <a:spLocks noChangeShapeType="1"/>
              </p:cNvSpPr>
              <p:nvPr/>
            </p:nvSpPr>
            <p:spPr bwMode="auto">
              <a:xfrm>
                <a:off x="1799" y="8117"/>
                <a:ext cx="271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pic>
          <p:nvPicPr>
            <p:cNvPr id="88" name="Imag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0209" y="1950127"/>
              <a:ext cx="720659" cy="227282"/>
            </a:xfrm>
            <a:prstGeom prst="rect">
              <a:avLst/>
            </a:prstGeom>
            <a:noFill/>
          </p:spPr>
        </p:pic>
      </p:grpSp>
      <p:grpSp>
        <p:nvGrpSpPr>
          <p:cNvPr id="111" name="Group 32"/>
          <p:cNvGrpSpPr>
            <a:grpSpLocks/>
          </p:cNvGrpSpPr>
          <p:nvPr/>
        </p:nvGrpSpPr>
        <p:grpSpPr bwMode="auto">
          <a:xfrm rot="15600000" flipH="1" flipV="1">
            <a:off x="6251139" y="3123967"/>
            <a:ext cx="107999" cy="1619999"/>
            <a:chOff x="7840" y="8968"/>
            <a:chExt cx="201" cy="1805"/>
          </a:xfrm>
          <a:solidFill>
            <a:srgbClr val="FF0000"/>
          </a:solidFill>
        </p:grpSpPr>
        <p:sp>
          <p:nvSpPr>
            <p:cNvPr id="112" name="AutoShape 35"/>
            <p:cNvSpPr>
              <a:spLocks noChangeArrowheads="1"/>
            </p:cNvSpPr>
            <p:nvPr/>
          </p:nvSpPr>
          <p:spPr bwMode="auto">
            <a:xfrm>
              <a:off x="7840" y="8968"/>
              <a:ext cx="201" cy="59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6350">
              <a:solidFill>
                <a:srgbClr val="FF201A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113" name="AutoShape 34"/>
            <p:cNvSpPr>
              <a:spLocks noChangeArrowheads="1"/>
            </p:cNvSpPr>
            <p:nvPr/>
          </p:nvSpPr>
          <p:spPr bwMode="auto">
            <a:xfrm>
              <a:off x="7870" y="9673"/>
              <a:ext cx="142" cy="47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6350">
              <a:solidFill>
                <a:srgbClr val="FF201A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114" name="AutoShape 33"/>
            <p:cNvSpPr>
              <a:spLocks noChangeArrowheads="1"/>
            </p:cNvSpPr>
            <p:nvPr/>
          </p:nvSpPr>
          <p:spPr bwMode="auto">
            <a:xfrm>
              <a:off x="7900" y="10282"/>
              <a:ext cx="102" cy="49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6350">
              <a:solidFill>
                <a:srgbClr val="FF201A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</p:grpSp>
      <p:grpSp>
        <p:nvGrpSpPr>
          <p:cNvPr id="115" name="Grouper 114"/>
          <p:cNvGrpSpPr/>
          <p:nvPr/>
        </p:nvGrpSpPr>
        <p:grpSpPr>
          <a:xfrm>
            <a:off x="5125502" y="3618769"/>
            <a:ext cx="2743201" cy="1062661"/>
            <a:chOff x="1270000" y="1937428"/>
            <a:chExt cx="2743200" cy="1062661"/>
          </a:xfrm>
        </p:grpSpPr>
        <p:grpSp>
          <p:nvGrpSpPr>
            <p:cNvPr id="116" name="Group 263"/>
            <p:cNvGrpSpPr>
              <a:grpSpLocks/>
            </p:cNvGrpSpPr>
            <p:nvPr/>
          </p:nvGrpSpPr>
          <p:grpSpPr bwMode="auto">
            <a:xfrm>
              <a:off x="1270000" y="2306678"/>
              <a:ext cx="2712803" cy="693411"/>
              <a:chOff x="1784" y="7367"/>
              <a:chExt cx="2732" cy="750"/>
            </a:xfrm>
          </p:grpSpPr>
          <p:grpSp>
            <p:nvGrpSpPr>
              <p:cNvPr id="118" name="Group 265"/>
              <p:cNvGrpSpPr>
                <a:grpSpLocks noChangeAspect="1"/>
              </p:cNvGrpSpPr>
              <p:nvPr/>
            </p:nvGrpSpPr>
            <p:grpSpPr bwMode="auto">
              <a:xfrm>
                <a:off x="1773" y="7336"/>
                <a:ext cx="960" cy="745"/>
                <a:chOff x="5132" y="8412"/>
                <a:chExt cx="902" cy="582"/>
              </a:xfrm>
            </p:grpSpPr>
            <p:sp>
              <p:nvSpPr>
                <p:cNvPr id="120" name="Freeform 285"/>
                <p:cNvSpPr>
                  <a:spLocks noChangeAspect="1"/>
                </p:cNvSpPr>
                <p:nvPr/>
              </p:nvSpPr>
              <p:spPr bwMode="auto">
                <a:xfrm>
                  <a:off x="5282" y="8517"/>
                  <a:ext cx="167" cy="288"/>
                </a:xfrm>
                <a:custGeom>
                  <a:avLst/>
                  <a:gdLst/>
                  <a:ahLst/>
                  <a:cxnLst>
                    <a:cxn ang="0">
                      <a:pos x="0" y="1185"/>
                    </a:cxn>
                    <a:cxn ang="0">
                      <a:pos x="0" y="424"/>
                    </a:cxn>
                    <a:cxn ang="0">
                      <a:pos x="182" y="424"/>
                    </a:cxn>
                    <a:cxn ang="0">
                      <a:pos x="0" y="133"/>
                    </a:cxn>
                    <a:cxn ang="0">
                      <a:pos x="0" y="0"/>
                    </a:cxn>
                    <a:cxn ang="0">
                      <a:pos x="574" y="0"/>
                    </a:cxn>
                    <a:cxn ang="0">
                      <a:pos x="574" y="133"/>
                    </a:cxn>
                    <a:cxn ang="0">
                      <a:pos x="400" y="424"/>
                    </a:cxn>
                    <a:cxn ang="0">
                      <a:pos x="574" y="424"/>
                    </a:cxn>
                    <a:cxn ang="0">
                      <a:pos x="574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</a:cxnLst>
                  <a:rect l="0" t="0" r="r" b="b"/>
                  <a:pathLst>
                    <a:path w="574" h="1185">
                      <a:moveTo>
                        <a:pt x="0" y="1185"/>
                      </a:moveTo>
                      <a:lnTo>
                        <a:pt x="0" y="424"/>
                      </a:lnTo>
                      <a:lnTo>
                        <a:pt x="182" y="424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574" y="0"/>
                      </a:lnTo>
                      <a:lnTo>
                        <a:pt x="574" y="133"/>
                      </a:lnTo>
                      <a:lnTo>
                        <a:pt x="400" y="424"/>
                      </a:lnTo>
                      <a:lnTo>
                        <a:pt x="574" y="424"/>
                      </a:lnTo>
                      <a:lnTo>
                        <a:pt x="574" y="1185"/>
                      </a:lnTo>
                      <a:lnTo>
                        <a:pt x="0" y="1185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1" name="Freeform 284"/>
                <p:cNvSpPr>
                  <a:spLocks noChangeAspect="1"/>
                </p:cNvSpPr>
                <p:nvPr/>
              </p:nvSpPr>
              <p:spPr bwMode="auto">
                <a:xfrm>
                  <a:off x="5663" y="8768"/>
                  <a:ext cx="215" cy="37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0"/>
                    </a:cxn>
                    <a:cxn ang="0">
                      <a:pos x="745" y="0"/>
                    </a:cxn>
                    <a:cxn ang="0">
                      <a:pos x="745" y="158"/>
                    </a:cxn>
                    <a:cxn ang="0">
                      <a:pos x="0" y="158"/>
                    </a:cxn>
                    <a:cxn ang="0">
                      <a:pos x="0" y="15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745" h="158">
                      <a:moveTo>
                        <a:pt x="0" y="158"/>
                      </a:moveTo>
                      <a:lnTo>
                        <a:pt x="0" y="0"/>
                      </a:lnTo>
                      <a:lnTo>
                        <a:pt x="745" y="0"/>
                      </a:lnTo>
                      <a:lnTo>
                        <a:pt x="745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2" name="Freeform 283"/>
                <p:cNvSpPr>
                  <a:spLocks noChangeAspect="1"/>
                </p:cNvSpPr>
                <p:nvPr/>
              </p:nvSpPr>
              <p:spPr bwMode="auto">
                <a:xfrm>
                  <a:off x="5187" y="8811"/>
                  <a:ext cx="785" cy="171"/>
                </a:xfrm>
                <a:custGeom>
                  <a:avLst/>
                  <a:gdLst/>
                  <a:ahLst/>
                  <a:cxnLst>
                    <a:cxn ang="0">
                      <a:pos x="0" y="700"/>
                    </a:cxn>
                    <a:cxn ang="0">
                      <a:pos x="0" y="0"/>
                    </a:cxn>
                    <a:cxn ang="0">
                      <a:pos x="2709" y="0"/>
                    </a:cxn>
                    <a:cxn ang="0">
                      <a:pos x="2709" y="700"/>
                    </a:cxn>
                    <a:cxn ang="0">
                      <a:pos x="0" y="700"/>
                    </a:cxn>
                    <a:cxn ang="0">
                      <a:pos x="0" y="700"/>
                    </a:cxn>
                    <a:cxn ang="0">
                      <a:pos x="0" y="700"/>
                    </a:cxn>
                  </a:cxnLst>
                  <a:rect l="0" t="0" r="r" b="b"/>
                  <a:pathLst>
                    <a:path w="2709" h="700">
                      <a:moveTo>
                        <a:pt x="0" y="700"/>
                      </a:moveTo>
                      <a:lnTo>
                        <a:pt x="0" y="0"/>
                      </a:lnTo>
                      <a:lnTo>
                        <a:pt x="2709" y="0"/>
                      </a:lnTo>
                      <a:lnTo>
                        <a:pt x="2709" y="700"/>
                      </a:lnTo>
                      <a:lnTo>
                        <a:pt x="0" y="700"/>
                      </a:lnTo>
                      <a:close/>
                    </a:path>
                  </a:pathLst>
                </a:custGeom>
                <a:solidFill>
                  <a:srgbClr val="C1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3" name="Freeform 282"/>
                <p:cNvSpPr>
                  <a:spLocks noChangeAspect="1"/>
                </p:cNvSpPr>
                <p:nvPr/>
              </p:nvSpPr>
              <p:spPr bwMode="auto">
                <a:xfrm>
                  <a:off x="5178" y="8802"/>
                  <a:ext cx="804" cy="177"/>
                </a:xfrm>
                <a:custGeom>
                  <a:avLst/>
                  <a:gdLst/>
                  <a:ahLst/>
                  <a:cxnLst>
                    <a:cxn ang="0">
                      <a:pos x="0" y="734"/>
                    </a:cxn>
                    <a:cxn ang="0">
                      <a:pos x="0" y="0"/>
                    </a:cxn>
                    <a:cxn ang="0">
                      <a:pos x="2766" y="0"/>
                    </a:cxn>
                    <a:cxn ang="0">
                      <a:pos x="2766" y="734"/>
                    </a:cxn>
                    <a:cxn ang="0">
                      <a:pos x="2699" y="734"/>
                    </a:cxn>
                    <a:cxn ang="0">
                      <a:pos x="2699" y="83"/>
                    </a:cxn>
                    <a:cxn ang="0">
                      <a:pos x="68" y="83"/>
                    </a:cxn>
                    <a:cxn ang="0">
                      <a:pos x="68" y="734"/>
                    </a:cxn>
                    <a:cxn ang="0">
                      <a:pos x="0" y="734"/>
                    </a:cxn>
                    <a:cxn ang="0">
                      <a:pos x="0" y="734"/>
                    </a:cxn>
                    <a:cxn ang="0">
                      <a:pos x="0" y="734"/>
                    </a:cxn>
                  </a:cxnLst>
                  <a:rect l="0" t="0" r="r" b="b"/>
                  <a:pathLst>
                    <a:path w="2766" h="734">
                      <a:moveTo>
                        <a:pt x="0" y="734"/>
                      </a:moveTo>
                      <a:lnTo>
                        <a:pt x="0" y="0"/>
                      </a:lnTo>
                      <a:lnTo>
                        <a:pt x="2766" y="0"/>
                      </a:lnTo>
                      <a:lnTo>
                        <a:pt x="2766" y="734"/>
                      </a:lnTo>
                      <a:lnTo>
                        <a:pt x="2699" y="734"/>
                      </a:lnTo>
                      <a:lnTo>
                        <a:pt x="2699" y="83"/>
                      </a:lnTo>
                      <a:lnTo>
                        <a:pt x="68" y="83"/>
                      </a:lnTo>
                      <a:lnTo>
                        <a:pt x="68" y="734"/>
                      </a:lnTo>
                      <a:lnTo>
                        <a:pt x="0" y="7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4" name="Freeform 281"/>
                <p:cNvSpPr>
                  <a:spLocks noChangeAspect="1"/>
                </p:cNvSpPr>
                <p:nvPr/>
              </p:nvSpPr>
              <p:spPr bwMode="auto">
                <a:xfrm>
                  <a:off x="5132" y="8894"/>
                  <a:ext cx="902" cy="100"/>
                </a:xfrm>
                <a:custGeom>
                  <a:avLst/>
                  <a:gdLst/>
                  <a:ahLst/>
                  <a:cxnLst>
                    <a:cxn ang="0">
                      <a:pos x="0" y="407"/>
                    </a:cxn>
                    <a:cxn ang="0">
                      <a:pos x="3108" y="407"/>
                    </a:cxn>
                    <a:cxn ang="0">
                      <a:pos x="3108" y="324"/>
                    </a:cxn>
                    <a:cxn ang="0">
                      <a:pos x="2450" y="324"/>
                    </a:cxn>
                    <a:cxn ang="0">
                      <a:pos x="2450" y="0"/>
                    </a:cxn>
                    <a:cxn ang="0">
                      <a:pos x="2224" y="0"/>
                    </a:cxn>
                    <a:cxn ang="0">
                      <a:pos x="2224" y="324"/>
                    </a:cxn>
                    <a:cxn ang="0">
                      <a:pos x="0" y="324"/>
                    </a:cxn>
                    <a:cxn ang="0">
                      <a:pos x="0" y="407"/>
                    </a:cxn>
                    <a:cxn ang="0">
                      <a:pos x="0" y="407"/>
                    </a:cxn>
                    <a:cxn ang="0">
                      <a:pos x="0" y="407"/>
                    </a:cxn>
                  </a:cxnLst>
                  <a:rect l="0" t="0" r="r" b="b"/>
                  <a:pathLst>
                    <a:path w="3108" h="407">
                      <a:moveTo>
                        <a:pt x="0" y="407"/>
                      </a:moveTo>
                      <a:lnTo>
                        <a:pt x="3108" y="407"/>
                      </a:lnTo>
                      <a:lnTo>
                        <a:pt x="3108" y="324"/>
                      </a:lnTo>
                      <a:lnTo>
                        <a:pt x="2450" y="324"/>
                      </a:lnTo>
                      <a:lnTo>
                        <a:pt x="2450" y="0"/>
                      </a:lnTo>
                      <a:lnTo>
                        <a:pt x="2224" y="0"/>
                      </a:lnTo>
                      <a:lnTo>
                        <a:pt x="2224" y="324"/>
                      </a:lnTo>
                      <a:lnTo>
                        <a:pt x="0" y="324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5" name="Freeform 280"/>
                <p:cNvSpPr>
                  <a:spLocks noChangeAspect="1"/>
                </p:cNvSpPr>
                <p:nvPr/>
              </p:nvSpPr>
              <p:spPr bwMode="auto">
                <a:xfrm>
                  <a:off x="5225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0" y="82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0" y="82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6" name="Freeform 279"/>
                <p:cNvSpPr>
                  <a:spLocks noChangeAspect="1"/>
                </p:cNvSpPr>
                <p:nvPr/>
              </p:nvSpPr>
              <p:spPr bwMode="auto">
                <a:xfrm>
                  <a:off x="5409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2" y="82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2" y="82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7" name="Freeform 278"/>
                <p:cNvSpPr>
                  <a:spLocks noChangeAspect="1"/>
                </p:cNvSpPr>
                <p:nvPr/>
              </p:nvSpPr>
              <p:spPr bwMode="auto">
                <a:xfrm>
                  <a:off x="5593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3" y="82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3" y="82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8" name="Freeform 277"/>
                <p:cNvSpPr>
                  <a:spLocks noChangeAspect="1"/>
                </p:cNvSpPr>
                <p:nvPr/>
              </p:nvSpPr>
              <p:spPr bwMode="auto">
                <a:xfrm>
                  <a:off x="5870" y="8894"/>
                  <a:ext cx="65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226" y="218"/>
                    </a:cxn>
                    <a:cxn ang="0">
                      <a:pos x="22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6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226" y="218"/>
                      </a:lnTo>
                      <a:lnTo>
                        <a:pt x="2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29" name="Freeform 276"/>
                <p:cNvSpPr>
                  <a:spLocks noChangeAspect="1"/>
                </p:cNvSpPr>
                <p:nvPr/>
              </p:nvSpPr>
              <p:spPr bwMode="auto">
                <a:xfrm>
                  <a:off x="5225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0" y="218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0" y="218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0" name="Freeform 275"/>
                <p:cNvSpPr>
                  <a:spLocks noChangeAspect="1"/>
                </p:cNvSpPr>
                <p:nvPr/>
              </p:nvSpPr>
              <p:spPr bwMode="auto">
                <a:xfrm>
                  <a:off x="5409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2" y="218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2" y="218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1" name="Freeform 274"/>
                <p:cNvSpPr>
                  <a:spLocks noChangeAspect="1"/>
                </p:cNvSpPr>
                <p:nvPr/>
              </p:nvSpPr>
              <p:spPr bwMode="auto">
                <a:xfrm>
                  <a:off x="5593" y="8894"/>
                  <a:ext cx="158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3" y="218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3" y="218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2" name="Freeform 273"/>
                <p:cNvSpPr>
                  <a:spLocks noChangeAspect="1"/>
                </p:cNvSpPr>
                <p:nvPr/>
              </p:nvSpPr>
              <p:spPr bwMode="auto">
                <a:xfrm>
                  <a:off x="5777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5"/>
                    </a:cxn>
                    <a:cxn ang="0">
                      <a:pos x="544" y="85"/>
                    </a:cxn>
                    <a:cxn ang="0">
                      <a:pos x="54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4" h="8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544" y="85"/>
                      </a:lnTo>
                      <a:lnTo>
                        <a:pt x="5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3" name="Freeform 272"/>
                <p:cNvSpPr>
                  <a:spLocks noChangeAspect="1"/>
                </p:cNvSpPr>
                <p:nvPr/>
              </p:nvSpPr>
              <p:spPr bwMode="auto">
                <a:xfrm>
                  <a:off x="5652" y="8755"/>
                  <a:ext cx="237" cy="47"/>
                </a:xfrm>
                <a:custGeom>
                  <a:avLst/>
                  <a:gdLst/>
                  <a:ahLst/>
                  <a:cxnLst>
                    <a:cxn ang="0">
                      <a:pos x="0" y="188"/>
                    </a:cxn>
                    <a:cxn ang="0">
                      <a:pos x="0" y="0"/>
                    </a:cxn>
                    <a:cxn ang="0">
                      <a:pos x="816" y="0"/>
                    </a:cxn>
                    <a:cxn ang="0">
                      <a:pos x="816" y="188"/>
                    </a:cxn>
                    <a:cxn ang="0">
                      <a:pos x="747" y="188"/>
                    </a:cxn>
                    <a:cxn ang="0">
                      <a:pos x="747" y="80"/>
                    </a:cxn>
                    <a:cxn ang="0">
                      <a:pos x="68" y="80"/>
                    </a:cxn>
                    <a:cxn ang="0">
                      <a:pos x="68" y="188"/>
                    </a:cxn>
                    <a:cxn ang="0">
                      <a:pos x="0" y="188"/>
                    </a:cxn>
                    <a:cxn ang="0">
                      <a:pos x="0" y="188"/>
                    </a:cxn>
                    <a:cxn ang="0">
                      <a:pos x="0" y="188"/>
                    </a:cxn>
                  </a:cxnLst>
                  <a:rect l="0" t="0" r="r" b="b"/>
                  <a:pathLst>
                    <a:path w="816" h="188">
                      <a:moveTo>
                        <a:pt x="0" y="188"/>
                      </a:moveTo>
                      <a:lnTo>
                        <a:pt x="0" y="0"/>
                      </a:lnTo>
                      <a:lnTo>
                        <a:pt x="816" y="0"/>
                      </a:lnTo>
                      <a:lnTo>
                        <a:pt x="816" y="188"/>
                      </a:lnTo>
                      <a:lnTo>
                        <a:pt x="747" y="188"/>
                      </a:lnTo>
                      <a:lnTo>
                        <a:pt x="747" y="80"/>
                      </a:lnTo>
                      <a:lnTo>
                        <a:pt x="68" y="80"/>
                      </a:lnTo>
                      <a:lnTo>
                        <a:pt x="68" y="188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4" name="Freeform 271"/>
                <p:cNvSpPr>
                  <a:spLocks noChangeAspect="1"/>
                </p:cNvSpPr>
                <p:nvPr/>
              </p:nvSpPr>
              <p:spPr bwMode="auto">
                <a:xfrm>
                  <a:off x="5270" y="8609"/>
                  <a:ext cx="192" cy="199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0" y="0"/>
                    </a:cxn>
                    <a:cxn ang="0">
                      <a:pos x="657" y="0"/>
                    </a:cxn>
                    <a:cxn ang="0">
                      <a:pos x="657" y="816"/>
                    </a:cxn>
                    <a:cxn ang="0">
                      <a:pos x="588" y="816"/>
                    </a:cxn>
                    <a:cxn ang="0">
                      <a:pos x="588" y="81"/>
                    </a:cxn>
                    <a:cxn ang="0">
                      <a:pos x="68" y="81"/>
                    </a:cxn>
                    <a:cxn ang="0">
                      <a:pos x="68" y="816"/>
                    </a:cxn>
                    <a:cxn ang="0">
                      <a:pos x="0" y="816"/>
                    </a:cxn>
                    <a:cxn ang="0">
                      <a:pos x="0" y="816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657" h="816">
                      <a:moveTo>
                        <a:pt x="0" y="816"/>
                      </a:moveTo>
                      <a:lnTo>
                        <a:pt x="0" y="0"/>
                      </a:lnTo>
                      <a:lnTo>
                        <a:pt x="657" y="0"/>
                      </a:lnTo>
                      <a:lnTo>
                        <a:pt x="657" y="816"/>
                      </a:lnTo>
                      <a:lnTo>
                        <a:pt x="588" y="816"/>
                      </a:lnTo>
                      <a:lnTo>
                        <a:pt x="588" y="81"/>
                      </a:lnTo>
                      <a:lnTo>
                        <a:pt x="68" y="81"/>
                      </a:lnTo>
                      <a:lnTo>
                        <a:pt x="68" y="816"/>
                      </a:lnTo>
                      <a:lnTo>
                        <a:pt x="0" y="8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5" name="Freeform 270"/>
                <p:cNvSpPr>
                  <a:spLocks noChangeAspect="1"/>
                </p:cNvSpPr>
                <p:nvPr/>
              </p:nvSpPr>
              <p:spPr bwMode="auto">
                <a:xfrm>
                  <a:off x="5270" y="8550"/>
                  <a:ext cx="19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245"/>
                    </a:cxn>
                    <a:cxn ang="0">
                      <a:pos x="499" y="245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7" h="245">
                      <a:moveTo>
                        <a:pt x="0" y="0"/>
                      </a:moveTo>
                      <a:lnTo>
                        <a:pt x="159" y="245"/>
                      </a:lnTo>
                      <a:lnTo>
                        <a:pt x="499" y="245"/>
                      </a:lnTo>
                      <a:lnTo>
                        <a:pt x="6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6" name="Freeform 269"/>
                <p:cNvSpPr>
                  <a:spLocks noChangeAspect="1"/>
                </p:cNvSpPr>
                <p:nvPr/>
              </p:nvSpPr>
              <p:spPr bwMode="auto">
                <a:xfrm>
                  <a:off x="5270" y="8505"/>
                  <a:ext cx="192" cy="45"/>
                </a:xfrm>
                <a:custGeom>
                  <a:avLst/>
                  <a:gdLst/>
                  <a:ahLst/>
                  <a:cxnLst>
                    <a:cxn ang="0">
                      <a:pos x="657" y="188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188"/>
                    </a:cxn>
                    <a:cxn ang="0">
                      <a:pos x="68" y="188"/>
                    </a:cxn>
                    <a:cxn ang="0">
                      <a:pos x="68" y="81"/>
                    </a:cxn>
                    <a:cxn ang="0">
                      <a:pos x="588" y="81"/>
                    </a:cxn>
                    <a:cxn ang="0">
                      <a:pos x="588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</a:cxnLst>
                  <a:rect l="0" t="0" r="r" b="b"/>
                  <a:pathLst>
                    <a:path w="657" h="188">
                      <a:moveTo>
                        <a:pt x="657" y="188"/>
                      </a:moveTo>
                      <a:lnTo>
                        <a:pt x="657" y="0"/>
                      </a:ln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68" y="188"/>
                      </a:lnTo>
                      <a:lnTo>
                        <a:pt x="68" y="81"/>
                      </a:lnTo>
                      <a:lnTo>
                        <a:pt x="588" y="81"/>
                      </a:lnTo>
                      <a:lnTo>
                        <a:pt x="588" y="188"/>
                      </a:lnTo>
                      <a:lnTo>
                        <a:pt x="657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7" name="Freeform 268"/>
                <p:cNvSpPr>
                  <a:spLocks noChangeAspect="1"/>
                </p:cNvSpPr>
                <p:nvPr/>
              </p:nvSpPr>
              <p:spPr bwMode="auto">
                <a:xfrm>
                  <a:off x="5284" y="8656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8" name="Freeform 267"/>
                <p:cNvSpPr>
                  <a:spLocks noChangeAspect="1"/>
                </p:cNvSpPr>
                <p:nvPr/>
              </p:nvSpPr>
              <p:spPr bwMode="auto">
                <a:xfrm>
                  <a:off x="5284" y="8702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39" name="Freeform 266"/>
                <p:cNvSpPr>
                  <a:spLocks noChangeAspect="1"/>
                </p:cNvSpPr>
                <p:nvPr/>
              </p:nvSpPr>
              <p:spPr bwMode="auto">
                <a:xfrm>
                  <a:off x="5363" y="8412"/>
                  <a:ext cx="13" cy="99"/>
                </a:xfrm>
                <a:custGeom>
                  <a:avLst/>
                  <a:gdLst/>
                  <a:ahLst/>
                  <a:cxnLst>
                    <a:cxn ang="0">
                      <a:pos x="0" y="40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406"/>
                    </a:cxn>
                    <a:cxn ang="0">
                      <a:pos x="0" y="406"/>
                    </a:cxn>
                    <a:cxn ang="0">
                      <a:pos x="0" y="406"/>
                    </a:cxn>
                    <a:cxn ang="0">
                      <a:pos x="0" y="406"/>
                    </a:cxn>
                  </a:cxnLst>
                  <a:rect l="0" t="0" r="r" b="b"/>
                  <a:pathLst>
                    <a:path w="45" h="406">
                      <a:moveTo>
                        <a:pt x="0" y="406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406"/>
                      </a:ln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</p:grpSp>
          <p:sp>
            <p:nvSpPr>
              <p:cNvPr id="119" name="AutoShape 264"/>
              <p:cNvSpPr>
                <a:spLocks noChangeShapeType="1"/>
              </p:cNvSpPr>
              <p:nvPr/>
            </p:nvSpPr>
            <p:spPr bwMode="auto">
              <a:xfrm>
                <a:off x="1799" y="8117"/>
                <a:ext cx="271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pic>
          <p:nvPicPr>
            <p:cNvPr id="117" name="Imag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2541" y="1937428"/>
              <a:ext cx="720659" cy="227282"/>
            </a:xfrm>
            <a:prstGeom prst="rect">
              <a:avLst/>
            </a:prstGeom>
            <a:noFill/>
          </p:spPr>
        </p:pic>
      </p:grpSp>
      <p:grpSp>
        <p:nvGrpSpPr>
          <p:cNvPr id="140" name="Grouper 139"/>
          <p:cNvGrpSpPr/>
          <p:nvPr/>
        </p:nvGrpSpPr>
        <p:grpSpPr>
          <a:xfrm>
            <a:off x="1399440" y="5233170"/>
            <a:ext cx="2770247" cy="1036667"/>
            <a:chOff x="1270000" y="1963422"/>
            <a:chExt cx="2770246" cy="1036667"/>
          </a:xfrm>
        </p:grpSpPr>
        <p:grpSp>
          <p:nvGrpSpPr>
            <p:cNvPr id="141" name="Group 263"/>
            <p:cNvGrpSpPr>
              <a:grpSpLocks/>
            </p:cNvGrpSpPr>
            <p:nvPr/>
          </p:nvGrpSpPr>
          <p:grpSpPr bwMode="auto">
            <a:xfrm>
              <a:off x="1270000" y="2306678"/>
              <a:ext cx="2712803" cy="693411"/>
              <a:chOff x="1784" y="7367"/>
              <a:chExt cx="2732" cy="750"/>
            </a:xfrm>
          </p:grpSpPr>
          <p:grpSp>
            <p:nvGrpSpPr>
              <p:cNvPr id="143" name="Group 265"/>
              <p:cNvGrpSpPr>
                <a:grpSpLocks noChangeAspect="1"/>
              </p:cNvGrpSpPr>
              <p:nvPr/>
            </p:nvGrpSpPr>
            <p:grpSpPr bwMode="auto">
              <a:xfrm>
                <a:off x="1773" y="7336"/>
                <a:ext cx="960" cy="745"/>
                <a:chOff x="5132" y="8412"/>
                <a:chExt cx="902" cy="582"/>
              </a:xfrm>
            </p:grpSpPr>
            <p:sp>
              <p:nvSpPr>
                <p:cNvPr id="145" name="Freeform 285"/>
                <p:cNvSpPr>
                  <a:spLocks noChangeAspect="1"/>
                </p:cNvSpPr>
                <p:nvPr/>
              </p:nvSpPr>
              <p:spPr bwMode="auto">
                <a:xfrm>
                  <a:off x="5282" y="8517"/>
                  <a:ext cx="167" cy="288"/>
                </a:xfrm>
                <a:custGeom>
                  <a:avLst/>
                  <a:gdLst/>
                  <a:ahLst/>
                  <a:cxnLst>
                    <a:cxn ang="0">
                      <a:pos x="0" y="1185"/>
                    </a:cxn>
                    <a:cxn ang="0">
                      <a:pos x="0" y="424"/>
                    </a:cxn>
                    <a:cxn ang="0">
                      <a:pos x="182" y="424"/>
                    </a:cxn>
                    <a:cxn ang="0">
                      <a:pos x="0" y="133"/>
                    </a:cxn>
                    <a:cxn ang="0">
                      <a:pos x="0" y="0"/>
                    </a:cxn>
                    <a:cxn ang="0">
                      <a:pos x="574" y="0"/>
                    </a:cxn>
                    <a:cxn ang="0">
                      <a:pos x="574" y="133"/>
                    </a:cxn>
                    <a:cxn ang="0">
                      <a:pos x="400" y="424"/>
                    </a:cxn>
                    <a:cxn ang="0">
                      <a:pos x="574" y="424"/>
                    </a:cxn>
                    <a:cxn ang="0">
                      <a:pos x="574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</a:cxnLst>
                  <a:rect l="0" t="0" r="r" b="b"/>
                  <a:pathLst>
                    <a:path w="574" h="1185">
                      <a:moveTo>
                        <a:pt x="0" y="1185"/>
                      </a:moveTo>
                      <a:lnTo>
                        <a:pt x="0" y="424"/>
                      </a:lnTo>
                      <a:lnTo>
                        <a:pt x="182" y="424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574" y="0"/>
                      </a:lnTo>
                      <a:lnTo>
                        <a:pt x="574" y="133"/>
                      </a:lnTo>
                      <a:lnTo>
                        <a:pt x="400" y="424"/>
                      </a:lnTo>
                      <a:lnTo>
                        <a:pt x="574" y="424"/>
                      </a:lnTo>
                      <a:lnTo>
                        <a:pt x="574" y="1185"/>
                      </a:lnTo>
                      <a:lnTo>
                        <a:pt x="0" y="1185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46" name="Freeform 284"/>
                <p:cNvSpPr>
                  <a:spLocks noChangeAspect="1"/>
                </p:cNvSpPr>
                <p:nvPr/>
              </p:nvSpPr>
              <p:spPr bwMode="auto">
                <a:xfrm>
                  <a:off x="5663" y="8768"/>
                  <a:ext cx="215" cy="37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0"/>
                    </a:cxn>
                    <a:cxn ang="0">
                      <a:pos x="745" y="0"/>
                    </a:cxn>
                    <a:cxn ang="0">
                      <a:pos x="745" y="158"/>
                    </a:cxn>
                    <a:cxn ang="0">
                      <a:pos x="0" y="158"/>
                    </a:cxn>
                    <a:cxn ang="0">
                      <a:pos x="0" y="15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745" h="158">
                      <a:moveTo>
                        <a:pt x="0" y="158"/>
                      </a:moveTo>
                      <a:lnTo>
                        <a:pt x="0" y="0"/>
                      </a:lnTo>
                      <a:lnTo>
                        <a:pt x="745" y="0"/>
                      </a:lnTo>
                      <a:lnTo>
                        <a:pt x="745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47" name="Freeform 283"/>
                <p:cNvSpPr>
                  <a:spLocks noChangeAspect="1"/>
                </p:cNvSpPr>
                <p:nvPr/>
              </p:nvSpPr>
              <p:spPr bwMode="auto">
                <a:xfrm>
                  <a:off x="5187" y="8811"/>
                  <a:ext cx="785" cy="171"/>
                </a:xfrm>
                <a:custGeom>
                  <a:avLst/>
                  <a:gdLst/>
                  <a:ahLst/>
                  <a:cxnLst>
                    <a:cxn ang="0">
                      <a:pos x="0" y="700"/>
                    </a:cxn>
                    <a:cxn ang="0">
                      <a:pos x="0" y="0"/>
                    </a:cxn>
                    <a:cxn ang="0">
                      <a:pos x="2709" y="0"/>
                    </a:cxn>
                    <a:cxn ang="0">
                      <a:pos x="2709" y="700"/>
                    </a:cxn>
                    <a:cxn ang="0">
                      <a:pos x="0" y="700"/>
                    </a:cxn>
                    <a:cxn ang="0">
                      <a:pos x="0" y="700"/>
                    </a:cxn>
                    <a:cxn ang="0">
                      <a:pos x="0" y="700"/>
                    </a:cxn>
                  </a:cxnLst>
                  <a:rect l="0" t="0" r="r" b="b"/>
                  <a:pathLst>
                    <a:path w="2709" h="700">
                      <a:moveTo>
                        <a:pt x="0" y="700"/>
                      </a:moveTo>
                      <a:lnTo>
                        <a:pt x="0" y="0"/>
                      </a:lnTo>
                      <a:lnTo>
                        <a:pt x="2709" y="0"/>
                      </a:lnTo>
                      <a:lnTo>
                        <a:pt x="2709" y="700"/>
                      </a:lnTo>
                      <a:lnTo>
                        <a:pt x="0" y="700"/>
                      </a:lnTo>
                      <a:close/>
                    </a:path>
                  </a:pathLst>
                </a:custGeom>
                <a:solidFill>
                  <a:srgbClr val="C1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48" name="Freeform 282"/>
                <p:cNvSpPr>
                  <a:spLocks noChangeAspect="1"/>
                </p:cNvSpPr>
                <p:nvPr/>
              </p:nvSpPr>
              <p:spPr bwMode="auto">
                <a:xfrm>
                  <a:off x="5178" y="8802"/>
                  <a:ext cx="804" cy="177"/>
                </a:xfrm>
                <a:custGeom>
                  <a:avLst/>
                  <a:gdLst/>
                  <a:ahLst/>
                  <a:cxnLst>
                    <a:cxn ang="0">
                      <a:pos x="0" y="734"/>
                    </a:cxn>
                    <a:cxn ang="0">
                      <a:pos x="0" y="0"/>
                    </a:cxn>
                    <a:cxn ang="0">
                      <a:pos x="2766" y="0"/>
                    </a:cxn>
                    <a:cxn ang="0">
                      <a:pos x="2766" y="734"/>
                    </a:cxn>
                    <a:cxn ang="0">
                      <a:pos x="2699" y="734"/>
                    </a:cxn>
                    <a:cxn ang="0">
                      <a:pos x="2699" y="83"/>
                    </a:cxn>
                    <a:cxn ang="0">
                      <a:pos x="68" y="83"/>
                    </a:cxn>
                    <a:cxn ang="0">
                      <a:pos x="68" y="734"/>
                    </a:cxn>
                    <a:cxn ang="0">
                      <a:pos x="0" y="734"/>
                    </a:cxn>
                    <a:cxn ang="0">
                      <a:pos x="0" y="734"/>
                    </a:cxn>
                    <a:cxn ang="0">
                      <a:pos x="0" y="734"/>
                    </a:cxn>
                  </a:cxnLst>
                  <a:rect l="0" t="0" r="r" b="b"/>
                  <a:pathLst>
                    <a:path w="2766" h="734">
                      <a:moveTo>
                        <a:pt x="0" y="734"/>
                      </a:moveTo>
                      <a:lnTo>
                        <a:pt x="0" y="0"/>
                      </a:lnTo>
                      <a:lnTo>
                        <a:pt x="2766" y="0"/>
                      </a:lnTo>
                      <a:lnTo>
                        <a:pt x="2766" y="734"/>
                      </a:lnTo>
                      <a:lnTo>
                        <a:pt x="2699" y="734"/>
                      </a:lnTo>
                      <a:lnTo>
                        <a:pt x="2699" y="83"/>
                      </a:lnTo>
                      <a:lnTo>
                        <a:pt x="68" y="83"/>
                      </a:lnTo>
                      <a:lnTo>
                        <a:pt x="68" y="734"/>
                      </a:lnTo>
                      <a:lnTo>
                        <a:pt x="0" y="7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49" name="Freeform 281"/>
                <p:cNvSpPr>
                  <a:spLocks noChangeAspect="1"/>
                </p:cNvSpPr>
                <p:nvPr/>
              </p:nvSpPr>
              <p:spPr bwMode="auto">
                <a:xfrm>
                  <a:off x="5132" y="8894"/>
                  <a:ext cx="902" cy="100"/>
                </a:xfrm>
                <a:custGeom>
                  <a:avLst/>
                  <a:gdLst/>
                  <a:ahLst/>
                  <a:cxnLst>
                    <a:cxn ang="0">
                      <a:pos x="0" y="407"/>
                    </a:cxn>
                    <a:cxn ang="0">
                      <a:pos x="3108" y="407"/>
                    </a:cxn>
                    <a:cxn ang="0">
                      <a:pos x="3108" y="324"/>
                    </a:cxn>
                    <a:cxn ang="0">
                      <a:pos x="2450" y="324"/>
                    </a:cxn>
                    <a:cxn ang="0">
                      <a:pos x="2450" y="0"/>
                    </a:cxn>
                    <a:cxn ang="0">
                      <a:pos x="2224" y="0"/>
                    </a:cxn>
                    <a:cxn ang="0">
                      <a:pos x="2224" y="324"/>
                    </a:cxn>
                    <a:cxn ang="0">
                      <a:pos x="0" y="324"/>
                    </a:cxn>
                    <a:cxn ang="0">
                      <a:pos x="0" y="407"/>
                    </a:cxn>
                    <a:cxn ang="0">
                      <a:pos x="0" y="407"/>
                    </a:cxn>
                    <a:cxn ang="0">
                      <a:pos x="0" y="407"/>
                    </a:cxn>
                  </a:cxnLst>
                  <a:rect l="0" t="0" r="r" b="b"/>
                  <a:pathLst>
                    <a:path w="3108" h="407">
                      <a:moveTo>
                        <a:pt x="0" y="407"/>
                      </a:moveTo>
                      <a:lnTo>
                        <a:pt x="3108" y="407"/>
                      </a:lnTo>
                      <a:lnTo>
                        <a:pt x="3108" y="324"/>
                      </a:lnTo>
                      <a:lnTo>
                        <a:pt x="2450" y="324"/>
                      </a:lnTo>
                      <a:lnTo>
                        <a:pt x="2450" y="0"/>
                      </a:lnTo>
                      <a:lnTo>
                        <a:pt x="2224" y="0"/>
                      </a:lnTo>
                      <a:lnTo>
                        <a:pt x="2224" y="324"/>
                      </a:lnTo>
                      <a:lnTo>
                        <a:pt x="0" y="324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0" name="Freeform 280"/>
                <p:cNvSpPr>
                  <a:spLocks noChangeAspect="1"/>
                </p:cNvSpPr>
                <p:nvPr/>
              </p:nvSpPr>
              <p:spPr bwMode="auto">
                <a:xfrm>
                  <a:off x="5225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0" y="82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0" y="82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1" name="Freeform 279"/>
                <p:cNvSpPr>
                  <a:spLocks noChangeAspect="1"/>
                </p:cNvSpPr>
                <p:nvPr/>
              </p:nvSpPr>
              <p:spPr bwMode="auto">
                <a:xfrm>
                  <a:off x="5409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2" y="82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2" y="82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2" name="Freeform 278"/>
                <p:cNvSpPr>
                  <a:spLocks noChangeAspect="1"/>
                </p:cNvSpPr>
                <p:nvPr/>
              </p:nvSpPr>
              <p:spPr bwMode="auto">
                <a:xfrm>
                  <a:off x="5593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3" y="82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3" y="82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3" name="Freeform 277"/>
                <p:cNvSpPr>
                  <a:spLocks noChangeAspect="1"/>
                </p:cNvSpPr>
                <p:nvPr/>
              </p:nvSpPr>
              <p:spPr bwMode="auto">
                <a:xfrm>
                  <a:off x="5870" y="8894"/>
                  <a:ext cx="65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226" y="218"/>
                    </a:cxn>
                    <a:cxn ang="0">
                      <a:pos x="22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6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226" y="218"/>
                      </a:lnTo>
                      <a:lnTo>
                        <a:pt x="2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4" name="Freeform 276"/>
                <p:cNvSpPr>
                  <a:spLocks noChangeAspect="1"/>
                </p:cNvSpPr>
                <p:nvPr/>
              </p:nvSpPr>
              <p:spPr bwMode="auto">
                <a:xfrm>
                  <a:off x="5225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0" y="218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0" y="218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5" name="Freeform 275"/>
                <p:cNvSpPr>
                  <a:spLocks noChangeAspect="1"/>
                </p:cNvSpPr>
                <p:nvPr/>
              </p:nvSpPr>
              <p:spPr bwMode="auto">
                <a:xfrm>
                  <a:off x="5409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2" y="218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2" y="218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6" name="Freeform 274"/>
                <p:cNvSpPr>
                  <a:spLocks noChangeAspect="1"/>
                </p:cNvSpPr>
                <p:nvPr/>
              </p:nvSpPr>
              <p:spPr bwMode="auto">
                <a:xfrm>
                  <a:off x="5593" y="8894"/>
                  <a:ext cx="158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3" y="218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3" y="218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7" name="Freeform 273"/>
                <p:cNvSpPr>
                  <a:spLocks noChangeAspect="1"/>
                </p:cNvSpPr>
                <p:nvPr/>
              </p:nvSpPr>
              <p:spPr bwMode="auto">
                <a:xfrm>
                  <a:off x="5777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5"/>
                    </a:cxn>
                    <a:cxn ang="0">
                      <a:pos x="544" y="85"/>
                    </a:cxn>
                    <a:cxn ang="0">
                      <a:pos x="54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4" h="8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544" y="85"/>
                      </a:lnTo>
                      <a:lnTo>
                        <a:pt x="5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8" name="Freeform 272"/>
                <p:cNvSpPr>
                  <a:spLocks noChangeAspect="1"/>
                </p:cNvSpPr>
                <p:nvPr/>
              </p:nvSpPr>
              <p:spPr bwMode="auto">
                <a:xfrm>
                  <a:off x="5652" y="8755"/>
                  <a:ext cx="237" cy="47"/>
                </a:xfrm>
                <a:custGeom>
                  <a:avLst/>
                  <a:gdLst/>
                  <a:ahLst/>
                  <a:cxnLst>
                    <a:cxn ang="0">
                      <a:pos x="0" y="188"/>
                    </a:cxn>
                    <a:cxn ang="0">
                      <a:pos x="0" y="0"/>
                    </a:cxn>
                    <a:cxn ang="0">
                      <a:pos x="816" y="0"/>
                    </a:cxn>
                    <a:cxn ang="0">
                      <a:pos x="816" y="188"/>
                    </a:cxn>
                    <a:cxn ang="0">
                      <a:pos x="747" y="188"/>
                    </a:cxn>
                    <a:cxn ang="0">
                      <a:pos x="747" y="80"/>
                    </a:cxn>
                    <a:cxn ang="0">
                      <a:pos x="68" y="80"/>
                    </a:cxn>
                    <a:cxn ang="0">
                      <a:pos x="68" y="188"/>
                    </a:cxn>
                    <a:cxn ang="0">
                      <a:pos x="0" y="188"/>
                    </a:cxn>
                    <a:cxn ang="0">
                      <a:pos x="0" y="188"/>
                    </a:cxn>
                    <a:cxn ang="0">
                      <a:pos x="0" y="188"/>
                    </a:cxn>
                  </a:cxnLst>
                  <a:rect l="0" t="0" r="r" b="b"/>
                  <a:pathLst>
                    <a:path w="816" h="188">
                      <a:moveTo>
                        <a:pt x="0" y="188"/>
                      </a:moveTo>
                      <a:lnTo>
                        <a:pt x="0" y="0"/>
                      </a:lnTo>
                      <a:lnTo>
                        <a:pt x="816" y="0"/>
                      </a:lnTo>
                      <a:lnTo>
                        <a:pt x="816" y="188"/>
                      </a:lnTo>
                      <a:lnTo>
                        <a:pt x="747" y="188"/>
                      </a:lnTo>
                      <a:lnTo>
                        <a:pt x="747" y="80"/>
                      </a:lnTo>
                      <a:lnTo>
                        <a:pt x="68" y="80"/>
                      </a:lnTo>
                      <a:lnTo>
                        <a:pt x="68" y="188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59" name="Freeform 271"/>
                <p:cNvSpPr>
                  <a:spLocks noChangeAspect="1"/>
                </p:cNvSpPr>
                <p:nvPr/>
              </p:nvSpPr>
              <p:spPr bwMode="auto">
                <a:xfrm>
                  <a:off x="5270" y="8609"/>
                  <a:ext cx="192" cy="199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0" y="0"/>
                    </a:cxn>
                    <a:cxn ang="0">
                      <a:pos x="657" y="0"/>
                    </a:cxn>
                    <a:cxn ang="0">
                      <a:pos x="657" y="816"/>
                    </a:cxn>
                    <a:cxn ang="0">
                      <a:pos x="588" y="816"/>
                    </a:cxn>
                    <a:cxn ang="0">
                      <a:pos x="588" y="81"/>
                    </a:cxn>
                    <a:cxn ang="0">
                      <a:pos x="68" y="81"/>
                    </a:cxn>
                    <a:cxn ang="0">
                      <a:pos x="68" y="816"/>
                    </a:cxn>
                    <a:cxn ang="0">
                      <a:pos x="0" y="816"/>
                    </a:cxn>
                    <a:cxn ang="0">
                      <a:pos x="0" y="816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657" h="816">
                      <a:moveTo>
                        <a:pt x="0" y="816"/>
                      </a:moveTo>
                      <a:lnTo>
                        <a:pt x="0" y="0"/>
                      </a:lnTo>
                      <a:lnTo>
                        <a:pt x="657" y="0"/>
                      </a:lnTo>
                      <a:lnTo>
                        <a:pt x="657" y="816"/>
                      </a:lnTo>
                      <a:lnTo>
                        <a:pt x="588" y="816"/>
                      </a:lnTo>
                      <a:lnTo>
                        <a:pt x="588" y="81"/>
                      </a:lnTo>
                      <a:lnTo>
                        <a:pt x="68" y="81"/>
                      </a:lnTo>
                      <a:lnTo>
                        <a:pt x="68" y="816"/>
                      </a:lnTo>
                      <a:lnTo>
                        <a:pt x="0" y="8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60" name="Freeform 270"/>
                <p:cNvSpPr>
                  <a:spLocks noChangeAspect="1"/>
                </p:cNvSpPr>
                <p:nvPr/>
              </p:nvSpPr>
              <p:spPr bwMode="auto">
                <a:xfrm>
                  <a:off x="5270" y="8550"/>
                  <a:ext cx="19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245"/>
                    </a:cxn>
                    <a:cxn ang="0">
                      <a:pos x="499" y="245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7" h="245">
                      <a:moveTo>
                        <a:pt x="0" y="0"/>
                      </a:moveTo>
                      <a:lnTo>
                        <a:pt x="159" y="245"/>
                      </a:lnTo>
                      <a:lnTo>
                        <a:pt x="499" y="245"/>
                      </a:lnTo>
                      <a:lnTo>
                        <a:pt x="6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61" name="Freeform 269"/>
                <p:cNvSpPr>
                  <a:spLocks noChangeAspect="1"/>
                </p:cNvSpPr>
                <p:nvPr/>
              </p:nvSpPr>
              <p:spPr bwMode="auto">
                <a:xfrm>
                  <a:off x="5270" y="8505"/>
                  <a:ext cx="192" cy="45"/>
                </a:xfrm>
                <a:custGeom>
                  <a:avLst/>
                  <a:gdLst/>
                  <a:ahLst/>
                  <a:cxnLst>
                    <a:cxn ang="0">
                      <a:pos x="657" y="188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188"/>
                    </a:cxn>
                    <a:cxn ang="0">
                      <a:pos x="68" y="188"/>
                    </a:cxn>
                    <a:cxn ang="0">
                      <a:pos x="68" y="81"/>
                    </a:cxn>
                    <a:cxn ang="0">
                      <a:pos x="588" y="81"/>
                    </a:cxn>
                    <a:cxn ang="0">
                      <a:pos x="588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</a:cxnLst>
                  <a:rect l="0" t="0" r="r" b="b"/>
                  <a:pathLst>
                    <a:path w="657" h="188">
                      <a:moveTo>
                        <a:pt x="657" y="188"/>
                      </a:moveTo>
                      <a:lnTo>
                        <a:pt x="657" y="0"/>
                      </a:ln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68" y="188"/>
                      </a:lnTo>
                      <a:lnTo>
                        <a:pt x="68" y="81"/>
                      </a:lnTo>
                      <a:lnTo>
                        <a:pt x="588" y="81"/>
                      </a:lnTo>
                      <a:lnTo>
                        <a:pt x="588" y="188"/>
                      </a:lnTo>
                      <a:lnTo>
                        <a:pt x="657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62" name="Freeform 268"/>
                <p:cNvSpPr>
                  <a:spLocks noChangeAspect="1"/>
                </p:cNvSpPr>
                <p:nvPr/>
              </p:nvSpPr>
              <p:spPr bwMode="auto">
                <a:xfrm>
                  <a:off x="5284" y="8656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63" name="Freeform 267"/>
                <p:cNvSpPr>
                  <a:spLocks noChangeAspect="1"/>
                </p:cNvSpPr>
                <p:nvPr/>
              </p:nvSpPr>
              <p:spPr bwMode="auto">
                <a:xfrm>
                  <a:off x="5284" y="8702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64" name="Freeform 266"/>
                <p:cNvSpPr>
                  <a:spLocks noChangeAspect="1"/>
                </p:cNvSpPr>
                <p:nvPr/>
              </p:nvSpPr>
              <p:spPr bwMode="auto">
                <a:xfrm>
                  <a:off x="5363" y="8412"/>
                  <a:ext cx="13" cy="99"/>
                </a:xfrm>
                <a:custGeom>
                  <a:avLst/>
                  <a:gdLst/>
                  <a:ahLst/>
                  <a:cxnLst>
                    <a:cxn ang="0">
                      <a:pos x="0" y="40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406"/>
                    </a:cxn>
                    <a:cxn ang="0">
                      <a:pos x="0" y="406"/>
                    </a:cxn>
                    <a:cxn ang="0">
                      <a:pos x="0" y="406"/>
                    </a:cxn>
                    <a:cxn ang="0">
                      <a:pos x="0" y="406"/>
                    </a:cxn>
                  </a:cxnLst>
                  <a:rect l="0" t="0" r="r" b="b"/>
                  <a:pathLst>
                    <a:path w="45" h="406">
                      <a:moveTo>
                        <a:pt x="0" y="406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406"/>
                      </a:ln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</p:grpSp>
          <p:sp>
            <p:nvSpPr>
              <p:cNvPr id="144" name="AutoShape 264"/>
              <p:cNvSpPr>
                <a:spLocks noChangeShapeType="1"/>
              </p:cNvSpPr>
              <p:nvPr/>
            </p:nvSpPr>
            <p:spPr bwMode="auto">
              <a:xfrm>
                <a:off x="1799" y="8117"/>
                <a:ext cx="271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pic>
          <p:nvPicPr>
            <p:cNvPr id="142" name="Imag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9587" y="1963422"/>
              <a:ext cx="720659" cy="227282"/>
            </a:xfrm>
            <a:prstGeom prst="rect">
              <a:avLst/>
            </a:prstGeom>
            <a:noFill/>
          </p:spPr>
        </p:pic>
      </p:grpSp>
      <p:grpSp>
        <p:nvGrpSpPr>
          <p:cNvPr id="165" name="Grouper 164"/>
          <p:cNvGrpSpPr/>
          <p:nvPr/>
        </p:nvGrpSpPr>
        <p:grpSpPr>
          <a:xfrm>
            <a:off x="5186673" y="5327159"/>
            <a:ext cx="2743201" cy="975103"/>
            <a:chOff x="1270000" y="2024989"/>
            <a:chExt cx="2743200" cy="975100"/>
          </a:xfrm>
        </p:grpSpPr>
        <p:grpSp>
          <p:nvGrpSpPr>
            <p:cNvPr id="166" name="Group 263"/>
            <p:cNvGrpSpPr>
              <a:grpSpLocks/>
            </p:cNvGrpSpPr>
            <p:nvPr/>
          </p:nvGrpSpPr>
          <p:grpSpPr bwMode="auto">
            <a:xfrm>
              <a:off x="1270000" y="2306678"/>
              <a:ext cx="2712803" cy="693411"/>
              <a:chOff x="1784" y="7367"/>
              <a:chExt cx="2732" cy="750"/>
            </a:xfrm>
          </p:grpSpPr>
          <p:grpSp>
            <p:nvGrpSpPr>
              <p:cNvPr id="168" name="Group 265"/>
              <p:cNvGrpSpPr>
                <a:grpSpLocks noChangeAspect="1"/>
              </p:cNvGrpSpPr>
              <p:nvPr/>
            </p:nvGrpSpPr>
            <p:grpSpPr bwMode="auto">
              <a:xfrm>
                <a:off x="1773" y="7336"/>
                <a:ext cx="960" cy="745"/>
                <a:chOff x="5132" y="8412"/>
                <a:chExt cx="902" cy="582"/>
              </a:xfrm>
            </p:grpSpPr>
            <p:sp>
              <p:nvSpPr>
                <p:cNvPr id="170" name="Freeform 285"/>
                <p:cNvSpPr>
                  <a:spLocks noChangeAspect="1"/>
                </p:cNvSpPr>
                <p:nvPr/>
              </p:nvSpPr>
              <p:spPr bwMode="auto">
                <a:xfrm>
                  <a:off x="5282" y="8517"/>
                  <a:ext cx="167" cy="288"/>
                </a:xfrm>
                <a:custGeom>
                  <a:avLst/>
                  <a:gdLst/>
                  <a:ahLst/>
                  <a:cxnLst>
                    <a:cxn ang="0">
                      <a:pos x="0" y="1185"/>
                    </a:cxn>
                    <a:cxn ang="0">
                      <a:pos x="0" y="424"/>
                    </a:cxn>
                    <a:cxn ang="0">
                      <a:pos x="182" y="424"/>
                    </a:cxn>
                    <a:cxn ang="0">
                      <a:pos x="0" y="133"/>
                    </a:cxn>
                    <a:cxn ang="0">
                      <a:pos x="0" y="0"/>
                    </a:cxn>
                    <a:cxn ang="0">
                      <a:pos x="574" y="0"/>
                    </a:cxn>
                    <a:cxn ang="0">
                      <a:pos x="574" y="133"/>
                    </a:cxn>
                    <a:cxn ang="0">
                      <a:pos x="400" y="424"/>
                    </a:cxn>
                    <a:cxn ang="0">
                      <a:pos x="574" y="424"/>
                    </a:cxn>
                    <a:cxn ang="0">
                      <a:pos x="574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</a:cxnLst>
                  <a:rect l="0" t="0" r="r" b="b"/>
                  <a:pathLst>
                    <a:path w="574" h="1185">
                      <a:moveTo>
                        <a:pt x="0" y="1185"/>
                      </a:moveTo>
                      <a:lnTo>
                        <a:pt x="0" y="424"/>
                      </a:lnTo>
                      <a:lnTo>
                        <a:pt x="182" y="424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574" y="0"/>
                      </a:lnTo>
                      <a:lnTo>
                        <a:pt x="574" y="133"/>
                      </a:lnTo>
                      <a:lnTo>
                        <a:pt x="400" y="424"/>
                      </a:lnTo>
                      <a:lnTo>
                        <a:pt x="574" y="424"/>
                      </a:lnTo>
                      <a:lnTo>
                        <a:pt x="574" y="1185"/>
                      </a:lnTo>
                      <a:lnTo>
                        <a:pt x="0" y="1185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1" name="Freeform 284"/>
                <p:cNvSpPr>
                  <a:spLocks noChangeAspect="1"/>
                </p:cNvSpPr>
                <p:nvPr/>
              </p:nvSpPr>
              <p:spPr bwMode="auto">
                <a:xfrm>
                  <a:off x="5663" y="8768"/>
                  <a:ext cx="215" cy="37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0"/>
                    </a:cxn>
                    <a:cxn ang="0">
                      <a:pos x="745" y="0"/>
                    </a:cxn>
                    <a:cxn ang="0">
                      <a:pos x="745" y="158"/>
                    </a:cxn>
                    <a:cxn ang="0">
                      <a:pos x="0" y="158"/>
                    </a:cxn>
                    <a:cxn ang="0">
                      <a:pos x="0" y="15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745" h="158">
                      <a:moveTo>
                        <a:pt x="0" y="158"/>
                      </a:moveTo>
                      <a:lnTo>
                        <a:pt x="0" y="0"/>
                      </a:lnTo>
                      <a:lnTo>
                        <a:pt x="745" y="0"/>
                      </a:lnTo>
                      <a:lnTo>
                        <a:pt x="745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2" name="Freeform 283"/>
                <p:cNvSpPr>
                  <a:spLocks noChangeAspect="1"/>
                </p:cNvSpPr>
                <p:nvPr/>
              </p:nvSpPr>
              <p:spPr bwMode="auto">
                <a:xfrm>
                  <a:off x="5187" y="8811"/>
                  <a:ext cx="785" cy="171"/>
                </a:xfrm>
                <a:custGeom>
                  <a:avLst/>
                  <a:gdLst/>
                  <a:ahLst/>
                  <a:cxnLst>
                    <a:cxn ang="0">
                      <a:pos x="0" y="700"/>
                    </a:cxn>
                    <a:cxn ang="0">
                      <a:pos x="0" y="0"/>
                    </a:cxn>
                    <a:cxn ang="0">
                      <a:pos x="2709" y="0"/>
                    </a:cxn>
                    <a:cxn ang="0">
                      <a:pos x="2709" y="700"/>
                    </a:cxn>
                    <a:cxn ang="0">
                      <a:pos x="0" y="700"/>
                    </a:cxn>
                    <a:cxn ang="0">
                      <a:pos x="0" y="700"/>
                    </a:cxn>
                    <a:cxn ang="0">
                      <a:pos x="0" y="700"/>
                    </a:cxn>
                  </a:cxnLst>
                  <a:rect l="0" t="0" r="r" b="b"/>
                  <a:pathLst>
                    <a:path w="2709" h="700">
                      <a:moveTo>
                        <a:pt x="0" y="700"/>
                      </a:moveTo>
                      <a:lnTo>
                        <a:pt x="0" y="0"/>
                      </a:lnTo>
                      <a:lnTo>
                        <a:pt x="2709" y="0"/>
                      </a:lnTo>
                      <a:lnTo>
                        <a:pt x="2709" y="700"/>
                      </a:lnTo>
                      <a:lnTo>
                        <a:pt x="0" y="700"/>
                      </a:lnTo>
                      <a:close/>
                    </a:path>
                  </a:pathLst>
                </a:custGeom>
                <a:solidFill>
                  <a:srgbClr val="C1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3" name="Freeform 282"/>
                <p:cNvSpPr>
                  <a:spLocks noChangeAspect="1"/>
                </p:cNvSpPr>
                <p:nvPr/>
              </p:nvSpPr>
              <p:spPr bwMode="auto">
                <a:xfrm>
                  <a:off x="5178" y="8802"/>
                  <a:ext cx="804" cy="177"/>
                </a:xfrm>
                <a:custGeom>
                  <a:avLst/>
                  <a:gdLst/>
                  <a:ahLst/>
                  <a:cxnLst>
                    <a:cxn ang="0">
                      <a:pos x="0" y="734"/>
                    </a:cxn>
                    <a:cxn ang="0">
                      <a:pos x="0" y="0"/>
                    </a:cxn>
                    <a:cxn ang="0">
                      <a:pos x="2766" y="0"/>
                    </a:cxn>
                    <a:cxn ang="0">
                      <a:pos x="2766" y="734"/>
                    </a:cxn>
                    <a:cxn ang="0">
                      <a:pos x="2699" y="734"/>
                    </a:cxn>
                    <a:cxn ang="0">
                      <a:pos x="2699" y="83"/>
                    </a:cxn>
                    <a:cxn ang="0">
                      <a:pos x="68" y="83"/>
                    </a:cxn>
                    <a:cxn ang="0">
                      <a:pos x="68" y="734"/>
                    </a:cxn>
                    <a:cxn ang="0">
                      <a:pos x="0" y="734"/>
                    </a:cxn>
                    <a:cxn ang="0">
                      <a:pos x="0" y="734"/>
                    </a:cxn>
                    <a:cxn ang="0">
                      <a:pos x="0" y="734"/>
                    </a:cxn>
                  </a:cxnLst>
                  <a:rect l="0" t="0" r="r" b="b"/>
                  <a:pathLst>
                    <a:path w="2766" h="734">
                      <a:moveTo>
                        <a:pt x="0" y="734"/>
                      </a:moveTo>
                      <a:lnTo>
                        <a:pt x="0" y="0"/>
                      </a:lnTo>
                      <a:lnTo>
                        <a:pt x="2766" y="0"/>
                      </a:lnTo>
                      <a:lnTo>
                        <a:pt x="2766" y="734"/>
                      </a:lnTo>
                      <a:lnTo>
                        <a:pt x="2699" y="734"/>
                      </a:lnTo>
                      <a:lnTo>
                        <a:pt x="2699" y="83"/>
                      </a:lnTo>
                      <a:lnTo>
                        <a:pt x="68" y="83"/>
                      </a:lnTo>
                      <a:lnTo>
                        <a:pt x="68" y="734"/>
                      </a:lnTo>
                      <a:lnTo>
                        <a:pt x="0" y="7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4" name="Freeform 281"/>
                <p:cNvSpPr>
                  <a:spLocks noChangeAspect="1"/>
                </p:cNvSpPr>
                <p:nvPr/>
              </p:nvSpPr>
              <p:spPr bwMode="auto">
                <a:xfrm>
                  <a:off x="5132" y="8894"/>
                  <a:ext cx="902" cy="100"/>
                </a:xfrm>
                <a:custGeom>
                  <a:avLst/>
                  <a:gdLst/>
                  <a:ahLst/>
                  <a:cxnLst>
                    <a:cxn ang="0">
                      <a:pos x="0" y="407"/>
                    </a:cxn>
                    <a:cxn ang="0">
                      <a:pos x="3108" y="407"/>
                    </a:cxn>
                    <a:cxn ang="0">
                      <a:pos x="3108" y="324"/>
                    </a:cxn>
                    <a:cxn ang="0">
                      <a:pos x="2450" y="324"/>
                    </a:cxn>
                    <a:cxn ang="0">
                      <a:pos x="2450" y="0"/>
                    </a:cxn>
                    <a:cxn ang="0">
                      <a:pos x="2224" y="0"/>
                    </a:cxn>
                    <a:cxn ang="0">
                      <a:pos x="2224" y="324"/>
                    </a:cxn>
                    <a:cxn ang="0">
                      <a:pos x="0" y="324"/>
                    </a:cxn>
                    <a:cxn ang="0">
                      <a:pos x="0" y="407"/>
                    </a:cxn>
                    <a:cxn ang="0">
                      <a:pos x="0" y="407"/>
                    </a:cxn>
                    <a:cxn ang="0">
                      <a:pos x="0" y="407"/>
                    </a:cxn>
                  </a:cxnLst>
                  <a:rect l="0" t="0" r="r" b="b"/>
                  <a:pathLst>
                    <a:path w="3108" h="407">
                      <a:moveTo>
                        <a:pt x="0" y="407"/>
                      </a:moveTo>
                      <a:lnTo>
                        <a:pt x="3108" y="407"/>
                      </a:lnTo>
                      <a:lnTo>
                        <a:pt x="3108" y="324"/>
                      </a:lnTo>
                      <a:lnTo>
                        <a:pt x="2450" y="324"/>
                      </a:lnTo>
                      <a:lnTo>
                        <a:pt x="2450" y="0"/>
                      </a:lnTo>
                      <a:lnTo>
                        <a:pt x="2224" y="0"/>
                      </a:lnTo>
                      <a:lnTo>
                        <a:pt x="2224" y="324"/>
                      </a:lnTo>
                      <a:lnTo>
                        <a:pt x="0" y="324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5" name="Freeform 280"/>
                <p:cNvSpPr>
                  <a:spLocks noChangeAspect="1"/>
                </p:cNvSpPr>
                <p:nvPr/>
              </p:nvSpPr>
              <p:spPr bwMode="auto">
                <a:xfrm>
                  <a:off x="5225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0" y="82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0" y="82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6" name="Freeform 279"/>
                <p:cNvSpPr>
                  <a:spLocks noChangeAspect="1"/>
                </p:cNvSpPr>
                <p:nvPr/>
              </p:nvSpPr>
              <p:spPr bwMode="auto">
                <a:xfrm>
                  <a:off x="5409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2" y="82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2" y="82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7" name="Freeform 278"/>
                <p:cNvSpPr>
                  <a:spLocks noChangeAspect="1"/>
                </p:cNvSpPr>
                <p:nvPr/>
              </p:nvSpPr>
              <p:spPr bwMode="auto">
                <a:xfrm>
                  <a:off x="5593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3" y="82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3" y="82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8" name="Freeform 277"/>
                <p:cNvSpPr>
                  <a:spLocks noChangeAspect="1"/>
                </p:cNvSpPr>
                <p:nvPr/>
              </p:nvSpPr>
              <p:spPr bwMode="auto">
                <a:xfrm>
                  <a:off x="5870" y="8894"/>
                  <a:ext cx="65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226" y="218"/>
                    </a:cxn>
                    <a:cxn ang="0">
                      <a:pos x="22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6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226" y="218"/>
                      </a:lnTo>
                      <a:lnTo>
                        <a:pt x="2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9" name="Freeform 276"/>
                <p:cNvSpPr>
                  <a:spLocks noChangeAspect="1"/>
                </p:cNvSpPr>
                <p:nvPr/>
              </p:nvSpPr>
              <p:spPr bwMode="auto">
                <a:xfrm>
                  <a:off x="5225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0" y="218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0" y="218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0" name="Freeform 275"/>
                <p:cNvSpPr>
                  <a:spLocks noChangeAspect="1"/>
                </p:cNvSpPr>
                <p:nvPr/>
              </p:nvSpPr>
              <p:spPr bwMode="auto">
                <a:xfrm>
                  <a:off x="5409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2" y="218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2" y="218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1" name="Freeform 274"/>
                <p:cNvSpPr>
                  <a:spLocks noChangeAspect="1"/>
                </p:cNvSpPr>
                <p:nvPr/>
              </p:nvSpPr>
              <p:spPr bwMode="auto">
                <a:xfrm>
                  <a:off x="5593" y="8894"/>
                  <a:ext cx="158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3" y="218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3" y="218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2" name="Freeform 273"/>
                <p:cNvSpPr>
                  <a:spLocks noChangeAspect="1"/>
                </p:cNvSpPr>
                <p:nvPr/>
              </p:nvSpPr>
              <p:spPr bwMode="auto">
                <a:xfrm>
                  <a:off x="5777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5"/>
                    </a:cxn>
                    <a:cxn ang="0">
                      <a:pos x="544" y="85"/>
                    </a:cxn>
                    <a:cxn ang="0">
                      <a:pos x="54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4" h="8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544" y="85"/>
                      </a:lnTo>
                      <a:lnTo>
                        <a:pt x="5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3" name="Freeform 272"/>
                <p:cNvSpPr>
                  <a:spLocks noChangeAspect="1"/>
                </p:cNvSpPr>
                <p:nvPr/>
              </p:nvSpPr>
              <p:spPr bwMode="auto">
                <a:xfrm>
                  <a:off x="5652" y="8755"/>
                  <a:ext cx="237" cy="47"/>
                </a:xfrm>
                <a:custGeom>
                  <a:avLst/>
                  <a:gdLst/>
                  <a:ahLst/>
                  <a:cxnLst>
                    <a:cxn ang="0">
                      <a:pos x="0" y="188"/>
                    </a:cxn>
                    <a:cxn ang="0">
                      <a:pos x="0" y="0"/>
                    </a:cxn>
                    <a:cxn ang="0">
                      <a:pos x="816" y="0"/>
                    </a:cxn>
                    <a:cxn ang="0">
                      <a:pos x="816" y="188"/>
                    </a:cxn>
                    <a:cxn ang="0">
                      <a:pos x="747" y="188"/>
                    </a:cxn>
                    <a:cxn ang="0">
                      <a:pos x="747" y="80"/>
                    </a:cxn>
                    <a:cxn ang="0">
                      <a:pos x="68" y="80"/>
                    </a:cxn>
                    <a:cxn ang="0">
                      <a:pos x="68" y="188"/>
                    </a:cxn>
                    <a:cxn ang="0">
                      <a:pos x="0" y="188"/>
                    </a:cxn>
                    <a:cxn ang="0">
                      <a:pos x="0" y="188"/>
                    </a:cxn>
                    <a:cxn ang="0">
                      <a:pos x="0" y="188"/>
                    </a:cxn>
                  </a:cxnLst>
                  <a:rect l="0" t="0" r="r" b="b"/>
                  <a:pathLst>
                    <a:path w="816" h="188">
                      <a:moveTo>
                        <a:pt x="0" y="188"/>
                      </a:moveTo>
                      <a:lnTo>
                        <a:pt x="0" y="0"/>
                      </a:lnTo>
                      <a:lnTo>
                        <a:pt x="816" y="0"/>
                      </a:lnTo>
                      <a:lnTo>
                        <a:pt x="816" y="188"/>
                      </a:lnTo>
                      <a:lnTo>
                        <a:pt x="747" y="188"/>
                      </a:lnTo>
                      <a:lnTo>
                        <a:pt x="747" y="80"/>
                      </a:lnTo>
                      <a:lnTo>
                        <a:pt x="68" y="80"/>
                      </a:lnTo>
                      <a:lnTo>
                        <a:pt x="68" y="188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4" name="Freeform 271"/>
                <p:cNvSpPr>
                  <a:spLocks noChangeAspect="1"/>
                </p:cNvSpPr>
                <p:nvPr/>
              </p:nvSpPr>
              <p:spPr bwMode="auto">
                <a:xfrm>
                  <a:off x="5270" y="8609"/>
                  <a:ext cx="192" cy="199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0" y="0"/>
                    </a:cxn>
                    <a:cxn ang="0">
                      <a:pos x="657" y="0"/>
                    </a:cxn>
                    <a:cxn ang="0">
                      <a:pos x="657" y="816"/>
                    </a:cxn>
                    <a:cxn ang="0">
                      <a:pos x="588" y="816"/>
                    </a:cxn>
                    <a:cxn ang="0">
                      <a:pos x="588" y="81"/>
                    </a:cxn>
                    <a:cxn ang="0">
                      <a:pos x="68" y="81"/>
                    </a:cxn>
                    <a:cxn ang="0">
                      <a:pos x="68" y="816"/>
                    </a:cxn>
                    <a:cxn ang="0">
                      <a:pos x="0" y="816"/>
                    </a:cxn>
                    <a:cxn ang="0">
                      <a:pos x="0" y="816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657" h="816">
                      <a:moveTo>
                        <a:pt x="0" y="816"/>
                      </a:moveTo>
                      <a:lnTo>
                        <a:pt x="0" y="0"/>
                      </a:lnTo>
                      <a:lnTo>
                        <a:pt x="657" y="0"/>
                      </a:lnTo>
                      <a:lnTo>
                        <a:pt x="657" y="816"/>
                      </a:lnTo>
                      <a:lnTo>
                        <a:pt x="588" y="816"/>
                      </a:lnTo>
                      <a:lnTo>
                        <a:pt x="588" y="81"/>
                      </a:lnTo>
                      <a:lnTo>
                        <a:pt x="68" y="81"/>
                      </a:lnTo>
                      <a:lnTo>
                        <a:pt x="68" y="816"/>
                      </a:lnTo>
                      <a:lnTo>
                        <a:pt x="0" y="8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5" name="Freeform 270"/>
                <p:cNvSpPr>
                  <a:spLocks noChangeAspect="1"/>
                </p:cNvSpPr>
                <p:nvPr/>
              </p:nvSpPr>
              <p:spPr bwMode="auto">
                <a:xfrm>
                  <a:off x="5270" y="8550"/>
                  <a:ext cx="19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245"/>
                    </a:cxn>
                    <a:cxn ang="0">
                      <a:pos x="499" y="245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7" h="245">
                      <a:moveTo>
                        <a:pt x="0" y="0"/>
                      </a:moveTo>
                      <a:lnTo>
                        <a:pt x="159" y="245"/>
                      </a:lnTo>
                      <a:lnTo>
                        <a:pt x="499" y="245"/>
                      </a:lnTo>
                      <a:lnTo>
                        <a:pt x="6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6" name="Freeform 269"/>
                <p:cNvSpPr>
                  <a:spLocks noChangeAspect="1"/>
                </p:cNvSpPr>
                <p:nvPr/>
              </p:nvSpPr>
              <p:spPr bwMode="auto">
                <a:xfrm>
                  <a:off x="5270" y="8505"/>
                  <a:ext cx="192" cy="45"/>
                </a:xfrm>
                <a:custGeom>
                  <a:avLst/>
                  <a:gdLst/>
                  <a:ahLst/>
                  <a:cxnLst>
                    <a:cxn ang="0">
                      <a:pos x="657" y="188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188"/>
                    </a:cxn>
                    <a:cxn ang="0">
                      <a:pos x="68" y="188"/>
                    </a:cxn>
                    <a:cxn ang="0">
                      <a:pos x="68" y="81"/>
                    </a:cxn>
                    <a:cxn ang="0">
                      <a:pos x="588" y="81"/>
                    </a:cxn>
                    <a:cxn ang="0">
                      <a:pos x="588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</a:cxnLst>
                  <a:rect l="0" t="0" r="r" b="b"/>
                  <a:pathLst>
                    <a:path w="657" h="188">
                      <a:moveTo>
                        <a:pt x="657" y="188"/>
                      </a:moveTo>
                      <a:lnTo>
                        <a:pt x="657" y="0"/>
                      </a:ln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68" y="188"/>
                      </a:lnTo>
                      <a:lnTo>
                        <a:pt x="68" y="81"/>
                      </a:lnTo>
                      <a:lnTo>
                        <a:pt x="588" y="81"/>
                      </a:lnTo>
                      <a:lnTo>
                        <a:pt x="588" y="188"/>
                      </a:lnTo>
                      <a:lnTo>
                        <a:pt x="657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7" name="Freeform 268"/>
                <p:cNvSpPr>
                  <a:spLocks noChangeAspect="1"/>
                </p:cNvSpPr>
                <p:nvPr/>
              </p:nvSpPr>
              <p:spPr bwMode="auto">
                <a:xfrm>
                  <a:off x="5284" y="8656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8" name="Freeform 267"/>
                <p:cNvSpPr>
                  <a:spLocks noChangeAspect="1"/>
                </p:cNvSpPr>
                <p:nvPr/>
              </p:nvSpPr>
              <p:spPr bwMode="auto">
                <a:xfrm>
                  <a:off x="5284" y="8702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9" name="Freeform 266"/>
                <p:cNvSpPr>
                  <a:spLocks noChangeAspect="1"/>
                </p:cNvSpPr>
                <p:nvPr/>
              </p:nvSpPr>
              <p:spPr bwMode="auto">
                <a:xfrm>
                  <a:off x="5363" y="8412"/>
                  <a:ext cx="13" cy="99"/>
                </a:xfrm>
                <a:custGeom>
                  <a:avLst/>
                  <a:gdLst/>
                  <a:ahLst/>
                  <a:cxnLst>
                    <a:cxn ang="0">
                      <a:pos x="0" y="40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406"/>
                    </a:cxn>
                    <a:cxn ang="0">
                      <a:pos x="0" y="406"/>
                    </a:cxn>
                    <a:cxn ang="0">
                      <a:pos x="0" y="406"/>
                    </a:cxn>
                    <a:cxn ang="0">
                      <a:pos x="0" y="406"/>
                    </a:cxn>
                  </a:cxnLst>
                  <a:rect l="0" t="0" r="r" b="b"/>
                  <a:pathLst>
                    <a:path w="45" h="406">
                      <a:moveTo>
                        <a:pt x="0" y="406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406"/>
                      </a:ln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</p:grpSp>
          <p:sp>
            <p:nvSpPr>
              <p:cNvPr id="169" name="AutoShape 264"/>
              <p:cNvSpPr>
                <a:spLocks noChangeShapeType="1"/>
              </p:cNvSpPr>
              <p:nvPr/>
            </p:nvSpPr>
            <p:spPr bwMode="auto">
              <a:xfrm>
                <a:off x="1799" y="8117"/>
                <a:ext cx="271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pic>
          <p:nvPicPr>
            <p:cNvPr id="167" name="Imag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2541" y="2024989"/>
              <a:ext cx="720659" cy="227282"/>
            </a:xfrm>
            <a:prstGeom prst="rect">
              <a:avLst/>
            </a:prstGeom>
            <a:noFill/>
          </p:spPr>
        </p:pic>
      </p:grpSp>
      <p:sp>
        <p:nvSpPr>
          <p:cNvPr id="191" name="Text Box 36"/>
          <p:cNvSpPr txBox="1">
            <a:spLocks noChangeArrowheads="1"/>
          </p:cNvSpPr>
          <p:nvPr/>
        </p:nvSpPr>
        <p:spPr bwMode="auto">
          <a:xfrm>
            <a:off x="1301307" y="4595342"/>
            <a:ext cx="2843584" cy="36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Revenez pour atterrir</a:t>
            </a:r>
            <a:endParaRPr lang="fr-FR" sz="3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" name="Text Box 36"/>
          <p:cNvSpPr txBox="1">
            <a:spLocks noChangeArrowheads="1"/>
          </p:cNvSpPr>
          <p:nvPr/>
        </p:nvSpPr>
        <p:spPr bwMode="auto">
          <a:xfrm>
            <a:off x="5038384" y="4595354"/>
            <a:ext cx="3483471" cy="44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Aérodrome dangereux, n’atterrissez pas</a:t>
            </a:r>
            <a:endParaRPr lang="fr-FR" sz="3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4" name="AutoShape 259"/>
          <p:cNvSpPr>
            <a:spLocks noChangeArrowheads="1"/>
          </p:cNvSpPr>
          <p:nvPr/>
        </p:nvSpPr>
        <p:spPr bwMode="auto">
          <a:xfrm rot="15600000" flipH="1">
            <a:off x="2513609" y="4737764"/>
            <a:ext cx="109520" cy="1619989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1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195" name="Text Box 36"/>
          <p:cNvSpPr txBox="1">
            <a:spLocks noChangeArrowheads="1"/>
          </p:cNvSpPr>
          <p:nvPr/>
        </p:nvSpPr>
        <p:spPr bwMode="auto">
          <a:xfrm>
            <a:off x="1319381" y="6185866"/>
            <a:ext cx="1833131" cy="4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Autorisé à atterrir</a:t>
            </a:r>
            <a:endParaRPr lang="fr-FR" sz="3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6" name="AutoShape 259"/>
          <p:cNvSpPr>
            <a:spLocks noChangeArrowheads="1"/>
          </p:cNvSpPr>
          <p:nvPr/>
        </p:nvSpPr>
        <p:spPr bwMode="auto">
          <a:xfrm rot="15600000" flipH="1">
            <a:off x="6329535" y="4761949"/>
            <a:ext cx="109520" cy="161998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1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197" name="Text Box 36"/>
          <p:cNvSpPr txBox="1">
            <a:spLocks noChangeArrowheads="1"/>
          </p:cNvSpPr>
          <p:nvPr/>
        </p:nvSpPr>
        <p:spPr bwMode="auto">
          <a:xfrm>
            <a:off x="5163194" y="6225826"/>
            <a:ext cx="2418716" cy="63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Cédez le passage et restez dans le circuit</a:t>
            </a:r>
            <a:endParaRPr lang="fr-FR" sz="3600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226" name="Grouper 225"/>
          <p:cNvGrpSpPr/>
          <p:nvPr/>
        </p:nvGrpSpPr>
        <p:grpSpPr>
          <a:xfrm>
            <a:off x="5077005" y="1834176"/>
            <a:ext cx="2743201" cy="975103"/>
            <a:chOff x="1270000" y="2024989"/>
            <a:chExt cx="2743200" cy="975100"/>
          </a:xfrm>
        </p:grpSpPr>
        <p:grpSp>
          <p:nvGrpSpPr>
            <p:cNvPr id="227" name="Group 263"/>
            <p:cNvGrpSpPr>
              <a:grpSpLocks/>
            </p:cNvGrpSpPr>
            <p:nvPr/>
          </p:nvGrpSpPr>
          <p:grpSpPr bwMode="auto">
            <a:xfrm>
              <a:off x="1270000" y="2306678"/>
              <a:ext cx="2712803" cy="693411"/>
              <a:chOff x="1784" y="7367"/>
              <a:chExt cx="2732" cy="750"/>
            </a:xfrm>
          </p:grpSpPr>
          <p:grpSp>
            <p:nvGrpSpPr>
              <p:cNvPr id="229" name="Group 265"/>
              <p:cNvGrpSpPr>
                <a:grpSpLocks noChangeAspect="1"/>
              </p:cNvGrpSpPr>
              <p:nvPr/>
            </p:nvGrpSpPr>
            <p:grpSpPr bwMode="auto">
              <a:xfrm>
                <a:off x="1773" y="7336"/>
                <a:ext cx="960" cy="745"/>
                <a:chOff x="5132" y="8412"/>
                <a:chExt cx="902" cy="582"/>
              </a:xfrm>
            </p:grpSpPr>
            <p:sp>
              <p:nvSpPr>
                <p:cNvPr id="231" name="Freeform 285"/>
                <p:cNvSpPr>
                  <a:spLocks noChangeAspect="1"/>
                </p:cNvSpPr>
                <p:nvPr/>
              </p:nvSpPr>
              <p:spPr bwMode="auto">
                <a:xfrm>
                  <a:off x="5282" y="8517"/>
                  <a:ext cx="167" cy="288"/>
                </a:xfrm>
                <a:custGeom>
                  <a:avLst/>
                  <a:gdLst/>
                  <a:ahLst/>
                  <a:cxnLst>
                    <a:cxn ang="0">
                      <a:pos x="0" y="1185"/>
                    </a:cxn>
                    <a:cxn ang="0">
                      <a:pos x="0" y="424"/>
                    </a:cxn>
                    <a:cxn ang="0">
                      <a:pos x="182" y="424"/>
                    </a:cxn>
                    <a:cxn ang="0">
                      <a:pos x="0" y="133"/>
                    </a:cxn>
                    <a:cxn ang="0">
                      <a:pos x="0" y="0"/>
                    </a:cxn>
                    <a:cxn ang="0">
                      <a:pos x="574" y="0"/>
                    </a:cxn>
                    <a:cxn ang="0">
                      <a:pos x="574" y="133"/>
                    </a:cxn>
                    <a:cxn ang="0">
                      <a:pos x="400" y="424"/>
                    </a:cxn>
                    <a:cxn ang="0">
                      <a:pos x="574" y="424"/>
                    </a:cxn>
                    <a:cxn ang="0">
                      <a:pos x="574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</a:cxnLst>
                  <a:rect l="0" t="0" r="r" b="b"/>
                  <a:pathLst>
                    <a:path w="574" h="1185">
                      <a:moveTo>
                        <a:pt x="0" y="1185"/>
                      </a:moveTo>
                      <a:lnTo>
                        <a:pt x="0" y="424"/>
                      </a:lnTo>
                      <a:lnTo>
                        <a:pt x="182" y="424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574" y="0"/>
                      </a:lnTo>
                      <a:lnTo>
                        <a:pt x="574" y="133"/>
                      </a:lnTo>
                      <a:lnTo>
                        <a:pt x="400" y="424"/>
                      </a:lnTo>
                      <a:lnTo>
                        <a:pt x="574" y="424"/>
                      </a:lnTo>
                      <a:lnTo>
                        <a:pt x="574" y="1185"/>
                      </a:lnTo>
                      <a:lnTo>
                        <a:pt x="0" y="1185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32" name="Freeform 284"/>
                <p:cNvSpPr>
                  <a:spLocks noChangeAspect="1"/>
                </p:cNvSpPr>
                <p:nvPr/>
              </p:nvSpPr>
              <p:spPr bwMode="auto">
                <a:xfrm>
                  <a:off x="5663" y="8768"/>
                  <a:ext cx="215" cy="37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0"/>
                    </a:cxn>
                    <a:cxn ang="0">
                      <a:pos x="745" y="0"/>
                    </a:cxn>
                    <a:cxn ang="0">
                      <a:pos x="745" y="158"/>
                    </a:cxn>
                    <a:cxn ang="0">
                      <a:pos x="0" y="158"/>
                    </a:cxn>
                    <a:cxn ang="0">
                      <a:pos x="0" y="15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745" h="158">
                      <a:moveTo>
                        <a:pt x="0" y="158"/>
                      </a:moveTo>
                      <a:lnTo>
                        <a:pt x="0" y="0"/>
                      </a:lnTo>
                      <a:lnTo>
                        <a:pt x="745" y="0"/>
                      </a:lnTo>
                      <a:lnTo>
                        <a:pt x="745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33" name="Freeform 283"/>
                <p:cNvSpPr>
                  <a:spLocks noChangeAspect="1"/>
                </p:cNvSpPr>
                <p:nvPr/>
              </p:nvSpPr>
              <p:spPr bwMode="auto">
                <a:xfrm>
                  <a:off x="5187" y="8811"/>
                  <a:ext cx="785" cy="171"/>
                </a:xfrm>
                <a:custGeom>
                  <a:avLst/>
                  <a:gdLst/>
                  <a:ahLst/>
                  <a:cxnLst>
                    <a:cxn ang="0">
                      <a:pos x="0" y="700"/>
                    </a:cxn>
                    <a:cxn ang="0">
                      <a:pos x="0" y="0"/>
                    </a:cxn>
                    <a:cxn ang="0">
                      <a:pos x="2709" y="0"/>
                    </a:cxn>
                    <a:cxn ang="0">
                      <a:pos x="2709" y="700"/>
                    </a:cxn>
                    <a:cxn ang="0">
                      <a:pos x="0" y="700"/>
                    </a:cxn>
                    <a:cxn ang="0">
                      <a:pos x="0" y="700"/>
                    </a:cxn>
                    <a:cxn ang="0">
                      <a:pos x="0" y="700"/>
                    </a:cxn>
                  </a:cxnLst>
                  <a:rect l="0" t="0" r="r" b="b"/>
                  <a:pathLst>
                    <a:path w="2709" h="700">
                      <a:moveTo>
                        <a:pt x="0" y="700"/>
                      </a:moveTo>
                      <a:lnTo>
                        <a:pt x="0" y="0"/>
                      </a:lnTo>
                      <a:lnTo>
                        <a:pt x="2709" y="0"/>
                      </a:lnTo>
                      <a:lnTo>
                        <a:pt x="2709" y="700"/>
                      </a:lnTo>
                      <a:lnTo>
                        <a:pt x="0" y="700"/>
                      </a:lnTo>
                      <a:close/>
                    </a:path>
                  </a:pathLst>
                </a:custGeom>
                <a:solidFill>
                  <a:srgbClr val="C1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34" name="Freeform 282"/>
                <p:cNvSpPr>
                  <a:spLocks noChangeAspect="1"/>
                </p:cNvSpPr>
                <p:nvPr/>
              </p:nvSpPr>
              <p:spPr bwMode="auto">
                <a:xfrm>
                  <a:off x="5178" y="8802"/>
                  <a:ext cx="804" cy="177"/>
                </a:xfrm>
                <a:custGeom>
                  <a:avLst/>
                  <a:gdLst/>
                  <a:ahLst/>
                  <a:cxnLst>
                    <a:cxn ang="0">
                      <a:pos x="0" y="734"/>
                    </a:cxn>
                    <a:cxn ang="0">
                      <a:pos x="0" y="0"/>
                    </a:cxn>
                    <a:cxn ang="0">
                      <a:pos x="2766" y="0"/>
                    </a:cxn>
                    <a:cxn ang="0">
                      <a:pos x="2766" y="734"/>
                    </a:cxn>
                    <a:cxn ang="0">
                      <a:pos x="2699" y="734"/>
                    </a:cxn>
                    <a:cxn ang="0">
                      <a:pos x="2699" y="83"/>
                    </a:cxn>
                    <a:cxn ang="0">
                      <a:pos x="68" y="83"/>
                    </a:cxn>
                    <a:cxn ang="0">
                      <a:pos x="68" y="734"/>
                    </a:cxn>
                    <a:cxn ang="0">
                      <a:pos x="0" y="734"/>
                    </a:cxn>
                    <a:cxn ang="0">
                      <a:pos x="0" y="734"/>
                    </a:cxn>
                    <a:cxn ang="0">
                      <a:pos x="0" y="734"/>
                    </a:cxn>
                  </a:cxnLst>
                  <a:rect l="0" t="0" r="r" b="b"/>
                  <a:pathLst>
                    <a:path w="2766" h="734">
                      <a:moveTo>
                        <a:pt x="0" y="734"/>
                      </a:moveTo>
                      <a:lnTo>
                        <a:pt x="0" y="0"/>
                      </a:lnTo>
                      <a:lnTo>
                        <a:pt x="2766" y="0"/>
                      </a:lnTo>
                      <a:lnTo>
                        <a:pt x="2766" y="734"/>
                      </a:lnTo>
                      <a:lnTo>
                        <a:pt x="2699" y="734"/>
                      </a:lnTo>
                      <a:lnTo>
                        <a:pt x="2699" y="83"/>
                      </a:lnTo>
                      <a:lnTo>
                        <a:pt x="68" y="83"/>
                      </a:lnTo>
                      <a:lnTo>
                        <a:pt x="68" y="734"/>
                      </a:lnTo>
                      <a:lnTo>
                        <a:pt x="0" y="7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35" name="Freeform 281"/>
                <p:cNvSpPr>
                  <a:spLocks noChangeAspect="1"/>
                </p:cNvSpPr>
                <p:nvPr/>
              </p:nvSpPr>
              <p:spPr bwMode="auto">
                <a:xfrm>
                  <a:off x="5132" y="8894"/>
                  <a:ext cx="902" cy="100"/>
                </a:xfrm>
                <a:custGeom>
                  <a:avLst/>
                  <a:gdLst/>
                  <a:ahLst/>
                  <a:cxnLst>
                    <a:cxn ang="0">
                      <a:pos x="0" y="407"/>
                    </a:cxn>
                    <a:cxn ang="0">
                      <a:pos x="3108" y="407"/>
                    </a:cxn>
                    <a:cxn ang="0">
                      <a:pos x="3108" y="324"/>
                    </a:cxn>
                    <a:cxn ang="0">
                      <a:pos x="2450" y="324"/>
                    </a:cxn>
                    <a:cxn ang="0">
                      <a:pos x="2450" y="0"/>
                    </a:cxn>
                    <a:cxn ang="0">
                      <a:pos x="2224" y="0"/>
                    </a:cxn>
                    <a:cxn ang="0">
                      <a:pos x="2224" y="324"/>
                    </a:cxn>
                    <a:cxn ang="0">
                      <a:pos x="0" y="324"/>
                    </a:cxn>
                    <a:cxn ang="0">
                      <a:pos x="0" y="407"/>
                    </a:cxn>
                    <a:cxn ang="0">
                      <a:pos x="0" y="407"/>
                    </a:cxn>
                    <a:cxn ang="0">
                      <a:pos x="0" y="407"/>
                    </a:cxn>
                  </a:cxnLst>
                  <a:rect l="0" t="0" r="r" b="b"/>
                  <a:pathLst>
                    <a:path w="3108" h="407">
                      <a:moveTo>
                        <a:pt x="0" y="407"/>
                      </a:moveTo>
                      <a:lnTo>
                        <a:pt x="3108" y="407"/>
                      </a:lnTo>
                      <a:lnTo>
                        <a:pt x="3108" y="324"/>
                      </a:lnTo>
                      <a:lnTo>
                        <a:pt x="2450" y="324"/>
                      </a:lnTo>
                      <a:lnTo>
                        <a:pt x="2450" y="0"/>
                      </a:lnTo>
                      <a:lnTo>
                        <a:pt x="2224" y="0"/>
                      </a:lnTo>
                      <a:lnTo>
                        <a:pt x="2224" y="324"/>
                      </a:lnTo>
                      <a:lnTo>
                        <a:pt x="0" y="324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36" name="Freeform 280"/>
                <p:cNvSpPr>
                  <a:spLocks noChangeAspect="1"/>
                </p:cNvSpPr>
                <p:nvPr/>
              </p:nvSpPr>
              <p:spPr bwMode="auto">
                <a:xfrm>
                  <a:off x="5225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0" y="82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0" y="82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37" name="Freeform 279"/>
                <p:cNvSpPr>
                  <a:spLocks noChangeAspect="1"/>
                </p:cNvSpPr>
                <p:nvPr/>
              </p:nvSpPr>
              <p:spPr bwMode="auto">
                <a:xfrm>
                  <a:off x="5409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2" y="82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2" y="82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38" name="Freeform 278"/>
                <p:cNvSpPr>
                  <a:spLocks noChangeAspect="1"/>
                </p:cNvSpPr>
                <p:nvPr/>
              </p:nvSpPr>
              <p:spPr bwMode="auto">
                <a:xfrm>
                  <a:off x="5593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3" y="82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3" y="82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39" name="Freeform 277"/>
                <p:cNvSpPr>
                  <a:spLocks noChangeAspect="1"/>
                </p:cNvSpPr>
                <p:nvPr/>
              </p:nvSpPr>
              <p:spPr bwMode="auto">
                <a:xfrm>
                  <a:off x="5870" y="8894"/>
                  <a:ext cx="65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226" y="218"/>
                    </a:cxn>
                    <a:cxn ang="0">
                      <a:pos x="22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6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226" y="218"/>
                      </a:lnTo>
                      <a:lnTo>
                        <a:pt x="2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40" name="Freeform 276"/>
                <p:cNvSpPr>
                  <a:spLocks noChangeAspect="1"/>
                </p:cNvSpPr>
                <p:nvPr/>
              </p:nvSpPr>
              <p:spPr bwMode="auto">
                <a:xfrm>
                  <a:off x="5225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0" y="218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0" y="218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41" name="Freeform 275"/>
                <p:cNvSpPr>
                  <a:spLocks noChangeAspect="1"/>
                </p:cNvSpPr>
                <p:nvPr/>
              </p:nvSpPr>
              <p:spPr bwMode="auto">
                <a:xfrm>
                  <a:off x="5409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2" y="218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2" y="218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42" name="Freeform 274"/>
                <p:cNvSpPr>
                  <a:spLocks noChangeAspect="1"/>
                </p:cNvSpPr>
                <p:nvPr/>
              </p:nvSpPr>
              <p:spPr bwMode="auto">
                <a:xfrm>
                  <a:off x="5593" y="8894"/>
                  <a:ext cx="158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3" y="218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3" y="218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43" name="Freeform 273"/>
                <p:cNvSpPr>
                  <a:spLocks noChangeAspect="1"/>
                </p:cNvSpPr>
                <p:nvPr/>
              </p:nvSpPr>
              <p:spPr bwMode="auto">
                <a:xfrm>
                  <a:off x="5777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5"/>
                    </a:cxn>
                    <a:cxn ang="0">
                      <a:pos x="544" y="85"/>
                    </a:cxn>
                    <a:cxn ang="0">
                      <a:pos x="54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4" h="8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544" y="85"/>
                      </a:lnTo>
                      <a:lnTo>
                        <a:pt x="5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44" name="Freeform 272"/>
                <p:cNvSpPr>
                  <a:spLocks noChangeAspect="1"/>
                </p:cNvSpPr>
                <p:nvPr/>
              </p:nvSpPr>
              <p:spPr bwMode="auto">
                <a:xfrm>
                  <a:off x="5652" y="8755"/>
                  <a:ext cx="237" cy="47"/>
                </a:xfrm>
                <a:custGeom>
                  <a:avLst/>
                  <a:gdLst/>
                  <a:ahLst/>
                  <a:cxnLst>
                    <a:cxn ang="0">
                      <a:pos x="0" y="188"/>
                    </a:cxn>
                    <a:cxn ang="0">
                      <a:pos x="0" y="0"/>
                    </a:cxn>
                    <a:cxn ang="0">
                      <a:pos x="816" y="0"/>
                    </a:cxn>
                    <a:cxn ang="0">
                      <a:pos x="816" y="188"/>
                    </a:cxn>
                    <a:cxn ang="0">
                      <a:pos x="747" y="188"/>
                    </a:cxn>
                    <a:cxn ang="0">
                      <a:pos x="747" y="80"/>
                    </a:cxn>
                    <a:cxn ang="0">
                      <a:pos x="68" y="80"/>
                    </a:cxn>
                    <a:cxn ang="0">
                      <a:pos x="68" y="188"/>
                    </a:cxn>
                    <a:cxn ang="0">
                      <a:pos x="0" y="188"/>
                    </a:cxn>
                    <a:cxn ang="0">
                      <a:pos x="0" y="188"/>
                    </a:cxn>
                    <a:cxn ang="0">
                      <a:pos x="0" y="188"/>
                    </a:cxn>
                  </a:cxnLst>
                  <a:rect l="0" t="0" r="r" b="b"/>
                  <a:pathLst>
                    <a:path w="816" h="188">
                      <a:moveTo>
                        <a:pt x="0" y="188"/>
                      </a:moveTo>
                      <a:lnTo>
                        <a:pt x="0" y="0"/>
                      </a:lnTo>
                      <a:lnTo>
                        <a:pt x="816" y="0"/>
                      </a:lnTo>
                      <a:lnTo>
                        <a:pt x="816" y="188"/>
                      </a:lnTo>
                      <a:lnTo>
                        <a:pt x="747" y="188"/>
                      </a:lnTo>
                      <a:lnTo>
                        <a:pt x="747" y="80"/>
                      </a:lnTo>
                      <a:lnTo>
                        <a:pt x="68" y="80"/>
                      </a:lnTo>
                      <a:lnTo>
                        <a:pt x="68" y="188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45" name="Freeform 271"/>
                <p:cNvSpPr>
                  <a:spLocks noChangeAspect="1"/>
                </p:cNvSpPr>
                <p:nvPr/>
              </p:nvSpPr>
              <p:spPr bwMode="auto">
                <a:xfrm>
                  <a:off x="5270" y="8609"/>
                  <a:ext cx="192" cy="199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0" y="0"/>
                    </a:cxn>
                    <a:cxn ang="0">
                      <a:pos x="657" y="0"/>
                    </a:cxn>
                    <a:cxn ang="0">
                      <a:pos x="657" y="816"/>
                    </a:cxn>
                    <a:cxn ang="0">
                      <a:pos x="588" y="816"/>
                    </a:cxn>
                    <a:cxn ang="0">
                      <a:pos x="588" y="81"/>
                    </a:cxn>
                    <a:cxn ang="0">
                      <a:pos x="68" y="81"/>
                    </a:cxn>
                    <a:cxn ang="0">
                      <a:pos x="68" y="816"/>
                    </a:cxn>
                    <a:cxn ang="0">
                      <a:pos x="0" y="816"/>
                    </a:cxn>
                    <a:cxn ang="0">
                      <a:pos x="0" y="816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657" h="816">
                      <a:moveTo>
                        <a:pt x="0" y="816"/>
                      </a:moveTo>
                      <a:lnTo>
                        <a:pt x="0" y="0"/>
                      </a:lnTo>
                      <a:lnTo>
                        <a:pt x="657" y="0"/>
                      </a:lnTo>
                      <a:lnTo>
                        <a:pt x="657" y="816"/>
                      </a:lnTo>
                      <a:lnTo>
                        <a:pt x="588" y="816"/>
                      </a:lnTo>
                      <a:lnTo>
                        <a:pt x="588" y="81"/>
                      </a:lnTo>
                      <a:lnTo>
                        <a:pt x="68" y="81"/>
                      </a:lnTo>
                      <a:lnTo>
                        <a:pt x="68" y="816"/>
                      </a:lnTo>
                      <a:lnTo>
                        <a:pt x="0" y="8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46" name="Freeform 270"/>
                <p:cNvSpPr>
                  <a:spLocks noChangeAspect="1"/>
                </p:cNvSpPr>
                <p:nvPr/>
              </p:nvSpPr>
              <p:spPr bwMode="auto">
                <a:xfrm>
                  <a:off x="5270" y="8550"/>
                  <a:ext cx="19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245"/>
                    </a:cxn>
                    <a:cxn ang="0">
                      <a:pos x="499" y="245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7" h="245">
                      <a:moveTo>
                        <a:pt x="0" y="0"/>
                      </a:moveTo>
                      <a:lnTo>
                        <a:pt x="159" y="245"/>
                      </a:lnTo>
                      <a:lnTo>
                        <a:pt x="499" y="245"/>
                      </a:lnTo>
                      <a:lnTo>
                        <a:pt x="6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47" name="Freeform 269"/>
                <p:cNvSpPr>
                  <a:spLocks noChangeAspect="1"/>
                </p:cNvSpPr>
                <p:nvPr/>
              </p:nvSpPr>
              <p:spPr bwMode="auto">
                <a:xfrm>
                  <a:off x="5270" y="8505"/>
                  <a:ext cx="192" cy="45"/>
                </a:xfrm>
                <a:custGeom>
                  <a:avLst/>
                  <a:gdLst/>
                  <a:ahLst/>
                  <a:cxnLst>
                    <a:cxn ang="0">
                      <a:pos x="657" y="188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188"/>
                    </a:cxn>
                    <a:cxn ang="0">
                      <a:pos x="68" y="188"/>
                    </a:cxn>
                    <a:cxn ang="0">
                      <a:pos x="68" y="81"/>
                    </a:cxn>
                    <a:cxn ang="0">
                      <a:pos x="588" y="81"/>
                    </a:cxn>
                    <a:cxn ang="0">
                      <a:pos x="588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</a:cxnLst>
                  <a:rect l="0" t="0" r="r" b="b"/>
                  <a:pathLst>
                    <a:path w="657" h="188">
                      <a:moveTo>
                        <a:pt x="657" y="188"/>
                      </a:moveTo>
                      <a:lnTo>
                        <a:pt x="657" y="0"/>
                      </a:ln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68" y="188"/>
                      </a:lnTo>
                      <a:lnTo>
                        <a:pt x="68" y="81"/>
                      </a:lnTo>
                      <a:lnTo>
                        <a:pt x="588" y="81"/>
                      </a:lnTo>
                      <a:lnTo>
                        <a:pt x="588" y="188"/>
                      </a:lnTo>
                      <a:lnTo>
                        <a:pt x="657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48" name="Freeform 268"/>
                <p:cNvSpPr>
                  <a:spLocks noChangeAspect="1"/>
                </p:cNvSpPr>
                <p:nvPr/>
              </p:nvSpPr>
              <p:spPr bwMode="auto">
                <a:xfrm>
                  <a:off x="5284" y="8656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49" name="Freeform 267"/>
                <p:cNvSpPr>
                  <a:spLocks noChangeAspect="1"/>
                </p:cNvSpPr>
                <p:nvPr/>
              </p:nvSpPr>
              <p:spPr bwMode="auto">
                <a:xfrm>
                  <a:off x="5284" y="8702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50" name="Freeform 266"/>
                <p:cNvSpPr>
                  <a:spLocks noChangeAspect="1"/>
                </p:cNvSpPr>
                <p:nvPr/>
              </p:nvSpPr>
              <p:spPr bwMode="auto">
                <a:xfrm>
                  <a:off x="5363" y="8412"/>
                  <a:ext cx="13" cy="99"/>
                </a:xfrm>
                <a:custGeom>
                  <a:avLst/>
                  <a:gdLst/>
                  <a:ahLst/>
                  <a:cxnLst>
                    <a:cxn ang="0">
                      <a:pos x="0" y="40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406"/>
                    </a:cxn>
                    <a:cxn ang="0">
                      <a:pos x="0" y="406"/>
                    </a:cxn>
                    <a:cxn ang="0">
                      <a:pos x="0" y="406"/>
                    </a:cxn>
                    <a:cxn ang="0">
                      <a:pos x="0" y="406"/>
                    </a:cxn>
                  </a:cxnLst>
                  <a:rect l="0" t="0" r="r" b="b"/>
                  <a:pathLst>
                    <a:path w="45" h="406">
                      <a:moveTo>
                        <a:pt x="0" y="406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406"/>
                      </a:ln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</p:grpSp>
          <p:sp>
            <p:nvSpPr>
              <p:cNvPr id="230" name="AutoShape 264"/>
              <p:cNvSpPr>
                <a:spLocks noChangeShapeType="1"/>
              </p:cNvSpPr>
              <p:nvPr/>
            </p:nvSpPr>
            <p:spPr bwMode="auto">
              <a:xfrm>
                <a:off x="1799" y="8117"/>
                <a:ext cx="271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pic>
          <p:nvPicPr>
            <p:cNvPr id="228" name="Imag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2541" y="2024989"/>
              <a:ext cx="720659" cy="227282"/>
            </a:xfrm>
            <a:prstGeom prst="rect">
              <a:avLst/>
            </a:prstGeom>
            <a:noFill/>
          </p:spPr>
        </p:pic>
      </p:grpSp>
      <p:grpSp>
        <p:nvGrpSpPr>
          <p:cNvPr id="251" name="Groupe 61"/>
          <p:cNvGrpSpPr/>
          <p:nvPr/>
        </p:nvGrpSpPr>
        <p:grpSpPr>
          <a:xfrm>
            <a:off x="5577111" y="1339383"/>
            <a:ext cx="1436343" cy="1153759"/>
            <a:chOff x="3503958" y="2075663"/>
            <a:chExt cx="2337227" cy="1766210"/>
          </a:xfrm>
        </p:grpSpPr>
        <p:sp>
          <p:nvSpPr>
            <p:cNvPr id="252" name="AutoShape 179"/>
            <p:cNvSpPr>
              <a:spLocks noChangeArrowheads="1"/>
            </p:cNvSpPr>
            <p:nvPr/>
          </p:nvSpPr>
          <p:spPr bwMode="auto">
            <a:xfrm>
              <a:off x="5120059" y="2288787"/>
              <a:ext cx="721126" cy="873643"/>
            </a:xfrm>
            <a:prstGeom prst="irregularSeal1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 dirty="0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253" name="Arc 178"/>
            <p:cNvSpPr>
              <a:spLocks/>
            </p:cNvSpPr>
            <p:nvPr/>
          </p:nvSpPr>
          <p:spPr bwMode="auto">
            <a:xfrm rot="18119224">
              <a:off x="3313571" y="2266050"/>
              <a:ext cx="1766210" cy="13854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 dirty="0">
                <a:solidFill>
                  <a:prstClr val="black"/>
                </a:solidFill>
                <a:latin typeface="Tahoma" charset="0"/>
              </a:endParaRPr>
            </a:p>
          </p:txBody>
        </p:sp>
      </p:grpSp>
      <p:sp>
        <p:nvSpPr>
          <p:cNvPr id="254" name="Text Box 36"/>
          <p:cNvSpPr txBox="1">
            <a:spLocks noChangeArrowheads="1"/>
          </p:cNvSpPr>
          <p:nvPr/>
        </p:nvSpPr>
        <p:spPr bwMode="auto">
          <a:xfrm>
            <a:off x="4987582" y="2746506"/>
            <a:ext cx="4080233" cy="62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1" dirty="0">
                <a:solidFill>
                  <a:srgbClr val="FF0000"/>
                </a:solidFill>
                <a:latin typeface="Trebuchet MS"/>
                <a:ea typeface="Calibri" pitchFamily="34" charset="0"/>
                <a:cs typeface="Trebuchet MS"/>
              </a:rPr>
              <a:t>Quelles que soient les instructions antérieures, n’atterrissez pas pour le moment.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4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255" name="Group 316"/>
          <p:cNvGrpSpPr>
            <a:grpSpLocks/>
          </p:cNvGrpSpPr>
          <p:nvPr/>
        </p:nvGrpSpPr>
        <p:grpSpPr bwMode="auto">
          <a:xfrm rot="15600000" flipH="1" flipV="1">
            <a:off x="2503667" y="1277552"/>
            <a:ext cx="102833" cy="1619999"/>
            <a:chOff x="7840" y="8968"/>
            <a:chExt cx="201" cy="1805"/>
          </a:xfrm>
        </p:grpSpPr>
        <p:sp>
          <p:nvSpPr>
            <p:cNvPr id="256" name="AutoShape 319"/>
            <p:cNvSpPr>
              <a:spLocks noChangeAspect="1" noChangeArrowheads="1"/>
            </p:cNvSpPr>
            <p:nvPr/>
          </p:nvSpPr>
          <p:spPr bwMode="auto">
            <a:xfrm>
              <a:off x="7840" y="8968"/>
              <a:ext cx="201" cy="59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257" name="AutoShape 318"/>
            <p:cNvSpPr>
              <a:spLocks noChangeAspect="1" noChangeArrowheads="1"/>
            </p:cNvSpPr>
            <p:nvPr/>
          </p:nvSpPr>
          <p:spPr bwMode="auto">
            <a:xfrm>
              <a:off x="7870" y="9673"/>
              <a:ext cx="142" cy="47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258" name="AutoShape 317"/>
            <p:cNvSpPr>
              <a:spLocks noChangeAspect="1" noChangeArrowheads="1"/>
            </p:cNvSpPr>
            <p:nvPr/>
          </p:nvSpPr>
          <p:spPr bwMode="auto">
            <a:xfrm>
              <a:off x="7900" y="10282"/>
              <a:ext cx="102" cy="49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1">
                <a:solidFill>
                  <a:prstClr val="black"/>
                </a:solidFill>
                <a:latin typeface="Tahoma" charset="0"/>
              </a:endParaRPr>
            </a:p>
          </p:txBody>
        </p:sp>
      </p:grpSp>
      <p:grpSp>
        <p:nvGrpSpPr>
          <p:cNvPr id="259" name="Grouper 258"/>
          <p:cNvGrpSpPr/>
          <p:nvPr/>
        </p:nvGrpSpPr>
        <p:grpSpPr>
          <a:xfrm>
            <a:off x="1373175" y="1834175"/>
            <a:ext cx="2723060" cy="975444"/>
            <a:chOff x="1270000" y="2024647"/>
            <a:chExt cx="2723059" cy="975442"/>
          </a:xfrm>
        </p:grpSpPr>
        <p:grpSp>
          <p:nvGrpSpPr>
            <p:cNvPr id="260" name="Group 263"/>
            <p:cNvGrpSpPr>
              <a:grpSpLocks/>
            </p:cNvGrpSpPr>
            <p:nvPr/>
          </p:nvGrpSpPr>
          <p:grpSpPr bwMode="auto">
            <a:xfrm>
              <a:off x="1270000" y="2306678"/>
              <a:ext cx="2712803" cy="693411"/>
              <a:chOff x="1784" y="7367"/>
              <a:chExt cx="2732" cy="750"/>
            </a:xfrm>
          </p:grpSpPr>
          <p:grpSp>
            <p:nvGrpSpPr>
              <p:cNvPr id="262" name="Group 265"/>
              <p:cNvGrpSpPr>
                <a:grpSpLocks noChangeAspect="1"/>
              </p:cNvGrpSpPr>
              <p:nvPr/>
            </p:nvGrpSpPr>
            <p:grpSpPr bwMode="auto">
              <a:xfrm>
                <a:off x="1773" y="7336"/>
                <a:ext cx="960" cy="745"/>
                <a:chOff x="5132" y="8412"/>
                <a:chExt cx="902" cy="582"/>
              </a:xfrm>
            </p:grpSpPr>
            <p:sp>
              <p:nvSpPr>
                <p:cNvPr id="264" name="Freeform 285"/>
                <p:cNvSpPr>
                  <a:spLocks noChangeAspect="1"/>
                </p:cNvSpPr>
                <p:nvPr/>
              </p:nvSpPr>
              <p:spPr bwMode="auto">
                <a:xfrm>
                  <a:off x="5282" y="8517"/>
                  <a:ext cx="167" cy="288"/>
                </a:xfrm>
                <a:custGeom>
                  <a:avLst/>
                  <a:gdLst/>
                  <a:ahLst/>
                  <a:cxnLst>
                    <a:cxn ang="0">
                      <a:pos x="0" y="1185"/>
                    </a:cxn>
                    <a:cxn ang="0">
                      <a:pos x="0" y="424"/>
                    </a:cxn>
                    <a:cxn ang="0">
                      <a:pos x="182" y="424"/>
                    </a:cxn>
                    <a:cxn ang="0">
                      <a:pos x="0" y="133"/>
                    </a:cxn>
                    <a:cxn ang="0">
                      <a:pos x="0" y="0"/>
                    </a:cxn>
                    <a:cxn ang="0">
                      <a:pos x="574" y="0"/>
                    </a:cxn>
                    <a:cxn ang="0">
                      <a:pos x="574" y="133"/>
                    </a:cxn>
                    <a:cxn ang="0">
                      <a:pos x="400" y="424"/>
                    </a:cxn>
                    <a:cxn ang="0">
                      <a:pos x="574" y="424"/>
                    </a:cxn>
                    <a:cxn ang="0">
                      <a:pos x="574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  <a:cxn ang="0">
                      <a:pos x="0" y="1185"/>
                    </a:cxn>
                  </a:cxnLst>
                  <a:rect l="0" t="0" r="r" b="b"/>
                  <a:pathLst>
                    <a:path w="574" h="1185">
                      <a:moveTo>
                        <a:pt x="0" y="1185"/>
                      </a:moveTo>
                      <a:lnTo>
                        <a:pt x="0" y="424"/>
                      </a:lnTo>
                      <a:lnTo>
                        <a:pt x="182" y="424"/>
                      </a:lnTo>
                      <a:lnTo>
                        <a:pt x="0" y="133"/>
                      </a:lnTo>
                      <a:lnTo>
                        <a:pt x="0" y="0"/>
                      </a:lnTo>
                      <a:lnTo>
                        <a:pt x="574" y="0"/>
                      </a:lnTo>
                      <a:lnTo>
                        <a:pt x="574" y="133"/>
                      </a:lnTo>
                      <a:lnTo>
                        <a:pt x="400" y="424"/>
                      </a:lnTo>
                      <a:lnTo>
                        <a:pt x="574" y="424"/>
                      </a:lnTo>
                      <a:lnTo>
                        <a:pt x="574" y="1185"/>
                      </a:lnTo>
                      <a:lnTo>
                        <a:pt x="0" y="1185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65" name="Freeform 284"/>
                <p:cNvSpPr>
                  <a:spLocks noChangeAspect="1"/>
                </p:cNvSpPr>
                <p:nvPr/>
              </p:nvSpPr>
              <p:spPr bwMode="auto">
                <a:xfrm>
                  <a:off x="5663" y="8768"/>
                  <a:ext cx="215" cy="37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0"/>
                    </a:cxn>
                    <a:cxn ang="0">
                      <a:pos x="745" y="0"/>
                    </a:cxn>
                    <a:cxn ang="0">
                      <a:pos x="745" y="158"/>
                    </a:cxn>
                    <a:cxn ang="0">
                      <a:pos x="0" y="158"/>
                    </a:cxn>
                    <a:cxn ang="0">
                      <a:pos x="0" y="15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745" h="158">
                      <a:moveTo>
                        <a:pt x="0" y="158"/>
                      </a:moveTo>
                      <a:lnTo>
                        <a:pt x="0" y="0"/>
                      </a:lnTo>
                      <a:lnTo>
                        <a:pt x="745" y="0"/>
                      </a:lnTo>
                      <a:lnTo>
                        <a:pt x="745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E8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66" name="Freeform 283"/>
                <p:cNvSpPr>
                  <a:spLocks noChangeAspect="1"/>
                </p:cNvSpPr>
                <p:nvPr/>
              </p:nvSpPr>
              <p:spPr bwMode="auto">
                <a:xfrm>
                  <a:off x="5187" y="8811"/>
                  <a:ext cx="785" cy="171"/>
                </a:xfrm>
                <a:custGeom>
                  <a:avLst/>
                  <a:gdLst/>
                  <a:ahLst/>
                  <a:cxnLst>
                    <a:cxn ang="0">
                      <a:pos x="0" y="700"/>
                    </a:cxn>
                    <a:cxn ang="0">
                      <a:pos x="0" y="0"/>
                    </a:cxn>
                    <a:cxn ang="0">
                      <a:pos x="2709" y="0"/>
                    </a:cxn>
                    <a:cxn ang="0">
                      <a:pos x="2709" y="700"/>
                    </a:cxn>
                    <a:cxn ang="0">
                      <a:pos x="0" y="700"/>
                    </a:cxn>
                    <a:cxn ang="0">
                      <a:pos x="0" y="700"/>
                    </a:cxn>
                    <a:cxn ang="0">
                      <a:pos x="0" y="700"/>
                    </a:cxn>
                  </a:cxnLst>
                  <a:rect l="0" t="0" r="r" b="b"/>
                  <a:pathLst>
                    <a:path w="2709" h="700">
                      <a:moveTo>
                        <a:pt x="0" y="700"/>
                      </a:moveTo>
                      <a:lnTo>
                        <a:pt x="0" y="0"/>
                      </a:lnTo>
                      <a:lnTo>
                        <a:pt x="2709" y="0"/>
                      </a:lnTo>
                      <a:lnTo>
                        <a:pt x="2709" y="700"/>
                      </a:lnTo>
                      <a:lnTo>
                        <a:pt x="0" y="700"/>
                      </a:lnTo>
                      <a:close/>
                    </a:path>
                  </a:pathLst>
                </a:custGeom>
                <a:solidFill>
                  <a:srgbClr val="C1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67" name="Freeform 282"/>
                <p:cNvSpPr>
                  <a:spLocks noChangeAspect="1"/>
                </p:cNvSpPr>
                <p:nvPr/>
              </p:nvSpPr>
              <p:spPr bwMode="auto">
                <a:xfrm>
                  <a:off x="5178" y="8802"/>
                  <a:ext cx="804" cy="177"/>
                </a:xfrm>
                <a:custGeom>
                  <a:avLst/>
                  <a:gdLst/>
                  <a:ahLst/>
                  <a:cxnLst>
                    <a:cxn ang="0">
                      <a:pos x="0" y="734"/>
                    </a:cxn>
                    <a:cxn ang="0">
                      <a:pos x="0" y="0"/>
                    </a:cxn>
                    <a:cxn ang="0">
                      <a:pos x="2766" y="0"/>
                    </a:cxn>
                    <a:cxn ang="0">
                      <a:pos x="2766" y="734"/>
                    </a:cxn>
                    <a:cxn ang="0">
                      <a:pos x="2699" y="734"/>
                    </a:cxn>
                    <a:cxn ang="0">
                      <a:pos x="2699" y="83"/>
                    </a:cxn>
                    <a:cxn ang="0">
                      <a:pos x="68" y="83"/>
                    </a:cxn>
                    <a:cxn ang="0">
                      <a:pos x="68" y="734"/>
                    </a:cxn>
                    <a:cxn ang="0">
                      <a:pos x="0" y="734"/>
                    </a:cxn>
                    <a:cxn ang="0">
                      <a:pos x="0" y="734"/>
                    </a:cxn>
                    <a:cxn ang="0">
                      <a:pos x="0" y="734"/>
                    </a:cxn>
                  </a:cxnLst>
                  <a:rect l="0" t="0" r="r" b="b"/>
                  <a:pathLst>
                    <a:path w="2766" h="734">
                      <a:moveTo>
                        <a:pt x="0" y="734"/>
                      </a:moveTo>
                      <a:lnTo>
                        <a:pt x="0" y="0"/>
                      </a:lnTo>
                      <a:lnTo>
                        <a:pt x="2766" y="0"/>
                      </a:lnTo>
                      <a:lnTo>
                        <a:pt x="2766" y="734"/>
                      </a:lnTo>
                      <a:lnTo>
                        <a:pt x="2699" y="734"/>
                      </a:lnTo>
                      <a:lnTo>
                        <a:pt x="2699" y="83"/>
                      </a:lnTo>
                      <a:lnTo>
                        <a:pt x="68" y="83"/>
                      </a:lnTo>
                      <a:lnTo>
                        <a:pt x="68" y="734"/>
                      </a:lnTo>
                      <a:lnTo>
                        <a:pt x="0" y="7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68" name="Freeform 281"/>
                <p:cNvSpPr>
                  <a:spLocks noChangeAspect="1"/>
                </p:cNvSpPr>
                <p:nvPr/>
              </p:nvSpPr>
              <p:spPr bwMode="auto">
                <a:xfrm>
                  <a:off x="5132" y="8894"/>
                  <a:ext cx="902" cy="100"/>
                </a:xfrm>
                <a:custGeom>
                  <a:avLst/>
                  <a:gdLst/>
                  <a:ahLst/>
                  <a:cxnLst>
                    <a:cxn ang="0">
                      <a:pos x="0" y="407"/>
                    </a:cxn>
                    <a:cxn ang="0">
                      <a:pos x="3108" y="407"/>
                    </a:cxn>
                    <a:cxn ang="0">
                      <a:pos x="3108" y="324"/>
                    </a:cxn>
                    <a:cxn ang="0">
                      <a:pos x="2450" y="324"/>
                    </a:cxn>
                    <a:cxn ang="0">
                      <a:pos x="2450" y="0"/>
                    </a:cxn>
                    <a:cxn ang="0">
                      <a:pos x="2224" y="0"/>
                    </a:cxn>
                    <a:cxn ang="0">
                      <a:pos x="2224" y="324"/>
                    </a:cxn>
                    <a:cxn ang="0">
                      <a:pos x="0" y="324"/>
                    </a:cxn>
                    <a:cxn ang="0">
                      <a:pos x="0" y="407"/>
                    </a:cxn>
                    <a:cxn ang="0">
                      <a:pos x="0" y="407"/>
                    </a:cxn>
                    <a:cxn ang="0">
                      <a:pos x="0" y="407"/>
                    </a:cxn>
                  </a:cxnLst>
                  <a:rect l="0" t="0" r="r" b="b"/>
                  <a:pathLst>
                    <a:path w="3108" h="407">
                      <a:moveTo>
                        <a:pt x="0" y="407"/>
                      </a:moveTo>
                      <a:lnTo>
                        <a:pt x="3108" y="407"/>
                      </a:lnTo>
                      <a:lnTo>
                        <a:pt x="3108" y="324"/>
                      </a:lnTo>
                      <a:lnTo>
                        <a:pt x="2450" y="324"/>
                      </a:lnTo>
                      <a:lnTo>
                        <a:pt x="2450" y="0"/>
                      </a:lnTo>
                      <a:lnTo>
                        <a:pt x="2224" y="0"/>
                      </a:lnTo>
                      <a:lnTo>
                        <a:pt x="2224" y="324"/>
                      </a:lnTo>
                      <a:lnTo>
                        <a:pt x="0" y="324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69" name="Freeform 280"/>
                <p:cNvSpPr>
                  <a:spLocks noChangeAspect="1"/>
                </p:cNvSpPr>
                <p:nvPr/>
              </p:nvSpPr>
              <p:spPr bwMode="auto">
                <a:xfrm>
                  <a:off x="5225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0" y="82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0" y="82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70" name="Freeform 279"/>
                <p:cNvSpPr>
                  <a:spLocks noChangeAspect="1"/>
                </p:cNvSpPr>
                <p:nvPr/>
              </p:nvSpPr>
              <p:spPr bwMode="auto">
                <a:xfrm>
                  <a:off x="5409" y="8847"/>
                  <a:ext cx="157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2" y="82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2" y="82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71" name="Freeform 278"/>
                <p:cNvSpPr>
                  <a:spLocks noChangeAspect="1"/>
                </p:cNvSpPr>
                <p:nvPr/>
              </p:nvSpPr>
              <p:spPr bwMode="auto">
                <a:xfrm>
                  <a:off x="5593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2"/>
                    </a:cxn>
                    <a:cxn ang="0">
                      <a:pos x="543" y="82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82">
                      <a:moveTo>
                        <a:pt x="0" y="0"/>
                      </a:moveTo>
                      <a:lnTo>
                        <a:pt x="0" y="82"/>
                      </a:lnTo>
                      <a:lnTo>
                        <a:pt x="543" y="82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72" name="Freeform 277"/>
                <p:cNvSpPr>
                  <a:spLocks noChangeAspect="1"/>
                </p:cNvSpPr>
                <p:nvPr/>
              </p:nvSpPr>
              <p:spPr bwMode="auto">
                <a:xfrm>
                  <a:off x="5870" y="8894"/>
                  <a:ext cx="65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226" y="218"/>
                    </a:cxn>
                    <a:cxn ang="0">
                      <a:pos x="22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6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226" y="218"/>
                      </a:lnTo>
                      <a:lnTo>
                        <a:pt x="2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73" name="Freeform 276"/>
                <p:cNvSpPr>
                  <a:spLocks noChangeAspect="1"/>
                </p:cNvSpPr>
                <p:nvPr/>
              </p:nvSpPr>
              <p:spPr bwMode="auto">
                <a:xfrm>
                  <a:off x="5225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0" y="218"/>
                    </a:cxn>
                    <a:cxn ang="0">
                      <a:pos x="54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0" y="218"/>
                      </a:lnTo>
                      <a:lnTo>
                        <a:pt x="5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74" name="Freeform 275"/>
                <p:cNvSpPr>
                  <a:spLocks noChangeAspect="1"/>
                </p:cNvSpPr>
                <p:nvPr/>
              </p:nvSpPr>
              <p:spPr bwMode="auto">
                <a:xfrm>
                  <a:off x="5409" y="8894"/>
                  <a:ext cx="157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2" y="218"/>
                    </a:cxn>
                    <a:cxn ang="0">
                      <a:pos x="54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2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2" y="218"/>
                      </a:lnTo>
                      <a:lnTo>
                        <a:pt x="5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75" name="Freeform 274"/>
                <p:cNvSpPr>
                  <a:spLocks noChangeAspect="1"/>
                </p:cNvSpPr>
                <p:nvPr/>
              </p:nvSpPr>
              <p:spPr bwMode="auto">
                <a:xfrm>
                  <a:off x="5593" y="8894"/>
                  <a:ext cx="158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8"/>
                    </a:cxn>
                    <a:cxn ang="0">
                      <a:pos x="543" y="218"/>
                    </a:cxn>
                    <a:cxn ang="0">
                      <a:pos x="54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3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543" y="218"/>
                      </a:lnTo>
                      <a:lnTo>
                        <a:pt x="5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76" name="Freeform 273"/>
                <p:cNvSpPr>
                  <a:spLocks noChangeAspect="1"/>
                </p:cNvSpPr>
                <p:nvPr/>
              </p:nvSpPr>
              <p:spPr bwMode="auto">
                <a:xfrm>
                  <a:off x="5777" y="8847"/>
                  <a:ext cx="158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5"/>
                    </a:cxn>
                    <a:cxn ang="0">
                      <a:pos x="544" y="85"/>
                    </a:cxn>
                    <a:cxn ang="0">
                      <a:pos x="54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4" h="8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544" y="85"/>
                      </a:lnTo>
                      <a:lnTo>
                        <a:pt x="5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77" name="Freeform 272"/>
                <p:cNvSpPr>
                  <a:spLocks noChangeAspect="1"/>
                </p:cNvSpPr>
                <p:nvPr/>
              </p:nvSpPr>
              <p:spPr bwMode="auto">
                <a:xfrm>
                  <a:off x="5652" y="8755"/>
                  <a:ext cx="237" cy="47"/>
                </a:xfrm>
                <a:custGeom>
                  <a:avLst/>
                  <a:gdLst/>
                  <a:ahLst/>
                  <a:cxnLst>
                    <a:cxn ang="0">
                      <a:pos x="0" y="188"/>
                    </a:cxn>
                    <a:cxn ang="0">
                      <a:pos x="0" y="0"/>
                    </a:cxn>
                    <a:cxn ang="0">
                      <a:pos x="816" y="0"/>
                    </a:cxn>
                    <a:cxn ang="0">
                      <a:pos x="816" y="188"/>
                    </a:cxn>
                    <a:cxn ang="0">
                      <a:pos x="747" y="188"/>
                    </a:cxn>
                    <a:cxn ang="0">
                      <a:pos x="747" y="80"/>
                    </a:cxn>
                    <a:cxn ang="0">
                      <a:pos x="68" y="80"/>
                    </a:cxn>
                    <a:cxn ang="0">
                      <a:pos x="68" y="188"/>
                    </a:cxn>
                    <a:cxn ang="0">
                      <a:pos x="0" y="188"/>
                    </a:cxn>
                    <a:cxn ang="0">
                      <a:pos x="0" y="188"/>
                    </a:cxn>
                    <a:cxn ang="0">
                      <a:pos x="0" y="188"/>
                    </a:cxn>
                  </a:cxnLst>
                  <a:rect l="0" t="0" r="r" b="b"/>
                  <a:pathLst>
                    <a:path w="816" h="188">
                      <a:moveTo>
                        <a:pt x="0" y="188"/>
                      </a:moveTo>
                      <a:lnTo>
                        <a:pt x="0" y="0"/>
                      </a:lnTo>
                      <a:lnTo>
                        <a:pt x="816" y="0"/>
                      </a:lnTo>
                      <a:lnTo>
                        <a:pt x="816" y="188"/>
                      </a:lnTo>
                      <a:lnTo>
                        <a:pt x="747" y="188"/>
                      </a:lnTo>
                      <a:lnTo>
                        <a:pt x="747" y="80"/>
                      </a:lnTo>
                      <a:lnTo>
                        <a:pt x="68" y="80"/>
                      </a:lnTo>
                      <a:lnTo>
                        <a:pt x="68" y="188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78" name="Freeform 271"/>
                <p:cNvSpPr>
                  <a:spLocks noChangeAspect="1"/>
                </p:cNvSpPr>
                <p:nvPr/>
              </p:nvSpPr>
              <p:spPr bwMode="auto">
                <a:xfrm>
                  <a:off x="5270" y="8609"/>
                  <a:ext cx="192" cy="199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0" y="0"/>
                    </a:cxn>
                    <a:cxn ang="0">
                      <a:pos x="657" y="0"/>
                    </a:cxn>
                    <a:cxn ang="0">
                      <a:pos x="657" y="816"/>
                    </a:cxn>
                    <a:cxn ang="0">
                      <a:pos x="588" y="816"/>
                    </a:cxn>
                    <a:cxn ang="0">
                      <a:pos x="588" y="81"/>
                    </a:cxn>
                    <a:cxn ang="0">
                      <a:pos x="68" y="81"/>
                    </a:cxn>
                    <a:cxn ang="0">
                      <a:pos x="68" y="816"/>
                    </a:cxn>
                    <a:cxn ang="0">
                      <a:pos x="0" y="816"/>
                    </a:cxn>
                    <a:cxn ang="0">
                      <a:pos x="0" y="816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657" h="816">
                      <a:moveTo>
                        <a:pt x="0" y="816"/>
                      </a:moveTo>
                      <a:lnTo>
                        <a:pt x="0" y="0"/>
                      </a:lnTo>
                      <a:lnTo>
                        <a:pt x="657" y="0"/>
                      </a:lnTo>
                      <a:lnTo>
                        <a:pt x="657" y="816"/>
                      </a:lnTo>
                      <a:lnTo>
                        <a:pt x="588" y="816"/>
                      </a:lnTo>
                      <a:lnTo>
                        <a:pt x="588" y="81"/>
                      </a:lnTo>
                      <a:lnTo>
                        <a:pt x="68" y="81"/>
                      </a:lnTo>
                      <a:lnTo>
                        <a:pt x="68" y="816"/>
                      </a:lnTo>
                      <a:lnTo>
                        <a:pt x="0" y="8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79" name="Freeform 270"/>
                <p:cNvSpPr>
                  <a:spLocks noChangeAspect="1"/>
                </p:cNvSpPr>
                <p:nvPr/>
              </p:nvSpPr>
              <p:spPr bwMode="auto">
                <a:xfrm>
                  <a:off x="5270" y="8550"/>
                  <a:ext cx="192" cy="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245"/>
                    </a:cxn>
                    <a:cxn ang="0">
                      <a:pos x="499" y="245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7" h="245">
                      <a:moveTo>
                        <a:pt x="0" y="0"/>
                      </a:moveTo>
                      <a:lnTo>
                        <a:pt x="159" y="245"/>
                      </a:lnTo>
                      <a:lnTo>
                        <a:pt x="499" y="245"/>
                      </a:lnTo>
                      <a:lnTo>
                        <a:pt x="6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80" name="Freeform 269"/>
                <p:cNvSpPr>
                  <a:spLocks noChangeAspect="1"/>
                </p:cNvSpPr>
                <p:nvPr/>
              </p:nvSpPr>
              <p:spPr bwMode="auto">
                <a:xfrm>
                  <a:off x="5270" y="8505"/>
                  <a:ext cx="192" cy="45"/>
                </a:xfrm>
                <a:custGeom>
                  <a:avLst/>
                  <a:gdLst/>
                  <a:ahLst/>
                  <a:cxnLst>
                    <a:cxn ang="0">
                      <a:pos x="657" y="188"/>
                    </a:cxn>
                    <a:cxn ang="0">
                      <a:pos x="657" y="0"/>
                    </a:cxn>
                    <a:cxn ang="0">
                      <a:pos x="0" y="0"/>
                    </a:cxn>
                    <a:cxn ang="0">
                      <a:pos x="0" y="188"/>
                    </a:cxn>
                    <a:cxn ang="0">
                      <a:pos x="68" y="188"/>
                    </a:cxn>
                    <a:cxn ang="0">
                      <a:pos x="68" y="81"/>
                    </a:cxn>
                    <a:cxn ang="0">
                      <a:pos x="588" y="81"/>
                    </a:cxn>
                    <a:cxn ang="0">
                      <a:pos x="588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  <a:cxn ang="0">
                      <a:pos x="657" y="188"/>
                    </a:cxn>
                  </a:cxnLst>
                  <a:rect l="0" t="0" r="r" b="b"/>
                  <a:pathLst>
                    <a:path w="657" h="188">
                      <a:moveTo>
                        <a:pt x="657" y="188"/>
                      </a:moveTo>
                      <a:lnTo>
                        <a:pt x="657" y="0"/>
                      </a:ln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68" y="188"/>
                      </a:lnTo>
                      <a:lnTo>
                        <a:pt x="68" y="81"/>
                      </a:lnTo>
                      <a:lnTo>
                        <a:pt x="588" y="81"/>
                      </a:lnTo>
                      <a:lnTo>
                        <a:pt x="588" y="188"/>
                      </a:lnTo>
                      <a:lnTo>
                        <a:pt x="657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81" name="Freeform 268"/>
                <p:cNvSpPr>
                  <a:spLocks noChangeAspect="1"/>
                </p:cNvSpPr>
                <p:nvPr/>
              </p:nvSpPr>
              <p:spPr bwMode="auto">
                <a:xfrm>
                  <a:off x="5284" y="8656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82" name="Freeform 267"/>
                <p:cNvSpPr>
                  <a:spLocks noChangeAspect="1"/>
                </p:cNvSpPr>
                <p:nvPr/>
              </p:nvSpPr>
              <p:spPr bwMode="auto">
                <a:xfrm>
                  <a:off x="5284" y="8702"/>
                  <a:ext cx="164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65" y="0"/>
                    </a:cxn>
                    <a:cxn ang="0">
                      <a:pos x="565" y="80"/>
                    </a:cxn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5" h="80">
                      <a:moveTo>
                        <a:pt x="0" y="0"/>
                      </a:moveTo>
                      <a:lnTo>
                        <a:pt x="565" y="0"/>
                      </a:lnTo>
                      <a:lnTo>
                        <a:pt x="565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283" name="Freeform 266"/>
                <p:cNvSpPr>
                  <a:spLocks noChangeAspect="1"/>
                </p:cNvSpPr>
                <p:nvPr/>
              </p:nvSpPr>
              <p:spPr bwMode="auto">
                <a:xfrm>
                  <a:off x="5363" y="8412"/>
                  <a:ext cx="13" cy="99"/>
                </a:xfrm>
                <a:custGeom>
                  <a:avLst/>
                  <a:gdLst/>
                  <a:ahLst/>
                  <a:cxnLst>
                    <a:cxn ang="0">
                      <a:pos x="0" y="406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406"/>
                    </a:cxn>
                    <a:cxn ang="0">
                      <a:pos x="0" y="406"/>
                    </a:cxn>
                    <a:cxn ang="0">
                      <a:pos x="0" y="406"/>
                    </a:cxn>
                    <a:cxn ang="0">
                      <a:pos x="0" y="406"/>
                    </a:cxn>
                  </a:cxnLst>
                  <a:rect l="0" t="0" r="r" b="b"/>
                  <a:pathLst>
                    <a:path w="45" h="406">
                      <a:moveTo>
                        <a:pt x="0" y="406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406"/>
                      </a:ln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3" rIns="91440" bIns="45723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</p:grpSp>
          <p:sp>
            <p:nvSpPr>
              <p:cNvPr id="263" name="AutoShape 264"/>
              <p:cNvSpPr>
                <a:spLocks noChangeShapeType="1"/>
              </p:cNvSpPr>
              <p:nvPr/>
            </p:nvSpPr>
            <p:spPr bwMode="auto">
              <a:xfrm>
                <a:off x="1799" y="8117"/>
                <a:ext cx="271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3" rIns="91440" bIns="45723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1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pic>
          <p:nvPicPr>
            <p:cNvPr id="261" name="Imag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72400" y="2024647"/>
              <a:ext cx="720659" cy="227282"/>
            </a:xfrm>
            <a:prstGeom prst="rect">
              <a:avLst/>
            </a:prstGeom>
            <a:noFill/>
          </p:spPr>
        </p:pic>
      </p:grpSp>
      <p:sp>
        <p:nvSpPr>
          <p:cNvPr id="284" name="Text Box 290"/>
          <p:cNvSpPr txBox="1">
            <a:spLocks noChangeAspect="1" noChangeArrowheads="1"/>
          </p:cNvSpPr>
          <p:nvPr/>
        </p:nvSpPr>
        <p:spPr bwMode="auto">
          <a:xfrm>
            <a:off x="1241323" y="2749288"/>
            <a:ext cx="3152897" cy="52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Atterrissez et gagnez l’aire de trafic</a:t>
            </a:r>
          </a:p>
        </p:txBody>
      </p:sp>
    </p:spTree>
    <p:extLst>
      <p:ext uri="{BB962C8B-B14F-4D97-AF65-F5344CB8AC3E}">
        <p14:creationId xmlns:p14="http://schemas.microsoft.com/office/powerpoint/2010/main" val="75865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192" grpId="0"/>
      <p:bldP spid="194" grpId="0" animBg="1"/>
      <p:bldP spid="195" grpId="0"/>
      <p:bldP spid="196" grpId="0" animBg="1"/>
      <p:bldP spid="197" grpId="0"/>
      <p:bldP spid="254" grpId="0"/>
      <p:bldP spid="2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71604" y="3679172"/>
            <a:ext cx="6248400" cy="3979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83B01-5706-FB44-8B10-1E1B0DF7B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1268761"/>
            <a:ext cx="7683500" cy="36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7" tIns="152353" bIns="38089" anchor="ctr">
            <a:prstTxWarp prst="textNoShape">
              <a:avLst/>
            </a:prstTxWarp>
            <a:spAutoFit/>
          </a:bodyPr>
          <a:lstStyle/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Les différents statuts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Règles en circuit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Infrastructures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Intégration et circuit d’aérodrome standard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Signalisations visuelle et lumineuse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Carte d’atterrissage à vue (VAC)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Fiche BASULM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endParaRPr lang="fr-FR" sz="1801" b="1" dirty="0">
              <a:ln w="1905"/>
              <a:solidFill>
                <a:srgbClr val="4F81B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ＭＳ Ｐゴシック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07230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ED62DC8-37CD-4B28-B407-B15A96278FDB}"/>
              </a:ext>
            </a:extLst>
          </p:cNvPr>
          <p:cNvSpPr txBox="1">
            <a:spLocks/>
          </p:cNvSpPr>
          <p:nvPr/>
        </p:nvSpPr>
        <p:spPr>
          <a:xfrm>
            <a:off x="204119" y="995491"/>
            <a:ext cx="8735761" cy="1548875"/>
          </a:xfrm>
          <a:prstGeom prst="rect">
            <a:avLst/>
          </a:prstGeom>
        </p:spPr>
        <p:txBody>
          <a:bodyPr vert="horz" lIns="91440" tIns="45723" rIns="91440" bIns="4572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333">
              <a:spcBef>
                <a:spcPts val="603"/>
              </a:spcBef>
              <a:spcAft>
                <a:spcPts val="603"/>
              </a:spcAft>
              <a:buNone/>
              <a:defRPr/>
            </a:pPr>
            <a:endParaRPr lang="fr-FR" sz="1401" dirty="0">
              <a:solidFill>
                <a:sysClr val="windowText" lastClr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84" indent="-228584" algn="just" defTabSz="914333">
              <a:spcBef>
                <a:spcPts val="603"/>
              </a:spcBef>
              <a:spcAft>
                <a:spcPts val="603"/>
              </a:spcAft>
              <a:defRPr/>
            </a:pPr>
            <a:r>
              <a:rPr lang="fr-FR" sz="1401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carte VAC (Visual Approach Chart) peut-être composée d’une carte d’approche à vue, d’une carte d’atterrissage à vue, suivies d’une ou plusieurs pages d’informations portant sur les consignes particulières à respecter ainsi que des renseignements.</a:t>
            </a:r>
          </a:p>
          <a:p>
            <a:pPr marL="228584" indent="-228584" algn="just" defTabSz="914333">
              <a:spcBef>
                <a:spcPts val="603"/>
              </a:spcBef>
              <a:spcAft>
                <a:spcPts val="603"/>
              </a:spcAft>
              <a:defRPr/>
            </a:pPr>
            <a:r>
              <a:rPr lang="fr-FR" sz="1401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Elles peuvent être téléchargées gratuitement sur le site du SIA : </a:t>
            </a:r>
            <a:r>
              <a:rPr lang="fr-FR" sz="1401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www.sia.aviation-civile.gouv.fr</a:t>
            </a:r>
            <a:r>
              <a:rPr lang="fr-FR" sz="1401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23FE9F-A3C3-4267-AD9F-2F9B3B3BB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24" y="2564904"/>
            <a:ext cx="8592150" cy="3761765"/>
          </a:xfrm>
          <a:prstGeom prst="rect">
            <a:avLst/>
          </a:prstGeom>
        </p:spPr>
      </p:pic>
      <p:sp>
        <p:nvSpPr>
          <p:cNvPr id="8" name="AutoShape 11">
            <a:extLst>
              <a:ext uri="{FF2B5EF4-FFF2-40B4-BE49-F238E27FC236}">
                <a16:creationId xmlns:a16="http://schemas.microsoft.com/office/drawing/2014/main" id="{9036ED98-309F-40E7-966C-11BD8DAB4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801" b="1" kern="0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Carte d’atterrissage à vue (VAC)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D6C6A085-0565-4455-9843-8021BA8D4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3" y="18313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45060F6-C6AE-41DC-8D9F-60AE0FC4D139}"/>
              </a:ext>
            </a:extLst>
          </p:cNvPr>
          <p:cNvSpPr/>
          <p:nvPr/>
        </p:nvSpPr>
        <p:spPr>
          <a:xfrm>
            <a:off x="755576" y="4293096"/>
            <a:ext cx="936104" cy="25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</p:spTree>
    <p:extLst>
      <p:ext uri="{BB962C8B-B14F-4D97-AF65-F5344CB8AC3E}">
        <p14:creationId xmlns:p14="http://schemas.microsoft.com/office/powerpoint/2010/main" val="2879434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1">
            <a:extLst>
              <a:ext uri="{FF2B5EF4-FFF2-40B4-BE49-F238E27FC236}">
                <a16:creationId xmlns:a16="http://schemas.microsoft.com/office/drawing/2014/main" id="{9036ED98-309F-40E7-966C-11BD8DAB4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91433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801" b="1" kern="0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Carte d’atterrissage à vue (VAC)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D6C6A085-0565-4455-9843-8021BA8D4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3" y="18313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745327DB-3071-4461-9229-0D204D892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61"/>
          <a:stretch/>
        </p:blipFill>
        <p:spPr>
          <a:xfrm>
            <a:off x="390490" y="1214935"/>
            <a:ext cx="8069942" cy="50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035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1562104" y="643972"/>
            <a:ext cx="6019803" cy="408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Les différents statuts d’aérodromes</a:t>
            </a: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190" name="ZoneTexte 189"/>
          <p:cNvSpPr txBox="1"/>
          <p:nvPr/>
        </p:nvSpPr>
        <p:spPr>
          <a:xfrm>
            <a:off x="481803" y="1532887"/>
            <a:ext cx="8145743" cy="815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3"/>
              </a:spcAft>
            </a:pPr>
            <a:r>
              <a:rPr lang="fr-FR" sz="1401" dirty="0">
                <a:solidFill>
                  <a:prstClr val="black"/>
                </a:solidFill>
                <a:latin typeface="Trebuchet MS"/>
                <a:cs typeface="Trebuchet MS"/>
              </a:rPr>
              <a:t>Le service de contrôle est rendu par un fonctionnaire de l'Aviation Civile qui régule et ordonne le trafic sur la fréquence tour (TWR).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1" dirty="0">
                <a:solidFill>
                  <a:prstClr val="black"/>
                </a:solidFill>
                <a:latin typeface="Trebuchet MS"/>
                <a:cs typeface="Trebuchet MS"/>
              </a:rPr>
              <a:t>La circulation des aéronefs, au sol et en vol est soumise à une </a:t>
            </a:r>
            <a:r>
              <a:rPr lang="fr-FR" sz="1401" b="1" dirty="0">
                <a:solidFill>
                  <a:prstClr val="black"/>
                </a:solidFill>
                <a:latin typeface="Trebuchet MS"/>
                <a:cs typeface="Trebuchet MS"/>
              </a:rPr>
              <a:t>clairance</a:t>
            </a:r>
            <a:r>
              <a:rPr lang="fr-FR" sz="1401" dirty="0">
                <a:solidFill>
                  <a:prstClr val="black"/>
                </a:solidFill>
                <a:latin typeface="Trebuchet MS"/>
                <a:cs typeface="Trebuchet MS"/>
              </a:rPr>
              <a:t> du contrôleur.</a:t>
            </a:r>
          </a:p>
        </p:txBody>
      </p:sp>
      <p:sp>
        <p:nvSpPr>
          <p:cNvPr id="193" name="Text Box 177"/>
          <p:cNvSpPr txBox="1">
            <a:spLocks noChangeArrowheads="1"/>
          </p:cNvSpPr>
          <p:nvPr/>
        </p:nvSpPr>
        <p:spPr bwMode="auto">
          <a:xfrm>
            <a:off x="2280457" y="1200786"/>
            <a:ext cx="4583113" cy="3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801" b="1" dirty="0">
                <a:solidFill>
                  <a:srgbClr val="C0504D"/>
                </a:solidFill>
                <a:latin typeface="Candara"/>
                <a:cs typeface="Trebuchet MS"/>
              </a:rPr>
              <a:t> 1/ Aérodrome contrôlé</a:t>
            </a:r>
          </a:p>
        </p:txBody>
      </p:sp>
      <p:sp>
        <p:nvSpPr>
          <p:cNvPr id="198" name="Text Box 177"/>
          <p:cNvSpPr txBox="1">
            <a:spLocks noChangeArrowheads="1"/>
          </p:cNvSpPr>
          <p:nvPr/>
        </p:nvSpPr>
        <p:spPr bwMode="auto">
          <a:xfrm>
            <a:off x="2274901" y="2420888"/>
            <a:ext cx="4583113" cy="3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801" b="1" dirty="0">
                <a:solidFill>
                  <a:srgbClr val="C0504D"/>
                </a:solidFill>
                <a:latin typeface="Candara"/>
                <a:cs typeface="Trebuchet MS"/>
              </a:rPr>
              <a:t> 2/ Aérodrome non contrôlé</a:t>
            </a:r>
          </a:p>
        </p:txBody>
      </p:sp>
      <p:sp>
        <p:nvSpPr>
          <p:cNvPr id="199" name="ZoneTexte 198"/>
          <p:cNvSpPr txBox="1"/>
          <p:nvPr/>
        </p:nvSpPr>
        <p:spPr>
          <a:xfrm>
            <a:off x="354010" y="2780928"/>
            <a:ext cx="8538470" cy="329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3"/>
              </a:spcAft>
            </a:pPr>
            <a:r>
              <a:rPr lang="fr-FR" sz="1401" dirty="0">
                <a:solidFill>
                  <a:prstClr val="black"/>
                </a:solidFill>
                <a:latin typeface="Trebuchet MS"/>
                <a:cs typeface="Trebuchet MS"/>
              </a:rPr>
              <a:t>Le service du contrôle n’est pas rendu. Les déplacements ne sont pas soumis à la clairance. </a:t>
            </a:r>
          </a:p>
          <a:p>
            <a:pPr algn="ctr" fontAlgn="base">
              <a:spcBef>
                <a:spcPts val="600"/>
              </a:spcBef>
              <a:spcAft>
                <a:spcPts val="1200"/>
              </a:spcAft>
            </a:pPr>
            <a:r>
              <a:rPr lang="fr-FR" sz="1401" dirty="0">
                <a:solidFill>
                  <a:prstClr val="black"/>
                </a:solidFill>
                <a:latin typeface="Trebuchet MS"/>
                <a:cs typeface="Trebuchet MS"/>
              </a:rPr>
              <a:t>Il existe 2 types d’aérodromes non contrôlés : </a:t>
            </a:r>
          </a:p>
          <a:p>
            <a:pPr marL="0" lvl="2" fontAlgn="base">
              <a:spcBef>
                <a:spcPct val="0"/>
              </a:spcBef>
              <a:spcAft>
                <a:spcPts val="603"/>
              </a:spcAft>
            </a:pPr>
            <a:r>
              <a:rPr lang="fr-FR" sz="1400" b="1" dirty="0">
                <a:solidFill>
                  <a:srgbClr val="000000"/>
                </a:solidFill>
                <a:latin typeface="Trebuchet MS"/>
                <a:cs typeface="Trebuchet MS"/>
              </a:rPr>
              <a:t>2.1/ </a:t>
            </a:r>
            <a:r>
              <a:rPr lang="fr-FR" sz="1600" b="1" dirty="0">
                <a:solidFill>
                  <a:srgbClr val="000000"/>
                </a:solidFill>
                <a:latin typeface="Trebuchet MS"/>
                <a:cs typeface="Trebuchet MS"/>
              </a:rPr>
              <a:t>Avec AFIS  ( Aérodrome Flight Information Service ) : </a:t>
            </a:r>
          </a:p>
          <a:p>
            <a:pPr marL="0" lvl="2" fontAlgn="base">
              <a:spcBef>
                <a:spcPct val="0"/>
              </a:spcBef>
              <a:spcAft>
                <a:spcPct val="0"/>
              </a:spcAft>
            </a:pPr>
            <a:r>
              <a:rPr lang="fr-FR" sz="1401" dirty="0">
                <a:solidFill>
                  <a:prstClr val="black"/>
                </a:solidFill>
                <a:latin typeface="Trebuchet MS"/>
                <a:cs typeface="Trebuchet MS"/>
              </a:rPr>
              <a:t>L’agent AFIS, qui n’est pas un contrôleur fournit par radio les paramètres de l’aérodrome, ainsi qu’une information sur la présence d’autres aéronefs au voisinage de l’aérodrome.</a:t>
            </a:r>
            <a:endParaRPr lang="fr-FR" sz="16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0" lvl="2" fontAlgn="base">
              <a:spcBef>
                <a:spcPts val="1200"/>
              </a:spcBef>
              <a:spcAft>
                <a:spcPts val="603"/>
              </a:spcAft>
            </a:pPr>
            <a:r>
              <a:rPr lang="fr-FR" sz="1400" b="1" dirty="0">
                <a:solidFill>
                  <a:srgbClr val="000000"/>
                </a:solidFill>
                <a:latin typeface="Trebuchet MS"/>
                <a:cs typeface="Trebuchet MS"/>
              </a:rPr>
              <a:t>2.2/ </a:t>
            </a:r>
            <a:r>
              <a:rPr lang="fr-FR" sz="1600" b="1" dirty="0">
                <a:solidFill>
                  <a:srgbClr val="000000"/>
                </a:solidFill>
                <a:latin typeface="Trebuchet MS"/>
                <a:cs typeface="Trebuchet MS"/>
              </a:rPr>
              <a:t>Sans AFIS :</a:t>
            </a:r>
          </a:p>
          <a:p>
            <a:pPr marL="0" lvl="1" fontAlgn="base">
              <a:spcBef>
                <a:spcPct val="0"/>
              </a:spcBef>
              <a:spcAft>
                <a:spcPts val="603"/>
              </a:spcAft>
            </a:pPr>
            <a:r>
              <a:rPr lang="fr-FR" sz="1401" dirty="0">
                <a:solidFill>
                  <a:prstClr val="black"/>
                </a:solidFill>
                <a:latin typeface="Trebuchet MS"/>
                <a:cs typeface="Trebuchet MS"/>
              </a:rPr>
              <a:t>Il n’y a pas d’organisme de circulation aérienne. </a:t>
            </a:r>
          </a:p>
          <a:p>
            <a:pPr marL="0" lvl="1" fontAlgn="base">
              <a:spcBef>
                <a:spcPct val="0"/>
              </a:spcBef>
              <a:spcAft>
                <a:spcPts val="603"/>
              </a:spcAft>
            </a:pPr>
            <a:r>
              <a:rPr lang="fr-FR" sz="1401" dirty="0">
                <a:solidFill>
                  <a:prstClr val="black"/>
                </a:solidFill>
                <a:latin typeface="Trebuchet MS"/>
                <a:cs typeface="Trebuchet MS"/>
              </a:rPr>
              <a:t>Le pilote pratique </a:t>
            </a:r>
            <a:r>
              <a:rPr lang="fr-FR" sz="1401" b="1" dirty="0">
                <a:solidFill>
                  <a:srgbClr val="000000"/>
                </a:solidFill>
                <a:latin typeface="Trebuchet MS"/>
                <a:cs typeface="Trebuchet MS"/>
              </a:rPr>
              <a:t>l’auto-</a:t>
            </a:r>
            <a:r>
              <a:rPr lang="fr-FR" sz="1401" b="1" dirty="0">
                <a:solidFill>
                  <a:prstClr val="black"/>
                </a:solidFill>
                <a:latin typeface="Trebuchet MS"/>
                <a:cs typeface="Trebuchet MS"/>
              </a:rPr>
              <a:t>information</a:t>
            </a:r>
            <a:r>
              <a:rPr lang="fr-FR" sz="140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fr-FR" sz="1401" dirty="0">
                <a:solidFill>
                  <a:prstClr val="black"/>
                </a:solidFill>
                <a:latin typeface="Trebuchet MS"/>
                <a:cs typeface="Trebuchet MS"/>
              </a:rPr>
              <a:t>: Il transmet des comptes rendus de position et ses intentions sur la fréquence assignée à l’aérodrome. 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fr-FR" sz="1401" dirty="0">
                <a:solidFill>
                  <a:prstClr val="black"/>
                </a:solidFill>
                <a:latin typeface="Trebuchet MS"/>
                <a:cs typeface="Trebuchet MS"/>
              </a:rPr>
              <a:t>Si il n’y a pas de fréquence assignée, l’auto-information se fait sur la fréquence « club » </a:t>
            </a:r>
            <a:r>
              <a:rPr lang="fr-FR" sz="1401" b="1" dirty="0">
                <a:solidFill>
                  <a:prstClr val="black"/>
                </a:solidFill>
                <a:latin typeface="Trebuchet MS"/>
                <a:cs typeface="Trebuchet MS"/>
              </a:rPr>
              <a:t>123.50 mhz.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fr-FR" sz="1401" dirty="0">
                <a:solidFill>
                  <a:prstClr val="black"/>
                </a:solidFill>
                <a:latin typeface="Trebuchet MS"/>
                <a:cs typeface="Trebuchet MS"/>
              </a:rPr>
              <a:t>Afin d’éviter les confusions, chaque message devra préciser le nom de l’aérodrome où l’aéronef évolue.</a:t>
            </a:r>
          </a:p>
        </p:txBody>
      </p:sp>
    </p:spTree>
    <p:extLst>
      <p:ext uri="{BB962C8B-B14F-4D97-AF65-F5344CB8AC3E}">
        <p14:creationId xmlns:p14="http://schemas.microsoft.com/office/powerpoint/2010/main" val="205687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3" grpId="0"/>
      <p:bldP spid="198" grpId="0"/>
      <p:bldP spid="199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275FC6D-52BB-4F51-88D7-A2EC03C1A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61463" y="1219848"/>
            <a:ext cx="6821075" cy="4381380"/>
          </a:xfr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ACC3305-B4E8-4EBD-8F7E-10F0C7277B64}"/>
              </a:ext>
            </a:extLst>
          </p:cNvPr>
          <p:cNvSpPr/>
          <p:nvPr/>
        </p:nvSpPr>
        <p:spPr>
          <a:xfrm>
            <a:off x="2483768" y="44624"/>
            <a:ext cx="1080120" cy="3600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7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4657E44-B0CC-4B62-9FBD-B8FFC1B82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6" r="706"/>
          <a:stretch/>
        </p:blipFill>
        <p:spPr>
          <a:xfrm>
            <a:off x="26085" y="1552976"/>
            <a:ext cx="9005542" cy="28845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894E24DB-F12E-4C4E-B313-829BA69968B9}"/>
              </a:ext>
            </a:extLst>
          </p:cNvPr>
          <p:cNvSpPr/>
          <p:nvPr/>
        </p:nvSpPr>
        <p:spPr>
          <a:xfrm>
            <a:off x="3747364" y="1658407"/>
            <a:ext cx="1544716" cy="618465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932B63F-4F42-452F-A599-E2B43D583FDE}"/>
              </a:ext>
            </a:extLst>
          </p:cNvPr>
          <p:cNvSpPr/>
          <p:nvPr/>
        </p:nvSpPr>
        <p:spPr>
          <a:xfrm>
            <a:off x="4049305" y="2279269"/>
            <a:ext cx="945039" cy="27451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257563E-C583-4438-B944-75E493CD99F4}"/>
              </a:ext>
            </a:extLst>
          </p:cNvPr>
          <p:cNvSpPr/>
          <p:nvPr/>
        </p:nvSpPr>
        <p:spPr>
          <a:xfrm>
            <a:off x="261141" y="2561957"/>
            <a:ext cx="2654675" cy="77235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A6E8C65-E763-4E98-8938-5375A25F5F3D}"/>
              </a:ext>
            </a:extLst>
          </p:cNvPr>
          <p:cNvSpPr/>
          <p:nvPr/>
        </p:nvSpPr>
        <p:spPr>
          <a:xfrm>
            <a:off x="6820790" y="1747443"/>
            <a:ext cx="2016574" cy="3329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7A3B6D5-B604-406F-BF70-E7F94E6613E3}"/>
              </a:ext>
            </a:extLst>
          </p:cNvPr>
          <p:cNvSpPr/>
          <p:nvPr/>
        </p:nvSpPr>
        <p:spPr>
          <a:xfrm>
            <a:off x="5777124" y="2560241"/>
            <a:ext cx="1713392" cy="792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D73C63CB-EFF6-48D0-B1A0-BDE1E600429F}"/>
              </a:ext>
            </a:extLst>
          </p:cNvPr>
          <p:cNvSpPr/>
          <p:nvPr/>
        </p:nvSpPr>
        <p:spPr>
          <a:xfrm>
            <a:off x="7553192" y="2560241"/>
            <a:ext cx="1185551" cy="8032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E71A3192-C53C-443B-9623-7B392F2366D6}"/>
              </a:ext>
            </a:extLst>
          </p:cNvPr>
          <p:cNvSpPr/>
          <p:nvPr/>
        </p:nvSpPr>
        <p:spPr>
          <a:xfrm>
            <a:off x="6677364" y="3941226"/>
            <a:ext cx="2160000" cy="50450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5F15CBB4-91A1-4D14-848C-92662C5F940B}"/>
              </a:ext>
            </a:extLst>
          </p:cNvPr>
          <p:cNvSpPr/>
          <p:nvPr/>
        </p:nvSpPr>
        <p:spPr>
          <a:xfrm>
            <a:off x="131826" y="3372119"/>
            <a:ext cx="3675355" cy="106544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26" name="AutoShape 188">
            <a:extLst>
              <a:ext uri="{FF2B5EF4-FFF2-40B4-BE49-F238E27FC236}">
                <a16:creationId xmlns:a16="http://schemas.microsoft.com/office/drawing/2014/main" id="{1C05DBA6-6EAE-4C21-83A2-701536D9F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345" y="5218896"/>
            <a:ext cx="5401024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AD ouvert à la Circulation Aérienne Publique</a:t>
            </a:r>
          </a:p>
        </p:txBody>
      </p:sp>
      <p:sp>
        <p:nvSpPr>
          <p:cNvPr id="27" name="AutoShape 189">
            <a:extLst>
              <a:ext uri="{FF2B5EF4-FFF2-40B4-BE49-F238E27FC236}">
                <a16:creationId xmlns:a16="http://schemas.microsoft.com/office/drawing/2014/main" id="{37270E13-BF08-492D-9DCB-2CB0E1C34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641" y="5231610"/>
            <a:ext cx="4876388" cy="37457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Nom de l’AD. </a:t>
            </a:r>
            <a:r>
              <a:rPr lang="fr-FR" sz="1600" b="1" kern="0" dirty="0">
                <a:solidFill>
                  <a:prstClr val="white"/>
                </a:solidFill>
                <a:latin typeface="Trebuchet MS"/>
                <a:cs typeface="Trebuchet MS"/>
              </a:rPr>
              <a:t>Indicatif radio </a:t>
            </a: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du terrain (en gras)</a:t>
            </a:r>
          </a:p>
        </p:txBody>
      </p:sp>
      <p:sp>
        <p:nvSpPr>
          <p:cNvPr id="28" name="AutoShape 188">
            <a:extLst>
              <a:ext uri="{FF2B5EF4-FFF2-40B4-BE49-F238E27FC236}">
                <a16:creationId xmlns:a16="http://schemas.microsoft.com/office/drawing/2014/main" id="{31C9F70A-20FD-4EAE-8838-1AEA02A8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313" y="5223440"/>
            <a:ext cx="5401024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Date de la mise en vigueur de la version de la VAC</a:t>
            </a:r>
          </a:p>
        </p:txBody>
      </p:sp>
      <p:sp>
        <p:nvSpPr>
          <p:cNvPr id="29" name="AutoShape 189">
            <a:extLst>
              <a:ext uri="{FF2B5EF4-FFF2-40B4-BE49-F238E27FC236}">
                <a16:creationId xmlns:a16="http://schemas.microsoft.com/office/drawing/2014/main" id="{3C264B1F-1455-4332-BD7D-C86C8653A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496226"/>
            <a:ext cx="7056783" cy="37457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Activités présentes sur l’AD : avions, planeurs</a:t>
            </a:r>
          </a:p>
        </p:txBody>
      </p:sp>
      <p:sp>
        <p:nvSpPr>
          <p:cNvPr id="30" name="AutoShape 188">
            <a:extLst>
              <a:ext uri="{FF2B5EF4-FFF2-40B4-BE49-F238E27FC236}">
                <a16:creationId xmlns:a16="http://schemas.microsoft.com/office/drawing/2014/main" id="{D471EB46-BF15-41DE-8E11-4C844E2C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907" y="5181091"/>
            <a:ext cx="5401024" cy="64698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Altitude du point le plus élevé et coordonnées GPS de ce point de référence</a:t>
            </a:r>
          </a:p>
        </p:txBody>
      </p:sp>
      <p:sp>
        <p:nvSpPr>
          <p:cNvPr id="31" name="AutoShape 189">
            <a:extLst>
              <a:ext uri="{FF2B5EF4-FFF2-40B4-BE49-F238E27FC236}">
                <a16:creationId xmlns:a16="http://schemas.microsoft.com/office/drawing/2014/main" id="{1F4E311E-E626-4610-9587-BF83D1C3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346" y="5207325"/>
            <a:ext cx="4876388" cy="64698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Nom OACI du terrain  ainsi que la variation de la déclinaison magnétique pour le terrain </a:t>
            </a:r>
          </a:p>
        </p:txBody>
      </p:sp>
      <p:sp>
        <p:nvSpPr>
          <p:cNvPr id="33" name="AutoShape 188">
            <a:extLst>
              <a:ext uri="{FF2B5EF4-FFF2-40B4-BE49-F238E27FC236}">
                <a16:creationId xmlns:a16="http://schemas.microsoft.com/office/drawing/2014/main" id="{59747BEB-0B40-41CE-BBFB-6B85DE3C5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517" y="4795366"/>
            <a:ext cx="6647369" cy="173664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Flight Information Service (SIV Poitiers) : 124.000</a:t>
            </a:r>
            <a:b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Fréquence pour écouter l’ATIS : 121.780</a:t>
            </a:r>
            <a:b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Fréquence pour contacter Poitiers Approche : 134.100</a:t>
            </a:r>
            <a:b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Fréquence pour contacter Poitiers Tours : 118.500</a:t>
            </a:r>
            <a:b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En l’absence d’ATS (Air Traffic Services), communication en Air/Air, (auto information) sur la fréquence : 118.500</a:t>
            </a:r>
          </a:p>
        </p:txBody>
      </p:sp>
      <p:sp>
        <p:nvSpPr>
          <p:cNvPr id="34" name="AutoShape 189">
            <a:extLst>
              <a:ext uri="{FF2B5EF4-FFF2-40B4-BE49-F238E27FC236}">
                <a16:creationId xmlns:a16="http://schemas.microsoft.com/office/drawing/2014/main" id="{FEF38D23-BD91-4B96-B13D-28CBF9AB4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517" y="5304397"/>
            <a:ext cx="6538199" cy="91940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Informations concernant les approches IFR.</a:t>
            </a:r>
            <a:b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ILS : Instrument Landing System </a:t>
            </a:r>
            <a:b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DME : Distance Measuring Equipment</a:t>
            </a:r>
          </a:p>
        </p:txBody>
      </p:sp>
      <p:sp>
        <p:nvSpPr>
          <p:cNvPr id="2" name="AutoShape 11">
            <a:extLst>
              <a:ext uri="{FF2B5EF4-FFF2-40B4-BE49-F238E27FC236}">
                <a16:creationId xmlns:a16="http://schemas.microsoft.com/office/drawing/2014/main" id="{1A1508E9-7997-45B9-9698-4F464DF38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91433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801" b="1" kern="0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Carte d’atterrissage à vue (VAC)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AC73F5E9-20E0-4AA3-AD8D-BAF7F930F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3" y="18313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</p:spTree>
    <p:extLst>
      <p:ext uri="{BB962C8B-B14F-4D97-AF65-F5344CB8AC3E}">
        <p14:creationId xmlns:p14="http://schemas.microsoft.com/office/powerpoint/2010/main" val="133188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65CDE80-E97B-41E1-965E-48EB1ECDF5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664" y="0"/>
            <a:ext cx="5641351" cy="6828069"/>
          </a:xfrm>
          <a:prstGeom prst="rect">
            <a:avLst/>
          </a:prstGeom>
          <a:solidFill>
            <a:srgbClr val="C00000">
              <a:alpha val="14902"/>
            </a:srgb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EF1B853-17D1-4770-8CEA-909E34424DCF}"/>
              </a:ext>
            </a:extLst>
          </p:cNvPr>
          <p:cNvSpPr/>
          <p:nvPr/>
        </p:nvSpPr>
        <p:spPr>
          <a:xfrm>
            <a:off x="5087377" y="3280241"/>
            <a:ext cx="360041" cy="324231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8E60357-557E-4FBB-AC4D-421AD23E504E}"/>
              </a:ext>
            </a:extLst>
          </p:cNvPr>
          <p:cNvSpPr/>
          <p:nvPr/>
        </p:nvSpPr>
        <p:spPr>
          <a:xfrm>
            <a:off x="3290275" y="1561683"/>
            <a:ext cx="432048" cy="288033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5081A85-C829-4818-9C5E-250689A47CCF}"/>
              </a:ext>
            </a:extLst>
          </p:cNvPr>
          <p:cNvSpPr/>
          <p:nvPr/>
        </p:nvSpPr>
        <p:spPr>
          <a:xfrm>
            <a:off x="2496485" y="2348888"/>
            <a:ext cx="432048" cy="360041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2903FD-CFB9-4475-A138-2211B3723AAE}"/>
              </a:ext>
            </a:extLst>
          </p:cNvPr>
          <p:cNvSpPr/>
          <p:nvPr/>
        </p:nvSpPr>
        <p:spPr>
          <a:xfrm>
            <a:off x="3670491" y="5604555"/>
            <a:ext cx="432048" cy="360041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DA7818A-6A17-4578-AC2A-6CA9E78E1553}"/>
              </a:ext>
            </a:extLst>
          </p:cNvPr>
          <p:cNvSpPr/>
          <p:nvPr/>
        </p:nvSpPr>
        <p:spPr>
          <a:xfrm>
            <a:off x="4235421" y="4156403"/>
            <a:ext cx="360041" cy="432048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8D621EE-99E5-41E0-94C0-DF0F454B4A61}"/>
              </a:ext>
            </a:extLst>
          </p:cNvPr>
          <p:cNvSpPr/>
          <p:nvPr/>
        </p:nvSpPr>
        <p:spPr>
          <a:xfrm>
            <a:off x="3563888" y="2606796"/>
            <a:ext cx="352109" cy="336352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BDF1489-38E9-404A-94F7-B7AEBA4A8E9B}"/>
              </a:ext>
            </a:extLst>
          </p:cNvPr>
          <p:cNvSpPr/>
          <p:nvPr/>
        </p:nvSpPr>
        <p:spPr>
          <a:xfrm rot="1245566">
            <a:off x="6445077" y="3789187"/>
            <a:ext cx="252000" cy="396000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99C50C4-3084-4285-9CDB-FF4E787F265E}"/>
              </a:ext>
            </a:extLst>
          </p:cNvPr>
          <p:cNvSpPr/>
          <p:nvPr/>
        </p:nvSpPr>
        <p:spPr>
          <a:xfrm>
            <a:off x="4301272" y="5604555"/>
            <a:ext cx="648073" cy="432048"/>
          </a:xfrm>
          <a:prstGeom prst="roundRect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68E9EEDD-9655-4E65-BF62-5421EBD44CD4}"/>
              </a:ext>
            </a:extLst>
          </p:cNvPr>
          <p:cNvSpPr/>
          <p:nvPr/>
        </p:nvSpPr>
        <p:spPr>
          <a:xfrm>
            <a:off x="3915997" y="1995745"/>
            <a:ext cx="612068" cy="360041"/>
          </a:xfrm>
          <a:prstGeom prst="roundRect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228E270-E453-4A16-9B2A-0A3F6E416FFD}"/>
              </a:ext>
            </a:extLst>
          </p:cNvPr>
          <p:cNvSpPr/>
          <p:nvPr/>
        </p:nvSpPr>
        <p:spPr>
          <a:xfrm>
            <a:off x="4787891" y="1340768"/>
            <a:ext cx="673225" cy="410345"/>
          </a:xfrm>
          <a:prstGeom prst="roundRect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E02445E4-3089-435A-887E-9F4D3AA5319A}"/>
              </a:ext>
            </a:extLst>
          </p:cNvPr>
          <p:cNvSpPr/>
          <p:nvPr/>
        </p:nvSpPr>
        <p:spPr>
          <a:xfrm>
            <a:off x="3254299" y="3595690"/>
            <a:ext cx="848240" cy="494683"/>
          </a:xfrm>
          <a:custGeom>
            <a:avLst/>
            <a:gdLst>
              <a:gd name="connsiteX0" fmla="*/ 642026 w 885217"/>
              <a:gd name="connsiteY0" fmla="*/ 68093 h 535021"/>
              <a:gd name="connsiteX1" fmla="*/ 885217 w 885217"/>
              <a:gd name="connsiteY1" fmla="*/ 0 h 535021"/>
              <a:gd name="connsiteX2" fmla="*/ 856034 w 885217"/>
              <a:gd name="connsiteY2" fmla="*/ 291829 h 535021"/>
              <a:gd name="connsiteX3" fmla="*/ 496111 w 885217"/>
              <a:gd name="connsiteY3" fmla="*/ 525293 h 535021"/>
              <a:gd name="connsiteX4" fmla="*/ 0 w 885217"/>
              <a:gd name="connsiteY4" fmla="*/ 535021 h 535021"/>
              <a:gd name="connsiteX5" fmla="*/ 0 w 885217"/>
              <a:gd name="connsiteY5" fmla="*/ 291829 h 535021"/>
              <a:gd name="connsiteX6" fmla="*/ 505839 w 885217"/>
              <a:gd name="connsiteY6" fmla="*/ 291829 h 535021"/>
              <a:gd name="connsiteX7" fmla="*/ 642026 w 885217"/>
              <a:gd name="connsiteY7" fmla="*/ 68093 h 535021"/>
              <a:gd name="connsiteX0" fmla="*/ 642026 w 885217"/>
              <a:gd name="connsiteY0" fmla="*/ 68093 h 535021"/>
              <a:gd name="connsiteX1" fmla="*/ 885217 w 885217"/>
              <a:gd name="connsiteY1" fmla="*/ 0 h 535021"/>
              <a:gd name="connsiteX2" fmla="*/ 768485 w 885217"/>
              <a:gd name="connsiteY2" fmla="*/ 243191 h 535021"/>
              <a:gd name="connsiteX3" fmla="*/ 496111 w 885217"/>
              <a:gd name="connsiteY3" fmla="*/ 525293 h 535021"/>
              <a:gd name="connsiteX4" fmla="*/ 0 w 885217"/>
              <a:gd name="connsiteY4" fmla="*/ 535021 h 535021"/>
              <a:gd name="connsiteX5" fmla="*/ 0 w 885217"/>
              <a:gd name="connsiteY5" fmla="*/ 291829 h 535021"/>
              <a:gd name="connsiteX6" fmla="*/ 505839 w 885217"/>
              <a:gd name="connsiteY6" fmla="*/ 291829 h 535021"/>
              <a:gd name="connsiteX7" fmla="*/ 642026 w 885217"/>
              <a:gd name="connsiteY7" fmla="*/ 68093 h 535021"/>
              <a:gd name="connsiteX0" fmla="*/ 642026 w 848237"/>
              <a:gd name="connsiteY0" fmla="*/ 27752 h 494680"/>
              <a:gd name="connsiteX1" fmla="*/ 848237 w 848237"/>
              <a:gd name="connsiteY1" fmla="*/ 0 h 494680"/>
              <a:gd name="connsiteX2" fmla="*/ 768485 w 848237"/>
              <a:gd name="connsiteY2" fmla="*/ 202850 h 494680"/>
              <a:gd name="connsiteX3" fmla="*/ 496111 w 848237"/>
              <a:gd name="connsiteY3" fmla="*/ 484952 h 494680"/>
              <a:gd name="connsiteX4" fmla="*/ 0 w 848237"/>
              <a:gd name="connsiteY4" fmla="*/ 494680 h 494680"/>
              <a:gd name="connsiteX5" fmla="*/ 0 w 848237"/>
              <a:gd name="connsiteY5" fmla="*/ 251488 h 494680"/>
              <a:gd name="connsiteX6" fmla="*/ 505839 w 848237"/>
              <a:gd name="connsiteY6" fmla="*/ 251488 h 494680"/>
              <a:gd name="connsiteX7" fmla="*/ 642026 w 848237"/>
              <a:gd name="connsiteY7" fmla="*/ 27752 h 494680"/>
              <a:gd name="connsiteX0" fmla="*/ 705900 w 848237"/>
              <a:gd name="connsiteY0" fmla="*/ 4219 h 494680"/>
              <a:gd name="connsiteX1" fmla="*/ 848237 w 848237"/>
              <a:gd name="connsiteY1" fmla="*/ 0 h 494680"/>
              <a:gd name="connsiteX2" fmla="*/ 768485 w 848237"/>
              <a:gd name="connsiteY2" fmla="*/ 202850 h 494680"/>
              <a:gd name="connsiteX3" fmla="*/ 496111 w 848237"/>
              <a:gd name="connsiteY3" fmla="*/ 484952 h 494680"/>
              <a:gd name="connsiteX4" fmla="*/ 0 w 848237"/>
              <a:gd name="connsiteY4" fmla="*/ 494680 h 494680"/>
              <a:gd name="connsiteX5" fmla="*/ 0 w 848237"/>
              <a:gd name="connsiteY5" fmla="*/ 251488 h 494680"/>
              <a:gd name="connsiteX6" fmla="*/ 505839 w 848237"/>
              <a:gd name="connsiteY6" fmla="*/ 251488 h 494680"/>
              <a:gd name="connsiteX7" fmla="*/ 705900 w 848237"/>
              <a:gd name="connsiteY7" fmla="*/ 4219 h 494680"/>
              <a:gd name="connsiteX0" fmla="*/ 705900 w 848237"/>
              <a:gd name="connsiteY0" fmla="*/ 4219 h 494680"/>
              <a:gd name="connsiteX1" fmla="*/ 848237 w 848237"/>
              <a:gd name="connsiteY1" fmla="*/ 0 h 494680"/>
              <a:gd name="connsiteX2" fmla="*/ 771846 w 848237"/>
              <a:gd name="connsiteY2" fmla="*/ 202850 h 494680"/>
              <a:gd name="connsiteX3" fmla="*/ 496111 w 848237"/>
              <a:gd name="connsiteY3" fmla="*/ 484952 h 494680"/>
              <a:gd name="connsiteX4" fmla="*/ 0 w 848237"/>
              <a:gd name="connsiteY4" fmla="*/ 494680 h 494680"/>
              <a:gd name="connsiteX5" fmla="*/ 0 w 848237"/>
              <a:gd name="connsiteY5" fmla="*/ 251488 h 494680"/>
              <a:gd name="connsiteX6" fmla="*/ 505839 w 848237"/>
              <a:gd name="connsiteY6" fmla="*/ 251488 h 494680"/>
              <a:gd name="connsiteX7" fmla="*/ 705900 w 848237"/>
              <a:gd name="connsiteY7" fmla="*/ 4219 h 49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237" h="494680">
                <a:moveTo>
                  <a:pt x="705900" y="4219"/>
                </a:moveTo>
                <a:lnTo>
                  <a:pt x="848237" y="0"/>
                </a:lnTo>
                <a:lnTo>
                  <a:pt x="771846" y="202850"/>
                </a:lnTo>
                <a:lnTo>
                  <a:pt x="496111" y="484952"/>
                </a:lnTo>
                <a:lnTo>
                  <a:pt x="0" y="494680"/>
                </a:lnTo>
                <a:lnTo>
                  <a:pt x="0" y="251488"/>
                </a:lnTo>
                <a:lnTo>
                  <a:pt x="505839" y="251488"/>
                </a:lnTo>
                <a:lnTo>
                  <a:pt x="705900" y="4219"/>
                </a:lnTo>
                <a:close/>
              </a:path>
            </a:pathLst>
          </a:cu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8E72C4B-AAD2-4ED7-8B3E-92F9DFF7B453}"/>
              </a:ext>
            </a:extLst>
          </p:cNvPr>
          <p:cNvSpPr/>
          <p:nvPr/>
        </p:nvSpPr>
        <p:spPr>
          <a:xfrm>
            <a:off x="3254299" y="6309320"/>
            <a:ext cx="252000" cy="252000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0081ED9-15B7-4605-ADD5-F6329F3B8239}"/>
              </a:ext>
            </a:extLst>
          </p:cNvPr>
          <p:cNvSpPr/>
          <p:nvPr/>
        </p:nvSpPr>
        <p:spPr>
          <a:xfrm>
            <a:off x="6789318" y="207935"/>
            <a:ext cx="288033" cy="288033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559C22C-D722-498D-968D-792DE9E83C9C}"/>
              </a:ext>
            </a:extLst>
          </p:cNvPr>
          <p:cNvSpPr/>
          <p:nvPr/>
        </p:nvSpPr>
        <p:spPr>
          <a:xfrm>
            <a:off x="4883473" y="3879739"/>
            <a:ext cx="288033" cy="288033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1" name="AutoShape 188">
            <a:extLst>
              <a:ext uri="{FF2B5EF4-FFF2-40B4-BE49-F238E27FC236}">
                <a16:creationId xmlns:a16="http://schemas.microsoft.com/office/drawing/2014/main" id="{E09EA200-6C75-472D-913C-BE92ACEDC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488" y="944686"/>
            <a:ext cx="5401024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Points de report VFR obligatoire</a:t>
            </a:r>
          </a:p>
        </p:txBody>
      </p:sp>
      <p:sp>
        <p:nvSpPr>
          <p:cNvPr id="22" name="AutoShape 189">
            <a:extLst>
              <a:ext uri="{FF2B5EF4-FFF2-40B4-BE49-F238E27FC236}">
                <a16:creationId xmlns:a16="http://schemas.microsoft.com/office/drawing/2014/main" id="{F8CCC0E3-BC60-47A5-9C09-6ECC869F8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805" y="121235"/>
            <a:ext cx="4876388" cy="37457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AD à proximité</a:t>
            </a:r>
          </a:p>
        </p:txBody>
      </p:sp>
      <p:sp>
        <p:nvSpPr>
          <p:cNvPr id="23" name="AutoShape 188">
            <a:extLst>
              <a:ext uri="{FF2B5EF4-FFF2-40B4-BE49-F238E27FC236}">
                <a16:creationId xmlns:a16="http://schemas.microsoft.com/office/drawing/2014/main" id="{AD8EF1EB-9146-4521-BCE9-F6B3657F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193" y="2438705"/>
            <a:ext cx="5401024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Zone d’aéromodélisme n°9420.</a:t>
            </a:r>
          </a:p>
        </p:txBody>
      </p:sp>
      <p:sp>
        <p:nvSpPr>
          <p:cNvPr id="24" name="AutoShape 189">
            <a:extLst>
              <a:ext uri="{FF2B5EF4-FFF2-40B4-BE49-F238E27FC236}">
                <a16:creationId xmlns:a16="http://schemas.microsoft.com/office/drawing/2014/main" id="{B2D6F7EA-69A2-4941-8D35-CA3CE5E81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991" y="2031454"/>
            <a:ext cx="4876388" cy="91940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Balise non directionnelle (NDB) : station radio localisée utilisée pour l'aide à la navigation aérienne.</a:t>
            </a:r>
          </a:p>
        </p:txBody>
      </p:sp>
      <p:sp>
        <p:nvSpPr>
          <p:cNvPr id="25" name="AutoShape 189">
            <a:extLst>
              <a:ext uri="{FF2B5EF4-FFF2-40B4-BE49-F238E27FC236}">
                <a16:creationId xmlns:a16="http://schemas.microsoft.com/office/drawing/2014/main" id="{FDA30F5F-A4BF-4027-889E-FAEB66097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946" y="3194881"/>
            <a:ext cx="4876388" cy="37457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Hélistation hospitalière</a:t>
            </a:r>
          </a:p>
        </p:txBody>
      </p:sp>
      <p:sp>
        <p:nvSpPr>
          <p:cNvPr id="26" name="AutoShape 188">
            <a:extLst>
              <a:ext uri="{FF2B5EF4-FFF2-40B4-BE49-F238E27FC236}">
                <a16:creationId xmlns:a16="http://schemas.microsoft.com/office/drawing/2014/main" id="{B967DF30-B57E-4EA6-8F66-7B7796BCF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193" y="2528908"/>
            <a:ext cx="5401024" cy="64698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>
                <a:solidFill>
                  <a:prstClr val="white"/>
                </a:solidFill>
                <a:latin typeface="Trebuchet MS"/>
                <a:cs typeface="Trebuchet MS"/>
              </a:rPr>
              <a:t>VOR (VHF Omnidirectional Range) utilisé pour la radio navigation.</a:t>
            </a:r>
            <a:endParaRPr lang="fr-FR" sz="1600" kern="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7" name="AutoShape 189">
            <a:extLst>
              <a:ext uri="{FF2B5EF4-FFF2-40B4-BE49-F238E27FC236}">
                <a16:creationId xmlns:a16="http://schemas.microsoft.com/office/drawing/2014/main" id="{817C15A7-EA24-4F2D-82D5-51DA3FDD4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806" y="4292500"/>
            <a:ext cx="4876388" cy="64698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CABLE Treuillage vol libre n°963. Plus de précisions avec le complément aux cartes du SIA. </a:t>
            </a:r>
          </a:p>
        </p:txBody>
      </p:sp>
      <p:sp>
        <p:nvSpPr>
          <p:cNvPr id="28" name="AutoShape 188">
            <a:extLst>
              <a:ext uri="{FF2B5EF4-FFF2-40B4-BE49-F238E27FC236}">
                <a16:creationId xmlns:a16="http://schemas.microsoft.com/office/drawing/2014/main" id="{A73F1852-90A6-4D37-A93B-BA22C0FF5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827" y="4389208"/>
            <a:ext cx="5401024" cy="64698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>
                <a:solidFill>
                  <a:prstClr val="white"/>
                </a:solidFill>
                <a:latin typeface="Trebuchet MS"/>
                <a:cs typeface="Trebuchet MS"/>
              </a:rPr>
              <a:t>Installation portant une marque distinctive. Survol interdit en dessous de 1000ft AGL.</a:t>
            </a:r>
            <a:endParaRPr lang="fr-FR" sz="1600" kern="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A430BF-8928-42B9-B5D9-8096635DA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5478338"/>
            <a:ext cx="1944216" cy="1296145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AFA80933-6556-4DAE-A98A-A309AF64325D}"/>
              </a:ext>
            </a:extLst>
          </p:cNvPr>
          <p:cNvSpPr/>
          <p:nvPr/>
        </p:nvSpPr>
        <p:spPr>
          <a:xfrm>
            <a:off x="4528065" y="5913314"/>
            <a:ext cx="366135" cy="3623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57D159A-4F59-4FD2-BB0B-3B03DDBA1F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506" y="4216993"/>
            <a:ext cx="2637917" cy="2464400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9731E433-759D-4580-B08F-74639325FE86}"/>
              </a:ext>
            </a:extLst>
          </p:cNvPr>
          <p:cNvSpPr/>
          <p:nvPr/>
        </p:nvSpPr>
        <p:spPr>
          <a:xfrm>
            <a:off x="4101421" y="5053149"/>
            <a:ext cx="792088" cy="792088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pic>
        <p:nvPicPr>
          <p:cNvPr id="33" name="Espace réservé du contenu 4">
            <a:extLst>
              <a:ext uri="{FF2B5EF4-FFF2-40B4-BE49-F238E27FC236}">
                <a16:creationId xmlns:a16="http://schemas.microsoft.com/office/drawing/2014/main" id="{24F2A13E-8C4F-4FA3-931F-73400DAD9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824" y="693911"/>
            <a:ext cx="2308795" cy="1810012"/>
          </a:xfr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91503D5D-CD53-4E4A-9E39-C4A6AE62CC56}"/>
              </a:ext>
            </a:extLst>
          </p:cNvPr>
          <p:cNvSpPr/>
          <p:nvPr/>
        </p:nvSpPr>
        <p:spPr>
          <a:xfrm>
            <a:off x="5564905" y="1120385"/>
            <a:ext cx="864096" cy="853142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</p:spTree>
    <p:extLst>
      <p:ext uri="{BB962C8B-B14F-4D97-AF65-F5344CB8AC3E}">
        <p14:creationId xmlns:p14="http://schemas.microsoft.com/office/powerpoint/2010/main" val="7804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3" grpId="0" animBg="1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633CDDC-398E-493B-A326-1E497827C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880" y="0"/>
            <a:ext cx="437024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83A4E8F-5880-44DF-B56D-7DDFE9DE4B18}"/>
              </a:ext>
            </a:extLst>
          </p:cNvPr>
          <p:cNvSpPr/>
          <p:nvPr/>
        </p:nvSpPr>
        <p:spPr>
          <a:xfrm>
            <a:off x="2483768" y="116632"/>
            <a:ext cx="1332000" cy="3600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5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173B9F1-51F9-4BA0-BBE1-6CDC6891E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76" y="1412776"/>
            <a:ext cx="9054048" cy="27875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F7C0BD6-F9EE-40F1-98BE-AEC53F4C0A66}"/>
              </a:ext>
            </a:extLst>
          </p:cNvPr>
          <p:cNvSpPr/>
          <p:nvPr/>
        </p:nvSpPr>
        <p:spPr>
          <a:xfrm>
            <a:off x="3838386" y="1611743"/>
            <a:ext cx="1544716" cy="53271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03E1D35-3187-46D4-9433-F25261DD39C6}"/>
              </a:ext>
            </a:extLst>
          </p:cNvPr>
          <p:cNvSpPr/>
          <p:nvPr/>
        </p:nvSpPr>
        <p:spPr>
          <a:xfrm>
            <a:off x="4166984" y="2167923"/>
            <a:ext cx="983334" cy="25009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FB1D527-5225-4262-8F27-37E34004473B}"/>
              </a:ext>
            </a:extLst>
          </p:cNvPr>
          <p:cNvSpPr/>
          <p:nvPr/>
        </p:nvSpPr>
        <p:spPr>
          <a:xfrm>
            <a:off x="259309" y="2444247"/>
            <a:ext cx="5386668" cy="77235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860B493-4024-43C0-81F4-192E6DDA8B34}"/>
              </a:ext>
            </a:extLst>
          </p:cNvPr>
          <p:cNvSpPr/>
          <p:nvPr/>
        </p:nvSpPr>
        <p:spPr>
          <a:xfrm>
            <a:off x="6650654" y="1660584"/>
            <a:ext cx="2016574" cy="3329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DC6C707-30F7-4843-B871-E3002A03C6BF}"/>
              </a:ext>
            </a:extLst>
          </p:cNvPr>
          <p:cNvSpPr/>
          <p:nvPr/>
        </p:nvSpPr>
        <p:spPr>
          <a:xfrm>
            <a:off x="5707131" y="2484518"/>
            <a:ext cx="1713392" cy="72718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D052749-100A-4CF3-A8C0-123120A1CB5A}"/>
              </a:ext>
            </a:extLst>
          </p:cNvPr>
          <p:cNvSpPr/>
          <p:nvPr/>
        </p:nvSpPr>
        <p:spPr>
          <a:xfrm>
            <a:off x="7481677" y="2448617"/>
            <a:ext cx="1185551" cy="77235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6AAC9F3-C241-4FA5-8B28-62253705D330}"/>
              </a:ext>
            </a:extLst>
          </p:cNvPr>
          <p:cNvSpPr/>
          <p:nvPr/>
        </p:nvSpPr>
        <p:spPr>
          <a:xfrm>
            <a:off x="5026041" y="3300098"/>
            <a:ext cx="3746377" cy="540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DAF8218-CFB7-48B7-8E4F-FB869ED476FE}"/>
              </a:ext>
            </a:extLst>
          </p:cNvPr>
          <p:cNvSpPr/>
          <p:nvPr/>
        </p:nvSpPr>
        <p:spPr>
          <a:xfrm>
            <a:off x="129994" y="3310738"/>
            <a:ext cx="3675355" cy="86686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69" name="AutoShape 188">
            <a:extLst>
              <a:ext uri="{FF2B5EF4-FFF2-40B4-BE49-F238E27FC236}">
                <a16:creationId xmlns:a16="http://schemas.microsoft.com/office/drawing/2014/main" id="{36E0B745-EBDD-419E-A745-F99FA138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612" y="4858972"/>
            <a:ext cx="5401024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AD ouvert à la Circulation Aérienne Publique</a:t>
            </a:r>
          </a:p>
        </p:txBody>
      </p:sp>
      <p:sp>
        <p:nvSpPr>
          <p:cNvPr id="70" name="AutoShape 189">
            <a:extLst>
              <a:ext uri="{FF2B5EF4-FFF2-40B4-BE49-F238E27FC236}">
                <a16:creationId xmlns:a16="http://schemas.microsoft.com/office/drawing/2014/main" id="{43807E01-A8B8-4CF6-9729-80CEF7B5E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908" y="4871686"/>
            <a:ext cx="4876388" cy="37457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Nom de l’AD. </a:t>
            </a:r>
            <a:r>
              <a:rPr lang="fr-FR" sz="1600" b="1" kern="0" dirty="0">
                <a:solidFill>
                  <a:prstClr val="white"/>
                </a:solidFill>
                <a:latin typeface="Trebuchet MS"/>
                <a:cs typeface="Trebuchet MS"/>
              </a:rPr>
              <a:t>Indicatif radio </a:t>
            </a: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du terrain (en gras)</a:t>
            </a:r>
          </a:p>
        </p:txBody>
      </p:sp>
      <p:sp>
        <p:nvSpPr>
          <p:cNvPr id="71" name="AutoShape 188">
            <a:extLst>
              <a:ext uri="{FF2B5EF4-FFF2-40B4-BE49-F238E27FC236}">
                <a16:creationId xmlns:a16="http://schemas.microsoft.com/office/drawing/2014/main" id="{A3C78DFC-4306-4F8D-81E0-20CAE0D9B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580" y="4863516"/>
            <a:ext cx="5401024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Date de la mise en vigueur de la version de la VAC</a:t>
            </a:r>
          </a:p>
        </p:txBody>
      </p:sp>
      <p:sp>
        <p:nvSpPr>
          <p:cNvPr id="72" name="AutoShape 189">
            <a:extLst>
              <a:ext uri="{FF2B5EF4-FFF2-40B4-BE49-F238E27FC236}">
                <a16:creationId xmlns:a16="http://schemas.microsoft.com/office/drawing/2014/main" id="{F3B0BEFA-A84E-4D08-9CCC-1C7E12C67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738" y="4821167"/>
            <a:ext cx="7056783" cy="64698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Activités présentes sur l’AD : avions, planeurs, ULM (une ou plusieurs classes), voltige, aéromodélisme</a:t>
            </a:r>
          </a:p>
        </p:txBody>
      </p:sp>
      <p:sp>
        <p:nvSpPr>
          <p:cNvPr id="73" name="AutoShape 188">
            <a:extLst>
              <a:ext uri="{FF2B5EF4-FFF2-40B4-BE49-F238E27FC236}">
                <a16:creationId xmlns:a16="http://schemas.microsoft.com/office/drawing/2014/main" id="{594A3B00-0C88-4661-8308-E44DEAAD1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174" y="4821167"/>
            <a:ext cx="5401024" cy="64698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Altitude du point le plus élevé et coordonnées GPS de ce point de référence</a:t>
            </a:r>
          </a:p>
        </p:txBody>
      </p:sp>
      <p:sp>
        <p:nvSpPr>
          <p:cNvPr id="74" name="AutoShape 189">
            <a:extLst>
              <a:ext uri="{FF2B5EF4-FFF2-40B4-BE49-F238E27FC236}">
                <a16:creationId xmlns:a16="http://schemas.microsoft.com/office/drawing/2014/main" id="{A72C4549-702A-422D-8988-7F4D4DDC8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13" y="4847401"/>
            <a:ext cx="4876388" cy="64698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Nom OACI du terrain  ainsi que la variation de la déclinaison magnétique pour le terrain </a:t>
            </a:r>
          </a:p>
        </p:txBody>
      </p:sp>
      <p:sp>
        <p:nvSpPr>
          <p:cNvPr id="75" name="AutoShape 188">
            <a:extLst>
              <a:ext uri="{FF2B5EF4-FFF2-40B4-BE49-F238E27FC236}">
                <a16:creationId xmlns:a16="http://schemas.microsoft.com/office/drawing/2014/main" id="{8A501C44-65AD-4513-B966-9589E98B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596" y="4655459"/>
            <a:ext cx="5883081" cy="91940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>
                <a:solidFill>
                  <a:prstClr val="white"/>
                </a:solidFill>
                <a:latin typeface="Trebuchet MS"/>
                <a:cs typeface="Trebuchet MS"/>
              </a:rPr>
              <a:t>Pas de fréquence APP ni TWR. Fréquence AFIS : 118.450. </a:t>
            </a:r>
            <a:br>
              <a:rPr lang="fr-FR" sz="1600" kern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600" kern="0">
                <a:solidFill>
                  <a:prstClr val="white"/>
                </a:solidFill>
                <a:latin typeface="Trebuchet MS"/>
                <a:cs typeface="Trebuchet MS"/>
              </a:rPr>
              <a:t>En dehors des horaires AFIS: Auto Information en Air/Air sur la même fréquence en français uniquement</a:t>
            </a:r>
            <a:endParaRPr lang="fr-FR" sz="1600" kern="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76" name="AutoShape 189">
            <a:extLst>
              <a:ext uri="{FF2B5EF4-FFF2-40B4-BE49-F238E27FC236}">
                <a16:creationId xmlns:a16="http://schemas.microsoft.com/office/drawing/2014/main" id="{96BBF3DE-981C-4C6A-A24C-A91880D0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042" y="4644366"/>
            <a:ext cx="6901358" cy="1600438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Système de Transmission Automatique des Paramètres.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 Il permet, en l’absence d’organisme de la circulation aérienne, </a:t>
            </a:r>
            <a:b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la transmission des paramètres météorologiques utiles à l’atterrissage et au décollage des aéronefs.  </a:t>
            </a:r>
            <a:b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Disponible au : 02.54.20.17.17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CDF9CECE-3EF2-456D-A5FB-6E7E7AECE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91433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801" b="1" kern="0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Carte d’atterrissage à vue (VAC)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FD09F6EE-3172-4FC7-9BB3-3A858934C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3" y="18313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</p:spTree>
    <p:extLst>
      <p:ext uri="{BB962C8B-B14F-4D97-AF65-F5344CB8AC3E}">
        <p14:creationId xmlns:p14="http://schemas.microsoft.com/office/powerpoint/2010/main" val="13205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2" grpId="0" animBg="1"/>
      <p:bldP spid="3" grpId="0" animBg="1"/>
      <p:bldP spid="4" grpId="0" animBg="1"/>
      <p:bldP spid="9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6203ED-F3CE-4B61-9440-A7BF17BD5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" r="631"/>
          <a:stretch/>
        </p:blipFill>
        <p:spPr>
          <a:xfrm>
            <a:off x="935853" y="-5671"/>
            <a:ext cx="6949618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14C2CCA-E3BC-4CBD-BA74-61AED7F49E71}"/>
              </a:ext>
            </a:extLst>
          </p:cNvPr>
          <p:cNvSpPr/>
          <p:nvPr/>
        </p:nvSpPr>
        <p:spPr>
          <a:xfrm>
            <a:off x="3439373" y="1844833"/>
            <a:ext cx="196530" cy="160163"/>
          </a:xfrm>
          <a:prstGeom prst="ellipse">
            <a:avLst/>
          </a:prstGeom>
          <a:solidFill>
            <a:srgbClr val="0070C0">
              <a:alpha val="14902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F49D1DF-EE90-4ED7-82C5-F62EE74F6DBB}"/>
              </a:ext>
            </a:extLst>
          </p:cNvPr>
          <p:cNvSpPr/>
          <p:nvPr/>
        </p:nvSpPr>
        <p:spPr>
          <a:xfrm>
            <a:off x="4031518" y="2276880"/>
            <a:ext cx="180129" cy="166919"/>
          </a:xfrm>
          <a:prstGeom prst="ellipse">
            <a:avLst/>
          </a:prstGeom>
          <a:solidFill>
            <a:srgbClr val="0070C0">
              <a:alpha val="14902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FF0ED19-98EA-4819-B273-906EB32659B6}"/>
              </a:ext>
            </a:extLst>
          </p:cNvPr>
          <p:cNvSpPr/>
          <p:nvPr/>
        </p:nvSpPr>
        <p:spPr>
          <a:xfrm>
            <a:off x="4840052" y="2708928"/>
            <a:ext cx="216027" cy="183540"/>
          </a:xfrm>
          <a:prstGeom prst="ellipse">
            <a:avLst/>
          </a:prstGeom>
          <a:solidFill>
            <a:srgbClr val="0070C0">
              <a:alpha val="14902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6D8C5B5-05F0-4914-89D1-6FB1099391C0}"/>
              </a:ext>
            </a:extLst>
          </p:cNvPr>
          <p:cNvSpPr/>
          <p:nvPr/>
        </p:nvSpPr>
        <p:spPr>
          <a:xfrm>
            <a:off x="4640643" y="3464599"/>
            <a:ext cx="216027" cy="210298"/>
          </a:xfrm>
          <a:prstGeom prst="ellipse">
            <a:avLst/>
          </a:prstGeom>
          <a:solidFill>
            <a:srgbClr val="0070C0">
              <a:alpha val="14902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642A3D0-DCEF-4E25-89D8-BF30E78E150C}"/>
              </a:ext>
            </a:extLst>
          </p:cNvPr>
          <p:cNvSpPr/>
          <p:nvPr/>
        </p:nvSpPr>
        <p:spPr>
          <a:xfrm>
            <a:off x="4009023" y="5169415"/>
            <a:ext cx="216027" cy="246512"/>
          </a:xfrm>
          <a:prstGeom prst="ellipse">
            <a:avLst/>
          </a:prstGeom>
          <a:solidFill>
            <a:srgbClr val="0070C0">
              <a:alpha val="14902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DECA170-22F9-485A-9AA9-3DE70994467E}"/>
              </a:ext>
            </a:extLst>
          </p:cNvPr>
          <p:cNvSpPr/>
          <p:nvPr/>
        </p:nvSpPr>
        <p:spPr>
          <a:xfrm>
            <a:off x="3527889" y="4758459"/>
            <a:ext cx="219653" cy="246512"/>
          </a:xfrm>
          <a:prstGeom prst="ellipse">
            <a:avLst/>
          </a:prstGeom>
          <a:solidFill>
            <a:srgbClr val="0070C0">
              <a:alpha val="14902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ACAEC6E-1217-48C7-A6B7-C5A800A371A9}"/>
              </a:ext>
            </a:extLst>
          </p:cNvPr>
          <p:cNvSpPr/>
          <p:nvPr/>
        </p:nvSpPr>
        <p:spPr>
          <a:xfrm>
            <a:off x="4439885" y="2447701"/>
            <a:ext cx="206797" cy="199691"/>
          </a:xfrm>
          <a:prstGeom prst="ellipse">
            <a:avLst/>
          </a:prstGeom>
          <a:solidFill>
            <a:srgbClr val="0070C0">
              <a:alpha val="14902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96C6823-4552-453F-BFC6-F134CFBD0552}"/>
              </a:ext>
            </a:extLst>
          </p:cNvPr>
          <p:cNvSpPr/>
          <p:nvPr/>
        </p:nvSpPr>
        <p:spPr>
          <a:xfrm>
            <a:off x="1749049" y="-86663"/>
            <a:ext cx="1152000" cy="1152000"/>
          </a:xfrm>
          <a:prstGeom prst="ellipse">
            <a:avLst/>
          </a:prstGeom>
          <a:solidFill>
            <a:srgbClr val="FF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A36E16-A5A9-4086-8573-B79DCEAE50A1}"/>
              </a:ext>
            </a:extLst>
          </p:cNvPr>
          <p:cNvSpPr/>
          <p:nvPr/>
        </p:nvSpPr>
        <p:spPr>
          <a:xfrm rot="19478153">
            <a:off x="964619" y="4456838"/>
            <a:ext cx="1008000" cy="39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7566B8-0BCA-470A-9A0C-6816EEFFAEB1}"/>
              </a:ext>
            </a:extLst>
          </p:cNvPr>
          <p:cNvSpPr/>
          <p:nvPr/>
        </p:nvSpPr>
        <p:spPr>
          <a:xfrm rot="1419177">
            <a:off x="959790" y="1298881"/>
            <a:ext cx="1080000" cy="39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BB1541-7063-4B21-A7D1-69C0C1C0AB1F}"/>
              </a:ext>
            </a:extLst>
          </p:cNvPr>
          <p:cNvSpPr/>
          <p:nvPr/>
        </p:nvSpPr>
        <p:spPr>
          <a:xfrm rot="20308261">
            <a:off x="6358025" y="1554533"/>
            <a:ext cx="1172089" cy="3835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381142-EECF-4C1E-B437-21735927C2AE}"/>
              </a:ext>
            </a:extLst>
          </p:cNvPr>
          <p:cNvSpPr/>
          <p:nvPr/>
        </p:nvSpPr>
        <p:spPr>
          <a:xfrm rot="904818">
            <a:off x="6143641" y="3090202"/>
            <a:ext cx="1051361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9" name="AutoShape 188">
            <a:extLst>
              <a:ext uri="{FF2B5EF4-FFF2-40B4-BE49-F238E27FC236}">
                <a16:creationId xmlns:a16="http://schemas.microsoft.com/office/drawing/2014/main" id="{524FFF11-A0CF-45F5-9623-99B5408A9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131" y="1453478"/>
            <a:ext cx="5401024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Eviter le survol de la zone d’habitation</a:t>
            </a:r>
          </a:p>
        </p:txBody>
      </p:sp>
      <p:sp>
        <p:nvSpPr>
          <p:cNvPr id="32" name="AutoShape 189">
            <a:extLst>
              <a:ext uri="{FF2B5EF4-FFF2-40B4-BE49-F238E27FC236}">
                <a16:creationId xmlns:a16="http://schemas.microsoft.com/office/drawing/2014/main" id="{57418A3D-A661-440D-9048-8ED664CF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2661" y="1027006"/>
            <a:ext cx="4876388" cy="37457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 err="1">
                <a:solidFill>
                  <a:prstClr val="white"/>
                </a:solidFill>
                <a:latin typeface="Trebuchet MS"/>
                <a:cs typeface="Trebuchet MS"/>
              </a:rPr>
              <a:t>Rm</a:t>
            </a: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 vers AD à proximité + distance en NM </a:t>
            </a:r>
          </a:p>
        </p:txBody>
      </p:sp>
      <p:sp>
        <p:nvSpPr>
          <p:cNvPr id="33" name="AutoShape 188">
            <a:extLst>
              <a:ext uri="{FF2B5EF4-FFF2-40B4-BE49-F238E27FC236}">
                <a16:creationId xmlns:a16="http://schemas.microsoft.com/office/drawing/2014/main" id="{A8A42ABA-A5C6-45CF-B48D-3EBBF8BD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707" y="1442073"/>
            <a:ext cx="5401024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Points d’attente</a:t>
            </a:r>
          </a:p>
        </p:txBody>
      </p:sp>
      <p:sp>
        <p:nvSpPr>
          <p:cNvPr id="34" name="AutoShape 189">
            <a:extLst>
              <a:ext uri="{FF2B5EF4-FFF2-40B4-BE49-F238E27FC236}">
                <a16:creationId xmlns:a16="http://schemas.microsoft.com/office/drawing/2014/main" id="{D942C110-90E6-47B9-A70D-7A51F4682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097" y="1430236"/>
            <a:ext cx="5098372" cy="374571"/>
          </a:xfrm>
          <a:prstGeom prst="roundRect">
            <a:avLst>
              <a:gd name="adj" fmla="val 0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Emplacement de la manche à air</a:t>
            </a:r>
          </a:p>
        </p:txBody>
      </p:sp>
      <p:sp>
        <p:nvSpPr>
          <p:cNvPr id="35" name="AutoShape 188">
            <a:extLst>
              <a:ext uri="{FF2B5EF4-FFF2-40B4-BE49-F238E27FC236}">
                <a16:creationId xmlns:a16="http://schemas.microsoft.com/office/drawing/2014/main" id="{2DA6CFA8-9617-4089-AEE0-83144E3A4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150" y="5152892"/>
            <a:ext cx="5401024" cy="64698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Emplacement où sont relevés les </a:t>
            </a:r>
            <a:b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coordonnées GPS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CF7FE44-F873-4536-A15B-7BB3B7C0D77D}"/>
              </a:ext>
            </a:extLst>
          </p:cNvPr>
          <p:cNvSpPr/>
          <p:nvPr/>
        </p:nvSpPr>
        <p:spPr>
          <a:xfrm>
            <a:off x="2622867" y="6041995"/>
            <a:ext cx="312645" cy="3304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0F8A824E-76E1-4DB4-A857-DD85E45E25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954" y="2483503"/>
            <a:ext cx="1974474" cy="16561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" name="Triangle isocèle 43">
            <a:extLst>
              <a:ext uri="{FF2B5EF4-FFF2-40B4-BE49-F238E27FC236}">
                <a16:creationId xmlns:a16="http://schemas.microsoft.com/office/drawing/2014/main" id="{F7A927D5-1384-44EA-A0A0-77ED214E4D80}"/>
              </a:ext>
            </a:extLst>
          </p:cNvPr>
          <p:cNvSpPr/>
          <p:nvPr/>
        </p:nvSpPr>
        <p:spPr>
          <a:xfrm rot="7355195">
            <a:off x="4212944" y="3215467"/>
            <a:ext cx="448405" cy="539978"/>
          </a:xfrm>
          <a:prstGeom prst="triangle">
            <a:avLst>
              <a:gd name="adj" fmla="val 47225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pic>
        <p:nvPicPr>
          <p:cNvPr id="45" name="Espace réservé du contenu 6">
            <a:extLst>
              <a:ext uri="{FF2B5EF4-FFF2-40B4-BE49-F238E27FC236}">
                <a16:creationId xmlns:a16="http://schemas.microsoft.com/office/drawing/2014/main" id="{8F406693-2B91-416E-B863-8C51C97A8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9538" y="2765919"/>
            <a:ext cx="1874617" cy="2031831"/>
          </a:xfr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720A14C-262E-4CFE-9CAE-1B06DAAECCCF}"/>
              </a:ext>
            </a:extLst>
          </p:cNvPr>
          <p:cNvSpPr/>
          <p:nvPr/>
        </p:nvSpPr>
        <p:spPr>
          <a:xfrm>
            <a:off x="3866116" y="3571013"/>
            <a:ext cx="416784" cy="4132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47" name="Triangle isocèle 46">
            <a:extLst>
              <a:ext uri="{FF2B5EF4-FFF2-40B4-BE49-F238E27FC236}">
                <a16:creationId xmlns:a16="http://schemas.microsoft.com/office/drawing/2014/main" id="{C087A96C-0B39-4AF2-A1D7-50C5372693EB}"/>
              </a:ext>
            </a:extLst>
          </p:cNvPr>
          <p:cNvSpPr/>
          <p:nvPr/>
        </p:nvSpPr>
        <p:spPr>
          <a:xfrm rot="7355195">
            <a:off x="4380839" y="2152683"/>
            <a:ext cx="180000" cy="288000"/>
          </a:xfrm>
          <a:prstGeom prst="triangle">
            <a:avLst>
              <a:gd name="adj" fmla="val 47225"/>
            </a:avLst>
          </a:prstGeom>
          <a:solidFill>
            <a:srgbClr val="FF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C96C18-407D-460C-9F00-5F8469FEE767}"/>
              </a:ext>
            </a:extLst>
          </p:cNvPr>
          <p:cNvSpPr/>
          <p:nvPr/>
        </p:nvSpPr>
        <p:spPr>
          <a:xfrm>
            <a:off x="3943198" y="2451973"/>
            <a:ext cx="216000" cy="216000"/>
          </a:xfrm>
          <a:prstGeom prst="rect">
            <a:avLst/>
          </a:prstGeom>
          <a:solidFill>
            <a:srgbClr val="0070C0">
              <a:alpha val="14902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</p:spTree>
    <p:extLst>
      <p:ext uri="{BB962C8B-B14F-4D97-AF65-F5344CB8AC3E}">
        <p14:creationId xmlns:p14="http://schemas.microsoft.com/office/powerpoint/2010/main" val="12448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6203ED-F3CE-4B61-9440-A7BF17BD5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" r="631"/>
          <a:stretch/>
        </p:blipFill>
        <p:spPr>
          <a:xfrm>
            <a:off x="935853" y="-5671"/>
            <a:ext cx="6949618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D3BCA69-0FC9-4BAD-89B2-4A55D56A6CC3}"/>
              </a:ext>
            </a:extLst>
          </p:cNvPr>
          <p:cNvSpPr/>
          <p:nvPr/>
        </p:nvSpPr>
        <p:spPr>
          <a:xfrm rot="1730641">
            <a:off x="3551464" y="1888253"/>
            <a:ext cx="1608710" cy="230237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E2BDEE82-422D-4503-A1CB-7D192C523F3B}"/>
              </a:ext>
            </a:extLst>
          </p:cNvPr>
          <p:cNvSpPr/>
          <p:nvPr/>
        </p:nvSpPr>
        <p:spPr>
          <a:xfrm>
            <a:off x="5801257" y="3135097"/>
            <a:ext cx="1939333" cy="1467060"/>
          </a:xfrm>
          <a:custGeom>
            <a:avLst/>
            <a:gdLst>
              <a:gd name="connsiteX0" fmla="*/ 1507253 w 1939332"/>
              <a:gd name="connsiteY0" fmla="*/ 0 h 1376624"/>
              <a:gd name="connsiteX1" fmla="*/ 1004836 w 1939332"/>
              <a:gd name="connsiteY1" fmla="*/ 904352 h 1376624"/>
              <a:gd name="connsiteX2" fmla="*/ 231112 w 1939332"/>
              <a:gd name="connsiteY2" fmla="*/ 482321 h 1376624"/>
              <a:gd name="connsiteX3" fmla="*/ 0 w 1939332"/>
              <a:gd name="connsiteY3" fmla="*/ 713433 h 1376624"/>
              <a:gd name="connsiteX4" fmla="*/ 1185706 w 1939332"/>
              <a:gd name="connsiteY4" fmla="*/ 1376624 h 1376624"/>
              <a:gd name="connsiteX5" fmla="*/ 1939332 w 1939332"/>
              <a:gd name="connsiteY5" fmla="*/ 170822 h 1376624"/>
              <a:gd name="connsiteX6" fmla="*/ 1507253 w 1939332"/>
              <a:gd name="connsiteY6" fmla="*/ 0 h 1376624"/>
              <a:gd name="connsiteX0" fmla="*/ 1557495 w 1939332"/>
              <a:gd name="connsiteY0" fmla="*/ 0 h 1467059"/>
              <a:gd name="connsiteX1" fmla="*/ 1004836 w 1939332"/>
              <a:gd name="connsiteY1" fmla="*/ 994787 h 1467059"/>
              <a:gd name="connsiteX2" fmla="*/ 231112 w 1939332"/>
              <a:gd name="connsiteY2" fmla="*/ 572756 h 1467059"/>
              <a:gd name="connsiteX3" fmla="*/ 0 w 1939332"/>
              <a:gd name="connsiteY3" fmla="*/ 803868 h 1467059"/>
              <a:gd name="connsiteX4" fmla="*/ 1185706 w 1939332"/>
              <a:gd name="connsiteY4" fmla="*/ 1467059 h 1467059"/>
              <a:gd name="connsiteX5" fmla="*/ 1939332 w 1939332"/>
              <a:gd name="connsiteY5" fmla="*/ 261257 h 1467059"/>
              <a:gd name="connsiteX6" fmla="*/ 1557495 w 1939332"/>
              <a:gd name="connsiteY6" fmla="*/ 0 h 146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332" h="1467059">
                <a:moveTo>
                  <a:pt x="1557495" y="0"/>
                </a:moveTo>
                <a:lnTo>
                  <a:pt x="1004836" y="994787"/>
                </a:lnTo>
                <a:lnTo>
                  <a:pt x="231112" y="572756"/>
                </a:lnTo>
                <a:lnTo>
                  <a:pt x="0" y="803868"/>
                </a:lnTo>
                <a:lnTo>
                  <a:pt x="1185706" y="1467059"/>
                </a:lnTo>
                <a:lnTo>
                  <a:pt x="1939332" y="261257"/>
                </a:lnTo>
                <a:lnTo>
                  <a:pt x="1557495" y="0"/>
                </a:lnTo>
                <a:close/>
              </a:path>
            </a:pathLst>
          </a:custGeom>
          <a:solidFill>
            <a:srgbClr val="0070C0">
              <a:alpha val="14902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402B204-FDA2-49D1-91F5-954EECEE9726}"/>
              </a:ext>
            </a:extLst>
          </p:cNvPr>
          <p:cNvSpPr/>
          <p:nvPr/>
        </p:nvSpPr>
        <p:spPr>
          <a:xfrm>
            <a:off x="2932564" y="1922452"/>
            <a:ext cx="267166" cy="2725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0C27D68-4FBC-4864-8807-AA41EF0C7702}"/>
              </a:ext>
            </a:extLst>
          </p:cNvPr>
          <p:cNvSpPr/>
          <p:nvPr/>
        </p:nvSpPr>
        <p:spPr>
          <a:xfrm>
            <a:off x="5580125" y="3573024"/>
            <a:ext cx="360041" cy="3271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A8CB5A6-34C5-4B75-B2E0-F8DE65B45724}"/>
              </a:ext>
            </a:extLst>
          </p:cNvPr>
          <p:cNvSpPr/>
          <p:nvPr/>
        </p:nvSpPr>
        <p:spPr>
          <a:xfrm>
            <a:off x="4572000" y="2708939"/>
            <a:ext cx="278807" cy="2570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8020170-C223-491E-875A-7C4A250E27FE}"/>
              </a:ext>
            </a:extLst>
          </p:cNvPr>
          <p:cNvSpPr/>
          <p:nvPr/>
        </p:nvSpPr>
        <p:spPr>
          <a:xfrm>
            <a:off x="3598955" y="5259100"/>
            <a:ext cx="279038" cy="2465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981E395-C721-422E-9474-E3DF5FCB5102}"/>
              </a:ext>
            </a:extLst>
          </p:cNvPr>
          <p:cNvSpPr/>
          <p:nvPr/>
        </p:nvSpPr>
        <p:spPr>
          <a:xfrm rot="6700793">
            <a:off x="4176514" y="4730435"/>
            <a:ext cx="720000" cy="216000"/>
          </a:xfrm>
          <a:prstGeom prst="ellipse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69764627-30DE-45EC-8FAF-2172020A12EA}"/>
              </a:ext>
            </a:extLst>
          </p:cNvPr>
          <p:cNvSpPr/>
          <p:nvPr/>
        </p:nvSpPr>
        <p:spPr>
          <a:xfrm>
            <a:off x="2286008" y="1276360"/>
            <a:ext cx="771525" cy="809627"/>
          </a:xfrm>
          <a:custGeom>
            <a:avLst/>
            <a:gdLst>
              <a:gd name="connsiteX0" fmla="*/ 276225 w 771525"/>
              <a:gd name="connsiteY0" fmla="*/ 0 h 885825"/>
              <a:gd name="connsiteX1" fmla="*/ 276225 w 771525"/>
              <a:gd name="connsiteY1" fmla="*/ 76200 h 885825"/>
              <a:gd name="connsiteX2" fmla="*/ 0 w 771525"/>
              <a:gd name="connsiteY2" fmla="*/ 476250 h 885825"/>
              <a:gd name="connsiteX3" fmla="*/ 600075 w 771525"/>
              <a:gd name="connsiteY3" fmla="*/ 885825 h 885825"/>
              <a:gd name="connsiteX4" fmla="*/ 771525 w 771525"/>
              <a:gd name="connsiteY4" fmla="*/ 666750 h 885825"/>
              <a:gd name="connsiteX5" fmla="*/ 276225 w 771525"/>
              <a:gd name="connsiteY5" fmla="*/ 0 h 885825"/>
              <a:gd name="connsiteX0" fmla="*/ 314325 w 771525"/>
              <a:gd name="connsiteY0" fmla="*/ 0 h 819150"/>
              <a:gd name="connsiteX1" fmla="*/ 276225 w 771525"/>
              <a:gd name="connsiteY1" fmla="*/ 9525 h 819150"/>
              <a:gd name="connsiteX2" fmla="*/ 0 w 771525"/>
              <a:gd name="connsiteY2" fmla="*/ 409575 h 819150"/>
              <a:gd name="connsiteX3" fmla="*/ 600075 w 771525"/>
              <a:gd name="connsiteY3" fmla="*/ 819150 h 819150"/>
              <a:gd name="connsiteX4" fmla="*/ 771525 w 771525"/>
              <a:gd name="connsiteY4" fmla="*/ 600075 h 819150"/>
              <a:gd name="connsiteX5" fmla="*/ 314325 w 771525"/>
              <a:gd name="connsiteY5" fmla="*/ 0 h 819150"/>
              <a:gd name="connsiteX0" fmla="*/ 304800 w 771525"/>
              <a:gd name="connsiteY0" fmla="*/ 19050 h 809625"/>
              <a:gd name="connsiteX1" fmla="*/ 276225 w 771525"/>
              <a:gd name="connsiteY1" fmla="*/ 0 h 809625"/>
              <a:gd name="connsiteX2" fmla="*/ 0 w 771525"/>
              <a:gd name="connsiteY2" fmla="*/ 400050 h 809625"/>
              <a:gd name="connsiteX3" fmla="*/ 600075 w 771525"/>
              <a:gd name="connsiteY3" fmla="*/ 809625 h 809625"/>
              <a:gd name="connsiteX4" fmla="*/ 771525 w 771525"/>
              <a:gd name="connsiteY4" fmla="*/ 590550 h 809625"/>
              <a:gd name="connsiteX5" fmla="*/ 304800 w 771525"/>
              <a:gd name="connsiteY5" fmla="*/ 1905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525" h="809625">
                <a:moveTo>
                  <a:pt x="304800" y="19050"/>
                </a:moveTo>
                <a:lnTo>
                  <a:pt x="276225" y="0"/>
                </a:lnTo>
                <a:lnTo>
                  <a:pt x="0" y="400050"/>
                </a:lnTo>
                <a:lnTo>
                  <a:pt x="600075" y="809625"/>
                </a:lnTo>
                <a:lnTo>
                  <a:pt x="771525" y="590550"/>
                </a:lnTo>
                <a:lnTo>
                  <a:pt x="304800" y="19050"/>
                </a:lnTo>
                <a:close/>
              </a:path>
            </a:pathLst>
          </a:custGeom>
          <a:solidFill>
            <a:srgbClr val="0070C0">
              <a:alpha val="14902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CB989C1F-1329-4518-9296-BAED590CED57}"/>
              </a:ext>
            </a:extLst>
          </p:cNvPr>
          <p:cNvSpPr/>
          <p:nvPr/>
        </p:nvSpPr>
        <p:spPr>
          <a:xfrm>
            <a:off x="3248031" y="5442579"/>
            <a:ext cx="1381125" cy="1386860"/>
          </a:xfrm>
          <a:custGeom>
            <a:avLst/>
            <a:gdLst>
              <a:gd name="connsiteX0" fmla="*/ 666750 w 1381125"/>
              <a:gd name="connsiteY0" fmla="*/ 76200 h 1323975"/>
              <a:gd name="connsiteX1" fmla="*/ 409575 w 1381125"/>
              <a:gd name="connsiteY1" fmla="*/ 714375 h 1323975"/>
              <a:gd name="connsiteX2" fmla="*/ 1381125 w 1381125"/>
              <a:gd name="connsiteY2" fmla="*/ 1000125 h 1323975"/>
              <a:gd name="connsiteX3" fmla="*/ 1209675 w 1381125"/>
              <a:gd name="connsiteY3" fmla="*/ 1323975 h 1323975"/>
              <a:gd name="connsiteX4" fmla="*/ 0 w 1381125"/>
              <a:gd name="connsiteY4" fmla="*/ 885825 h 1323975"/>
              <a:gd name="connsiteX5" fmla="*/ 400050 w 1381125"/>
              <a:gd name="connsiteY5" fmla="*/ 0 h 1323975"/>
              <a:gd name="connsiteX6" fmla="*/ 666750 w 1381125"/>
              <a:gd name="connsiteY6" fmla="*/ 76200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1125" h="1323975">
                <a:moveTo>
                  <a:pt x="666750" y="76200"/>
                </a:moveTo>
                <a:lnTo>
                  <a:pt x="409575" y="714375"/>
                </a:lnTo>
                <a:lnTo>
                  <a:pt x="1381125" y="1000125"/>
                </a:lnTo>
                <a:lnTo>
                  <a:pt x="1209675" y="1323975"/>
                </a:lnTo>
                <a:lnTo>
                  <a:pt x="0" y="885825"/>
                </a:lnTo>
                <a:lnTo>
                  <a:pt x="400050" y="0"/>
                </a:lnTo>
                <a:lnTo>
                  <a:pt x="666750" y="76200"/>
                </a:lnTo>
                <a:close/>
              </a:path>
            </a:pathLst>
          </a:custGeom>
          <a:solidFill>
            <a:srgbClr val="0070C0">
              <a:alpha val="14902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 dirty="0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D8F86552-4272-4E4B-B5D4-CABEA5E25A6C}"/>
              </a:ext>
            </a:extLst>
          </p:cNvPr>
          <p:cNvSpPr/>
          <p:nvPr/>
        </p:nvSpPr>
        <p:spPr>
          <a:xfrm>
            <a:off x="5048262" y="885843"/>
            <a:ext cx="819151" cy="1257300"/>
          </a:xfrm>
          <a:custGeom>
            <a:avLst/>
            <a:gdLst>
              <a:gd name="connsiteX0" fmla="*/ 476250 w 819150"/>
              <a:gd name="connsiteY0" fmla="*/ 0 h 1323975"/>
              <a:gd name="connsiteX1" fmla="*/ 0 w 819150"/>
              <a:gd name="connsiteY1" fmla="*/ 1257300 h 1323975"/>
              <a:gd name="connsiteX2" fmla="*/ 161925 w 819150"/>
              <a:gd name="connsiteY2" fmla="*/ 1323975 h 1323975"/>
              <a:gd name="connsiteX3" fmla="*/ 533400 w 819150"/>
              <a:gd name="connsiteY3" fmla="*/ 400050 h 1323975"/>
              <a:gd name="connsiteX4" fmla="*/ 752475 w 819150"/>
              <a:gd name="connsiteY4" fmla="*/ 504825 h 1323975"/>
              <a:gd name="connsiteX5" fmla="*/ 800100 w 819150"/>
              <a:gd name="connsiteY5" fmla="*/ 400050 h 1323975"/>
              <a:gd name="connsiteX6" fmla="*/ 819150 w 819150"/>
              <a:gd name="connsiteY6" fmla="*/ 295275 h 1323975"/>
              <a:gd name="connsiteX7" fmla="*/ 476250 w 819150"/>
              <a:gd name="connsiteY7" fmla="*/ 0 h 1323975"/>
              <a:gd name="connsiteX0" fmla="*/ 457200 w 819150"/>
              <a:gd name="connsiteY0" fmla="*/ 0 h 1257300"/>
              <a:gd name="connsiteX1" fmla="*/ 0 w 819150"/>
              <a:gd name="connsiteY1" fmla="*/ 1190625 h 1257300"/>
              <a:gd name="connsiteX2" fmla="*/ 161925 w 819150"/>
              <a:gd name="connsiteY2" fmla="*/ 1257300 h 1257300"/>
              <a:gd name="connsiteX3" fmla="*/ 533400 w 819150"/>
              <a:gd name="connsiteY3" fmla="*/ 333375 h 1257300"/>
              <a:gd name="connsiteX4" fmla="*/ 752475 w 819150"/>
              <a:gd name="connsiteY4" fmla="*/ 438150 h 1257300"/>
              <a:gd name="connsiteX5" fmla="*/ 800100 w 819150"/>
              <a:gd name="connsiteY5" fmla="*/ 333375 h 1257300"/>
              <a:gd name="connsiteX6" fmla="*/ 819150 w 819150"/>
              <a:gd name="connsiteY6" fmla="*/ 228600 h 1257300"/>
              <a:gd name="connsiteX7" fmla="*/ 457200 w 819150"/>
              <a:gd name="connsiteY7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" h="1257300">
                <a:moveTo>
                  <a:pt x="457200" y="0"/>
                </a:moveTo>
                <a:lnTo>
                  <a:pt x="0" y="1190625"/>
                </a:lnTo>
                <a:lnTo>
                  <a:pt x="161925" y="1257300"/>
                </a:lnTo>
                <a:lnTo>
                  <a:pt x="533400" y="333375"/>
                </a:lnTo>
                <a:lnTo>
                  <a:pt x="752475" y="438150"/>
                </a:lnTo>
                <a:lnTo>
                  <a:pt x="800100" y="333375"/>
                </a:lnTo>
                <a:lnTo>
                  <a:pt x="819150" y="228600"/>
                </a:lnTo>
                <a:lnTo>
                  <a:pt x="457200" y="0"/>
                </a:lnTo>
                <a:close/>
              </a:path>
            </a:pathLst>
          </a:custGeom>
          <a:solidFill>
            <a:srgbClr val="0070C0">
              <a:alpha val="14902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38" name="AutoShape 189">
            <a:extLst>
              <a:ext uri="{FF2B5EF4-FFF2-40B4-BE49-F238E27FC236}">
                <a16:creationId xmlns:a16="http://schemas.microsoft.com/office/drawing/2014/main" id="{57DA7204-419F-43C9-8AB4-E5AF44922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054" y="695956"/>
            <a:ext cx="4876388" cy="783193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Orientation de la piste (QFU)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 30 QFU encerclé = QFU prioritaire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CF7FE44-F873-4536-A15B-7BB3B7C0D77D}"/>
              </a:ext>
            </a:extLst>
          </p:cNvPr>
          <p:cNvSpPr/>
          <p:nvPr/>
        </p:nvSpPr>
        <p:spPr>
          <a:xfrm>
            <a:off x="2622867" y="6041995"/>
            <a:ext cx="312645" cy="3304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58" name="AutoShape 188">
            <a:extLst>
              <a:ext uri="{FF2B5EF4-FFF2-40B4-BE49-F238E27FC236}">
                <a16:creationId xmlns:a16="http://schemas.microsoft.com/office/drawing/2014/main" id="{8BEEF5DC-56E5-4071-AF2D-43E084189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891" y="2471759"/>
            <a:ext cx="5401024" cy="64698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Sens du tour de piste, altitude et (hauteur) du circuit en </a:t>
            </a:r>
            <a:r>
              <a:rPr lang="fr-FR" sz="1600" kern="0" dirty="0" err="1">
                <a:solidFill>
                  <a:prstClr val="white"/>
                </a:solidFill>
                <a:latin typeface="Trebuchet MS"/>
                <a:cs typeface="Trebuchet MS"/>
              </a:rPr>
              <a:t>ft</a:t>
            </a:r>
            <a:endParaRPr lang="fr-FR" sz="1600" kern="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59" name="AutoShape 189">
            <a:extLst>
              <a:ext uri="{FF2B5EF4-FFF2-40B4-BE49-F238E27FC236}">
                <a16:creationId xmlns:a16="http://schemas.microsoft.com/office/drawing/2014/main" id="{4049BFEA-C4B6-4680-8A52-413D54D5D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806" y="976007"/>
            <a:ext cx="4876388" cy="37457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Hangars, aéroclub et TWR</a:t>
            </a:r>
          </a:p>
        </p:txBody>
      </p:sp>
      <p:pic>
        <p:nvPicPr>
          <p:cNvPr id="42" name="Espace réservé du contenu 12">
            <a:extLst>
              <a:ext uri="{FF2B5EF4-FFF2-40B4-BE49-F238E27FC236}">
                <a16:creationId xmlns:a16="http://schemas.microsoft.com/office/drawing/2014/main" id="{3907D69B-AC4A-40F5-ADF2-C5222A834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652" y="2253063"/>
            <a:ext cx="3384376" cy="2232248"/>
          </a:xfr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CCA2DDD-A6A0-475A-BCE0-DB8EEC02E5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026" y="3628821"/>
            <a:ext cx="1440161" cy="2057371"/>
          </a:xfrm>
          <a:prstGeom prst="rect">
            <a:avLst/>
          </a:prstGeom>
        </p:spPr>
      </p:pic>
      <p:sp>
        <p:nvSpPr>
          <p:cNvPr id="44" name="Ellipse 43">
            <a:extLst>
              <a:ext uri="{FF2B5EF4-FFF2-40B4-BE49-F238E27FC236}">
                <a16:creationId xmlns:a16="http://schemas.microsoft.com/office/drawing/2014/main" id="{51DE4CF7-01A1-4FD6-8FC7-0D57706B6D67}"/>
              </a:ext>
            </a:extLst>
          </p:cNvPr>
          <p:cNvSpPr/>
          <p:nvPr/>
        </p:nvSpPr>
        <p:spPr>
          <a:xfrm rot="6700793">
            <a:off x="4878330" y="4850561"/>
            <a:ext cx="1497719" cy="324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73F09CA2-59F4-4962-AEEB-9714F27D0350}"/>
              </a:ext>
            </a:extLst>
          </p:cNvPr>
          <p:cNvSpPr/>
          <p:nvPr/>
        </p:nvSpPr>
        <p:spPr>
          <a:xfrm rot="1854098">
            <a:off x="1451716" y="3471434"/>
            <a:ext cx="2196000" cy="396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74A0C33-2689-4FEF-9FDC-AE742D2402C4}"/>
              </a:ext>
            </a:extLst>
          </p:cNvPr>
          <p:cNvSpPr/>
          <p:nvPr/>
        </p:nvSpPr>
        <p:spPr>
          <a:xfrm>
            <a:off x="2957735" y="1142193"/>
            <a:ext cx="252000" cy="252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05513222-D545-41B9-8C2A-DADD30143B33}"/>
              </a:ext>
            </a:extLst>
          </p:cNvPr>
          <p:cNvSpPr/>
          <p:nvPr/>
        </p:nvSpPr>
        <p:spPr>
          <a:xfrm>
            <a:off x="2225004" y="4790332"/>
            <a:ext cx="1286871" cy="1003841"/>
          </a:xfrm>
          <a:custGeom>
            <a:avLst/>
            <a:gdLst>
              <a:gd name="connsiteX0" fmla="*/ 1507253 w 1939332"/>
              <a:gd name="connsiteY0" fmla="*/ 0 h 1376624"/>
              <a:gd name="connsiteX1" fmla="*/ 1004836 w 1939332"/>
              <a:gd name="connsiteY1" fmla="*/ 904352 h 1376624"/>
              <a:gd name="connsiteX2" fmla="*/ 231112 w 1939332"/>
              <a:gd name="connsiteY2" fmla="*/ 482321 h 1376624"/>
              <a:gd name="connsiteX3" fmla="*/ 0 w 1939332"/>
              <a:gd name="connsiteY3" fmla="*/ 713433 h 1376624"/>
              <a:gd name="connsiteX4" fmla="*/ 1185706 w 1939332"/>
              <a:gd name="connsiteY4" fmla="*/ 1376624 h 1376624"/>
              <a:gd name="connsiteX5" fmla="*/ 1939332 w 1939332"/>
              <a:gd name="connsiteY5" fmla="*/ 170822 h 1376624"/>
              <a:gd name="connsiteX6" fmla="*/ 1507253 w 1939332"/>
              <a:gd name="connsiteY6" fmla="*/ 0 h 1376624"/>
              <a:gd name="connsiteX0" fmla="*/ 1557495 w 1939332"/>
              <a:gd name="connsiteY0" fmla="*/ 0 h 1467059"/>
              <a:gd name="connsiteX1" fmla="*/ 1004836 w 1939332"/>
              <a:gd name="connsiteY1" fmla="*/ 994787 h 1467059"/>
              <a:gd name="connsiteX2" fmla="*/ 231112 w 1939332"/>
              <a:gd name="connsiteY2" fmla="*/ 572756 h 1467059"/>
              <a:gd name="connsiteX3" fmla="*/ 0 w 1939332"/>
              <a:gd name="connsiteY3" fmla="*/ 803868 h 1467059"/>
              <a:gd name="connsiteX4" fmla="*/ 1185706 w 1939332"/>
              <a:gd name="connsiteY4" fmla="*/ 1467059 h 1467059"/>
              <a:gd name="connsiteX5" fmla="*/ 1939332 w 1939332"/>
              <a:gd name="connsiteY5" fmla="*/ 261257 h 1467059"/>
              <a:gd name="connsiteX6" fmla="*/ 1557495 w 1939332"/>
              <a:gd name="connsiteY6" fmla="*/ 0 h 1467059"/>
              <a:gd name="connsiteX0" fmla="*/ 1557495 w 1939332"/>
              <a:gd name="connsiteY0" fmla="*/ 0 h 1467059"/>
              <a:gd name="connsiteX1" fmla="*/ 1004836 w 1939332"/>
              <a:gd name="connsiteY1" fmla="*/ 994787 h 1467059"/>
              <a:gd name="connsiteX2" fmla="*/ 688312 w 1939332"/>
              <a:gd name="connsiteY2" fmla="*/ 406069 h 1467059"/>
              <a:gd name="connsiteX3" fmla="*/ 0 w 1939332"/>
              <a:gd name="connsiteY3" fmla="*/ 803868 h 1467059"/>
              <a:gd name="connsiteX4" fmla="*/ 1185706 w 1939332"/>
              <a:gd name="connsiteY4" fmla="*/ 1467059 h 1467059"/>
              <a:gd name="connsiteX5" fmla="*/ 1939332 w 1939332"/>
              <a:gd name="connsiteY5" fmla="*/ 261257 h 1467059"/>
              <a:gd name="connsiteX6" fmla="*/ 1557495 w 1939332"/>
              <a:gd name="connsiteY6" fmla="*/ 0 h 1467059"/>
              <a:gd name="connsiteX0" fmla="*/ 1152683 w 1534520"/>
              <a:gd name="connsiteY0" fmla="*/ 0 h 1467059"/>
              <a:gd name="connsiteX1" fmla="*/ 600024 w 1534520"/>
              <a:gd name="connsiteY1" fmla="*/ 994787 h 1467059"/>
              <a:gd name="connsiteX2" fmla="*/ 283500 w 1534520"/>
              <a:gd name="connsiteY2" fmla="*/ 406069 h 1467059"/>
              <a:gd name="connsiteX3" fmla="*/ 0 w 1534520"/>
              <a:gd name="connsiteY3" fmla="*/ 1022943 h 1467059"/>
              <a:gd name="connsiteX4" fmla="*/ 780894 w 1534520"/>
              <a:gd name="connsiteY4" fmla="*/ 1467059 h 1467059"/>
              <a:gd name="connsiteX5" fmla="*/ 1534520 w 1534520"/>
              <a:gd name="connsiteY5" fmla="*/ 261257 h 1467059"/>
              <a:gd name="connsiteX6" fmla="*/ 1152683 w 1534520"/>
              <a:gd name="connsiteY6" fmla="*/ 0 h 1467059"/>
              <a:gd name="connsiteX0" fmla="*/ 1152683 w 1534520"/>
              <a:gd name="connsiteY0" fmla="*/ 0 h 1467059"/>
              <a:gd name="connsiteX1" fmla="*/ 619074 w 1534520"/>
              <a:gd name="connsiteY1" fmla="*/ 870962 h 1467059"/>
              <a:gd name="connsiteX2" fmla="*/ 283500 w 1534520"/>
              <a:gd name="connsiteY2" fmla="*/ 406069 h 1467059"/>
              <a:gd name="connsiteX3" fmla="*/ 0 w 1534520"/>
              <a:gd name="connsiteY3" fmla="*/ 1022943 h 1467059"/>
              <a:gd name="connsiteX4" fmla="*/ 780894 w 1534520"/>
              <a:gd name="connsiteY4" fmla="*/ 1467059 h 1467059"/>
              <a:gd name="connsiteX5" fmla="*/ 1534520 w 1534520"/>
              <a:gd name="connsiteY5" fmla="*/ 261257 h 1467059"/>
              <a:gd name="connsiteX6" fmla="*/ 1152683 w 1534520"/>
              <a:gd name="connsiteY6" fmla="*/ 0 h 1467059"/>
              <a:gd name="connsiteX0" fmla="*/ 857408 w 1534520"/>
              <a:gd name="connsiteY0" fmla="*/ 243568 h 1205802"/>
              <a:gd name="connsiteX1" fmla="*/ 619074 w 1534520"/>
              <a:gd name="connsiteY1" fmla="*/ 609705 h 1205802"/>
              <a:gd name="connsiteX2" fmla="*/ 283500 w 1534520"/>
              <a:gd name="connsiteY2" fmla="*/ 144812 h 1205802"/>
              <a:gd name="connsiteX3" fmla="*/ 0 w 1534520"/>
              <a:gd name="connsiteY3" fmla="*/ 761686 h 1205802"/>
              <a:gd name="connsiteX4" fmla="*/ 780894 w 1534520"/>
              <a:gd name="connsiteY4" fmla="*/ 1205802 h 1205802"/>
              <a:gd name="connsiteX5" fmla="*/ 1534520 w 1534520"/>
              <a:gd name="connsiteY5" fmla="*/ 0 h 1205802"/>
              <a:gd name="connsiteX6" fmla="*/ 857408 w 1534520"/>
              <a:gd name="connsiteY6" fmla="*/ 243568 h 1205802"/>
              <a:gd name="connsiteX0" fmla="*/ 857408 w 1353545"/>
              <a:gd name="connsiteY0" fmla="*/ 98756 h 1060990"/>
              <a:gd name="connsiteX1" fmla="*/ 619074 w 1353545"/>
              <a:gd name="connsiteY1" fmla="*/ 464893 h 1060990"/>
              <a:gd name="connsiteX2" fmla="*/ 283500 w 1353545"/>
              <a:gd name="connsiteY2" fmla="*/ 0 h 1060990"/>
              <a:gd name="connsiteX3" fmla="*/ 0 w 1353545"/>
              <a:gd name="connsiteY3" fmla="*/ 616874 h 1060990"/>
              <a:gd name="connsiteX4" fmla="*/ 780894 w 1353545"/>
              <a:gd name="connsiteY4" fmla="*/ 1060990 h 1060990"/>
              <a:gd name="connsiteX5" fmla="*/ 1353545 w 1353545"/>
              <a:gd name="connsiteY5" fmla="*/ 169513 h 1060990"/>
              <a:gd name="connsiteX6" fmla="*/ 857408 w 1353545"/>
              <a:gd name="connsiteY6" fmla="*/ 98756 h 1060990"/>
              <a:gd name="connsiteX0" fmla="*/ 857408 w 1353545"/>
              <a:gd name="connsiteY0" fmla="*/ 98756 h 1003840"/>
              <a:gd name="connsiteX1" fmla="*/ 619074 w 1353545"/>
              <a:gd name="connsiteY1" fmla="*/ 464893 h 1003840"/>
              <a:gd name="connsiteX2" fmla="*/ 283500 w 1353545"/>
              <a:gd name="connsiteY2" fmla="*/ 0 h 1003840"/>
              <a:gd name="connsiteX3" fmla="*/ 0 w 1353545"/>
              <a:gd name="connsiteY3" fmla="*/ 616874 h 1003840"/>
              <a:gd name="connsiteX4" fmla="*/ 919006 w 1353545"/>
              <a:gd name="connsiteY4" fmla="*/ 1003840 h 1003840"/>
              <a:gd name="connsiteX5" fmla="*/ 1353545 w 1353545"/>
              <a:gd name="connsiteY5" fmla="*/ 169513 h 1003840"/>
              <a:gd name="connsiteX6" fmla="*/ 857408 w 1353545"/>
              <a:gd name="connsiteY6" fmla="*/ 98756 h 1003840"/>
              <a:gd name="connsiteX0" fmla="*/ 938370 w 1353545"/>
              <a:gd name="connsiteY0" fmla="*/ 232106 h 1003840"/>
              <a:gd name="connsiteX1" fmla="*/ 619074 w 1353545"/>
              <a:gd name="connsiteY1" fmla="*/ 464893 h 1003840"/>
              <a:gd name="connsiteX2" fmla="*/ 283500 w 1353545"/>
              <a:gd name="connsiteY2" fmla="*/ 0 h 1003840"/>
              <a:gd name="connsiteX3" fmla="*/ 0 w 1353545"/>
              <a:gd name="connsiteY3" fmla="*/ 616874 h 1003840"/>
              <a:gd name="connsiteX4" fmla="*/ 919006 w 1353545"/>
              <a:gd name="connsiteY4" fmla="*/ 1003840 h 1003840"/>
              <a:gd name="connsiteX5" fmla="*/ 1353545 w 1353545"/>
              <a:gd name="connsiteY5" fmla="*/ 169513 h 1003840"/>
              <a:gd name="connsiteX6" fmla="*/ 938370 w 1353545"/>
              <a:gd name="connsiteY6" fmla="*/ 232106 h 1003840"/>
              <a:gd name="connsiteX0" fmla="*/ 938370 w 1353545"/>
              <a:gd name="connsiteY0" fmla="*/ 232106 h 1003840"/>
              <a:gd name="connsiteX1" fmla="*/ 923873 w 1353545"/>
              <a:gd name="connsiteY1" fmla="*/ 426793 h 1003840"/>
              <a:gd name="connsiteX2" fmla="*/ 283500 w 1353545"/>
              <a:gd name="connsiteY2" fmla="*/ 0 h 1003840"/>
              <a:gd name="connsiteX3" fmla="*/ 0 w 1353545"/>
              <a:gd name="connsiteY3" fmla="*/ 616874 h 1003840"/>
              <a:gd name="connsiteX4" fmla="*/ 919006 w 1353545"/>
              <a:gd name="connsiteY4" fmla="*/ 1003840 h 1003840"/>
              <a:gd name="connsiteX5" fmla="*/ 1353545 w 1353545"/>
              <a:gd name="connsiteY5" fmla="*/ 169513 h 1003840"/>
              <a:gd name="connsiteX6" fmla="*/ 938370 w 1353545"/>
              <a:gd name="connsiteY6" fmla="*/ 232106 h 1003840"/>
              <a:gd name="connsiteX0" fmla="*/ 1119345 w 1353545"/>
              <a:gd name="connsiteY0" fmla="*/ 203531 h 1003840"/>
              <a:gd name="connsiteX1" fmla="*/ 923873 w 1353545"/>
              <a:gd name="connsiteY1" fmla="*/ 426793 h 1003840"/>
              <a:gd name="connsiteX2" fmla="*/ 283500 w 1353545"/>
              <a:gd name="connsiteY2" fmla="*/ 0 h 1003840"/>
              <a:gd name="connsiteX3" fmla="*/ 0 w 1353545"/>
              <a:gd name="connsiteY3" fmla="*/ 616874 h 1003840"/>
              <a:gd name="connsiteX4" fmla="*/ 919006 w 1353545"/>
              <a:gd name="connsiteY4" fmla="*/ 1003840 h 1003840"/>
              <a:gd name="connsiteX5" fmla="*/ 1353545 w 1353545"/>
              <a:gd name="connsiteY5" fmla="*/ 169513 h 1003840"/>
              <a:gd name="connsiteX6" fmla="*/ 1119345 w 1353545"/>
              <a:gd name="connsiteY6" fmla="*/ 203531 h 1003840"/>
              <a:gd name="connsiteX0" fmla="*/ 1119345 w 1286870"/>
              <a:gd name="connsiteY0" fmla="*/ 203531 h 1003840"/>
              <a:gd name="connsiteX1" fmla="*/ 923873 w 1286870"/>
              <a:gd name="connsiteY1" fmla="*/ 426793 h 1003840"/>
              <a:gd name="connsiteX2" fmla="*/ 283500 w 1286870"/>
              <a:gd name="connsiteY2" fmla="*/ 0 h 1003840"/>
              <a:gd name="connsiteX3" fmla="*/ 0 w 1286870"/>
              <a:gd name="connsiteY3" fmla="*/ 616874 h 1003840"/>
              <a:gd name="connsiteX4" fmla="*/ 919006 w 1286870"/>
              <a:gd name="connsiteY4" fmla="*/ 1003840 h 1003840"/>
              <a:gd name="connsiteX5" fmla="*/ 1286870 w 1286870"/>
              <a:gd name="connsiteY5" fmla="*/ 193326 h 1003840"/>
              <a:gd name="connsiteX6" fmla="*/ 1119345 w 1286870"/>
              <a:gd name="connsiteY6" fmla="*/ 203531 h 100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6870" h="1003840">
                <a:moveTo>
                  <a:pt x="1119345" y="203531"/>
                </a:moveTo>
                <a:lnTo>
                  <a:pt x="923873" y="426793"/>
                </a:lnTo>
                <a:lnTo>
                  <a:pt x="283500" y="0"/>
                </a:lnTo>
                <a:lnTo>
                  <a:pt x="0" y="616874"/>
                </a:lnTo>
                <a:lnTo>
                  <a:pt x="919006" y="1003840"/>
                </a:lnTo>
                <a:lnTo>
                  <a:pt x="1286870" y="193326"/>
                </a:lnTo>
                <a:lnTo>
                  <a:pt x="1119345" y="203531"/>
                </a:lnTo>
                <a:close/>
              </a:path>
            </a:pathLst>
          </a:custGeom>
          <a:solidFill>
            <a:srgbClr val="0070C0">
              <a:alpha val="14902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</p:spTree>
    <p:extLst>
      <p:ext uri="{BB962C8B-B14F-4D97-AF65-F5344CB8AC3E}">
        <p14:creationId xmlns:p14="http://schemas.microsoft.com/office/powerpoint/2010/main" val="140343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17" grpId="0" animBg="1"/>
      <p:bldP spid="18" grpId="0" animBg="1"/>
      <p:bldP spid="19" grpId="0" animBg="1"/>
      <p:bldP spid="20" grpId="0" animBg="1"/>
      <p:bldP spid="4" grpId="0" animBg="1"/>
      <p:bldP spid="7" grpId="0" animBg="1"/>
      <p:bldP spid="22" grpId="0" animBg="1"/>
      <p:bldP spid="38" grpId="0" animBg="1"/>
      <p:bldP spid="57" grpId="0" animBg="1"/>
      <p:bldP spid="58" grpId="0" animBg="1"/>
      <p:bldP spid="59" grpId="0" animBg="1"/>
      <p:bldP spid="44" grpId="0" animBg="1"/>
      <p:bldP spid="45" grpId="0" animBg="1"/>
      <p:bldP spid="30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6203ED-F3CE-4B61-9440-A7BF17BD5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" r="631"/>
          <a:stretch/>
        </p:blipFill>
        <p:spPr>
          <a:xfrm>
            <a:off x="915312" y="0"/>
            <a:ext cx="6949618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0D2CAC0-3938-4111-B20D-10FE0F7DFE88}"/>
              </a:ext>
            </a:extLst>
          </p:cNvPr>
          <p:cNvSpPr/>
          <p:nvPr/>
        </p:nvSpPr>
        <p:spPr>
          <a:xfrm rot="1289155">
            <a:off x="4616098" y="4641633"/>
            <a:ext cx="706655" cy="1296000"/>
          </a:xfrm>
          <a:prstGeom prst="roundRect">
            <a:avLst/>
          </a:prstGeom>
          <a:solidFill>
            <a:srgbClr val="C00000">
              <a:alpha val="14902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EFD211C-2A79-4601-AACE-6AB4D3F9A654}"/>
              </a:ext>
            </a:extLst>
          </p:cNvPr>
          <p:cNvSpPr/>
          <p:nvPr/>
        </p:nvSpPr>
        <p:spPr>
          <a:xfrm>
            <a:off x="3419872" y="3896612"/>
            <a:ext cx="288000" cy="28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60" name="AutoShape 188">
            <a:extLst>
              <a:ext uri="{FF2B5EF4-FFF2-40B4-BE49-F238E27FC236}">
                <a16:creationId xmlns:a16="http://schemas.microsoft.com/office/drawing/2014/main" id="{D17BFA32-6C5B-4897-9DFC-3ADA65E1F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794" y="3574886"/>
            <a:ext cx="5401024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Zone d’aéromodélisme n°8282. </a:t>
            </a:r>
          </a:p>
        </p:txBody>
      </p:sp>
      <p:sp>
        <p:nvSpPr>
          <p:cNvPr id="61" name="AutoShape 189">
            <a:extLst>
              <a:ext uri="{FF2B5EF4-FFF2-40B4-BE49-F238E27FC236}">
                <a16:creationId xmlns:a16="http://schemas.microsoft.com/office/drawing/2014/main" id="{CD247BC9-AE00-480E-B761-8BF4691E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927" y="2801865"/>
            <a:ext cx="4876388" cy="91940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Balise non directionnelle (NDB) : station radio localisée utilisée pour l'aide à la navigation aérienne</a:t>
            </a:r>
          </a:p>
        </p:txBody>
      </p:sp>
    </p:spTree>
    <p:extLst>
      <p:ext uri="{BB962C8B-B14F-4D97-AF65-F5344CB8AC3E}">
        <p14:creationId xmlns:p14="http://schemas.microsoft.com/office/powerpoint/2010/main" val="31871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0" grpId="0" animBg="1"/>
      <p:bldP spid="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9EBA480-BAA1-4AB5-B34B-A189022E6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25" y="1820085"/>
            <a:ext cx="8866949" cy="2813729"/>
          </a:xfr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3922EE8-8CB7-4B1C-B36B-3DEB02982116}"/>
              </a:ext>
            </a:extLst>
          </p:cNvPr>
          <p:cNvSpPr/>
          <p:nvPr/>
        </p:nvSpPr>
        <p:spPr>
          <a:xfrm>
            <a:off x="597521" y="1911843"/>
            <a:ext cx="576064" cy="94044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CAA35B4-6111-44A9-B575-C159F4D3A9D9}"/>
              </a:ext>
            </a:extLst>
          </p:cNvPr>
          <p:cNvSpPr/>
          <p:nvPr/>
        </p:nvSpPr>
        <p:spPr>
          <a:xfrm>
            <a:off x="1242759" y="1920330"/>
            <a:ext cx="576064" cy="9404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1B70A2E-478A-4908-A5D2-CDD6B8F79A2F}"/>
              </a:ext>
            </a:extLst>
          </p:cNvPr>
          <p:cNvSpPr/>
          <p:nvPr/>
        </p:nvSpPr>
        <p:spPr>
          <a:xfrm>
            <a:off x="1868508" y="1888256"/>
            <a:ext cx="1217291" cy="936105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3D9BB0C-6EDE-455D-BE64-FE61B16DBDC9}"/>
              </a:ext>
            </a:extLst>
          </p:cNvPr>
          <p:cNvSpPr/>
          <p:nvPr/>
        </p:nvSpPr>
        <p:spPr>
          <a:xfrm>
            <a:off x="3209443" y="1859568"/>
            <a:ext cx="936105" cy="10081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7EF8596-143D-44E2-889B-704F3B8670E4}"/>
              </a:ext>
            </a:extLst>
          </p:cNvPr>
          <p:cNvSpPr/>
          <p:nvPr/>
        </p:nvSpPr>
        <p:spPr>
          <a:xfrm>
            <a:off x="4290610" y="1888136"/>
            <a:ext cx="1258299" cy="950405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13EE939-D0C7-4269-BBED-B6AB15D92AF9}"/>
              </a:ext>
            </a:extLst>
          </p:cNvPr>
          <p:cNvSpPr/>
          <p:nvPr/>
        </p:nvSpPr>
        <p:spPr>
          <a:xfrm>
            <a:off x="5724128" y="1908394"/>
            <a:ext cx="792091" cy="95040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795E961-48AB-4B52-825C-0543C21710E5}"/>
              </a:ext>
            </a:extLst>
          </p:cNvPr>
          <p:cNvSpPr/>
          <p:nvPr/>
        </p:nvSpPr>
        <p:spPr>
          <a:xfrm>
            <a:off x="6676611" y="1924520"/>
            <a:ext cx="914401" cy="93427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272E063-0598-4BE4-8CD1-427359412C41}"/>
              </a:ext>
            </a:extLst>
          </p:cNvPr>
          <p:cNvSpPr/>
          <p:nvPr/>
        </p:nvSpPr>
        <p:spPr>
          <a:xfrm>
            <a:off x="7730266" y="1935125"/>
            <a:ext cx="914401" cy="94519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0A77360-6B4C-4145-9D4F-1997902F45D5}"/>
              </a:ext>
            </a:extLst>
          </p:cNvPr>
          <p:cNvSpPr/>
          <p:nvPr/>
        </p:nvSpPr>
        <p:spPr>
          <a:xfrm>
            <a:off x="569423" y="3003793"/>
            <a:ext cx="2808313" cy="705435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ACDAF9D-9992-4D61-9798-C79CD8445B2C}"/>
              </a:ext>
            </a:extLst>
          </p:cNvPr>
          <p:cNvSpPr/>
          <p:nvPr/>
        </p:nvSpPr>
        <p:spPr>
          <a:xfrm>
            <a:off x="4067944" y="3964009"/>
            <a:ext cx="2808312" cy="4035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Garamond" panose="02020404030301010803" pitchFamily="18" charset="0"/>
            </a:endParaRPr>
          </a:p>
        </p:txBody>
      </p:sp>
      <p:sp>
        <p:nvSpPr>
          <p:cNvPr id="75" name="AutoShape 188">
            <a:extLst>
              <a:ext uri="{FF2B5EF4-FFF2-40B4-BE49-F238E27FC236}">
                <a16:creationId xmlns:a16="http://schemas.microsoft.com/office/drawing/2014/main" id="{E69D2642-FE04-43D4-BE17-26F3D1442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380" y="4965739"/>
            <a:ext cx="5401024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>
                <a:solidFill>
                  <a:prstClr val="white"/>
                </a:solidFill>
                <a:latin typeface="Trebuchet MS"/>
                <a:cs typeface="Trebuchet MS"/>
              </a:rPr>
              <a:t>Nom des pistes </a:t>
            </a:r>
            <a:endParaRPr lang="fr-FR" sz="1600" kern="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77" name="AutoShape 189">
            <a:extLst>
              <a:ext uri="{FF2B5EF4-FFF2-40B4-BE49-F238E27FC236}">
                <a16:creationId xmlns:a16="http://schemas.microsoft.com/office/drawing/2014/main" id="{0EE0C1E9-7256-4353-8271-C3D5C8F75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072" y="5196762"/>
            <a:ext cx="7056783" cy="37457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>
                <a:solidFill>
                  <a:prstClr val="white"/>
                </a:solidFill>
                <a:latin typeface="Trebuchet MS"/>
                <a:cs typeface="Trebuchet MS"/>
              </a:rPr>
              <a:t>Orientation magnétique de la piste</a:t>
            </a:r>
            <a:endParaRPr lang="fr-FR" sz="1600" kern="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78" name="AutoShape 188">
            <a:extLst>
              <a:ext uri="{FF2B5EF4-FFF2-40B4-BE49-F238E27FC236}">
                <a16:creationId xmlns:a16="http://schemas.microsoft.com/office/drawing/2014/main" id="{EFF70EBE-CC3D-4E7E-AE08-9D1E6CC3B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829" y="5009474"/>
            <a:ext cx="5401024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Dimension totale de la piste longueur x largeur</a:t>
            </a:r>
          </a:p>
        </p:txBody>
      </p:sp>
      <p:sp>
        <p:nvSpPr>
          <p:cNvPr id="79" name="AutoShape 189">
            <a:extLst>
              <a:ext uri="{FF2B5EF4-FFF2-40B4-BE49-F238E27FC236}">
                <a16:creationId xmlns:a16="http://schemas.microsoft.com/office/drawing/2014/main" id="{2220951C-CB6B-4A93-84BE-CB5BE4B3E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20" y="5037915"/>
            <a:ext cx="7056783" cy="37457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Nature de la piste. Piste revêtue (en dur)</a:t>
            </a:r>
          </a:p>
        </p:txBody>
      </p:sp>
      <p:sp>
        <p:nvSpPr>
          <p:cNvPr id="80" name="AutoShape 188">
            <a:extLst>
              <a:ext uri="{FF2B5EF4-FFF2-40B4-BE49-F238E27FC236}">
                <a16:creationId xmlns:a16="http://schemas.microsoft.com/office/drawing/2014/main" id="{04C4BFF7-9729-4714-AE71-D09382BFA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489" y="5020397"/>
            <a:ext cx="5401024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Résistance de la piste. </a:t>
            </a:r>
            <a:r>
              <a:rPr lang="fr-FR" sz="1600" i="1" kern="0" dirty="0">
                <a:solidFill>
                  <a:prstClr val="white"/>
                </a:solidFill>
                <a:latin typeface="Trebuchet MS"/>
                <a:cs typeface="Trebuchet MS"/>
              </a:rPr>
              <a:t>Peu importante en ULM</a:t>
            </a:r>
          </a:p>
        </p:txBody>
      </p:sp>
      <p:sp>
        <p:nvSpPr>
          <p:cNvPr id="81" name="AutoShape 189">
            <a:extLst>
              <a:ext uri="{FF2B5EF4-FFF2-40B4-BE49-F238E27FC236}">
                <a16:creationId xmlns:a16="http://schemas.microsoft.com/office/drawing/2014/main" id="{5E143DBF-B87E-405F-99E4-91FA9DCC9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775" y="5020941"/>
            <a:ext cx="7056783" cy="64698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Take-Off Distance </a:t>
            </a:r>
            <a:r>
              <a:rPr lang="fr-FR" sz="1600" kern="0" dirty="0" err="1">
                <a:solidFill>
                  <a:prstClr val="white"/>
                </a:solidFill>
                <a:latin typeface="Trebuchet MS"/>
                <a:cs typeface="Trebuchet MS"/>
              </a:rPr>
              <a:t>Available</a:t>
            </a: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 </a:t>
            </a:r>
            <a:b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Distance disponible pour le décollage</a:t>
            </a:r>
          </a:p>
        </p:txBody>
      </p:sp>
      <p:sp>
        <p:nvSpPr>
          <p:cNvPr id="82" name="AutoShape 188">
            <a:extLst>
              <a:ext uri="{FF2B5EF4-FFF2-40B4-BE49-F238E27FC236}">
                <a16:creationId xmlns:a16="http://schemas.microsoft.com/office/drawing/2014/main" id="{1012B606-E7DC-4634-BF58-C946F172B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655" y="4960205"/>
            <a:ext cx="5401024" cy="646986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 err="1">
                <a:solidFill>
                  <a:prstClr val="white"/>
                </a:solidFill>
                <a:latin typeface="Trebuchet MS"/>
                <a:cs typeface="Trebuchet MS"/>
              </a:rPr>
              <a:t>Accelerate</a:t>
            </a: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-Stop Distance </a:t>
            </a:r>
            <a:r>
              <a:rPr lang="fr-FR" sz="1600" kern="0" dirty="0" err="1">
                <a:solidFill>
                  <a:prstClr val="white"/>
                </a:solidFill>
                <a:latin typeface="Trebuchet MS"/>
                <a:cs typeface="Trebuchet MS"/>
              </a:rPr>
              <a:t>Available</a:t>
            </a:r>
            <a:b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Utile en cas d’obstacles en seuil de piste</a:t>
            </a:r>
          </a:p>
        </p:txBody>
      </p:sp>
      <p:sp>
        <p:nvSpPr>
          <p:cNvPr id="83" name="AutoShape 189">
            <a:extLst>
              <a:ext uri="{FF2B5EF4-FFF2-40B4-BE49-F238E27FC236}">
                <a16:creationId xmlns:a16="http://schemas.microsoft.com/office/drawing/2014/main" id="{29F1C18B-9857-444C-A9AF-8B319FA74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523" y="5017195"/>
            <a:ext cx="7056783" cy="64698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Landing Distance </a:t>
            </a:r>
            <a:r>
              <a:rPr lang="fr-FR" sz="1600" kern="0" dirty="0" err="1">
                <a:solidFill>
                  <a:prstClr val="white"/>
                </a:solidFill>
                <a:latin typeface="Trebuchet MS"/>
                <a:cs typeface="Trebuchet MS"/>
              </a:rPr>
              <a:t>Available</a:t>
            </a:r>
            <a:b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Distante disponible pour l’atterrissage</a:t>
            </a:r>
          </a:p>
        </p:txBody>
      </p:sp>
      <p:sp>
        <p:nvSpPr>
          <p:cNvPr id="84" name="AutoShape 188">
            <a:extLst>
              <a:ext uri="{FF2B5EF4-FFF2-40B4-BE49-F238E27FC236}">
                <a16:creationId xmlns:a16="http://schemas.microsoft.com/office/drawing/2014/main" id="{C8779E23-13A1-481E-8575-894E0A4D3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477" y="5153414"/>
            <a:ext cx="5401024" cy="37457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>
                <a:solidFill>
                  <a:prstClr val="white"/>
                </a:solidFill>
                <a:latin typeface="Trebuchet MS"/>
                <a:cs typeface="Trebuchet MS"/>
              </a:rPr>
              <a:t>Aides lumineuses disponibles</a:t>
            </a:r>
            <a:endParaRPr lang="fr-FR" sz="1600" kern="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85" name="AutoShape 189">
            <a:extLst>
              <a:ext uri="{FF2B5EF4-FFF2-40B4-BE49-F238E27FC236}">
                <a16:creationId xmlns:a16="http://schemas.microsoft.com/office/drawing/2014/main" id="{D7A90795-E08D-40DE-B054-F4BF2DF17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268" y="5185430"/>
            <a:ext cx="7056783" cy="374571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rebuchet MS"/>
                <a:cs typeface="Trebuchet MS"/>
              </a:rPr>
              <a:t>Modifications principales apportées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DD58C5F6-926B-480F-8A06-5F4A4C745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91433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801" b="1" kern="0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Carte d’atterrissage à vue (VAC)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34A6B2AB-E730-44DE-8E5A-684D98807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3" y="18313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</p:spTree>
    <p:extLst>
      <p:ext uri="{BB962C8B-B14F-4D97-AF65-F5344CB8AC3E}">
        <p14:creationId xmlns:p14="http://schemas.microsoft.com/office/powerpoint/2010/main" val="32695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71600" y="4111220"/>
            <a:ext cx="6248400" cy="3979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87FB6-5D49-6B4C-9047-66C7F8FAF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1268761"/>
            <a:ext cx="7683500" cy="36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7" tIns="152353" bIns="38089" anchor="ctr">
            <a:prstTxWarp prst="textNoShape">
              <a:avLst/>
            </a:prstTxWarp>
            <a:spAutoFit/>
          </a:bodyPr>
          <a:lstStyle/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Les différents statuts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Règles en circuit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Infrastructures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Intégration et circuit d’aérodrome standard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Signalisations visuelle et lumineuse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Carte d’atterrissage à vue (VAC)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Fiche BASULM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endParaRPr lang="fr-FR" sz="1801" b="1" dirty="0">
              <a:ln w="1905"/>
              <a:solidFill>
                <a:srgbClr val="4F81B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ＭＳ Ｐゴシック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62535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043615" y="1844824"/>
            <a:ext cx="6248400" cy="3979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EE44F3-27D3-5A4B-A9C3-6F4B048B9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1268761"/>
            <a:ext cx="7683500" cy="36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7" tIns="152353" bIns="38089" anchor="ctr">
            <a:prstTxWarp prst="textNoShape">
              <a:avLst/>
            </a:prstTxWarp>
            <a:spAutoFit/>
          </a:bodyPr>
          <a:lstStyle/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Les différents statuts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Règles en circuit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Infrastructures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Intégration et circuit d’aérodrome standard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Signalisations visuelle et lumineuse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Carte d’atterrissage à vue (VAC)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Fiche BASULM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endParaRPr lang="fr-FR" sz="1801" b="1" dirty="0">
              <a:ln w="1905"/>
              <a:solidFill>
                <a:srgbClr val="4F81B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ＭＳ Ｐゴシック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72383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>
            <a:extLst>
              <a:ext uri="{FF2B5EF4-FFF2-40B4-BE49-F238E27FC236}">
                <a16:creationId xmlns:a16="http://schemas.microsoft.com/office/drawing/2014/main" id="{4A17DBFB-7FD4-4647-85F4-4F003D088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098" y="764704"/>
            <a:ext cx="6019803" cy="40876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801" b="1" kern="0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BASULM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8C6F1FD1-4DD3-43CE-B44A-ED98ADE69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7" y="115386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D761F39-0928-450D-93D3-2B93E284E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7" y="2060848"/>
            <a:ext cx="9144000" cy="4352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2D24A38-0938-4D55-83FC-2F9AA746AB29}"/>
              </a:ext>
            </a:extLst>
          </p:cNvPr>
          <p:cNvSpPr txBox="1"/>
          <p:nvPr/>
        </p:nvSpPr>
        <p:spPr>
          <a:xfrm>
            <a:off x="17296" y="1383483"/>
            <a:ext cx="9114007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4" marR="0" lvl="0" indent="-228584" algn="l" defTabSz="914333" rtl="0" eaLnBrk="1" fontAlgn="auto" latinLnBrk="0" hangingPunct="1">
              <a:lnSpc>
                <a:spcPct val="100000"/>
              </a:lnSpc>
              <a:spcBef>
                <a:spcPts val="603"/>
              </a:spcBef>
              <a:spcAft>
                <a:spcPts val="603"/>
              </a:spcAft>
              <a:buClrTx/>
              <a:buSzTx/>
              <a:buFontTx/>
              <a:buNone/>
              <a:tabLst/>
              <a:defRPr/>
            </a:pPr>
            <a:r>
              <a:rPr lang="fr-FR" sz="1401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bases ULM n’étant pas répertoriées sur le site du SIA, les fiches des terrains sont disponibles </a:t>
            </a:r>
            <a:r>
              <a:rPr kumimoji="0" lang="fr-FR" sz="1401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gratuitement sur le site BASULM: </a:t>
            </a:r>
            <a:r>
              <a:rPr kumimoji="0" lang="fr-FR" sz="1401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https://basulm.ffplum.fr/</a:t>
            </a:r>
            <a:r>
              <a:rPr kumimoji="0" lang="fr-FR" sz="1401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080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FCC3697-0AED-43F0-B9F8-5BFBF4C42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6" y="1484784"/>
            <a:ext cx="9054828" cy="4248472"/>
          </a:xfr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AutoShape 11">
            <a:extLst>
              <a:ext uri="{FF2B5EF4-FFF2-40B4-BE49-F238E27FC236}">
                <a16:creationId xmlns:a16="http://schemas.microsoft.com/office/drawing/2014/main" id="{3DB7A537-15CC-4792-9FAB-E99D0DF86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098" y="764704"/>
            <a:ext cx="6019803" cy="40876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801" b="1" kern="0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BASULM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845092E9-703F-423F-AFC5-B5D293A36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7" y="115386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</p:spTree>
    <p:extLst>
      <p:ext uri="{BB962C8B-B14F-4D97-AF65-F5344CB8AC3E}">
        <p14:creationId xmlns:p14="http://schemas.microsoft.com/office/powerpoint/2010/main" val="2371549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>
            <a:extLst>
              <a:ext uri="{FF2B5EF4-FFF2-40B4-BE49-F238E27FC236}">
                <a16:creationId xmlns:a16="http://schemas.microsoft.com/office/drawing/2014/main" id="{B91EA77F-3B44-4BBB-AB0E-4ACB96DFC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098" y="764704"/>
            <a:ext cx="6019803" cy="408764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1801" b="1" kern="0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BASULM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7B0C275-0384-42D2-B210-0A6E8B940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7" y="115386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3700F72-3E75-4D59-9211-295D59D02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" r="1313"/>
          <a:stretch/>
        </p:blipFill>
        <p:spPr>
          <a:xfrm>
            <a:off x="19685" y="1340768"/>
            <a:ext cx="9104630" cy="51125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94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Règles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générales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 en circuit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d’aérodrome</a:t>
            </a:r>
            <a:endParaRPr lang="en-US" sz="1801" b="1" cap="all" spc="49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703" y="18313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03305" y="1250966"/>
            <a:ext cx="7162800" cy="5137151"/>
          </a:xfrm>
          <a:prstGeom prst="rect">
            <a:avLst/>
          </a:prstGeom>
          <a:effectLst/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charset="2"/>
              <a:buChar char=""/>
              <a:tabLst>
                <a:tab pos="457165" algn="l"/>
              </a:tabLst>
              <a:defRPr/>
            </a:pPr>
            <a:r>
              <a:rPr lang="fr-FR" sz="1600" dirty="0">
                <a:solidFill>
                  <a:prstClr val="black"/>
                </a:solidFill>
                <a:latin typeface="Trebuchet MS" panose="020B0603020202020204" pitchFamily="34" charset="0"/>
              </a:rPr>
              <a:t>Sauf indications contraires (spécifiées sur la carte V.A.C et sur l’aire à signaux), les circuits de piste se font main gauche.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charset="2"/>
              <a:buChar char=""/>
              <a:tabLst>
                <a:tab pos="457165" algn="l"/>
              </a:tabLst>
              <a:defRPr/>
            </a:pPr>
            <a:r>
              <a:rPr lang="fr-FR" sz="1600" dirty="0">
                <a:solidFill>
                  <a:prstClr val="black"/>
                </a:solidFill>
                <a:latin typeface="Trebuchet MS" panose="020B0603020202020204" pitchFamily="34" charset="0"/>
              </a:rPr>
              <a:t>Préséance : l’avion le plus manœuvrant cède le passage au moins manœuvrant.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charset="2"/>
              <a:buChar char=""/>
              <a:tabLst>
                <a:tab pos="457165" algn="l"/>
              </a:tabLst>
              <a:defRPr/>
            </a:pPr>
            <a:r>
              <a:rPr lang="fr-FR" sz="1600" dirty="0">
                <a:solidFill>
                  <a:prstClr val="black"/>
                </a:solidFill>
                <a:latin typeface="Trebuchet MS" panose="020B0603020202020204" pitchFamily="34" charset="0"/>
              </a:rPr>
              <a:t>Priorité à l’avion le plus bas.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charset="2"/>
              <a:buChar char=""/>
              <a:tabLst>
                <a:tab pos="457165" algn="l"/>
              </a:tabLst>
              <a:defRPr/>
            </a:pPr>
            <a:r>
              <a:rPr lang="fr-FR" sz="1600" dirty="0">
                <a:solidFill>
                  <a:prstClr val="black"/>
                </a:solidFill>
                <a:latin typeface="Trebuchet MS" panose="020B0603020202020204" pitchFamily="34" charset="0"/>
              </a:rPr>
              <a:t>Priorité à l’avion en vol sur l’avion au sol.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charset="2"/>
              <a:buChar char=""/>
              <a:tabLst>
                <a:tab pos="457165" algn="l"/>
              </a:tabLst>
              <a:defRPr/>
            </a:pPr>
            <a:r>
              <a:rPr lang="fr-FR" sz="1600" dirty="0">
                <a:solidFill>
                  <a:prstClr val="black"/>
                </a:solidFill>
                <a:latin typeface="Trebuchet MS" panose="020B0603020202020204" pitchFamily="34" charset="0"/>
              </a:rPr>
              <a:t>Priorité à l’avion en finale sur l’avion en base.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"/>
              <a:tabLst>
                <a:tab pos="457165" algn="l"/>
              </a:tabLst>
              <a:defRPr/>
            </a:pPr>
            <a:r>
              <a:rPr lang="fr-FR" sz="1600" dirty="0">
                <a:solidFill>
                  <a:prstClr val="black"/>
                </a:solidFill>
                <a:latin typeface="Trebuchet MS" panose="020B0603020202020204" pitchFamily="34" charset="0"/>
              </a:rPr>
              <a:t>Espacements :</a:t>
            </a:r>
          </a:p>
          <a:p>
            <a:pPr marL="536361" lvl="2" indent="-2123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57165" algn="l"/>
              </a:tabLst>
              <a:defRPr/>
            </a:pPr>
            <a:r>
              <a:rPr lang="fr-FR" sz="1600" dirty="0">
                <a:solidFill>
                  <a:prstClr val="black"/>
                </a:solidFill>
                <a:latin typeface="Trebuchet MS" panose="020B0603020202020204" pitchFamily="34" charset="0"/>
              </a:rPr>
              <a:t>Au décollage, l’avion précédent doit avoir franchi les limites de la piste ou amorcé un virage.</a:t>
            </a:r>
          </a:p>
          <a:p>
            <a:pPr marL="536361" lvl="2" indent="-21238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57165" algn="l"/>
              </a:tabLst>
              <a:defRPr/>
            </a:pPr>
            <a:r>
              <a:rPr lang="fr-FR" sz="1600" dirty="0">
                <a:solidFill>
                  <a:prstClr val="black"/>
                </a:solidFill>
                <a:latin typeface="Trebuchet MS" panose="020B0603020202020204" pitchFamily="34" charset="0"/>
              </a:rPr>
              <a:t>A l’atterrissage, l’avion précédent doit avoir dégagé la piste.</a:t>
            </a:r>
          </a:p>
          <a:p>
            <a:pPr marL="323977" lvl="2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165" algn="l"/>
              </a:tabLst>
              <a:defRPr/>
            </a:pPr>
            <a:endParaRPr lang="fr-FR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71604" y="2311020"/>
            <a:ext cx="6248400" cy="3979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58042-1607-6E4D-A71D-E0B45388C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1268761"/>
            <a:ext cx="7683500" cy="36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7" tIns="152353" bIns="38089" anchor="ctr">
            <a:prstTxWarp prst="textNoShape">
              <a:avLst/>
            </a:prstTxWarp>
            <a:spAutoFit/>
          </a:bodyPr>
          <a:lstStyle/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Les différents statuts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Règles en circuit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Infrastructures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Intégration et circuit d’aérodrome standard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Signalisations visuelle et lumineuse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Carte d’atterrissage à vue (VAC)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Fiche BASULM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endParaRPr lang="fr-FR" sz="1801" b="1" dirty="0">
              <a:ln w="1905"/>
              <a:solidFill>
                <a:srgbClr val="4F81B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ＭＳ Ｐゴシック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21199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/>
        </p:nvGrpSpPr>
        <p:grpSpPr>
          <a:xfrm>
            <a:off x="358897" y="1320813"/>
            <a:ext cx="8101995" cy="5041097"/>
            <a:chOff x="358895" y="1320799"/>
            <a:chExt cx="8101994" cy="5041096"/>
          </a:xfrm>
        </p:grpSpPr>
        <p:pic>
          <p:nvPicPr>
            <p:cNvPr id="201" name="Image 200" descr="aerodrome 001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895" y="1320799"/>
              <a:ext cx="8101994" cy="5016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Rectangle 201"/>
            <p:cNvSpPr/>
            <p:nvPr/>
          </p:nvSpPr>
          <p:spPr>
            <a:xfrm>
              <a:off x="5755788" y="5677895"/>
              <a:ext cx="2692401" cy="684000"/>
            </a:xfrm>
            <a:prstGeom prst="rect">
              <a:avLst/>
            </a:prstGeom>
            <a:solidFill>
              <a:srgbClr val="AADC89">
                <a:alpha val="97000"/>
              </a:srgb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801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03" name="Grouper 202"/>
          <p:cNvGrpSpPr/>
          <p:nvPr/>
        </p:nvGrpSpPr>
        <p:grpSpPr>
          <a:xfrm>
            <a:off x="4752496" y="1917852"/>
            <a:ext cx="2031997" cy="523477"/>
            <a:chOff x="4940305" y="1741293"/>
            <a:chExt cx="2031995" cy="523476"/>
          </a:xfrm>
        </p:grpSpPr>
        <p:sp>
          <p:nvSpPr>
            <p:cNvPr id="204" name="ZoneTexte 203"/>
            <p:cNvSpPr txBox="1"/>
            <p:nvPr/>
          </p:nvSpPr>
          <p:spPr>
            <a:xfrm>
              <a:off x="5544354" y="1741293"/>
              <a:ext cx="1427946" cy="52347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Tour de contrôle </a:t>
              </a:r>
            </a:p>
          </p:txBody>
        </p:sp>
        <p:cxnSp>
          <p:nvCxnSpPr>
            <p:cNvPr id="205" name="Connecteur droit avec flèche 204"/>
            <p:cNvCxnSpPr>
              <a:stCxn id="204" idx="1"/>
            </p:cNvCxnSpPr>
            <p:nvPr/>
          </p:nvCxnSpPr>
          <p:spPr>
            <a:xfrm flipH="1" flipV="1">
              <a:off x="4940305" y="1944546"/>
              <a:ext cx="604049" cy="584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6" name="Grouper 205"/>
          <p:cNvGrpSpPr/>
          <p:nvPr/>
        </p:nvGrpSpPr>
        <p:grpSpPr>
          <a:xfrm>
            <a:off x="3990496" y="3860940"/>
            <a:ext cx="2031997" cy="307905"/>
            <a:chOff x="4940305" y="1741293"/>
            <a:chExt cx="2031995" cy="307906"/>
          </a:xfrm>
        </p:grpSpPr>
        <p:sp>
          <p:nvSpPr>
            <p:cNvPr id="207" name="ZoneTexte 206"/>
            <p:cNvSpPr txBox="1"/>
            <p:nvPr/>
          </p:nvSpPr>
          <p:spPr>
            <a:xfrm>
              <a:off x="5544354" y="1741293"/>
              <a:ext cx="1427946" cy="30790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Piste en dur</a:t>
              </a:r>
            </a:p>
          </p:txBody>
        </p:sp>
        <p:cxnSp>
          <p:nvCxnSpPr>
            <p:cNvPr id="208" name="Connecteur droit avec flèche 207"/>
            <p:cNvCxnSpPr>
              <a:stCxn id="207" idx="1"/>
            </p:cNvCxnSpPr>
            <p:nvPr/>
          </p:nvCxnSpPr>
          <p:spPr>
            <a:xfrm flipH="1">
              <a:off x="4940305" y="1895246"/>
              <a:ext cx="604049" cy="492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9" name="Grouper 208"/>
          <p:cNvGrpSpPr/>
          <p:nvPr/>
        </p:nvGrpSpPr>
        <p:grpSpPr>
          <a:xfrm>
            <a:off x="853599" y="4064199"/>
            <a:ext cx="2031997" cy="307905"/>
            <a:chOff x="4940305" y="1741293"/>
            <a:chExt cx="2031995" cy="307904"/>
          </a:xfrm>
        </p:grpSpPr>
        <p:sp>
          <p:nvSpPr>
            <p:cNvPr id="210" name="ZoneTexte 209"/>
            <p:cNvSpPr txBox="1"/>
            <p:nvPr/>
          </p:nvSpPr>
          <p:spPr>
            <a:xfrm>
              <a:off x="5544354" y="1741293"/>
              <a:ext cx="1427946" cy="3079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Piste en herbe</a:t>
              </a:r>
            </a:p>
          </p:txBody>
        </p:sp>
        <p:cxnSp>
          <p:nvCxnSpPr>
            <p:cNvPr id="211" name="Connecteur droit avec flèche 210"/>
            <p:cNvCxnSpPr>
              <a:stCxn id="210" idx="1"/>
            </p:cNvCxnSpPr>
            <p:nvPr/>
          </p:nvCxnSpPr>
          <p:spPr>
            <a:xfrm flipH="1">
              <a:off x="4940305" y="1895246"/>
              <a:ext cx="604049" cy="493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12" name="Grouper 211"/>
          <p:cNvGrpSpPr/>
          <p:nvPr/>
        </p:nvGrpSpPr>
        <p:grpSpPr>
          <a:xfrm>
            <a:off x="5700527" y="5215075"/>
            <a:ext cx="2031997" cy="307905"/>
            <a:chOff x="4940305" y="1741293"/>
            <a:chExt cx="2031995" cy="307905"/>
          </a:xfrm>
        </p:grpSpPr>
        <p:sp>
          <p:nvSpPr>
            <p:cNvPr id="213" name="ZoneTexte 212"/>
            <p:cNvSpPr txBox="1"/>
            <p:nvPr/>
          </p:nvSpPr>
          <p:spPr>
            <a:xfrm>
              <a:off x="5544354" y="1741293"/>
              <a:ext cx="1427946" cy="30790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Seuil de piste</a:t>
              </a:r>
            </a:p>
          </p:txBody>
        </p:sp>
        <p:cxnSp>
          <p:nvCxnSpPr>
            <p:cNvPr id="214" name="Connecteur droit avec flèche 213"/>
            <p:cNvCxnSpPr>
              <a:stCxn id="213" idx="1"/>
            </p:cNvCxnSpPr>
            <p:nvPr/>
          </p:nvCxnSpPr>
          <p:spPr>
            <a:xfrm flipH="1">
              <a:off x="4940305" y="1895246"/>
              <a:ext cx="604049" cy="49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15" name="Grouper 214"/>
          <p:cNvGrpSpPr/>
          <p:nvPr/>
        </p:nvGrpSpPr>
        <p:grpSpPr>
          <a:xfrm>
            <a:off x="4917596" y="5253050"/>
            <a:ext cx="2209794" cy="801211"/>
            <a:chOff x="4940308" y="1247987"/>
            <a:chExt cx="2209792" cy="801210"/>
          </a:xfrm>
        </p:grpSpPr>
        <p:sp>
          <p:nvSpPr>
            <p:cNvPr id="216" name="ZoneTexte 215"/>
            <p:cNvSpPr txBox="1"/>
            <p:nvPr/>
          </p:nvSpPr>
          <p:spPr>
            <a:xfrm>
              <a:off x="5544355" y="1741293"/>
              <a:ext cx="1605745" cy="3079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N° de piste (QFU)</a:t>
              </a:r>
            </a:p>
          </p:txBody>
        </p:sp>
        <p:cxnSp>
          <p:nvCxnSpPr>
            <p:cNvPr id="217" name="Connecteur droit avec flèche 216"/>
            <p:cNvCxnSpPr>
              <a:stCxn id="216" idx="1"/>
            </p:cNvCxnSpPr>
            <p:nvPr/>
          </p:nvCxnSpPr>
          <p:spPr>
            <a:xfrm flipH="1" flipV="1">
              <a:off x="4940308" y="1247987"/>
              <a:ext cx="604047" cy="64725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18" name="Grouper 217"/>
          <p:cNvGrpSpPr/>
          <p:nvPr/>
        </p:nvGrpSpPr>
        <p:grpSpPr>
          <a:xfrm>
            <a:off x="3578555" y="3299180"/>
            <a:ext cx="2596340" cy="307906"/>
            <a:chOff x="4940307" y="1741293"/>
            <a:chExt cx="2596340" cy="307905"/>
          </a:xfrm>
        </p:grpSpPr>
        <p:sp>
          <p:nvSpPr>
            <p:cNvPr id="219" name="ZoneTexte 218"/>
            <p:cNvSpPr txBox="1"/>
            <p:nvPr/>
          </p:nvSpPr>
          <p:spPr>
            <a:xfrm>
              <a:off x="5544357" y="1741293"/>
              <a:ext cx="1992290" cy="30790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Marques de point cible</a:t>
              </a:r>
            </a:p>
          </p:txBody>
        </p:sp>
        <p:cxnSp>
          <p:nvCxnSpPr>
            <p:cNvPr id="220" name="Connecteur droit avec flèche 219"/>
            <p:cNvCxnSpPr>
              <a:stCxn id="219" idx="1"/>
            </p:cNvCxnSpPr>
            <p:nvPr/>
          </p:nvCxnSpPr>
          <p:spPr>
            <a:xfrm flipH="1">
              <a:off x="4940307" y="1895246"/>
              <a:ext cx="604050" cy="4930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21" name="Grouper 220"/>
          <p:cNvGrpSpPr/>
          <p:nvPr/>
        </p:nvGrpSpPr>
        <p:grpSpPr>
          <a:xfrm>
            <a:off x="1787856" y="1470376"/>
            <a:ext cx="2596340" cy="307905"/>
            <a:chOff x="4940307" y="1741293"/>
            <a:chExt cx="2596340" cy="307904"/>
          </a:xfrm>
        </p:grpSpPr>
        <p:sp>
          <p:nvSpPr>
            <p:cNvPr id="222" name="ZoneTexte 221"/>
            <p:cNvSpPr txBox="1"/>
            <p:nvPr/>
          </p:nvSpPr>
          <p:spPr>
            <a:xfrm>
              <a:off x="5544357" y="1741293"/>
              <a:ext cx="1992290" cy="3079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Prolongement d’arrêt</a:t>
              </a:r>
            </a:p>
          </p:txBody>
        </p:sp>
        <p:cxnSp>
          <p:nvCxnSpPr>
            <p:cNvPr id="223" name="Connecteur droit avec flèche 222"/>
            <p:cNvCxnSpPr>
              <a:stCxn id="222" idx="1"/>
            </p:cNvCxnSpPr>
            <p:nvPr/>
          </p:nvCxnSpPr>
          <p:spPr>
            <a:xfrm flipH="1">
              <a:off x="4940307" y="1895246"/>
              <a:ext cx="604050" cy="493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24" name="Grouper 223"/>
          <p:cNvGrpSpPr/>
          <p:nvPr/>
        </p:nvGrpSpPr>
        <p:grpSpPr>
          <a:xfrm>
            <a:off x="1094900" y="3694357"/>
            <a:ext cx="2031997" cy="307905"/>
            <a:chOff x="4940305" y="1741293"/>
            <a:chExt cx="2031995" cy="307905"/>
          </a:xfrm>
        </p:grpSpPr>
        <p:sp>
          <p:nvSpPr>
            <p:cNvPr id="225" name="ZoneTexte 224"/>
            <p:cNvSpPr txBox="1"/>
            <p:nvPr/>
          </p:nvSpPr>
          <p:spPr>
            <a:xfrm>
              <a:off x="5544354" y="1741293"/>
              <a:ext cx="1427946" cy="30790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Cône de piste</a:t>
              </a:r>
            </a:p>
          </p:txBody>
        </p:sp>
        <p:cxnSp>
          <p:nvCxnSpPr>
            <p:cNvPr id="285" name="Connecteur droit avec flèche 284"/>
            <p:cNvCxnSpPr>
              <a:stCxn id="225" idx="1"/>
            </p:cNvCxnSpPr>
            <p:nvPr/>
          </p:nvCxnSpPr>
          <p:spPr>
            <a:xfrm flipH="1">
              <a:off x="4940305" y="1895246"/>
              <a:ext cx="604049" cy="49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6" name="Grouper 285"/>
          <p:cNvGrpSpPr/>
          <p:nvPr/>
        </p:nvGrpSpPr>
        <p:grpSpPr>
          <a:xfrm>
            <a:off x="6202989" y="3452368"/>
            <a:ext cx="1529541" cy="817291"/>
            <a:chOff x="5544353" y="1231907"/>
            <a:chExt cx="1529540" cy="817292"/>
          </a:xfrm>
        </p:grpSpPr>
        <p:sp>
          <p:nvSpPr>
            <p:cNvPr id="287" name="ZoneTexte 286"/>
            <p:cNvSpPr txBox="1"/>
            <p:nvPr/>
          </p:nvSpPr>
          <p:spPr>
            <a:xfrm>
              <a:off x="5544353" y="1741294"/>
              <a:ext cx="1529540" cy="30790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Aire de trafic</a:t>
              </a:r>
            </a:p>
          </p:txBody>
        </p:sp>
        <p:cxnSp>
          <p:nvCxnSpPr>
            <p:cNvPr id="288" name="Connecteur droit avec flèche 287"/>
            <p:cNvCxnSpPr>
              <a:stCxn id="287" idx="0"/>
            </p:cNvCxnSpPr>
            <p:nvPr/>
          </p:nvCxnSpPr>
          <p:spPr>
            <a:xfrm flipV="1">
              <a:off x="6309123" y="1231907"/>
              <a:ext cx="421873" cy="5093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9" name="Grouper 288"/>
          <p:cNvGrpSpPr/>
          <p:nvPr/>
        </p:nvGrpSpPr>
        <p:grpSpPr>
          <a:xfrm>
            <a:off x="1971194" y="5677907"/>
            <a:ext cx="1427947" cy="558124"/>
            <a:chOff x="5671353" y="1491075"/>
            <a:chExt cx="1427947" cy="558122"/>
          </a:xfrm>
        </p:grpSpPr>
        <p:sp>
          <p:nvSpPr>
            <p:cNvPr id="290" name="ZoneTexte 289"/>
            <p:cNvSpPr txBox="1"/>
            <p:nvPr/>
          </p:nvSpPr>
          <p:spPr>
            <a:xfrm>
              <a:off x="5671353" y="1741293"/>
              <a:ext cx="1427947" cy="3079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Taxiways</a:t>
              </a:r>
            </a:p>
          </p:txBody>
        </p:sp>
        <p:cxnSp>
          <p:nvCxnSpPr>
            <p:cNvPr id="291" name="Connecteur droit avec flèche 290"/>
            <p:cNvCxnSpPr/>
            <p:nvPr/>
          </p:nvCxnSpPr>
          <p:spPr>
            <a:xfrm flipH="1" flipV="1">
              <a:off x="5960764" y="1491075"/>
              <a:ext cx="365442" cy="2382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92" name="Connecteur droit avec flèche 291"/>
          <p:cNvCxnSpPr>
            <a:stCxn id="290" idx="0"/>
          </p:cNvCxnSpPr>
          <p:nvPr/>
        </p:nvCxnSpPr>
        <p:spPr>
          <a:xfrm flipV="1">
            <a:off x="2685168" y="5297104"/>
            <a:ext cx="200435" cy="631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grpSp>
        <p:nvGrpSpPr>
          <p:cNvPr id="293" name="Grouper 292"/>
          <p:cNvGrpSpPr/>
          <p:nvPr/>
        </p:nvGrpSpPr>
        <p:grpSpPr>
          <a:xfrm>
            <a:off x="1584648" y="4808931"/>
            <a:ext cx="1993898" cy="718692"/>
            <a:chOff x="5277658" y="2703469"/>
            <a:chExt cx="1993896" cy="718690"/>
          </a:xfrm>
        </p:grpSpPr>
        <p:sp>
          <p:nvSpPr>
            <p:cNvPr id="294" name="ZoneTexte 293"/>
            <p:cNvSpPr txBox="1"/>
            <p:nvPr/>
          </p:nvSpPr>
          <p:spPr>
            <a:xfrm>
              <a:off x="5843609" y="2703469"/>
              <a:ext cx="1427945" cy="52347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Cône de taxiway</a:t>
              </a:r>
            </a:p>
          </p:txBody>
        </p:sp>
        <p:cxnSp>
          <p:nvCxnSpPr>
            <p:cNvPr id="295" name="Connecteur droit avec flèche 294"/>
            <p:cNvCxnSpPr>
              <a:stCxn id="294" idx="1"/>
            </p:cNvCxnSpPr>
            <p:nvPr/>
          </p:nvCxnSpPr>
          <p:spPr>
            <a:xfrm flipH="1">
              <a:off x="5277658" y="2965207"/>
              <a:ext cx="565951" cy="4569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96" name="Grouper 295"/>
          <p:cNvGrpSpPr/>
          <p:nvPr/>
        </p:nvGrpSpPr>
        <p:grpSpPr>
          <a:xfrm>
            <a:off x="6200296" y="4654909"/>
            <a:ext cx="2031997" cy="307905"/>
            <a:chOff x="4940305" y="1741293"/>
            <a:chExt cx="2031995" cy="307905"/>
          </a:xfrm>
        </p:grpSpPr>
        <p:sp>
          <p:nvSpPr>
            <p:cNvPr id="297" name="ZoneTexte 296"/>
            <p:cNvSpPr txBox="1"/>
            <p:nvPr/>
          </p:nvSpPr>
          <p:spPr>
            <a:xfrm>
              <a:off x="5544354" y="1741293"/>
              <a:ext cx="1427946" cy="30790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Point d’attente</a:t>
              </a:r>
            </a:p>
          </p:txBody>
        </p:sp>
        <p:cxnSp>
          <p:nvCxnSpPr>
            <p:cNvPr id="298" name="Connecteur droit avec flèche 297"/>
            <p:cNvCxnSpPr>
              <a:stCxn id="297" idx="1"/>
            </p:cNvCxnSpPr>
            <p:nvPr/>
          </p:nvCxnSpPr>
          <p:spPr>
            <a:xfrm flipH="1">
              <a:off x="4940305" y="1895246"/>
              <a:ext cx="604049" cy="493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99" name="Grouper 298"/>
          <p:cNvGrpSpPr/>
          <p:nvPr/>
        </p:nvGrpSpPr>
        <p:grpSpPr>
          <a:xfrm>
            <a:off x="3736496" y="2754564"/>
            <a:ext cx="2031997" cy="307905"/>
            <a:chOff x="4940305" y="1741293"/>
            <a:chExt cx="2031995" cy="307904"/>
          </a:xfrm>
        </p:grpSpPr>
        <p:sp>
          <p:nvSpPr>
            <p:cNvPr id="300" name="ZoneTexte 299"/>
            <p:cNvSpPr txBox="1"/>
            <p:nvPr/>
          </p:nvSpPr>
          <p:spPr>
            <a:xfrm>
              <a:off x="5544354" y="1741293"/>
              <a:ext cx="1427946" cy="3079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Aire à signaux</a:t>
              </a:r>
            </a:p>
          </p:txBody>
        </p:sp>
        <p:cxnSp>
          <p:nvCxnSpPr>
            <p:cNvPr id="301" name="Connecteur droit avec flèche 300"/>
            <p:cNvCxnSpPr>
              <a:stCxn id="300" idx="1"/>
            </p:cNvCxnSpPr>
            <p:nvPr/>
          </p:nvCxnSpPr>
          <p:spPr>
            <a:xfrm flipH="1" flipV="1">
              <a:off x="4940305" y="1741302"/>
              <a:ext cx="604049" cy="153944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1584644" y="673464"/>
            <a:ext cx="6019803" cy="408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Infrastructures d’un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anose="020B0603020202020204" pitchFamily="34" charset="0"/>
              </a:rPr>
              <a:t>aérodrome</a:t>
            </a:r>
            <a:endParaRPr lang="en-US" sz="1801" b="1" cap="all" spc="49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</p:spTree>
    <p:extLst>
      <p:ext uri="{BB962C8B-B14F-4D97-AF65-F5344CB8AC3E}">
        <p14:creationId xmlns:p14="http://schemas.microsoft.com/office/powerpoint/2010/main" val="33523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9597" y="2780928"/>
            <a:ext cx="6248400" cy="3979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80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DA33FD-D9E6-3A4B-B3FC-EC4C8C778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1268761"/>
            <a:ext cx="7683500" cy="36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7" tIns="152353" bIns="38089" anchor="ctr">
            <a:prstTxWarp prst="textNoShape">
              <a:avLst/>
            </a:prstTxWarp>
            <a:spAutoFit/>
          </a:bodyPr>
          <a:lstStyle/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Les différents statuts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Règles en circuit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Infrastructures d’aérodrome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Intégration et circuit d’aérodrome standard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Signalisations visuelle et lumineuse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Carte d’atterrissage à vue (VAC)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r>
              <a:rPr lang="fr-FR" sz="1801" b="1" dirty="0">
                <a:ln w="1905"/>
                <a:solidFill>
                  <a:srgbClr val="4F81B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ＭＳ Ｐゴシック" charset="-128"/>
                <a:cs typeface="Trebuchet MS"/>
              </a:rPr>
              <a:t>Fiche BASULM</a:t>
            </a:r>
          </a:p>
          <a:p>
            <a:pPr marL="385170" lvl="1" indent="-342875" eaLnBrk="0" fontAlgn="base" hangingPunct="0">
              <a:lnSpc>
                <a:spcPct val="110000"/>
              </a:lnSpc>
              <a:spcBef>
                <a:spcPts val="603"/>
              </a:spcBef>
              <a:spcAft>
                <a:spcPts val="603"/>
              </a:spcAft>
              <a:buSzPct val="100000"/>
              <a:buFont typeface="Lucida Grande"/>
              <a:buChar char="➲"/>
              <a:defRPr/>
            </a:pPr>
            <a:endParaRPr lang="fr-FR" sz="1801" b="1" dirty="0">
              <a:ln w="1905"/>
              <a:solidFill>
                <a:srgbClr val="4F81B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ＭＳ Ｐゴシック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96670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358CFB06-CA9B-B24E-BB8C-3252D575074C}"/>
              </a:ext>
            </a:extLst>
          </p:cNvPr>
          <p:cNvSpPr/>
          <p:nvPr/>
        </p:nvSpPr>
        <p:spPr>
          <a:xfrm>
            <a:off x="107504" y="1510441"/>
            <a:ext cx="8928992" cy="4362453"/>
          </a:xfrm>
          <a:prstGeom prst="rect">
            <a:avLst/>
          </a:prstGeom>
          <a:solidFill>
            <a:schemeClr val="accent3">
              <a:lumMod val="60000"/>
              <a:lumOff val="40000"/>
              <a:alpha val="51000"/>
            </a:scheme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r 13"/>
          <p:cNvGrpSpPr/>
          <p:nvPr/>
        </p:nvGrpSpPr>
        <p:grpSpPr>
          <a:xfrm>
            <a:off x="1760580" y="4210668"/>
            <a:ext cx="5622853" cy="1223887"/>
            <a:chOff x="1638300" y="3817938"/>
            <a:chExt cx="6224588" cy="1223885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7607300" y="3817938"/>
              <a:ext cx="255588" cy="447675"/>
            </a:xfrm>
            <a:prstGeom prst="rect">
              <a:avLst/>
            </a:prstGeom>
            <a:solidFill>
              <a:srgbClr val="7F7F7F"/>
            </a:solidFill>
            <a:ln w="635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638300" y="4262968"/>
              <a:ext cx="6224588" cy="185112"/>
            </a:xfrm>
            <a:custGeom>
              <a:avLst/>
              <a:gdLst>
                <a:gd name="connsiteX0" fmla="*/ 0 w 5622850"/>
                <a:gd name="connsiteY0" fmla="*/ 49743 h 298450"/>
                <a:gd name="connsiteX1" fmla="*/ 49743 w 5622850"/>
                <a:gd name="connsiteY1" fmla="*/ 0 h 298450"/>
                <a:gd name="connsiteX2" fmla="*/ 5573107 w 5622850"/>
                <a:gd name="connsiteY2" fmla="*/ 0 h 298450"/>
                <a:gd name="connsiteX3" fmla="*/ 5622850 w 5622850"/>
                <a:gd name="connsiteY3" fmla="*/ 49743 h 298450"/>
                <a:gd name="connsiteX4" fmla="*/ 5622850 w 5622850"/>
                <a:gd name="connsiteY4" fmla="*/ 248707 h 298450"/>
                <a:gd name="connsiteX5" fmla="*/ 5573107 w 5622850"/>
                <a:gd name="connsiteY5" fmla="*/ 298450 h 298450"/>
                <a:gd name="connsiteX6" fmla="*/ 49743 w 5622850"/>
                <a:gd name="connsiteY6" fmla="*/ 298450 h 298450"/>
                <a:gd name="connsiteX7" fmla="*/ 0 w 5622850"/>
                <a:gd name="connsiteY7" fmla="*/ 248707 h 298450"/>
                <a:gd name="connsiteX8" fmla="*/ 0 w 5622850"/>
                <a:gd name="connsiteY8" fmla="*/ 49743 h 298450"/>
                <a:gd name="connsiteX0" fmla="*/ 0 w 5622850"/>
                <a:gd name="connsiteY0" fmla="*/ 49743 h 298450"/>
                <a:gd name="connsiteX1" fmla="*/ 49743 w 5622850"/>
                <a:gd name="connsiteY1" fmla="*/ 0 h 298450"/>
                <a:gd name="connsiteX2" fmla="*/ 5622850 w 5622850"/>
                <a:gd name="connsiteY2" fmla="*/ 49743 h 298450"/>
                <a:gd name="connsiteX3" fmla="*/ 5622850 w 5622850"/>
                <a:gd name="connsiteY3" fmla="*/ 248707 h 298450"/>
                <a:gd name="connsiteX4" fmla="*/ 5573107 w 5622850"/>
                <a:gd name="connsiteY4" fmla="*/ 298450 h 298450"/>
                <a:gd name="connsiteX5" fmla="*/ 49743 w 5622850"/>
                <a:gd name="connsiteY5" fmla="*/ 298450 h 298450"/>
                <a:gd name="connsiteX6" fmla="*/ 0 w 5622850"/>
                <a:gd name="connsiteY6" fmla="*/ 248707 h 298450"/>
                <a:gd name="connsiteX7" fmla="*/ 0 w 5622850"/>
                <a:gd name="connsiteY7" fmla="*/ 49743 h 298450"/>
                <a:gd name="connsiteX0" fmla="*/ 0 w 5622850"/>
                <a:gd name="connsiteY0" fmla="*/ 50800 h 299507"/>
                <a:gd name="connsiteX1" fmla="*/ 49743 w 5622850"/>
                <a:gd name="connsiteY1" fmla="*/ 1057 h 299507"/>
                <a:gd name="connsiteX2" fmla="*/ 5622850 w 5622850"/>
                <a:gd name="connsiteY2" fmla="*/ 0 h 299507"/>
                <a:gd name="connsiteX3" fmla="*/ 5622850 w 5622850"/>
                <a:gd name="connsiteY3" fmla="*/ 249764 h 299507"/>
                <a:gd name="connsiteX4" fmla="*/ 5573107 w 5622850"/>
                <a:gd name="connsiteY4" fmla="*/ 299507 h 299507"/>
                <a:gd name="connsiteX5" fmla="*/ 49743 w 5622850"/>
                <a:gd name="connsiteY5" fmla="*/ 299507 h 299507"/>
                <a:gd name="connsiteX6" fmla="*/ 0 w 5622850"/>
                <a:gd name="connsiteY6" fmla="*/ 249764 h 299507"/>
                <a:gd name="connsiteX7" fmla="*/ 0 w 5622850"/>
                <a:gd name="connsiteY7" fmla="*/ 50800 h 29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2850" h="299507">
                  <a:moveTo>
                    <a:pt x="0" y="50800"/>
                  </a:moveTo>
                  <a:cubicBezTo>
                    <a:pt x="0" y="23328"/>
                    <a:pt x="22271" y="1057"/>
                    <a:pt x="49743" y="1057"/>
                  </a:cubicBezTo>
                  <a:lnTo>
                    <a:pt x="5622850" y="0"/>
                  </a:lnTo>
                  <a:lnTo>
                    <a:pt x="5622850" y="249764"/>
                  </a:lnTo>
                  <a:cubicBezTo>
                    <a:pt x="5622850" y="277236"/>
                    <a:pt x="5600579" y="299507"/>
                    <a:pt x="5573107" y="299507"/>
                  </a:cubicBezTo>
                  <a:lnTo>
                    <a:pt x="49743" y="299507"/>
                  </a:lnTo>
                  <a:cubicBezTo>
                    <a:pt x="22271" y="299507"/>
                    <a:pt x="0" y="277236"/>
                    <a:pt x="0" y="249764"/>
                  </a:cubicBezTo>
                  <a:lnTo>
                    <a:pt x="0" y="50800"/>
                  </a:lnTo>
                  <a:close/>
                </a:path>
              </a:pathLst>
            </a:custGeom>
            <a:solidFill>
              <a:srgbClr val="7F7F7F"/>
            </a:solidFill>
            <a:ln w="635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 dirty="0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4174169" y="4261380"/>
              <a:ext cx="1237203" cy="780443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635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 dirty="0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638300" y="3929063"/>
              <a:ext cx="254000" cy="447675"/>
            </a:xfrm>
            <a:prstGeom prst="rect">
              <a:avLst/>
            </a:prstGeom>
            <a:solidFill>
              <a:srgbClr val="7F7F7F"/>
            </a:solidFill>
            <a:ln w="635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 dirty="0">
                <a:solidFill>
                  <a:prstClr val="black"/>
                </a:solidFill>
                <a:latin typeface="Tahoma" charset="0"/>
              </a:endParaRPr>
            </a:p>
          </p:txBody>
        </p:sp>
      </p:grp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circuit de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piste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et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intégration</a:t>
            </a:r>
            <a:endParaRPr lang="en-US" sz="1801" b="1" cap="all" spc="49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ndara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1760580" y="3889751"/>
            <a:ext cx="5622853" cy="539999"/>
            <a:chOff x="1760575" y="3889734"/>
            <a:chExt cx="5622850" cy="539999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0575" y="3889734"/>
              <a:ext cx="5622850" cy="539999"/>
            </a:xfrm>
            <a:prstGeom prst="rect">
              <a:avLst/>
            </a:prstGeom>
          </p:spPr>
        </p:pic>
        <p:sp>
          <p:nvSpPr>
            <p:cNvPr id="3" name="Rectangle 2"/>
            <p:cNvSpPr>
              <a:spLocks noChangeAspect="1"/>
            </p:cNvSpPr>
            <p:nvPr/>
          </p:nvSpPr>
          <p:spPr>
            <a:xfrm>
              <a:off x="2317750" y="4277333"/>
              <a:ext cx="2430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801" dirty="0">
                <a:solidFill>
                  <a:prstClr val="white"/>
                </a:solidFill>
                <a:latin typeface="Candara"/>
              </a:endParaRPr>
            </a:p>
          </p:txBody>
        </p:sp>
      </p:grp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1761428" y="4590613"/>
            <a:ext cx="254000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801" dirty="0">
              <a:solidFill>
                <a:prstClr val="black"/>
              </a:solidFill>
              <a:latin typeface="Tahoma" charset="0"/>
            </a:endParaRPr>
          </a:p>
        </p:txBody>
      </p:sp>
      <p:grpSp>
        <p:nvGrpSpPr>
          <p:cNvPr id="26" name="Grouper 25"/>
          <p:cNvGrpSpPr>
            <a:grpSpLocks noChangeAspect="1"/>
          </p:cNvGrpSpPr>
          <p:nvPr/>
        </p:nvGrpSpPr>
        <p:grpSpPr>
          <a:xfrm flipH="1">
            <a:off x="3205358" y="5194243"/>
            <a:ext cx="359999" cy="319764"/>
            <a:chOff x="5162550" y="3824972"/>
            <a:chExt cx="2342569" cy="2435151"/>
          </a:xfrm>
        </p:grpSpPr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5162550" y="3832423"/>
              <a:ext cx="60325" cy="242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52400" dist="12700" dir="8760000" sy="-23000" kx="800400" algn="br">
                <a:srgbClr val="000000">
                  <a:alpha val="1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>
                <a:solidFill>
                  <a:prstClr val="black"/>
                </a:solidFill>
                <a:latin typeface="Tahoma" charset="0"/>
              </a:endParaRPr>
            </a:p>
          </p:txBody>
        </p:sp>
        <p:grpSp>
          <p:nvGrpSpPr>
            <p:cNvPr id="39" name="Grouper 38"/>
            <p:cNvGrpSpPr/>
            <p:nvPr/>
          </p:nvGrpSpPr>
          <p:grpSpPr>
            <a:xfrm>
              <a:off x="5257798" y="3824972"/>
              <a:ext cx="2247321" cy="791642"/>
              <a:chOff x="3067048" y="1905649"/>
              <a:chExt cx="2859321" cy="1099548"/>
            </a:xfrm>
            <a:effectLst>
              <a:outerShdw blurRad="127000" dist="76200" dir="2700000" algn="br">
                <a:srgbClr val="000000">
                  <a:alpha val="43000"/>
                </a:srgbClr>
              </a:outerShdw>
            </a:effectLst>
          </p:grpSpPr>
          <p:sp>
            <p:nvSpPr>
              <p:cNvPr id="40" name="Trapèze 39"/>
              <p:cNvSpPr/>
              <p:nvPr/>
            </p:nvSpPr>
            <p:spPr>
              <a:xfrm rot="5400000" flipH="1">
                <a:off x="3597980" y="2147068"/>
                <a:ext cx="848464" cy="605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41" name="Trapèze 40"/>
              <p:cNvSpPr/>
              <p:nvPr/>
            </p:nvSpPr>
            <p:spPr>
              <a:xfrm rot="5400000" flipH="1">
                <a:off x="2856206" y="2116491"/>
                <a:ext cx="1099548" cy="677864"/>
              </a:xfrm>
              <a:prstGeom prst="trapezoid">
                <a:avLst>
                  <a:gd name="adj" fmla="val 1375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42" name="Trapèze 41"/>
              <p:cNvSpPr/>
              <p:nvPr/>
            </p:nvSpPr>
            <p:spPr>
              <a:xfrm rot="5400000" flipH="1">
                <a:off x="4282243" y="2163967"/>
                <a:ext cx="668464" cy="569863"/>
              </a:xfrm>
              <a:prstGeom prst="trapezoid">
                <a:avLst>
                  <a:gd name="adj" fmla="val 13759"/>
                </a:avLst>
              </a:prstGeom>
              <a:solidFill>
                <a:srgbClr val="C050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43" name="Trapèze 42"/>
              <p:cNvSpPr/>
              <p:nvPr/>
            </p:nvSpPr>
            <p:spPr>
              <a:xfrm rot="5400000" flipH="1">
                <a:off x="4940006" y="2163599"/>
                <a:ext cx="488464" cy="569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44" name="Trapèze 43"/>
              <p:cNvSpPr/>
              <p:nvPr/>
            </p:nvSpPr>
            <p:spPr>
              <a:xfrm rot="5400000" flipH="1">
                <a:off x="5523207" y="2221799"/>
                <a:ext cx="344462" cy="461863"/>
              </a:xfrm>
              <a:prstGeom prst="trapezoid">
                <a:avLst>
                  <a:gd name="adj" fmla="val 13759"/>
                </a:avLst>
              </a:prstGeom>
              <a:solidFill>
                <a:srgbClr val="C050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white"/>
                  </a:solidFill>
                  <a:latin typeface="Candara"/>
                </a:endParaRPr>
              </a:p>
            </p:txBody>
          </p:sp>
        </p:grpSp>
      </p:grpSp>
      <p:sp>
        <p:nvSpPr>
          <p:cNvPr id="45" name="Line 146"/>
          <p:cNvSpPr>
            <a:spLocks noChangeShapeType="1"/>
          </p:cNvSpPr>
          <p:nvPr/>
        </p:nvSpPr>
        <p:spPr bwMode="auto">
          <a:xfrm flipH="1" flipV="1">
            <a:off x="1027124" y="2076460"/>
            <a:ext cx="7031039" cy="12699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 type="none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801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46" name="Line 147"/>
          <p:cNvSpPr>
            <a:spLocks noChangeShapeType="1"/>
          </p:cNvSpPr>
          <p:nvPr/>
        </p:nvSpPr>
        <p:spPr bwMode="auto">
          <a:xfrm flipV="1">
            <a:off x="1001721" y="4195773"/>
            <a:ext cx="1195387" cy="1942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 type="none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801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47" name="Freeform 148"/>
          <p:cNvSpPr>
            <a:spLocks/>
          </p:cNvSpPr>
          <p:nvPr/>
        </p:nvSpPr>
        <p:spPr bwMode="auto">
          <a:xfrm>
            <a:off x="8070866" y="2076465"/>
            <a:ext cx="350839" cy="2108201"/>
          </a:xfrm>
          <a:custGeom>
            <a:avLst/>
            <a:gdLst>
              <a:gd name="T0" fmla="*/ 0 w 221"/>
              <a:gd name="T1" fmla="*/ 1328 h 1328"/>
              <a:gd name="T2" fmla="*/ 132 w 221"/>
              <a:gd name="T3" fmla="*/ 1248 h 1328"/>
              <a:gd name="T4" fmla="*/ 208 w 221"/>
              <a:gd name="T5" fmla="*/ 1036 h 1328"/>
              <a:gd name="T6" fmla="*/ 208 w 221"/>
              <a:gd name="T7" fmla="*/ 364 h 1328"/>
              <a:gd name="T8" fmla="*/ 188 w 221"/>
              <a:gd name="T9" fmla="*/ 76 h 1328"/>
              <a:gd name="T10" fmla="*/ 12 w 221"/>
              <a:gd name="T11" fmla="*/ 0 h 1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1"/>
              <a:gd name="T19" fmla="*/ 0 h 1328"/>
              <a:gd name="T20" fmla="*/ 221 w 221"/>
              <a:gd name="T21" fmla="*/ 1328 h 1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1" h="1328">
                <a:moveTo>
                  <a:pt x="0" y="1328"/>
                </a:moveTo>
                <a:cubicBezTo>
                  <a:pt x="22" y="1315"/>
                  <a:pt x="97" y="1297"/>
                  <a:pt x="132" y="1248"/>
                </a:cubicBezTo>
                <a:cubicBezTo>
                  <a:pt x="167" y="1199"/>
                  <a:pt x="195" y="1183"/>
                  <a:pt x="208" y="1036"/>
                </a:cubicBezTo>
                <a:lnTo>
                  <a:pt x="208" y="364"/>
                </a:lnTo>
                <a:cubicBezTo>
                  <a:pt x="205" y="204"/>
                  <a:pt x="221" y="137"/>
                  <a:pt x="188" y="76"/>
                </a:cubicBezTo>
                <a:cubicBezTo>
                  <a:pt x="155" y="15"/>
                  <a:pt x="49" y="16"/>
                  <a:pt x="12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801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48" name="Freeform 149"/>
          <p:cNvSpPr>
            <a:spLocks/>
          </p:cNvSpPr>
          <p:nvPr/>
        </p:nvSpPr>
        <p:spPr bwMode="auto">
          <a:xfrm>
            <a:off x="631833" y="2089161"/>
            <a:ext cx="384176" cy="2133601"/>
          </a:xfrm>
          <a:custGeom>
            <a:avLst/>
            <a:gdLst>
              <a:gd name="T0" fmla="*/ 242 w 242"/>
              <a:gd name="T1" fmla="*/ 0 h 1344"/>
              <a:gd name="T2" fmla="*/ 38 w 242"/>
              <a:gd name="T3" fmla="*/ 60 h 1344"/>
              <a:gd name="T4" fmla="*/ 14 w 242"/>
              <a:gd name="T5" fmla="*/ 308 h 1344"/>
              <a:gd name="T6" fmla="*/ 14 w 242"/>
              <a:gd name="T7" fmla="*/ 1072 h 1344"/>
              <a:gd name="T8" fmla="*/ 46 w 242"/>
              <a:gd name="T9" fmla="*/ 1284 h 1344"/>
              <a:gd name="T10" fmla="*/ 227 w 242"/>
              <a:gd name="T11" fmla="*/ 1344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2"/>
              <a:gd name="T19" fmla="*/ 0 h 1344"/>
              <a:gd name="T20" fmla="*/ 242 w 242"/>
              <a:gd name="T21" fmla="*/ 1344 h 1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2" h="1344">
                <a:moveTo>
                  <a:pt x="242" y="0"/>
                </a:moveTo>
                <a:cubicBezTo>
                  <a:pt x="208" y="10"/>
                  <a:pt x="76" y="9"/>
                  <a:pt x="38" y="60"/>
                </a:cubicBezTo>
                <a:cubicBezTo>
                  <a:pt x="0" y="111"/>
                  <a:pt x="18" y="139"/>
                  <a:pt x="14" y="308"/>
                </a:cubicBezTo>
                <a:lnTo>
                  <a:pt x="14" y="1072"/>
                </a:lnTo>
                <a:cubicBezTo>
                  <a:pt x="19" y="1235"/>
                  <a:pt x="10" y="1239"/>
                  <a:pt x="46" y="1284"/>
                </a:cubicBezTo>
                <a:cubicBezTo>
                  <a:pt x="82" y="1329"/>
                  <a:pt x="189" y="1331"/>
                  <a:pt x="227" y="134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801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49" name="Line 150"/>
          <p:cNvSpPr>
            <a:spLocks noChangeShapeType="1"/>
          </p:cNvSpPr>
          <p:nvPr/>
        </p:nvSpPr>
        <p:spPr bwMode="auto">
          <a:xfrm flipV="1">
            <a:off x="2560761" y="4185269"/>
            <a:ext cx="5483113" cy="10505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 type="none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801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27" name="AutoShape 179"/>
          <p:cNvSpPr>
            <a:spLocks noChangeArrowheads="1"/>
          </p:cNvSpPr>
          <p:nvPr/>
        </p:nvSpPr>
        <p:spPr bwMode="auto">
          <a:xfrm>
            <a:off x="2987405" y="6190382"/>
            <a:ext cx="3299376" cy="3406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1" dirty="0">
                <a:solidFill>
                  <a:prstClr val="white"/>
                </a:solidFill>
                <a:latin typeface="Trebuchet MS"/>
                <a:cs typeface="Trebuchet MS"/>
              </a:rPr>
              <a:t>Au parking, pour rouler</a:t>
            </a:r>
          </a:p>
        </p:txBody>
      </p:sp>
      <p:sp>
        <p:nvSpPr>
          <p:cNvPr id="28" name="AutoShape 180"/>
          <p:cNvSpPr>
            <a:spLocks noChangeArrowheads="1"/>
          </p:cNvSpPr>
          <p:nvPr/>
        </p:nvSpPr>
        <p:spPr bwMode="auto">
          <a:xfrm>
            <a:off x="2987405" y="6190382"/>
            <a:ext cx="3299376" cy="3406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1" dirty="0">
                <a:solidFill>
                  <a:prstClr val="white"/>
                </a:solidFill>
                <a:latin typeface="Trebuchet MS"/>
                <a:cs typeface="Trebuchet MS"/>
              </a:rPr>
              <a:t>Au point d’attente …</a:t>
            </a:r>
          </a:p>
        </p:txBody>
      </p:sp>
      <p:sp>
        <p:nvSpPr>
          <p:cNvPr id="31" name="AutoShape 181"/>
          <p:cNvSpPr>
            <a:spLocks noChangeArrowheads="1"/>
          </p:cNvSpPr>
          <p:nvPr/>
        </p:nvSpPr>
        <p:spPr bwMode="auto">
          <a:xfrm>
            <a:off x="2987405" y="6190382"/>
            <a:ext cx="3299376" cy="3406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1" dirty="0">
                <a:solidFill>
                  <a:prstClr val="white"/>
                </a:solidFill>
                <a:latin typeface="Trebuchet MS"/>
                <a:cs typeface="Trebuchet MS"/>
              </a:rPr>
              <a:t>Alignement et décollage</a:t>
            </a:r>
          </a:p>
        </p:txBody>
      </p:sp>
      <p:sp>
        <p:nvSpPr>
          <p:cNvPr id="32" name="AutoShape 182"/>
          <p:cNvSpPr>
            <a:spLocks noChangeArrowheads="1"/>
          </p:cNvSpPr>
          <p:nvPr/>
        </p:nvSpPr>
        <p:spPr bwMode="auto">
          <a:xfrm>
            <a:off x="2987405" y="6190382"/>
            <a:ext cx="3299376" cy="3406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1" dirty="0">
                <a:solidFill>
                  <a:prstClr val="white"/>
                </a:solidFill>
                <a:latin typeface="Trebuchet MS"/>
                <a:cs typeface="Trebuchet MS"/>
              </a:rPr>
              <a:t>Montée initiale</a:t>
            </a:r>
          </a:p>
        </p:txBody>
      </p:sp>
      <p:sp>
        <p:nvSpPr>
          <p:cNvPr id="33" name="AutoShape 183"/>
          <p:cNvSpPr>
            <a:spLocks noChangeArrowheads="1"/>
          </p:cNvSpPr>
          <p:nvPr/>
        </p:nvSpPr>
        <p:spPr bwMode="auto">
          <a:xfrm>
            <a:off x="2987413" y="6190382"/>
            <a:ext cx="3299377" cy="3406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1" dirty="0">
                <a:solidFill>
                  <a:prstClr val="white"/>
                </a:solidFill>
                <a:latin typeface="Trebuchet MS"/>
                <a:cs typeface="Trebuchet MS"/>
              </a:rPr>
              <a:t>Vent traversier</a:t>
            </a:r>
          </a:p>
        </p:txBody>
      </p:sp>
      <p:sp>
        <p:nvSpPr>
          <p:cNvPr id="34" name="AutoShape 184"/>
          <p:cNvSpPr>
            <a:spLocks noChangeArrowheads="1"/>
          </p:cNvSpPr>
          <p:nvPr/>
        </p:nvSpPr>
        <p:spPr bwMode="auto">
          <a:xfrm>
            <a:off x="2987413" y="6190382"/>
            <a:ext cx="3299377" cy="3406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1" dirty="0">
                <a:solidFill>
                  <a:prstClr val="white"/>
                </a:solidFill>
                <a:latin typeface="Trebuchet MS"/>
                <a:cs typeface="Trebuchet MS"/>
              </a:rPr>
              <a:t>Vent arrière</a:t>
            </a:r>
          </a:p>
        </p:txBody>
      </p:sp>
      <p:sp>
        <p:nvSpPr>
          <p:cNvPr id="35" name="AutoShape 185"/>
          <p:cNvSpPr>
            <a:spLocks noChangeArrowheads="1"/>
          </p:cNvSpPr>
          <p:nvPr/>
        </p:nvSpPr>
        <p:spPr bwMode="auto">
          <a:xfrm>
            <a:off x="2987413" y="6190382"/>
            <a:ext cx="3299377" cy="3406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1" dirty="0">
                <a:solidFill>
                  <a:prstClr val="white"/>
                </a:solidFill>
                <a:latin typeface="Trebuchet MS"/>
                <a:cs typeface="Trebuchet MS"/>
              </a:rPr>
              <a:t>Etape de base</a:t>
            </a:r>
          </a:p>
        </p:txBody>
      </p:sp>
      <p:sp>
        <p:nvSpPr>
          <p:cNvPr id="36" name="AutoShape 186"/>
          <p:cNvSpPr>
            <a:spLocks noChangeArrowheads="1"/>
          </p:cNvSpPr>
          <p:nvPr/>
        </p:nvSpPr>
        <p:spPr bwMode="auto">
          <a:xfrm>
            <a:off x="2987413" y="6190382"/>
            <a:ext cx="3299377" cy="3406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1" dirty="0">
                <a:solidFill>
                  <a:prstClr val="white"/>
                </a:solidFill>
                <a:latin typeface="Trebuchet MS"/>
                <a:cs typeface="Trebuchet MS"/>
              </a:rPr>
              <a:t>Dernier virage</a:t>
            </a:r>
          </a:p>
        </p:txBody>
      </p:sp>
      <p:sp>
        <p:nvSpPr>
          <p:cNvPr id="37" name="AutoShape 187"/>
          <p:cNvSpPr>
            <a:spLocks noChangeArrowheads="1"/>
          </p:cNvSpPr>
          <p:nvPr/>
        </p:nvSpPr>
        <p:spPr bwMode="auto">
          <a:xfrm>
            <a:off x="2987413" y="6190382"/>
            <a:ext cx="3299377" cy="3406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1" dirty="0">
                <a:solidFill>
                  <a:prstClr val="white"/>
                </a:solidFill>
                <a:latin typeface="Trebuchet MS"/>
                <a:cs typeface="Trebuchet MS"/>
              </a:rPr>
              <a:t>Finale</a:t>
            </a:r>
          </a:p>
        </p:txBody>
      </p:sp>
      <p:sp>
        <p:nvSpPr>
          <p:cNvPr id="50" name="AutoShape 188"/>
          <p:cNvSpPr>
            <a:spLocks noChangeArrowheads="1"/>
          </p:cNvSpPr>
          <p:nvPr/>
        </p:nvSpPr>
        <p:spPr bwMode="auto">
          <a:xfrm>
            <a:off x="2987413" y="6190382"/>
            <a:ext cx="3299377" cy="3406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1" dirty="0">
                <a:solidFill>
                  <a:prstClr val="white"/>
                </a:solidFill>
                <a:latin typeface="Trebuchet MS"/>
                <a:cs typeface="Trebuchet MS"/>
              </a:rPr>
              <a:t>Piste dégagée</a:t>
            </a:r>
          </a:p>
        </p:txBody>
      </p:sp>
      <p:sp>
        <p:nvSpPr>
          <p:cNvPr id="51" name="AutoShape 189"/>
          <p:cNvSpPr>
            <a:spLocks noChangeArrowheads="1"/>
          </p:cNvSpPr>
          <p:nvPr/>
        </p:nvSpPr>
        <p:spPr bwMode="auto">
          <a:xfrm>
            <a:off x="2987413" y="6190382"/>
            <a:ext cx="3299377" cy="3406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1" dirty="0">
                <a:solidFill>
                  <a:prstClr val="white"/>
                </a:solidFill>
                <a:latin typeface="Trebuchet MS"/>
                <a:cs typeface="Trebuchet MS"/>
              </a:rPr>
              <a:t>Au parking, pour quitter</a:t>
            </a:r>
          </a:p>
        </p:txBody>
      </p:sp>
      <p:sp>
        <p:nvSpPr>
          <p:cNvPr id="52" name="Oval 21"/>
          <p:cNvSpPr>
            <a:spLocks noChangeAspect="1" noChangeArrowheads="1"/>
          </p:cNvSpPr>
          <p:nvPr/>
        </p:nvSpPr>
        <p:spPr bwMode="auto">
          <a:xfrm>
            <a:off x="4110479" y="4872376"/>
            <a:ext cx="316159" cy="305371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white"/>
                </a:solidFill>
                <a:latin typeface="Comic Sans MS" charset="0"/>
              </a:rPr>
              <a:t>1</a:t>
            </a:r>
            <a:endParaRPr lang="fr-FR" sz="160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3" name="Oval 22"/>
          <p:cNvSpPr>
            <a:spLocks noChangeAspect="1" noChangeArrowheads="1"/>
          </p:cNvSpPr>
          <p:nvPr/>
        </p:nvSpPr>
        <p:spPr bwMode="auto">
          <a:xfrm>
            <a:off x="8263626" y="2924657"/>
            <a:ext cx="316159" cy="305371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white"/>
                </a:solidFill>
                <a:latin typeface="Comic Sans MS" charset="0"/>
              </a:rPr>
              <a:t>5</a:t>
            </a:r>
            <a:endParaRPr lang="fr-FR" sz="160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4" name="Oval 23"/>
          <p:cNvSpPr>
            <a:spLocks noChangeAspect="1" noChangeArrowheads="1"/>
          </p:cNvSpPr>
          <p:nvPr/>
        </p:nvSpPr>
        <p:spPr bwMode="auto">
          <a:xfrm>
            <a:off x="7466483" y="4032485"/>
            <a:ext cx="316159" cy="304289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white"/>
                </a:solidFill>
                <a:latin typeface="Comic Sans MS" charset="0"/>
              </a:rPr>
              <a:t>4</a:t>
            </a:r>
            <a:endParaRPr lang="fr-FR" sz="160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5" name="Oval 24"/>
          <p:cNvSpPr>
            <a:spLocks noChangeAspect="1" noChangeArrowheads="1"/>
          </p:cNvSpPr>
          <p:nvPr/>
        </p:nvSpPr>
        <p:spPr bwMode="auto">
          <a:xfrm>
            <a:off x="2402690" y="4005824"/>
            <a:ext cx="316159" cy="305371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white"/>
                </a:solidFill>
                <a:latin typeface="Comic Sans MS" charset="0"/>
              </a:rPr>
              <a:t>3</a:t>
            </a:r>
            <a:endParaRPr lang="fr-FR" sz="160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6" name="Oval 25"/>
          <p:cNvSpPr>
            <a:spLocks noChangeAspect="1" noChangeArrowheads="1"/>
          </p:cNvSpPr>
          <p:nvPr/>
        </p:nvSpPr>
        <p:spPr bwMode="auto">
          <a:xfrm>
            <a:off x="1550762" y="4688673"/>
            <a:ext cx="316159" cy="304289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white"/>
                </a:solidFill>
                <a:latin typeface="Comic Sans MS" charset="0"/>
              </a:rPr>
              <a:t>2</a:t>
            </a:r>
            <a:endParaRPr lang="fr-FR" sz="160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7" name="Oval 26"/>
          <p:cNvSpPr>
            <a:spLocks noChangeAspect="1" noChangeArrowheads="1"/>
          </p:cNvSpPr>
          <p:nvPr/>
        </p:nvSpPr>
        <p:spPr bwMode="auto">
          <a:xfrm>
            <a:off x="1234602" y="4039009"/>
            <a:ext cx="316159" cy="305371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white"/>
                </a:solidFill>
                <a:latin typeface="Comic Sans MS" charset="0"/>
              </a:rPr>
              <a:t>9</a:t>
            </a:r>
            <a:endParaRPr lang="fr-FR" sz="160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8" name="Oval 27"/>
          <p:cNvSpPr>
            <a:spLocks noChangeAspect="1" noChangeArrowheads="1"/>
          </p:cNvSpPr>
          <p:nvPr/>
        </p:nvSpPr>
        <p:spPr bwMode="auto">
          <a:xfrm>
            <a:off x="520050" y="3896510"/>
            <a:ext cx="316159" cy="304289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white"/>
                </a:solidFill>
                <a:latin typeface="Comic Sans MS" charset="0"/>
              </a:rPr>
              <a:t>8</a:t>
            </a:r>
            <a:endParaRPr lang="fr-FR" sz="160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9" name="Oval 28"/>
          <p:cNvSpPr>
            <a:spLocks noChangeAspect="1" noChangeArrowheads="1"/>
          </p:cNvSpPr>
          <p:nvPr/>
        </p:nvSpPr>
        <p:spPr bwMode="auto">
          <a:xfrm>
            <a:off x="520050" y="2924657"/>
            <a:ext cx="316159" cy="305371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white"/>
                </a:solidFill>
                <a:latin typeface="Comic Sans MS" charset="0"/>
              </a:rPr>
              <a:t>7</a:t>
            </a:r>
            <a:endParaRPr lang="fr-FR" sz="160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60" name="Oval 29"/>
          <p:cNvSpPr>
            <a:spLocks noChangeAspect="1" noChangeArrowheads="1"/>
          </p:cNvSpPr>
          <p:nvPr/>
        </p:nvSpPr>
        <p:spPr bwMode="auto">
          <a:xfrm>
            <a:off x="4401236" y="1905274"/>
            <a:ext cx="316159" cy="304289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white"/>
                </a:solidFill>
                <a:latin typeface="Comic Sans MS" charset="0"/>
              </a:rPr>
              <a:t>6</a:t>
            </a:r>
            <a:endParaRPr lang="fr-FR" sz="160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61" name="Oval 30"/>
          <p:cNvSpPr>
            <a:spLocks noChangeAspect="1" noChangeArrowheads="1"/>
          </p:cNvSpPr>
          <p:nvPr/>
        </p:nvSpPr>
        <p:spPr bwMode="auto">
          <a:xfrm>
            <a:off x="7221308" y="4688673"/>
            <a:ext cx="316159" cy="304289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white"/>
                </a:solidFill>
                <a:latin typeface="Comic Sans MS" charset="0"/>
              </a:rPr>
              <a:t>10</a:t>
            </a:r>
            <a:endParaRPr lang="fr-FR" sz="160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62" name="Oval 175"/>
          <p:cNvSpPr>
            <a:spLocks noChangeAspect="1" noChangeArrowheads="1"/>
          </p:cNvSpPr>
          <p:nvPr/>
        </p:nvSpPr>
        <p:spPr bwMode="auto">
          <a:xfrm>
            <a:off x="4694680" y="4875286"/>
            <a:ext cx="316159" cy="304289"/>
          </a:xfrm>
          <a:prstGeom prst="ellipse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00" tIns="12700" rIns="12700" bIns="1270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white"/>
                </a:solidFill>
                <a:latin typeface="Comic Sans MS" charset="0"/>
              </a:rPr>
              <a:t>11</a:t>
            </a:r>
            <a:endParaRPr lang="fr-FR" sz="160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7150953" y="4577913"/>
            <a:ext cx="254000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801" dirty="0">
              <a:solidFill>
                <a:prstClr val="black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E59F761A-6EDE-7449-9E16-D9743284CC0B}"/>
              </a:ext>
            </a:extLst>
          </p:cNvPr>
          <p:cNvSpPr/>
          <p:nvPr/>
        </p:nvSpPr>
        <p:spPr>
          <a:xfrm>
            <a:off x="827584" y="2650615"/>
            <a:ext cx="7632847" cy="3754186"/>
          </a:xfrm>
          <a:prstGeom prst="rect">
            <a:avLst/>
          </a:prstGeom>
          <a:solidFill>
            <a:schemeClr val="accent3">
              <a:lumMod val="60000"/>
              <a:lumOff val="40000"/>
              <a:alpha val="51000"/>
            </a:scheme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902BA54-6ECE-7245-950F-8F8D7B9327D8}"/>
              </a:ext>
            </a:extLst>
          </p:cNvPr>
          <p:cNvSpPr/>
          <p:nvPr/>
        </p:nvSpPr>
        <p:spPr>
          <a:xfrm>
            <a:off x="1093991" y="3582024"/>
            <a:ext cx="5256664" cy="864096"/>
          </a:xfrm>
          <a:prstGeom prst="roundRect">
            <a:avLst>
              <a:gd name="adj" fmla="val 963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1CCF30F-EF78-864B-B102-9DEA6511B757}"/>
              </a:ext>
            </a:extLst>
          </p:cNvPr>
          <p:cNvGrpSpPr/>
          <p:nvPr/>
        </p:nvGrpSpPr>
        <p:grpSpPr>
          <a:xfrm>
            <a:off x="2051719" y="4302144"/>
            <a:ext cx="3354001" cy="727465"/>
            <a:chOff x="1760580" y="3889751"/>
            <a:chExt cx="5644382" cy="1544804"/>
          </a:xfrm>
        </p:grpSpPr>
        <p:grpSp>
          <p:nvGrpSpPr>
            <p:cNvPr id="5" name="Grouper 4"/>
            <p:cNvGrpSpPr/>
            <p:nvPr/>
          </p:nvGrpSpPr>
          <p:grpSpPr>
            <a:xfrm>
              <a:off x="1760590" y="4210668"/>
              <a:ext cx="5644372" cy="1223887"/>
              <a:chOff x="1760575" y="4210658"/>
              <a:chExt cx="5644371" cy="1223885"/>
            </a:xfrm>
          </p:grpSpPr>
          <p:grpSp>
            <p:nvGrpSpPr>
              <p:cNvPr id="14" name="Grouper 13"/>
              <p:cNvGrpSpPr/>
              <p:nvPr/>
            </p:nvGrpSpPr>
            <p:grpSpPr>
              <a:xfrm>
                <a:off x="1760575" y="4210658"/>
                <a:ext cx="5622850" cy="1223885"/>
                <a:chOff x="1638300" y="3817938"/>
                <a:chExt cx="6224588" cy="1223885"/>
              </a:xfrm>
            </p:grpSpPr>
            <p:sp>
              <p:nvSpPr>
                <p:cNvPr id="15" name="Rectangle 2"/>
                <p:cNvSpPr>
                  <a:spLocks noChangeArrowheads="1"/>
                </p:cNvSpPr>
                <p:nvPr/>
              </p:nvSpPr>
              <p:spPr bwMode="auto">
                <a:xfrm>
                  <a:off x="7607300" y="3817938"/>
                  <a:ext cx="255588" cy="447675"/>
                </a:xfrm>
                <a:prstGeom prst="rect">
                  <a:avLst/>
                </a:prstGeom>
                <a:solidFill>
                  <a:srgbClr val="7F7F7F"/>
                </a:solidFill>
                <a:ln w="6350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01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6" name="AutoShape 3"/>
                <p:cNvSpPr>
                  <a:spLocks noChangeArrowheads="1"/>
                </p:cNvSpPr>
                <p:nvPr/>
              </p:nvSpPr>
              <p:spPr bwMode="auto">
                <a:xfrm>
                  <a:off x="1638300" y="4262968"/>
                  <a:ext cx="6224588" cy="185112"/>
                </a:xfrm>
                <a:custGeom>
                  <a:avLst/>
                  <a:gdLst>
                    <a:gd name="connsiteX0" fmla="*/ 0 w 5622850"/>
                    <a:gd name="connsiteY0" fmla="*/ 49743 h 298450"/>
                    <a:gd name="connsiteX1" fmla="*/ 49743 w 5622850"/>
                    <a:gd name="connsiteY1" fmla="*/ 0 h 298450"/>
                    <a:gd name="connsiteX2" fmla="*/ 5573107 w 5622850"/>
                    <a:gd name="connsiteY2" fmla="*/ 0 h 298450"/>
                    <a:gd name="connsiteX3" fmla="*/ 5622850 w 5622850"/>
                    <a:gd name="connsiteY3" fmla="*/ 49743 h 298450"/>
                    <a:gd name="connsiteX4" fmla="*/ 5622850 w 5622850"/>
                    <a:gd name="connsiteY4" fmla="*/ 248707 h 298450"/>
                    <a:gd name="connsiteX5" fmla="*/ 5573107 w 5622850"/>
                    <a:gd name="connsiteY5" fmla="*/ 298450 h 298450"/>
                    <a:gd name="connsiteX6" fmla="*/ 49743 w 5622850"/>
                    <a:gd name="connsiteY6" fmla="*/ 298450 h 298450"/>
                    <a:gd name="connsiteX7" fmla="*/ 0 w 5622850"/>
                    <a:gd name="connsiteY7" fmla="*/ 248707 h 298450"/>
                    <a:gd name="connsiteX8" fmla="*/ 0 w 5622850"/>
                    <a:gd name="connsiteY8" fmla="*/ 49743 h 298450"/>
                    <a:gd name="connsiteX0" fmla="*/ 0 w 5622850"/>
                    <a:gd name="connsiteY0" fmla="*/ 49743 h 298450"/>
                    <a:gd name="connsiteX1" fmla="*/ 49743 w 5622850"/>
                    <a:gd name="connsiteY1" fmla="*/ 0 h 298450"/>
                    <a:gd name="connsiteX2" fmla="*/ 5622850 w 5622850"/>
                    <a:gd name="connsiteY2" fmla="*/ 49743 h 298450"/>
                    <a:gd name="connsiteX3" fmla="*/ 5622850 w 5622850"/>
                    <a:gd name="connsiteY3" fmla="*/ 248707 h 298450"/>
                    <a:gd name="connsiteX4" fmla="*/ 5573107 w 5622850"/>
                    <a:gd name="connsiteY4" fmla="*/ 298450 h 298450"/>
                    <a:gd name="connsiteX5" fmla="*/ 49743 w 5622850"/>
                    <a:gd name="connsiteY5" fmla="*/ 298450 h 298450"/>
                    <a:gd name="connsiteX6" fmla="*/ 0 w 5622850"/>
                    <a:gd name="connsiteY6" fmla="*/ 248707 h 298450"/>
                    <a:gd name="connsiteX7" fmla="*/ 0 w 5622850"/>
                    <a:gd name="connsiteY7" fmla="*/ 49743 h 298450"/>
                    <a:gd name="connsiteX0" fmla="*/ 0 w 5622850"/>
                    <a:gd name="connsiteY0" fmla="*/ 50800 h 299507"/>
                    <a:gd name="connsiteX1" fmla="*/ 49743 w 5622850"/>
                    <a:gd name="connsiteY1" fmla="*/ 1057 h 299507"/>
                    <a:gd name="connsiteX2" fmla="*/ 5622850 w 5622850"/>
                    <a:gd name="connsiteY2" fmla="*/ 0 h 299507"/>
                    <a:gd name="connsiteX3" fmla="*/ 5622850 w 5622850"/>
                    <a:gd name="connsiteY3" fmla="*/ 249764 h 299507"/>
                    <a:gd name="connsiteX4" fmla="*/ 5573107 w 5622850"/>
                    <a:gd name="connsiteY4" fmla="*/ 299507 h 299507"/>
                    <a:gd name="connsiteX5" fmla="*/ 49743 w 5622850"/>
                    <a:gd name="connsiteY5" fmla="*/ 299507 h 299507"/>
                    <a:gd name="connsiteX6" fmla="*/ 0 w 5622850"/>
                    <a:gd name="connsiteY6" fmla="*/ 249764 h 299507"/>
                    <a:gd name="connsiteX7" fmla="*/ 0 w 5622850"/>
                    <a:gd name="connsiteY7" fmla="*/ 50800 h 299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22850" h="299507">
                      <a:moveTo>
                        <a:pt x="0" y="50800"/>
                      </a:moveTo>
                      <a:cubicBezTo>
                        <a:pt x="0" y="23328"/>
                        <a:pt x="22271" y="1057"/>
                        <a:pt x="49743" y="1057"/>
                      </a:cubicBezTo>
                      <a:lnTo>
                        <a:pt x="5622850" y="0"/>
                      </a:lnTo>
                      <a:lnTo>
                        <a:pt x="5622850" y="249764"/>
                      </a:lnTo>
                      <a:cubicBezTo>
                        <a:pt x="5622850" y="277236"/>
                        <a:pt x="5600579" y="299507"/>
                        <a:pt x="5573107" y="299507"/>
                      </a:cubicBezTo>
                      <a:lnTo>
                        <a:pt x="49743" y="299507"/>
                      </a:lnTo>
                      <a:cubicBezTo>
                        <a:pt x="22271" y="299507"/>
                        <a:pt x="0" y="277236"/>
                        <a:pt x="0" y="249764"/>
                      </a:cubicBezTo>
                      <a:lnTo>
                        <a:pt x="0" y="5080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01" dirty="0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7" name="AutoShape 4"/>
                <p:cNvSpPr>
                  <a:spLocks noChangeArrowheads="1"/>
                </p:cNvSpPr>
                <p:nvPr/>
              </p:nvSpPr>
              <p:spPr bwMode="auto">
                <a:xfrm>
                  <a:off x="4174169" y="4261380"/>
                  <a:ext cx="1237203" cy="78044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F7F7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01" dirty="0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  <p:sp>
              <p:nvSpPr>
                <p:cNvPr id="18" name="Rectangle 5"/>
                <p:cNvSpPr>
                  <a:spLocks noChangeArrowheads="1"/>
                </p:cNvSpPr>
                <p:nvPr/>
              </p:nvSpPr>
              <p:spPr bwMode="auto">
                <a:xfrm>
                  <a:off x="1638300" y="3929063"/>
                  <a:ext cx="254000" cy="447675"/>
                </a:xfrm>
                <a:prstGeom prst="rect">
                  <a:avLst/>
                </a:prstGeom>
                <a:solidFill>
                  <a:srgbClr val="7F7F7F"/>
                </a:solidFill>
                <a:ln w="6350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801" dirty="0">
                    <a:solidFill>
                      <a:prstClr val="black"/>
                    </a:solidFill>
                    <a:latin typeface="Tahoma" charset="0"/>
                  </a:endParaRPr>
                </a:p>
              </p:txBody>
            </p:sp>
          </p:grpSp>
          <p:sp>
            <p:nvSpPr>
              <p:cNvPr id="24" name="Line 6"/>
              <p:cNvSpPr>
                <a:spLocks noChangeShapeType="1"/>
              </p:cNvSpPr>
              <p:nvPr/>
            </p:nvSpPr>
            <p:spPr bwMode="auto">
              <a:xfrm>
                <a:off x="1761421" y="4590600"/>
                <a:ext cx="254000" cy="1587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black"/>
                  </a:solidFill>
                  <a:latin typeface="Tahoma" charset="0"/>
                </a:endParaRPr>
              </a:p>
            </p:txBody>
          </p:sp>
          <p:sp>
            <p:nvSpPr>
              <p:cNvPr id="85" name="Line 6"/>
              <p:cNvSpPr>
                <a:spLocks noChangeShapeType="1"/>
              </p:cNvSpPr>
              <p:nvPr/>
            </p:nvSpPr>
            <p:spPr bwMode="auto">
              <a:xfrm>
                <a:off x="7150946" y="4577900"/>
                <a:ext cx="254000" cy="1587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black"/>
                  </a:solidFill>
                  <a:latin typeface="Tahoma" charset="0"/>
                </a:endParaRPr>
              </a:p>
            </p:txBody>
          </p:sp>
        </p:grpSp>
        <p:grpSp>
          <p:nvGrpSpPr>
            <p:cNvPr id="4" name="Grouper 3"/>
            <p:cNvGrpSpPr/>
            <p:nvPr/>
          </p:nvGrpSpPr>
          <p:grpSpPr>
            <a:xfrm>
              <a:off x="1760580" y="3889751"/>
              <a:ext cx="5622853" cy="539999"/>
              <a:chOff x="1760575" y="3889734"/>
              <a:chExt cx="5622850" cy="539999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60575" y="3889734"/>
                <a:ext cx="5622850" cy="539999"/>
              </a:xfrm>
              <a:prstGeom prst="rect">
                <a:avLst/>
              </a:prstGeom>
            </p:spPr>
          </p:pic>
          <p:sp>
            <p:nvSpPr>
              <p:cNvPr id="3" name="Rectangle 2"/>
              <p:cNvSpPr>
                <a:spLocks noChangeAspect="1"/>
              </p:cNvSpPr>
              <p:nvPr/>
            </p:nvSpPr>
            <p:spPr>
              <a:xfrm>
                <a:off x="2317750" y="4277333"/>
                <a:ext cx="243000" cy="14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white"/>
                  </a:solidFill>
                  <a:latin typeface="Candara"/>
                </a:endParaRPr>
              </a:p>
            </p:txBody>
          </p:sp>
        </p:grpSp>
      </p:grpSp>
      <p:grpSp>
        <p:nvGrpSpPr>
          <p:cNvPr id="26" name="Grouper 25"/>
          <p:cNvGrpSpPr>
            <a:grpSpLocks noChangeAspect="1"/>
          </p:cNvGrpSpPr>
          <p:nvPr/>
        </p:nvGrpSpPr>
        <p:grpSpPr>
          <a:xfrm flipH="1">
            <a:off x="2665791" y="5027184"/>
            <a:ext cx="269403" cy="239293"/>
            <a:chOff x="5162550" y="3824972"/>
            <a:chExt cx="2342569" cy="2435151"/>
          </a:xfrm>
        </p:grpSpPr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5162550" y="3832423"/>
              <a:ext cx="60325" cy="242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52400" dist="12700" dir="8760000" sy="-23000" kx="800400" algn="br">
                <a:srgbClr val="000000">
                  <a:alpha val="1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801">
                <a:solidFill>
                  <a:prstClr val="black"/>
                </a:solidFill>
                <a:latin typeface="Tahoma" charset="0"/>
              </a:endParaRPr>
            </a:p>
          </p:txBody>
        </p:sp>
        <p:grpSp>
          <p:nvGrpSpPr>
            <p:cNvPr id="39" name="Grouper 38"/>
            <p:cNvGrpSpPr/>
            <p:nvPr/>
          </p:nvGrpSpPr>
          <p:grpSpPr>
            <a:xfrm>
              <a:off x="5257798" y="3824972"/>
              <a:ext cx="2247321" cy="791642"/>
              <a:chOff x="3067048" y="1905649"/>
              <a:chExt cx="2859321" cy="1099548"/>
            </a:xfrm>
            <a:effectLst>
              <a:outerShdw blurRad="127000" dist="76200" dir="2700000" algn="br">
                <a:srgbClr val="000000">
                  <a:alpha val="43000"/>
                </a:srgbClr>
              </a:outerShdw>
            </a:effectLst>
          </p:grpSpPr>
          <p:sp>
            <p:nvSpPr>
              <p:cNvPr id="40" name="Trapèze 39"/>
              <p:cNvSpPr/>
              <p:nvPr/>
            </p:nvSpPr>
            <p:spPr>
              <a:xfrm rot="5400000" flipH="1">
                <a:off x="3597980" y="2147068"/>
                <a:ext cx="848464" cy="605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41" name="Trapèze 40"/>
              <p:cNvSpPr/>
              <p:nvPr/>
            </p:nvSpPr>
            <p:spPr>
              <a:xfrm rot="5400000" flipH="1">
                <a:off x="2856206" y="2116491"/>
                <a:ext cx="1099548" cy="677864"/>
              </a:xfrm>
              <a:prstGeom prst="trapezoid">
                <a:avLst>
                  <a:gd name="adj" fmla="val 1375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42" name="Trapèze 41"/>
              <p:cNvSpPr/>
              <p:nvPr/>
            </p:nvSpPr>
            <p:spPr>
              <a:xfrm rot="5400000" flipH="1">
                <a:off x="4282243" y="2163967"/>
                <a:ext cx="668464" cy="569863"/>
              </a:xfrm>
              <a:prstGeom prst="trapezoid">
                <a:avLst>
                  <a:gd name="adj" fmla="val 13759"/>
                </a:avLst>
              </a:prstGeom>
              <a:solidFill>
                <a:srgbClr val="C050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43" name="Trapèze 42"/>
              <p:cNvSpPr/>
              <p:nvPr/>
            </p:nvSpPr>
            <p:spPr>
              <a:xfrm rot="5400000" flipH="1">
                <a:off x="4940006" y="2163599"/>
                <a:ext cx="488464" cy="569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>
                  <a:solidFill>
                    <a:prstClr val="white"/>
                  </a:solidFill>
                  <a:latin typeface="Candara"/>
                </a:endParaRPr>
              </a:p>
            </p:txBody>
          </p:sp>
          <p:sp>
            <p:nvSpPr>
              <p:cNvPr id="44" name="Trapèze 43"/>
              <p:cNvSpPr/>
              <p:nvPr/>
            </p:nvSpPr>
            <p:spPr>
              <a:xfrm rot="5400000" flipH="1">
                <a:off x="5523207" y="2221799"/>
                <a:ext cx="344462" cy="461863"/>
              </a:xfrm>
              <a:prstGeom prst="trapezoid">
                <a:avLst>
                  <a:gd name="adj" fmla="val 13759"/>
                </a:avLst>
              </a:prstGeom>
              <a:solidFill>
                <a:srgbClr val="C050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01" dirty="0">
                  <a:solidFill>
                    <a:prstClr val="white"/>
                  </a:solidFill>
                  <a:latin typeface="Candara"/>
                </a:endParaRPr>
              </a:p>
            </p:txBody>
          </p:sp>
        </p:grpSp>
      </p:grp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1562104" y="667631"/>
            <a:ext cx="6019803" cy="408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circuit de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piste</a:t>
            </a:r>
            <a:r>
              <a:rPr lang="en-US" sz="1801" b="1" cap="all" spc="49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 et </a:t>
            </a:r>
            <a:r>
              <a:rPr lang="en-US" sz="1801" b="1" cap="all" spc="49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/>
              </a:rPr>
              <a:t>intégration</a:t>
            </a:r>
            <a:endParaRPr lang="en-US" sz="1801" b="1" cap="all" spc="49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ndara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" y="26991"/>
            <a:ext cx="91440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33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Trebuchet MS"/>
                <a:ea typeface="ＭＳ Ｐゴシック" charset="-128"/>
                <a:cs typeface="Trebuchet MS"/>
              </a:rPr>
              <a:t>L’aérodrome et son environnement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0BF2216-879C-1642-944F-B1B2F0F20EBE}"/>
              </a:ext>
            </a:extLst>
          </p:cNvPr>
          <p:cNvSpPr/>
          <p:nvPr/>
        </p:nvSpPr>
        <p:spPr>
          <a:xfrm>
            <a:off x="2915815" y="3158456"/>
            <a:ext cx="4815819" cy="2295816"/>
          </a:xfrm>
          <a:custGeom>
            <a:avLst/>
            <a:gdLst>
              <a:gd name="connsiteX0" fmla="*/ 0 w 4399441"/>
              <a:gd name="connsiteY0" fmla="*/ 381021 h 1947461"/>
              <a:gd name="connsiteX1" fmla="*/ 381021 w 4399441"/>
              <a:gd name="connsiteY1" fmla="*/ 0 h 1947461"/>
              <a:gd name="connsiteX2" fmla="*/ 4018420 w 4399441"/>
              <a:gd name="connsiteY2" fmla="*/ 0 h 1947461"/>
              <a:gd name="connsiteX3" fmla="*/ 4399441 w 4399441"/>
              <a:gd name="connsiteY3" fmla="*/ 381021 h 1947461"/>
              <a:gd name="connsiteX4" fmla="*/ 4399441 w 4399441"/>
              <a:gd name="connsiteY4" fmla="*/ 1566440 h 1947461"/>
              <a:gd name="connsiteX5" fmla="*/ 4018420 w 4399441"/>
              <a:gd name="connsiteY5" fmla="*/ 1947461 h 1947461"/>
              <a:gd name="connsiteX6" fmla="*/ 381021 w 4399441"/>
              <a:gd name="connsiteY6" fmla="*/ 1947461 h 1947461"/>
              <a:gd name="connsiteX7" fmla="*/ 0 w 4399441"/>
              <a:gd name="connsiteY7" fmla="*/ 1566440 h 1947461"/>
              <a:gd name="connsiteX8" fmla="*/ 0 w 4399441"/>
              <a:gd name="connsiteY8" fmla="*/ 381021 h 1947461"/>
              <a:gd name="connsiteX0" fmla="*/ 381021 w 4399441"/>
              <a:gd name="connsiteY0" fmla="*/ 0 h 1947461"/>
              <a:gd name="connsiteX1" fmla="*/ 4018420 w 4399441"/>
              <a:gd name="connsiteY1" fmla="*/ 0 h 1947461"/>
              <a:gd name="connsiteX2" fmla="*/ 4399441 w 4399441"/>
              <a:gd name="connsiteY2" fmla="*/ 381021 h 1947461"/>
              <a:gd name="connsiteX3" fmla="*/ 4399441 w 4399441"/>
              <a:gd name="connsiteY3" fmla="*/ 1566440 h 1947461"/>
              <a:gd name="connsiteX4" fmla="*/ 4018420 w 4399441"/>
              <a:gd name="connsiteY4" fmla="*/ 1947461 h 1947461"/>
              <a:gd name="connsiteX5" fmla="*/ 381021 w 4399441"/>
              <a:gd name="connsiteY5" fmla="*/ 1947461 h 1947461"/>
              <a:gd name="connsiteX6" fmla="*/ 0 w 4399441"/>
              <a:gd name="connsiteY6" fmla="*/ 1566440 h 1947461"/>
              <a:gd name="connsiteX7" fmla="*/ 0 w 4399441"/>
              <a:gd name="connsiteY7" fmla="*/ 381021 h 1947461"/>
              <a:gd name="connsiteX8" fmla="*/ 472461 w 4399441"/>
              <a:gd name="connsiteY8" fmla="*/ 91440 h 1947461"/>
              <a:gd name="connsiteX0" fmla="*/ 381021 w 4399441"/>
              <a:gd name="connsiteY0" fmla="*/ 0 h 1947461"/>
              <a:gd name="connsiteX1" fmla="*/ 4018420 w 4399441"/>
              <a:gd name="connsiteY1" fmla="*/ 0 h 1947461"/>
              <a:gd name="connsiteX2" fmla="*/ 4399441 w 4399441"/>
              <a:gd name="connsiteY2" fmla="*/ 381021 h 1947461"/>
              <a:gd name="connsiteX3" fmla="*/ 4399441 w 4399441"/>
              <a:gd name="connsiteY3" fmla="*/ 1566440 h 1947461"/>
              <a:gd name="connsiteX4" fmla="*/ 4018420 w 4399441"/>
              <a:gd name="connsiteY4" fmla="*/ 1947461 h 1947461"/>
              <a:gd name="connsiteX5" fmla="*/ 381021 w 4399441"/>
              <a:gd name="connsiteY5" fmla="*/ 1947461 h 1947461"/>
              <a:gd name="connsiteX6" fmla="*/ 0 w 4399441"/>
              <a:gd name="connsiteY6" fmla="*/ 1566440 h 1947461"/>
              <a:gd name="connsiteX7" fmla="*/ 0 w 4399441"/>
              <a:gd name="connsiteY7" fmla="*/ 381021 h 1947461"/>
              <a:gd name="connsiteX0" fmla="*/ 381021 w 4399441"/>
              <a:gd name="connsiteY0" fmla="*/ 0 h 1947461"/>
              <a:gd name="connsiteX1" fmla="*/ 4018420 w 4399441"/>
              <a:gd name="connsiteY1" fmla="*/ 0 h 1947461"/>
              <a:gd name="connsiteX2" fmla="*/ 4399441 w 4399441"/>
              <a:gd name="connsiteY2" fmla="*/ 381021 h 1947461"/>
              <a:gd name="connsiteX3" fmla="*/ 4399441 w 4399441"/>
              <a:gd name="connsiteY3" fmla="*/ 1566440 h 1947461"/>
              <a:gd name="connsiteX4" fmla="*/ 4018420 w 4399441"/>
              <a:gd name="connsiteY4" fmla="*/ 1947461 h 1947461"/>
              <a:gd name="connsiteX5" fmla="*/ 381021 w 4399441"/>
              <a:gd name="connsiteY5" fmla="*/ 1947461 h 1947461"/>
              <a:gd name="connsiteX6" fmla="*/ 0 w 4399441"/>
              <a:gd name="connsiteY6" fmla="*/ 1566440 h 1947461"/>
              <a:gd name="connsiteX0" fmla="*/ 0 w 4018420"/>
              <a:gd name="connsiteY0" fmla="*/ 0 h 1947461"/>
              <a:gd name="connsiteX1" fmla="*/ 3637399 w 4018420"/>
              <a:gd name="connsiteY1" fmla="*/ 0 h 1947461"/>
              <a:gd name="connsiteX2" fmla="*/ 4018420 w 4018420"/>
              <a:gd name="connsiteY2" fmla="*/ 381021 h 1947461"/>
              <a:gd name="connsiteX3" fmla="*/ 4018420 w 4018420"/>
              <a:gd name="connsiteY3" fmla="*/ 1566440 h 1947461"/>
              <a:gd name="connsiteX4" fmla="*/ 3637399 w 4018420"/>
              <a:gd name="connsiteY4" fmla="*/ 1947461 h 1947461"/>
              <a:gd name="connsiteX5" fmla="*/ 0 w 4018420"/>
              <a:gd name="connsiteY5" fmla="*/ 1947461 h 1947461"/>
              <a:gd name="connsiteX0" fmla="*/ 3006644 w 4018420"/>
              <a:gd name="connsiteY0" fmla="*/ 414300 h 1947461"/>
              <a:gd name="connsiteX1" fmla="*/ 3637399 w 4018420"/>
              <a:gd name="connsiteY1" fmla="*/ 0 h 1947461"/>
              <a:gd name="connsiteX2" fmla="*/ 4018420 w 4018420"/>
              <a:gd name="connsiteY2" fmla="*/ 381021 h 1947461"/>
              <a:gd name="connsiteX3" fmla="*/ 4018420 w 4018420"/>
              <a:gd name="connsiteY3" fmla="*/ 1566440 h 1947461"/>
              <a:gd name="connsiteX4" fmla="*/ 3637399 w 4018420"/>
              <a:gd name="connsiteY4" fmla="*/ 1947461 h 1947461"/>
              <a:gd name="connsiteX5" fmla="*/ 0 w 4018420"/>
              <a:gd name="connsiteY5" fmla="*/ 1947461 h 1947461"/>
              <a:gd name="connsiteX0" fmla="*/ 3006644 w 4018420"/>
              <a:gd name="connsiteY0" fmla="*/ 429934 h 1963095"/>
              <a:gd name="connsiteX1" fmla="*/ 3533067 w 4018420"/>
              <a:gd name="connsiteY1" fmla="*/ 0 h 1963095"/>
              <a:gd name="connsiteX2" fmla="*/ 4018420 w 4018420"/>
              <a:gd name="connsiteY2" fmla="*/ 396655 h 1963095"/>
              <a:gd name="connsiteX3" fmla="*/ 4018420 w 4018420"/>
              <a:gd name="connsiteY3" fmla="*/ 1582074 h 1963095"/>
              <a:gd name="connsiteX4" fmla="*/ 3637399 w 4018420"/>
              <a:gd name="connsiteY4" fmla="*/ 1963095 h 1963095"/>
              <a:gd name="connsiteX5" fmla="*/ 0 w 4018420"/>
              <a:gd name="connsiteY5" fmla="*/ 1963095 h 1963095"/>
              <a:gd name="connsiteX0" fmla="*/ 3006644 w 4018420"/>
              <a:gd name="connsiteY0" fmla="*/ 429934 h 1963095"/>
              <a:gd name="connsiteX1" fmla="*/ 3533067 w 4018420"/>
              <a:gd name="connsiteY1" fmla="*/ 0 h 1963095"/>
              <a:gd name="connsiteX2" fmla="*/ 4018420 w 4018420"/>
              <a:gd name="connsiteY2" fmla="*/ 396655 h 1963095"/>
              <a:gd name="connsiteX3" fmla="*/ 4018420 w 4018420"/>
              <a:gd name="connsiteY3" fmla="*/ 1582074 h 1963095"/>
              <a:gd name="connsiteX4" fmla="*/ 3637399 w 4018420"/>
              <a:gd name="connsiteY4" fmla="*/ 1963095 h 1963095"/>
              <a:gd name="connsiteX5" fmla="*/ 0 w 4018420"/>
              <a:gd name="connsiteY5" fmla="*/ 1963095 h 1963095"/>
              <a:gd name="connsiteX0" fmla="*/ 3006644 w 4018420"/>
              <a:gd name="connsiteY0" fmla="*/ 320497 h 1853658"/>
              <a:gd name="connsiteX1" fmla="*/ 3533067 w 4018420"/>
              <a:gd name="connsiteY1" fmla="*/ 0 h 1853658"/>
              <a:gd name="connsiteX2" fmla="*/ 4018420 w 4018420"/>
              <a:gd name="connsiteY2" fmla="*/ 287218 h 1853658"/>
              <a:gd name="connsiteX3" fmla="*/ 4018420 w 4018420"/>
              <a:gd name="connsiteY3" fmla="*/ 1472637 h 1853658"/>
              <a:gd name="connsiteX4" fmla="*/ 3637399 w 4018420"/>
              <a:gd name="connsiteY4" fmla="*/ 1853658 h 1853658"/>
              <a:gd name="connsiteX5" fmla="*/ 0 w 4018420"/>
              <a:gd name="connsiteY5" fmla="*/ 1853658 h 1853658"/>
              <a:gd name="connsiteX0" fmla="*/ 3006644 w 4018420"/>
              <a:gd name="connsiteY0" fmla="*/ 312680 h 1845841"/>
              <a:gd name="connsiteX1" fmla="*/ 3409766 w 4018420"/>
              <a:gd name="connsiteY1" fmla="*/ 0 h 1845841"/>
              <a:gd name="connsiteX2" fmla="*/ 4018420 w 4018420"/>
              <a:gd name="connsiteY2" fmla="*/ 279401 h 1845841"/>
              <a:gd name="connsiteX3" fmla="*/ 4018420 w 4018420"/>
              <a:gd name="connsiteY3" fmla="*/ 1464820 h 1845841"/>
              <a:gd name="connsiteX4" fmla="*/ 3637399 w 4018420"/>
              <a:gd name="connsiteY4" fmla="*/ 1845841 h 1845841"/>
              <a:gd name="connsiteX5" fmla="*/ 0 w 4018420"/>
              <a:gd name="connsiteY5" fmla="*/ 1845841 h 1845841"/>
              <a:gd name="connsiteX0" fmla="*/ 3006644 w 4018420"/>
              <a:gd name="connsiteY0" fmla="*/ 320574 h 1853735"/>
              <a:gd name="connsiteX1" fmla="*/ 3409766 w 4018420"/>
              <a:gd name="connsiteY1" fmla="*/ 7894 h 1853735"/>
              <a:gd name="connsiteX2" fmla="*/ 4018420 w 4018420"/>
              <a:gd name="connsiteY2" fmla="*/ 287295 h 1853735"/>
              <a:gd name="connsiteX3" fmla="*/ 4018420 w 4018420"/>
              <a:gd name="connsiteY3" fmla="*/ 1472714 h 1853735"/>
              <a:gd name="connsiteX4" fmla="*/ 3637399 w 4018420"/>
              <a:gd name="connsiteY4" fmla="*/ 1853735 h 1853735"/>
              <a:gd name="connsiteX5" fmla="*/ 0 w 4018420"/>
              <a:gd name="connsiteY5" fmla="*/ 1853735 h 1853735"/>
              <a:gd name="connsiteX0" fmla="*/ 3006644 w 4018420"/>
              <a:gd name="connsiteY0" fmla="*/ 320574 h 1853735"/>
              <a:gd name="connsiteX1" fmla="*/ 3409766 w 4018420"/>
              <a:gd name="connsiteY1" fmla="*/ 7894 h 1853735"/>
              <a:gd name="connsiteX2" fmla="*/ 4018420 w 4018420"/>
              <a:gd name="connsiteY2" fmla="*/ 287295 h 1853735"/>
              <a:gd name="connsiteX3" fmla="*/ 4018420 w 4018420"/>
              <a:gd name="connsiteY3" fmla="*/ 1472714 h 1853735"/>
              <a:gd name="connsiteX4" fmla="*/ 3637399 w 4018420"/>
              <a:gd name="connsiteY4" fmla="*/ 1853735 h 1853735"/>
              <a:gd name="connsiteX5" fmla="*/ 0 w 4018420"/>
              <a:gd name="connsiteY5" fmla="*/ 1853735 h 1853735"/>
              <a:gd name="connsiteX0" fmla="*/ 3006644 w 4018420"/>
              <a:gd name="connsiteY0" fmla="*/ 320574 h 1853735"/>
              <a:gd name="connsiteX1" fmla="*/ 3409766 w 4018420"/>
              <a:gd name="connsiteY1" fmla="*/ 7894 h 1853735"/>
              <a:gd name="connsiteX2" fmla="*/ 4018420 w 4018420"/>
              <a:gd name="connsiteY2" fmla="*/ 287295 h 1853735"/>
              <a:gd name="connsiteX3" fmla="*/ 4018420 w 4018420"/>
              <a:gd name="connsiteY3" fmla="*/ 1472714 h 1853735"/>
              <a:gd name="connsiteX4" fmla="*/ 3637399 w 4018420"/>
              <a:gd name="connsiteY4" fmla="*/ 1853735 h 1853735"/>
              <a:gd name="connsiteX5" fmla="*/ 0 w 4018420"/>
              <a:gd name="connsiteY5" fmla="*/ 1853735 h 1853735"/>
              <a:gd name="connsiteX0" fmla="*/ 3006644 w 4018420"/>
              <a:gd name="connsiteY0" fmla="*/ 252366 h 1785527"/>
              <a:gd name="connsiteX1" fmla="*/ 3457189 w 4018420"/>
              <a:gd name="connsiteY1" fmla="*/ 14171 h 1785527"/>
              <a:gd name="connsiteX2" fmla="*/ 4018420 w 4018420"/>
              <a:gd name="connsiteY2" fmla="*/ 219087 h 1785527"/>
              <a:gd name="connsiteX3" fmla="*/ 4018420 w 4018420"/>
              <a:gd name="connsiteY3" fmla="*/ 1404506 h 1785527"/>
              <a:gd name="connsiteX4" fmla="*/ 3637399 w 4018420"/>
              <a:gd name="connsiteY4" fmla="*/ 1785527 h 1785527"/>
              <a:gd name="connsiteX5" fmla="*/ 0 w 4018420"/>
              <a:gd name="connsiteY5" fmla="*/ 1785527 h 1785527"/>
              <a:gd name="connsiteX0" fmla="*/ 3006644 w 4027905"/>
              <a:gd name="connsiteY0" fmla="*/ 244701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2921282 w 4027905"/>
              <a:gd name="connsiteY0" fmla="*/ 228149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2921282 w 4027905"/>
              <a:gd name="connsiteY0" fmla="*/ 228149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3005972 w 4027905"/>
              <a:gd name="connsiteY0" fmla="*/ 194716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3005972 w 4027905"/>
              <a:gd name="connsiteY0" fmla="*/ 194716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3005972 w 4027905"/>
              <a:gd name="connsiteY0" fmla="*/ 194716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3005972 w 4027905"/>
              <a:gd name="connsiteY0" fmla="*/ 194716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3005972 w 4027905"/>
              <a:gd name="connsiteY0" fmla="*/ 194716 h 1777862"/>
              <a:gd name="connsiteX1" fmla="*/ 3457189 w 4027905"/>
              <a:gd name="connsiteY1" fmla="*/ 6506 h 1777862"/>
              <a:gd name="connsiteX2" fmla="*/ 4027905 w 4027905"/>
              <a:gd name="connsiteY2" fmla="*/ 319011 h 1777862"/>
              <a:gd name="connsiteX3" fmla="*/ 4018420 w 4027905"/>
              <a:gd name="connsiteY3" fmla="*/ 1396841 h 1777862"/>
              <a:gd name="connsiteX4" fmla="*/ 3637399 w 4027905"/>
              <a:gd name="connsiteY4" fmla="*/ 1777862 h 1777862"/>
              <a:gd name="connsiteX5" fmla="*/ 0 w 4027905"/>
              <a:gd name="connsiteY5" fmla="*/ 1777862 h 1777862"/>
              <a:gd name="connsiteX0" fmla="*/ 3005972 w 4027905"/>
              <a:gd name="connsiteY0" fmla="*/ 195128 h 1778274"/>
              <a:gd name="connsiteX1" fmla="*/ 3457189 w 4027905"/>
              <a:gd name="connsiteY1" fmla="*/ 6918 h 1778274"/>
              <a:gd name="connsiteX2" fmla="*/ 4027905 w 4027905"/>
              <a:gd name="connsiteY2" fmla="*/ 308279 h 1778274"/>
              <a:gd name="connsiteX3" fmla="*/ 4018420 w 4027905"/>
              <a:gd name="connsiteY3" fmla="*/ 1397253 h 1778274"/>
              <a:gd name="connsiteX4" fmla="*/ 3637399 w 4027905"/>
              <a:gd name="connsiteY4" fmla="*/ 1778274 h 1778274"/>
              <a:gd name="connsiteX5" fmla="*/ 0 w 4027905"/>
              <a:gd name="connsiteY5" fmla="*/ 1778274 h 1778274"/>
              <a:gd name="connsiteX0" fmla="*/ 3005972 w 4027905"/>
              <a:gd name="connsiteY0" fmla="*/ 195571 h 1778717"/>
              <a:gd name="connsiteX1" fmla="*/ 3457189 w 4027905"/>
              <a:gd name="connsiteY1" fmla="*/ 7361 h 1778717"/>
              <a:gd name="connsiteX2" fmla="*/ 4027905 w 4027905"/>
              <a:gd name="connsiteY2" fmla="*/ 308722 h 1778717"/>
              <a:gd name="connsiteX3" fmla="*/ 4018420 w 4027905"/>
              <a:gd name="connsiteY3" fmla="*/ 1397696 h 1778717"/>
              <a:gd name="connsiteX4" fmla="*/ 3637399 w 4027905"/>
              <a:gd name="connsiteY4" fmla="*/ 1778717 h 1778717"/>
              <a:gd name="connsiteX5" fmla="*/ 0 w 4027905"/>
              <a:gd name="connsiteY5" fmla="*/ 1778717 h 1778717"/>
              <a:gd name="connsiteX0" fmla="*/ 3005972 w 4027905"/>
              <a:gd name="connsiteY0" fmla="*/ 195571 h 1778717"/>
              <a:gd name="connsiteX1" fmla="*/ 3457189 w 4027905"/>
              <a:gd name="connsiteY1" fmla="*/ 7361 h 1778717"/>
              <a:gd name="connsiteX2" fmla="*/ 4027905 w 4027905"/>
              <a:gd name="connsiteY2" fmla="*/ 308722 h 1778717"/>
              <a:gd name="connsiteX3" fmla="*/ 4018420 w 4027905"/>
              <a:gd name="connsiteY3" fmla="*/ 1397696 h 1778717"/>
              <a:gd name="connsiteX4" fmla="*/ 3637399 w 4027905"/>
              <a:gd name="connsiteY4" fmla="*/ 1778717 h 1778717"/>
              <a:gd name="connsiteX5" fmla="*/ 0 w 4027905"/>
              <a:gd name="connsiteY5" fmla="*/ 1778717 h 1778717"/>
              <a:gd name="connsiteX0" fmla="*/ 3005972 w 4027905"/>
              <a:gd name="connsiteY0" fmla="*/ 195571 h 1778717"/>
              <a:gd name="connsiteX1" fmla="*/ 3457189 w 4027905"/>
              <a:gd name="connsiteY1" fmla="*/ 7361 h 1778717"/>
              <a:gd name="connsiteX2" fmla="*/ 4027905 w 4027905"/>
              <a:gd name="connsiteY2" fmla="*/ 308722 h 1778717"/>
              <a:gd name="connsiteX3" fmla="*/ 4018420 w 4027905"/>
              <a:gd name="connsiteY3" fmla="*/ 1397696 h 1778717"/>
              <a:gd name="connsiteX4" fmla="*/ 3637399 w 4027905"/>
              <a:gd name="connsiteY4" fmla="*/ 1778717 h 1778717"/>
              <a:gd name="connsiteX5" fmla="*/ 0 w 4027905"/>
              <a:gd name="connsiteY5" fmla="*/ 1778717 h 1778717"/>
              <a:gd name="connsiteX0" fmla="*/ 3005972 w 4057107"/>
              <a:gd name="connsiteY0" fmla="*/ 195571 h 1778717"/>
              <a:gd name="connsiteX1" fmla="*/ 3457189 w 4057107"/>
              <a:gd name="connsiteY1" fmla="*/ 7361 h 1778717"/>
              <a:gd name="connsiteX2" fmla="*/ 4027905 w 4057107"/>
              <a:gd name="connsiteY2" fmla="*/ 308722 h 1778717"/>
              <a:gd name="connsiteX3" fmla="*/ 4018420 w 4057107"/>
              <a:gd name="connsiteY3" fmla="*/ 1397696 h 1778717"/>
              <a:gd name="connsiteX4" fmla="*/ 3637399 w 4057107"/>
              <a:gd name="connsiteY4" fmla="*/ 1778717 h 1778717"/>
              <a:gd name="connsiteX5" fmla="*/ 0 w 4057107"/>
              <a:gd name="connsiteY5" fmla="*/ 1778717 h 1778717"/>
              <a:gd name="connsiteX0" fmla="*/ 3005972 w 4051750"/>
              <a:gd name="connsiteY0" fmla="*/ 195571 h 1778717"/>
              <a:gd name="connsiteX1" fmla="*/ 3457189 w 4051750"/>
              <a:gd name="connsiteY1" fmla="*/ 7361 h 1778717"/>
              <a:gd name="connsiteX2" fmla="*/ 4027905 w 4051750"/>
              <a:gd name="connsiteY2" fmla="*/ 308722 h 1778717"/>
              <a:gd name="connsiteX3" fmla="*/ 4018420 w 4051750"/>
              <a:gd name="connsiteY3" fmla="*/ 1397696 h 1778717"/>
              <a:gd name="connsiteX4" fmla="*/ 3637399 w 4051750"/>
              <a:gd name="connsiteY4" fmla="*/ 1778717 h 1778717"/>
              <a:gd name="connsiteX5" fmla="*/ 0 w 4051750"/>
              <a:gd name="connsiteY5" fmla="*/ 1778717 h 1778717"/>
              <a:gd name="connsiteX0" fmla="*/ 3005972 w 4049074"/>
              <a:gd name="connsiteY0" fmla="*/ 195571 h 1778717"/>
              <a:gd name="connsiteX1" fmla="*/ 3457189 w 4049074"/>
              <a:gd name="connsiteY1" fmla="*/ 7361 h 1778717"/>
              <a:gd name="connsiteX2" fmla="*/ 4027905 w 4049074"/>
              <a:gd name="connsiteY2" fmla="*/ 308722 h 1778717"/>
              <a:gd name="connsiteX3" fmla="*/ 4018420 w 4049074"/>
              <a:gd name="connsiteY3" fmla="*/ 1397696 h 1778717"/>
              <a:gd name="connsiteX4" fmla="*/ 3637399 w 4049074"/>
              <a:gd name="connsiteY4" fmla="*/ 1778717 h 1778717"/>
              <a:gd name="connsiteX5" fmla="*/ 0 w 4049074"/>
              <a:gd name="connsiteY5" fmla="*/ 1778717 h 1778717"/>
              <a:gd name="connsiteX0" fmla="*/ 3005972 w 4049074"/>
              <a:gd name="connsiteY0" fmla="*/ 193619 h 1776765"/>
              <a:gd name="connsiteX1" fmla="*/ 3457189 w 4049074"/>
              <a:gd name="connsiteY1" fmla="*/ 5409 h 1776765"/>
              <a:gd name="connsiteX2" fmla="*/ 4027905 w 4049074"/>
              <a:gd name="connsiteY2" fmla="*/ 306770 h 1776765"/>
              <a:gd name="connsiteX3" fmla="*/ 4018420 w 4049074"/>
              <a:gd name="connsiteY3" fmla="*/ 1395744 h 1776765"/>
              <a:gd name="connsiteX4" fmla="*/ 3637399 w 4049074"/>
              <a:gd name="connsiteY4" fmla="*/ 1776765 h 1776765"/>
              <a:gd name="connsiteX5" fmla="*/ 0 w 4049074"/>
              <a:gd name="connsiteY5" fmla="*/ 1776765 h 1776765"/>
              <a:gd name="connsiteX0" fmla="*/ 3005972 w 4058775"/>
              <a:gd name="connsiteY0" fmla="*/ 193619 h 1776765"/>
              <a:gd name="connsiteX1" fmla="*/ 3457189 w 4058775"/>
              <a:gd name="connsiteY1" fmla="*/ 5409 h 1776765"/>
              <a:gd name="connsiteX2" fmla="*/ 4040003 w 4058775"/>
              <a:gd name="connsiteY2" fmla="*/ 306770 h 1776765"/>
              <a:gd name="connsiteX3" fmla="*/ 4018420 w 4058775"/>
              <a:gd name="connsiteY3" fmla="*/ 1395744 h 1776765"/>
              <a:gd name="connsiteX4" fmla="*/ 3637399 w 4058775"/>
              <a:gd name="connsiteY4" fmla="*/ 1776765 h 1776765"/>
              <a:gd name="connsiteX5" fmla="*/ 0 w 4058775"/>
              <a:gd name="connsiteY5" fmla="*/ 1776765 h 1776765"/>
              <a:gd name="connsiteX0" fmla="*/ 3005972 w 4046149"/>
              <a:gd name="connsiteY0" fmla="*/ 193619 h 1776765"/>
              <a:gd name="connsiteX1" fmla="*/ 3457189 w 4046149"/>
              <a:gd name="connsiteY1" fmla="*/ 5409 h 1776765"/>
              <a:gd name="connsiteX2" fmla="*/ 4040003 w 4046149"/>
              <a:gd name="connsiteY2" fmla="*/ 306770 h 1776765"/>
              <a:gd name="connsiteX3" fmla="*/ 4018420 w 4046149"/>
              <a:gd name="connsiteY3" fmla="*/ 1395744 h 1776765"/>
              <a:gd name="connsiteX4" fmla="*/ 3637399 w 4046149"/>
              <a:gd name="connsiteY4" fmla="*/ 1776765 h 1776765"/>
              <a:gd name="connsiteX5" fmla="*/ 0 w 4046149"/>
              <a:gd name="connsiteY5" fmla="*/ 1776765 h 177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6149" h="1776765">
                <a:moveTo>
                  <a:pt x="3005972" y="193619"/>
                </a:moveTo>
                <a:cubicBezTo>
                  <a:pt x="3163298" y="82709"/>
                  <a:pt x="3345121" y="18156"/>
                  <a:pt x="3457189" y="5409"/>
                </a:cubicBezTo>
                <a:cubicBezTo>
                  <a:pt x="3696075" y="-33676"/>
                  <a:pt x="4033954" y="146487"/>
                  <a:pt x="4040003" y="306770"/>
                </a:cubicBezTo>
                <a:cubicBezTo>
                  <a:pt x="4061040" y="471021"/>
                  <a:pt x="4021582" y="1036467"/>
                  <a:pt x="4018420" y="1395744"/>
                </a:cubicBezTo>
                <a:cubicBezTo>
                  <a:pt x="4018420" y="1606176"/>
                  <a:pt x="3847831" y="1776765"/>
                  <a:pt x="3637399" y="1776765"/>
                </a:cubicBezTo>
                <a:lnTo>
                  <a:pt x="0" y="1776765"/>
                </a:lnTo>
              </a:path>
            </a:pathLst>
          </a:custGeom>
          <a:noFill/>
          <a:ln w="25400">
            <a:solidFill>
              <a:schemeClr val="accent2"/>
            </a:solidFill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FC0CC4E-30A2-3C45-81E9-BBA65D76B45C}"/>
              </a:ext>
            </a:extLst>
          </p:cNvPr>
          <p:cNvCxnSpPr/>
          <p:nvPr/>
        </p:nvCxnSpPr>
        <p:spPr>
          <a:xfrm flipH="1">
            <a:off x="2809944" y="4734192"/>
            <a:ext cx="144096" cy="0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00BBCB6D-0258-EA44-81E6-A722C671965A}"/>
              </a:ext>
            </a:extLst>
          </p:cNvPr>
          <p:cNvCxnSpPr>
            <a:cxnSpLocks/>
          </p:cNvCxnSpPr>
          <p:nvPr/>
        </p:nvCxnSpPr>
        <p:spPr>
          <a:xfrm>
            <a:off x="2483767" y="5004112"/>
            <a:ext cx="0" cy="144000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8DA5CE69-AD41-9F4F-9E1D-32B4F9121CB7}"/>
              </a:ext>
            </a:extLst>
          </p:cNvPr>
          <p:cNvCxnSpPr>
            <a:cxnSpLocks/>
          </p:cNvCxnSpPr>
          <p:nvPr/>
        </p:nvCxnSpPr>
        <p:spPr>
          <a:xfrm>
            <a:off x="2737896" y="5454192"/>
            <a:ext cx="144096" cy="0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4358626C-7EA7-294B-A661-F185863FD3CB}"/>
              </a:ext>
            </a:extLst>
          </p:cNvPr>
          <p:cNvCxnSpPr>
            <a:cxnSpLocks/>
          </p:cNvCxnSpPr>
          <p:nvPr/>
        </p:nvCxnSpPr>
        <p:spPr>
          <a:xfrm rot="5400000" flipH="1">
            <a:off x="3131719" y="5095711"/>
            <a:ext cx="144096" cy="0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FA180A26-1E50-BC43-9119-1250BEB17473}"/>
              </a:ext>
            </a:extLst>
          </p:cNvPr>
          <p:cNvCxnSpPr>
            <a:cxnSpLocks/>
          </p:cNvCxnSpPr>
          <p:nvPr/>
        </p:nvCxnSpPr>
        <p:spPr>
          <a:xfrm>
            <a:off x="5177336" y="5454192"/>
            <a:ext cx="144096" cy="0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21FDE9EC-CCB3-8C49-87EB-22257CCF45FF}"/>
              </a:ext>
            </a:extLst>
          </p:cNvPr>
          <p:cNvCxnSpPr>
            <a:cxnSpLocks/>
          </p:cNvCxnSpPr>
          <p:nvPr/>
        </p:nvCxnSpPr>
        <p:spPr>
          <a:xfrm rot="5400000" flipH="1">
            <a:off x="7631863" y="4590136"/>
            <a:ext cx="144096" cy="0"/>
          </a:xfrm>
          <a:prstGeom prst="straightConnector1">
            <a:avLst/>
          </a:prstGeom>
          <a:ln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1189DC00-66D7-6044-A69C-09223CD4D038}"/>
              </a:ext>
            </a:extLst>
          </p:cNvPr>
          <p:cNvSpPr>
            <a:spLocks noChangeAspect="1"/>
          </p:cNvSpPr>
          <p:nvPr/>
        </p:nvSpPr>
        <p:spPr>
          <a:xfrm>
            <a:off x="2483767" y="4734192"/>
            <a:ext cx="720000" cy="720000"/>
          </a:xfrm>
          <a:prstGeom prst="ellipse">
            <a:avLst/>
          </a:prstGeom>
          <a:noFill/>
          <a:ln w="25400" cap="rnd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64EAF44-14D9-B047-B3A6-871AB6785686}"/>
              </a:ext>
            </a:extLst>
          </p:cNvPr>
          <p:cNvCxnSpPr>
            <a:cxnSpLocks/>
          </p:cNvCxnSpPr>
          <p:nvPr/>
        </p:nvCxnSpPr>
        <p:spPr>
          <a:xfrm flipV="1">
            <a:off x="6300271" y="4445860"/>
            <a:ext cx="1872128" cy="26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484A4784-F203-E349-BDAD-31AE05D4853F}"/>
              </a:ext>
            </a:extLst>
          </p:cNvPr>
          <p:cNvGrpSpPr>
            <a:grpSpLocks noChangeAspect="1"/>
          </p:cNvGrpSpPr>
          <p:nvPr/>
        </p:nvGrpSpPr>
        <p:grpSpPr>
          <a:xfrm>
            <a:off x="2564753" y="3860337"/>
            <a:ext cx="794615" cy="996755"/>
            <a:chOff x="2583120" y="4007914"/>
            <a:chExt cx="875921" cy="1098744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42DBDFB4-A800-EF4C-B933-96018975BB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3120" y="4281096"/>
              <a:ext cx="556585" cy="825562"/>
            </a:xfrm>
            <a:prstGeom prst="line">
              <a:avLst/>
            </a:prstGeom>
            <a:ln w="15875">
              <a:solidFill>
                <a:schemeClr val="accent2"/>
              </a:solidFill>
              <a:prstDash val="lgDash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12">
              <a:extLst>
                <a:ext uri="{FF2B5EF4-FFF2-40B4-BE49-F238E27FC236}">
                  <a16:creationId xmlns:a16="http://schemas.microsoft.com/office/drawing/2014/main" id="{12671F2C-3685-4244-886E-F024832C6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047585">
              <a:off x="3020040" y="4007914"/>
              <a:ext cx="439001" cy="319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E48E475C-8F36-664E-9C66-9D8300BDC691}"/>
              </a:ext>
            </a:extLst>
          </p:cNvPr>
          <p:cNvGrpSpPr>
            <a:grpSpLocks noChangeAspect="1"/>
          </p:cNvGrpSpPr>
          <p:nvPr/>
        </p:nvGrpSpPr>
        <p:grpSpPr>
          <a:xfrm rot="8204694">
            <a:off x="2870101" y="5256517"/>
            <a:ext cx="792000" cy="987525"/>
            <a:chOff x="2520376" y="3970903"/>
            <a:chExt cx="865679" cy="1079393"/>
          </a:xfrm>
        </p:grpSpPr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F1D66192-D7FF-014C-8209-2EA788A6E0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376" y="4224734"/>
              <a:ext cx="556585" cy="825562"/>
            </a:xfrm>
            <a:prstGeom prst="line">
              <a:avLst/>
            </a:prstGeom>
            <a:ln w="15875">
              <a:solidFill>
                <a:schemeClr val="accent2"/>
              </a:solidFill>
              <a:prstDash val="lgDash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12">
              <a:extLst>
                <a:ext uri="{FF2B5EF4-FFF2-40B4-BE49-F238E27FC236}">
                  <a16:creationId xmlns:a16="http://schemas.microsoft.com/office/drawing/2014/main" id="{5C239C39-C498-444A-A49E-A8122C75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047585">
              <a:off x="2947054" y="3970903"/>
              <a:ext cx="439001" cy="319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20440CAA-1327-A942-AC7A-14A2BBACD24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699047" y="4467251"/>
            <a:ext cx="792000" cy="987525"/>
            <a:chOff x="2520376" y="3970903"/>
            <a:chExt cx="865679" cy="1079393"/>
          </a:xfrm>
        </p:grpSpPr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F72D6AD6-B64D-214B-AA4E-F16C37B12F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376" y="4224734"/>
              <a:ext cx="556585" cy="825562"/>
            </a:xfrm>
            <a:prstGeom prst="line">
              <a:avLst/>
            </a:prstGeom>
            <a:ln w="15875">
              <a:solidFill>
                <a:schemeClr val="accent2"/>
              </a:solidFill>
              <a:prstDash val="lgDash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12">
              <a:extLst>
                <a:ext uri="{FF2B5EF4-FFF2-40B4-BE49-F238E27FC236}">
                  <a16:creationId xmlns:a16="http://schemas.microsoft.com/office/drawing/2014/main" id="{A8DF1868-D22D-DB43-88B5-65941544E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047585">
              <a:off x="2947054" y="3970903"/>
              <a:ext cx="439001" cy="319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E1708B56-215E-1F43-BE43-1A6EABD66397}"/>
              </a:ext>
            </a:extLst>
          </p:cNvPr>
          <p:cNvCxnSpPr>
            <a:cxnSpLocks/>
          </p:cNvCxnSpPr>
          <p:nvPr/>
        </p:nvCxnSpPr>
        <p:spPr>
          <a:xfrm>
            <a:off x="5724127" y="4446120"/>
            <a:ext cx="144096" cy="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0F434D3A-D9A6-AF4C-A1CC-F2C8C6E1E7A7}"/>
              </a:ext>
            </a:extLst>
          </p:cNvPr>
          <p:cNvCxnSpPr>
            <a:cxnSpLocks/>
          </p:cNvCxnSpPr>
          <p:nvPr/>
        </p:nvCxnSpPr>
        <p:spPr>
          <a:xfrm flipH="1">
            <a:off x="3563887" y="3581763"/>
            <a:ext cx="144096" cy="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4A2D6889-22C1-7944-87B2-9033F9CB801F}"/>
              </a:ext>
            </a:extLst>
          </p:cNvPr>
          <p:cNvCxnSpPr>
            <a:cxnSpLocks/>
          </p:cNvCxnSpPr>
          <p:nvPr/>
        </p:nvCxnSpPr>
        <p:spPr>
          <a:xfrm>
            <a:off x="1544107" y="4445860"/>
            <a:ext cx="144096" cy="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746BC0D8-11A1-294E-A352-09B34DF57F32}"/>
              </a:ext>
            </a:extLst>
          </p:cNvPr>
          <p:cNvCxnSpPr>
            <a:cxnSpLocks/>
          </p:cNvCxnSpPr>
          <p:nvPr/>
        </p:nvCxnSpPr>
        <p:spPr>
          <a:xfrm rot="5400000">
            <a:off x="1021943" y="3989724"/>
            <a:ext cx="144096" cy="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96721B82-DBB4-144E-89C5-AF7C04E7A712}"/>
              </a:ext>
            </a:extLst>
          </p:cNvPr>
          <p:cNvCxnSpPr>
            <a:cxnSpLocks/>
          </p:cNvCxnSpPr>
          <p:nvPr/>
        </p:nvCxnSpPr>
        <p:spPr>
          <a:xfrm rot="16200000">
            <a:off x="6278607" y="3989724"/>
            <a:ext cx="144096" cy="0"/>
          </a:xfrm>
          <a:prstGeom prst="straightConnector1">
            <a:avLst/>
          </a:prstGeom>
          <a:ln>
            <a:solidFill>
              <a:schemeClr val="tx1"/>
            </a:solidFill>
            <a:headEnd w="sm" len="sm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4595942E-4E54-F549-B008-BEFE11F483BE}"/>
              </a:ext>
            </a:extLst>
          </p:cNvPr>
          <p:cNvGrpSpPr/>
          <p:nvPr/>
        </p:nvGrpSpPr>
        <p:grpSpPr>
          <a:xfrm>
            <a:off x="6300270" y="3078023"/>
            <a:ext cx="504000" cy="504000"/>
            <a:chOff x="6228263" y="3284999"/>
            <a:chExt cx="504000" cy="504000"/>
          </a:xfrm>
          <a:pattFill prst="wdDnDiag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9" name="Demi-cadre 8">
              <a:extLst>
                <a:ext uri="{FF2B5EF4-FFF2-40B4-BE49-F238E27FC236}">
                  <a16:creationId xmlns:a16="http://schemas.microsoft.com/office/drawing/2014/main" id="{01274EF8-DCE9-6A44-9F7C-E58781F12D62}"/>
                </a:ext>
              </a:extLst>
            </p:cNvPr>
            <p:cNvSpPr/>
            <p:nvPr/>
          </p:nvSpPr>
          <p:spPr>
            <a:xfrm rot="16200000">
              <a:off x="6228263" y="3284999"/>
              <a:ext cx="504000" cy="504000"/>
            </a:xfrm>
            <a:prstGeom prst="halfFrame">
              <a:avLst>
                <a:gd name="adj1" fmla="val 20089"/>
                <a:gd name="adj2" fmla="val 176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24CE11AB-7784-6C48-B27D-F371CF1EB2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8264" y="3320739"/>
              <a:ext cx="0" cy="46800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C904D28D-3762-554D-B75E-907E5D52933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462264" y="3554739"/>
              <a:ext cx="0" cy="46800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Étoile à 8 branches 87">
            <a:extLst>
              <a:ext uri="{FF2B5EF4-FFF2-40B4-BE49-F238E27FC236}">
                <a16:creationId xmlns:a16="http://schemas.microsoft.com/office/drawing/2014/main" id="{966DB044-E652-E84E-96C9-A0E173401422}"/>
              </a:ext>
            </a:extLst>
          </p:cNvPr>
          <p:cNvSpPr>
            <a:spLocks noChangeAspect="1"/>
          </p:cNvSpPr>
          <p:nvPr/>
        </p:nvSpPr>
        <p:spPr>
          <a:xfrm>
            <a:off x="7605634" y="4105710"/>
            <a:ext cx="252000" cy="252000"/>
          </a:xfrm>
          <a:prstGeom prst="star8">
            <a:avLst>
              <a:gd name="adj" fmla="val 21500"/>
            </a:avLst>
          </a:prstGeom>
          <a:solidFill>
            <a:srgbClr val="FFFFA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3E76CE03-45AF-024E-BD42-15DA8D62F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551195"/>
            <a:ext cx="8316415" cy="9546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69790" rIns="26979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1" dirty="0">
                <a:solidFill>
                  <a:prstClr val="black"/>
                </a:solidFill>
                <a:latin typeface="Trebuchet MS"/>
              </a:rPr>
              <a:t>Examen préalable des consignes terrain et des </a:t>
            </a:r>
            <a:r>
              <a:rPr lang="fr-FR" altLang="fr-FR" sz="1401" dirty="0" err="1">
                <a:solidFill>
                  <a:prstClr val="black"/>
                </a:solidFill>
                <a:latin typeface="Trebuchet MS"/>
              </a:rPr>
              <a:t>Notams</a:t>
            </a:r>
            <a:endParaRPr lang="fr-FR" altLang="fr-FR" sz="1401" dirty="0">
              <a:solidFill>
                <a:prstClr val="black"/>
              </a:solidFill>
              <a:latin typeface="Trebuchet MS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fr-FR" altLang="fr-FR" sz="1401" dirty="0">
                <a:solidFill>
                  <a:prstClr val="black"/>
                </a:solidFill>
                <a:latin typeface="Trebuchet MS"/>
              </a:rPr>
              <a:t>Message radio (5 mn avant)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fr-FR" altLang="fr-FR" sz="1401" dirty="0">
                <a:solidFill>
                  <a:prstClr val="black"/>
                </a:solidFill>
                <a:latin typeface="Trebuchet MS"/>
              </a:rPr>
              <a:t>Passage à la verticale de l’aire à signaux à 500 Ft au-dessus du TDP le plus haut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fr-FR" altLang="fr-FR" sz="1401" dirty="0">
                <a:solidFill>
                  <a:prstClr val="black"/>
                </a:solidFill>
                <a:latin typeface="Trebuchet MS"/>
              </a:rPr>
              <a:t>Intégration en début de vent arrière à l’altitude du TDP</a:t>
            </a:r>
          </a:p>
        </p:txBody>
      </p:sp>
      <p:sp>
        <p:nvSpPr>
          <p:cNvPr id="90" name="Text Box 177">
            <a:extLst>
              <a:ext uri="{FF2B5EF4-FFF2-40B4-BE49-F238E27FC236}">
                <a16:creationId xmlns:a16="http://schemas.microsoft.com/office/drawing/2014/main" id="{592AFD4B-7B6F-DD49-900E-EFE993131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148" y="1146230"/>
            <a:ext cx="60198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30" indent="-285730" algn="ct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fr-FR" sz="1600" b="1" dirty="0">
                <a:solidFill>
                  <a:srgbClr val="C0504D"/>
                </a:solidFill>
                <a:latin typeface="Candara"/>
                <a:cs typeface="Trebuchet MS"/>
              </a:rPr>
              <a:t>  Exemple d’intégration sur un aérodrome non contrôlé</a:t>
            </a:r>
          </a:p>
        </p:txBody>
      </p:sp>
      <p:sp>
        <p:nvSpPr>
          <p:cNvPr id="91" name="Légende encadrée avec une bordure 1 90">
            <a:extLst>
              <a:ext uri="{FF2B5EF4-FFF2-40B4-BE49-F238E27FC236}">
                <a16:creationId xmlns:a16="http://schemas.microsoft.com/office/drawing/2014/main" id="{2490B6D8-7C8A-D045-963D-CED1F940F718}"/>
              </a:ext>
            </a:extLst>
          </p:cNvPr>
          <p:cNvSpPr/>
          <p:nvPr/>
        </p:nvSpPr>
        <p:spPr>
          <a:xfrm>
            <a:off x="4260724" y="3029650"/>
            <a:ext cx="1695698" cy="442059"/>
          </a:xfrm>
          <a:prstGeom prst="accentBorderCallout1">
            <a:avLst>
              <a:gd name="adj1" fmla="val 39856"/>
              <a:gd name="adj2" fmla="val 99885"/>
              <a:gd name="adj3" fmla="val 43324"/>
              <a:gd name="adj4" fmla="val 13298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accent1"/>
                </a:solidFill>
              </a:rPr>
              <a:t>Secteur d’entrée en vent arrière</a:t>
            </a:r>
          </a:p>
        </p:txBody>
      </p:sp>
      <p:sp>
        <p:nvSpPr>
          <p:cNvPr id="92" name="Légende encadrée avec une bordure 1 91">
            <a:extLst>
              <a:ext uri="{FF2B5EF4-FFF2-40B4-BE49-F238E27FC236}">
                <a16:creationId xmlns:a16="http://schemas.microsoft.com/office/drawing/2014/main" id="{CF82E549-75D5-A745-A878-26B96374CD59}"/>
              </a:ext>
            </a:extLst>
          </p:cNvPr>
          <p:cNvSpPr/>
          <p:nvPr/>
        </p:nvSpPr>
        <p:spPr>
          <a:xfrm>
            <a:off x="5762489" y="4618904"/>
            <a:ext cx="1548000" cy="262207"/>
          </a:xfrm>
          <a:prstGeom prst="accentBorderCallout1">
            <a:avLst>
              <a:gd name="adj1" fmla="val 39856"/>
              <a:gd name="adj2" fmla="val 99885"/>
              <a:gd name="adj3" fmla="val -107750"/>
              <a:gd name="adj4" fmla="val 1239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/>
                </a:solidFill>
              </a:rPr>
              <a:t>Début de descente</a:t>
            </a:r>
          </a:p>
        </p:txBody>
      </p:sp>
      <p:sp>
        <p:nvSpPr>
          <p:cNvPr id="93" name="Légende encadrée avec une bordure 1 92">
            <a:extLst>
              <a:ext uri="{FF2B5EF4-FFF2-40B4-BE49-F238E27FC236}">
                <a16:creationId xmlns:a16="http://schemas.microsoft.com/office/drawing/2014/main" id="{3B61285F-6002-0048-944D-9AB2CAC6B5C6}"/>
              </a:ext>
            </a:extLst>
          </p:cNvPr>
          <p:cNvSpPr/>
          <p:nvPr/>
        </p:nvSpPr>
        <p:spPr>
          <a:xfrm>
            <a:off x="5072573" y="5509417"/>
            <a:ext cx="1695698" cy="204316"/>
          </a:xfrm>
          <a:prstGeom prst="accentBorderCallout1">
            <a:avLst>
              <a:gd name="adj1" fmla="val 39856"/>
              <a:gd name="adj2" fmla="val 99885"/>
              <a:gd name="adj3" fmla="val 45139"/>
              <a:gd name="adj4" fmla="val 99597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/>
                </a:solidFill>
              </a:rPr>
              <a:t>Eloignement</a:t>
            </a:r>
          </a:p>
        </p:txBody>
      </p:sp>
    </p:spTree>
    <p:extLst>
      <p:ext uri="{BB962C8B-B14F-4D97-AF65-F5344CB8AC3E}">
        <p14:creationId xmlns:p14="http://schemas.microsoft.com/office/powerpoint/2010/main" val="40794436"/>
      </p:ext>
    </p:extLst>
  </p:cSld>
  <p:clrMapOvr>
    <a:masterClrMapping/>
  </p:clrMapOvr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cilloscop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ORN 202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RN 2021" id="{314BA807-91C2-4476-ADB1-D5C3951E1278}" vid="{49407310-B5D0-4431-B1B7-56EBF651BFC5}"/>
    </a:ext>
  </a:extLst>
</a:theme>
</file>

<file path=ppt/theme/theme3.xml><?xml version="1.0" encoding="utf-8"?>
<a:theme xmlns:a="http://schemas.openxmlformats.org/drawingml/2006/main" name="1_HORN-202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RN-2021" id="{E1A1194D-B58C-BC4D-B2E8-43081A5BC823}" vid="{0FA4CD5B-4CFF-8347-B868-F3B7BD63DDD1}"/>
    </a:ext>
  </a:extLst>
</a:theme>
</file>

<file path=ppt/theme/theme4.xml><?xml version="1.0" encoding="utf-8"?>
<a:theme xmlns:a="http://schemas.openxmlformats.org/drawingml/2006/main" name="2_HORN-202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RN-2021" id="{6175A6EE-CF46-2849-AEEB-4512B9594832}" vid="{A2E908C5-5245-EE4A-86ED-38883283CA74}"/>
    </a:ext>
  </a:extLst>
</a:theme>
</file>

<file path=ppt/theme/theme5.xml><?xml version="1.0" encoding="utf-8"?>
<a:theme xmlns:a="http://schemas.openxmlformats.org/drawingml/2006/main" name="3_HORN-202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RN-2021" id="{E1A1194D-B58C-BC4D-B2E8-43081A5BC823}" vid="{0FA4CD5B-4CFF-8347-B868-F3B7BD63DDD1}"/>
    </a:ext>
  </a:extLst>
</a:theme>
</file>

<file path=ppt/theme/theme6.xml><?xml version="1.0" encoding="utf-8"?>
<a:theme xmlns:a="http://schemas.openxmlformats.org/drawingml/2006/main" name="4_HORN-202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RN-2021" id="{6175A6EE-CF46-2849-AEEB-4512B9594832}" vid="{A2E908C5-5245-EE4A-86ED-38883283CA74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4520</TotalTime>
  <Words>1738</Words>
  <Application>Microsoft Macintosh PowerPoint</Application>
  <PresentationFormat>Affichage à l'écran (4:3)</PresentationFormat>
  <Paragraphs>254</Paragraphs>
  <Slides>32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32</vt:i4>
      </vt:variant>
    </vt:vector>
  </HeadingPairs>
  <TitlesOfParts>
    <vt:vector size="49" baseType="lpstr">
      <vt:lpstr>.Hiragino Kaku Gothic Interface W3</vt:lpstr>
      <vt:lpstr>Arial</vt:lpstr>
      <vt:lpstr>Calibri</vt:lpstr>
      <vt:lpstr>Candara</vt:lpstr>
      <vt:lpstr>Comic Sans MS</vt:lpstr>
      <vt:lpstr>Courier New</vt:lpstr>
      <vt:lpstr>Garamond</vt:lpstr>
      <vt:lpstr>Lucida Grande</vt:lpstr>
      <vt:lpstr>Tahoma</vt:lpstr>
      <vt:lpstr>Trebuchet MS</vt:lpstr>
      <vt:lpstr>Wingdings</vt:lpstr>
      <vt:lpstr>HORNULM15</vt:lpstr>
      <vt:lpstr>HORN 2021</vt:lpstr>
      <vt:lpstr>1_HORN-2021</vt:lpstr>
      <vt:lpstr>2_HORN-2021</vt:lpstr>
      <vt:lpstr>3_HORN-2021</vt:lpstr>
      <vt:lpstr>4_HORN-2021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Clément SABOURAUD</dc:creator>
  <cp:lastModifiedBy>didier Horn</cp:lastModifiedBy>
  <cp:revision>251</cp:revision>
  <dcterms:created xsi:type="dcterms:W3CDTF">2020-07-21T16:37:08Z</dcterms:created>
  <dcterms:modified xsi:type="dcterms:W3CDTF">2021-04-10T14:46:37Z</dcterms:modified>
</cp:coreProperties>
</file>